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67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25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7EA3CD-B923-4629-AF86-8464AA423B9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870F14C-4D8E-41C3-8B47-1D4FD5B75C5C}">
      <dgm:prSet/>
      <dgm:spPr/>
      <dgm:t>
        <a:bodyPr/>
        <a:lstStyle/>
        <a:p>
          <a:r>
            <a:rPr lang="en-GB" dirty="0"/>
            <a:t>Four Female saints of Ireland, Brigit of Kildare, </a:t>
          </a:r>
          <a:r>
            <a:rPr lang="en-GB" dirty="0" err="1"/>
            <a:t>Íte</a:t>
          </a:r>
          <a:r>
            <a:rPr lang="en-GB" dirty="0"/>
            <a:t> of </a:t>
          </a:r>
          <a:r>
            <a:rPr lang="en-GB" dirty="0" err="1"/>
            <a:t>Killeedy</a:t>
          </a:r>
          <a:r>
            <a:rPr lang="en-GB" dirty="0"/>
            <a:t>, Mo </a:t>
          </a:r>
          <a:r>
            <a:rPr lang="en-GB" dirty="0" err="1"/>
            <a:t>Ninne</a:t>
          </a:r>
          <a:r>
            <a:rPr lang="en-GB" dirty="0"/>
            <a:t> of </a:t>
          </a:r>
          <a:r>
            <a:rPr lang="en-GB" dirty="0" err="1"/>
            <a:t>Killeevy</a:t>
          </a:r>
          <a:r>
            <a:rPr lang="en-GB" dirty="0"/>
            <a:t> and </a:t>
          </a:r>
          <a:r>
            <a:rPr lang="en-GB" dirty="0" err="1"/>
            <a:t>Samthann</a:t>
          </a:r>
          <a:r>
            <a:rPr lang="en-GB" dirty="0"/>
            <a:t> of </a:t>
          </a:r>
          <a:r>
            <a:rPr lang="en-GB" dirty="0" err="1"/>
            <a:t>Clonbroney</a:t>
          </a:r>
          <a:r>
            <a:rPr lang="en-GB" dirty="0"/>
            <a:t>.</a:t>
          </a:r>
          <a:endParaRPr lang="en-US" dirty="0"/>
        </a:p>
      </dgm:t>
    </dgm:pt>
    <dgm:pt modelId="{9A1199CE-B850-43B6-AB5E-9D52454743F9}" type="parTrans" cxnId="{3BD5B336-C2D9-445F-836C-3DCF63900055}">
      <dgm:prSet/>
      <dgm:spPr/>
      <dgm:t>
        <a:bodyPr/>
        <a:lstStyle/>
        <a:p>
          <a:endParaRPr lang="en-US"/>
        </a:p>
      </dgm:t>
    </dgm:pt>
    <dgm:pt modelId="{32E8A18D-C204-474F-85AD-CA1FF3721BCF}" type="sibTrans" cxnId="{3BD5B336-C2D9-445F-836C-3DCF63900055}">
      <dgm:prSet/>
      <dgm:spPr/>
      <dgm:t>
        <a:bodyPr/>
        <a:lstStyle/>
        <a:p>
          <a:endParaRPr lang="en-US"/>
        </a:p>
      </dgm:t>
    </dgm:pt>
    <dgm:pt modelId="{B3E20D61-B08A-43A5-AB0F-F34E45FCA3F3}">
      <dgm:prSet/>
      <dgm:spPr/>
      <dgm:t>
        <a:bodyPr/>
        <a:lstStyle/>
        <a:p>
          <a:r>
            <a:rPr lang="en-GB"/>
            <a:t>This presentation is split up into 5 sections of summary, talking about the bias of hagiographers and their source, then the four female saints in question.</a:t>
          </a:r>
          <a:endParaRPr lang="en-US"/>
        </a:p>
      </dgm:t>
    </dgm:pt>
    <dgm:pt modelId="{70404231-61A8-4ECE-BA8B-FBC2572D797E}" type="parTrans" cxnId="{4A53A29A-B145-4BFE-9471-A96376594233}">
      <dgm:prSet/>
      <dgm:spPr/>
      <dgm:t>
        <a:bodyPr/>
        <a:lstStyle/>
        <a:p>
          <a:endParaRPr lang="en-US"/>
        </a:p>
      </dgm:t>
    </dgm:pt>
    <dgm:pt modelId="{EE6925BA-7930-4CD8-B104-D56E85868892}" type="sibTrans" cxnId="{4A53A29A-B145-4BFE-9471-A96376594233}">
      <dgm:prSet/>
      <dgm:spPr/>
      <dgm:t>
        <a:bodyPr/>
        <a:lstStyle/>
        <a:p>
          <a:endParaRPr lang="en-US"/>
        </a:p>
      </dgm:t>
    </dgm:pt>
    <dgm:pt modelId="{3956F058-11F6-46D3-97E4-90094EB0BE52}">
      <dgm:prSet/>
      <dgm:spPr/>
      <dgm:t>
        <a:bodyPr/>
        <a:lstStyle/>
        <a:p>
          <a:r>
            <a:rPr lang="en-GB" dirty="0"/>
            <a:t>Main sources are from the lives of saints as early in the Irish hagiography where possible. </a:t>
          </a:r>
          <a:endParaRPr lang="en-US" dirty="0"/>
        </a:p>
      </dgm:t>
    </dgm:pt>
    <dgm:pt modelId="{E703716A-C3B5-47DC-988D-A0242E11BA4B}" type="parTrans" cxnId="{9A54F4A5-587E-40A3-ADD4-E527FE8C3D16}">
      <dgm:prSet/>
      <dgm:spPr/>
      <dgm:t>
        <a:bodyPr/>
        <a:lstStyle/>
        <a:p>
          <a:endParaRPr lang="en-US"/>
        </a:p>
      </dgm:t>
    </dgm:pt>
    <dgm:pt modelId="{F116F554-B104-4BA4-9361-4565D41CA540}" type="sibTrans" cxnId="{9A54F4A5-587E-40A3-ADD4-E527FE8C3D16}">
      <dgm:prSet/>
      <dgm:spPr/>
      <dgm:t>
        <a:bodyPr/>
        <a:lstStyle/>
        <a:p>
          <a:endParaRPr lang="en-US"/>
        </a:p>
      </dgm:t>
    </dgm:pt>
    <dgm:pt modelId="{44E5A7E5-056D-4D69-9F3A-290DD5C18D8C}" type="pres">
      <dgm:prSet presAssocID="{497EA3CD-B923-4629-AF86-8464AA423B9F}" presName="vert0" presStyleCnt="0">
        <dgm:presLayoutVars>
          <dgm:dir/>
          <dgm:animOne val="branch"/>
          <dgm:animLvl val="lvl"/>
        </dgm:presLayoutVars>
      </dgm:prSet>
      <dgm:spPr/>
    </dgm:pt>
    <dgm:pt modelId="{F5E7E042-46A5-4D62-8B31-6EF1A2F4698D}" type="pres">
      <dgm:prSet presAssocID="{A870F14C-4D8E-41C3-8B47-1D4FD5B75C5C}" presName="thickLine" presStyleLbl="alignNode1" presStyleIdx="0" presStyleCnt="3"/>
      <dgm:spPr/>
    </dgm:pt>
    <dgm:pt modelId="{E61016EB-7EF8-42CB-858E-CB5DD9A4C6E2}" type="pres">
      <dgm:prSet presAssocID="{A870F14C-4D8E-41C3-8B47-1D4FD5B75C5C}" presName="horz1" presStyleCnt="0"/>
      <dgm:spPr/>
    </dgm:pt>
    <dgm:pt modelId="{3E4AF45A-37F5-48CE-8021-208F2996CA5C}" type="pres">
      <dgm:prSet presAssocID="{A870F14C-4D8E-41C3-8B47-1D4FD5B75C5C}" presName="tx1" presStyleLbl="revTx" presStyleIdx="0" presStyleCnt="3"/>
      <dgm:spPr/>
    </dgm:pt>
    <dgm:pt modelId="{D718F975-F40B-451A-AD43-8EB2DFDE10CF}" type="pres">
      <dgm:prSet presAssocID="{A870F14C-4D8E-41C3-8B47-1D4FD5B75C5C}" presName="vert1" presStyleCnt="0"/>
      <dgm:spPr/>
    </dgm:pt>
    <dgm:pt modelId="{83AC5400-E120-4BAF-97D4-63EEB3FC77AE}" type="pres">
      <dgm:prSet presAssocID="{B3E20D61-B08A-43A5-AB0F-F34E45FCA3F3}" presName="thickLine" presStyleLbl="alignNode1" presStyleIdx="1" presStyleCnt="3"/>
      <dgm:spPr/>
    </dgm:pt>
    <dgm:pt modelId="{2FAA4434-4309-4D9E-8DF9-E143CD4937A8}" type="pres">
      <dgm:prSet presAssocID="{B3E20D61-B08A-43A5-AB0F-F34E45FCA3F3}" presName="horz1" presStyleCnt="0"/>
      <dgm:spPr/>
    </dgm:pt>
    <dgm:pt modelId="{E1882C53-E025-4A17-9B8E-C5BAA09DE2E6}" type="pres">
      <dgm:prSet presAssocID="{B3E20D61-B08A-43A5-AB0F-F34E45FCA3F3}" presName="tx1" presStyleLbl="revTx" presStyleIdx="1" presStyleCnt="3"/>
      <dgm:spPr/>
    </dgm:pt>
    <dgm:pt modelId="{154323D9-7069-4543-88D4-422FCF15AD5D}" type="pres">
      <dgm:prSet presAssocID="{B3E20D61-B08A-43A5-AB0F-F34E45FCA3F3}" presName="vert1" presStyleCnt="0"/>
      <dgm:spPr/>
    </dgm:pt>
    <dgm:pt modelId="{343488B6-E1AB-4C74-9405-BC1181F23087}" type="pres">
      <dgm:prSet presAssocID="{3956F058-11F6-46D3-97E4-90094EB0BE52}" presName="thickLine" presStyleLbl="alignNode1" presStyleIdx="2" presStyleCnt="3"/>
      <dgm:spPr/>
    </dgm:pt>
    <dgm:pt modelId="{E8A276AD-EC97-4568-80EC-6EB1E3BBC6A1}" type="pres">
      <dgm:prSet presAssocID="{3956F058-11F6-46D3-97E4-90094EB0BE52}" presName="horz1" presStyleCnt="0"/>
      <dgm:spPr/>
    </dgm:pt>
    <dgm:pt modelId="{3E24CE42-8E9C-49C2-A5B5-474CC61904B7}" type="pres">
      <dgm:prSet presAssocID="{3956F058-11F6-46D3-97E4-90094EB0BE52}" presName="tx1" presStyleLbl="revTx" presStyleIdx="2" presStyleCnt="3"/>
      <dgm:spPr/>
    </dgm:pt>
    <dgm:pt modelId="{65EB3E35-3326-4B04-AE6C-626BB93E6DB1}" type="pres">
      <dgm:prSet presAssocID="{3956F058-11F6-46D3-97E4-90094EB0BE52}" presName="vert1" presStyleCnt="0"/>
      <dgm:spPr/>
    </dgm:pt>
  </dgm:ptLst>
  <dgm:cxnLst>
    <dgm:cxn modelId="{33BCE21A-82C7-43A0-B80C-990CD4D90727}" type="presOf" srcId="{3956F058-11F6-46D3-97E4-90094EB0BE52}" destId="{3E24CE42-8E9C-49C2-A5B5-474CC61904B7}" srcOrd="0" destOrd="0" presId="urn:microsoft.com/office/officeart/2008/layout/LinedList"/>
    <dgm:cxn modelId="{32C0492D-35FA-4022-A69C-B394722A71A3}" type="presOf" srcId="{A870F14C-4D8E-41C3-8B47-1D4FD5B75C5C}" destId="{3E4AF45A-37F5-48CE-8021-208F2996CA5C}" srcOrd="0" destOrd="0" presId="urn:microsoft.com/office/officeart/2008/layout/LinedList"/>
    <dgm:cxn modelId="{3BD5B336-C2D9-445F-836C-3DCF63900055}" srcId="{497EA3CD-B923-4629-AF86-8464AA423B9F}" destId="{A870F14C-4D8E-41C3-8B47-1D4FD5B75C5C}" srcOrd="0" destOrd="0" parTransId="{9A1199CE-B850-43B6-AB5E-9D52454743F9}" sibTransId="{32E8A18D-C204-474F-85AD-CA1FF3721BCF}"/>
    <dgm:cxn modelId="{4A53A29A-B145-4BFE-9471-A96376594233}" srcId="{497EA3CD-B923-4629-AF86-8464AA423B9F}" destId="{B3E20D61-B08A-43A5-AB0F-F34E45FCA3F3}" srcOrd="1" destOrd="0" parTransId="{70404231-61A8-4ECE-BA8B-FBC2572D797E}" sibTransId="{EE6925BA-7930-4CD8-B104-D56E85868892}"/>
    <dgm:cxn modelId="{9A54F4A5-587E-40A3-ADD4-E527FE8C3D16}" srcId="{497EA3CD-B923-4629-AF86-8464AA423B9F}" destId="{3956F058-11F6-46D3-97E4-90094EB0BE52}" srcOrd="2" destOrd="0" parTransId="{E703716A-C3B5-47DC-988D-A0242E11BA4B}" sibTransId="{F116F554-B104-4BA4-9361-4565D41CA540}"/>
    <dgm:cxn modelId="{ADCB94B5-D9FF-4EA5-B193-FC8D06854C32}" type="presOf" srcId="{497EA3CD-B923-4629-AF86-8464AA423B9F}" destId="{44E5A7E5-056D-4D69-9F3A-290DD5C18D8C}" srcOrd="0" destOrd="0" presId="urn:microsoft.com/office/officeart/2008/layout/LinedList"/>
    <dgm:cxn modelId="{767546CE-EF46-419F-83B8-54801C5242E2}" type="presOf" srcId="{B3E20D61-B08A-43A5-AB0F-F34E45FCA3F3}" destId="{E1882C53-E025-4A17-9B8E-C5BAA09DE2E6}" srcOrd="0" destOrd="0" presId="urn:microsoft.com/office/officeart/2008/layout/LinedList"/>
    <dgm:cxn modelId="{E2863622-263A-4562-B8EF-B60C1A257855}" type="presParOf" srcId="{44E5A7E5-056D-4D69-9F3A-290DD5C18D8C}" destId="{F5E7E042-46A5-4D62-8B31-6EF1A2F4698D}" srcOrd="0" destOrd="0" presId="urn:microsoft.com/office/officeart/2008/layout/LinedList"/>
    <dgm:cxn modelId="{5A28D047-5D31-4526-9D34-3CA8F8F1AC05}" type="presParOf" srcId="{44E5A7E5-056D-4D69-9F3A-290DD5C18D8C}" destId="{E61016EB-7EF8-42CB-858E-CB5DD9A4C6E2}" srcOrd="1" destOrd="0" presId="urn:microsoft.com/office/officeart/2008/layout/LinedList"/>
    <dgm:cxn modelId="{7E5830F0-9757-4A6A-B299-698DF74DF085}" type="presParOf" srcId="{E61016EB-7EF8-42CB-858E-CB5DD9A4C6E2}" destId="{3E4AF45A-37F5-48CE-8021-208F2996CA5C}" srcOrd="0" destOrd="0" presId="urn:microsoft.com/office/officeart/2008/layout/LinedList"/>
    <dgm:cxn modelId="{67E21FCA-750B-4A8F-B3E1-BC9BC8BA7B6F}" type="presParOf" srcId="{E61016EB-7EF8-42CB-858E-CB5DD9A4C6E2}" destId="{D718F975-F40B-451A-AD43-8EB2DFDE10CF}" srcOrd="1" destOrd="0" presId="urn:microsoft.com/office/officeart/2008/layout/LinedList"/>
    <dgm:cxn modelId="{9EBA404E-16E4-4569-8B2E-C24B449E9143}" type="presParOf" srcId="{44E5A7E5-056D-4D69-9F3A-290DD5C18D8C}" destId="{83AC5400-E120-4BAF-97D4-63EEB3FC77AE}" srcOrd="2" destOrd="0" presId="urn:microsoft.com/office/officeart/2008/layout/LinedList"/>
    <dgm:cxn modelId="{619C76F7-AEE0-4315-9F84-DE6B4A96C268}" type="presParOf" srcId="{44E5A7E5-056D-4D69-9F3A-290DD5C18D8C}" destId="{2FAA4434-4309-4D9E-8DF9-E143CD4937A8}" srcOrd="3" destOrd="0" presId="urn:microsoft.com/office/officeart/2008/layout/LinedList"/>
    <dgm:cxn modelId="{C7F07F82-511A-452D-9810-FEBB4789A461}" type="presParOf" srcId="{2FAA4434-4309-4D9E-8DF9-E143CD4937A8}" destId="{E1882C53-E025-4A17-9B8E-C5BAA09DE2E6}" srcOrd="0" destOrd="0" presId="urn:microsoft.com/office/officeart/2008/layout/LinedList"/>
    <dgm:cxn modelId="{7C377483-5C18-418C-89D2-BFDFC2B473FA}" type="presParOf" srcId="{2FAA4434-4309-4D9E-8DF9-E143CD4937A8}" destId="{154323D9-7069-4543-88D4-422FCF15AD5D}" srcOrd="1" destOrd="0" presId="urn:microsoft.com/office/officeart/2008/layout/LinedList"/>
    <dgm:cxn modelId="{780F1EA2-DCD7-4F9E-928A-49326FE407EE}" type="presParOf" srcId="{44E5A7E5-056D-4D69-9F3A-290DD5C18D8C}" destId="{343488B6-E1AB-4C74-9405-BC1181F23087}" srcOrd="4" destOrd="0" presId="urn:microsoft.com/office/officeart/2008/layout/LinedList"/>
    <dgm:cxn modelId="{5B25EA25-DE56-4AB0-BF83-3CC9439EA055}" type="presParOf" srcId="{44E5A7E5-056D-4D69-9F3A-290DD5C18D8C}" destId="{E8A276AD-EC97-4568-80EC-6EB1E3BBC6A1}" srcOrd="5" destOrd="0" presId="urn:microsoft.com/office/officeart/2008/layout/LinedList"/>
    <dgm:cxn modelId="{202A3C80-F964-41FE-A354-B36542365136}" type="presParOf" srcId="{E8A276AD-EC97-4568-80EC-6EB1E3BBC6A1}" destId="{3E24CE42-8E9C-49C2-A5B5-474CC61904B7}" srcOrd="0" destOrd="0" presId="urn:microsoft.com/office/officeart/2008/layout/LinedList"/>
    <dgm:cxn modelId="{4A45512B-FB0D-436D-83B7-9B584ACDFFD9}" type="presParOf" srcId="{E8A276AD-EC97-4568-80EC-6EB1E3BBC6A1}" destId="{65EB3E35-3326-4B04-AE6C-626BB93E6DB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FB269C-04CA-452C-BA5C-9B196549456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6ED38B7-9BF0-4A3F-AF28-FCB66DB0EA1A}">
      <dgm:prSet/>
      <dgm:spPr/>
      <dgm:t>
        <a:bodyPr/>
        <a:lstStyle/>
        <a:p>
          <a:r>
            <a:rPr lang="en-GB" dirty="0"/>
            <a:t>Brigit is the focus of this writing. The three other saints are more supporting arguments.</a:t>
          </a:r>
          <a:endParaRPr lang="en-US" dirty="0"/>
        </a:p>
      </dgm:t>
    </dgm:pt>
    <dgm:pt modelId="{EF97145E-F080-4895-93BC-1DA88DCAC858}" type="parTrans" cxnId="{72F17A91-A254-4471-A67F-88BDF7EC9B9E}">
      <dgm:prSet/>
      <dgm:spPr/>
      <dgm:t>
        <a:bodyPr/>
        <a:lstStyle/>
        <a:p>
          <a:endParaRPr lang="en-US"/>
        </a:p>
      </dgm:t>
    </dgm:pt>
    <dgm:pt modelId="{A28DC6EF-9364-4E0C-B731-581CE8679355}" type="sibTrans" cxnId="{72F17A91-A254-4471-A67F-88BDF7EC9B9E}">
      <dgm:prSet/>
      <dgm:spPr/>
      <dgm:t>
        <a:bodyPr/>
        <a:lstStyle/>
        <a:p>
          <a:endParaRPr lang="en-US"/>
        </a:p>
      </dgm:t>
    </dgm:pt>
    <dgm:pt modelId="{AFF8AA13-4B02-4658-944F-E2BDDFA43131}">
      <dgm:prSet/>
      <dgm:spPr/>
      <dgm:t>
        <a:bodyPr/>
        <a:lstStyle/>
        <a:p>
          <a:r>
            <a:rPr lang="en-GB" dirty="0"/>
            <a:t>Being a saint was a way to not upset a social balance has no clear evidence.</a:t>
          </a:r>
          <a:endParaRPr lang="en-US" dirty="0"/>
        </a:p>
      </dgm:t>
    </dgm:pt>
    <dgm:pt modelId="{FD103052-0937-4839-A2C5-270C253C61DC}" type="parTrans" cxnId="{ED2ABFD0-0967-4144-8206-22CE4187EEF0}">
      <dgm:prSet/>
      <dgm:spPr/>
      <dgm:t>
        <a:bodyPr/>
        <a:lstStyle/>
        <a:p>
          <a:endParaRPr lang="en-US"/>
        </a:p>
      </dgm:t>
    </dgm:pt>
    <dgm:pt modelId="{B842BEC4-4174-4F14-BDFA-F88E2749F30A}" type="sibTrans" cxnId="{ED2ABFD0-0967-4144-8206-22CE4187EEF0}">
      <dgm:prSet/>
      <dgm:spPr/>
      <dgm:t>
        <a:bodyPr/>
        <a:lstStyle/>
        <a:p>
          <a:endParaRPr lang="en-US"/>
        </a:p>
      </dgm:t>
    </dgm:pt>
    <dgm:pt modelId="{6AA127C3-C5BC-4E62-AEE9-D0530B80EAC5}">
      <dgm:prSet/>
      <dgm:spPr/>
      <dgm:t>
        <a:bodyPr/>
        <a:lstStyle/>
        <a:p>
          <a:r>
            <a:rPr lang="en-GB" dirty="0"/>
            <a:t>The excerpt is the entirety of the source and could be elaborated on.</a:t>
          </a:r>
          <a:endParaRPr lang="en-US" dirty="0"/>
        </a:p>
      </dgm:t>
    </dgm:pt>
    <dgm:pt modelId="{07783716-2ABD-48EA-940C-91357FBD0BFC}" type="parTrans" cxnId="{66119D3C-CF50-43DA-9C39-A9AFD1D59256}">
      <dgm:prSet/>
      <dgm:spPr/>
      <dgm:t>
        <a:bodyPr/>
        <a:lstStyle/>
        <a:p>
          <a:endParaRPr lang="en-US"/>
        </a:p>
      </dgm:t>
    </dgm:pt>
    <dgm:pt modelId="{41C38927-AB52-4F5A-A9E9-588D5D54DE1D}" type="sibTrans" cxnId="{66119D3C-CF50-43DA-9C39-A9AFD1D59256}">
      <dgm:prSet/>
      <dgm:spPr/>
      <dgm:t>
        <a:bodyPr/>
        <a:lstStyle/>
        <a:p>
          <a:endParaRPr lang="en-US"/>
        </a:p>
      </dgm:t>
    </dgm:pt>
    <dgm:pt modelId="{2FF99CB6-1570-4B0B-8868-1EB72CFE8FFA}">
      <dgm:prSet/>
      <dgm:spPr/>
      <dgm:t>
        <a:bodyPr/>
        <a:lstStyle/>
        <a:p>
          <a:r>
            <a:rPr lang="en-GB" dirty="0"/>
            <a:t>Focus on gender and Celtic background doesn’t seem to coincide in the argument at times.</a:t>
          </a:r>
          <a:endParaRPr lang="en-US" dirty="0"/>
        </a:p>
      </dgm:t>
    </dgm:pt>
    <dgm:pt modelId="{CCB06448-660A-45D6-846C-38D3FCE85BE1}" type="parTrans" cxnId="{6C43D6FC-B0E3-4781-86CA-44819B2102ED}">
      <dgm:prSet/>
      <dgm:spPr/>
      <dgm:t>
        <a:bodyPr/>
        <a:lstStyle/>
        <a:p>
          <a:endParaRPr lang="en-US"/>
        </a:p>
      </dgm:t>
    </dgm:pt>
    <dgm:pt modelId="{8771AFB6-92AA-4C35-BF59-9D388B2ED877}" type="sibTrans" cxnId="{6C43D6FC-B0E3-4781-86CA-44819B2102ED}">
      <dgm:prSet/>
      <dgm:spPr/>
      <dgm:t>
        <a:bodyPr/>
        <a:lstStyle/>
        <a:p>
          <a:endParaRPr lang="en-US"/>
        </a:p>
      </dgm:t>
    </dgm:pt>
    <dgm:pt modelId="{1BB7E840-0A82-418C-8326-ADAFE3B4F13F}">
      <dgm:prSet/>
      <dgm:spPr/>
      <dgm:t>
        <a:bodyPr/>
        <a:lstStyle/>
        <a:p>
          <a:r>
            <a:rPr lang="en-GB" dirty="0"/>
            <a:t>The three other saints I feel could use a little more cross examination between them.</a:t>
          </a:r>
          <a:endParaRPr lang="en-US" dirty="0"/>
        </a:p>
      </dgm:t>
    </dgm:pt>
    <dgm:pt modelId="{4A62481A-44A8-4189-B7C5-06F4FDD26E2B}" type="parTrans" cxnId="{0ADD5C98-8747-4FFC-A1C1-113F5E8746AB}">
      <dgm:prSet/>
      <dgm:spPr/>
      <dgm:t>
        <a:bodyPr/>
        <a:lstStyle/>
        <a:p>
          <a:endParaRPr lang="en-US"/>
        </a:p>
      </dgm:t>
    </dgm:pt>
    <dgm:pt modelId="{8E416B8A-4AAE-40DA-827B-E1D0267BB8FE}" type="sibTrans" cxnId="{0ADD5C98-8747-4FFC-A1C1-113F5E8746AB}">
      <dgm:prSet/>
      <dgm:spPr/>
      <dgm:t>
        <a:bodyPr/>
        <a:lstStyle/>
        <a:p>
          <a:endParaRPr lang="en-US"/>
        </a:p>
      </dgm:t>
    </dgm:pt>
    <dgm:pt modelId="{D8F210A9-72EA-4019-BB2C-D21200FD7098}">
      <dgm:prSet/>
      <dgm:spPr/>
      <dgm:t>
        <a:bodyPr/>
        <a:lstStyle/>
        <a:p>
          <a:r>
            <a:rPr lang="en-GB" dirty="0"/>
            <a:t>The Irish wouldn’t have been aware of the continental Celts is something that can't be ruled out.</a:t>
          </a:r>
          <a:endParaRPr lang="en-US" dirty="0"/>
        </a:p>
      </dgm:t>
    </dgm:pt>
    <dgm:pt modelId="{FA622310-5208-41DD-80C1-4864C33134FE}" type="parTrans" cxnId="{EE3091D9-8CC5-4DE5-A739-B3734E86D38C}">
      <dgm:prSet/>
      <dgm:spPr/>
      <dgm:t>
        <a:bodyPr/>
        <a:lstStyle/>
        <a:p>
          <a:endParaRPr lang="en-US"/>
        </a:p>
      </dgm:t>
    </dgm:pt>
    <dgm:pt modelId="{6C4B45F5-19AC-4725-A4D1-84F718018709}" type="sibTrans" cxnId="{EE3091D9-8CC5-4DE5-A739-B3734E86D38C}">
      <dgm:prSet/>
      <dgm:spPr/>
      <dgm:t>
        <a:bodyPr/>
        <a:lstStyle/>
        <a:p>
          <a:endParaRPr lang="en-US"/>
        </a:p>
      </dgm:t>
    </dgm:pt>
    <dgm:pt modelId="{4D0CEDCF-F39B-4ACB-8624-66920C83C0DB}">
      <dgm:prSet/>
      <dgm:spPr/>
      <dgm:t>
        <a:bodyPr/>
        <a:lstStyle/>
        <a:p>
          <a:r>
            <a:rPr lang="en-GB"/>
            <a:t>Saint Samthann is left out of many of the arguments.</a:t>
          </a:r>
          <a:endParaRPr lang="en-US"/>
        </a:p>
      </dgm:t>
    </dgm:pt>
    <dgm:pt modelId="{2D61627A-B318-464F-95F6-C1008ECB9E37}" type="parTrans" cxnId="{E0EE5664-D1F0-47C5-B6B3-181C4B7DAD26}">
      <dgm:prSet/>
      <dgm:spPr/>
      <dgm:t>
        <a:bodyPr/>
        <a:lstStyle/>
        <a:p>
          <a:endParaRPr lang="en-US"/>
        </a:p>
      </dgm:t>
    </dgm:pt>
    <dgm:pt modelId="{198B7094-3ED4-4DEC-93BE-15841251611E}" type="sibTrans" cxnId="{E0EE5664-D1F0-47C5-B6B3-181C4B7DAD26}">
      <dgm:prSet/>
      <dgm:spPr/>
      <dgm:t>
        <a:bodyPr/>
        <a:lstStyle/>
        <a:p>
          <a:endParaRPr lang="en-US"/>
        </a:p>
      </dgm:t>
    </dgm:pt>
    <dgm:pt modelId="{159609B5-B936-49E6-9209-E4E71522EEE2}">
      <dgm:prSet/>
      <dgm:spPr/>
      <dgm:t>
        <a:bodyPr/>
        <a:lstStyle/>
        <a:p>
          <a:r>
            <a:rPr lang="en-GB" dirty="0"/>
            <a:t>Well written and a fresh look at the saints that shakes things up from the norm.</a:t>
          </a:r>
          <a:endParaRPr lang="en-US" dirty="0"/>
        </a:p>
      </dgm:t>
    </dgm:pt>
    <dgm:pt modelId="{2EE77063-5F51-4BBE-8F96-A2CC3C70B26C}" type="parTrans" cxnId="{26B849E6-202A-4B19-B8F3-3103D5C13F74}">
      <dgm:prSet/>
      <dgm:spPr/>
      <dgm:t>
        <a:bodyPr/>
        <a:lstStyle/>
        <a:p>
          <a:endParaRPr lang="en-US"/>
        </a:p>
      </dgm:t>
    </dgm:pt>
    <dgm:pt modelId="{C79F8FD2-E755-4BA1-89AE-206711920CFD}" type="sibTrans" cxnId="{26B849E6-202A-4B19-B8F3-3103D5C13F74}">
      <dgm:prSet/>
      <dgm:spPr/>
      <dgm:t>
        <a:bodyPr/>
        <a:lstStyle/>
        <a:p>
          <a:endParaRPr lang="en-US"/>
        </a:p>
      </dgm:t>
    </dgm:pt>
    <dgm:pt modelId="{EF3BE541-C861-4618-A918-18C92DC97620}" type="pres">
      <dgm:prSet presAssocID="{DAFB269C-04CA-452C-BA5C-9B196549456F}" presName="diagram" presStyleCnt="0">
        <dgm:presLayoutVars>
          <dgm:dir/>
          <dgm:resizeHandles val="exact"/>
        </dgm:presLayoutVars>
      </dgm:prSet>
      <dgm:spPr/>
    </dgm:pt>
    <dgm:pt modelId="{EBEEE747-A7BE-4F9D-806A-E7D408003652}" type="pres">
      <dgm:prSet presAssocID="{46ED38B7-9BF0-4A3F-AF28-FCB66DB0EA1A}" presName="node" presStyleLbl="node1" presStyleIdx="0" presStyleCnt="8">
        <dgm:presLayoutVars>
          <dgm:bulletEnabled val="1"/>
        </dgm:presLayoutVars>
      </dgm:prSet>
      <dgm:spPr/>
    </dgm:pt>
    <dgm:pt modelId="{ED5B4A11-8B6F-41DF-9F11-CE90575623A1}" type="pres">
      <dgm:prSet presAssocID="{A28DC6EF-9364-4E0C-B731-581CE8679355}" presName="sibTrans" presStyleCnt="0"/>
      <dgm:spPr/>
    </dgm:pt>
    <dgm:pt modelId="{5D48535A-A4A4-4F11-B48B-3B3B2FC2590A}" type="pres">
      <dgm:prSet presAssocID="{AFF8AA13-4B02-4658-944F-E2BDDFA43131}" presName="node" presStyleLbl="node1" presStyleIdx="1" presStyleCnt="8">
        <dgm:presLayoutVars>
          <dgm:bulletEnabled val="1"/>
        </dgm:presLayoutVars>
      </dgm:prSet>
      <dgm:spPr/>
    </dgm:pt>
    <dgm:pt modelId="{B51D3016-6C02-4F35-9463-3FBD182CE91B}" type="pres">
      <dgm:prSet presAssocID="{B842BEC4-4174-4F14-BDFA-F88E2749F30A}" presName="sibTrans" presStyleCnt="0"/>
      <dgm:spPr/>
    </dgm:pt>
    <dgm:pt modelId="{28ABF758-0A24-4128-A40B-6FA8D62D335C}" type="pres">
      <dgm:prSet presAssocID="{6AA127C3-C5BC-4E62-AEE9-D0530B80EAC5}" presName="node" presStyleLbl="node1" presStyleIdx="2" presStyleCnt="8">
        <dgm:presLayoutVars>
          <dgm:bulletEnabled val="1"/>
        </dgm:presLayoutVars>
      </dgm:prSet>
      <dgm:spPr/>
    </dgm:pt>
    <dgm:pt modelId="{75E1DD0B-BEEA-48D4-B225-EBD524E6C221}" type="pres">
      <dgm:prSet presAssocID="{41C38927-AB52-4F5A-A9E9-588D5D54DE1D}" presName="sibTrans" presStyleCnt="0"/>
      <dgm:spPr/>
    </dgm:pt>
    <dgm:pt modelId="{922AE141-EC42-4336-A97D-DFCA8632C8C4}" type="pres">
      <dgm:prSet presAssocID="{2FF99CB6-1570-4B0B-8868-1EB72CFE8FFA}" presName="node" presStyleLbl="node1" presStyleIdx="3" presStyleCnt="8">
        <dgm:presLayoutVars>
          <dgm:bulletEnabled val="1"/>
        </dgm:presLayoutVars>
      </dgm:prSet>
      <dgm:spPr/>
    </dgm:pt>
    <dgm:pt modelId="{6788A021-9B6A-4440-AE99-54B17CC231DC}" type="pres">
      <dgm:prSet presAssocID="{8771AFB6-92AA-4C35-BF59-9D388B2ED877}" presName="sibTrans" presStyleCnt="0"/>
      <dgm:spPr/>
    </dgm:pt>
    <dgm:pt modelId="{D91BB325-A9BF-4408-98C1-67F7721FA092}" type="pres">
      <dgm:prSet presAssocID="{1BB7E840-0A82-418C-8326-ADAFE3B4F13F}" presName="node" presStyleLbl="node1" presStyleIdx="4" presStyleCnt="8">
        <dgm:presLayoutVars>
          <dgm:bulletEnabled val="1"/>
        </dgm:presLayoutVars>
      </dgm:prSet>
      <dgm:spPr/>
    </dgm:pt>
    <dgm:pt modelId="{4ECF4F12-4A54-4647-A0BB-1266D85DF269}" type="pres">
      <dgm:prSet presAssocID="{8E416B8A-4AAE-40DA-827B-E1D0267BB8FE}" presName="sibTrans" presStyleCnt="0"/>
      <dgm:spPr/>
    </dgm:pt>
    <dgm:pt modelId="{2C050987-BCE0-4F6C-AD16-7230E0C49257}" type="pres">
      <dgm:prSet presAssocID="{D8F210A9-72EA-4019-BB2C-D21200FD7098}" presName="node" presStyleLbl="node1" presStyleIdx="5" presStyleCnt="8">
        <dgm:presLayoutVars>
          <dgm:bulletEnabled val="1"/>
        </dgm:presLayoutVars>
      </dgm:prSet>
      <dgm:spPr/>
    </dgm:pt>
    <dgm:pt modelId="{F0C4A9E8-6682-43BA-978B-4B3D43AEB96A}" type="pres">
      <dgm:prSet presAssocID="{6C4B45F5-19AC-4725-A4D1-84F718018709}" presName="sibTrans" presStyleCnt="0"/>
      <dgm:spPr/>
    </dgm:pt>
    <dgm:pt modelId="{72816A57-9DE3-447A-9DEC-C450BB24FB0F}" type="pres">
      <dgm:prSet presAssocID="{4D0CEDCF-F39B-4ACB-8624-66920C83C0DB}" presName="node" presStyleLbl="node1" presStyleIdx="6" presStyleCnt="8">
        <dgm:presLayoutVars>
          <dgm:bulletEnabled val="1"/>
        </dgm:presLayoutVars>
      </dgm:prSet>
      <dgm:spPr/>
    </dgm:pt>
    <dgm:pt modelId="{F80686BF-8F21-42A3-BF14-9303FEB1FE11}" type="pres">
      <dgm:prSet presAssocID="{198B7094-3ED4-4DEC-93BE-15841251611E}" presName="sibTrans" presStyleCnt="0"/>
      <dgm:spPr/>
    </dgm:pt>
    <dgm:pt modelId="{BC1ACAF5-67FA-4050-8BD0-96A87EF4B6E4}" type="pres">
      <dgm:prSet presAssocID="{159609B5-B936-49E6-9209-E4E71522EEE2}" presName="node" presStyleLbl="node1" presStyleIdx="7" presStyleCnt="8">
        <dgm:presLayoutVars>
          <dgm:bulletEnabled val="1"/>
        </dgm:presLayoutVars>
      </dgm:prSet>
      <dgm:spPr/>
    </dgm:pt>
  </dgm:ptLst>
  <dgm:cxnLst>
    <dgm:cxn modelId="{FBE9BB00-8B5E-461A-A10C-C07D5836FF46}" type="presOf" srcId="{159609B5-B936-49E6-9209-E4E71522EEE2}" destId="{BC1ACAF5-67FA-4050-8BD0-96A87EF4B6E4}" srcOrd="0" destOrd="0" presId="urn:microsoft.com/office/officeart/2005/8/layout/default"/>
    <dgm:cxn modelId="{66119D3C-CF50-43DA-9C39-A9AFD1D59256}" srcId="{DAFB269C-04CA-452C-BA5C-9B196549456F}" destId="{6AA127C3-C5BC-4E62-AEE9-D0530B80EAC5}" srcOrd="2" destOrd="0" parTransId="{07783716-2ABD-48EA-940C-91357FBD0BFC}" sibTransId="{41C38927-AB52-4F5A-A9E9-588D5D54DE1D}"/>
    <dgm:cxn modelId="{E0E5283E-FA21-4C18-B179-1FCD2253DC29}" type="presOf" srcId="{1BB7E840-0A82-418C-8326-ADAFE3B4F13F}" destId="{D91BB325-A9BF-4408-98C1-67F7721FA092}" srcOrd="0" destOrd="0" presId="urn:microsoft.com/office/officeart/2005/8/layout/default"/>
    <dgm:cxn modelId="{61A1BE61-FDFA-4955-8DBD-6B39AA4DD8E7}" type="presOf" srcId="{4D0CEDCF-F39B-4ACB-8624-66920C83C0DB}" destId="{72816A57-9DE3-447A-9DEC-C450BB24FB0F}" srcOrd="0" destOrd="0" presId="urn:microsoft.com/office/officeart/2005/8/layout/default"/>
    <dgm:cxn modelId="{E0EE5664-D1F0-47C5-B6B3-181C4B7DAD26}" srcId="{DAFB269C-04CA-452C-BA5C-9B196549456F}" destId="{4D0CEDCF-F39B-4ACB-8624-66920C83C0DB}" srcOrd="6" destOrd="0" parTransId="{2D61627A-B318-464F-95F6-C1008ECB9E37}" sibTransId="{198B7094-3ED4-4DEC-93BE-15841251611E}"/>
    <dgm:cxn modelId="{58688752-EDC3-4FF8-B47A-A2372A37D270}" type="presOf" srcId="{DAFB269C-04CA-452C-BA5C-9B196549456F}" destId="{EF3BE541-C861-4618-A918-18C92DC97620}" srcOrd="0" destOrd="0" presId="urn:microsoft.com/office/officeart/2005/8/layout/default"/>
    <dgm:cxn modelId="{B8D4E576-BE18-4329-B72A-56D1B3B296A6}" type="presOf" srcId="{46ED38B7-9BF0-4A3F-AF28-FCB66DB0EA1A}" destId="{EBEEE747-A7BE-4F9D-806A-E7D408003652}" srcOrd="0" destOrd="0" presId="urn:microsoft.com/office/officeart/2005/8/layout/default"/>
    <dgm:cxn modelId="{72F17A91-A254-4471-A67F-88BDF7EC9B9E}" srcId="{DAFB269C-04CA-452C-BA5C-9B196549456F}" destId="{46ED38B7-9BF0-4A3F-AF28-FCB66DB0EA1A}" srcOrd="0" destOrd="0" parTransId="{EF97145E-F080-4895-93BC-1DA88DCAC858}" sibTransId="{A28DC6EF-9364-4E0C-B731-581CE8679355}"/>
    <dgm:cxn modelId="{0ADD5C98-8747-4FFC-A1C1-113F5E8746AB}" srcId="{DAFB269C-04CA-452C-BA5C-9B196549456F}" destId="{1BB7E840-0A82-418C-8326-ADAFE3B4F13F}" srcOrd="4" destOrd="0" parTransId="{4A62481A-44A8-4189-B7C5-06F4FDD26E2B}" sibTransId="{8E416B8A-4AAE-40DA-827B-E1D0267BB8FE}"/>
    <dgm:cxn modelId="{DC5C8BB2-D2F7-4945-AEC1-02204B76126C}" type="presOf" srcId="{2FF99CB6-1570-4B0B-8868-1EB72CFE8FFA}" destId="{922AE141-EC42-4336-A97D-DFCA8632C8C4}" srcOrd="0" destOrd="0" presId="urn:microsoft.com/office/officeart/2005/8/layout/default"/>
    <dgm:cxn modelId="{BF6F93B2-A6A8-4849-A32D-6DF50C4C7391}" type="presOf" srcId="{6AA127C3-C5BC-4E62-AEE9-D0530B80EAC5}" destId="{28ABF758-0A24-4128-A40B-6FA8D62D335C}" srcOrd="0" destOrd="0" presId="urn:microsoft.com/office/officeart/2005/8/layout/default"/>
    <dgm:cxn modelId="{2159F0BF-5EFB-464D-B4CF-23597850C640}" type="presOf" srcId="{D8F210A9-72EA-4019-BB2C-D21200FD7098}" destId="{2C050987-BCE0-4F6C-AD16-7230E0C49257}" srcOrd="0" destOrd="0" presId="urn:microsoft.com/office/officeart/2005/8/layout/default"/>
    <dgm:cxn modelId="{ED2ABFD0-0967-4144-8206-22CE4187EEF0}" srcId="{DAFB269C-04CA-452C-BA5C-9B196549456F}" destId="{AFF8AA13-4B02-4658-944F-E2BDDFA43131}" srcOrd="1" destOrd="0" parTransId="{FD103052-0937-4839-A2C5-270C253C61DC}" sibTransId="{B842BEC4-4174-4F14-BDFA-F88E2749F30A}"/>
    <dgm:cxn modelId="{EE3091D9-8CC5-4DE5-A739-B3734E86D38C}" srcId="{DAFB269C-04CA-452C-BA5C-9B196549456F}" destId="{D8F210A9-72EA-4019-BB2C-D21200FD7098}" srcOrd="5" destOrd="0" parTransId="{FA622310-5208-41DD-80C1-4864C33134FE}" sibTransId="{6C4B45F5-19AC-4725-A4D1-84F718018709}"/>
    <dgm:cxn modelId="{75EFE6DE-8C03-4779-B1D2-5A4ADFDD308E}" type="presOf" srcId="{AFF8AA13-4B02-4658-944F-E2BDDFA43131}" destId="{5D48535A-A4A4-4F11-B48B-3B3B2FC2590A}" srcOrd="0" destOrd="0" presId="urn:microsoft.com/office/officeart/2005/8/layout/default"/>
    <dgm:cxn modelId="{26B849E6-202A-4B19-B8F3-3103D5C13F74}" srcId="{DAFB269C-04CA-452C-BA5C-9B196549456F}" destId="{159609B5-B936-49E6-9209-E4E71522EEE2}" srcOrd="7" destOrd="0" parTransId="{2EE77063-5F51-4BBE-8F96-A2CC3C70B26C}" sibTransId="{C79F8FD2-E755-4BA1-89AE-206711920CFD}"/>
    <dgm:cxn modelId="{6C43D6FC-B0E3-4781-86CA-44819B2102ED}" srcId="{DAFB269C-04CA-452C-BA5C-9B196549456F}" destId="{2FF99CB6-1570-4B0B-8868-1EB72CFE8FFA}" srcOrd="3" destOrd="0" parTransId="{CCB06448-660A-45D6-846C-38D3FCE85BE1}" sibTransId="{8771AFB6-92AA-4C35-BF59-9D388B2ED877}"/>
    <dgm:cxn modelId="{86A10A2B-24E7-46C5-9EDB-2C0B799F30FF}" type="presParOf" srcId="{EF3BE541-C861-4618-A918-18C92DC97620}" destId="{EBEEE747-A7BE-4F9D-806A-E7D408003652}" srcOrd="0" destOrd="0" presId="urn:microsoft.com/office/officeart/2005/8/layout/default"/>
    <dgm:cxn modelId="{5250994B-2399-4668-8677-3A68099C2051}" type="presParOf" srcId="{EF3BE541-C861-4618-A918-18C92DC97620}" destId="{ED5B4A11-8B6F-41DF-9F11-CE90575623A1}" srcOrd="1" destOrd="0" presId="urn:microsoft.com/office/officeart/2005/8/layout/default"/>
    <dgm:cxn modelId="{9A2B1764-0C42-4F79-8441-1BDE8A661D41}" type="presParOf" srcId="{EF3BE541-C861-4618-A918-18C92DC97620}" destId="{5D48535A-A4A4-4F11-B48B-3B3B2FC2590A}" srcOrd="2" destOrd="0" presId="urn:microsoft.com/office/officeart/2005/8/layout/default"/>
    <dgm:cxn modelId="{9A911E0E-7CA8-48E1-8765-B916AED7C2FA}" type="presParOf" srcId="{EF3BE541-C861-4618-A918-18C92DC97620}" destId="{B51D3016-6C02-4F35-9463-3FBD182CE91B}" srcOrd="3" destOrd="0" presId="urn:microsoft.com/office/officeart/2005/8/layout/default"/>
    <dgm:cxn modelId="{65249577-7758-41F4-A6F1-83158BF5C4D2}" type="presParOf" srcId="{EF3BE541-C861-4618-A918-18C92DC97620}" destId="{28ABF758-0A24-4128-A40B-6FA8D62D335C}" srcOrd="4" destOrd="0" presId="urn:microsoft.com/office/officeart/2005/8/layout/default"/>
    <dgm:cxn modelId="{73266EDA-F406-4C97-ABFF-FAC451C4EA27}" type="presParOf" srcId="{EF3BE541-C861-4618-A918-18C92DC97620}" destId="{75E1DD0B-BEEA-48D4-B225-EBD524E6C221}" srcOrd="5" destOrd="0" presId="urn:microsoft.com/office/officeart/2005/8/layout/default"/>
    <dgm:cxn modelId="{2BD7B2AB-8A58-4520-8598-7482E76CD061}" type="presParOf" srcId="{EF3BE541-C861-4618-A918-18C92DC97620}" destId="{922AE141-EC42-4336-A97D-DFCA8632C8C4}" srcOrd="6" destOrd="0" presId="urn:microsoft.com/office/officeart/2005/8/layout/default"/>
    <dgm:cxn modelId="{B1701CB4-B141-4E63-B338-997E6831F18F}" type="presParOf" srcId="{EF3BE541-C861-4618-A918-18C92DC97620}" destId="{6788A021-9B6A-4440-AE99-54B17CC231DC}" srcOrd="7" destOrd="0" presId="urn:microsoft.com/office/officeart/2005/8/layout/default"/>
    <dgm:cxn modelId="{A2F8E7DE-3F35-4EE4-B28A-3AEC3E1105E4}" type="presParOf" srcId="{EF3BE541-C861-4618-A918-18C92DC97620}" destId="{D91BB325-A9BF-4408-98C1-67F7721FA092}" srcOrd="8" destOrd="0" presId="urn:microsoft.com/office/officeart/2005/8/layout/default"/>
    <dgm:cxn modelId="{731C484C-BDC7-4D28-86CF-D4DE8CF18259}" type="presParOf" srcId="{EF3BE541-C861-4618-A918-18C92DC97620}" destId="{4ECF4F12-4A54-4647-A0BB-1266D85DF269}" srcOrd="9" destOrd="0" presId="urn:microsoft.com/office/officeart/2005/8/layout/default"/>
    <dgm:cxn modelId="{3304155F-07AE-4B9F-B366-9D95A7DEB49F}" type="presParOf" srcId="{EF3BE541-C861-4618-A918-18C92DC97620}" destId="{2C050987-BCE0-4F6C-AD16-7230E0C49257}" srcOrd="10" destOrd="0" presId="urn:microsoft.com/office/officeart/2005/8/layout/default"/>
    <dgm:cxn modelId="{AFDBFF2A-8CA0-480F-8CA3-6FD5C0A1FAD4}" type="presParOf" srcId="{EF3BE541-C861-4618-A918-18C92DC97620}" destId="{F0C4A9E8-6682-43BA-978B-4B3D43AEB96A}" srcOrd="11" destOrd="0" presId="urn:microsoft.com/office/officeart/2005/8/layout/default"/>
    <dgm:cxn modelId="{06FE9931-A95D-4087-9F4E-ADF88D675E3A}" type="presParOf" srcId="{EF3BE541-C861-4618-A918-18C92DC97620}" destId="{72816A57-9DE3-447A-9DEC-C450BB24FB0F}" srcOrd="12" destOrd="0" presId="urn:microsoft.com/office/officeart/2005/8/layout/default"/>
    <dgm:cxn modelId="{2D53D591-B508-4142-B0DC-D9C8EBD989FE}" type="presParOf" srcId="{EF3BE541-C861-4618-A918-18C92DC97620}" destId="{F80686BF-8F21-42A3-BF14-9303FEB1FE11}" srcOrd="13" destOrd="0" presId="urn:microsoft.com/office/officeart/2005/8/layout/default"/>
    <dgm:cxn modelId="{CCA466DD-8AB6-4157-B67C-E38191FE11ED}" type="presParOf" srcId="{EF3BE541-C861-4618-A918-18C92DC97620}" destId="{BC1ACAF5-67FA-4050-8BD0-96A87EF4B6E4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E7E042-46A5-4D62-8B31-6EF1A2F4698D}">
      <dsp:nvSpPr>
        <dsp:cNvPr id="0" name=""/>
        <dsp:cNvSpPr/>
      </dsp:nvSpPr>
      <dsp:spPr>
        <a:xfrm>
          <a:off x="0" y="2902"/>
          <a:ext cx="724014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AF45A-37F5-48CE-8021-208F2996CA5C}">
      <dsp:nvSpPr>
        <dsp:cNvPr id="0" name=""/>
        <dsp:cNvSpPr/>
      </dsp:nvSpPr>
      <dsp:spPr>
        <a:xfrm>
          <a:off x="0" y="2902"/>
          <a:ext cx="7240146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Four Female saints of Ireland, Brigit of Kildare, </a:t>
          </a:r>
          <a:r>
            <a:rPr lang="en-GB" sz="3000" kern="1200" dirty="0" err="1"/>
            <a:t>Íte</a:t>
          </a:r>
          <a:r>
            <a:rPr lang="en-GB" sz="3000" kern="1200" dirty="0"/>
            <a:t> of </a:t>
          </a:r>
          <a:r>
            <a:rPr lang="en-GB" sz="3000" kern="1200" dirty="0" err="1"/>
            <a:t>Killeedy</a:t>
          </a:r>
          <a:r>
            <a:rPr lang="en-GB" sz="3000" kern="1200" dirty="0"/>
            <a:t>, Mo </a:t>
          </a:r>
          <a:r>
            <a:rPr lang="en-GB" sz="3000" kern="1200" dirty="0" err="1"/>
            <a:t>Ninne</a:t>
          </a:r>
          <a:r>
            <a:rPr lang="en-GB" sz="3000" kern="1200" dirty="0"/>
            <a:t> of </a:t>
          </a:r>
          <a:r>
            <a:rPr lang="en-GB" sz="3000" kern="1200" dirty="0" err="1"/>
            <a:t>Killeevy</a:t>
          </a:r>
          <a:r>
            <a:rPr lang="en-GB" sz="3000" kern="1200" dirty="0"/>
            <a:t> and </a:t>
          </a:r>
          <a:r>
            <a:rPr lang="en-GB" sz="3000" kern="1200" dirty="0" err="1"/>
            <a:t>Samthann</a:t>
          </a:r>
          <a:r>
            <a:rPr lang="en-GB" sz="3000" kern="1200" dirty="0"/>
            <a:t> of </a:t>
          </a:r>
          <a:r>
            <a:rPr lang="en-GB" sz="3000" kern="1200" dirty="0" err="1"/>
            <a:t>Clonbroney</a:t>
          </a:r>
          <a:r>
            <a:rPr lang="en-GB" sz="3000" kern="1200" dirty="0"/>
            <a:t>.</a:t>
          </a:r>
          <a:endParaRPr lang="en-US" sz="3000" kern="1200" dirty="0"/>
        </a:p>
      </dsp:txBody>
      <dsp:txXfrm>
        <a:off x="0" y="2902"/>
        <a:ext cx="7240146" cy="1979265"/>
      </dsp:txXfrm>
    </dsp:sp>
    <dsp:sp modelId="{83AC5400-E120-4BAF-97D4-63EEB3FC77AE}">
      <dsp:nvSpPr>
        <dsp:cNvPr id="0" name=""/>
        <dsp:cNvSpPr/>
      </dsp:nvSpPr>
      <dsp:spPr>
        <a:xfrm>
          <a:off x="0" y="1982167"/>
          <a:ext cx="7240146" cy="0"/>
        </a:xfrm>
        <a:prstGeom prst="line">
          <a:avLst/>
        </a:prstGeom>
        <a:solidFill>
          <a:schemeClr val="accent2">
            <a:hueOff val="10047207"/>
            <a:satOff val="-126"/>
            <a:lumOff val="3137"/>
            <a:alphaOff val="0"/>
          </a:schemeClr>
        </a:solidFill>
        <a:ln w="12700" cap="flat" cmpd="sng" algn="ctr">
          <a:solidFill>
            <a:schemeClr val="accent2">
              <a:hueOff val="10047207"/>
              <a:satOff val="-126"/>
              <a:lumOff val="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882C53-E025-4A17-9B8E-C5BAA09DE2E6}">
      <dsp:nvSpPr>
        <dsp:cNvPr id="0" name=""/>
        <dsp:cNvSpPr/>
      </dsp:nvSpPr>
      <dsp:spPr>
        <a:xfrm>
          <a:off x="0" y="1982167"/>
          <a:ext cx="7240146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This presentation is split up into 5 sections of summary, talking about the bias of hagiographers and their source, then the four female saints in question.</a:t>
          </a:r>
          <a:endParaRPr lang="en-US" sz="3000" kern="1200"/>
        </a:p>
      </dsp:txBody>
      <dsp:txXfrm>
        <a:off x="0" y="1982167"/>
        <a:ext cx="7240146" cy="1979265"/>
      </dsp:txXfrm>
    </dsp:sp>
    <dsp:sp modelId="{343488B6-E1AB-4C74-9405-BC1181F23087}">
      <dsp:nvSpPr>
        <dsp:cNvPr id="0" name=""/>
        <dsp:cNvSpPr/>
      </dsp:nvSpPr>
      <dsp:spPr>
        <a:xfrm>
          <a:off x="0" y="3961432"/>
          <a:ext cx="7240146" cy="0"/>
        </a:xfrm>
        <a:prstGeom prst="line">
          <a:avLst/>
        </a:prstGeom>
        <a:solidFill>
          <a:schemeClr val="accent2">
            <a:hueOff val="20094413"/>
            <a:satOff val="-252"/>
            <a:lumOff val="6275"/>
            <a:alphaOff val="0"/>
          </a:schemeClr>
        </a:solidFill>
        <a:ln w="12700" cap="flat" cmpd="sng" algn="ctr">
          <a:solidFill>
            <a:schemeClr val="accent2">
              <a:hueOff val="20094413"/>
              <a:satOff val="-252"/>
              <a:lumOff val="6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24CE42-8E9C-49C2-A5B5-474CC61904B7}">
      <dsp:nvSpPr>
        <dsp:cNvPr id="0" name=""/>
        <dsp:cNvSpPr/>
      </dsp:nvSpPr>
      <dsp:spPr>
        <a:xfrm>
          <a:off x="0" y="3961432"/>
          <a:ext cx="7240146" cy="1979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Main sources are from the lives of saints as early in the Irish hagiography where possible. </a:t>
          </a:r>
          <a:endParaRPr lang="en-US" sz="3000" kern="1200" dirty="0"/>
        </a:p>
      </dsp:txBody>
      <dsp:txXfrm>
        <a:off x="0" y="3961432"/>
        <a:ext cx="7240146" cy="19792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EEE747-A7BE-4F9D-806A-E7D408003652}">
      <dsp:nvSpPr>
        <dsp:cNvPr id="0" name=""/>
        <dsp:cNvSpPr/>
      </dsp:nvSpPr>
      <dsp:spPr>
        <a:xfrm>
          <a:off x="3232" y="427808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Brigit is the focus of this writing. The three other saints are more supporting arguments.</a:t>
          </a:r>
          <a:endParaRPr lang="en-US" sz="1900" kern="1200" dirty="0"/>
        </a:p>
      </dsp:txBody>
      <dsp:txXfrm>
        <a:off x="3232" y="427808"/>
        <a:ext cx="2564317" cy="1538590"/>
      </dsp:txXfrm>
    </dsp:sp>
    <dsp:sp modelId="{5D48535A-A4A4-4F11-B48B-3B3B2FC2590A}">
      <dsp:nvSpPr>
        <dsp:cNvPr id="0" name=""/>
        <dsp:cNvSpPr/>
      </dsp:nvSpPr>
      <dsp:spPr>
        <a:xfrm>
          <a:off x="2823981" y="427808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Being a saint was a way to not upset a social balance has no clear evidence.</a:t>
          </a:r>
          <a:endParaRPr lang="en-US" sz="1900" kern="1200" dirty="0"/>
        </a:p>
      </dsp:txBody>
      <dsp:txXfrm>
        <a:off x="2823981" y="427808"/>
        <a:ext cx="2564317" cy="1538590"/>
      </dsp:txXfrm>
    </dsp:sp>
    <dsp:sp modelId="{28ABF758-0A24-4128-A40B-6FA8D62D335C}">
      <dsp:nvSpPr>
        <dsp:cNvPr id="0" name=""/>
        <dsp:cNvSpPr/>
      </dsp:nvSpPr>
      <dsp:spPr>
        <a:xfrm>
          <a:off x="5644730" y="427808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excerpt is the entirety of the source and could be elaborated on.</a:t>
          </a:r>
          <a:endParaRPr lang="en-US" sz="1900" kern="1200" dirty="0"/>
        </a:p>
      </dsp:txBody>
      <dsp:txXfrm>
        <a:off x="5644730" y="427808"/>
        <a:ext cx="2564317" cy="1538590"/>
      </dsp:txXfrm>
    </dsp:sp>
    <dsp:sp modelId="{922AE141-EC42-4336-A97D-DFCA8632C8C4}">
      <dsp:nvSpPr>
        <dsp:cNvPr id="0" name=""/>
        <dsp:cNvSpPr/>
      </dsp:nvSpPr>
      <dsp:spPr>
        <a:xfrm>
          <a:off x="8465479" y="427808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Focus on gender and Celtic background doesn’t seem to coincide in the argument at times.</a:t>
          </a:r>
          <a:endParaRPr lang="en-US" sz="1900" kern="1200" dirty="0"/>
        </a:p>
      </dsp:txBody>
      <dsp:txXfrm>
        <a:off x="8465479" y="427808"/>
        <a:ext cx="2564317" cy="1538590"/>
      </dsp:txXfrm>
    </dsp:sp>
    <dsp:sp modelId="{D91BB325-A9BF-4408-98C1-67F7721FA092}">
      <dsp:nvSpPr>
        <dsp:cNvPr id="0" name=""/>
        <dsp:cNvSpPr/>
      </dsp:nvSpPr>
      <dsp:spPr>
        <a:xfrm>
          <a:off x="3232" y="2222830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three other saints I feel could use a little more cross examination between them.</a:t>
          </a:r>
          <a:endParaRPr lang="en-US" sz="1900" kern="1200" dirty="0"/>
        </a:p>
      </dsp:txBody>
      <dsp:txXfrm>
        <a:off x="3232" y="2222830"/>
        <a:ext cx="2564317" cy="1538590"/>
      </dsp:txXfrm>
    </dsp:sp>
    <dsp:sp modelId="{2C050987-BCE0-4F6C-AD16-7230E0C49257}">
      <dsp:nvSpPr>
        <dsp:cNvPr id="0" name=""/>
        <dsp:cNvSpPr/>
      </dsp:nvSpPr>
      <dsp:spPr>
        <a:xfrm>
          <a:off x="2823981" y="2222830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Irish wouldn’t have been aware of the continental Celts is something that can't be ruled out.</a:t>
          </a:r>
          <a:endParaRPr lang="en-US" sz="1900" kern="1200" dirty="0"/>
        </a:p>
      </dsp:txBody>
      <dsp:txXfrm>
        <a:off x="2823981" y="2222830"/>
        <a:ext cx="2564317" cy="1538590"/>
      </dsp:txXfrm>
    </dsp:sp>
    <dsp:sp modelId="{72816A57-9DE3-447A-9DEC-C450BB24FB0F}">
      <dsp:nvSpPr>
        <dsp:cNvPr id="0" name=""/>
        <dsp:cNvSpPr/>
      </dsp:nvSpPr>
      <dsp:spPr>
        <a:xfrm>
          <a:off x="5644730" y="2222830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Saint Samthann is left out of many of the arguments.</a:t>
          </a:r>
          <a:endParaRPr lang="en-US" sz="1900" kern="1200"/>
        </a:p>
      </dsp:txBody>
      <dsp:txXfrm>
        <a:off x="5644730" y="2222830"/>
        <a:ext cx="2564317" cy="1538590"/>
      </dsp:txXfrm>
    </dsp:sp>
    <dsp:sp modelId="{BC1ACAF5-67FA-4050-8BD0-96A87EF4B6E4}">
      <dsp:nvSpPr>
        <dsp:cNvPr id="0" name=""/>
        <dsp:cNvSpPr/>
      </dsp:nvSpPr>
      <dsp:spPr>
        <a:xfrm>
          <a:off x="8465479" y="2222830"/>
          <a:ext cx="2564317" cy="1538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Well written and a fresh look at the saints that shakes things up from the norm.</a:t>
          </a:r>
          <a:endParaRPr lang="en-US" sz="1900" kern="1200" dirty="0"/>
        </a:p>
      </dsp:txBody>
      <dsp:txXfrm>
        <a:off x="8465479" y="2222830"/>
        <a:ext cx="2564317" cy="1538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892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061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15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642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934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460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538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21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319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6882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Monday, October 3, 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601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Monday, October 3, 2022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111145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4" r:id="rId6"/>
    <p:sldLayoutId id="2147483690" r:id="rId7"/>
    <p:sldLayoutId id="2147483691" r:id="rId8"/>
    <p:sldLayoutId id="2147483692" r:id="rId9"/>
    <p:sldLayoutId id="2147483693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acebook.com/UCDHistory/photos/a.926850554055076/951973928209405/?type=3" TargetMode="External"/><Relationship Id="rId2" Type="http://schemas.openxmlformats.org/officeDocument/2006/relationships/hyperlink" Target="https://people.ucd.ie/elva.johnst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rthochristian.com/76250.html" TargetMode="External"/><Relationship Id="rId5" Type="http://schemas.openxmlformats.org/officeDocument/2006/relationships/hyperlink" Target="https://www.amazon.co.uk/Celts-Christians-Approaches-Religious-Traditions/dp/0708316638" TargetMode="External"/><Relationship Id="rId4" Type="http://schemas.openxmlformats.org/officeDocument/2006/relationships/hyperlink" Target="https://www.imdb.com/name/nm2339839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19DE0E-F039-443E-AF60-E4B6AA72D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4">
                  <a:alpha val="80000"/>
                </a:schemeClr>
              </a:gs>
              <a:gs pos="100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5">
                  <a:alpha val="0"/>
                </a:schemeClr>
              </a:gs>
              <a:gs pos="91000">
                <a:schemeClr val="accent2">
                  <a:alpha val="43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5638801" cy="6886827"/>
          </a:xfrm>
          <a:prstGeom prst="rect">
            <a:avLst/>
          </a:prstGeom>
          <a:gradFill>
            <a:gsLst>
              <a:gs pos="49000">
                <a:schemeClr val="accent6">
                  <a:lumMod val="75000"/>
                  <a:alpha val="0"/>
                </a:schemeClr>
              </a:gs>
              <a:gs pos="99000">
                <a:schemeClr val="accent6">
                  <a:alpha val="79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1609180" y="724988"/>
            <a:ext cx="5121259" cy="5458067"/>
          </a:xfrm>
          <a:prstGeom prst="ellipse">
            <a:avLst/>
          </a:prstGeom>
          <a:gradFill>
            <a:gsLst>
              <a:gs pos="39000">
                <a:schemeClr val="accent4">
                  <a:lumMod val="20000"/>
                  <a:lumOff val="80000"/>
                  <a:alpha val="0"/>
                </a:schemeClr>
              </a:gs>
              <a:gs pos="100000">
                <a:schemeClr val="accent6">
                  <a:alpha val="29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3E194-C83F-399D-68D8-8319AEA995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20151" y="2920878"/>
            <a:ext cx="6292690" cy="2992576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E. Johnston,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The ‘pagan’ and ‘Christian’ identities of the Irish female saint.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FF820E-9A9A-F9E5-900A-58D0255D94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0151" y="1017038"/>
            <a:ext cx="5392495" cy="1248274"/>
          </a:xfrm>
        </p:spPr>
        <p:txBody>
          <a:bodyPr anchor="b">
            <a:normAutofit/>
          </a:bodyPr>
          <a:lstStyle/>
          <a:p>
            <a:pPr algn="l"/>
            <a:r>
              <a:rPr lang="en-GB" sz="1400" dirty="0">
                <a:solidFill>
                  <a:schemeClr val="bg1"/>
                </a:solidFill>
              </a:rPr>
              <a:t>A summary and critique/appreciation by </a:t>
            </a:r>
          </a:p>
          <a:p>
            <a:pPr algn="l"/>
            <a:r>
              <a:rPr lang="en-GB" sz="1400" dirty="0">
                <a:solidFill>
                  <a:schemeClr val="bg1"/>
                </a:solidFill>
              </a:rPr>
              <a:t>D. Tierney </a:t>
            </a:r>
          </a:p>
        </p:txBody>
      </p:sp>
      <p:pic>
        <p:nvPicPr>
          <p:cNvPr id="29" name="Picture 3" descr="Low Angle View Of Clouds In Sky">
            <a:extLst>
              <a:ext uri="{FF2B5EF4-FFF2-40B4-BE49-F238E27FC236}">
                <a16:creationId xmlns:a16="http://schemas.microsoft.com/office/drawing/2014/main" id="{33FA7342-FA64-03E5-AAEC-20798736D4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30" r="30765" b="-1"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0834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7DE2C2FD-E004-4D9F-8114-036DC61BD3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B8CDA7-A54D-1973-5A89-C37D24B18D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1" y="457199"/>
            <a:ext cx="9556320" cy="1009523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E. Johnston </a:t>
            </a:r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5DE0B14-DA74-B5C3-EF8C-1CBAA5000D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4677" b="-2"/>
          <a:stretch/>
        </p:blipFill>
        <p:spPr>
          <a:xfrm>
            <a:off x="1371609" y="1848455"/>
            <a:ext cx="4553509" cy="229486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48AE4F-A080-20F9-757B-8C3744DCC4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4100" r="-1" b="24462"/>
          <a:stretch/>
        </p:blipFill>
        <p:spPr>
          <a:xfrm>
            <a:off x="6246836" y="1848455"/>
            <a:ext cx="4568884" cy="229486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5A9BC-3DED-D18A-C470-BEAD4C8C3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4457700"/>
            <a:ext cx="9444121" cy="1942672"/>
          </a:xfrm>
        </p:spPr>
        <p:txBody>
          <a:bodyPr>
            <a:normAutofit lnSpcReduction="10000"/>
          </a:bodyPr>
          <a:lstStyle/>
          <a:p>
            <a:r>
              <a:rPr lang="en-GB" sz="1400" dirty="0"/>
              <a:t>Associate Professor at </a:t>
            </a:r>
            <a:r>
              <a:rPr lang="en-GB" sz="1400" dirty="0" err="1"/>
              <a:t>UCDublin</a:t>
            </a:r>
            <a:r>
              <a:rPr lang="en-GB" sz="1400" dirty="0"/>
              <a:t>.</a:t>
            </a:r>
          </a:p>
          <a:p>
            <a:r>
              <a:rPr lang="en-GB" sz="1400" dirty="0"/>
              <a:t>Appeared in two documentaries that involve the Irish story/culture.</a:t>
            </a:r>
          </a:p>
          <a:p>
            <a:r>
              <a:rPr lang="en-GB" sz="1400" dirty="0"/>
              <a:t> Wrote a book titled </a:t>
            </a:r>
            <a:r>
              <a:rPr lang="en-GB" sz="1400" i="1" dirty="0"/>
              <a:t>‘Literacy and Identity in Early Medieval Ireland’ (2015) </a:t>
            </a:r>
            <a:r>
              <a:rPr lang="en-GB" sz="1400" dirty="0"/>
              <a:t>which won the Irish Historical Research Prize.</a:t>
            </a:r>
          </a:p>
          <a:p>
            <a:r>
              <a:rPr lang="en-GB" sz="1400" dirty="0"/>
              <a:t>Completed multiple doctoral supervisions.</a:t>
            </a:r>
          </a:p>
          <a:p>
            <a:r>
              <a:rPr lang="en-US" sz="1500" dirty="0"/>
              <a:t>Research interests in conversion, materiality, literacy, sanctity and sexuality.</a:t>
            </a:r>
            <a:endParaRPr lang="en-GB" sz="1500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FC204CD-18A5-4523-8283-B1288474E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95C168E-B52D-46FA-9CE0-8C2650473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FAB2F1-0CE8-B1B0-2747-D38E26738D36}"/>
              </a:ext>
            </a:extLst>
          </p:cNvPr>
          <p:cNvSpPr txBox="1"/>
          <p:nvPr/>
        </p:nvSpPr>
        <p:spPr>
          <a:xfrm>
            <a:off x="10815719" y="3935186"/>
            <a:ext cx="589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[1]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021E25-F69F-D333-05D5-E7BF9CB76569}"/>
              </a:ext>
            </a:extLst>
          </p:cNvPr>
          <p:cNvSpPr txBox="1"/>
          <p:nvPr/>
        </p:nvSpPr>
        <p:spPr>
          <a:xfrm>
            <a:off x="3706586" y="3812721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173542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Rectangle 1030">
            <a:extLst>
              <a:ext uri="{FF2B5EF4-FFF2-40B4-BE49-F238E27FC236}">
                <a16:creationId xmlns:a16="http://schemas.microsoft.com/office/drawing/2014/main" id="{93DAF4AA-9270-40B5-B73C-B11B9A92F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225E84-4FD8-252E-31F3-EDF8BFB16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8" y="462743"/>
            <a:ext cx="5327375" cy="1560022"/>
          </a:xfr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Excerpt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271AE3-ED21-4B27-2484-FB89BC6298D6}"/>
              </a:ext>
            </a:extLst>
          </p:cNvPr>
          <p:cNvSpPr txBox="1"/>
          <p:nvPr/>
        </p:nvSpPr>
        <p:spPr>
          <a:xfrm>
            <a:off x="1371600" y="2279374"/>
            <a:ext cx="5327373" cy="3601436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The excerpt is from a collection of Lectures in a book edited by M. Atherton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Johnstons lecture and the excerpt I am discussing is one of 8 different lectures that has been recorded in this book.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This book is described to be a fresh look at saints, scholars etc.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/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/>
              <a:t>Published by the university of Wales press  </a:t>
            </a:r>
          </a:p>
        </p:txBody>
      </p:sp>
      <p:sp>
        <p:nvSpPr>
          <p:cNvPr id="1039" name="Rectangle 1032">
            <a:extLst>
              <a:ext uri="{FF2B5EF4-FFF2-40B4-BE49-F238E27FC236}">
                <a16:creationId xmlns:a16="http://schemas.microsoft.com/office/drawing/2014/main" id="{31D5E60A-D6B1-4F21-A993-313958AF0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15300" y="-4"/>
            <a:ext cx="4076699" cy="6858003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90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4">
            <a:extLst>
              <a:ext uri="{FF2B5EF4-FFF2-40B4-BE49-F238E27FC236}">
                <a16:creationId xmlns:a16="http://schemas.microsoft.com/office/drawing/2014/main" id="{5B7BB16B-E108-4C64-97D5-7AC67CC5E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24863" y="1390436"/>
            <a:ext cx="6857572" cy="4076700"/>
          </a:xfrm>
          <a:prstGeom prst="rect">
            <a:avLst/>
          </a:prstGeom>
          <a:gradFill>
            <a:gsLst>
              <a:gs pos="0">
                <a:schemeClr val="accent4">
                  <a:alpha val="13000"/>
                </a:schemeClr>
              </a:gs>
              <a:gs pos="99000">
                <a:schemeClr val="accent2">
                  <a:alpha val="52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5F6A003-4671-4F7B-A12E-2946D61E43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6785110" y="1451112"/>
            <a:ext cx="6858001" cy="3955771"/>
          </a:xfrm>
          <a:prstGeom prst="rect">
            <a:avLst/>
          </a:prstGeom>
          <a:gradFill>
            <a:gsLst>
              <a:gs pos="0">
                <a:schemeClr val="accent6">
                  <a:alpha val="0"/>
                </a:schemeClr>
              </a:gs>
              <a:gs pos="72000">
                <a:schemeClr val="tx2">
                  <a:lumMod val="75000"/>
                  <a:lumOff val="25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0E6FD32A-0D0C-B549-6E59-31CAC92240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4087" y="1028699"/>
            <a:ext cx="3117481" cy="4852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BABD7D-63AD-1516-2171-84BA277E6942}"/>
              </a:ext>
            </a:extLst>
          </p:cNvPr>
          <p:cNvSpPr txBox="1"/>
          <p:nvPr/>
        </p:nvSpPr>
        <p:spPr>
          <a:xfrm>
            <a:off x="11078936" y="5543550"/>
            <a:ext cx="555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[3]</a:t>
            </a:r>
          </a:p>
        </p:txBody>
      </p:sp>
    </p:spTree>
    <p:extLst>
      <p:ext uri="{BB962C8B-B14F-4D97-AF65-F5344CB8AC3E}">
        <p14:creationId xmlns:p14="http://schemas.microsoft.com/office/powerpoint/2010/main" val="6542341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8">
            <a:extLst>
              <a:ext uri="{FF2B5EF4-FFF2-40B4-BE49-F238E27FC236}">
                <a16:creationId xmlns:a16="http://schemas.microsoft.com/office/drawing/2014/main" id="{040BF4A1-714C-419E-A19F-578DE93BE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10">
            <a:extLst>
              <a:ext uri="{FF2B5EF4-FFF2-40B4-BE49-F238E27FC236}">
                <a16:creationId xmlns:a16="http://schemas.microsoft.com/office/drawing/2014/main" id="{2F91A9BD-D57F-4941-931F-40597AB3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409317" y="1410082"/>
            <a:ext cx="6858000" cy="4037835"/>
          </a:xfrm>
          <a:prstGeom prst="rect">
            <a:avLst/>
          </a:prstGeom>
          <a:gradFill>
            <a:gsLst>
              <a:gs pos="8000">
                <a:schemeClr val="accent6"/>
              </a:gs>
              <a:gs pos="100000">
                <a:schemeClr val="accent5">
                  <a:alpha val="89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C54DB264-9467-4730-B9E9-C9A97DD669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90128" y="3609527"/>
            <a:ext cx="2458347" cy="4038601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14">
            <a:extLst>
              <a:ext uri="{FF2B5EF4-FFF2-40B4-BE49-F238E27FC236}">
                <a16:creationId xmlns:a16="http://schemas.microsoft.com/office/drawing/2014/main" id="{BB097F88-2120-47B4-B891-5B28F66BBD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64227" y="1757079"/>
            <a:ext cx="3900088" cy="4178958"/>
          </a:xfrm>
          <a:custGeom>
            <a:avLst/>
            <a:gdLst>
              <a:gd name="connsiteX0" fmla="*/ 2431956 w 3900088"/>
              <a:gd name="connsiteY0" fmla="*/ 93939 h 4178958"/>
              <a:gd name="connsiteX1" fmla="*/ 3900088 w 3900088"/>
              <a:gd name="connsiteY1" fmla="*/ 2089479 h 4178958"/>
              <a:gd name="connsiteX2" fmla="*/ 1810609 w 3900088"/>
              <a:gd name="connsiteY2" fmla="*/ 4178958 h 4178958"/>
              <a:gd name="connsiteX3" fmla="*/ 77980 w 3900088"/>
              <a:gd name="connsiteY3" fmla="*/ 3257727 h 4178958"/>
              <a:gd name="connsiteX4" fmla="*/ 0 w 3900088"/>
              <a:gd name="connsiteY4" fmla="*/ 3129367 h 4178958"/>
              <a:gd name="connsiteX5" fmla="*/ 831517 w 3900088"/>
              <a:gd name="connsiteY5" fmla="*/ 244059 h 4178958"/>
              <a:gd name="connsiteX6" fmla="*/ 997290 w 3900088"/>
              <a:gd name="connsiteY6" fmla="*/ 164202 h 4178958"/>
              <a:gd name="connsiteX7" fmla="*/ 1810609 w 3900088"/>
              <a:gd name="connsiteY7" fmla="*/ 0 h 4178958"/>
              <a:gd name="connsiteX8" fmla="*/ 2431956 w 3900088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088" h="4178958">
                <a:moveTo>
                  <a:pt x="2431956" y="93939"/>
                </a:moveTo>
                <a:cubicBezTo>
                  <a:pt x="3282517" y="358491"/>
                  <a:pt x="3900088" y="1151865"/>
                  <a:pt x="3900088" y="2089479"/>
                </a:cubicBezTo>
                <a:cubicBezTo>
                  <a:pt x="3900088" y="3243466"/>
                  <a:pt x="2964596" y="4178958"/>
                  <a:pt x="1810609" y="4178958"/>
                </a:cubicBezTo>
                <a:cubicBezTo>
                  <a:pt x="1089367" y="4178958"/>
                  <a:pt x="453475" y="3813531"/>
                  <a:pt x="77980" y="3257727"/>
                </a:cubicBezTo>
                <a:lnTo>
                  <a:pt x="0" y="3129367"/>
                </a:lnTo>
                <a:lnTo>
                  <a:pt x="831517" y="244059"/>
                </a:lnTo>
                <a:lnTo>
                  <a:pt x="997290" y="164202"/>
                </a:lnTo>
                <a:cubicBezTo>
                  <a:pt x="1247271" y="58468"/>
                  <a:pt x="1522112" y="0"/>
                  <a:pt x="1810609" y="0"/>
                </a:cubicBezTo>
                <a:cubicBezTo>
                  <a:pt x="2026982" y="0"/>
                  <a:pt x="2235673" y="32888"/>
                  <a:pt x="2431956" y="93939"/>
                </a:cubicBezTo>
                <a:close/>
              </a:path>
            </a:pathLst>
          </a:custGeom>
          <a:gradFill>
            <a:gsLst>
              <a:gs pos="36000">
                <a:schemeClr val="accent6">
                  <a:lumMod val="60000"/>
                  <a:lumOff val="40000"/>
                  <a:alpha val="6000"/>
                </a:schemeClr>
              </a:gs>
              <a:gs pos="100000">
                <a:schemeClr val="accent6">
                  <a:alpha val="2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5" name="Rectangle 16">
            <a:extLst>
              <a:ext uri="{FF2B5EF4-FFF2-40B4-BE49-F238E27FC236}">
                <a16:creationId xmlns:a16="http://schemas.microsoft.com/office/drawing/2014/main" id="{BF9338F5-05AB-4DC5-BD1C-1A9F26C38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0099" y="411154"/>
            <a:ext cx="4395601" cy="3581400"/>
          </a:xfrm>
          <a:prstGeom prst="rect">
            <a:avLst/>
          </a:prstGeom>
          <a:gradFill>
            <a:gsLst>
              <a:gs pos="0">
                <a:schemeClr val="accent5">
                  <a:alpha val="29000"/>
                </a:schemeClr>
              </a:gs>
              <a:gs pos="100000">
                <a:schemeClr val="accent4">
                  <a:alpha val="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D2DE25-6A90-1896-9C34-76821987D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68280"/>
            <a:ext cx="3390645" cy="3363597"/>
          </a:xfrm>
        </p:spPr>
        <p:txBody>
          <a:bodyPr>
            <a:normAutofit/>
          </a:bodyPr>
          <a:lstStyle/>
          <a:p>
            <a:pPr algn="r"/>
            <a:r>
              <a:rPr lang="en-GB" sz="3200">
                <a:solidFill>
                  <a:schemeClr val="bg1"/>
                </a:solidFill>
              </a:rPr>
              <a:t>Outline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54A0A7D6-56B6-FD30-E233-A32B0478F8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8246083"/>
              </p:ext>
            </p:extLst>
          </p:nvPr>
        </p:nvGraphicFramePr>
        <p:xfrm>
          <a:off x="4494654" y="457200"/>
          <a:ext cx="7240146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3609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7FF78-E527-089D-C14F-64B477F78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5268036" cy="214014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Hagiographers and the problems they pose.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7946F-C888-FE4E-A6ED-7506724F5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3054545"/>
            <a:ext cx="5268037" cy="2567508"/>
          </a:xfrm>
        </p:spPr>
        <p:txBody>
          <a:bodyPr anchor="t">
            <a:normAutofit/>
          </a:bodyPr>
          <a:lstStyle/>
          <a:p>
            <a:r>
              <a:rPr lang="en-GB" sz="1600" dirty="0"/>
              <a:t>Literary elite class of Men in case of Irish hagiographers.</a:t>
            </a:r>
          </a:p>
          <a:p>
            <a:r>
              <a:rPr lang="en-GB" sz="1600" dirty="0"/>
              <a:t>Virgins could become men in a spiritual sense.</a:t>
            </a:r>
          </a:p>
          <a:p>
            <a:r>
              <a:rPr lang="en-GB" sz="1600" dirty="0"/>
              <a:t>Irish hagiographers had both influence from an international culture as well as a local culture.</a:t>
            </a:r>
          </a:p>
          <a:p>
            <a:r>
              <a:rPr lang="en-GB" sz="1600" dirty="0"/>
              <a:t>These men were individuals, their preconceptions did vary.</a:t>
            </a:r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1719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4643CFF5-3073-44B6-9A56-4CAF096FF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C0972F-0D8A-DF63-D151-CB2282E53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5868785" cy="1556724"/>
          </a:xfrm>
        </p:spPr>
        <p:txBody>
          <a:bodyPr anchor="b">
            <a:normAutofit/>
          </a:bodyPr>
          <a:lstStyle/>
          <a:p>
            <a:r>
              <a:rPr lang="en-GB" dirty="0"/>
              <a:t>Saint Brigit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7F317-2991-B1D7-79AA-ED5BAB7C4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344189"/>
            <a:ext cx="5868785" cy="3327336"/>
          </a:xfrm>
        </p:spPr>
        <p:txBody>
          <a:bodyPr anchor="t">
            <a:normAutofit/>
          </a:bodyPr>
          <a:lstStyle/>
          <a:p>
            <a:r>
              <a:rPr lang="en-GB" sz="1600" dirty="0"/>
              <a:t>Subject to speculation from many different groups. </a:t>
            </a:r>
          </a:p>
          <a:p>
            <a:r>
              <a:rPr lang="en-GB" sz="1600" dirty="0"/>
              <a:t>Saint hero.</a:t>
            </a:r>
          </a:p>
          <a:p>
            <a:r>
              <a:rPr lang="en-GB" sz="1600" dirty="0"/>
              <a:t>Celtic birth tale with influences that are clearly local.</a:t>
            </a:r>
          </a:p>
          <a:p>
            <a:r>
              <a:rPr lang="en-GB" sz="1600" dirty="0"/>
              <a:t>Conceived out of wedlock.</a:t>
            </a:r>
          </a:p>
          <a:p>
            <a:r>
              <a:rPr lang="en-GB" sz="1600" dirty="0"/>
              <a:t>Her career resembles a male saint.</a:t>
            </a:r>
          </a:p>
          <a:p>
            <a:r>
              <a:rPr lang="en-GB" sz="1600" dirty="0"/>
              <a:t>Brigit is sometimes speculated to be a solar deity.</a:t>
            </a:r>
          </a:p>
          <a:p>
            <a:r>
              <a:rPr lang="en-GB" sz="1600" dirty="0"/>
              <a:t>Most powerful saint.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D7E5ADA0-5504-535E-6CB0-662F603215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97585" y="1028700"/>
            <a:ext cx="3765846" cy="4642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1" name="Rectangle 3080">
            <a:extLst>
              <a:ext uri="{FF2B5EF4-FFF2-40B4-BE49-F238E27FC236}">
                <a16:creationId xmlns:a16="http://schemas.microsoft.com/office/drawing/2014/main" id="{955DEFE8-24AF-47F7-B020-D4D76ABA18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391868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6EAE3873-25FC-4346-B1D5-82E5F9D953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39186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67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B0BFD8-01DD-6931-321E-6752620CE06A}"/>
              </a:ext>
            </a:extLst>
          </p:cNvPr>
          <p:cNvSpPr txBox="1"/>
          <p:nvPr/>
        </p:nvSpPr>
        <p:spPr>
          <a:xfrm>
            <a:off x="11463431" y="5257800"/>
            <a:ext cx="5462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24969335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E3CBB9B1-7B7D-4BA1-A1AF-572168B39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4DAEB8-DC77-806E-E873-BDE3F268F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3193" y="457201"/>
            <a:ext cx="3091607" cy="1727643"/>
          </a:xfrm>
        </p:spPr>
        <p:txBody>
          <a:bodyPr anchor="b">
            <a:normAutofit/>
          </a:bodyPr>
          <a:lstStyle/>
          <a:p>
            <a:r>
              <a:rPr lang="en-GB" sz="2800"/>
              <a:t>Saint Íte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8AB557C1-235F-2BDD-649B-6A6599D461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773" r="-1" b="31646"/>
          <a:stretch/>
        </p:blipFill>
        <p:spPr bwMode="auto">
          <a:xfrm>
            <a:off x="20" y="431"/>
            <a:ext cx="8115280" cy="6408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18338-2D04-BB43-838E-60C395D7F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3193" y="2530549"/>
            <a:ext cx="2942813" cy="3428124"/>
          </a:xfrm>
        </p:spPr>
        <p:txBody>
          <a:bodyPr>
            <a:normAutofit/>
          </a:bodyPr>
          <a:lstStyle/>
          <a:p>
            <a:r>
              <a:rPr lang="en-GB" sz="1400" dirty="0"/>
              <a:t>Parents discourage celibate vocation.</a:t>
            </a:r>
          </a:p>
          <a:p>
            <a:r>
              <a:rPr lang="en-GB" sz="1400" dirty="0"/>
              <a:t>Fasts for three days/nights draws off Christ.</a:t>
            </a:r>
          </a:p>
          <a:p>
            <a:r>
              <a:rPr lang="en-GB" sz="1400" i="1" dirty="0" err="1"/>
              <a:t>Matrona</a:t>
            </a:r>
            <a:r>
              <a:rPr lang="en-GB" sz="1400" dirty="0"/>
              <a:t> and its pre-</a:t>
            </a:r>
            <a:r>
              <a:rPr lang="en-GB" sz="1400" dirty="0" err="1"/>
              <a:t>Christan</a:t>
            </a:r>
            <a:r>
              <a:rPr lang="en-GB" sz="1400" dirty="0"/>
              <a:t> Gaelic interpretation problem.</a:t>
            </a:r>
          </a:p>
          <a:p>
            <a:r>
              <a:rPr lang="en-GB" sz="1400" dirty="0"/>
              <a:t>Foster mother of baby Jesus in Irish poem </a:t>
            </a:r>
            <a:r>
              <a:rPr lang="en-GB" sz="1400" i="1" dirty="0" err="1"/>
              <a:t>Ísucán</a:t>
            </a:r>
            <a:r>
              <a:rPr lang="en-GB" sz="1400" i="1" dirty="0"/>
              <a:t>.</a:t>
            </a:r>
          </a:p>
          <a:p>
            <a:r>
              <a:rPr lang="en-GB" sz="1400" dirty="0"/>
              <a:t>Unwise to view her identity as being of a Celtic pagan origin.</a:t>
            </a:r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907741FC-B544-4A6E-B831-6789D0423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6408741"/>
            <a:ext cx="12191998" cy="449257"/>
          </a:xfrm>
          <a:prstGeom prst="rect">
            <a:avLst/>
          </a:prstGeom>
          <a:gradFill>
            <a:gsLst>
              <a:gs pos="34000">
                <a:schemeClr val="accent4">
                  <a:alpha val="73000"/>
                </a:schemeClr>
              </a:gs>
              <a:gs pos="100000">
                <a:schemeClr val="accent5">
                  <a:alpha val="89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F0BE7ED-7814-4273-B18A-F26CC038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8314"/>
            <a:ext cx="8115300" cy="449258"/>
          </a:xfrm>
          <a:prstGeom prst="rect">
            <a:avLst/>
          </a:prstGeom>
          <a:gradFill>
            <a:gsLst>
              <a:gs pos="22000">
                <a:schemeClr val="accent5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52BB51B-92FB-7E5A-0A53-84606D9B6F65}"/>
              </a:ext>
            </a:extLst>
          </p:cNvPr>
          <p:cNvSpPr txBox="1"/>
          <p:nvPr/>
        </p:nvSpPr>
        <p:spPr>
          <a:xfrm>
            <a:off x="8221436" y="5958673"/>
            <a:ext cx="489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[5]</a:t>
            </a:r>
          </a:p>
        </p:txBody>
      </p:sp>
    </p:spTree>
    <p:extLst>
      <p:ext uri="{BB962C8B-B14F-4D97-AF65-F5344CB8AC3E}">
        <p14:creationId xmlns:p14="http://schemas.microsoft.com/office/powerpoint/2010/main" val="1874054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C7C99-CF27-82A2-DDAA-A284D201E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236" y="286601"/>
            <a:ext cx="5929422" cy="1852976"/>
          </a:xfrm>
        </p:spPr>
        <p:txBody>
          <a:bodyPr>
            <a:normAutofit/>
          </a:bodyPr>
          <a:lstStyle/>
          <a:p>
            <a:r>
              <a:rPr lang="en-GB" sz="4000"/>
              <a:t>Saint Mo Ninne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EAFF73-0A42-695F-E8A1-7BE970BE9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0237" y="2621381"/>
            <a:ext cx="5929422" cy="3322219"/>
          </a:xfrm>
        </p:spPr>
        <p:txBody>
          <a:bodyPr>
            <a:normAutofit/>
          </a:bodyPr>
          <a:lstStyle/>
          <a:p>
            <a:r>
              <a:rPr lang="en-GB" sz="1800" dirty="0" err="1"/>
              <a:t>Conchubranus</a:t>
            </a:r>
            <a:r>
              <a:rPr lang="en-GB" sz="1800" dirty="0"/>
              <a:t> ‘downgrades’ Brigit into a disciple of Mo </a:t>
            </a:r>
            <a:r>
              <a:rPr lang="en-GB" sz="1800" dirty="0" err="1"/>
              <a:t>Ninne</a:t>
            </a:r>
            <a:r>
              <a:rPr lang="en-GB" sz="1800" dirty="0"/>
              <a:t>.</a:t>
            </a:r>
          </a:p>
          <a:p>
            <a:r>
              <a:rPr lang="en-GB" sz="1800" dirty="0" err="1"/>
              <a:t>Biog</a:t>
            </a:r>
            <a:r>
              <a:rPr lang="en-GB" sz="1800" dirty="0"/>
              <a:t> focus on importance of virginity, described as having the soul of a man.</a:t>
            </a:r>
          </a:p>
          <a:p>
            <a:r>
              <a:rPr lang="en-GB" sz="1800" dirty="0"/>
              <a:t>She performs in physically demanding agricultural activity.</a:t>
            </a:r>
          </a:p>
          <a:p>
            <a:r>
              <a:rPr lang="en-GB" sz="1800" dirty="0"/>
              <a:t>Sister of ‘great Mary’ in ‘</a:t>
            </a:r>
            <a:r>
              <a:rPr lang="en-GB" sz="1800" i="1" dirty="0"/>
              <a:t>Deum </a:t>
            </a:r>
            <a:r>
              <a:rPr lang="en-GB" sz="1800" i="1" dirty="0" err="1"/>
              <a:t>deorum</a:t>
            </a:r>
            <a:r>
              <a:rPr lang="en-GB" sz="1800" i="1" dirty="0"/>
              <a:t> </a:t>
            </a:r>
            <a:r>
              <a:rPr lang="en-GB" sz="1800" i="1" dirty="0" err="1"/>
              <a:t>dominum</a:t>
            </a:r>
            <a:r>
              <a:rPr lang="en-GB" sz="1800" i="1" dirty="0"/>
              <a:t>’.</a:t>
            </a:r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12191998" cy="461774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>
                  <a:lumMod val="60000"/>
                  <a:lumOff val="40000"/>
                  <a:alpha val="59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5" name="Rectangle 6154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300" y="6406115"/>
            <a:ext cx="4076698" cy="464399"/>
          </a:xfrm>
          <a:prstGeom prst="rect">
            <a:avLst/>
          </a:prstGeom>
          <a:gradFill>
            <a:gsLst>
              <a:gs pos="19000">
                <a:schemeClr val="accent6">
                  <a:lumMod val="75000"/>
                  <a:alpha val="61000"/>
                </a:schemeClr>
              </a:gs>
              <a:gs pos="99000">
                <a:schemeClr val="accent6">
                  <a:alpha val="87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D4571531-BF97-12D4-E4DA-9170141812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95" r="21969" b="-2"/>
          <a:stretch/>
        </p:blipFill>
        <p:spPr bwMode="auto">
          <a:xfrm>
            <a:off x="8115300" y="-12515"/>
            <a:ext cx="4076700" cy="6418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9DE115-20C5-A3E2-D828-29857CE26EFB}"/>
              </a:ext>
            </a:extLst>
          </p:cNvPr>
          <p:cNvSpPr txBox="1"/>
          <p:nvPr/>
        </p:nvSpPr>
        <p:spPr>
          <a:xfrm>
            <a:off x="7658100" y="6049736"/>
            <a:ext cx="457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[6]</a:t>
            </a:r>
          </a:p>
        </p:txBody>
      </p:sp>
    </p:spTree>
    <p:extLst>
      <p:ext uri="{BB962C8B-B14F-4D97-AF65-F5344CB8AC3E}">
        <p14:creationId xmlns:p14="http://schemas.microsoft.com/office/powerpoint/2010/main" val="3778734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41BA02-26C3-6F3C-9729-8F4ABBCF8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4911393" cy="1556724"/>
          </a:xfrm>
        </p:spPr>
        <p:txBody>
          <a:bodyPr anchor="b">
            <a:normAutofit/>
          </a:bodyPr>
          <a:lstStyle/>
          <a:p>
            <a:r>
              <a:rPr lang="en-GB"/>
              <a:t>Saint Samthann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58E11-055E-F87F-CBC4-168AF85E14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1" y="2345635"/>
            <a:ext cx="4911392" cy="3583940"/>
          </a:xfrm>
        </p:spPr>
        <p:txBody>
          <a:bodyPr anchor="t">
            <a:normAutofit/>
          </a:bodyPr>
          <a:lstStyle/>
          <a:p>
            <a:r>
              <a:rPr lang="en-GB" sz="1600" dirty="0"/>
              <a:t>Not a church founder.</a:t>
            </a:r>
          </a:p>
          <a:p>
            <a:r>
              <a:rPr lang="en-GB" sz="1600" dirty="0"/>
              <a:t>Less spectacular sanctity as compared to saint Brigit.</a:t>
            </a:r>
          </a:p>
          <a:p>
            <a:r>
              <a:rPr lang="en-GB" sz="1600" dirty="0"/>
              <a:t>Attempted forced marriage, but intervened by god.</a:t>
            </a:r>
          </a:p>
          <a:p>
            <a:r>
              <a:rPr lang="en-GB" sz="1600" dirty="0"/>
              <a:t>Spends time guiding nuns.</a:t>
            </a:r>
          </a:p>
          <a:p>
            <a:r>
              <a:rPr lang="en-GB" sz="1600" dirty="0"/>
              <a:t>Far less active than the other saints.</a:t>
            </a:r>
          </a:p>
          <a:p>
            <a:endParaRPr lang="en-GB" sz="1600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744380C5-531F-7009-3B20-65F2DCAD7D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999478" y="457200"/>
            <a:ext cx="2380483" cy="5472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Rectangle 7176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Rectangle 7178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B68230-91EB-3570-F97D-629AB0717F1D}"/>
              </a:ext>
            </a:extLst>
          </p:cNvPr>
          <p:cNvSpPr txBox="1"/>
          <p:nvPr/>
        </p:nvSpPr>
        <p:spPr>
          <a:xfrm>
            <a:off x="10379961" y="5519057"/>
            <a:ext cx="552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[7]</a:t>
            </a:r>
          </a:p>
        </p:txBody>
      </p:sp>
    </p:spTree>
    <p:extLst>
      <p:ext uri="{BB962C8B-B14F-4D97-AF65-F5344CB8AC3E}">
        <p14:creationId xmlns:p14="http://schemas.microsoft.com/office/powerpoint/2010/main" val="13365944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383CC5D-71E8-4CB2-8E4A-F1E4FF6DC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DA5AC1-43C5-4243-9028-07DBB80D0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8"/>
            <a:ext cx="12192000" cy="1600201"/>
          </a:xfrm>
          <a:prstGeom prst="rect">
            <a:avLst/>
          </a:prstGeom>
          <a:gradFill>
            <a:gsLst>
              <a:gs pos="0">
                <a:schemeClr val="accent5">
                  <a:alpha val="83000"/>
                </a:schemeClr>
              </a:gs>
              <a:gs pos="100000">
                <a:schemeClr val="accent6"/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4EDA1C-27A1-4C83-ACE4-6675EC924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9161" y="9109"/>
            <a:ext cx="7792839" cy="1594270"/>
          </a:xfrm>
          <a:prstGeom prst="rect">
            <a:avLst/>
          </a:prstGeom>
          <a:gradFill>
            <a:gsLst>
              <a:gs pos="22000">
                <a:schemeClr val="accent2">
                  <a:alpha val="0"/>
                </a:schemeClr>
              </a:gs>
              <a:gs pos="99000">
                <a:schemeClr val="accent2"/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C2185E4-B584-4B9D-9440-DEA0FB9D9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021976" y="-906246"/>
            <a:ext cx="1602951" cy="3416298"/>
          </a:xfrm>
          <a:prstGeom prst="rect">
            <a:avLst/>
          </a:prstGeom>
          <a:gradFill>
            <a:gsLst>
              <a:gs pos="45000">
                <a:schemeClr val="accent4">
                  <a:alpha val="0"/>
                </a:schemeClr>
              </a:gs>
              <a:gs pos="99000">
                <a:schemeClr val="accent6">
                  <a:alpha val="33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33EC8A-EE0A-4395-97E2-DAD467CF73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51242" y="0"/>
            <a:ext cx="9729549" cy="1600198"/>
          </a:xfrm>
          <a:prstGeom prst="rect">
            <a:avLst/>
          </a:prstGeom>
          <a:gradFill>
            <a:gsLst>
              <a:gs pos="0">
                <a:schemeClr val="accent5">
                  <a:alpha val="30000"/>
                </a:schemeClr>
              </a:gs>
              <a:gs pos="99000">
                <a:schemeClr val="accent5">
                  <a:alpha val="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85DA95-16A4-404E-9BFF-27F8E4FC78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30"/>
            <a:ext cx="7910111" cy="1600198"/>
          </a:xfrm>
          <a:prstGeom prst="rect">
            <a:avLst/>
          </a:prstGeom>
          <a:gradFill>
            <a:gsLst>
              <a:gs pos="0">
                <a:schemeClr val="accent5">
                  <a:alpha val="21000"/>
                </a:schemeClr>
              </a:gs>
              <a:gs pos="99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34DF8-ECED-182E-B449-ACF361D19A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7084" y="374427"/>
            <a:ext cx="10374517" cy="97151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Thoughts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9F8479-1764-7C8B-0998-CF753D631A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958568"/>
              </p:ext>
            </p:extLst>
          </p:nvPr>
        </p:nvGraphicFramePr>
        <p:xfrm>
          <a:off x="579474" y="2062715"/>
          <a:ext cx="11033029" cy="41892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0791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7B286-46F9-DA12-B6C1-53242C4B1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Bibliography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8BC2A7-A42B-B2D5-ED27-AF7BB778B9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800" dirty="0"/>
              <a:t>        </a:t>
            </a:r>
          </a:p>
          <a:p>
            <a:pPr marL="0" indent="0">
              <a:buNone/>
            </a:pPr>
            <a:r>
              <a:rPr lang="en-US" sz="800" dirty="0"/>
              <a:t>       	Main source</a:t>
            </a:r>
          </a:p>
          <a:p>
            <a:pPr marL="0" indent="0">
              <a:buNone/>
            </a:pPr>
            <a:r>
              <a:rPr lang="en-US" sz="800" dirty="0"/>
              <a:t>         Atherton, Mark. Celts and Christians: New Approaches to the Religious Traditions of Britain and Ireland. University of Wales Press, 2002. (excerpt from Johnston E.) pp. 60-78 </a:t>
            </a:r>
          </a:p>
          <a:p>
            <a:pPr marL="0" indent="0">
              <a:buNone/>
            </a:pPr>
            <a:r>
              <a:rPr lang="en-US" sz="800" dirty="0"/>
              <a:t>	Secondary sources</a:t>
            </a:r>
          </a:p>
          <a:p>
            <a:pPr marL="0" indent="0">
              <a:buNone/>
            </a:pPr>
            <a:r>
              <a:rPr lang="en-GB" sz="800" dirty="0"/>
              <a:t>          Website, </a:t>
            </a:r>
            <a:r>
              <a:rPr lang="en-GB" sz="800" dirty="0">
                <a:hlinkClick r:id="rId2"/>
              </a:rPr>
              <a:t>https://people.ucd.ie/elva.johnston</a:t>
            </a:r>
            <a:r>
              <a:rPr lang="en-GB" sz="800" dirty="0"/>
              <a:t> (accessed 03/10/22)</a:t>
            </a:r>
          </a:p>
          <a:p>
            <a:pPr marL="0" indent="0">
              <a:buNone/>
            </a:pPr>
            <a:r>
              <a:rPr lang="en-GB" sz="800" dirty="0"/>
              <a:t>	Images</a:t>
            </a:r>
          </a:p>
          <a:p>
            <a:pPr marL="0" indent="0">
              <a:buNone/>
            </a:pPr>
            <a:r>
              <a:rPr lang="en-GB" sz="800" dirty="0"/>
              <a:t>         [1] Web Image, Facebook, </a:t>
            </a:r>
            <a:r>
              <a:rPr lang="en-GB" sz="800" dirty="0" err="1"/>
              <a:t>UCDHistory</a:t>
            </a:r>
            <a:r>
              <a:rPr lang="en-GB" sz="800" dirty="0"/>
              <a:t>, </a:t>
            </a:r>
            <a:r>
              <a:rPr lang="en-GB" sz="800" dirty="0">
                <a:hlinkClick r:id="rId3"/>
              </a:rPr>
              <a:t>https://www.facebook.com/UCDHistory/photos/a.926850554055076/951973928209405/?type=3</a:t>
            </a:r>
            <a:r>
              <a:rPr lang="en-GB" sz="800" dirty="0"/>
              <a:t> (Accessed 03.10/22) </a:t>
            </a:r>
          </a:p>
          <a:p>
            <a:r>
              <a:rPr lang="en-GB" sz="800" dirty="0"/>
              <a:t>[2] Web Image/crop, IMDB.com, </a:t>
            </a:r>
            <a:r>
              <a:rPr lang="en-GB" sz="800" dirty="0">
                <a:hlinkClick r:id="rId4"/>
              </a:rPr>
              <a:t>https://www.imdb.com/name/nm2339839/</a:t>
            </a:r>
            <a:r>
              <a:rPr lang="en-GB" sz="800" dirty="0"/>
              <a:t> (accessed 03/10/22)</a:t>
            </a:r>
          </a:p>
          <a:p>
            <a:r>
              <a:rPr lang="en-GB" sz="800" dirty="0"/>
              <a:t>[3] Web Image, Amazon, Celts and Christians entire book picture </a:t>
            </a:r>
            <a:r>
              <a:rPr lang="en-GB" sz="800" dirty="0">
                <a:hlinkClick r:id="rId5"/>
              </a:rPr>
              <a:t>https://www.amazon.co.uk/Celts-Christians-Approaches-Religious-Traditions/dp/0708316638</a:t>
            </a:r>
            <a:r>
              <a:rPr lang="en-GB" sz="800" dirty="0"/>
              <a:t> (accessed 03/10/22)</a:t>
            </a:r>
          </a:p>
          <a:p>
            <a:r>
              <a:rPr lang="fr-FR" sz="800" dirty="0"/>
              <a:t>[4] </a:t>
            </a:r>
            <a:r>
              <a:rPr lang="en-US" sz="800" dirty="0"/>
              <a:t>Web image, Photograph, Octave 444, </a:t>
            </a:r>
            <a:r>
              <a:rPr lang="fr-FR" sz="800" dirty="0"/>
              <a:t>Détail d'un vitrail de l'église catholique Saint-Joseph de Macon, État de Géorgie, États-Unis, 24/9/2022 (</a:t>
            </a:r>
            <a:r>
              <a:rPr lang="fr-FR" sz="800" dirty="0" err="1"/>
              <a:t>accessed</a:t>
            </a:r>
            <a:r>
              <a:rPr lang="fr-FR" sz="800" dirty="0"/>
              <a:t> 03/10/22)</a:t>
            </a:r>
          </a:p>
          <a:p>
            <a:r>
              <a:rPr lang="en-US" sz="800" dirty="0"/>
              <a:t>[5] </a:t>
            </a:r>
            <a:r>
              <a:rPr lang="fr-FR" sz="800" dirty="0"/>
              <a:t>Web Image, </a:t>
            </a:r>
            <a:r>
              <a:rPr lang="fr-FR" sz="800" dirty="0" err="1"/>
              <a:t>Photograph</a:t>
            </a:r>
            <a:r>
              <a:rPr lang="fr-FR" sz="800" dirty="0"/>
              <a:t>, Andreas D. Borchert, </a:t>
            </a:r>
            <a:r>
              <a:rPr lang="en-US" sz="800" dirty="0"/>
              <a:t>Detail of the east window of the north transept, depicting </a:t>
            </a:r>
            <a:r>
              <a:rPr lang="en-US" sz="800" dirty="0" err="1"/>
              <a:t>Íde</a:t>
            </a:r>
            <a:r>
              <a:rPr lang="en-US" sz="800" dirty="0"/>
              <a:t> of </a:t>
            </a:r>
            <a:r>
              <a:rPr lang="en-US" sz="800" dirty="0" err="1"/>
              <a:t>Killeedy</a:t>
            </a:r>
            <a:r>
              <a:rPr lang="en-US" sz="800" dirty="0"/>
              <a:t>., 8/10/12 (accessed 03/10/22) </a:t>
            </a:r>
          </a:p>
          <a:p>
            <a:r>
              <a:rPr lang="en-US" sz="800" dirty="0"/>
              <a:t>[6] Web Image, Photograph, Markmcl94, The grave of Saint </a:t>
            </a:r>
            <a:r>
              <a:rPr lang="en-US" sz="800" dirty="0" err="1"/>
              <a:t>Monnina,Killeavy</a:t>
            </a:r>
            <a:r>
              <a:rPr lang="en-US" sz="800" dirty="0"/>
              <a:t> Graveyard.2/9/2012 (accessed 03/10/22) </a:t>
            </a:r>
          </a:p>
          <a:p>
            <a:r>
              <a:rPr lang="en-US" sz="800" dirty="0"/>
              <a:t>[7]</a:t>
            </a:r>
            <a:r>
              <a:rPr lang="en-GB" sz="800" dirty="0"/>
              <a:t> </a:t>
            </a:r>
            <a:r>
              <a:rPr lang="en-US" sz="800" dirty="0"/>
              <a:t>Web Image, </a:t>
            </a:r>
            <a:r>
              <a:rPr lang="en-US" sz="800" dirty="0">
                <a:hlinkClick r:id="rId6"/>
              </a:rPr>
              <a:t>https://orthochristian.com/76250.html</a:t>
            </a:r>
            <a:r>
              <a:rPr lang="en-US" sz="800" dirty="0"/>
              <a:t>, Dmitry Lapa, (accessed 03/10/22)</a:t>
            </a:r>
            <a:endParaRPr lang="en-GB" sz="800" dirty="0">
              <a:hlinkClick r:id="rId3"/>
            </a:endParaRPr>
          </a:p>
        </p:txBody>
      </p:sp>
    </p:spTree>
    <p:extLst>
      <p:ext uri="{BB962C8B-B14F-4D97-AF65-F5344CB8AC3E}">
        <p14:creationId xmlns:p14="http://schemas.microsoft.com/office/powerpoint/2010/main" val="161273503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LightSeedLeftStep">
      <a:dk1>
        <a:srgbClr val="000000"/>
      </a:dk1>
      <a:lt1>
        <a:srgbClr val="FFFFFF"/>
      </a:lt1>
      <a:dk2>
        <a:srgbClr val="243241"/>
      </a:dk2>
      <a:lt2>
        <a:srgbClr val="E2E5E8"/>
      </a:lt2>
      <a:accent1>
        <a:srgbClr val="BA9C80"/>
      </a:accent1>
      <a:accent2>
        <a:srgbClr val="BA827F"/>
      </a:accent2>
      <a:accent3>
        <a:srgbClr val="C594A6"/>
      </a:accent3>
      <a:accent4>
        <a:srgbClr val="BA7FAD"/>
      </a:accent4>
      <a:accent5>
        <a:srgbClr val="BC94C5"/>
      </a:accent5>
      <a:accent6>
        <a:srgbClr val="967FBA"/>
      </a:accent6>
      <a:hlink>
        <a:srgbClr val="5E85A8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99</TotalTime>
  <Words>883</Words>
  <Application>Microsoft Office PowerPoint</Application>
  <PresentationFormat>Widescreen</PresentationFormat>
  <Paragraphs>81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Avenir Next LT Pro</vt:lpstr>
      <vt:lpstr>GradientRiseVTI</vt:lpstr>
      <vt:lpstr>E. Johnston, The ‘pagan’ and ‘Christian’ identities of the Irish female saint.</vt:lpstr>
      <vt:lpstr>E. Johnston </vt:lpstr>
      <vt:lpstr>Excerpt</vt:lpstr>
      <vt:lpstr>Outline</vt:lpstr>
      <vt:lpstr>Hagiographers and the problems they pose.</vt:lpstr>
      <vt:lpstr>Saint Brigit</vt:lpstr>
      <vt:lpstr>Saint Íte</vt:lpstr>
      <vt:lpstr>Saint Mo Ninne</vt:lpstr>
      <vt:lpstr>Saint Samthann</vt:lpstr>
      <vt:lpstr>Thoughts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E. Johnston, The ‘pagan’ and ‘Christian’ identities of the Irish female saint.</dc:title>
  <dc:creator>Darren Tierney</dc:creator>
  <cp:lastModifiedBy>Darren Tierney</cp:lastModifiedBy>
  <cp:revision>2</cp:revision>
  <dcterms:created xsi:type="dcterms:W3CDTF">2022-10-03T15:56:21Z</dcterms:created>
  <dcterms:modified xsi:type="dcterms:W3CDTF">2022-10-03T21:52:57Z</dcterms:modified>
</cp:coreProperties>
</file>