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5"/>
  </p:notesMasterIdLst>
  <p:sldIdLst>
    <p:sldId id="256" r:id="rId2"/>
    <p:sldId id="258" r:id="rId3"/>
    <p:sldId id="276" r:id="rId4"/>
    <p:sldId id="259" r:id="rId5"/>
    <p:sldId id="260" r:id="rId6"/>
    <p:sldId id="261" r:id="rId7"/>
    <p:sldId id="277" r:id="rId8"/>
    <p:sldId id="278" r:id="rId9"/>
    <p:sldId id="262" r:id="rId10"/>
    <p:sldId id="694" r:id="rId11"/>
    <p:sldId id="697" r:id="rId12"/>
    <p:sldId id="263" r:id="rId13"/>
    <p:sldId id="281" r:id="rId14"/>
    <p:sldId id="280" r:id="rId15"/>
    <p:sldId id="279" r:id="rId16"/>
    <p:sldId id="266" r:id="rId17"/>
    <p:sldId id="282" r:id="rId18"/>
    <p:sldId id="265" r:id="rId19"/>
    <p:sldId id="267" r:id="rId20"/>
    <p:sldId id="268" r:id="rId21"/>
    <p:sldId id="269" r:id="rId22"/>
    <p:sldId id="270" r:id="rId23"/>
    <p:sldId id="284" r:id="rId24"/>
    <p:sldId id="264" r:id="rId25"/>
    <p:sldId id="701" r:id="rId26"/>
    <p:sldId id="698" r:id="rId27"/>
    <p:sldId id="699" r:id="rId28"/>
    <p:sldId id="700" r:id="rId29"/>
    <p:sldId id="283" r:id="rId30"/>
    <p:sldId id="273" r:id="rId31"/>
    <p:sldId id="274" r:id="rId32"/>
    <p:sldId id="703" r:id="rId33"/>
    <p:sldId id="704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87288" autoAdjust="0"/>
  </p:normalViewPr>
  <p:slideViewPr>
    <p:cSldViewPr snapToGrid="0" snapToObjects="1">
      <p:cViewPr>
        <p:scale>
          <a:sx n="60" d="100"/>
          <a:sy n="60" d="100"/>
        </p:scale>
        <p:origin x="168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6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84" d="100"/>
          <a:sy n="84" d="100"/>
        </p:scale>
        <p:origin x="3912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50221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cy-gb"/>
              <a:t>Cyflwynwyd cynlluniau iaith o dan Ddeddf yr Iaith Gymraeg 1993, ac mae'r comisiynydd yn cynnal arolygon ac yn gwirio gwasanaethau sy'n cael eu darparu gan y sefydliadau sy’n eu gweithredu.</a:t>
            </a:r>
          </a:p>
          <a:p>
            <a:pPr rtl="0"/>
            <a:endParaRPr lang="en-GB" dirty="0"/>
          </a:p>
          <a:p>
            <a:pPr rtl="0"/>
            <a:r>
              <a:rPr lang="cy-gb"/>
              <a:t>Mae gan tua 300 o sefydliadau gynllun iaith, gan gynnwys adrannau Llywodraeth y DU, cymdeithasau tai, cynghorau tref a chymuned, a nifer o asiantaethau a chyrff eraill.</a:t>
            </a:r>
          </a:p>
          <a:p>
            <a:pPr rtl="0"/>
            <a:endParaRPr lang="en-GB" dirty="0"/>
          </a:p>
          <a:p>
            <a:pPr rtl="0"/>
            <a:r>
              <a:rPr lang="cy-gb"/>
              <a:t>Mae'r hyn sy’n ddisgwyliedig i gyrff ei ddarparu yn Gymraeg yn amrywio o un sefydliad i’r llall, a hynny’n ddibynnol ar yr ymrwymiadau y cytunwyd arnynt wrth lunio cynllun iaith.</a:t>
            </a:r>
          </a:p>
          <a:p>
            <a:pPr rtl="0"/>
            <a:endParaRPr lang="en-GB" dirty="0"/>
          </a:p>
          <a:p>
            <a:pPr rtl="0"/>
            <a:r>
              <a:rPr lang="cy-gb"/>
              <a:t>Cyflwynwyd Safonau'r Gymraeg o dan Mesur y Gymraeg (Cymru) 2011, ac mae dros 130 o sefydliadau cyhoeddus yn eu gweithredu.</a:t>
            </a:r>
          </a:p>
          <a:p>
            <a:pPr rtl="0"/>
            <a:endParaRPr lang="en-GB" dirty="0"/>
          </a:p>
          <a:p>
            <a:pPr rtl="0"/>
            <a:r>
              <a:rPr lang="cy-gb"/>
              <a:t>Maen nhw'n cynnwys cynghorau sir, parciau cenedlaethol, Llywodraeth Cymru, byrddau iechyd a phrifysgolion.</a:t>
            </a:r>
          </a:p>
        </p:txBody>
      </p:sp>
    </p:spTree>
    <p:extLst>
      <p:ext uri="{BB962C8B-B14F-4D97-AF65-F5344CB8AC3E}">
        <p14:creationId xmlns:p14="http://schemas.microsoft.com/office/powerpoint/2010/main" val="4676417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763FC784-728A-3541-A0F4-84724562823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0581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cy-gb"/>
              <a:t>Spoken communication is an under-used, under-appreciated and under-studied resource for ensuring that clinical care is safe and effective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763FC784-728A-3541-A0F4-84724562823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9715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BB14A-4780-64C3-3583-5BE32B3457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4FE6F4-77F5-3189-7563-FEBB28C11C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35F5B-2F05-4A9F-A286-A53CD0EF9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F9853-081D-AD0E-33EF-D2B27B90E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9FC98-0447-0B0F-1F5E-C8DADD621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321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A7E47-43C5-1503-2398-DCBBC0D3E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ED760-E8B9-E088-98B7-27E5E6EADF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5886E-8E9B-13BA-A5A8-B17A9313B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6B6BC-98C1-8A0B-AF2A-7BDEC061B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26638-4955-6636-68DF-240F4FCA5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122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F955A-CC0D-EE5E-DE69-D045997DD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B74D3-E871-7BB4-8FC9-A1687D82F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E99FD-AD07-F9EB-433C-DA213F8F5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7406CF-92CD-D26A-1465-3647B9A2A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ED4FD-829F-3B4B-E4C6-4C6902DC3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292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DD3B8-A3B1-03AD-8124-FA0422855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CD7A0-B2BC-9F0D-BF85-ED3AF30D01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8E2919-789F-26C8-97D3-2DA2E106E8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F70B6F-AF43-63AA-1B46-9A9399E14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C90748-FC64-8AD1-27C0-610C8F941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D707A5-EC0D-2D61-D626-B9B2E8B7D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42254-E295-0CC7-127D-8409D8EE4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27CB8-F990-84C2-7A8C-41959D230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6316DE-E1E1-4856-4ED5-D096B093B2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AEFB33-A2AB-E9CB-3C1C-F7AB42CA0A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BD4138-7246-ED27-C50E-77E84143E7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DD85EC-DF81-82C0-05D0-DC6060BE3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5AFFF4-1023-1EE7-F610-F90C1F65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5439CD-2AC1-AB51-432E-D91A1551F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220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924F9-127B-76D2-3FDC-B84F433D7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5F95C1-55DA-4316-DD6E-812FFDD51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1BC6A6-132B-9EF3-E4B5-7551DC0C1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BABF1A-E359-776D-825D-204A343E0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301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42A4E2-E989-1EB8-AB61-694383B46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7255E6-0216-0CE5-845B-D227AF325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106B45-ABA7-209F-AE15-D45158149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518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1DCE0-F66C-4572-028B-49687E1D8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AD358-CD82-0381-46E4-9E72AFF6B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64FC36-809F-95AA-D804-25A1794010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7A3B5-7146-74A9-5574-AABCE0640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B7070F-DC9A-5637-813D-322A6D502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273ACA-96DB-E560-571C-A7BFA7169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428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BA997-5D46-4436-714B-033D6640C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F10D71-6173-A1E5-6D40-0EB261918F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4A201D-8801-0757-FD26-1F827FE113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7928E1-4CA4-24CC-40A5-7E0B6D256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E44419-0523-BE8D-D6B1-01537D790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ED2196-D8AA-99FC-DF62-8547ACF42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882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20D35-0E3E-74AE-9105-DA9BE593C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E54DE0-4347-6479-042D-0DF1EC90C5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FB1CA-DD29-7841-A392-FA444E94B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BF6674-5E0F-2F5A-3AC8-8E31204DB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D667D-6F23-29B5-88EF-BC3946789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198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87A01E-0DB4-4EAC-C1D7-6247CC9ED1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CD66D8-823D-1A79-4E07-68651B087D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4AD53-CDA8-FAEB-0C03-B3E3FA09C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E6639-AAA3-C5BE-D17D-725C6BCB46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66AAF-6DF9-76B2-9563-42CAEAF90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64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C5E559-9C07-BAE6-08F8-EF23AF2FA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248BDD-01D9-B821-30BD-154854812C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93DB1-C857-27CD-7CBE-5BFEF6F69F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5BCAD085-E8A6-8845-BD4E-CB4CCA059FC4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41C332-D267-DB68-D2DC-B6D8D1E369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1EF6F-8337-18AC-C483-41D1AC786A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3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lshlanguagecommissioner.wale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11Jsj75mbc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lshlanguagecommissioner.wales/" TargetMode="External"/><Relationship Id="rId2" Type="http://schemas.openxmlformats.org/officeDocument/2006/relationships/hyperlink" Target="https://doi.org/10.1080/14664208.2022.211796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879671"/>
            <a:ext cx="7772400" cy="1470025"/>
          </a:xfrm>
        </p:spPr>
        <p:txBody>
          <a:bodyPr rtlCol="0">
            <a:normAutofit/>
          </a:bodyPr>
          <a:lstStyle/>
          <a:p>
            <a:pPr rtl="0"/>
            <a:r>
              <a:rPr lang="cy-gb" dirty="0">
                <a:solidFill>
                  <a:schemeClr val="bg1"/>
                </a:solidFill>
              </a:rPr>
              <a:t>Y Gymraeg mewn Iechyd a Gofal Cymdeithasol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896853"/>
            <a:ext cx="6400800" cy="1752600"/>
          </a:xfrm>
        </p:spPr>
        <p:txBody>
          <a:bodyPr rtlCol="0">
            <a:normAutofit/>
          </a:bodyPr>
          <a:lstStyle/>
          <a:p>
            <a:pPr rtl="0"/>
            <a:r>
              <a:rPr lang="cy-gb" dirty="0">
                <a:solidFill>
                  <a:schemeClr val="bg1"/>
                </a:solidFill>
              </a:rPr>
              <a:t>Kieran Owen </a:t>
            </a:r>
          </a:p>
          <a:p>
            <a:pPr rtl="0"/>
            <a:r>
              <a:rPr lang="cy-gb" dirty="0">
                <a:solidFill>
                  <a:schemeClr val="bg1"/>
                </a:solidFill>
              </a:rPr>
              <a:t>2419589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1B8387-A231-BBA3-0302-3A75BEAF3D8C}"/>
              </a:ext>
            </a:extLst>
          </p:cNvPr>
          <p:cNvSpPr txBox="1"/>
          <p:nvPr/>
        </p:nvSpPr>
        <p:spPr>
          <a:xfrm>
            <a:off x="685800" y="569313"/>
            <a:ext cx="77724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6000" b="1" dirty="0">
                <a:solidFill>
                  <a:schemeClr val="bg1"/>
                </a:solidFill>
                <a:latin typeface="+mj-lt"/>
              </a:rPr>
              <a:t>Dim byd mwy na geiriau?</a:t>
            </a:r>
            <a:endParaRPr lang="en-GB" sz="6000" b="1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/>
              <a:t>Cefndir a Chyd-destun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Cenedl</a:t>
            </a:r>
            <a:r>
              <a:rPr dirty="0"/>
              <a:t> </a:t>
            </a:r>
            <a:r>
              <a:rPr dirty="0" err="1"/>
              <a:t>ddwyieithog</a:t>
            </a:r>
            <a:r>
              <a:rPr dirty="0"/>
              <a:t>: Cymraeg a </a:t>
            </a:r>
            <a:r>
              <a:rPr dirty="0" err="1"/>
              <a:t>Saesneg</a:t>
            </a:r>
            <a:endParaRPr dirty="0"/>
          </a:p>
          <a:p>
            <a:pPr rtl="0"/>
            <a:r>
              <a:rPr dirty="0"/>
              <a:t>17.8% o </a:t>
            </a:r>
            <a:r>
              <a:rPr dirty="0" err="1"/>
              <a:t>siaradwyr</a:t>
            </a:r>
            <a:r>
              <a:rPr dirty="0"/>
              <a:t> Cymraeg (</a:t>
            </a:r>
            <a:r>
              <a:rPr dirty="0" err="1"/>
              <a:t>Cyfrifiad</a:t>
            </a:r>
            <a:r>
              <a:rPr dirty="0"/>
              <a:t> 2021)</a:t>
            </a:r>
          </a:p>
          <a:p>
            <a:pPr rtl="0"/>
            <a:r>
              <a:rPr dirty="0"/>
              <a:t>Iaith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hanfodol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gyfer</a:t>
            </a:r>
            <a:r>
              <a:rPr dirty="0"/>
              <a:t> </a:t>
            </a:r>
            <a:r>
              <a:rPr dirty="0" err="1"/>
              <a:t>gofal</a:t>
            </a:r>
            <a:endParaRPr dirty="0"/>
          </a:p>
          <a:p>
            <a:pPr rtl="0"/>
            <a:r>
              <a:rPr dirty="0" err="1"/>
              <a:t>Ymyleiddio</a:t>
            </a:r>
            <a:r>
              <a:rPr dirty="0"/>
              <a:t> </a:t>
            </a:r>
            <a:r>
              <a:rPr dirty="0" err="1"/>
              <a:t>hanesyddol</a:t>
            </a:r>
            <a:endParaRPr dirty="0"/>
          </a:p>
          <a:p>
            <a:pPr rtl="0"/>
            <a:r>
              <a:rPr dirty="0"/>
              <a:t>Iaith </a:t>
            </a:r>
            <a:r>
              <a:rPr dirty="0" err="1"/>
              <a:t>fel</a:t>
            </a:r>
            <a:r>
              <a:rPr dirty="0"/>
              <a:t> </a:t>
            </a:r>
            <a:r>
              <a:rPr dirty="0" err="1"/>
              <a:t>hunaniaeth</a:t>
            </a:r>
            <a:r>
              <a:rPr dirty="0"/>
              <a:t> </a:t>
            </a:r>
            <a:r>
              <a:rPr dirty="0" err="1"/>
              <a:t>ddiwylliannol</a:t>
            </a:r>
            <a:endParaRPr lang="en-GB" dirty="0"/>
          </a:p>
          <a:p>
            <a:pPr rtl="0"/>
            <a:r>
              <a:rPr lang="cy-gb" b="0" i="0" u="none" strike="noStrike" kern="1200" cap="none" spc="0" normalizeH="0" noProof="0" dirty="0">
                <a:ln>
                  <a:noFill/>
                </a:ln>
                <a:effectLst/>
                <a:uLnTx/>
                <a:uFillTx/>
                <a:ea typeface="+mj-ea"/>
                <a:cs typeface="Arial" panose="020B0604020202020204" pitchFamily="34" charset="0"/>
              </a:rPr>
              <a:t>Yng Nghymru, mae bron i 200,000 o staff yn darparu gwasanaethau iechyd, gofal cymdeithasol a chymdeithasol.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dirty="0"/>
              <a:t>Cyd-</a:t>
            </a:r>
            <a:r>
              <a:rPr dirty="0" err="1"/>
              <a:t>destun</a:t>
            </a:r>
            <a:r>
              <a:rPr dirty="0"/>
              <a:t> Polisi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Polisïau</a:t>
            </a:r>
            <a:r>
              <a:rPr dirty="0"/>
              <a:t> </a:t>
            </a:r>
            <a:r>
              <a:rPr dirty="0" err="1"/>
              <a:t>allweddol</a:t>
            </a:r>
            <a:endParaRPr dirty="0"/>
          </a:p>
          <a:p>
            <a:pPr marL="0" indent="0" rtl="0">
              <a:buNone/>
            </a:pPr>
            <a:r>
              <a:rPr lang="cy-gb" dirty="0"/>
              <a:t>	- Cymraeg 2050</a:t>
            </a:r>
          </a:p>
          <a:p>
            <a:pPr marL="0" indent="0" rtl="0">
              <a:buNone/>
            </a:pPr>
            <a:r>
              <a:rPr lang="cy-gb" dirty="0"/>
              <a:t>	- Mesur Iaith Gymraeg 2011</a:t>
            </a:r>
          </a:p>
          <a:p>
            <a:pPr marL="0" indent="0" rtl="0">
              <a:buNone/>
            </a:pPr>
            <a:r>
              <a:rPr lang="cy-gb" dirty="0"/>
              <a:t>	- </a:t>
            </a:r>
            <a:r>
              <a:rPr lang="cy-gb" dirty="0" err="1"/>
              <a:t>Framwaith</a:t>
            </a:r>
            <a:r>
              <a:rPr lang="cy-gb" dirty="0"/>
              <a:t> Mwy na Geiriau</a:t>
            </a:r>
          </a:p>
          <a:p>
            <a:pPr marL="0" indent="0" rtl="0">
              <a:buNone/>
            </a:pPr>
            <a:r>
              <a:rPr lang="cy-gb" dirty="0"/>
              <a:t>	- </a:t>
            </a:r>
            <a:r>
              <a:rPr lang="en" dirty="0"/>
              <a:t>Safonau'r Gymraeg</a:t>
            </a:r>
          </a:p>
          <a:p>
            <a:pPr marL="0" indent="0" rtl="0">
              <a:buNone/>
            </a:pPr>
            <a:r>
              <a:rPr lang="cy-gb" dirty="0"/>
              <a:t>	- Deddf Llesiant Cenedlaethau’r Dyfodol 2015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Datblygiadau Hanesyddol (Cyn 2000)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Saesneg</a:t>
            </a:r>
            <a:r>
              <a:rPr dirty="0"/>
              <a:t> </a:t>
            </a:r>
            <a:r>
              <a:rPr dirty="0" err="1"/>
              <a:t>oedd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tra-arglwyddiaethu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ofal</a:t>
            </a:r>
            <a:r>
              <a:rPr dirty="0"/>
              <a:t> iechyd</a:t>
            </a:r>
          </a:p>
          <a:p>
            <a:pPr rtl="0"/>
            <a:r>
              <a:rPr dirty="0" err="1"/>
              <a:t>Pwysau</a:t>
            </a:r>
            <a:r>
              <a:rPr dirty="0"/>
              <a:t> </a:t>
            </a:r>
            <a:r>
              <a:rPr dirty="0" err="1"/>
              <a:t>cymunedol</a:t>
            </a:r>
            <a:r>
              <a:rPr dirty="0"/>
              <a:t> </a:t>
            </a:r>
            <a:r>
              <a:rPr dirty="0" err="1"/>
              <a:t>dros</a:t>
            </a:r>
            <a:r>
              <a:rPr dirty="0"/>
              <a:t> </a:t>
            </a:r>
            <a:r>
              <a:rPr dirty="0" err="1"/>
              <a:t>hawliau</a:t>
            </a:r>
            <a:r>
              <a:rPr dirty="0"/>
              <a:t> </a:t>
            </a:r>
            <a:r>
              <a:rPr dirty="0" err="1"/>
              <a:t>iaith</a:t>
            </a:r>
            <a:endParaRPr dirty="0"/>
          </a:p>
          <a:p>
            <a:pPr rtl="0"/>
            <a:r>
              <a:rPr lang="en-GB" dirty="0" err="1"/>
              <a:t>Deddf</a:t>
            </a:r>
            <a:r>
              <a:rPr lang="en-GB" dirty="0"/>
              <a:t> </a:t>
            </a:r>
            <a:r>
              <a:rPr dirty="0"/>
              <a:t>Yr Iaith </a:t>
            </a:r>
            <a:r>
              <a:rPr dirty="0" err="1"/>
              <a:t>Gymraeg</a:t>
            </a:r>
            <a:r>
              <a:rPr lang="en-GB" dirty="0"/>
              <a:t> 1967 &amp; 1993</a:t>
            </a:r>
            <a:endParaRPr dirty="0"/>
          </a:p>
          <a:p>
            <a:pPr rtl="0"/>
            <a:r>
              <a:rPr dirty="0" err="1"/>
              <a:t>Egwyddor</a:t>
            </a:r>
            <a:r>
              <a:rPr dirty="0"/>
              <a:t> </a:t>
            </a:r>
            <a:r>
              <a:rPr dirty="0" err="1"/>
              <a:t>cydraddoldeb</a:t>
            </a:r>
            <a:r>
              <a:rPr dirty="0"/>
              <a:t> </a:t>
            </a:r>
            <a:r>
              <a:rPr dirty="0" err="1"/>
              <a:t>iaith</a:t>
            </a:r>
            <a:endParaRPr dirty="0"/>
          </a:p>
          <a:p>
            <a:pPr rtl="0"/>
            <a:r>
              <a:rPr dirty="0" err="1"/>
              <a:t>Cyflwyno</a:t>
            </a:r>
            <a:r>
              <a:rPr dirty="0"/>
              <a:t> </a:t>
            </a:r>
            <a:r>
              <a:rPr dirty="0" err="1"/>
              <a:t>Cynlluniau</a:t>
            </a:r>
            <a:r>
              <a:rPr dirty="0"/>
              <a:t> Iaith </a:t>
            </a:r>
            <a:r>
              <a:rPr dirty="0" err="1"/>
              <a:t>Gymraeg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dirty="0" err="1"/>
              <a:t>Mesur</a:t>
            </a:r>
            <a:r>
              <a:rPr dirty="0"/>
              <a:t> Iaith </a:t>
            </a:r>
            <a:r>
              <a:rPr dirty="0" err="1"/>
              <a:t>Gymraeg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/>
              <a:t>Polisi </a:t>
            </a:r>
            <a:r>
              <a:rPr dirty="0" err="1"/>
              <a:t>iaith</a:t>
            </a:r>
            <a:r>
              <a:rPr dirty="0"/>
              <a:t> </a:t>
            </a:r>
            <a:r>
              <a:rPr dirty="0" err="1"/>
              <a:t>datganoledig</a:t>
            </a:r>
            <a:endParaRPr dirty="0"/>
          </a:p>
          <a:p>
            <a:pPr rtl="0"/>
            <a:r>
              <a:rPr dirty="0" err="1"/>
              <a:t>Statws</a:t>
            </a:r>
            <a:r>
              <a:rPr dirty="0"/>
              <a:t> </a:t>
            </a:r>
            <a:r>
              <a:rPr dirty="0" err="1"/>
              <a:t>swyddogol</a:t>
            </a:r>
            <a:r>
              <a:rPr dirty="0"/>
              <a:t> y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 err="1"/>
              <a:t>Comisiynydd</a:t>
            </a:r>
            <a:r>
              <a:rPr dirty="0"/>
              <a:t> y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 err="1"/>
              <a:t>Safonau'r</a:t>
            </a:r>
            <a:r>
              <a:rPr dirty="0"/>
              <a:t>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 err="1"/>
              <a:t>Byrddau</a:t>
            </a:r>
            <a:r>
              <a:rPr dirty="0"/>
              <a:t> iechyd </a:t>
            </a:r>
            <a:r>
              <a:rPr dirty="0" err="1"/>
              <a:t>wedi'u</a:t>
            </a:r>
            <a:r>
              <a:rPr dirty="0"/>
              <a:t> </a:t>
            </a:r>
            <a:r>
              <a:rPr dirty="0" err="1"/>
              <a:t>rhwymo</a:t>
            </a:r>
            <a:r>
              <a:rPr dirty="0"/>
              <a:t> </a:t>
            </a:r>
            <a:r>
              <a:rPr dirty="0" err="1"/>
              <a:t>gan</a:t>
            </a:r>
            <a:r>
              <a:rPr dirty="0"/>
              <a:t> </a:t>
            </a:r>
            <a:r>
              <a:rPr dirty="0" err="1"/>
              <a:t>Safonau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Safonau'r Gymraeg mewn Iechyd a Gofal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Safonau</a:t>
            </a:r>
            <a:r>
              <a:rPr dirty="0"/>
              <a:t> </a:t>
            </a:r>
            <a:r>
              <a:rPr dirty="0" err="1"/>
              <a:t>Cyflenwi</a:t>
            </a:r>
            <a:r>
              <a:rPr dirty="0"/>
              <a:t> </a:t>
            </a:r>
            <a:r>
              <a:rPr dirty="0" err="1"/>
              <a:t>Gwasanaethau</a:t>
            </a:r>
            <a:endParaRPr dirty="0"/>
          </a:p>
          <a:p>
            <a:pPr rtl="0"/>
            <a:r>
              <a:rPr dirty="0" err="1"/>
              <a:t>Safonau</a:t>
            </a:r>
            <a:r>
              <a:rPr dirty="0"/>
              <a:t> </a:t>
            </a:r>
            <a:r>
              <a:rPr lang="en-GB" dirty="0" err="1"/>
              <a:t>Gweithredu</a:t>
            </a:r>
            <a:endParaRPr dirty="0"/>
          </a:p>
          <a:p>
            <a:pPr rtl="0"/>
            <a:r>
              <a:rPr dirty="0" err="1"/>
              <a:t>Safonau</a:t>
            </a:r>
            <a:r>
              <a:rPr dirty="0"/>
              <a:t> </a:t>
            </a:r>
            <a:r>
              <a:rPr dirty="0" err="1"/>
              <a:t>Llunio</a:t>
            </a:r>
            <a:r>
              <a:rPr dirty="0"/>
              <a:t> Polisi</a:t>
            </a:r>
          </a:p>
          <a:p>
            <a:pPr rtl="0"/>
            <a:r>
              <a:rPr dirty="0" err="1"/>
              <a:t>Safonau</a:t>
            </a:r>
            <a:r>
              <a:rPr dirty="0"/>
              <a:t> </a:t>
            </a:r>
            <a:r>
              <a:rPr dirty="0" err="1"/>
              <a:t>Cadw</a:t>
            </a:r>
            <a:r>
              <a:rPr dirty="0"/>
              <a:t> </a:t>
            </a:r>
            <a:r>
              <a:rPr dirty="0" err="1"/>
              <a:t>Cofnodion</a:t>
            </a:r>
            <a:endParaRPr dirty="0"/>
          </a:p>
          <a:p>
            <a:pPr rtl="0"/>
            <a:r>
              <a:rPr dirty="0" err="1"/>
              <a:t>Dyletswyddau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gyfer</a:t>
            </a:r>
            <a:r>
              <a:rPr dirty="0"/>
              <a:t> </a:t>
            </a:r>
            <a:r>
              <a:rPr dirty="0" err="1"/>
              <a:t>contractwyr</a:t>
            </a:r>
            <a:r>
              <a:rPr dirty="0"/>
              <a:t> </a:t>
            </a:r>
            <a:r>
              <a:rPr dirty="0" err="1"/>
              <a:t>gofal</a:t>
            </a:r>
            <a:r>
              <a:rPr dirty="0"/>
              <a:t> </a:t>
            </a:r>
            <a:r>
              <a:rPr dirty="0" err="1"/>
              <a:t>sylfaenol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graph&#10;&#10;AI-generated content may be incorrect.">
            <a:extLst>
              <a:ext uri="{FF2B5EF4-FFF2-40B4-BE49-F238E27FC236}">
                <a16:creationId xmlns:a16="http://schemas.microsoft.com/office/drawing/2014/main" id="{15D6E7B5-D7D6-4D39-B6DB-E093317A5E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" y="1539531"/>
            <a:ext cx="3968749" cy="3778938"/>
          </a:xfrm>
          <a:prstGeom prst="rect">
            <a:avLst/>
          </a:prstGeom>
        </p:spPr>
      </p:pic>
      <p:pic>
        <p:nvPicPr>
          <p:cNvPr id="5" name="Picture 4" descr="A screenshot of a graph&#10;&#10;AI-generated content may be incorrect.">
            <a:extLst>
              <a:ext uri="{FF2B5EF4-FFF2-40B4-BE49-F238E27FC236}">
                <a16:creationId xmlns:a16="http://schemas.microsoft.com/office/drawing/2014/main" id="{9B8BE512-7A09-63BC-F383-54A23D61CB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2648" y="1554867"/>
            <a:ext cx="3968751" cy="37482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791D01-EB72-F2E5-E3A4-ED78FADB65E2}"/>
              </a:ext>
            </a:extLst>
          </p:cNvPr>
          <p:cNvSpPr txBox="1"/>
          <p:nvPr/>
        </p:nvSpPr>
        <p:spPr>
          <a:xfrm>
            <a:off x="361948" y="6163469"/>
            <a:ext cx="8661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Welsh Language Commissioner. (2024).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Delivering Change Together: Assurance Report 2023–24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Available at: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4"/>
              </a:rPr>
              <a:t>https://www.welshlanguagecommissioner.wales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[Accessed 28 Mar. 2025].</a:t>
            </a:r>
          </a:p>
        </p:txBody>
      </p:sp>
    </p:spTree>
    <p:extLst>
      <p:ext uri="{BB962C8B-B14F-4D97-AF65-F5344CB8AC3E}">
        <p14:creationId xmlns:p14="http://schemas.microsoft.com/office/powerpoint/2010/main" val="34299330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242C25F-3D33-973A-7136-5D8EA27637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747" y="3156736"/>
            <a:ext cx="3743128" cy="31348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F026D5-5482-2D79-F04D-8B8BDE79EB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345" y="716459"/>
            <a:ext cx="3971037" cy="334559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D1AEDB6-E73A-B6AD-6532-6290786DBBA1}"/>
              </a:ext>
            </a:extLst>
          </p:cNvPr>
          <p:cNvSpPr txBox="1"/>
          <p:nvPr/>
        </p:nvSpPr>
        <p:spPr>
          <a:xfrm>
            <a:off x="4675556" y="566396"/>
            <a:ext cx="3822268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 sz="1300"/>
              <a:t>Mae'r pedwar corff canlynol yn dod o fewn y categori Awdurdod Arbennig sy'n darparu gwasanaethau yng Nghymru:</a:t>
            </a:r>
          </a:p>
          <a:p>
            <a:pPr rtl="0"/>
            <a:endParaRPr lang="en-GB" sz="1300" dirty="0"/>
          </a:p>
          <a:p>
            <a:pPr rtl="0"/>
            <a:r>
              <a:rPr lang="cy-gb" sz="1300"/>
              <a:t>Iechyd a Gofal Digidol Cymru;</a:t>
            </a:r>
          </a:p>
          <a:p>
            <a:pPr rtl="0"/>
            <a:endParaRPr lang="en-GB" sz="1300" dirty="0"/>
          </a:p>
          <a:p>
            <a:pPr rtl="0"/>
            <a:r>
              <a:rPr lang="cy-gb" sz="1300"/>
              <a:t>Addysg a Gwella Iechyd Cymru</a:t>
            </a:r>
          </a:p>
          <a:p>
            <a:pPr rtl="0"/>
            <a:endParaRPr lang="en-GB" sz="1300" dirty="0"/>
          </a:p>
          <a:p>
            <a:pPr rtl="0"/>
            <a:r>
              <a:rPr lang="cy-gb" sz="1300"/>
              <a:t>Gwaed a Thrawsblaniadau'r GIG;</a:t>
            </a:r>
          </a:p>
          <a:p>
            <a:pPr rtl="0"/>
            <a:endParaRPr lang="en-GB" sz="1300" dirty="0"/>
          </a:p>
          <a:p>
            <a:pPr rtl="0"/>
            <a:r>
              <a:rPr lang="cy-gb" sz="1300"/>
              <a:t>Awdurdod Gwasanaethau Busnes y GIG.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6DFF65-58D6-6AB6-F25C-03B9B1AA6ABA}"/>
              </a:ext>
            </a:extLst>
          </p:cNvPr>
          <p:cNvSpPr txBox="1"/>
          <p:nvPr/>
        </p:nvSpPr>
        <p:spPr>
          <a:xfrm>
            <a:off x="473345" y="4186333"/>
            <a:ext cx="3971037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>
              <a:buNone/>
            </a:pPr>
            <a:r>
              <a:rPr lang="cy-gb" sz="1300" b="0" i="0">
                <a:solidFill>
                  <a:srgbClr val="141414"/>
                </a:solidFill>
                <a:effectLst/>
              </a:rPr>
              <a:t>Mae gan tua 300 o lywodraethau cynllun iaith, gan gynnwys adrannau y DU, tuedd tai, tref a menter, a nifer o awdurdodau lleol.</a:t>
            </a:r>
          </a:p>
          <a:p>
            <a:pPr algn="l" rtl="0" fontAlgn="base">
              <a:buNone/>
            </a:pPr>
            <a:endParaRPr lang="en-GB" sz="1300" b="0" i="0" dirty="0">
              <a:solidFill>
                <a:srgbClr val="141414"/>
              </a:solidFill>
              <a:effectLst/>
            </a:endParaRPr>
          </a:p>
          <a:p>
            <a:pPr algn="l" rtl="0" fontAlgn="base"/>
            <a:r>
              <a:rPr lang="cy-gb" sz="1300" b="0" i="0">
                <a:solidFill>
                  <a:srgbClr val="141414"/>
                </a:solidFill>
                <a:effectLst/>
              </a:rPr>
              <a:t>Mae'r hyn sydd wedi'i nodi i'w nodi yn y Gymraeg ar gael i'r awdurdodau lleol, a'r rhai sydd wedi'u cyhoeddi ar gyfer yr awdurdodau lleol wrth lunio cynllun iaith.</a:t>
            </a:r>
          </a:p>
        </p:txBody>
      </p:sp>
    </p:spTree>
    <p:extLst>
      <p:ext uri="{BB962C8B-B14F-4D97-AF65-F5344CB8AC3E}">
        <p14:creationId xmlns:p14="http://schemas.microsoft.com/office/powerpoint/2010/main" val="1433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Fframwaith Strategol Mwy Na Geiriau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Hyrwyddo'r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 </a:t>
            </a:r>
            <a:r>
              <a:rPr dirty="0" err="1"/>
              <a:t>mewn</a:t>
            </a:r>
            <a:r>
              <a:rPr dirty="0"/>
              <a:t> Iechyd a </a:t>
            </a:r>
            <a:r>
              <a:rPr dirty="0" err="1"/>
              <a:t>Gofal</a:t>
            </a:r>
            <a:r>
              <a:rPr dirty="0"/>
              <a:t> </a:t>
            </a:r>
            <a:r>
              <a:rPr dirty="0" err="1"/>
              <a:t>Cymdeithasol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Iaith </a:t>
            </a:r>
            <a:r>
              <a:rPr dirty="0" err="1"/>
              <a:t>fel</a:t>
            </a:r>
            <a:r>
              <a:rPr dirty="0"/>
              <a:t> </a:t>
            </a:r>
            <a:r>
              <a:rPr dirty="0" err="1"/>
              <a:t>elfen</a:t>
            </a:r>
            <a:r>
              <a:rPr dirty="0"/>
              <a:t> </a:t>
            </a:r>
            <a:r>
              <a:rPr dirty="0" err="1"/>
              <a:t>gofal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Egwyddor</a:t>
            </a:r>
            <a:r>
              <a:rPr dirty="0"/>
              <a:t> </a:t>
            </a:r>
            <a:r>
              <a:rPr lang="en-GB" dirty="0"/>
              <a:t>y </a:t>
            </a:r>
            <a:r>
              <a:rPr dirty="0" err="1"/>
              <a:t>Cynnig</a:t>
            </a:r>
            <a:r>
              <a:rPr dirty="0"/>
              <a:t> </a:t>
            </a:r>
            <a:r>
              <a:rPr dirty="0" err="1"/>
              <a:t>Rhagweithiol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Saith </a:t>
            </a:r>
            <a:r>
              <a:rPr dirty="0" err="1"/>
              <a:t>amcan</a:t>
            </a:r>
            <a:r>
              <a:rPr dirty="0"/>
              <a:t> </a:t>
            </a:r>
            <a:r>
              <a:rPr dirty="0" err="1"/>
              <a:t>allweddol</a:t>
            </a:r>
            <a:endParaRPr lang="fr-FR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Mae cynllun gweithredu 2022 yn canolbwyntio ar y gwaith o weithredu</a:t>
            </a:r>
            <a:endParaRPr lang="fr-FR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Trydydd iteriad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grey square with white text&#10;&#10;Description automatically generated">
            <a:extLst>
              <a:ext uri="{FF2B5EF4-FFF2-40B4-BE49-F238E27FC236}">
                <a16:creationId xmlns:a16="http://schemas.microsoft.com/office/drawing/2014/main" id="{B037ECAD-54A1-5366-D8E4-FAD646254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600" y="2595082"/>
            <a:ext cx="3971037" cy="1667835"/>
          </a:xfrm>
          <a:prstGeom prst="rect">
            <a:avLst/>
          </a:prstGeom>
        </p:spPr>
      </p:pic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6AD9626D-F8A6-F476-C75C-5EC6AABC75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0363" y="2302219"/>
            <a:ext cx="3971036" cy="225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7731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grey square with white text&#10;&#10;Description automatically generated">
            <a:extLst>
              <a:ext uri="{FF2B5EF4-FFF2-40B4-BE49-F238E27FC236}">
                <a16:creationId xmlns:a16="http://schemas.microsoft.com/office/drawing/2014/main" id="{B037ECAD-54A1-5366-D8E4-FAD646254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87" y="4529272"/>
            <a:ext cx="3426017" cy="14389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2D5D01-D8C1-E54C-196E-2B48D0349750}"/>
              </a:ext>
            </a:extLst>
          </p:cNvPr>
          <p:cNvSpPr txBox="1"/>
          <p:nvPr/>
        </p:nvSpPr>
        <p:spPr>
          <a:xfrm>
            <a:off x="4666300" y="659969"/>
            <a:ext cx="37613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/>
            <a:r>
              <a:rPr lang="cy-gb">
                <a:solidFill>
                  <a:srgbClr val="333333"/>
                </a:solidFill>
                <a:highlight>
                  <a:srgbClr val="FFFFFF"/>
                </a:highlight>
                <a:latin typeface="Open Sans" panose="020B0606030504020204" pitchFamily="34" charset="0"/>
              </a:rPr>
              <a:t>Mae gallu defnyddio mamiaith rhywun yn hwyluso cyfathrebu, gan ei gwneud hi'n haws i gleifion fynegi pryder neu bryder neu ddisgrifio teimladau poen yn fwy manwl, sy'n hwyluso rheoli poen.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57B428-37D1-918D-A5F9-4E33ECAE32F4}"/>
              </a:ext>
            </a:extLst>
          </p:cNvPr>
          <p:cNvSpPr txBox="1"/>
          <p:nvPr/>
        </p:nvSpPr>
        <p:spPr>
          <a:xfrm>
            <a:off x="4666299" y="2974255"/>
            <a:ext cx="35052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Nordic Journal of Nursing Research 2021, Cyf. 41(1) 42–53</a:t>
            </a:r>
            <a:endParaRPr lang="en-US" dirty="0"/>
          </a:p>
        </p:txBody>
      </p:sp>
      <p:pic>
        <p:nvPicPr>
          <p:cNvPr id="12" name="Picture 11" descr="A white paper with black text&#10;&#10;Description automatically generated">
            <a:extLst>
              <a:ext uri="{FF2B5EF4-FFF2-40B4-BE49-F238E27FC236}">
                <a16:creationId xmlns:a16="http://schemas.microsoft.com/office/drawing/2014/main" id="{E26D4172-249A-159A-3BEE-37A5757308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8452" y="3867569"/>
            <a:ext cx="3180936" cy="2605661"/>
          </a:xfrm>
          <a:prstGeom prst="rect">
            <a:avLst/>
          </a:prstGeom>
        </p:spPr>
      </p:pic>
      <p:pic>
        <p:nvPicPr>
          <p:cNvPr id="5" name="Picture 4" descr="A close-up of some words&#10;&#10;Description automatically generated">
            <a:extLst>
              <a:ext uri="{FF2B5EF4-FFF2-40B4-BE49-F238E27FC236}">
                <a16:creationId xmlns:a16="http://schemas.microsoft.com/office/drawing/2014/main" id="{365B66EB-EC15-FE30-B30F-77EE89D8C1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72" y="1145034"/>
            <a:ext cx="4548828" cy="8840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4B7AAE2-1A73-7238-6AAF-3FB822B9D16B}"/>
              </a:ext>
            </a:extLst>
          </p:cNvPr>
          <p:cNvSpPr txBox="1"/>
          <p:nvPr/>
        </p:nvSpPr>
        <p:spPr>
          <a:xfrm>
            <a:off x="501487" y="3221238"/>
            <a:ext cx="3063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https://www.cmaj.ca/content/194/26/E899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825EEA-3A63-26AA-0D6C-53F3671F3018}"/>
              </a:ext>
            </a:extLst>
          </p:cNvPr>
          <p:cNvSpPr txBox="1"/>
          <p:nvPr/>
        </p:nvSpPr>
        <p:spPr>
          <a:xfrm>
            <a:off x="501487" y="2559535"/>
            <a:ext cx="3766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rtl="0"/>
            <a:r>
              <a:rPr lang="cy-gb"/>
              <a:t>Cylchgrawn Cymdeithas Feddygol Canada </a:t>
            </a:r>
          </a:p>
          <a:p>
            <a:pPr rtl="0"/>
            <a:r>
              <a:rPr lang="cy-gb"/>
              <a:t>Mehefin 2022 </a:t>
            </a:r>
          </a:p>
        </p:txBody>
      </p:sp>
    </p:spTree>
    <p:extLst>
      <p:ext uri="{BB962C8B-B14F-4D97-AF65-F5344CB8AC3E}">
        <p14:creationId xmlns:p14="http://schemas.microsoft.com/office/powerpoint/2010/main" val="12383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dirty="0" err="1"/>
              <a:t>Gweithredu</a:t>
            </a:r>
            <a:r>
              <a:rPr dirty="0"/>
              <a:t> </a:t>
            </a:r>
            <a:r>
              <a:rPr dirty="0" err="1"/>
              <a:t>Mwy</a:t>
            </a:r>
            <a:r>
              <a:rPr dirty="0"/>
              <a:t> Na </a:t>
            </a:r>
            <a:r>
              <a:rPr dirty="0" err="1"/>
              <a:t>Geiriau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/>
              <a:t>Codi </a:t>
            </a:r>
            <a:r>
              <a:rPr dirty="0" err="1"/>
              <a:t>ymwybyddiaeth</a:t>
            </a:r>
            <a:r>
              <a:rPr dirty="0"/>
              <a:t> ac </a:t>
            </a:r>
            <a:r>
              <a:rPr dirty="0" err="1"/>
              <a:t>arferion</a:t>
            </a:r>
            <a:r>
              <a:rPr dirty="0"/>
              <a:t> da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Cynnydd</a:t>
            </a:r>
            <a:r>
              <a:rPr dirty="0"/>
              <a:t> </a:t>
            </a:r>
            <a:r>
              <a:rPr dirty="0" err="1"/>
              <a:t>mewn</a:t>
            </a:r>
            <a:r>
              <a:rPr dirty="0"/>
              <a:t> </a:t>
            </a:r>
            <a:r>
              <a:rPr dirty="0" err="1"/>
              <a:t>addysg</a:t>
            </a:r>
            <a:r>
              <a:rPr dirty="0"/>
              <a:t>/</a:t>
            </a:r>
            <a:r>
              <a:rPr dirty="0" err="1"/>
              <a:t>hyfforddiant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Ciwiau</a:t>
            </a:r>
            <a:r>
              <a:rPr dirty="0"/>
              <a:t> </a:t>
            </a:r>
            <a:r>
              <a:rPr dirty="0" err="1"/>
              <a:t>gweledol</a:t>
            </a:r>
            <a:r>
              <a:rPr dirty="0"/>
              <a:t> (</a:t>
            </a:r>
            <a:r>
              <a:rPr dirty="0" err="1"/>
              <a:t>bathodynnau</a:t>
            </a:r>
            <a:r>
              <a:rPr dirty="0"/>
              <a:t>)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Gofal</a:t>
            </a:r>
            <a:r>
              <a:rPr dirty="0"/>
              <a:t> </a:t>
            </a:r>
            <a:r>
              <a:rPr dirty="0" err="1"/>
              <a:t>cymdeithasol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fwy</a:t>
            </a:r>
            <a:r>
              <a:rPr dirty="0"/>
              <a:t> </a:t>
            </a:r>
            <a:r>
              <a:rPr dirty="0" err="1"/>
              <a:t>manteisiol</a:t>
            </a:r>
            <a:r>
              <a:rPr dirty="0"/>
              <a:t> </a:t>
            </a:r>
            <a:r>
              <a:rPr dirty="0" err="1"/>
              <a:t>na</a:t>
            </a:r>
            <a:r>
              <a:rPr dirty="0"/>
              <a:t> </a:t>
            </a:r>
            <a:r>
              <a:rPr dirty="0" err="1"/>
              <a:t>gofal</a:t>
            </a:r>
            <a:r>
              <a:rPr dirty="0"/>
              <a:t> iechyd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Arial" panose="020B0604020202020204" pitchFamily="34" charset="0"/>
              </a:rPr>
              <a:t>Mae </a:t>
            </a:r>
            <a:r>
              <a:rPr lang="cy-gb" dirty="0">
                <a:solidFill>
                  <a:prstClr val="black"/>
                </a:solidFill>
                <a:cs typeface="Arial" panose="020B0604020202020204" pitchFamily="34" charset="0"/>
              </a:rPr>
              <a:t>arweiniad</a:t>
            </a:r>
            <a:r>
              <a:rPr lang="cy-gb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Arial" panose="020B0604020202020204" pitchFamily="34" charset="0"/>
              </a:rPr>
              <a:t>cryf yn hanfodol i gyflawni’r weledigaeth, yr amcanion a’r cynllun gweithredu – mae’r </a:t>
            </a:r>
            <a:r>
              <a:rPr lang="cy-gb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cs typeface="Arial" panose="020B0604020202020204" pitchFamily="34" charset="0"/>
              </a:rPr>
              <a:t>Gymraeg yn perthyn i bob un ohonom.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Rhwystrau</a:t>
            </a:r>
            <a:r>
              <a:rPr dirty="0"/>
              <a:t>: data, </a:t>
            </a:r>
            <a:r>
              <a:rPr dirty="0" err="1"/>
              <a:t>cynllunio</a:t>
            </a:r>
            <a:r>
              <a:rPr dirty="0"/>
              <a:t>, </a:t>
            </a:r>
            <a:r>
              <a:rPr dirty="0" err="1"/>
              <a:t>aliniad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aith Gwaith Order Form">
            <a:extLst>
              <a:ext uri="{FF2B5EF4-FFF2-40B4-BE49-F238E27FC236}">
                <a16:creationId xmlns:a16="http://schemas.microsoft.com/office/drawing/2014/main" id="{E5B9FB0A-E1FE-B685-ADB3-5837CF75B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820" y="850231"/>
            <a:ext cx="6232173" cy="412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5AD218-14F4-8BDA-E97B-B5CBCE4658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7278" y="850230"/>
            <a:ext cx="6271715" cy="5363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546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46533D4-09AE-E0C1-F15F-02767BF533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316" y="627752"/>
            <a:ext cx="5485063" cy="470344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5C410D-889E-1B83-4D5F-E259D6C31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990" y="627752"/>
            <a:ext cx="5773821" cy="49510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FC7183-696D-D71C-D8BC-23657E7BA97D}"/>
              </a:ext>
            </a:extLst>
          </p:cNvPr>
          <p:cNvSpPr txBox="1"/>
          <p:nvPr/>
        </p:nvSpPr>
        <p:spPr>
          <a:xfrm>
            <a:off x="267282" y="6027003"/>
            <a:ext cx="885073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Than Just Words. (2023).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than just words: Annual report 2022 to 2023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Welsh Government. Available at: https://gov.wales/more-than-just-words-annual-report-2022-2023 [Accessed 28 Mar. 2025].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66093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Y Cynnig Rhagweithiol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Diffiniad</a:t>
            </a:r>
            <a:r>
              <a:rPr dirty="0"/>
              <a:t>: </a:t>
            </a:r>
            <a:r>
              <a:rPr dirty="0" err="1"/>
              <a:t>Gwasanaethau</a:t>
            </a:r>
            <a:r>
              <a:rPr dirty="0"/>
              <a:t> a </a:t>
            </a:r>
            <a:r>
              <a:rPr dirty="0" err="1"/>
              <a:t>gynigir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gofyn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Arwyddocâd</a:t>
            </a:r>
            <a:r>
              <a:rPr lang="en-GB" dirty="0"/>
              <a:t>: </a:t>
            </a:r>
            <a:r>
              <a:rPr dirty="0" err="1"/>
              <a:t>lleihau'r</a:t>
            </a:r>
            <a:r>
              <a:rPr dirty="0"/>
              <a:t> </a:t>
            </a:r>
            <a:r>
              <a:rPr dirty="0" err="1"/>
              <a:t>baich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gleifion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Astudiaeth Achos – Canlyniadau Iaith a Gofal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Pwysigrwydd y Gymraeg ar ofal yr henoed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b="1" dirty="0" err="1"/>
              <a:t>Enghraifft</a:t>
            </a:r>
            <a:r>
              <a:rPr lang="en-GB" b="1" dirty="0"/>
              <a:t>: </a:t>
            </a:r>
            <a:r>
              <a:rPr dirty="0" err="1"/>
              <a:t>Bwrdd</a:t>
            </a:r>
            <a:r>
              <a:rPr dirty="0"/>
              <a:t> Iechyd Prifysgol Betsi Cadwaladr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 dirty="0"/>
              <a:t>Arwain at </a:t>
            </a:r>
            <a:r>
              <a:rPr lang="en-GB" dirty="0" err="1"/>
              <a:t>deillianau</a:t>
            </a:r>
            <a:r>
              <a:rPr lang="en-GB" dirty="0"/>
              <a:t> </a:t>
            </a:r>
            <a:r>
              <a:rPr lang="en-GB" dirty="0" err="1"/>
              <a:t>clinigol</a:t>
            </a:r>
            <a:r>
              <a:rPr lang="en-GB" dirty="0"/>
              <a:t> </a:t>
            </a:r>
            <a:r>
              <a:rPr lang="en-GB" dirty="0" err="1"/>
              <a:t>gwell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Mae'n</a:t>
            </a:r>
            <a:r>
              <a:rPr dirty="0"/>
              <a:t> </a:t>
            </a:r>
            <a:r>
              <a:rPr dirty="0" err="1"/>
              <a:t>gwella</a:t>
            </a:r>
            <a:r>
              <a:rPr dirty="0"/>
              <a:t> </a:t>
            </a:r>
            <a:r>
              <a:rPr dirty="0" err="1"/>
              <a:t>cyfranogiad</a:t>
            </a:r>
            <a:r>
              <a:rPr dirty="0"/>
              <a:t> </a:t>
            </a:r>
            <a:r>
              <a:rPr lang="en-GB" dirty="0"/>
              <a:t>y </a:t>
            </a:r>
            <a:r>
              <a:rPr dirty="0" err="1"/>
              <a:t>teulu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Annog</a:t>
            </a:r>
            <a:r>
              <a:rPr dirty="0"/>
              <a:t> staff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ddefnyddio’r</a:t>
            </a:r>
            <a:r>
              <a:rPr dirty="0"/>
              <a:t> </a:t>
            </a:r>
            <a:r>
              <a:rPr dirty="0" err="1"/>
              <a:t>Gymraeg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'</a:t>
            </a:r>
            <a:r>
              <a:rPr lang="cy-gb" b="1" dirty="0"/>
              <a:t>'Mae hawliau iaith yn hawliau dynol''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72B76-4290-A78E-850C-66D54C2C1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/>
              <a:t>Fideo Llywodraeth Cymru</a:t>
            </a:r>
          </a:p>
        </p:txBody>
      </p:sp>
      <p:pic>
        <p:nvPicPr>
          <p:cNvPr id="5" name="Online Media 4" title="Stori Mari: Mwy na geiriau - More than just words">
            <a:hlinkClick r:id="" action="ppaction://media"/>
            <a:extLst>
              <a:ext uri="{FF2B5EF4-FFF2-40B4-BE49-F238E27FC236}">
                <a16:creationId xmlns:a16="http://schemas.microsoft.com/office/drawing/2014/main" id="{2E72F6CC-6151-6D7D-6916-B904EC2371C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1641006"/>
            <a:ext cx="8229600" cy="4649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21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Y Dirwedd Bresennol – Defnydd a Galw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lang="en-GB" dirty="0"/>
              <a:t>17.8% o </a:t>
            </a:r>
            <a:r>
              <a:rPr dirty="0" err="1"/>
              <a:t>Siaradwr</a:t>
            </a:r>
            <a:r>
              <a:rPr dirty="0"/>
              <a:t> Cymraeg</a:t>
            </a:r>
            <a:r>
              <a:rPr lang="en-GB" dirty="0"/>
              <a:t> (Yn </a:t>
            </a:r>
            <a:r>
              <a:rPr lang="en-GB" dirty="0" err="1"/>
              <a:t>ol</a:t>
            </a:r>
            <a:r>
              <a:rPr lang="en-GB" dirty="0"/>
              <a:t> </a:t>
            </a:r>
            <a:r>
              <a:rPr lang="en-GB" dirty="0" err="1"/>
              <a:t>Cyfrifiad</a:t>
            </a:r>
            <a:r>
              <a:rPr lang="en-GB" dirty="0"/>
              <a:t> 2021)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Galw</a:t>
            </a:r>
            <a:r>
              <a:rPr dirty="0"/>
              <a:t> </a:t>
            </a:r>
            <a:r>
              <a:rPr dirty="0" err="1"/>
              <a:t>mawr</a:t>
            </a:r>
            <a:r>
              <a:rPr dirty="0"/>
              <a:t> am </a:t>
            </a:r>
            <a:r>
              <a:rPr dirty="0" err="1"/>
              <a:t>ymgynghoriadau</a:t>
            </a:r>
            <a:r>
              <a:rPr dirty="0"/>
              <a:t> Cymraeg*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71% </a:t>
            </a:r>
            <a:r>
              <a:rPr dirty="0" err="1"/>
              <a:t>heb</a:t>
            </a:r>
            <a:r>
              <a:rPr dirty="0"/>
              <a:t> </a:t>
            </a:r>
            <a:r>
              <a:rPr dirty="0" err="1"/>
              <a:t>gynnig</a:t>
            </a:r>
            <a:r>
              <a:rPr dirty="0"/>
              <a:t> </a:t>
            </a:r>
            <a:r>
              <a:rPr dirty="0" err="1"/>
              <a:t>ymgynghoriadau</a:t>
            </a:r>
            <a:r>
              <a:rPr dirty="0"/>
              <a:t> Cymraeg*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Gweithlu</a:t>
            </a:r>
            <a:r>
              <a:rPr dirty="0"/>
              <a:t> </a:t>
            </a:r>
            <a:r>
              <a:rPr dirty="0" err="1"/>
              <a:t>dwyieithog</a:t>
            </a:r>
            <a:r>
              <a:rPr dirty="0"/>
              <a:t> </a:t>
            </a:r>
            <a:r>
              <a:rPr dirty="0" err="1"/>
              <a:t>cyfyngedig</a:t>
            </a:r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marL="0" indent="0" rtl="0">
              <a:buNone/>
            </a:pPr>
            <a:r>
              <a:rPr lang="cy-gb" sz="1500" dirty="0"/>
              <a:t>*</a:t>
            </a:r>
            <a:r>
              <a:rPr lang="cy-gb" sz="1500" i="1" dirty="0"/>
              <a:t>Profiad a chanfyddiad o ddefnydd iaith gyntaf mewn gofal iechyd: y persbectif Cymreig</a:t>
            </a:r>
          </a:p>
          <a:p>
            <a:pPr marL="0" indent="0" rtl="0">
              <a:buNone/>
            </a:pPr>
            <a:r>
              <a:rPr lang="cy-gb" sz="1500" dirty="0"/>
              <a:t>Maisie E Edwards, Owen </a:t>
            </a:r>
            <a:r>
              <a:rPr lang="cy-gb" sz="1500" dirty="0" err="1"/>
              <a:t>Bodger</a:t>
            </a:r>
            <a:r>
              <a:rPr lang="cy-gb" sz="1500" dirty="0"/>
              <a:t>, Menna Brown, Llinos Roberts, Luke D Roberts, Jeffrey S Davies, Alwena H Morgan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Cryfderau – Fframwaith Polisi a Hawliau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t>Hawliau cyfreithiol cryf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Ymrwymiad cenedlaethol a strategol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Integreiddio polisi (Deddf Llesiant)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cy-gb"/>
              <a:t>Agweddau staff cadarnhaol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Yn meithrin ymddiriedaeth a hyder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Cryfderau – Gweithredu a Chanlyniadau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Gwell</a:t>
            </a:r>
            <a:r>
              <a:rPr dirty="0"/>
              <a:t> </a:t>
            </a:r>
            <a:r>
              <a:rPr dirty="0" err="1"/>
              <a:t>profiad</a:t>
            </a:r>
            <a:r>
              <a:rPr dirty="0"/>
              <a:t> </a:t>
            </a:r>
            <a:r>
              <a:rPr dirty="0" err="1"/>
              <a:t>cleifion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Enghreifftiau</a:t>
            </a:r>
            <a:r>
              <a:rPr dirty="0"/>
              <a:t> o </a:t>
            </a:r>
            <a:r>
              <a:rPr dirty="0" err="1"/>
              <a:t>Gynnig</a:t>
            </a:r>
            <a:r>
              <a:rPr dirty="0"/>
              <a:t> </a:t>
            </a:r>
            <a:r>
              <a:rPr dirty="0" err="1"/>
              <a:t>Rhagweithiol</a:t>
            </a:r>
            <a:r>
              <a:rPr dirty="0"/>
              <a:t> </a:t>
            </a:r>
            <a:r>
              <a:rPr dirty="0" err="1"/>
              <a:t>llwyddiannus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Llwybrau</a:t>
            </a:r>
            <a:r>
              <a:rPr dirty="0"/>
              <a:t> </a:t>
            </a:r>
            <a:r>
              <a:rPr dirty="0" err="1"/>
              <a:t>hyfforddi</a:t>
            </a:r>
            <a:r>
              <a:rPr dirty="0"/>
              <a:t> </a:t>
            </a:r>
            <a:r>
              <a:rPr dirty="0" err="1"/>
              <a:t>dwyieithog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Rhanbarthau</a:t>
            </a:r>
            <a:r>
              <a:rPr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dirty="0" err="1"/>
              <a:t>arfer</a:t>
            </a:r>
            <a:r>
              <a:rPr dirty="0"/>
              <a:t> </a:t>
            </a:r>
            <a:r>
              <a:rPr dirty="0" err="1"/>
              <a:t>gorau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Gwella</a:t>
            </a:r>
            <a:r>
              <a:rPr dirty="0"/>
              <a:t> </a:t>
            </a:r>
            <a:r>
              <a:rPr dirty="0" err="1"/>
              <a:t>cymhwysedd</a:t>
            </a:r>
            <a:r>
              <a:rPr dirty="0"/>
              <a:t> </a:t>
            </a:r>
            <a:r>
              <a:rPr dirty="0" err="1"/>
              <a:t>diwylliannol</a:t>
            </a: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Gwendidau – Bylchau mewn Gweithredu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t>Bwlch polisi-ymarfer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Prinder staff dwyieithog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Darpariaeth ddaearyddol anwastad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Meddygon teulu/gofal preifat ar ei hôl hi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t>Nid yw'r Cynnig Rhagweithiol yn gyffredinol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Gwendidau – Heriau Adnoddau a Systemau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/>
              <a:t>Cyllid a </a:t>
            </a:r>
            <a:r>
              <a:rPr dirty="0" err="1"/>
              <a:t>staffio</a:t>
            </a:r>
            <a:r>
              <a:rPr dirty="0"/>
              <a:t> </a:t>
            </a:r>
            <a:r>
              <a:rPr dirty="0" err="1"/>
              <a:t>cyfyngedig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Mae </a:t>
            </a:r>
            <a:r>
              <a:rPr dirty="0" err="1"/>
              <a:t>diffyg</a:t>
            </a:r>
            <a:r>
              <a:rPr dirty="0"/>
              <a:t> </a:t>
            </a:r>
            <a:r>
              <a:rPr dirty="0" err="1"/>
              <a:t>hyfforddiant</a:t>
            </a:r>
            <a:r>
              <a:rPr dirty="0"/>
              <a:t>/</a:t>
            </a:r>
            <a:r>
              <a:rPr dirty="0" err="1"/>
              <a:t>hyder</a:t>
            </a:r>
            <a:r>
              <a:rPr dirty="0"/>
              <a:t> </a:t>
            </a:r>
            <a:r>
              <a:rPr dirty="0" err="1"/>
              <a:t>gan</a:t>
            </a:r>
            <a:r>
              <a:rPr dirty="0"/>
              <a:t> staff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Systemau</a:t>
            </a:r>
            <a:r>
              <a:rPr dirty="0"/>
              <a:t> TG/data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anghyflawn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en-GB" dirty="0"/>
              <a:t>H</a:t>
            </a:r>
            <a:r>
              <a:rPr dirty="0" err="1"/>
              <a:t>eriau</a:t>
            </a:r>
            <a:r>
              <a:rPr lang="en-GB" dirty="0"/>
              <a:t> </a:t>
            </a:r>
            <a:r>
              <a:rPr lang="en-GB" dirty="0" err="1"/>
              <a:t>monitro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Mae </a:t>
            </a:r>
            <a:r>
              <a:rPr dirty="0" err="1"/>
              <a:t>newid</a:t>
            </a:r>
            <a:r>
              <a:rPr dirty="0"/>
              <a:t> </a:t>
            </a:r>
            <a:r>
              <a:rPr dirty="0" err="1"/>
              <a:t>diwylliannol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araf</a:t>
            </a:r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Fframwaith Damcaniaethol – Baldauf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t>Macro (LlC), Meso (BILl), Micro (staff)</a:t>
            </a:r>
          </a:p>
          <a:p>
            <a:pPr rtl="0"/>
            <a:r>
              <a:t>Byrddau Iechyd Lleol = asiantau hanfodol wrth weithredu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Deddf Llesiant Cenedlaethau’r Dyfodol 2015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>
              <a:buFont typeface="Wingdings" panose="05000000000000000000" pitchFamily="2" charset="2"/>
              <a:buChar char="§"/>
            </a:pPr>
            <a:r>
              <a:rPr lang="en-GB" dirty="0"/>
              <a:t>7 nod </a:t>
            </a:r>
            <a:r>
              <a:rPr lang="en-GB" dirty="0" err="1"/>
              <a:t>llesiant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Nod: </a:t>
            </a:r>
            <a:r>
              <a:rPr dirty="0" err="1"/>
              <a:t>Diwylliant</a:t>
            </a:r>
            <a:r>
              <a:rPr dirty="0"/>
              <a:t> </a:t>
            </a:r>
            <a:r>
              <a:rPr dirty="0" err="1"/>
              <a:t>bywiog</a:t>
            </a:r>
            <a:r>
              <a:rPr dirty="0"/>
              <a:t> </a:t>
            </a:r>
            <a:r>
              <a:rPr dirty="0" err="1"/>
              <a:t>a'r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ffynnu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Rhaid</a:t>
            </a:r>
            <a:r>
              <a:rPr dirty="0"/>
              <a:t> </a:t>
            </a:r>
            <a:r>
              <a:rPr dirty="0" err="1"/>
              <a:t>i</a:t>
            </a:r>
            <a:r>
              <a:rPr dirty="0"/>
              <a:t> </a:t>
            </a:r>
            <a:r>
              <a:rPr dirty="0" err="1"/>
              <a:t>gyrff</a:t>
            </a:r>
            <a:r>
              <a:rPr dirty="0"/>
              <a:t> iechyd </a:t>
            </a:r>
            <a:r>
              <a:rPr dirty="0" err="1"/>
              <a:t>integreiddio</a:t>
            </a:r>
            <a:r>
              <a:rPr dirty="0"/>
              <a:t> </a:t>
            </a:r>
            <a:r>
              <a:rPr dirty="0" err="1"/>
              <a:t>nodau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Gweledigaeth</a:t>
            </a:r>
            <a:r>
              <a:rPr dirty="0"/>
              <a:t> a </a:t>
            </a:r>
            <a:r>
              <a:rPr dirty="0" err="1"/>
              <a:t>chydweithio</a:t>
            </a:r>
            <a:r>
              <a:rPr dirty="0"/>
              <a:t> </a:t>
            </a:r>
            <a:r>
              <a:rPr dirty="0" err="1"/>
              <a:t>hirdymor</a:t>
            </a:r>
            <a:endParaRPr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5C90DD-7253-29F8-6EA4-6AA5C3039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0759" y="1494971"/>
            <a:ext cx="6063403" cy="3563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1116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Canfyddiadau Allweddol – Thema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/>
              <a:t>Iaith </a:t>
            </a:r>
            <a:r>
              <a:rPr dirty="0" err="1"/>
              <a:t>fel</a:t>
            </a:r>
            <a:r>
              <a:rPr dirty="0"/>
              <a:t> </a:t>
            </a:r>
            <a:r>
              <a:rPr dirty="0" err="1"/>
              <a:t>Amcan</a:t>
            </a:r>
            <a:r>
              <a:rPr dirty="0"/>
              <a:t> </a:t>
            </a:r>
            <a:r>
              <a:rPr dirty="0" err="1"/>
              <a:t>Llesiant</a:t>
            </a:r>
            <a:endParaRPr dirty="0"/>
          </a:p>
          <a:p>
            <a:pPr rtl="0"/>
            <a:r>
              <a:rPr dirty="0"/>
              <a:t>- </a:t>
            </a:r>
            <a:r>
              <a:rPr dirty="0" err="1"/>
              <a:t>BILl</a:t>
            </a:r>
            <a:r>
              <a:rPr dirty="0"/>
              <a:t> Aneurin Bevan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unig</a:t>
            </a:r>
            <a:r>
              <a:rPr dirty="0"/>
              <a:t> a </a:t>
            </a:r>
            <a:r>
              <a:rPr dirty="0" err="1"/>
              <a:t>gysylltodd</a:t>
            </a:r>
            <a:r>
              <a:rPr dirty="0"/>
              <a:t> y </a:t>
            </a:r>
            <a:r>
              <a:rPr dirty="0" err="1"/>
              <a:t>Gymraeg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benodol</a:t>
            </a:r>
            <a:r>
              <a:rPr dirty="0"/>
              <a:t> â </a:t>
            </a:r>
            <a:r>
              <a:rPr dirty="0" err="1"/>
              <a:t>nodau</a:t>
            </a:r>
            <a:r>
              <a:rPr dirty="0"/>
              <a:t> </a:t>
            </a:r>
            <a:r>
              <a:rPr dirty="0" err="1"/>
              <a:t>llesiant</a:t>
            </a:r>
            <a:r>
              <a:rPr dirty="0"/>
              <a:t>.</a:t>
            </a:r>
          </a:p>
          <a:p>
            <a:pPr rtl="0"/>
            <a:r>
              <a:rPr dirty="0"/>
              <a:t>- </a:t>
            </a:r>
            <a:r>
              <a:rPr dirty="0" err="1"/>
              <a:t>Cyfeiriodd</a:t>
            </a:r>
            <a:r>
              <a:rPr dirty="0"/>
              <a:t> y </a:t>
            </a:r>
            <a:r>
              <a:rPr dirty="0" err="1"/>
              <a:t>rhan</a:t>
            </a:r>
            <a:r>
              <a:rPr dirty="0"/>
              <a:t> </a:t>
            </a:r>
            <a:r>
              <a:rPr dirty="0" err="1"/>
              <a:t>fwyaf</a:t>
            </a:r>
            <a:r>
              <a:rPr dirty="0"/>
              <a:t> o B</a:t>
            </a:r>
            <a:r>
              <a:rPr lang="en-GB" dirty="0" err="1"/>
              <a:t>yrddau</a:t>
            </a:r>
            <a:r>
              <a:rPr lang="en-GB" dirty="0"/>
              <a:t> Iechyd </a:t>
            </a:r>
            <a:r>
              <a:rPr dirty="0"/>
              <a:t>at </a:t>
            </a:r>
            <a:r>
              <a:rPr dirty="0" err="1"/>
              <a:t>ddefnydd</a:t>
            </a:r>
            <a:r>
              <a:rPr dirty="0"/>
              <a:t> </a:t>
            </a:r>
            <a:r>
              <a:rPr dirty="0" err="1"/>
              <a:t>o’r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gyffredinol</a:t>
            </a:r>
            <a:r>
              <a:rPr dirty="0"/>
              <a:t>, </a:t>
            </a:r>
            <a:r>
              <a:rPr dirty="0" err="1"/>
              <a:t>nid</a:t>
            </a:r>
            <a:r>
              <a:rPr dirty="0"/>
              <a:t> </a:t>
            </a:r>
            <a:r>
              <a:rPr dirty="0" err="1"/>
              <a:t>fel</a:t>
            </a:r>
            <a:r>
              <a:rPr dirty="0"/>
              <a:t> </a:t>
            </a:r>
            <a:r>
              <a:rPr dirty="0" err="1"/>
              <a:t>blaenoriaeth</a:t>
            </a:r>
            <a:r>
              <a:rPr dirty="0"/>
              <a:t> </a:t>
            </a:r>
            <a:r>
              <a:rPr dirty="0" err="1"/>
              <a:t>llesiant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Canfyddiadau Allweddol – Thema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/>
            <a:r>
              <a:rPr dirty="0" err="1"/>
              <a:t>Cyfeiriadau</a:t>
            </a:r>
            <a:r>
              <a:rPr dirty="0"/>
              <a:t> </a:t>
            </a:r>
            <a:r>
              <a:rPr dirty="0" err="1"/>
              <a:t>Cyfreithiol</a:t>
            </a:r>
            <a:r>
              <a:rPr dirty="0"/>
              <a:t> a </a:t>
            </a:r>
            <a:r>
              <a:rPr dirty="0" err="1"/>
              <a:t>Strategol</a:t>
            </a:r>
            <a:r>
              <a:rPr dirty="0"/>
              <a:t> </a:t>
            </a:r>
            <a:r>
              <a:rPr dirty="0" err="1"/>
              <a:t>Dominyddu</a:t>
            </a:r>
            <a:endParaRPr lang="en-GB" dirty="0"/>
          </a:p>
          <a:p>
            <a:pPr marL="0" indent="0" rtl="0">
              <a:buNone/>
            </a:pPr>
            <a:endParaRPr lang="en-GB" dirty="0"/>
          </a:p>
          <a:p>
            <a:pPr marL="0" indent="0" rtl="0">
              <a:buNone/>
            </a:pPr>
            <a:r>
              <a:rPr dirty="0"/>
              <a:t>- </a:t>
            </a:r>
            <a:r>
              <a:rPr dirty="0" err="1"/>
              <a:t>Canolbwynti</a:t>
            </a:r>
            <a:r>
              <a:rPr lang="en-GB" dirty="0"/>
              <a:t>o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:</a:t>
            </a:r>
          </a:p>
          <a:p>
            <a:pPr rtl="0"/>
            <a:r>
              <a:rPr dirty="0"/>
              <a:t>  </a:t>
            </a:r>
            <a:r>
              <a:rPr dirty="0" err="1"/>
              <a:t>Mesur</a:t>
            </a:r>
            <a:r>
              <a:rPr dirty="0"/>
              <a:t> Iaith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/>
              <a:t>  </a:t>
            </a:r>
            <a:r>
              <a:rPr dirty="0" err="1"/>
              <a:t>Safonau'r</a:t>
            </a:r>
            <a:r>
              <a:rPr dirty="0"/>
              <a:t> </a:t>
            </a:r>
            <a:r>
              <a:rPr dirty="0" err="1"/>
              <a:t>Gymraeg</a:t>
            </a:r>
            <a:r>
              <a:rPr dirty="0"/>
              <a:t>.</a:t>
            </a:r>
          </a:p>
          <a:p>
            <a:pPr rtl="0"/>
            <a:r>
              <a:rPr dirty="0"/>
              <a:t>  </a:t>
            </a:r>
            <a:r>
              <a:rPr dirty="0" err="1"/>
              <a:t>Diweddariad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y </a:t>
            </a:r>
            <a:r>
              <a:rPr dirty="0" err="1"/>
              <a:t>cynllun</a:t>
            </a:r>
            <a:r>
              <a:rPr dirty="0"/>
              <a:t> </a:t>
            </a:r>
            <a:r>
              <a:rPr dirty="0" err="1"/>
              <a:t>Mwy</a:t>
            </a:r>
            <a:r>
              <a:rPr dirty="0"/>
              <a:t> </a:t>
            </a:r>
            <a:r>
              <a:rPr dirty="0" err="1"/>
              <a:t>na</a:t>
            </a:r>
            <a:r>
              <a:rPr dirty="0"/>
              <a:t> </a:t>
            </a:r>
            <a:r>
              <a:rPr dirty="0" err="1"/>
              <a:t>Geiriau</a:t>
            </a:r>
            <a:endParaRPr lang="en-GB" dirty="0"/>
          </a:p>
          <a:p>
            <a:pPr marL="0" indent="0" rtl="0">
              <a:buNone/>
            </a:pPr>
            <a:endParaRPr dirty="0"/>
          </a:p>
          <a:p>
            <a:pPr rtl="0"/>
            <a:r>
              <a:rPr dirty="0" err="1"/>
              <a:t>Ychydig</a:t>
            </a:r>
            <a:r>
              <a:rPr dirty="0"/>
              <a:t> o </a:t>
            </a:r>
            <a:r>
              <a:rPr dirty="0" err="1"/>
              <a:t>gyfeiriadau</a:t>
            </a:r>
            <a:r>
              <a:rPr dirty="0"/>
              <a:t> at </a:t>
            </a:r>
            <a:r>
              <a:rPr dirty="0" err="1"/>
              <a:t>ddangosyddion</a:t>
            </a:r>
            <a:r>
              <a:rPr dirty="0"/>
              <a:t> </a:t>
            </a:r>
            <a:r>
              <a:rPr dirty="0" err="1"/>
              <a:t>iaith</a:t>
            </a:r>
            <a:r>
              <a:rPr dirty="0"/>
              <a:t> WFGA.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Canfyddiadau Allweddol – Thema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dirty="0" err="1"/>
              <a:t>Datblygu</a:t>
            </a:r>
            <a:r>
              <a:rPr dirty="0"/>
              <a:t> Darpariaeth </a:t>
            </a:r>
            <a:r>
              <a:rPr dirty="0" err="1"/>
              <a:t>Gymraeg</a:t>
            </a:r>
            <a:endParaRPr dirty="0"/>
          </a:p>
          <a:p>
            <a:pPr rtl="0"/>
            <a:r>
              <a:rPr dirty="0"/>
              <a:t>4 </a:t>
            </a:r>
            <a:r>
              <a:rPr dirty="0" err="1"/>
              <a:t>BILl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gweithio</a:t>
            </a:r>
            <a:r>
              <a:rPr dirty="0"/>
              <a:t> i:</a:t>
            </a:r>
            <a:endParaRPr lang="en-GB" dirty="0"/>
          </a:p>
          <a:p>
            <a:pPr marL="0" indent="0" rtl="0">
              <a:buNone/>
            </a:pPr>
            <a:r>
              <a:rPr lang="cy-gb" dirty="0"/>
              <a:t>	- Recriwtio mwy o staff sy'n siarad Cymraeg</a:t>
            </a:r>
          </a:p>
          <a:p>
            <a:pPr marL="0" indent="0" rtl="0">
              <a:buNone/>
            </a:pPr>
            <a:r>
              <a:rPr lang="cy-gb" dirty="0"/>
              <a:t>	-Cynnig hyfforddiant</a:t>
            </a:r>
          </a:p>
          <a:p>
            <a:pPr marL="0" indent="0" rtl="0">
              <a:buNone/>
            </a:pPr>
            <a:r>
              <a:rPr lang="cy-gb" dirty="0"/>
              <a:t>	-Gwella gwasanaethau cyfieithu</a:t>
            </a:r>
          </a:p>
          <a:p>
            <a:pPr rtl="0"/>
            <a:r>
              <a:rPr dirty="0" err="1"/>
              <a:t>Enghreifftiau</a:t>
            </a:r>
            <a:r>
              <a:rPr dirty="0"/>
              <a:t> </a:t>
            </a:r>
            <a:r>
              <a:rPr lang="en-GB" dirty="0"/>
              <a:t>o w</a:t>
            </a:r>
            <a:r>
              <a:rPr dirty="0" err="1"/>
              <a:t>ardiau</a:t>
            </a:r>
            <a:r>
              <a:rPr dirty="0"/>
              <a:t> </a:t>
            </a:r>
            <a:r>
              <a:rPr dirty="0" err="1"/>
              <a:t>dwyieithog</a:t>
            </a:r>
            <a:r>
              <a:rPr dirty="0"/>
              <a:t>, </a:t>
            </a:r>
            <a:r>
              <a:rPr dirty="0" err="1"/>
              <a:t>cyfarfodydd</a:t>
            </a:r>
            <a:r>
              <a:rPr dirty="0"/>
              <a:t> </a:t>
            </a:r>
            <a:r>
              <a:rPr dirty="0" err="1"/>
              <a:t>dwyieithog</a:t>
            </a:r>
            <a:endParaRPr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t>Fframwaith Damcaniaethol – Fishman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Fishman’s Reversing Language Shift </a:t>
            </a:r>
            <a:r>
              <a:rPr dirty="0"/>
              <a:t>(RLS)</a:t>
            </a:r>
          </a:p>
          <a:p>
            <a:pPr rtl="0"/>
            <a:r>
              <a:rPr dirty="0" err="1"/>
              <a:t>Camau</a:t>
            </a:r>
            <a:r>
              <a:rPr dirty="0"/>
              <a:t> 6-8: </a:t>
            </a:r>
            <a:r>
              <a:rPr dirty="0" err="1"/>
              <a:t>Cefnogaeth</a:t>
            </a:r>
            <a:r>
              <a:rPr dirty="0"/>
              <a:t> </a:t>
            </a:r>
            <a:r>
              <a:rPr dirty="0" err="1"/>
              <a:t>sefydliadol</a:t>
            </a:r>
            <a:r>
              <a:rPr dirty="0"/>
              <a:t>, </a:t>
            </a:r>
            <a:r>
              <a:rPr dirty="0" err="1"/>
              <a:t>defnydd</a:t>
            </a:r>
            <a:r>
              <a:rPr dirty="0"/>
              <a:t> </a:t>
            </a:r>
            <a:r>
              <a:rPr dirty="0" err="1"/>
              <a:t>rhwng</a:t>
            </a:r>
            <a:r>
              <a:rPr dirty="0"/>
              <a:t> </a:t>
            </a:r>
            <a:r>
              <a:rPr dirty="0" err="1"/>
              <a:t>cenedlaethau</a:t>
            </a:r>
            <a:endParaRPr lang="en-GB" dirty="0"/>
          </a:p>
          <a:p>
            <a:pPr rtl="0"/>
            <a:r>
              <a:rPr lang="cy-gb" dirty="0"/>
              <a:t>Iaith yn aml yn 'ychwanegol'</a:t>
            </a:r>
          </a:p>
          <a:p>
            <a:pPr rtl="0"/>
            <a:r>
              <a:rPr lang="cy-gb" dirty="0"/>
              <a:t>Angen integreiddio i strwythurau pŵer</a:t>
            </a:r>
          </a:p>
          <a:p>
            <a:pPr rtl="0"/>
            <a:endParaRPr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cy-gb"/>
              <a:t>Ail-fframio'r Dyfodol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2"/>
          </a:xfrm>
        </p:spPr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Cynllun</a:t>
            </a:r>
            <a:r>
              <a:rPr dirty="0"/>
              <a:t> </a:t>
            </a:r>
            <a:r>
              <a:rPr dirty="0" err="1"/>
              <a:t>gweithredu</a:t>
            </a:r>
            <a:r>
              <a:rPr dirty="0"/>
              <a:t> 2022–2027 – </a:t>
            </a:r>
            <a:r>
              <a:rPr dirty="0" err="1">
                <a:solidFill>
                  <a:srgbClr val="FF0000"/>
                </a:solidFill>
              </a:rPr>
              <a:t>beth</a:t>
            </a:r>
            <a:r>
              <a:rPr dirty="0">
                <a:solidFill>
                  <a:srgbClr val="FF0000"/>
                </a:solidFill>
              </a:rPr>
              <a:t> </a:t>
            </a:r>
            <a:r>
              <a:rPr dirty="0" err="1">
                <a:solidFill>
                  <a:srgbClr val="FF0000"/>
                </a:solidFill>
              </a:rPr>
              <a:t>sydd</a:t>
            </a:r>
            <a:r>
              <a:rPr dirty="0">
                <a:solidFill>
                  <a:srgbClr val="FF0000"/>
                </a:solidFill>
              </a:rPr>
              <a:t> </a:t>
            </a:r>
            <a:r>
              <a:rPr dirty="0" err="1">
                <a:solidFill>
                  <a:srgbClr val="FF0000"/>
                </a:solidFill>
              </a:rPr>
              <a:t>nesaf</a:t>
            </a:r>
            <a:r>
              <a:rPr dirty="0">
                <a:solidFill>
                  <a:srgbClr val="FF0000"/>
                </a:solidFill>
              </a:rPr>
              <a:t>?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Aliniad</a:t>
            </a:r>
            <a:r>
              <a:rPr dirty="0"/>
              <a:t> Cymraeg 2050 - </a:t>
            </a:r>
            <a:r>
              <a:rPr dirty="0" err="1">
                <a:solidFill>
                  <a:srgbClr val="FF0000"/>
                </a:solidFill>
              </a:rPr>
              <a:t>Ieuenctid</a:t>
            </a:r>
            <a:r>
              <a:rPr dirty="0">
                <a:solidFill>
                  <a:srgbClr val="FF0000"/>
                </a:solidFill>
              </a:rPr>
              <a:t> a </a:t>
            </a:r>
            <a:r>
              <a:rPr dirty="0" err="1">
                <a:solidFill>
                  <a:srgbClr val="FF0000"/>
                </a:solidFill>
              </a:rPr>
              <a:t>siaradwyr</a:t>
            </a:r>
            <a:r>
              <a:rPr dirty="0">
                <a:solidFill>
                  <a:srgbClr val="FF0000"/>
                </a:solidFill>
              </a:rPr>
              <a:t> </a:t>
            </a:r>
            <a:r>
              <a:rPr dirty="0" err="1">
                <a:solidFill>
                  <a:srgbClr val="FF0000"/>
                </a:solidFill>
              </a:rPr>
              <a:t>newydd</a:t>
            </a:r>
            <a:endParaRPr dirty="0">
              <a:solidFill>
                <a:srgbClr val="FF0000"/>
              </a:solidFill>
            </a:endParaRP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Ffocws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iechyd </a:t>
            </a:r>
            <a:r>
              <a:rPr dirty="0" err="1"/>
              <a:t>digidol</a:t>
            </a:r>
            <a:r>
              <a:rPr dirty="0"/>
              <a:t> </a:t>
            </a:r>
            <a:r>
              <a:rPr dirty="0" err="1"/>
              <a:t>dwyieithog</a:t>
            </a:r>
            <a:r>
              <a:rPr dirty="0"/>
              <a:t> – </a:t>
            </a:r>
            <a:r>
              <a:rPr dirty="0">
                <a:solidFill>
                  <a:srgbClr val="FF0000"/>
                </a:solidFill>
              </a:rPr>
              <a:t>Ap GIG Cymru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Eiriolaeth</a:t>
            </a:r>
            <a:r>
              <a:rPr dirty="0"/>
              <a:t> ac </a:t>
            </a:r>
            <a:r>
              <a:rPr dirty="0" err="1"/>
              <a:t>arloesi</a:t>
            </a:r>
            <a:r>
              <a:rPr dirty="0"/>
              <a:t> </a:t>
            </a:r>
            <a:r>
              <a:rPr dirty="0" err="1"/>
              <a:t>parhaus</a:t>
            </a:r>
            <a:r>
              <a:rPr lang="en-GB" dirty="0"/>
              <a:t> – </a:t>
            </a:r>
            <a:r>
              <a:rPr lang="en-GB" dirty="0" err="1">
                <a:solidFill>
                  <a:srgbClr val="FF0000"/>
                </a:solidFill>
              </a:rPr>
              <a:t>Defnydd</a:t>
            </a:r>
            <a:r>
              <a:rPr lang="en-GB" dirty="0">
                <a:solidFill>
                  <a:srgbClr val="FF0000"/>
                </a:solidFill>
              </a:rPr>
              <a:t> o DA (AI)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Y Gymraeg yn greiddiol i ofal o safon </a:t>
            </a:r>
            <a:r>
              <a:rPr lang="cy-GB" dirty="0"/>
              <a:t>–</a:t>
            </a:r>
            <a:r>
              <a:rPr lang="cy-gb" dirty="0"/>
              <a:t> </a:t>
            </a:r>
            <a:r>
              <a:rPr lang="cy-gb" dirty="0">
                <a:solidFill>
                  <a:srgbClr val="FF0000"/>
                </a:solidFill>
              </a:rPr>
              <a:t>Safon 110/</a:t>
            </a:r>
            <a:r>
              <a:rPr lang="cy-GB" dirty="0">
                <a:solidFill>
                  <a:srgbClr val="FF0000"/>
                </a:solidFill>
              </a:rPr>
              <a:t>Y Ddyletswydd Ansawdd</a:t>
            </a:r>
            <a:endParaRPr lang="cy-gb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cy-gb" dirty="0"/>
              <a:t>Trawsnewid diwylliannol, nid cydymffurfiaeth yn unig - </a:t>
            </a:r>
            <a:r>
              <a:rPr lang="en-GB" i="0" dirty="0">
                <a:solidFill>
                  <a:srgbClr val="FF0000"/>
                </a:solidFill>
                <a:effectLst/>
              </a:rPr>
              <a:t>Cyd-</a:t>
            </a:r>
            <a:r>
              <a:rPr lang="en-GB" i="0" dirty="0" err="1">
                <a:solidFill>
                  <a:srgbClr val="FF0000"/>
                </a:solidFill>
                <a:effectLst/>
              </a:rPr>
              <a:t>reoleiddio</a:t>
            </a:r>
            <a:r>
              <a:rPr lang="en-GB" i="0" dirty="0">
                <a:solidFill>
                  <a:srgbClr val="FF0000"/>
                </a:solidFill>
                <a:effectLst/>
              </a:rPr>
              <a:t> </a:t>
            </a:r>
            <a:r>
              <a:rPr lang="en-GB" i="0" dirty="0" err="1">
                <a:solidFill>
                  <a:srgbClr val="FF0000"/>
                </a:solidFill>
                <a:effectLst/>
              </a:rPr>
              <a:t>i</a:t>
            </a:r>
            <a:r>
              <a:rPr lang="en-GB" i="0" dirty="0">
                <a:solidFill>
                  <a:srgbClr val="FF0000"/>
                </a:solidFill>
                <a:effectLst/>
              </a:rPr>
              <a:t> </a:t>
            </a:r>
            <a:r>
              <a:rPr lang="en-GB" i="0" dirty="0" err="1">
                <a:solidFill>
                  <a:srgbClr val="FF0000"/>
                </a:solidFill>
                <a:effectLst/>
              </a:rPr>
              <a:t>gyrraedd</a:t>
            </a:r>
            <a:r>
              <a:rPr lang="en-GB" i="0" dirty="0">
                <a:solidFill>
                  <a:srgbClr val="FF0000"/>
                </a:solidFill>
                <a:effectLst/>
              </a:rPr>
              <a:t> y nod</a:t>
            </a:r>
          </a:p>
          <a:p>
            <a:pPr rtl="0">
              <a:buFont typeface="Wingdings" panose="05000000000000000000" pitchFamily="2" charset="2"/>
              <a:buChar char="§"/>
            </a:pPr>
            <a:endParaRPr lang="cy-gb" dirty="0"/>
          </a:p>
          <a:p>
            <a:pPr rtl="0"/>
            <a:endParaRPr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t>Casgliad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Cynnydd</a:t>
            </a:r>
            <a:r>
              <a:rPr dirty="0"/>
              <a:t> </a:t>
            </a:r>
            <a:r>
              <a:rPr dirty="0" err="1"/>
              <a:t>wedi'i</a:t>
            </a:r>
            <a:r>
              <a:rPr dirty="0"/>
              <a:t> </a:t>
            </a:r>
            <a:r>
              <a:rPr dirty="0" err="1"/>
              <a:t>wneud</a:t>
            </a:r>
            <a:r>
              <a:rPr dirty="0"/>
              <a:t>, </a:t>
            </a:r>
            <a:r>
              <a:rPr dirty="0" err="1"/>
              <a:t>mae</a:t>
            </a:r>
            <a:r>
              <a:rPr dirty="0"/>
              <a:t> </a:t>
            </a:r>
            <a:r>
              <a:rPr dirty="0" err="1"/>
              <a:t>heriau'n</a:t>
            </a:r>
            <a:r>
              <a:rPr dirty="0"/>
              <a:t> </a:t>
            </a:r>
            <a:r>
              <a:rPr dirty="0" err="1"/>
              <a:t>parhau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Seiliau</a:t>
            </a:r>
            <a:r>
              <a:rPr dirty="0"/>
              <a:t> </a:t>
            </a:r>
            <a:r>
              <a:rPr dirty="0" err="1"/>
              <a:t>cryf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y </a:t>
            </a:r>
            <a:r>
              <a:rPr dirty="0" err="1"/>
              <a:t>gyfraith</a:t>
            </a:r>
            <a:r>
              <a:rPr dirty="0"/>
              <a:t>/</a:t>
            </a:r>
            <a:r>
              <a:rPr dirty="0" err="1"/>
              <a:t>polisi</a:t>
            </a:r>
            <a:endParaRPr lang="en-GB" dirty="0"/>
          </a:p>
          <a:p>
            <a:pPr rtl="0">
              <a:buFont typeface="Wingdings" panose="05000000000000000000" pitchFamily="2" charset="2"/>
              <a:buChar char="§"/>
            </a:pPr>
            <a:r>
              <a:rPr lang="cy-gb" dirty="0"/>
              <a:t>Heb lwyddiant lefel meso, gall nodau macro fethu</a:t>
            </a:r>
          </a:p>
          <a:p>
            <a:pPr rtl="0">
              <a:buFont typeface="Wingdings" panose="05000000000000000000" pitchFamily="2" charset="2"/>
              <a:buChar char="§"/>
            </a:pP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arweiniad</a:t>
            </a:r>
            <a:r>
              <a:rPr lang="en-GB" dirty="0"/>
              <a:t> – </a:t>
            </a:r>
            <a:r>
              <a:rPr lang="en-GB" dirty="0" err="1"/>
              <a:t>Llywodraeth</a:t>
            </a:r>
            <a:r>
              <a:rPr lang="en-GB" dirty="0"/>
              <a:t> Cymru 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/>
              <a:t>Angen </a:t>
            </a:r>
            <a:r>
              <a:rPr dirty="0" err="1"/>
              <a:t>darpariaeth</a:t>
            </a:r>
            <a:r>
              <a:rPr dirty="0"/>
              <a:t> </a:t>
            </a:r>
            <a:r>
              <a:rPr dirty="0" err="1"/>
              <a:t>ymarferol</a:t>
            </a:r>
            <a:endParaRPr dirty="0"/>
          </a:p>
          <a:p>
            <a:pPr rtl="0">
              <a:buFont typeface="Wingdings" panose="05000000000000000000" pitchFamily="2" charset="2"/>
              <a:buChar char="§"/>
            </a:pPr>
            <a:r>
              <a:rPr dirty="0" err="1"/>
              <a:t>Mae'r</a:t>
            </a:r>
            <a:r>
              <a:rPr dirty="0"/>
              <a:t> </a:t>
            </a:r>
            <a:r>
              <a:rPr dirty="0" err="1"/>
              <a:t>dyfodol</a:t>
            </a:r>
            <a:r>
              <a:rPr dirty="0"/>
              <a:t> </a:t>
            </a:r>
            <a:r>
              <a:rPr dirty="0" err="1"/>
              <a:t>yn</a:t>
            </a:r>
            <a:r>
              <a:rPr dirty="0"/>
              <a:t> </a:t>
            </a:r>
            <a:r>
              <a:rPr dirty="0" err="1"/>
              <a:t>dibynnu</a:t>
            </a:r>
            <a:r>
              <a:rPr dirty="0"/>
              <a:t> </a:t>
            </a:r>
            <a:r>
              <a:rPr dirty="0" err="1"/>
              <a:t>ar</a:t>
            </a:r>
            <a:r>
              <a:rPr dirty="0"/>
              <a:t> </a:t>
            </a:r>
            <a:r>
              <a:rPr dirty="0" err="1"/>
              <a:t>ymdrech</a:t>
            </a:r>
            <a:r>
              <a:rPr dirty="0"/>
              <a:t> </a:t>
            </a:r>
            <a:r>
              <a:rPr dirty="0" err="1"/>
              <a:t>barhaus</a:t>
            </a:r>
            <a:endParaRPr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76929-CD04-559A-C165-EF43D2EBC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090452" cy="45719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Ffynhonellau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7830AD-E006-E189-7CB9-583FC870152A}"/>
              </a:ext>
            </a:extLst>
          </p:cNvPr>
          <p:cNvSpPr txBox="1"/>
          <p:nvPr/>
        </p:nvSpPr>
        <p:spPr>
          <a:xfrm>
            <a:off x="129208" y="846138"/>
            <a:ext cx="8875643" cy="5601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rPr lang="en-GB" sz="1600" dirty="0"/>
              <a:t>Welsh Government (2011) Welsh Language (Wales) Measure 2011. [Online] Available at: https://www.legislation.gov.uk/mwa/2011/1/contents/enacted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Welsh Government (2012; updated 2022) More Than Just Words: Strategic Framework. [Online] Available at: https://gov.wales/more-just-words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Welsh Government (2015) Well-being of Future Generations (Wales) Act 2015. [Online] Available at: https://www.legislation.gov.uk/anaw/2015/2/contents/enacted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Welsh Government (2017) Cymraeg 2050: A million Welsh speakers. [Online] Available at: https://gov.wales/cymraeg-2050-welsh-language-strategy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Prys, C., Hodges, R. and Roberts, G., 2021. </a:t>
            </a:r>
            <a:r>
              <a:rPr lang="en-GB" sz="1600" i="1" dirty="0"/>
              <a:t>Rhetoric and reality: Critical review of language policy and legislation governing official minority language use in health and social care in Wales</a:t>
            </a:r>
            <a:r>
              <a:rPr lang="en-GB" sz="1600" dirty="0"/>
              <a:t>. Linguistic Minorities and Society, 15–16, pp.87–110.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Future Generations Commissioner for Wales (2020) Well-being Goals Explained. [Online] Available at: https://www.futuregenerations.wales/about-us/future-generations-act/ [Accessed 30 Mar. 2025].</a:t>
            </a:r>
          </a:p>
          <a:p>
            <a:pPr>
              <a:defRPr sz="1000"/>
            </a:pPr>
            <a:endParaRPr lang="en-GB" sz="1600" dirty="0"/>
          </a:p>
          <a:p>
            <a:pPr>
              <a:defRPr sz="1000"/>
            </a:pPr>
            <a:r>
              <a:rPr lang="en-GB" sz="1600" dirty="0"/>
              <a:t>Roberts, L.D., Davies, J.S. and Morgan, A.H., 2025. The experience and perception of first language usage in healthcare: The Welsh perspective. </a:t>
            </a:r>
            <a:r>
              <a:rPr lang="en-GB" sz="1600" dirty="0" err="1"/>
              <a:t>medRxiv</a:t>
            </a:r>
            <a:r>
              <a:rPr lang="en-GB" sz="1600" dirty="0"/>
              <a:t>. [preprint]</a:t>
            </a:r>
          </a:p>
          <a:p>
            <a:pPr>
              <a:defRPr sz="1000"/>
            </a:pPr>
            <a:endParaRPr lang="en-GB" sz="1200" dirty="0"/>
          </a:p>
          <a:p>
            <a:pPr>
              <a:defRPr sz="1000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077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DB53A2D-2E37-E50C-B8FA-9C18E5E8B060}"/>
              </a:ext>
            </a:extLst>
          </p:cNvPr>
          <p:cNvSpPr txBox="1"/>
          <p:nvPr/>
        </p:nvSpPr>
        <p:spPr>
          <a:xfrm>
            <a:off x="143300" y="262932"/>
            <a:ext cx="8877869" cy="6278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/>
              <a:t>More Than Just Words. (2023). </a:t>
            </a:r>
            <a:r>
              <a:rPr lang="en-GB" sz="1600" i="1" dirty="0"/>
              <a:t>More than just words: Annual report 2022 to 2023</a:t>
            </a:r>
            <a:r>
              <a:rPr lang="en-GB" sz="1600" dirty="0"/>
              <a:t>. Welsh Government. Available at: https://gov.wales/more-than-just-words-annual-report-2022-2023 [Accessed 28 Mar. 2025].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/>
              <a:t>Prys, C. and Matthews, D. (2023). Well-being and Language: Language as a Well-being Objective in Wales. </a:t>
            </a:r>
            <a:r>
              <a:rPr lang="en-GB" sz="1600" i="1" dirty="0"/>
              <a:t>Current Issues in Language Planning</a:t>
            </a:r>
            <a:r>
              <a:rPr lang="en-GB" sz="1600" dirty="0"/>
              <a:t>, 24(4), pp.400–419. </a:t>
            </a:r>
            <a:r>
              <a:rPr lang="en-GB" sz="1600" dirty="0">
                <a:hlinkClick r:id="rId2"/>
              </a:rPr>
              <a:t>https://doi.org/10.1080/14664208.2022.2117962</a:t>
            </a:r>
            <a:endParaRPr lang="en-GB" sz="1600" dirty="0"/>
          </a:p>
          <a:p>
            <a:pPr>
              <a:buNone/>
            </a:pPr>
            <a:endParaRPr lang="en-GB" sz="1600" dirty="0"/>
          </a:p>
          <a:p>
            <a:r>
              <a:rPr lang="en-GB" sz="1600" dirty="0"/>
              <a:t>Welsh Language Commissioner. (2024). </a:t>
            </a:r>
            <a:r>
              <a:rPr lang="en-GB" sz="1600" i="1" dirty="0"/>
              <a:t>Delivering Change Together: Assurance Report 2023–24</a:t>
            </a:r>
            <a:r>
              <a:rPr lang="en-GB" sz="1600" dirty="0"/>
              <a:t>. Available at: </a:t>
            </a:r>
            <a:r>
              <a:rPr lang="en-GB" sz="1600" dirty="0">
                <a:hlinkClick r:id="rId3"/>
              </a:rPr>
              <a:t>https://www.welshlanguagecommissioner.wales</a:t>
            </a:r>
            <a:r>
              <a:rPr lang="en-GB" sz="1600" dirty="0"/>
              <a:t> [Accessed 28 Mar. 2025].</a:t>
            </a:r>
          </a:p>
          <a:p>
            <a:endParaRPr lang="en-GB" sz="1600" dirty="0"/>
          </a:p>
          <a:p>
            <a:r>
              <a:rPr lang="en-GB" sz="1600" dirty="0"/>
              <a:t>Edwards, M.E. et al. (2022) The experience and perception of first language usage in healthcare: the Welsh perspective. Canadian Medical Association Journal, 194(26), pp. E899–E905.</a:t>
            </a:r>
          </a:p>
          <a:p>
            <a:endParaRPr lang="en-GB" sz="1600" dirty="0"/>
          </a:p>
          <a:p>
            <a:r>
              <a:rPr lang="en-GB" sz="1600" dirty="0"/>
              <a:t>Nordic Journal of Nursing Research (2021) Language, Pain and Patient Communication. Nordic Journal of Nursing Research, 41(1), pp. 42–53.</a:t>
            </a:r>
          </a:p>
          <a:p>
            <a:endParaRPr lang="en-GB" sz="1600" dirty="0"/>
          </a:p>
          <a:p>
            <a:r>
              <a:rPr lang="en-GB" sz="1600" dirty="0"/>
              <a:t>Fishman, J.A. (1991) Reversing Language Shift. Clevedon: Multilingual Matters.</a:t>
            </a:r>
          </a:p>
          <a:p>
            <a:endParaRPr lang="en-GB" sz="1600" dirty="0"/>
          </a:p>
          <a:p>
            <a:r>
              <a:rPr lang="en-GB" sz="1600" dirty="0"/>
              <a:t>Baldauf, R. B. (2012). Language planning: Where have we been? Where might we be going? In Kaplan, R. B. (Ed.), The Oxford Handbook of Applied Linguistics (pp. 142–160). Oxford University Press.</a:t>
            </a:r>
          </a:p>
          <a:p>
            <a:endParaRPr lang="en-GB" sz="1600" dirty="0"/>
          </a:p>
          <a:p>
            <a:endParaRPr lang="en-GB" sz="1600" dirty="0"/>
          </a:p>
          <a:p>
            <a:pPr>
              <a:defRPr sz="1000"/>
            </a:pP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162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 2007 - 20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382</TotalTime>
  <Words>1750</Words>
  <Application>Microsoft Office PowerPoint</Application>
  <PresentationFormat>On-screen Show (4:3)</PresentationFormat>
  <Paragraphs>203</Paragraphs>
  <Slides>33</Slides>
  <Notes>23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Open Sans</vt:lpstr>
      <vt:lpstr>Wingdings</vt:lpstr>
      <vt:lpstr>Office Theme</vt:lpstr>
      <vt:lpstr>Y Gymraeg mewn Iechyd a Gofal Cymdeithasol</vt:lpstr>
      <vt:lpstr>Cefndir a Chyd-destun</vt:lpstr>
      <vt:lpstr>Cyd-destun Polisi</vt:lpstr>
      <vt:lpstr>Datblygiadau Hanesyddol (Cyn 2000)</vt:lpstr>
      <vt:lpstr>Mesur Iaith Gymraeg</vt:lpstr>
      <vt:lpstr>Safonau'r Gymraeg mewn Iechyd a Gofal</vt:lpstr>
      <vt:lpstr>PowerPoint Presentation</vt:lpstr>
      <vt:lpstr>PowerPoint Presentation</vt:lpstr>
      <vt:lpstr>Fframwaith Strategol Mwy Na Geiriau</vt:lpstr>
      <vt:lpstr>PowerPoint Presentation</vt:lpstr>
      <vt:lpstr>PowerPoint Presentation</vt:lpstr>
      <vt:lpstr>Gweithredu Mwy Na Geiriau</vt:lpstr>
      <vt:lpstr>PowerPoint Presentation</vt:lpstr>
      <vt:lpstr>PowerPoint Presentation</vt:lpstr>
      <vt:lpstr>Y Cynnig Rhagweithiol</vt:lpstr>
      <vt:lpstr>Astudiaeth Achos – Canlyniadau Iaith a Gofal</vt:lpstr>
      <vt:lpstr>Fideo Llywodraeth Cymru</vt:lpstr>
      <vt:lpstr>Y Dirwedd Bresennol – Defnydd a Galw</vt:lpstr>
      <vt:lpstr>Cryfderau – Fframwaith Polisi a Hawliau</vt:lpstr>
      <vt:lpstr>Cryfderau – Gweithredu a Chanlyniadau</vt:lpstr>
      <vt:lpstr>Gwendidau – Bylchau mewn Gweithredu</vt:lpstr>
      <vt:lpstr>Gwendidau – Heriau Adnoddau a Systemau</vt:lpstr>
      <vt:lpstr>Fframwaith Damcaniaethol – Baldauf</vt:lpstr>
      <vt:lpstr>Deddf Llesiant Cenedlaethau’r Dyfodol 2015</vt:lpstr>
      <vt:lpstr>PowerPoint Presentation</vt:lpstr>
      <vt:lpstr>Canfyddiadau Allweddol – Thema 1</vt:lpstr>
      <vt:lpstr>Canfyddiadau Allweddol – Thema 2</vt:lpstr>
      <vt:lpstr>Canfyddiadau Allweddol – Thema 3</vt:lpstr>
      <vt:lpstr>Fframwaith Damcaniaethol – Fishman</vt:lpstr>
      <vt:lpstr>Ail-fframio'r Dyfodol</vt:lpstr>
      <vt:lpstr>Casgliad</vt:lpstr>
      <vt:lpstr>Ffynhonellau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Kieran Owen (HEIW)</dc:creator>
  <cp:keywords/>
  <dc:description>generated using python-pptx</dc:description>
  <cp:lastModifiedBy>Kieran Owen (HEIW)</cp:lastModifiedBy>
  <cp:revision>5</cp:revision>
  <dcterms:created xsi:type="dcterms:W3CDTF">2013-01-27T09:14:16Z</dcterms:created>
  <dcterms:modified xsi:type="dcterms:W3CDTF">2025-03-30T19:12:33Z</dcterms:modified>
  <cp:category/>
</cp:coreProperties>
</file>