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18288000" cy="10287000"/>
  <p:notesSz cx="6858000" cy="9144000"/>
  <p:embeddedFontLst>
    <p:embeddedFont>
      <p:font typeface="Assistant" pitchFamily="2" charset="-79"/>
      <p:regular r:id="rId14"/>
      <p:bold r:id="rId15"/>
    </p:embeddedFont>
    <p:embeddedFont>
      <p:font typeface="Bright" panose="020B0604020202020204" charset="0"/>
      <p:regular r:id="rId16"/>
    </p:embeddedFont>
    <p:embeddedFont>
      <p:font typeface="Open Sans 1" panose="020B0604020202020204" charset="0"/>
      <p:regular r:id="rId17"/>
    </p:embeddedFont>
    <p:embeddedFont>
      <p:font typeface="Open Sans 1 Bold" panose="020B0604020202020204" charset="0"/>
      <p:regular r:id="rId18"/>
    </p:embeddedFont>
    <p:embeddedFont>
      <p:font typeface="Open Sans 1 Italics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92DDEC-4973-4654-B389-5A5F26C537D6}" v="22" dt="2025-06-28T19:44:09.6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4" d="100"/>
          <a:sy n="44" d="100"/>
        </p:scale>
        <p:origin x="66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3" Type="http://schemas.openxmlformats.org/officeDocument/2006/relationships/image" Target="../media/image2.svg"/><Relationship Id="rId21" Type="http://schemas.openxmlformats.org/officeDocument/2006/relationships/image" Target="../media/image20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sv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Relationship Id="rId22" Type="http://schemas.openxmlformats.org/officeDocument/2006/relationships/image" Target="../media/image2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svg"/><Relationship Id="rId18" Type="http://schemas.openxmlformats.org/officeDocument/2006/relationships/image" Target="../media/image15.png"/><Relationship Id="rId3" Type="http://schemas.openxmlformats.org/officeDocument/2006/relationships/image" Target="../media/image18.svg"/><Relationship Id="rId7" Type="http://schemas.openxmlformats.org/officeDocument/2006/relationships/image" Target="../media/image2.svg"/><Relationship Id="rId12" Type="http://schemas.openxmlformats.org/officeDocument/2006/relationships/image" Target="../media/image7.png"/><Relationship Id="rId17" Type="http://schemas.openxmlformats.org/officeDocument/2006/relationships/image" Target="../media/image14.svg"/><Relationship Id="rId2" Type="http://schemas.openxmlformats.org/officeDocument/2006/relationships/image" Target="../media/image17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6.svg"/><Relationship Id="rId5" Type="http://schemas.openxmlformats.org/officeDocument/2006/relationships/image" Target="../media/image12.svg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19" Type="http://schemas.openxmlformats.org/officeDocument/2006/relationships/image" Target="../media/image16.svg"/><Relationship Id="rId4" Type="http://schemas.openxmlformats.org/officeDocument/2006/relationships/image" Target="../media/image11.png"/><Relationship Id="rId9" Type="http://schemas.openxmlformats.org/officeDocument/2006/relationships/image" Target="../media/image4.svg"/><Relationship Id="rId1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svg"/><Relationship Id="rId18" Type="http://schemas.openxmlformats.org/officeDocument/2006/relationships/image" Target="../media/image15.png"/><Relationship Id="rId3" Type="http://schemas.openxmlformats.org/officeDocument/2006/relationships/image" Target="../media/image18.svg"/><Relationship Id="rId7" Type="http://schemas.openxmlformats.org/officeDocument/2006/relationships/image" Target="../media/image2.svg"/><Relationship Id="rId12" Type="http://schemas.openxmlformats.org/officeDocument/2006/relationships/image" Target="../media/image7.png"/><Relationship Id="rId17" Type="http://schemas.openxmlformats.org/officeDocument/2006/relationships/image" Target="../media/image14.svg"/><Relationship Id="rId2" Type="http://schemas.openxmlformats.org/officeDocument/2006/relationships/image" Target="../media/image17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6.svg"/><Relationship Id="rId5" Type="http://schemas.openxmlformats.org/officeDocument/2006/relationships/image" Target="../media/image12.svg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19" Type="http://schemas.openxmlformats.org/officeDocument/2006/relationships/image" Target="../media/image16.svg"/><Relationship Id="rId4" Type="http://schemas.openxmlformats.org/officeDocument/2006/relationships/image" Target="../media/image11.png"/><Relationship Id="rId9" Type="http://schemas.openxmlformats.org/officeDocument/2006/relationships/image" Target="../media/image4.svg"/><Relationship Id="rId1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svg"/><Relationship Id="rId18" Type="http://schemas.openxmlformats.org/officeDocument/2006/relationships/image" Target="../media/image15.png"/><Relationship Id="rId3" Type="http://schemas.openxmlformats.org/officeDocument/2006/relationships/image" Target="../media/image18.svg"/><Relationship Id="rId21" Type="http://schemas.openxmlformats.org/officeDocument/2006/relationships/image" Target="../media/image24.svg"/><Relationship Id="rId7" Type="http://schemas.openxmlformats.org/officeDocument/2006/relationships/image" Target="../media/image2.svg"/><Relationship Id="rId12" Type="http://schemas.openxmlformats.org/officeDocument/2006/relationships/image" Target="../media/image7.png"/><Relationship Id="rId17" Type="http://schemas.openxmlformats.org/officeDocument/2006/relationships/image" Target="../media/image14.svg"/><Relationship Id="rId2" Type="http://schemas.openxmlformats.org/officeDocument/2006/relationships/image" Target="../media/image17.png"/><Relationship Id="rId16" Type="http://schemas.openxmlformats.org/officeDocument/2006/relationships/image" Target="../media/image13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6.svg"/><Relationship Id="rId5" Type="http://schemas.openxmlformats.org/officeDocument/2006/relationships/image" Target="../media/image12.svg"/><Relationship Id="rId15" Type="http://schemas.openxmlformats.org/officeDocument/2006/relationships/image" Target="../media/image10.svg"/><Relationship Id="rId23" Type="http://schemas.openxmlformats.org/officeDocument/2006/relationships/image" Target="../media/image26.svg"/><Relationship Id="rId10" Type="http://schemas.openxmlformats.org/officeDocument/2006/relationships/image" Target="../media/image5.png"/><Relationship Id="rId19" Type="http://schemas.openxmlformats.org/officeDocument/2006/relationships/image" Target="../media/image16.svg"/><Relationship Id="rId4" Type="http://schemas.openxmlformats.org/officeDocument/2006/relationships/image" Target="../media/image11.png"/><Relationship Id="rId9" Type="http://schemas.openxmlformats.org/officeDocument/2006/relationships/image" Target="../media/image4.svg"/><Relationship Id="rId14" Type="http://schemas.openxmlformats.org/officeDocument/2006/relationships/image" Target="../media/image9.png"/><Relationship Id="rId22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svg"/><Relationship Id="rId18" Type="http://schemas.openxmlformats.org/officeDocument/2006/relationships/image" Target="../media/image15.png"/><Relationship Id="rId3" Type="http://schemas.openxmlformats.org/officeDocument/2006/relationships/image" Target="../media/image18.svg"/><Relationship Id="rId7" Type="http://schemas.openxmlformats.org/officeDocument/2006/relationships/image" Target="../media/image2.svg"/><Relationship Id="rId12" Type="http://schemas.openxmlformats.org/officeDocument/2006/relationships/image" Target="../media/image7.png"/><Relationship Id="rId17" Type="http://schemas.openxmlformats.org/officeDocument/2006/relationships/image" Target="../media/image14.svg"/><Relationship Id="rId2" Type="http://schemas.openxmlformats.org/officeDocument/2006/relationships/image" Target="../media/image17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6.svg"/><Relationship Id="rId5" Type="http://schemas.openxmlformats.org/officeDocument/2006/relationships/image" Target="../media/image12.svg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19" Type="http://schemas.openxmlformats.org/officeDocument/2006/relationships/image" Target="../media/image16.svg"/><Relationship Id="rId4" Type="http://schemas.openxmlformats.org/officeDocument/2006/relationships/image" Target="../media/image11.png"/><Relationship Id="rId9" Type="http://schemas.openxmlformats.org/officeDocument/2006/relationships/image" Target="../media/image4.svg"/><Relationship Id="rId1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4.svg"/><Relationship Id="rId18" Type="http://schemas.openxmlformats.org/officeDocument/2006/relationships/image" Target="../media/image9.png"/><Relationship Id="rId3" Type="http://schemas.openxmlformats.org/officeDocument/2006/relationships/image" Target="../media/image24.svg"/><Relationship Id="rId21" Type="http://schemas.openxmlformats.org/officeDocument/2006/relationships/image" Target="../media/image14.svg"/><Relationship Id="rId7" Type="http://schemas.openxmlformats.org/officeDocument/2006/relationships/image" Target="../media/image18.svg"/><Relationship Id="rId12" Type="http://schemas.openxmlformats.org/officeDocument/2006/relationships/image" Target="../media/image3.png"/><Relationship Id="rId17" Type="http://schemas.openxmlformats.org/officeDocument/2006/relationships/image" Target="../media/image8.svg"/><Relationship Id="rId2" Type="http://schemas.openxmlformats.org/officeDocument/2006/relationships/image" Target="../media/image23.png"/><Relationship Id="rId16" Type="http://schemas.openxmlformats.org/officeDocument/2006/relationships/image" Target="../media/image7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.svg"/><Relationship Id="rId5" Type="http://schemas.openxmlformats.org/officeDocument/2006/relationships/image" Target="../media/image28.svg"/><Relationship Id="rId15" Type="http://schemas.openxmlformats.org/officeDocument/2006/relationships/image" Target="../media/image6.svg"/><Relationship Id="rId23" Type="http://schemas.openxmlformats.org/officeDocument/2006/relationships/image" Target="../media/image16.svg"/><Relationship Id="rId10" Type="http://schemas.openxmlformats.org/officeDocument/2006/relationships/image" Target="../media/image1.png"/><Relationship Id="rId19" Type="http://schemas.openxmlformats.org/officeDocument/2006/relationships/image" Target="../media/image10.svg"/><Relationship Id="rId4" Type="http://schemas.openxmlformats.org/officeDocument/2006/relationships/image" Target="../media/image27.png"/><Relationship Id="rId9" Type="http://schemas.openxmlformats.org/officeDocument/2006/relationships/image" Target="../media/image12.svg"/><Relationship Id="rId14" Type="http://schemas.openxmlformats.org/officeDocument/2006/relationships/image" Target="../media/image5.png"/><Relationship Id="rId22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svg"/><Relationship Id="rId18" Type="http://schemas.openxmlformats.org/officeDocument/2006/relationships/image" Target="../media/image15.png"/><Relationship Id="rId3" Type="http://schemas.openxmlformats.org/officeDocument/2006/relationships/image" Target="../media/image18.svg"/><Relationship Id="rId21" Type="http://schemas.openxmlformats.org/officeDocument/2006/relationships/image" Target="../media/image30.svg"/><Relationship Id="rId7" Type="http://schemas.openxmlformats.org/officeDocument/2006/relationships/image" Target="../media/image2.svg"/><Relationship Id="rId12" Type="http://schemas.openxmlformats.org/officeDocument/2006/relationships/image" Target="../media/image7.png"/><Relationship Id="rId17" Type="http://schemas.openxmlformats.org/officeDocument/2006/relationships/image" Target="../media/image14.svg"/><Relationship Id="rId2" Type="http://schemas.openxmlformats.org/officeDocument/2006/relationships/image" Target="../media/image17.png"/><Relationship Id="rId16" Type="http://schemas.openxmlformats.org/officeDocument/2006/relationships/image" Target="../media/image13.png"/><Relationship Id="rId20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6.svg"/><Relationship Id="rId5" Type="http://schemas.openxmlformats.org/officeDocument/2006/relationships/image" Target="../media/image12.svg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19" Type="http://schemas.openxmlformats.org/officeDocument/2006/relationships/image" Target="../media/image16.svg"/><Relationship Id="rId4" Type="http://schemas.openxmlformats.org/officeDocument/2006/relationships/image" Target="../media/image11.png"/><Relationship Id="rId9" Type="http://schemas.openxmlformats.org/officeDocument/2006/relationships/image" Target="../media/image4.svg"/><Relationship Id="rId1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svg"/><Relationship Id="rId18" Type="http://schemas.openxmlformats.org/officeDocument/2006/relationships/image" Target="../media/image15.png"/><Relationship Id="rId3" Type="http://schemas.openxmlformats.org/officeDocument/2006/relationships/image" Target="../media/image18.svg"/><Relationship Id="rId7" Type="http://schemas.openxmlformats.org/officeDocument/2006/relationships/image" Target="../media/image2.svg"/><Relationship Id="rId12" Type="http://schemas.openxmlformats.org/officeDocument/2006/relationships/image" Target="../media/image7.png"/><Relationship Id="rId17" Type="http://schemas.openxmlformats.org/officeDocument/2006/relationships/image" Target="../media/image14.svg"/><Relationship Id="rId2" Type="http://schemas.openxmlformats.org/officeDocument/2006/relationships/image" Target="../media/image17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6.svg"/><Relationship Id="rId5" Type="http://schemas.openxmlformats.org/officeDocument/2006/relationships/image" Target="../media/image12.svg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19" Type="http://schemas.openxmlformats.org/officeDocument/2006/relationships/image" Target="../media/image16.svg"/><Relationship Id="rId4" Type="http://schemas.openxmlformats.org/officeDocument/2006/relationships/image" Target="../media/image11.png"/><Relationship Id="rId9" Type="http://schemas.openxmlformats.org/officeDocument/2006/relationships/image" Target="../media/image4.svg"/><Relationship Id="rId1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svg"/><Relationship Id="rId18" Type="http://schemas.openxmlformats.org/officeDocument/2006/relationships/image" Target="../media/image15.png"/><Relationship Id="rId3" Type="http://schemas.openxmlformats.org/officeDocument/2006/relationships/image" Target="../media/image18.svg"/><Relationship Id="rId7" Type="http://schemas.openxmlformats.org/officeDocument/2006/relationships/image" Target="../media/image2.svg"/><Relationship Id="rId12" Type="http://schemas.openxmlformats.org/officeDocument/2006/relationships/image" Target="../media/image7.png"/><Relationship Id="rId17" Type="http://schemas.openxmlformats.org/officeDocument/2006/relationships/image" Target="../media/image14.svg"/><Relationship Id="rId2" Type="http://schemas.openxmlformats.org/officeDocument/2006/relationships/image" Target="../media/image17.png"/><Relationship Id="rId16" Type="http://schemas.openxmlformats.org/officeDocument/2006/relationships/image" Target="../media/image13.png"/><Relationship Id="rId20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6.svg"/><Relationship Id="rId5" Type="http://schemas.openxmlformats.org/officeDocument/2006/relationships/image" Target="../media/image12.svg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19" Type="http://schemas.openxmlformats.org/officeDocument/2006/relationships/image" Target="../media/image16.svg"/><Relationship Id="rId4" Type="http://schemas.openxmlformats.org/officeDocument/2006/relationships/image" Target="../media/image11.png"/><Relationship Id="rId9" Type="http://schemas.openxmlformats.org/officeDocument/2006/relationships/image" Target="../media/image4.svg"/><Relationship Id="rId1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svg"/><Relationship Id="rId18" Type="http://schemas.openxmlformats.org/officeDocument/2006/relationships/image" Target="../media/image15.png"/><Relationship Id="rId3" Type="http://schemas.openxmlformats.org/officeDocument/2006/relationships/image" Target="../media/image18.svg"/><Relationship Id="rId7" Type="http://schemas.openxmlformats.org/officeDocument/2006/relationships/image" Target="../media/image2.svg"/><Relationship Id="rId12" Type="http://schemas.openxmlformats.org/officeDocument/2006/relationships/image" Target="../media/image7.png"/><Relationship Id="rId17" Type="http://schemas.openxmlformats.org/officeDocument/2006/relationships/image" Target="../media/image14.svg"/><Relationship Id="rId2" Type="http://schemas.openxmlformats.org/officeDocument/2006/relationships/image" Target="../media/image17.png"/><Relationship Id="rId16" Type="http://schemas.openxmlformats.org/officeDocument/2006/relationships/image" Target="../media/image13.png"/><Relationship Id="rId20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6.svg"/><Relationship Id="rId5" Type="http://schemas.openxmlformats.org/officeDocument/2006/relationships/image" Target="../media/image12.svg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19" Type="http://schemas.openxmlformats.org/officeDocument/2006/relationships/image" Target="../media/image16.svg"/><Relationship Id="rId4" Type="http://schemas.openxmlformats.org/officeDocument/2006/relationships/image" Target="../media/image11.png"/><Relationship Id="rId9" Type="http://schemas.openxmlformats.org/officeDocument/2006/relationships/image" Target="../media/image4.svg"/><Relationship Id="rId1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8.svg"/><Relationship Id="rId18" Type="http://schemas.openxmlformats.org/officeDocument/2006/relationships/image" Target="../media/image15.png"/><Relationship Id="rId3" Type="http://schemas.openxmlformats.org/officeDocument/2006/relationships/image" Target="../media/image18.svg"/><Relationship Id="rId21" Type="http://schemas.openxmlformats.org/officeDocument/2006/relationships/image" Target="../media/image34.svg"/><Relationship Id="rId7" Type="http://schemas.openxmlformats.org/officeDocument/2006/relationships/image" Target="../media/image2.svg"/><Relationship Id="rId12" Type="http://schemas.openxmlformats.org/officeDocument/2006/relationships/image" Target="../media/image7.png"/><Relationship Id="rId17" Type="http://schemas.openxmlformats.org/officeDocument/2006/relationships/image" Target="../media/image14.svg"/><Relationship Id="rId25" Type="http://schemas.openxmlformats.org/officeDocument/2006/relationships/image" Target="../media/image38.svg"/><Relationship Id="rId2" Type="http://schemas.openxmlformats.org/officeDocument/2006/relationships/image" Target="../media/image17.png"/><Relationship Id="rId16" Type="http://schemas.openxmlformats.org/officeDocument/2006/relationships/image" Target="../media/image13.png"/><Relationship Id="rId20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6.svg"/><Relationship Id="rId24" Type="http://schemas.openxmlformats.org/officeDocument/2006/relationships/image" Target="../media/image37.png"/><Relationship Id="rId5" Type="http://schemas.openxmlformats.org/officeDocument/2006/relationships/image" Target="../media/image12.svg"/><Relationship Id="rId15" Type="http://schemas.openxmlformats.org/officeDocument/2006/relationships/image" Target="../media/image10.svg"/><Relationship Id="rId23" Type="http://schemas.openxmlformats.org/officeDocument/2006/relationships/image" Target="../media/image36.svg"/><Relationship Id="rId10" Type="http://schemas.openxmlformats.org/officeDocument/2006/relationships/image" Target="../media/image5.png"/><Relationship Id="rId19" Type="http://schemas.openxmlformats.org/officeDocument/2006/relationships/image" Target="../media/image16.svg"/><Relationship Id="rId4" Type="http://schemas.openxmlformats.org/officeDocument/2006/relationships/image" Target="../media/image11.png"/><Relationship Id="rId9" Type="http://schemas.openxmlformats.org/officeDocument/2006/relationships/image" Target="../media/image4.svg"/><Relationship Id="rId14" Type="http://schemas.openxmlformats.org/officeDocument/2006/relationships/image" Target="../media/image9.png"/><Relationship Id="rId22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753356" y="2940761"/>
            <a:ext cx="1539194" cy="8077601"/>
            <a:chOff x="0" y="0"/>
            <a:chExt cx="2052259" cy="10770135"/>
          </a:xfrm>
        </p:grpSpPr>
        <p:sp>
          <p:nvSpPr>
            <p:cNvPr id="3" name="Freeform 3"/>
            <p:cNvSpPr/>
            <p:nvPr/>
          </p:nvSpPr>
          <p:spPr>
            <a:xfrm rot="5400000">
              <a:off x="-682464" y="583061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Freeform 4"/>
            <p:cNvSpPr/>
            <p:nvPr/>
          </p:nvSpPr>
          <p:spPr>
            <a:xfrm rot="5400000">
              <a:off x="-712204" y="8035412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Freeform 5"/>
            <p:cNvSpPr/>
            <p:nvPr/>
          </p:nvSpPr>
          <p:spPr>
            <a:xfrm rot="5400000">
              <a:off x="-782605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6"/>
            <p:cNvSpPr/>
            <p:nvPr/>
          </p:nvSpPr>
          <p:spPr>
            <a:xfrm rot="5400000">
              <a:off x="-757205" y="1876114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7"/>
            <p:cNvSpPr/>
            <p:nvPr/>
          </p:nvSpPr>
          <p:spPr>
            <a:xfrm rot="-5400000">
              <a:off x="-717344" y="3574329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8" name="Freeform 8"/>
          <p:cNvSpPr/>
          <p:nvPr/>
        </p:nvSpPr>
        <p:spPr>
          <a:xfrm rot="5400000">
            <a:off x="11663120" y="8085193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Freeform 9"/>
          <p:cNvSpPr/>
          <p:nvPr/>
        </p:nvSpPr>
        <p:spPr>
          <a:xfrm rot="5400000">
            <a:off x="10185827" y="8967320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Freeform 10"/>
          <p:cNvSpPr/>
          <p:nvPr/>
        </p:nvSpPr>
        <p:spPr>
          <a:xfrm rot="5400000">
            <a:off x="10157252" y="8304840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8"/>
                </a:lnTo>
                <a:lnTo>
                  <a:pt x="0" y="146408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1" name="Freeform 11"/>
          <p:cNvSpPr/>
          <p:nvPr/>
        </p:nvSpPr>
        <p:spPr>
          <a:xfrm rot="5400000">
            <a:off x="8616965" y="8948208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5" y="0"/>
                </a:lnTo>
                <a:lnTo>
                  <a:pt x="2637995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2" name="Freeform 12"/>
          <p:cNvSpPr/>
          <p:nvPr/>
        </p:nvSpPr>
        <p:spPr>
          <a:xfrm rot="5400000">
            <a:off x="8612202" y="8085193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Freeform 13"/>
          <p:cNvSpPr/>
          <p:nvPr/>
        </p:nvSpPr>
        <p:spPr>
          <a:xfrm rot="5400000">
            <a:off x="7119539" y="8235958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8"/>
                </a:lnTo>
                <a:lnTo>
                  <a:pt x="0" y="146408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4" name="Freeform 14"/>
          <p:cNvSpPr/>
          <p:nvPr/>
        </p:nvSpPr>
        <p:spPr>
          <a:xfrm rot="5400000">
            <a:off x="7110014" y="8948208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5" name="Freeform 15"/>
          <p:cNvSpPr/>
          <p:nvPr/>
        </p:nvSpPr>
        <p:spPr>
          <a:xfrm rot="5400000">
            <a:off x="5569127" y="8085193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6" name="Freeform 16"/>
          <p:cNvSpPr/>
          <p:nvPr/>
        </p:nvSpPr>
        <p:spPr>
          <a:xfrm rot="5400000">
            <a:off x="4041199" y="8967320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7" name="Freeform 17"/>
          <p:cNvSpPr/>
          <p:nvPr/>
        </p:nvSpPr>
        <p:spPr>
          <a:xfrm rot="5400000">
            <a:off x="2522796" y="8065480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18" name="Group 18"/>
          <p:cNvGrpSpPr/>
          <p:nvPr/>
        </p:nvGrpSpPr>
        <p:grpSpPr>
          <a:xfrm>
            <a:off x="3017756" y="-789623"/>
            <a:ext cx="1539194" cy="8077601"/>
            <a:chOff x="0" y="0"/>
            <a:chExt cx="2052259" cy="10770135"/>
          </a:xfrm>
        </p:grpSpPr>
        <p:sp>
          <p:nvSpPr>
            <p:cNvPr id="19" name="Freeform 19"/>
            <p:cNvSpPr/>
            <p:nvPr/>
          </p:nvSpPr>
          <p:spPr>
            <a:xfrm rot="5400000">
              <a:off x="-682464" y="583061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20"/>
            <p:cNvSpPr/>
            <p:nvPr/>
          </p:nvSpPr>
          <p:spPr>
            <a:xfrm rot="5400000">
              <a:off x="-712204" y="8035412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21"/>
            <p:cNvSpPr/>
            <p:nvPr/>
          </p:nvSpPr>
          <p:spPr>
            <a:xfrm rot="5400000">
              <a:off x="-782605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2"/>
            <p:cNvSpPr/>
            <p:nvPr/>
          </p:nvSpPr>
          <p:spPr>
            <a:xfrm rot="5400000">
              <a:off x="-757205" y="1876114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3"/>
            <p:cNvSpPr/>
            <p:nvPr/>
          </p:nvSpPr>
          <p:spPr>
            <a:xfrm rot="-5400000">
              <a:off x="-717344" y="3574329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24" name="Freeform 24"/>
          <p:cNvSpPr/>
          <p:nvPr/>
        </p:nvSpPr>
        <p:spPr>
          <a:xfrm rot="5400000">
            <a:off x="11663120" y="9423303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25" name="Freeform 25"/>
          <p:cNvSpPr/>
          <p:nvPr/>
        </p:nvSpPr>
        <p:spPr>
          <a:xfrm rot="5400000">
            <a:off x="5540552" y="9510458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8"/>
                </a:lnTo>
                <a:lnTo>
                  <a:pt x="0" y="146408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26" name="Freeform 26"/>
          <p:cNvSpPr/>
          <p:nvPr/>
        </p:nvSpPr>
        <p:spPr>
          <a:xfrm rot="5400000">
            <a:off x="2522796" y="9423303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27" name="Freeform 27"/>
          <p:cNvSpPr/>
          <p:nvPr/>
        </p:nvSpPr>
        <p:spPr>
          <a:xfrm rot="-5400000">
            <a:off x="3986884" y="-421256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8"/>
                </a:lnTo>
                <a:lnTo>
                  <a:pt x="0" y="14640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28" name="Freeform 28"/>
          <p:cNvSpPr/>
          <p:nvPr/>
        </p:nvSpPr>
        <p:spPr>
          <a:xfrm rot="-5400000">
            <a:off x="5535614" y="-71807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8"/>
                </a:lnTo>
                <a:lnTo>
                  <a:pt x="0" y="146408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29" name="Freeform 29"/>
          <p:cNvSpPr/>
          <p:nvPr/>
        </p:nvSpPr>
        <p:spPr>
          <a:xfrm rot="-5400000">
            <a:off x="6999702" y="-421256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8"/>
                </a:lnTo>
                <a:lnTo>
                  <a:pt x="0" y="146408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0" name="Freeform 30"/>
          <p:cNvSpPr/>
          <p:nvPr/>
        </p:nvSpPr>
        <p:spPr>
          <a:xfrm rot="-5400000">
            <a:off x="8555785" y="-120862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5" y="0"/>
                </a:lnTo>
                <a:lnTo>
                  <a:pt x="2637995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1" name="Freeform 31"/>
          <p:cNvSpPr/>
          <p:nvPr/>
        </p:nvSpPr>
        <p:spPr>
          <a:xfrm rot="-5400000">
            <a:off x="10105597" y="-421256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8"/>
                </a:lnTo>
                <a:lnTo>
                  <a:pt x="0" y="146408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2" name="Freeform 32"/>
          <p:cNvSpPr/>
          <p:nvPr/>
        </p:nvSpPr>
        <p:spPr>
          <a:xfrm rot="-5400000">
            <a:off x="11630865" y="-101750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8"/>
                </a:lnTo>
                <a:lnTo>
                  <a:pt x="0" y="14640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3" name="Group 33"/>
          <p:cNvGrpSpPr/>
          <p:nvPr/>
        </p:nvGrpSpPr>
        <p:grpSpPr>
          <a:xfrm>
            <a:off x="-5670" y="6398888"/>
            <a:ext cx="1469758" cy="5075457"/>
            <a:chOff x="0" y="0"/>
            <a:chExt cx="1959677" cy="6767276"/>
          </a:xfrm>
        </p:grpSpPr>
        <p:sp>
          <p:nvSpPr>
            <p:cNvPr id="34" name="Freeform 34"/>
            <p:cNvSpPr/>
            <p:nvPr/>
          </p:nvSpPr>
          <p:spPr>
            <a:xfrm rot="5400000">
              <a:off x="-775046" y="2248406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5" name="Freeform 35"/>
            <p:cNvSpPr/>
            <p:nvPr/>
          </p:nvSpPr>
          <p:spPr>
            <a:xfrm rot="5400000">
              <a:off x="-775046" y="403255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6" name="Freeform 36"/>
            <p:cNvSpPr/>
            <p:nvPr/>
          </p:nvSpPr>
          <p:spPr>
            <a:xfrm rot="5400000">
              <a:off x="-782605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23912" y="-1250955"/>
            <a:ext cx="1464088" cy="5188837"/>
            <a:chOff x="0" y="0"/>
            <a:chExt cx="1952117" cy="6918449"/>
          </a:xfrm>
        </p:grpSpPr>
        <p:sp>
          <p:nvSpPr>
            <p:cNvPr id="38" name="Freeform 38"/>
            <p:cNvSpPr/>
            <p:nvPr/>
          </p:nvSpPr>
          <p:spPr>
            <a:xfrm rot="-5400000">
              <a:off x="-782605" y="2566752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9" name="Freeform 39"/>
            <p:cNvSpPr/>
            <p:nvPr/>
          </p:nvSpPr>
          <p:spPr>
            <a:xfrm rot="-5400000">
              <a:off x="-782605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0" name="Freeform 40"/>
            <p:cNvSpPr/>
            <p:nvPr/>
          </p:nvSpPr>
          <p:spPr>
            <a:xfrm rot="-5400000">
              <a:off x="-782605" y="4183726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1436606" y="-1250955"/>
            <a:ext cx="1491569" cy="5982743"/>
            <a:chOff x="0" y="0"/>
            <a:chExt cx="1988759" cy="7976991"/>
          </a:xfrm>
        </p:grpSpPr>
        <p:sp>
          <p:nvSpPr>
            <p:cNvPr id="42" name="Freeform 42"/>
            <p:cNvSpPr/>
            <p:nvPr/>
          </p:nvSpPr>
          <p:spPr>
            <a:xfrm rot="-5400000">
              <a:off x="-745964" y="2566752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3" name="Freeform 43"/>
            <p:cNvSpPr/>
            <p:nvPr/>
          </p:nvSpPr>
          <p:spPr>
            <a:xfrm rot="-5400000">
              <a:off x="-745964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4" name="Freeform 44"/>
            <p:cNvSpPr/>
            <p:nvPr/>
          </p:nvSpPr>
          <p:spPr>
            <a:xfrm rot="-5400000">
              <a:off x="-769905" y="438151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5" name="Freeform 45"/>
            <p:cNvSpPr/>
            <p:nvPr/>
          </p:nvSpPr>
          <p:spPr>
            <a:xfrm rot="-5400000">
              <a:off x="-782605" y="5242269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553668" y="4731436"/>
            <a:ext cx="1470357" cy="6199770"/>
            <a:chOff x="0" y="0"/>
            <a:chExt cx="1960477" cy="8266360"/>
          </a:xfrm>
        </p:grpSpPr>
        <p:sp>
          <p:nvSpPr>
            <p:cNvPr id="47" name="Freeform 47"/>
            <p:cNvSpPr/>
            <p:nvPr/>
          </p:nvSpPr>
          <p:spPr>
            <a:xfrm rot="5400000">
              <a:off x="-782605" y="3747491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8" name="Freeform 48"/>
            <p:cNvSpPr/>
            <p:nvPr/>
          </p:nvSpPr>
          <p:spPr>
            <a:xfrm rot="5400000">
              <a:off x="-782605" y="5531638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9" name="Freeform 49"/>
            <p:cNvSpPr/>
            <p:nvPr/>
          </p:nvSpPr>
          <p:spPr>
            <a:xfrm rot="5400000">
              <a:off x="-774246" y="1912836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0" name="Freeform 50"/>
            <p:cNvSpPr/>
            <p:nvPr/>
          </p:nvSpPr>
          <p:spPr>
            <a:xfrm rot="5400000">
              <a:off x="-77424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15236493" y="-620661"/>
            <a:ext cx="1470357" cy="6128777"/>
            <a:chOff x="0" y="0"/>
            <a:chExt cx="1960477" cy="8171702"/>
          </a:xfrm>
        </p:grpSpPr>
        <p:sp>
          <p:nvSpPr>
            <p:cNvPr id="52" name="Freeform 52"/>
            <p:cNvSpPr/>
            <p:nvPr/>
          </p:nvSpPr>
          <p:spPr>
            <a:xfrm rot="-5400000">
              <a:off x="-774246" y="2566752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3" name="Freeform 53"/>
            <p:cNvSpPr/>
            <p:nvPr/>
          </p:nvSpPr>
          <p:spPr>
            <a:xfrm rot="-5400000">
              <a:off x="-77424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4" name="Freeform 54"/>
            <p:cNvSpPr/>
            <p:nvPr/>
          </p:nvSpPr>
          <p:spPr>
            <a:xfrm rot="-5400000">
              <a:off x="-782605" y="440140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5" name="Freeform 55"/>
            <p:cNvSpPr/>
            <p:nvPr/>
          </p:nvSpPr>
          <p:spPr>
            <a:xfrm rot="-5400000">
              <a:off x="-782605" y="543698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13716577" y="-1163799"/>
            <a:ext cx="1464088" cy="4112584"/>
            <a:chOff x="0" y="0"/>
            <a:chExt cx="1952117" cy="5483445"/>
          </a:xfrm>
        </p:grpSpPr>
        <p:sp>
          <p:nvSpPr>
            <p:cNvPr id="57" name="Freeform 57"/>
            <p:cNvSpPr/>
            <p:nvPr/>
          </p:nvSpPr>
          <p:spPr>
            <a:xfrm rot="-5400000">
              <a:off x="-782605" y="2566752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8" name="Freeform 58"/>
            <p:cNvSpPr/>
            <p:nvPr/>
          </p:nvSpPr>
          <p:spPr>
            <a:xfrm rot="-5400000">
              <a:off x="-782605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9" name="Freeform 59"/>
            <p:cNvSpPr/>
            <p:nvPr/>
          </p:nvSpPr>
          <p:spPr>
            <a:xfrm rot="-5400000">
              <a:off x="-782605" y="2748722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6818242" y="3956994"/>
            <a:ext cx="1551975" cy="6974212"/>
            <a:chOff x="0" y="0"/>
            <a:chExt cx="2069300" cy="9298950"/>
          </a:xfrm>
        </p:grpSpPr>
        <p:sp>
          <p:nvSpPr>
            <p:cNvPr id="61" name="Freeform 61"/>
            <p:cNvSpPr/>
            <p:nvPr/>
          </p:nvSpPr>
          <p:spPr>
            <a:xfrm rot="5400000">
              <a:off x="-775046" y="478008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2" name="Freeform 62"/>
            <p:cNvSpPr/>
            <p:nvPr/>
          </p:nvSpPr>
          <p:spPr>
            <a:xfrm rot="5400000">
              <a:off x="-775046" y="656422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3" name="Freeform 63"/>
            <p:cNvSpPr/>
            <p:nvPr/>
          </p:nvSpPr>
          <p:spPr>
            <a:xfrm rot="5400000">
              <a:off x="-782605" y="478008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4" name="Freeform 64"/>
            <p:cNvSpPr/>
            <p:nvPr/>
          </p:nvSpPr>
          <p:spPr>
            <a:xfrm rot="5400000">
              <a:off x="-782605" y="3046899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5" name="Freeform 65"/>
            <p:cNvSpPr/>
            <p:nvPr/>
          </p:nvSpPr>
          <p:spPr>
            <a:xfrm rot="5400000">
              <a:off x="-775046" y="227980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6" name="Freeform 66"/>
            <p:cNvSpPr/>
            <p:nvPr/>
          </p:nvSpPr>
          <p:spPr>
            <a:xfrm rot="5400000">
              <a:off x="-665422" y="181566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7" name="Freeform 67"/>
            <p:cNvSpPr/>
            <p:nvPr/>
          </p:nvSpPr>
          <p:spPr>
            <a:xfrm rot="5400000">
              <a:off x="-665422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68" name="TextBox 68"/>
          <p:cNvSpPr txBox="1"/>
          <p:nvPr/>
        </p:nvSpPr>
        <p:spPr>
          <a:xfrm>
            <a:off x="3128800" y="638175"/>
            <a:ext cx="10638878" cy="35167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778"/>
              </a:lnSpc>
              <a:spcBef>
                <a:spcPct val="0"/>
              </a:spcBef>
            </a:pPr>
            <a:r>
              <a:rPr lang="en-US" sz="20556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The Spanish</a:t>
            </a:r>
          </a:p>
        </p:txBody>
      </p:sp>
      <p:grpSp>
        <p:nvGrpSpPr>
          <p:cNvPr id="69" name="Group 69"/>
          <p:cNvGrpSpPr/>
          <p:nvPr/>
        </p:nvGrpSpPr>
        <p:grpSpPr>
          <a:xfrm>
            <a:off x="15332343" y="5578756"/>
            <a:ext cx="1491569" cy="5982743"/>
            <a:chOff x="0" y="0"/>
            <a:chExt cx="1988759" cy="7976991"/>
          </a:xfrm>
        </p:grpSpPr>
        <p:sp>
          <p:nvSpPr>
            <p:cNvPr id="70" name="Freeform 70"/>
            <p:cNvSpPr/>
            <p:nvPr/>
          </p:nvSpPr>
          <p:spPr>
            <a:xfrm rot="5400000">
              <a:off x="-782605" y="3458122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1" name="Freeform 71"/>
            <p:cNvSpPr/>
            <p:nvPr/>
          </p:nvSpPr>
          <p:spPr>
            <a:xfrm rot="5400000">
              <a:off x="-782605" y="5242269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2" name="Freeform 72"/>
            <p:cNvSpPr/>
            <p:nvPr/>
          </p:nvSpPr>
          <p:spPr>
            <a:xfrm rot="5400000">
              <a:off x="-758664" y="164335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3" name="Freeform 73"/>
            <p:cNvSpPr/>
            <p:nvPr/>
          </p:nvSpPr>
          <p:spPr>
            <a:xfrm rot="5400000">
              <a:off x="-745964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74" name="TextBox 74"/>
          <p:cNvSpPr txBox="1"/>
          <p:nvPr/>
        </p:nvSpPr>
        <p:spPr>
          <a:xfrm>
            <a:off x="3841794" y="2625228"/>
            <a:ext cx="11194256" cy="5306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07"/>
              </a:lnSpc>
            </a:pPr>
            <a:r>
              <a:rPr lang="en-US" sz="30934" spc="-804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ROUTE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-5670" y="-707816"/>
            <a:ext cx="1469758" cy="7170314"/>
            <a:chOff x="0" y="0"/>
            <a:chExt cx="1959677" cy="9560419"/>
          </a:xfrm>
        </p:grpSpPr>
        <p:sp>
          <p:nvSpPr>
            <p:cNvPr id="76" name="Freeform 76"/>
            <p:cNvSpPr/>
            <p:nvPr/>
          </p:nvSpPr>
          <p:spPr>
            <a:xfrm rot="-5400000">
              <a:off x="-775046" y="2566752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7" name="Freeform 77"/>
            <p:cNvSpPr/>
            <p:nvPr/>
          </p:nvSpPr>
          <p:spPr>
            <a:xfrm rot="-5400000">
              <a:off x="-77504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8" name="Freeform 78"/>
            <p:cNvSpPr/>
            <p:nvPr/>
          </p:nvSpPr>
          <p:spPr>
            <a:xfrm rot="-5400000">
              <a:off x="-775046" y="429993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9" name="Freeform 79"/>
            <p:cNvSpPr/>
            <p:nvPr/>
          </p:nvSpPr>
          <p:spPr>
            <a:xfrm rot="-5400000">
              <a:off x="-782605" y="506703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80" name="Freeform 80"/>
            <p:cNvSpPr/>
            <p:nvPr/>
          </p:nvSpPr>
          <p:spPr>
            <a:xfrm rot="-5400000">
              <a:off x="-775046" y="68256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81" name="Freeform 81"/>
          <p:cNvSpPr/>
          <p:nvPr/>
        </p:nvSpPr>
        <p:spPr>
          <a:xfrm rot="5400000">
            <a:off x="2541846" y="7855446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7"/>
                </a:lnTo>
                <a:lnTo>
                  <a:pt x="0" y="1464087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2" name="Freeform 82"/>
          <p:cNvSpPr/>
          <p:nvPr/>
        </p:nvSpPr>
        <p:spPr>
          <a:xfrm rot="5400000">
            <a:off x="4047889" y="8304840"/>
            <a:ext cx="2637996" cy="1464088"/>
          </a:xfrm>
          <a:custGeom>
            <a:avLst/>
            <a:gdLst/>
            <a:ahLst/>
            <a:cxnLst/>
            <a:rect l="l" t="t" r="r" b="b"/>
            <a:pathLst>
              <a:path w="2637996" h="1464088">
                <a:moveTo>
                  <a:pt x="0" y="0"/>
                </a:moveTo>
                <a:lnTo>
                  <a:pt x="2637996" y="0"/>
                </a:lnTo>
                <a:lnTo>
                  <a:pt x="2637996" y="1464088"/>
                </a:lnTo>
                <a:lnTo>
                  <a:pt x="0" y="146408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3" name="Freeform 83"/>
          <p:cNvSpPr/>
          <p:nvPr/>
        </p:nvSpPr>
        <p:spPr>
          <a:xfrm>
            <a:off x="0" y="310788"/>
            <a:ext cx="3468194" cy="2132939"/>
          </a:xfrm>
          <a:custGeom>
            <a:avLst/>
            <a:gdLst/>
            <a:ahLst/>
            <a:cxnLst/>
            <a:rect l="l" t="t" r="r" b="b"/>
            <a:pathLst>
              <a:path w="3468194" h="2132939">
                <a:moveTo>
                  <a:pt x="0" y="0"/>
                </a:moveTo>
                <a:lnTo>
                  <a:pt x="3468194" y="0"/>
                </a:lnTo>
                <a:lnTo>
                  <a:pt x="3468194" y="2132939"/>
                </a:lnTo>
                <a:lnTo>
                  <a:pt x="0" y="2132939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4" name="Freeform 84"/>
          <p:cNvSpPr/>
          <p:nvPr/>
        </p:nvSpPr>
        <p:spPr>
          <a:xfrm>
            <a:off x="14790487" y="6724193"/>
            <a:ext cx="3092789" cy="3092789"/>
          </a:xfrm>
          <a:custGeom>
            <a:avLst/>
            <a:gdLst/>
            <a:ahLst/>
            <a:cxnLst/>
            <a:rect l="l" t="t" r="r" b="b"/>
            <a:pathLst>
              <a:path w="3092789" h="3092789">
                <a:moveTo>
                  <a:pt x="0" y="0"/>
                </a:moveTo>
                <a:lnTo>
                  <a:pt x="3092789" y="0"/>
                </a:lnTo>
                <a:lnTo>
                  <a:pt x="3092789" y="3092789"/>
                </a:lnTo>
                <a:lnTo>
                  <a:pt x="0" y="3092789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5" name="TextBox 85"/>
          <p:cNvSpPr txBox="1"/>
          <p:nvPr/>
        </p:nvSpPr>
        <p:spPr>
          <a:xfrm>
            <a:off x="7116464" y="8194387"/>
            <a:ext cx="4055072" cy="1449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23"/>
              </a:lnSpc>
            </a:pPr>
            <a:r>
              <a:rPr lang="en-US" sz="4159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DANIEL LUQUE FERNANDEZ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31489" y="1749204"/>
            <a:ext cx="11025022" cy="16009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3081"/>
              </a:lnSpc>
              <a:spcBef>
                <a:spcPct val="0"/>
              </a:spcBef>
            </a:pPr>
            <a:r>
              <a:rPr lang="en-US" sz="9344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Business Proposition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66692" y="3748475"/>
            <a:ext cx="16954616" cy="48835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451"/>
              </a:lnSpc>
              <a:spcBef>
                <a:spcPct val="0"/>
              </a:spcBef>
            </a:pPr>
            <a:r>
              <a:rPr lang="en-US" sz="4608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Spanish street food truck offering paella, tapas, sandwiches, churros</a:t>
            </a:r>
          </a:p>
          <a:p>
            <a:pPr marL="0" lvl="0" indent="0" algn="ctr">
              <a:lnSpc>
                <a:spcPts val="6451"/>
              </a:lnSpc>
              <a:spcBef>
                <a:spcPct val="0"/>
              </a:spcBef>
            </a:pPr>
            <a:r>
              <a:rPr lang="en-US" sz="4608" u="none" strike="noStrike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Mission Statement: To bring authentic Spanish street food to cities across the UK, combining flavor, culture, and mobility.</a:t>
            </a:r>
          </a:p>
          <a:p>
            <a:pPr marL="0" lvl="0" indent="0" algn="ctr">
              <a:lnSpc>
                <a:spcPts val="6451"/>
              </a:lnSpc>
              <a:spcBef>
                <a:spcPct val="0"/>
              </a:spcBef>
            </a:pPr>
            <a:endParaRPr lang="en-US" sz="4608" u="none" strike="noStrike">
              <a:solidFill>
                <a:srgbClr val="000000"/>
              </a:solidFill>
              <a:latin typeface="Open Sans 1"/>
              <a:ea typeface="Open Sans 1"/>
              <a:cs typeface="Open Sans 1"/>
              <a:sym typeface="Open Sans 1"/>
            </a:endParaRPr>
          </a:p>
          <a:p>
            <a:pPr marL="0" lvl="0" indent="0" algn="ctr">
              <a:lnSpc>
                <a:spcPts val="6451"/>
              </a:lnSpc>
              <a:spcBef>
                <a:spcPct val="0"/>
              </a:spcBef>
            </a:pPr>
            <a:endParaRPr lang="en-US" sz="4608" u="none" strike="noStrike">
              <a:solidFill>
                <a:srgbClr val="000000"/>
              </a:solidFill>
              <a:latin typeface="Open Sans 1"/>
              <a:ea typeface="Open Sans 1"/>
              <a:cs typeface="Open Sans 1"/>
              <a:sym typeface="Open Sans 1"/>
            </a:endParaRPr>
          </a:p>
        </p:txBody>
      </p:sp>
      <p:grpSp>
        <p:nvGrpSpPr>
          <p:cNvPr id="4" name="Group 4"/>
          <p:cNvGrpSpPr/>
          <p:nvPr/>
        </p:nvGrpSpPr>
        <p:grpSpPr>
          <a:xfrm rot="-10800000">
            <a:off x="0" y="8363979"/>
            <a:ext cx="18288000" cy="3268290"/>
            <a:chOff x="0" y="0"/>
            <a:chExt cx="24384000" cy="4357720"/>
          </a:xfrm>
        </p:grpSpPr>
        <p:sp>
          <p:nvSpPr>
            <p:cNvPr id="5" name="Freeform 5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6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7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Freeform 8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Freeform 9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Freeform 10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Freeform 11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Freeform 12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Freeform 13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4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5" name="Freeform 15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6" name="Freeform 16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0" y="-1338110"/>
            <a:ext cx="18288000" cy="3268290"/>
            <a:chOff x="0" y="0"/>
            <a:chExt cx="24384000" cy="4357720"/>
          </a:xfrm>
        </p:grpSpPr>
        <p:sp>
          <p:nvSpPr>
            <p:cNvPr id="18" name="Freeform 18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Freeform 19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20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21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2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3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Freeform 24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5" name="Freeform 25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6" name="Freeform 26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Freeform 27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8" name="Freeform 28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9" name="Freeform 29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</p:spTree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91638" y="1352035"/>
            <a:ext cx="15901570" cy="1891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461"/>
              </a:lnSpc>
              <a:spcBef>
                <a:spcPct val="0"/>
              </a:spcBef>
            </a:pPr>
            <a:r>
              <a:rPr lang="en-US" sz="11043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Business Aims &amp; Objectives</a:t>
            </a:r>
          </a:p>
        </p:txBody>
      </p:sp>
      <p:grpSp>
        <p:nvGrpSpPr>
          <p:cNvPr id="3" name="Group 3"/>
          <p:cNvGrpSpPr/>
          <p:nvPr/>
        </p:nvGrpSpPr>
        <p:grpSpPr>
          <a:xfrm rot="-10800000">
            <a:off x="0" y="8363979"/>
            <a:ext cx="18288000" cy="3268290"/>
            <a:chOff x="0" y="0"/>
            <a:chExt cx="24384000" cy="4357720"/>
          </a:xfrm>
        </p:grpSpPr>
        <p:sp>
          <p:nvSpPr>
            <p:cNvPr id="4" name="Freeform 4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Freeform 5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6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7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Freeform 8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Freeform 9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Freeform 10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Freeform 11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Freeform 12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Freeform 13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4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5" name="Freeform 15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993345" y="3526091"/>
            <a:ext cx="13698156" cy="6067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61903" lvl="1" indent="-480951" algn="ctr">
              <a:lnSpc>
                <a:spcPts val="6237"/>
              </a:lnSpc>
              <a:spcBef>
                <a:spcPct val="0"/>
              </a:spcBef>
              <a:buFont typeface="Arial"/>
              <a:buChar char="•"/>
            </a:pPr>
            <a:r>
              <a:rPr lang="en-US" sz="4455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Break even in year 1</a:t>
            </a:r>
          </a:p>
          <a:p>
            <a:pPr marL="961903" lvl="1" indent="-480951" algn="ctr">
              <a:lnSpc>
                <a:spcPts val="6237"/>
              </a:lnSpc>
              <a:spcBef>
                <a:spcPct val="0"/>
              </a:spcBef>
              <a:buFont typeface="Arial"/>
              <a:buChar char="•"/>
            </a:pPr>
            <a:r>
              <a:rPr lang="en-US" sz="4455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Attend 25+ events/year</a:t>
            </a:r>
          </a:p>
          <a:p>
            <a:pPr marL="961903" lvl="1" indent="-480951" algn="ctr">
              <a:lnSpc>
                <a:spcPts val="6237"/>
              </a:lnSpc>
              <a:spcBef>
                <a:spcPct val="0"/>
              </a:spcBef>
              <a:buFont typeface="Arial"/>
              <a:buChar char="•"/>
            </a:pPr>
            <a:r>
              <a:rPr lang="en-US" sz="4455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Build a trained, fairly paid team</a:t>
            </a:r>
          </a:p>
          <a:p>
            <a:pPr marL="961903" lvl="1" indent="-480951" algn="ctr">
              <a:lnSpc>
                <a:spcPts val="6237"/>
              </a:lnSpc>
              <a:spcBef>
                <a:spcPct val="0"/>
              </a:spcBef>
              <a:buFont typeface="Arial"/>
              <a:buChar char="•"/>
            </a:pPr>
            <a:r>
              <a:rPr lang="en-US" sz="4455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Reach 5,000 social media followers</a:t>
            </a:r>
          </a:p>
          <a:p>
            <a:pPr marL="961903" lvl="1" indent="-480951" algn="ctr">
              <a:lnSpc>
                <a:spcPts val="6237"/>
              </a:lnSpc>
              <a:spcBef>
                <a:spcPct val="0"/>
              </a:spcBef>
              <a:buFont typeface="Arial"/>
              <a:buChar char="•"/>
            </a:pPr>
            <a:r>
              <a:rPr lang="en-US" sz="4455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Explore second truck launch in year 2</a:t>
            </a:r>
          </a:p>
          <a:p>
            <a:pPr algn="ctr">
              <a:lnSpc>
                <a:spcPts val="6237"/>
              </a:lnSpc>
              <a:spcBef>
                <a:spcPct val="0"/>
              </a:spcBef>
            </a:pPr>
            <a:r>
              <a:rPr lang="en-US" sz="4455" i="1">
                <a:solidFill>
                  <a:srgbClr val="000000"/>
                </a:solidFill>
                <a:latin typeface="Open Sans 1 Italics"/>
                <a:ea typeface="Open Sans 1 Italics"/>
                <a:cs typeface="Open Sans 1 Italics"/>
                <a:sym typeface="Open Sans 1 Italics"/>
              </a:rPr>
              <a:t>(Miguel, 2022) — On the rising popularity of street food culture in the UK.</a:t>
            </a:r>
          </a:p>
          <a:p>
            <a:pPr algn="ctr">
              <a:lnSpc>
                <a:spcPts val="4277"/>
              </a:lnSpc>
              <a:spcBef>
                <a:spcPct val="0"/>
              </a:spcBef>
            </a:pPr>
            <a:endParaRPr lang="en-US" sz="4455" i="1">
              <a:solidFill>
                <a:srgbClr val="000000"/>
              </a:solidFill>
              <a:latin typeface="Open Sans 1 Italics"/>
              <a:ea typeface="Open Sans 1 Italics"/>
              <a:cs typeface="Open Sans 1 Italics"/>
              <a:sym typeface="Open Sans 1 Italics"/>
            </a:endParaRPr>
          </a:p>
        </p:txBody>
      </p:sp>
      <p:grpSp>
        <p:nvGrpSpPr>
          <p:cNvPr id="17" name="Group 17"/>
          <p:cNvGrpSpPr/>
          <p:nvPr/>
        </p:nvGrpSpPr>
        <p:grpSpPr>
          <a:xfrm>
            <a:off x="0" y="-1338110"/>
            <a:ext cx="18288000" cy="3268290"/>
            <a:chOff x="0" y="0"/>
            <a:chExt cx="24384000" cy="4357720"/>
          </a:xfrm>
        </p:grpSpPr>
        <p:sp>
          <p:nvSpPr>
            <p:cNvPr id="18" name="Freeform 18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Freeform 19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20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21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2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3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Freeform 24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5" name="Freeform 25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6" name="Freeform 26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Freeform 27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8" name="Freeform 28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9" name="Freeform 29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48006" y="1665123"/>
            <a:ext cx="17259300" cy="1534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2522"/>
              </a:lnSpc>
              <a:spcBef>
                <a:spcPct val="0"/>
              </a:spcBef>
            </a:pPr>
            <a:r>
              <a:rPr lang="en-US" sz="8944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Unique Selling Proposition &amp; Legal Structure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0" y="-1338110"/>
            <a:ext cx="18288000" cy="3268290"/>
            <a:chOff x="0" y="0"/>
            <a:chExt cx="24384000" cy="4357720"/>
          </a:xfrm>
        </p:grpSpPr>
        <p:sp>
          <p:nvSpPr>
            <p:cNvPr id="4" name="Freeform 4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Freeform 5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6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7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Freeform 8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Freeform 9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Freeform 10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Freeform 11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Freeform 12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Freeform 13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4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5" name="Freeform 15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6" name="Group 16"/>
          <p:cNvGrpSpPr/>
          <p:nvPr/>
        </p:nvGrpSpPr>
        <p:grpSpPr>
          <a:xfrm rot="-10800000">
            <a:off x="0" y="8953587"/>
            <a:ext cx="18288000" cy="3268290"/>
            <a:chOff x="0" y="0"/>
            <a:chExt cx="24384000" cy="4357720"/>
          </a:xfrm>
        </p:grpSpPr>
        <p:sp>
          <p:nvSpPr>
            <p:cNvPr id="17" name="Freeform 17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8" name="Freeform 18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Freeform 19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20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21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2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3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Freeform 24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5" name="Freeform 25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6" name="Freeform 26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Freeform 27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8" name="Freeform 28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29" name="Freeform 29"/>
          <p:cNvSpPr/>
          <p:nvPr/>
        </p:nvSpPr>
        <p:spPr>
          <a:xfrm>
            <a:off x="7214170" y="3699421"/>
            <a:ext cx="1562033" cy="1612421"/>
          </a:xfrm>
          <a:custGeom>
            <a:avLst/>
            <a:gdLst/>
            <a:ahLst/>
            <a:cxnLst/>
            <a:rect l="l" t="t" r="r" b="b"/>
            <a:pathLst>
              <a:path w="1562033" h="1612421">
                <a:moveTo>
                  <a:pt x="0" y="0"/>
                </a:moveTo>
                <a:lnTo>
                  <a:pt x="1562033" y="0"/>
                </a:lnTo>
                <a:lnTo>
                  <a:pt x="1562033" y="1612421"/>
                </a:lnTo>
                <a:lnTo>
                  <a:pt x="0" y="1612421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0" name="Freeform 30"/>
          <p:cNvSpPr/>
          <p:nvPr/>
        </p:nvSpPr>
        <p:spPr>
          <a:xfrm flipH="1">
            <a:off x="9577656" y="3685837"/>
            <a:ext cx="1562033" cy="1612421"/>
          </a:xfrm>
          <a:custGeom>
            <a:avLst/>
            <a:gdLst/>
            <a:ahLst/>
            <a:cxnLst/>
            <a:rect l="l" t="t" r="r" b="b"/>
            <a:pathLst>
              <a:path w="1562033" h="1612421">
                <a:moveTo>
                  <a:pt x="1562033" y="0"/>
                </a:moveTo>
                <a:lnTo>
                  <a:pt x="0" y="0"/>
                </a:lnTo>
                <a:lnTo>
                  <a:pt x="0" y="1612421"/>
                </a:lnTo>
                <a:lnTo>
                  <a:pt x="1562033" y="1612421"/>
                </a:lnTo>
                <a:lnTo>
                  <a:pt x="1562033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1" name="Freeform 31"/>
          <p:cNvSpPr/>
          <p:nvPr/>
        </p:nvSpPr>
        <p:spPr>
          <a:xfrm>
            <a:off x="8383074" y="5143500"/>
            <a:ext cx="1521851" cy="2225742"/>
          </a:xfrm>
          <a:custGeom>
            <a:avLst/>
            <a:gdLst/>
            <a:ahLst/>
            <a:cxnLst/>
            <a:rect l="l" t="t" r="r" b="b"/>
            <a:pathLst>
              <a:path w="1521851" h="2225742">
                <a:moveTo>
                  <a:pt x="0" y="0"/>
                </a:moveTo>
                <a:lnTo>
                  <a:pt x="1521852" y="0"/>
                </a:lnTo>
                <a:lnTo>
                  <a:pt x="1521852" y="2225742"/>
                </a:lnTo>
                <a:lnTo>
                  <a:pt x="0" y="2225742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2" name="TextBox 32"/>
          <p:cNvSpPr txBox="1"/>
          <p:nvPr/>
        </p:nvSpPr>
        <p:spPr>
          <a:xfrm>
            <a:off x="948006" y="4434897"/>
            <a:ext cx="5757547" cy="36265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60"/>
              </a:lnSpc>
              <a:spcBef>
                <a:spcPct val="0"/>
              </a:spcBef>
            </a:pPr>
            <a:r>
              <a:rPr lang="en-US" sz="3472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Authentic Spanish recipes with high-quality ingredients, unique themed branding, and mobility to reach festivals and events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034654" y="3457920"/>
            <a:ext cx="3804832" cy="9300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538"/>
              </a:lnSpc>
              <a:spcBef>
                <a:spcPct val="0"/>
              </a:spcBef>
            </a:pPr>
            <a:r>
              <a:rPr lang="en-US" sz="5384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USP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2475928" y="4692751"/>
            <a:ext cx="4417205" cy="24905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00"/>
              </a:lnSpc>
              <a:spcBef>
                <a:spcPct val="0"/>
              </a:spcBef>
            </a:pPr>
            <a:r>
              <a:rPr lang="en-US" sz="3572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Limited Company (for liability protection and scalability)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475928" y="3512486"/>
            <a:ext cx="3804832" cy="9795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958"/>
              </a:lnSpc>
              <a:spcBef>
                <a:spcPct val="0"/>
              </a:spcBef>
            </a:pPr>
            <a:r>
              <a:rPr lang="en-US" sz="5684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Legal Structure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777178" y="8304343"/>
            <a:ext cx="11600955" cy="463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53"/>
              </a:lnSpc>
              <a:spcBef>
                <a:spcPct val="0"/>
              </a:spcBef>
            </a:pPr>
            <a:r>
              <a:rPr lang="en-US" sz="3419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(SMITH &amp; BROWN, 2021) — BENEFITS OF LIMITED COMPANY FORMATION FOR STARTUPS.</a:t>
            </a:r>
          </a:p>
        </p:txBody>
      </p:sp>
    </p:spTree>
  </p:cSld>
  <p:clrMapOvr>
    <a:masterClrMapping/>
  </p:clrMapOvr>
  <p:transition spd="slow">
    <p:comb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0800000">
            <a:off x="0" y="8363979"/>
            <a:ext cx="18288000" cy="3268290"/>
            <a:chOff x="0" y="0"/>
            <a:chExt cx="24384000" cy="4357720"/>
          </a:xfrm>
        </p:grpSpPr>
        <p:sp>
          <p:nvSpPr>
            <p:cNvPr id="3" name="Freeform 3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Freeform 4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Freeform 5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6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7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Freeform 8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Freeform 9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Freeform 10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Freeform 11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Freeform 12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Freeform 13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4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0" y="-1338110"/>
            <a:ext cx="18288000" cy="3268290"/>
            <a:chOff x="0" y="0"/>
            <a:chExt cx="24384000" cy="4357720"/>
          </a:xfrm>
        </p:grpSpPr>
        <p:sp>
          <p:nvSpPr>
            <p:cNvPr id="16" name="Freeform 16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7" name="Freeform 17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8" name="Freeform 18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Freeform 19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20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21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2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3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Freeform 24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5" name="Freeform 25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6" name="Freeform 26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Freeform 27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4197765" y="2044479"/>
            <a:ext cx="9419951" cy="906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57"/>
              </a:lnSpc>
              <a:spcBef>
                <a:spcPct val="0"/>
              </a:spcBef>
            </a:pPr>
            <a:r>
              <a:rPr lang="en-US" sz="6789" dirty="0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PROPOSED LOCATION &amp; HR STRATEGY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A6B9744-249F-81C8-A14B-C147986F0BA3}"/>
              </a:ext>
            </a:extLst>
          </p:cNvPr>
          <p:cNvSpPr txBox="1"/>
          <p:nvPr/>
        </p:nvSpPr>
        <p:spPr>
          <a:xfrm>
            <a:off x="1185045" y="4342065"/>
            <a:ext cx="15731398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068"/>
              </a:lnSpc>
              <a:spcBef>
                <a:spcPct val="0"/>
              </a:spcBef>
            </a:pPr>
            <a:r>
              <a:rPr lang="en-US" sz="4400" b="1" dirty="0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Location: Mobile across UK, focusing on high-traffic festivals and urban events in spring and summer.</a:t>
            </a:r>
          </a:p>
          <a:p>
            <a:pPr algn="ctr">
              <a:lnSpc>
                <a:spcPts val="5068"/>
              </a:lnSpc>
              <a:spcBef>
                <a:spcPct val="0"/>
              </a:spcBef>
            </a:pPr>
            <a:endParaRPr lang="en-US" sz="4400" b="1" dirty="0">
              <a:solidFill>
                <a:srgbClr val="000000"/>
              </a:solidFill>
              <a:latin typeface="Open Sans 1"/>
              <a:ea typeface="Open Sans 1"/>
              <a:cs typeface="Open Sans 1"/>
              <a:sym typeface="Open Sans 1"/>
            </a:endParaRPr>
          </a:p>
          <a:p>
            <a:pPr algn="ctr">
              <a:lnSpc>
                <a:spcPts val="5068"/>
              </a:lnSpc>
              <a:spcBef>
                <a:spcPct val="0"/>
              </a:spcBef>
            </a:pPr>
            <a:r>
              <a:rPr lang="en-US" sz="4400" b="1" dirty="0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HRM: Small team of 2 (chef, assistant, driver, marketing coordinator). Recruitment through local job boards and culinary schools.</a:t>
            </a:r>
          </a:p>
          <a:p>
            <a:endParaRPr lang="es-E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059300" y="7147448"/>
            <a:ext cx="6169399" cy="943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5"/>
              </a:lnSpc>
            </a:pPr>
            <a:r>
              <a:rPr lang="en-US" sz="7168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FINANCIAL OVERVIEW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357458" y="3301157"/>
            <a:ext cx="3573083" cy="2042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P</a:t>
            </a: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ersonal savings: £15,000</a:t>
            </a:r>
          </a:p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Startup loan: £12,500</a:t>
            </a:r>
          </a:p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Local business grant: £5,000</a:t>
            </a:r>
          </a:p>
          <a:p>
            <a:pPr marL="0" lvl="0" indent="0" algn="ctr">
              <a:lnSpc>
                <a:spcPts val="3719"/>
              </a:lnSpc>
            </a:pPr>
            <a:endParaRPr lang="en-US" sz="2257" u="none" strike="noStrike">
              <a:solidFill>
                <a:srgbClr val="00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5081" y="2229834"/>
            <a:ext cx="3017837" cy="9345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636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FUN</a:t>
            </a:r>
            <a:r>
              <a:rPr lang="en-US" sz="3600" u="none" strike="noStrike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DING SOURCES</a:t>
            </a:r>
          </a:p>
          <a:p>
            <a:pPr marL="0" lvl="0" indent="0" algn="ctr">
              <a:lnSpc>
                <a:spcPts val="3636"/>
              </a:lnSpc>
              <a:spcBef>
                <a:spcPct val="0"/>
              </a:spcBef>
            </a:pPr>
            <a:r>
              <a:rPr lang="en-US" sz="3600" u="none" strike="noStrike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£32,500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786274" y="2334245"/>
            <a:ext cx="4310441" cy="1451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756"/>
              </a:lnSpc>
              <a:spcBef>
                <a:spcPct val="0"/>
              </a:spcBef>
            </a:pPr>
            <a:r>
              <a:rPr lang="en-US" sz="3719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12-MONTH F</a:t>
            </a:r>
            <a:r>
              <a:rPr lang="en-US" sz="3719" u="none" strike="noStrike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INANCIAL FORECAST (SEASONAL OPERATION)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009282" y="4004892"/>
            <a:ext cx="4296983" cy="4781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Pr</a:t>
            </a: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ojected Revenue: £48,000</a:t>
            </a:r>
          </a:p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Projected Expenses: £38,400</a:t>
            </a:r>
          </a:p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Food and beverage costs: £14,400 (30% of revenue)</a:t>
            </a:r>
          </a:p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Staff wages: £12,000</a:t>
            </a:r>
          </a:p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Event fees and permits: £4,000</a:t>
            </a:r>
          </a:p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Marketing and promotions: £3,000</a:t>
            </a:r>
          </a:p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Miscellaneous/contingency: £5,000</a:t>
            </a:r>
          </a:p>
          <a:p>
            <a:pPr marL="487317" lvl="1" indent="-243658" algn="ctr">
              <a:lnSpc>
                <a:spcPts val="3159"/>
              </a:lnSpc>
              <a:buFont typeface="Arial"/>
              <a:buChar char="•"/>
            </a:pPr>
            <a:r>
              <a:rPr lang="en-US" sz="2257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Projected Profit: £9,600</a:t>
            </a:r>
          </a:p>
          <a:p>
            <a:pPr marL="0" lvl="0" indent="0" algn="ctr">
              <a:lnSpc>
                <a:spcPts val="3159"/>
              </a:lnSpc>
            </a:pPr>
            <a:endParaRPr lang="en-US" sz="2257" u="none" strike="noStrike">
              <a:solidFill>
                <a:srgbClr val="00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737006" y="2324720"/>
            <a:ext cx="2462591" cy="901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53"/>
              </a:lnSpc>
              <a:spcBef>
                <a:spcPct val="0"/>
              </a:spcBef>
            </a:pPr>
            <a:r>
              <a:rPr lang="en-US" sz="3419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ST</a:t>
            </a:r>
            <a:r>
              <a:rPr lang="en-US" sz="3419" u="none" strike="noStrike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ARTUP COSTS: £32,500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34015" y="3574342"/>
            <a:ext cx="4525285" cy="4789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7" lvl="1" indent="-248284" algn="ctr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Fo</a:t>
            </a:r>
            <a:r>
              <a:rPr lang="en-US" sz="2299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od truck purchase and retrofitting: £18,000</a:t>
            </a:r>
          </a:p>
          <a:p>
            <a:pPr marL="496567" lvl="1" indent="-248284" algn="ctr">
              <a:lnSpc>
                <a:spcPts val="3219"/>
              </a:lnSpc>
              <a:buFont typeface="Arial"/>
              <a:buChar char="•"/>
            </a:pPr>
            <a:r>
              <a:rPr lang="en-US" sz="2299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Initial inventory and stock (ingredients, packaging): £4,500</a:t>
            </a:r>
          </a:p>
          <a:p>
            <a:pPr marL="496567" lvl="1" indent="-248284" algn="ctr">
              <a:lnSpc>
                <a:spcPts val="3219"/>
              </a:lnSpc>
              <a:buFont typeface="Arial"/>
              <a:buChar char="•"/>
            </a:pPr>
            <a:r>
              <a:rPr lang="en-US" sz="2299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Equipment (cooking tools, POS system, safety gear): £3,000</a:t>
            </a:r>
          </a:p>
          <a:p>
            <a:pPr marL="496567" lvl="1" indent="-248284" algn="ctr">
              <a:lnSpc>
                <a:spcPts val="3219"/>
              </a:lnSpc>
              <a:buFont typeface="Arial"/>
              <a:buChar char="•"/>
            </a:pPr>
            <a:r>
              <a:rPr lang="en-US" sz="2299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Licensing, permits, and insurance: £2,000</a:t>
            </a:r>
          </a:p>
          <a:p>
            <a:pPr marL="496567" lvl="1" indent="-248284" algn="ctr">
              <a:lnSpc>
                <a:spcPts val="3219"/>
              </a:lnSpc>
              <a:buFont typeface="Arial"/>
              <a:buChar char="•"/>
            </a:pPr>
            <a:r>
              <a:rPr lang="en-US" sz="2299" u="none" strike="noStrik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Marketing and branding (website, social media setup, launch events): £5,000</a:t>
            </a:r>
          </a:p>
          <a:p>
            <a:pPr marL="0" lvl="0" indent="0" algn="ctr">
              <a:lnSpc>
                <a:spcPts val="3219"/>
              </a:lnSpc>
            </a:pPr>
            <a:endParaRPr lang="en-US" sz="2299" u="none" strike="noStrike">
              <a:solidFill>
                <a:srgbClr val="00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9" name="Freeform 9"/>
          <p:cNvSpPr/>
          <p:nvPr/>
        </p:nvSpPr>
        <p:spPr>
          <a:xfrm rot="-10800000">
            <a:off x="9529193" y="5331687"/>
            <a:ext cx="1562033" cy="1612421"/>
          </a:xfrm>
          <a:custGeom>
            <a:avLst/>
            <a:gdLst/>
            <a:ahLst/>
            <a:cxnLst/>
            <a:rect l="l" t="t" r="r" b="b"/>
            <a:pathLst>
              <a:path w="1562033" h="1612421">
                <a:moveTo>
                  <a:pt x="0" y="0"/>
                </a:moveTo>
                <a:lnTo>
                  <a:pt x="1562034" y="0"/>
                </a:lnTo>
                <a:lnTo>
                  <a:pt x="1562034" y="1612421"/>
                </a:lnTo>
                <a:lnTo>
                  <a:pt x="0" y="161242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Freeform 10"/>
          <p:cNvSpPr/>
          <p:nvPr/>
        </p:nvSpPr>
        <p:spPr>
          <a:xfrm rot="-2553383">
            <a:off x="8651497" y="5714578"/>
            <a:ext cx="1035034" cy="1028565"/>
          </a:xfrm>
          <a:custGeom>
            <a:avLst/>
            <a:gdLst/>
            <a:ahLst/>
            <a:cxnLst/>
            <a:rect l="l" t="t" r="r" b="b"/>
            <a:pathLst>
              <a:path w="1035034" h="1028565">
                <a:moveTo>
                  <a:pt x="0" y="0"/>
                </a:moveTo>
                <a:lnTo>
                  <a:pt x="1035034" y="0"/>
                </a:lnTo>
                <a:lnTo>
                  <a:pt x="1035034" y="1028566"/>
                </a:lnTo>
                <a:lnTo>
                  <a:pt x="0" y="10285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1" name="Freeform 11"/>
          <p:cNvSpPr/>
          <p:nvPr/>
        </p:nvSpPr>
        <p:spPr>
          <a:xfrm rot="-10800000" flipH="1">
            <a:off x="7196773" y="5331687"/>
            <a:ext cx="1562033" cy="1612421"/>
          </a:xfrm>
          <a:custGeom>
            <a:avLst/>
            <a:gdLst/>
            <a:ahLst/>
            <a:cxnLst/>
            <a:rect l="l" t="t" r="r" b="b"/>
            <a:pathLst>
              <a:path w="1562033" h="1612421">
                <a:moveTo>
                  <a:pt x="1562034" y="0"/>
                </a:moveTo>
                <a:lnTo>
                  <a:pt x="0" y="0"/>
                </a:lnTo>
                <a:lnTo>
                  <a:pt x="0" y="1612421"/>
                </a:lnTo>
                <a:lnTo>
                  <a:pt x="1562034" y="1612421"/>
                </a:lnTo>
                <a:lnTo>
                  <a:pt x="156203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12" name="Group 12"/>
          <p:cNvGrpSpPr/>
          <p:nvPr/>
        </p:nvGrpSpPr>
        <p:grpSpPr>
          <a:xfrm>
            <a:off x="0" y="-1338110"/>
            <a:ext cx="18288000" cy="3268290"/>
            <a:chOff x="0" y="0"/>
            <a:chExt cx="24384000" cy="4357720"/>
          </a:xfrm>
        </p:grpSpPr>
        <p:sp>
          <p:nvSpPr>
            <p:cNvPr id="13" name="Freeform 13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4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5" name="Freeform 15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6" name="Freeform 16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7" name="Freeform 17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8" name="Freeform 18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Freeform 19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20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21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>
                <a:extLst>
                  <a:ext uri="{96DAC541-7B7A-43D3-8B79-37D633B846F1}">
                    <asvg:svgBlip xmlns:asvg="http://schemas.microsoft.com/office/drawing/2016/SVG/main" r:embed="rId2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2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2">
                <a:extLst>
                  <a:ext uri="{96DAC541-7B7A-43D3-8B79-37D633B846F1}">
                    <asvg:svgBlip xmlns:asvg="http://schemas.microsoft.com/office/drawing/2016/SVG/main" r:embed="rId2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3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Freeform 24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25" name="Group 25"/>
          <p:cNvGrpSpPr/>
          <p:nvPr/>
        </p:nvGrpSpPr>
        <p:grpSpPr>
          <a:xfrm rot="-10800000">
            <a:off x="-152400" y="9043188"/>
            <a:ext cx="18288000" cy="3268290"/>
            <a:chOff x="0" y="0"/>
            <a:chExt cx="24384000" cy="4357720"/>
          </a:xfrm>
        </p:grpSpPr>
        <p:sp>
          <p:nvSpPr>
            <p:cNvPr id="26" name="Freeform 26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Freeform 27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8" name="Freeform 28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9" name="Freeform 29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0" name="Freeform 30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1" name="Freeform 31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2" name="Freeform 32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3" name="Freeform 33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4" name="Freeform 34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>
                <a:extLst>
                  <a:ext uri="{96DAC541-7B7A-43D3-8B79-37D633B846F1}">
                    <asvg:svgBlip xmlns:asvg="http://schemas.microsoft.com/office/drawing/2016/SVG/main" r:embed="rId2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5" name="Freeform 35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2">
                <a:extLst>
                  <a:ext uri="{96DAC541-7B7A-43D3-8B79-37D633B846F1}">
                    <asvg:svgBlip xmlns:asvg="http://schemas.microsoft.com/office/drawing/2016/SVG/main" r:embed="rId2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6" name="Freeform 36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37" name="Freeform 37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256307" y="1539959"/>
            <a:ext cx="9384934" cy="1567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2802"/>
              </a:lnSpc>
              <a:spcBef>
                <a:spcPct val="0"/>
              </a:spcBef>
            </a:pPr>
            <a:r>
              <a:rPr lang="en-US" sz="9144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 SWOT Analysis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0" y="-1341689"/>
            <a:ext cx="18288000" cy="3268290"/>
            <a:chOff x="0" y="0"/>
            <a:chExt cx="24384000" cy="4357720"/>
          </a:xfrm>
        </p:grpSpPr>
        <p:sp>
          <p:nvSpPr>
            <p:cNvPr id="4" name="Freeform 4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Freeform 5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6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7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Freeform 8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Freeform 9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Freeform 10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Freeform 11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Freeform 12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Freeform 13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4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5" name="Freeform 15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6" name="Group 16"/>
          <p:cNvGrpSpPr/>
          <p:nvPr/>
        </p:nvGrpSpPr>
        <p:grpSpPr>
          <a:xfrm rot="-10800000">
            <a:off x="0" y="8360400"/>
            <a:ext cx="18288000" cy="3268290"/>
            <a:chOff x="0" y="0"/>
            <a:chExt cx="24384000" cy="4357720"/>
          </a:xfrm>
        </p:grpSpPr>
        <p:sp>
          <p:nvSpPr>
            <p:cNvPr id="17" name="Freeform 17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8" name="Freeform 18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Freeform 19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20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21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2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3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Freeform 24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5" name="Freeform 25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6" name="Freeform 26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Freeform 27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8" name="Freeform 28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29" name="Freeform 29"/>
          <p:cNvSpPr/>
          <p:nvPr/>
        </p:nvSpPr>
        <p:spPr>
          <a:xfrm rot="-563622">
            <a:off x="4294053" y="6419217"/>
            <a:ext cx="1192580" cy="560512"/>
          </a:xfrm>
          <a:custGeom>
            <a:avLst/>
            <a:gdLst/>
            <a:ahLst/>
            <a:cxnLst/>
            <a:rect l="l" t="t" r="r" b="b"/>
            <a:pathLst>
              <a:path w="1192580" h="560512">
                <a:moveTo>
                  <a:pt x="0" y="0"/>
                </a:moveTo>
                <a:lnTo>
                  <a:pt x="1192580" y="0"/>
                </a:lnTo>
                <a:lnTo>
                  <a:pt x="1192580" y="560513"/>
                </a:lnTo>
                <a:lnTo>
                  <a:pt x="0" y="560513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0" name="TextBox 30"/>
          <p:cNvSpPr txBox="1"/>
          <p:nvPr/>
        </p:nvSpPr>
        <p:spPr>
          <a:xfrm>
            <a:off x="1343257" y="4649546"/>
            <a:ext cx="3108276" cy="3237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49460" lvl="1" indent="-224730" algn="ctr">
              <a:lnSpc>
                <a:spcPts val="2914"/>
              </a:lnSpc>
              <a:spcBef>
                <a:spcPct val="0"/>
              </a:spcBef>
              <a:buFont typeface="Arial"/>
              <a:buChar char="•"/>
            </a:pPr>
            <a:r>
              <a:rPr lang="en-US" sz="2081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Authentic, original concept</a:t>
            </a:r>
          </a:p>
          <a:p>
            <a:pPr marL="449460" lvl="1" indent="-224730" algn="ctr">
              <a:lnSpc>
                <a:spcPts val="2914"/>
              </a:lnSpc>
              <a:spcBef>
                <a:spcPct val="0"/>
              </a:spcBef>
              <a:buFont typeface="Arial"/>
              <a:buChar char="•"/>
            </a:pPr>
            <a:r>
              <a:rPr lang="en-US" sz="2081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Mobile business model</a:t>
            </a:r>
          </a:p>
          <a:p>
            <a:pPr marL="449460" lvl="1" indent="-224730" algn="ctr">
              <a:lnSpc>
                <a:spcPts val="2914"/>
              </a:lnSpc>
              <a:spcBef>
                <a:spcPct val="0"/>
              </a:spcBef>
              <a:buFont typeface="Arial"/>
              <a:buChar char="•"/>
            </a:pPr>
            <a:r>
              <a:rPr lang="en-US" sz="2081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Experienced culinary team</a:t>
            </a:r>
          </a:p>
          <a:p>
            <a:pPr marL="449460" lvl="1" indent="-224730" algn="ctr">
              <a:lnSpc>
                <a:spcPts val="2914"/>
              </a:lnSpc>
              <a:spcBef>
                <a:spcPct val="0"/>
              </a:spcBef>
              <a:buFont typeface="Arial"/>
              <a:buChar char="•"/>
            </a:pPr>
            <a:r>
              <a:rPr lang="en-US" sz="2081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Strong social media focus</a:t>
            </a:r>
          </a:p>
          <a:p>
            <a:pPr algn="ctr">
              <a:lnSpc>
                <a:spcPts val="2914"/>
              </a:lnSpc>
              <a:spcBef>
                <a:spcPct val="0"/>
              </a:spcBef>
            </a:pPr>
            <a:endParaRPr lang="en-US" sz="2081" b="1">
              <a:solidFill>
                <a:srgbClr val="000000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558058" y="3437406"/>
            <a:ext cx="2488699" cy="1589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78"/>
              </a:lnSpc>
            </a:pPr>
            <a:r>
              <a:rPr lang="en-US" sz="4556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STRENGTHS</a:t>
            </a:r>
          </a:p>
          <a:p>
            <a:pPr algn="ctr">
              <a:lnSpc>
                <a:spcPts val="6378"/>
              </a:lnSpc>
              <a:spcBef>
                <a:spcPct val="0"/>
              </a:spcBef>
            </a:pPr>
            <a:endParaRPr lang="en-US" sz="4556">
              <a:solidFill>
                <a:srgbClr val="000000"/>
              </a:solidFill>
              <a:latin typeface="Bright"/>
              <a:ea typeface="Bright"/>
              <a:cs typeface="Bright"/>
              <a:sym typeface="Bright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5524379" y="4767116"/>
            <a:ext cx="2825736" cy="3790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7287" lvl="1" indent="-238643" algn="ctr">
              <a:lnSpc>
                <a:spcPts val="3094"/>
              </a:lnSpc>
              <a:spcBef>
                <a:spcPct val="0"/>
              </a:spcBef>
              <a:buFont typeface="Arial"/>
              <a:buChar char="•"/>
            </a:pPr>
            <a:r>
              <a:rPr lang="en-US" sz="22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Seasonal sales fluctuations</a:t>
            </a:r>
          </a:p>
          <a:p>
            <a:pPr marL="477287" lvl="1" indent="-238643" algn="ctr">
              <a:lnSpc>
                <a:spcPts val="3094"/>
              </a:lnSpc>
              <a:spcBef>
                <a:spcPct val="0"/>
              </a:spcBef>
              <a:buFont typeface="Arial"/>
              <a:buChar char="•"/>
            </a:pPr>
            <a:r>
              <a:rPr lang="en-US" sz="22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Limited brand recognition initially</a:t>
            </a:r>
          </a:p>
          <a:p>
            <a:pPr marL="477287" lvl="1" indent="-238643" algn="ctr">
              <a:lnSpc>
                <a:spcPts val="3094"/>
              </a:lnSpc>
              <a:spcBef>
                <a:spcPct val="0"/>
              </a:spcBef>
              <a:buFont typeface="Arial"/>
              <a:buChar char="•"/>
            </a:pPr>
            <a:r>
              <a:rPr lang="en-US" sz="22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High upfront costs</a:t>
            </a:r>
          </a:p>
          <a:p>
            <a:pPr marL="477287" lvl="1" indent="-238643" algn="ctr">
              <a:lnSpc>
                <a:spcPts val="3094"/>
              </a:lnSpc>
              <a:spcBef>
                <a:spcPct val="0"/>
              </a:spcBef>
              <a:buFont typeface="Arial"/>
              <a:buChar char="•"/>
            </a:pPr>
            <a:r>
              <a:rPr lang="en-US" sz="22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Reliance on event schedules</a:t>
            </a:r>
          </a:p>
          <a:p>
            <a:pPr algn="ctr">
              <a:lnSpc>
                <a:spcPts val="2254"/>
              </a:lnSpc>
              <a:spcBef>
                <a:spcPct val="0"/>
              </a:spcBef>
            </a:pPr>
            <a:endParaRPr lang="en-US" sz="2210" b="1">
              <a:solidFill>
                <a:srgbClr val="000000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5953981" y="3698469"/>
            <a:ext cx="2396134" cy="779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78"/>
              </a:lnSpc>
              <a:spcBef>
                <a:spcPct val="0"/>
              </a:spcBef>
            </a:pPr>
            <a:r>
              <a:rPr lang="en-US" sz="4556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WEAKNESSES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0011180" y="4430471"/>
            <a:ext cx="2543136" cy="451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4108" lvl="1" indent="-217054" algn="ctr">
              <a:lnSpc>
                <a:spcPts val="2814"/>
              </a:lnSpc>
              <a:spcBef>
                <a:spcPct val="0"/>
              </a:spcBef>
              <a:buFont typeface="Arial"/>
              <a:buChar char="•"/>
            </a:pPr>
            <a:r>
              <a:rPr lang="en-US" sz="20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Expansion into new cities/events</a:t>
            </a:r>
          </a:p>
          <a:p>
            <a:pPr marL="434108" lvl="1" indent="-217054" algn="ctr">
              <a:lnSpc>
                <a:spcPts val="2814"/>
              </a:lnSpc>
              <a:spcBef>
                <a:spcPct val="0"/>
              </a:spcBef>
              <a:buFont typeface="Arial"/>
              <a:buChar char="•"/>
            </a:pPr>
            <a:r>
              <a:rPr lang="en-US" sz="20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Growing demand for street food</a:t>
            </a:r>
          </a:p>
          <a:p>
            <a:pPr marL="434108" lvl="1" indent="-217054" algn="ctr">
              <a:lnSpc>
                <a:spcPts val="2814"/>
              </a:lnSpc>
              <a:spcBef>
                <a:spcPct val="0"/>
              </a:spcBef>
              <a:buFont typeface="Arial"/>
              <a:buChar char="•"/>
            </a:pPr>
            <a:r>
              <a:rPr lang="en-US" sz="20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Partnership with local festivals</a:t>
            </a:r>
          </a:p>
          <a:p>
            <a:pPr marL="434108" lvl="1" indent="-217054" algn="ctr">
              <a:lnSpc>
                <a:spcPts val="2814"/>
              </a:lnSpc>
              <a:spcBef>
                <a:spcPct val="0"/>
              </a:spcBef>
              <a:buFont typeface="Arial"/>
              <a:buChar char="•"/>
            </a:pPr>
            <a:r>
              <a:rPr lang="en-US" sz="20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Use of sustainable packaging</a:t>
            </a:r>
          </a:p>
          <a:p>
            <a:pPr algn="ctr">
              <a:lnSpc>
                <a:spcPts val="2254"/>
              </a:lnSpc>
              <a:spcBef>
                <a:spcPct val="0"/>
              </a:spcBef>
            </a:pPr>
            <a:endParaRPr lang="en-US" sz="2010" b="1">
              <a:solidFill>
                <a:srgbClr val="000000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10011180" y="3360331"/>
            <a:ext cx="2865032" cy="779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78"/>
              </a:lnSpc>
              <a:spcBef>
                <a:spcPct val="0"/>
              </a:spcBef>
            </a:pPr>
            <a:r>
              <a:rPr lang="en-US" sz="4556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OPPORTUNITIES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4312482" y="4750828"/>
            <a:ext cx="3152736" cy="2618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7287" lvl="1" indent="-238643" algn="ctr">
              <a:lnSpc>
                <a:spcPts val="3094"/>
              </a:lnSpc>
              <a:spcBef>
                <a:spcPct val="0"/>
              </a:spcBef>
              <a:buFont typeface="Arial"/>
              <a:buChar char="•"/>
            </a:pPr>
            <a:r>
              <a:rPr lang="en-US" sz="22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Weather dependency</a:t>
            </a:r>
          </a:p>
          <a:p>
            <a:pPr marL="477287" lvl="1" indent="-238643" algn="ctr">
              <a:lnSpc>
                <a:spcPts val="3094"/>
              </a:lnSpc>
              <a:spcBef>
                <a:spcPct val="0"/>
              </a:spcBef>
              <a:buFont typeface="Arial"/>
              <a:buChar char="•"/>
            </a:pPr>
            <a:r>
              <a:rPr lang="en-US" sz="22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High competition</a:t>
            </a:r>
          </a:p>
          <a:p>
            <a:pPr marL="477287" lvl="1" indent="-238643" algn="ctr">
              <a:lnSpc>
                <a:spcPts val="3094"/>
              </a:lnSpc>
              <a:spcBef>
                <a:spcPct val="0"/>
              </a:spcBef>
              <a:buFont typeface="Arial"/>
              <a:buChar char="•"/>
            </a:pPr>
            <a:r>
              <a:rPr lang="en-US" sz="22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Rising food costs</a:t>
            </a:r>
          </a:p>
          <a:p>
            <a:pPr marL="477287" lvl="1" indent="-238643" algn="ctr">
              <a:lnSpc>
                <a:spcPts val="3094"/>
              </a:lnSpc>
              <a:spcBef>
                <a:spcPct val="0"/>
              </a:spcBef>
              <a:buFont typeface="Arial"/>
              <a:buChar char="•"/>
            </a:pPr>
            <a:r>
              <a:rPr lang="en-US" sz="2210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Economic downturn</a:t>
            </a:r>
          </a:p>
          <a:p>
            <a:pPr algn="ctr">
              <a:lnSpc>
                <a:spcPts val="2254"/>
              </a:lnSpc>
              <a:spcBef>
                <a:spcPct val="0"/>
              </a:spcBef>
            </a:pPr>
            <a:endParaRPr lang="en-US" sz="2210" b="1">
              <a:solidFill>
                <a:srgbClr val="000000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15046883" y="3707282"/>
            <a:ext cx="1683932" cy="779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78"/>
              </a:lnSpc>
              <a:spcBef>
                <a:spcPct val="0"/>
              </a:spcBef>
            </a:pPr>
            <a:r>
              <a:rPr lang="en-US" sz="4556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THREATS</a:t>
            </a:r>
          </a:p>
        </p:txBody>
      </p:sp>
      <p:sp>
        <p:nvSpPr>
          <p:cNvPr id="38" name="Freeform 38"/>
          <p:cNvSpPr/>
          <p:nvPr/>
        </p:nvSpPr>
        <p:spPr>
          <a:xfrm rot="-510912">
            <a:off x="12989291" y="6427580"/>
            <a:ext cx="1192580" cy="560512"/>
          </a:xfrm>
          <a:custGeom>
            <a:avLst/>
            <a:gdLst/>
            <a:ahLst/>
            <a:cxnLst/>
            <a:rect l="l" t="t" r="r" b="b"/>
            <a:pathLst>
              <a:path w="1192580" h="560512">
                <a:moveTo>
                  <a:pt x="0" y="0"/>
                </a:moveTo>
                <a:lnTo>
                  <a:pt x="1192579" y="0"/>
                </a:lnTo>
                <a:lnTo>
                  <a:pt x="1192579" y="560512"/>
                </a:lnTo>
                <a:lnTo>
                  <a:pt x="0" y="560512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9" name="Freeform 39"/>
          <p:cNvSpPr/>
          <p:nvPr/>
        </p:nvSpPr>
        <p:spPr>
          <a:xfrm rot="120831">
            <a:off x="8526084" y="6099894"/>
            <a:ext cx="1192580" cy="560512"/>
          </a:xfrm>
          <a:custGeom>
            <a:avLst/>
            <a:gdLst/>
            <a:ahLst/>
            <a:cxnLst/>
            <a:rect l="l" t="t" r="r" b="b"/>
            <a:pathLst>
              <a:path w="1192580" h="560512">
                <a:moveTo>
                  <a:pt x="0" y="0"/>
                </a:moveTo>
                <a:lnTo>
                  <a:pt x="1192579" y="0"/>
                </a:lnTo>
                <a:lnTo>
                  <a:pt x="1192579" y="560512"/>
                </a:lnTo>
                <a:lnTo>
                  <a:pt x="0" y="560512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4561594"/>
            <a:ext cx="16230600" cy="34133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9788" lvl="1" indent="-349894" algn="ctr">
              <a:lnSpc>
                <a:spcPts val="4537"/>
              </a:lnSpc>
              <a:buFont typeface="Arial"/>
              <a:buChar char="•"/>
            </a:pPr>
            <a:r>
              <a:rPr lang="en-US" sz="3241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Social media campaigns (Instagram, Facebook, TikTok) focusing on live event coverage and customer engagement</a:t>
            </a:r>
          </a:p>
          <a:p>
            <a:pPr marL="699788" lvl="1" indent="-349894" algn="ctr">
              <a:lnSpc>
                <a:spcPts val="4537"/>
              </a:lnSpc>
              <a:buFont typeface="Arial"/>
              <a:buChar char="•"/>
            </a:pPr>
            <a:r>
              <a:rPr lang="en-US" sz="3241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Collaboration with local festivals and Spanish cultural organizations</a:t>
            </a:r>
          </a:p>
          <a:p>
            <a:pPr marL="699788" lvl="1" indent="-349894" algn="ctr">
              <a:lnSpc>
                <a:spcPts val="4537"/>
              </a:lnSpc>
              <a:buFont typeface="Arial"/>
              <a:buChar char="•"/>
            </a:pPr>
            <a:r>
              <a:rPr lang="en-US" sz="3241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Promotions &amp; discounts during launch events</a:t>
            </a:r>
          </a:p>
          <a:p>
            <a:pPr marL="699788" lvl="1" indent="-349894" algn="ctr">
              <a:lnSpc>
                <a:spcPts val="4537"/>
              </a:lnSpc>
              <a:buFont typeface="Arial"/>
              <a:buChar char="•"/>
            </a:pPr>
            <a:r>
              <a:rPr lang="en-US" sz="3241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Email newsletter and loyalty program</a:t>
            </a:r>
          </a:p>
          <a:p>
            <a:pPr marL="0" lvl="0" indent="0" algn="ctr">
              <a:lnSpc>
                <a:spcPts val="4537"/>
              </a:lnSpc>
              <a:spcBef>
                <a:spcPct val="0"/>
              </a:spcBef>
            </a:pPr>
            <a:endParaRPr lang="en-US" sz="3241" b="1">
              <a:solidFill>
                <a:srgbClr val="000000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85722" y="1682529"/>
            <a:ext cx="10796115" cy="2230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260"/>
              </a:lnSpc>
              <a:spcBef>
                <a:spcPct val="0"/>
              </a:spcBef>
            </a:pPr>
            <a:r>
              <a:rPr lang="en-US" sz="13043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Marketing Strategy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0" y="-781357"/>
            <a:ext cx="18288000" cy="3268290"/>
            <a:chOff x="0" y="0"/>
            <a:chExt cx="24384000" cy="4357720"/>
          </a:xfrm>
        </p:grpSpPr>
        <p:sp>
          <p:nvSpPr>
            <p:cNvPr id="5" name="Freeform 5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6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7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Freeform 8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Freeform 9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Freeform 10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Freeform 11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Freeform 12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Freeform 13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4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5" name="Freeform 15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6" name="Freeform 16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7" name="Group 17"/>
          <p:cNvGrpSpPr/>
          <p:nvPr/>
        </p:nvGrpSpPr>
        <p:grpSpPr>
          <a:xfrm rot="-10800000">
            <a:off x="0" y="8363979"/>
            <a:ext cx="18288000" cy="3268290"/>
            <a:chOff x="0" y="0"/>
            <a:chExt cx="24384000" cy="4357720"/>
          </a:xfrm>
        </p:grpSpPr>
        <p:sp>
          <p:nvSpPr>
            <p:cNvPr id="18" name="Freeform 18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Freeform 19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20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21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2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3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Freeform 24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5" name="Freeform 25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6" name="Freeform 26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Freeform 27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8" name="Freeform 28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9" name="Freeform 29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461896"/>
            <a:ext cx="16520270" cy="1567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2802"/>
              </a:lnSpc>
              <a:spcBef>
                <a:spcPct val="0"/>
              </a:spcBef>
            </a:pPr>
            <a:r>
              <a:rPr lang="en-US" sz="9144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Why Invest in Me and The Spanish Route?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0" y="-1338110"/>
            <a:ext cx="18288000" cy="3268290"/>
            <a:chOff x="0" y="0"/>
            <a:chExt cx="24384000" cy="4357720"/>
          </a:xfrm>
        </p:grpSpPr>
        <p:sp>
          <p:nvSpPr>
            <p:cNvPr id="4" name="Freeform 4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Freeform 5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6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7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Freeform 8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Freeform 9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Freeform 10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Freeform 11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Freeform 12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Freeform 13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4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5" name="Freeform 15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6" name="Group 16"/>
          <p:cNvGrpSpPr/>
          <p:nvPr/>
        </p:nvGrpSpPr>
        <p:grpSpPr>
          <a:xfrm rot="-10800000">
            <a:off x="0" y="8363979"/>
            <a:ext cx="18288000" cy="3268290"/>
            <a:chOff x="0" y="0"/>
            <a:chExt cx="24384000" cy="4357720"/>
          </a:xfrm>
        </p:grpSpPr>
        <p:sp>
          <p:nvSpPr>
            <p:cNvPr id="17" name="Freeform 17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8" name="Freeform 18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Freeform 19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20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21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2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3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Freeform 24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5" name="Freeform 25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6" name="Freeform 26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Freeform 27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8" name="Freeform 28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>
          <a:xfrm>
            <a:off x="10757357" y="3029856"/>
            <a:ext cx="5529955" cy="5447006"/>
          </a:xfrm>
          <a:prstGeom prst="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387819" y="3833380"/>
            <a:ext cx="8756181" cy="4017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1" lvl="1" indent="-334641" algn="ctr">
              <a:lnSpc>
                <a:spcPts val="4339"/>
              </a:lnSpc>
              <a:spcBef>
                <a:spcPct val="0"/>
              </a:spcBef>
              <a:buFont typeface="Arial"/>
              <a:buChar char="•"/>
            </a:pPr>
            <a:r>
              <a:rPr lang="en-US" sz="3099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Passionate founder with a clear vision and authentic cultural connection</a:t>
            </a:r>
          </a:p>
          <a:p>
            <a:pPr marL="669281" lvl="1" indent="-334641" algn="ctr">
              <a:lnSpc>
                <a:spcPts val="4339"/>
              </a:lnSpc>
              <a:spcBef>
                <a:spcPct val="0"/>
              </a:spcBef>
              <a:buFont typeface="Arial"/>
              <a:buChar char="•"/>
            </a:pPr>
            <a:r>
              <a:rPr lang="en-US" sz="3099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Comprehensive business plan with realistic financials and growth strategies</a:t>
            </a:r>
          </a:p>
          <a:p>
            <a:pPr marL="669281" lvl="1" indent="-334641" algn="ctr">
              <a:lnSpc>
                <a:spcPts val="4339"/>
              </a:lnSpc>
              <a:spcBef>
                <a:spcPct val="0"/>
              </a:spcBef>
              <a:buFont typeface="Arial"/>
              <a:buChar char="•"/>
            </a:pPr>
            <a:r>
              <a:rPr lang="en-US" sz="3099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Proven market demand for authentic Spanish cuisine</a:t>
            </a:r>
          </a:p>
          <a:p>
            <a:pPr algn="ctr">
              <a:lnSpc>
                <a:spcPts val="6378"/>
              </a:lnSpc>
              <a:spcBef>
                <a:spcPct val="0"/>
              </a:spcBef>
            </a:pPr>
            <a:endParaRPr lang="en-US" sz="3099" b="1">
              <a:solidFill>
                <a:srgbClr val="000000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38110"/>
            <a:ext cx="18288000" cy="3268290"/>
            <a:chOff x="0" y="0"/>
            <a:chExt cx="24384000" cy="4357720"/>
          </a:xfrm>
        </p:grpSpPr>
        <p:sp>
          <p:nvSpPr>
            <p:cNvPr id="3" name="Freeform 3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Freeform 4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Freeform 5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6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7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Freeform 8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Freeform 9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Freeform 10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Freeform 11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Freeform 12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Freeform 13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4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15" name="Freeform 15"/>
          <p:cNvSpPr/>
          <p:nvPr/>
        </p:nvSpPr>
        <p:spPr>
          <a:xfrm>
            <a:off x="0" y="5143500"/>
            <a:ext cx="18288000" cy="4503992"/>
          </a:xfrm>
          <a:custGeom>
            <a:avLst/>
            <a:gdLst/>
            <a:ahLst/>
            <a:cxnLst/>
            <a:rect l="l" t="t" r="r" b="b"/>
            <a:pathLst>
              <a:path w="18288000" h="4503992">
                <a:moveTo>
                  <a:pt x="0" y="0"/>
                </a:moveTo>
                <a:lnTo>
                  <a:pt x="18288000" y="0"/>
                </a:lnTo>
                <a:lnTo>
                  <a:pt x="18288000" y="4503992"/>
                </a:lnTo>
                <a:lnTo>
                  <a:pt x="0" y="4503992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 t="-6338" b="-6338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6" name="TextBox 16"/>
          <p:cNvSpPr txBox="1"/>
          <p:nvPr/>
        </p:nvSpPr>
        <p:spPr>
          <a:xfrm>
            <a:off x="2333810" y="3916027"/>
            <a:ext cx="13051714" cy="23977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36597" lvl="1" indent="-318298" algn="ctr">
              <a:lnSpc>
                <a:spcPts val="4128"/>
              </a:lnSpc>
              <a:spcBef>
                <a:spcPct val="0"/>
              </a:spcBef>
              <a:buFont typeface="Arial"/>
              <a:buChar char="•"/>
            </a:pPr>
            <a:r>
              <a:rPr lang="en-US" sz="2948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Purchasing additional equipment</a:t>
            </a:r>
          </a:p>
          <a:p>
            <a:pPr marL="636597" lvl="1" indent="-318298" algn="ctr">
              <a:lnSpc>
                <a:spcPts val="4128"/>
              </a:lnSpc>
              <a:spcBef>
                <a:spcPct val="0"/>
              </a:spcBef>
              <a:buFont typeface="Arial"/>
              <a:buChar char="•"/>
            </a:pPr>
            <a:r>
              <a:rPr lang="en-US" sz="2948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Expanding marketing reach (digital ads, influencer partnerships)</a:t>
            </a:r>
          </a:p>
          <a:p>
            <a:pPr marL="636597" lvl="1" indent="-318298" algn="ctr">
              <a:lnSpc>
                <a:spcPts val="4128"/>
              </a:lnSpc>
              <a:spcBef>
                <a:spcPct val="0"/>
              </a:spcBef>
              <a:buFont typeface="Arial"/>
              <a:buChar char="•"/>
            </a:pPr>
            <a:r>
              <a:rPr lang="en-US" sz="2948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Hiring additional staff to expand event coverage</a:t>
            </a:r>
          </a:p>
          <a:p>
            <a:pPr marL="636597" lvl="1" indent="-318298" algn="ctr">
              <a:lnSpc>
                <a:spcPts val="4128"/>
              </a:lnSpc>
              <a:spcBef>
                <a:spcPct val="0"/>
              </a:spcBef>
              <a:buFont typeface="Arial"/>
              <a:buChar char="•"/>
            </a:pPr>
            <a:r>
              <a:rPr lang="en-US" sz="2948" b="1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Testing new locations and events</a:t>
            </a:r>
          </a:p>
          <a:p>
            <a:pPr algn="ctr">
              <a:lnSpc>
                <a:spcPts val="2448"/>
              </a:lnSpc>
              <a:spcBef>
                <a:spcPct val="0"/>
              </a:spcBef>
            </a:pPr>
            <a:endParaRPr lang="en-US" sz="2948" b="1">
              <a:solidFill>
                <a:srgbClr val="000000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5677954" y="2104832"/>
            <a:ext cx="5942851" cy="9047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359"/>
              </a:lnSpc>
              <a:spcBef>
                <a:spcPct val="0"/>
              </a:spcBef>
            </a:pPr>
            <a:r>
              <a:rPr lang="en-US" sz="5256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Plan to use funds for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3256" y="-1247582"/>
            <a:ext cx="18288000" cy="3268290"/>
            <a:chOff x="0" y="0"/>
            <a:chExt cx="24384000" cy="4357720"/>
          </a:xfrm>
        </p:grpSpPr>
        <p:sp>
          <p:nvSpPr>
            <p:cNvPr id="3" name="Freeform 3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Freeform 4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Freeform 5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6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7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Freeform 8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Freeform 9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Freeform 10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Freeform 11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Freeform 12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Freeform 13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4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5" name="Group 15"/>
          <p:cNvGrpSpPr/>
          <p:nvPr/>
        </p:nvGrpSpPr>
        <p:grpSpPr>
          <a:xfrm rot="-10800000">
            <a:off x="0" y="8363979"/>
            <a:ext cx="18288000" cy="3268290"/>
            <a:chOff x="0" y="0"/>
            <a:chExt cx="24384000" cy="4357720"/>
          </a:xfrm>
        </p:grpSpPr>
        <p:sp>
          <p:nvSpPr>
            <p:cNvPr id="16" name="Freeform 16"/>
            <p:cNvSpPr/>
            <p:nvPr/>
          </p:nvSpPr>
          <p:spPr>
            <a:xfrm rot="-5400000">
              <a:off x="-782605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7" name="Freeform 17"/>
            <p:cNvSpPr/>
            <p:nvPr/>
          </p:nvSpPr>
          <p:spPr>
            <a:xfrm rot="-5400000">
              <a:off x="1169512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8" name="Freeform 18"/>
            <p:cNvSpPr/>
            <p:nvPr/>
          </p:nvSpPr>
          <p:spPr>
            <a:xfrm rot="-5400000">
              <a:off x="3244288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Freeform 19"/>
            <p:cNvSpPr/>
            <p:nvPr/>
          </p:nvSpPr>
          <p:spPr>
            <a:xfrm rot="-5400000">
              <a:off x="5315845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20"/>
            <p:cNvSpPr/>
            <p:nvPr/>
          </p:nvSpPr>
          <p:spPr>
            <a:xfrm rot="-5400000">
              <a:off x="7380819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21"/>
            <p:cNvSpPr/>
            <p:nvPr/>
          </p:nvSpPr>
          <p:spPr>
            <a:xfrm rot="-5400000">
              <a:off x="9332936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2"/>
            <p:cNvSpPr/>
            <p:nvPr/>
          </p:nvSpPr>
          <p:spPr>
            <a:xfrm rot="-5400000">
              <a:off x="11407713" y="1506790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3"/>
            <p:cNvSpPr/>
            <p:nvPr/>
          </p:nvSpPr>
          <p:spPr>
            <a:xfrm rot="-5400000">
              <a:off x="13479270" y="782605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Freeform 24"/>
            <p:cNvSpPr/>
            <p:nvPr/>
          </p:nvSpPr>
          <p:spPr>
            <a:xfrm rot="-5400000">
              <a:off x="15550827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5" name="Freeform 25"/>
            <p:cNvSpPr/>
            <p:nvPr/>
          </p:nvSpPr>
          <p:spPr>
            <a:xfrm rot="-5400000">
              <a:off x="17502944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6" name="Freeform 26"/>
            <p:cNvSpPr/>
            <p:nvPr/>
          </p:nvSpPr>
          <p:spPr>
            <a:xfrm rot="-5400000">
              <a:off x="19577720" y="1622997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8" y="0"/>
                  </a:lnTo>
                  <a:lnTo>
                    <a:pt x="3517328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Freeform 27"/>
            <p:cNvSpPr/>
            <p:nvPr/>
          </p:nvSpPr>
          <p:spPr>
            <a:xfrm rot="-5400000">
              <a:off x="21649278" y="898813"/>
              <a:ext cx="3517328" cy="1952117"/>
            </a:xfrm>
            <a:custGeom>
              <a:avLst/>
              <a:gdLst/>
              <a:ahLst/>
              <a:cxnLst/>
              <a:rect l="l" t="t" r="r" b="b"/>
              <a:pathLst>
                <a:path w="3517328" h="1952117">
                  <a:moveTo>
                    <a:pt x="0" y="0"/>
                  </a:moveTo>
                  <a:lnTo>
                    <a:pt x="3517327" y="0"/>
                  </a:lnTo>
                  <a:lnTo>
                    <a:pt x="3517327" y="1952117"/>
                  </a:lnTo>
                  <a:lnTo>
                    <a:pt x="0" y="19521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28" name="Freeform 28"/>
          <p:cNvSpPr/>
          <p:nvPr/>
        </p:nvSpPr>
        <p:spPr>
          <a:xfrm>
            <a:off x="7198822" y="3086100"/>
            <a:ext cx="3890356" cy="4114800"/>
          </a:xfrm>
          <a:custGeom>
            <a:avLst/>
            <a:gdLst/>
            <a:ahLst/>
            <a:cxnLst/>
            <a:rect l="l" t="t" r="r" b="b"/>
            <a:pathLst>
              <a:path w="3890356" h="4114800">
                <a:moveTo>
                  <a:pt x="0" y="0"/>
                </a:moveTo>
                <a:lnTo>
                  <a:pt x="3890356" y="0"/>
                </a:lnTo>
                <a:lnTo>
                  <a:pt x="389035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alphaModFix amt="53000"/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29" name="Freeform 29"/>
          <p:cNvSpPr/>
          <p:nvPr/>
        </p:nvSpPr>
        <p:spPr>
          <a:xfrm rot="-1439994">
            <a:off x="1107345" y="4005858"/>
            <a:ext cx="3186655" cy="2282442"/>
          </a:xfrm>
          <a:custGeom>
            <a:avLst/>
            <a:gdLst/>
            <a:ahLst/>
            <a:cxnLst/>
            <a:rect l="l" t="t" r="r" b="b"/>
            <a:pathLst>
              <a:path w="3186655" h="2282442">
                <a:moveTo>
                  <a:pt x="0" y="0"/>
                </a:moveTo>
                <a:lnTo>
                  <a:pt x="3186656" y="0"/>
                </a:lnTo>
                <a:lnTo>
                  <a:pt x="3186656" y="2282442"/>
                </a:lnTo>
                <a:lnTo>
                  <a:pt x="0" y="2282442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0" name="Freeform 30"/>
          <p:cNvSpPr/>
          <p:nvPr/>
        </p:nvSpPr>
        <p:spPr>
          <a:xfrm>
            <a:off x="15025724" y="3567509"/>
            <a:ext cx="2233576" cy="2774628"/>
          </a:xfrm>
          <a:custGeom>
            <a:avLst/>
            <a:gdLst/>
            <a:ahLst/>
            <a:cxnLst/>
            <a:rect l="l" t="t" r="r" b="b"/>
            <a:pathLst>
              <a:path w="2233576" h="2774628">
                <a:moveTo>
                  <a:pt x="0" y="0"/>
                </a:moveTo>
                <a:lnTo>
                  <a:pt x="2233576" y="0"/>
                </a:lnTo>
                <a:lnTo>
                  <a:pt x="2233576" y="2774629"/>
                </a:lnTo>
                <a:lnTo>
                  <a:pt x="0" y="2774629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1" name="TextBox 31"/>
          <p:cNvSpPr txBox="1"/>
          <p:nvPr/>
        </p:nvSpPr>
        <p:spPr>
          <a:xfrm>
            <a:off x="4294000" y="960549"/>
            <a:ext cx="9699999" cy="43166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730"/>
              </a:lnSpc>
              <a:spcBef>
                <a:spcPct val="0"/>
              </a:spcBef>
            </a:pPr>
            <a:r>
              <a:rPr lang="en-US" sz="20522" dirty="0">
                <a:solidFill>
                  <a:srgbClr val="000000"/>
                </a:solidFill>
                <a:latin typeface="Bright"/>
                <a:ea typeface="Bright"/>
                <a:cs typeface="Bright"/>
                <a:sym typeface="Bright"/>
              </a:rPr>
              <a:t>THANK YOU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37762" y="7365604"/>
            <a:ext cx="6812476" cy="747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84"/>
              </a:lnSpc>
            </a:pPr>
            <a:r>
              <a:rPr lang="en-US" sz="4346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Daniel Luque Fernandez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63CB0-6D29-5B26-D164-9877BB0E0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200" y="-114300"/>
            <a:ext cx="8229600" cy="1143000"/>
          </a:xfrm>
        </p:spPr>
        <p:txBody>
          <a:bodyPr/>
          <a:lstStyle/>
          <a:p>
            <a:r>
              <a:rPr lang="en-GB" dirty="0"/>
              <a:t>REFERENCES</a:t>
            </a:r>
            <a:endParaRPr lang="es-E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3D04A-71C9-DE7A-27F4-5DB4530B1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937418"/>
            <a:ext cx="17526000" cy="9349581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s-ES" dirty="0" err="1"/>
              <a:t>Cheah</a:t>
            </a:r>
            <a:r>
              <a:rPr lang="es-ES" dirty="0"/>
              <a:t>, H.C.W., </a:t>
            </a:r>
            <a:r>
              <a:rPr lang="es-ES" dirty="0" err="1"/>
              <a:t>Koay</a:t>
            </a:r>
            <a:r>
              <a:rPr lang="es-ES" dirty="0"/>
              <a:t>, K.Y. &amp; </a:t>
            </a:r>
            <a:r>
              <a:rPr lang="es-ES" dirty="0" err="1"/>
              <a:t>Ganesan</a:t>
            </a:r>
            <a:r>
              <a:rPr lang="es-ES" dirty="0"/>
              <a:t>, N. (2023).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rise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</a:t>
            </a:r>
            <a:r>
              <a:rPr lang="es-ES" dirty="0"/>
              <a:t> </a:t>
            </a:r>
            <a:r>
              <a:rPr lang="es-ES" dirty="0" err="1"/>
              <a:t>phenomenon</a:t>
            </a:r>
            <a:r>
              <a:rPr lang="es-ES" dirty="0"/>
              <a:t>: </a:t>
            </a:r>
            <a:r>
              <a:rPr lang="es-ES" dirty="0" err="1"/>
              <a:t>An</a:t>
            </a:r>
            <a:r>
              <a:rPr lang="es-ES" dirty="0"/>
              <a:t> </a:t>
            </a:r>
            <a:r>
              <a:rPr lang="es-ES" dirty="0" err="1"/>
              <a:t>integrated</a:t>
            </a:r>
            <a:r>
              <a:rPr lang="es-ES" dirty="0"/>
              <a:t> </a:t>
            </a:r>
            <a:r>
              <a:rPr lang="es-ES" dirty="0" err="1"/>
              <a:t>model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consumers</a:t>
            </a:r>
            <a:r>
              <a:rPr lang="es-ES" dirty="0"/>
              <a:t>’ </a:t>
            </a:r>
            <a:r>
              <a:rPr lang="es-ES" dirty="0" err="1"/>
              <a:t>intentions</a:t>
            </a:r>
            <a:r>
              <a:rPr lang="es-ES" dirty="0"/>
              <a:t> </a:t>
            </a:r>
            <a:r>
              <a:rPr lang="es-ES" dirty="0" err="1"/>
              <a:t>to</a:t>
            </a:r>
            <a:r>
              <a:rPr lang="es-ES" dirty="0"/>
              <a:t> </a:t>
            </a:r>
            <a:r>
              <a:rPr lang="es-ES" dirty="0" err="1"/>
              <a:t>visit</a:t>
            </a:r>
            <a:r>
              <a:rPr lang="es-ES" dirty="0"/>
              <a:t>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trucks</a:t>
            </a:r>
            <a:r>
              <a:rPr lang="es-ES" dirty="0"/>
              <a:t>. British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Journal</a:t>
            </a:r>
            <a:r>
              <a:rPr lang="es-ES" dirty="0"/>
              <a:t> (in </a:t>
            </a:r>
            <a:r>
              <a:rPr lang="es-ES" dirty="0" err="1"/>
              <a:t>press</a:t>
            </a:r>
            <a:r>
              <a:rPr lang="es-ES" dirty="0"/>
              <a:t>). arxiv.orgpmc.ncbi.nlm.nih.gov+11researchgate.net+11sciencedirect.com+11</a:t>
            </a:r>
          </a:p>
          <a:p>
            <a:pPr marL="514350" indent="-514350">
              <a:buFont typeface="+mj-lt"/>
              <a:buAutoNum type="arabicPeriod"/>
            </a:pPr>
            <a:r>
              <a:rPr lang="es-ES" dirty="0" err="1"/>
              <a:t>Ishak</a:t>
            </a:r>
            <a:r>
              <a:rPr lang="es-ES" dirty="0"/>
              <a:t>, F.A.C., </a:t>
            </a:r>
            <a:r>
              <a:rPr lang="es-ES" dirty="0" err="1"/>
              <a:t>Nordin</a:t>
            </a:r>
            <a:r>
              <a:rPr lang="es-ES" dirty="0"/>
              <a:t>, M.A., </a:t>
            </a:r>
            <a:r>
              <a:rPr lang="es-ES" dirty="0" err="1"/>
              <a:t>Ghazali</a:t>
            </a:r>
            <a:r>
              <a:rPr lang="es-ES" dirty="0"/>
              <a:t>, H., Abidin, U.F.U.Z. &amp; Bakar, A.Z.A. (2018).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utilization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social media as a marketing </a:t>
            </a:r>
            <a:r>
              <a:rPr lang="es-ES" dirty="0" err="1"/>
              <a:t>tool</a:t>
            </a:r>
            <a:r>
              <a:rPr lang="es-ES" dirty="0"/>
              <a:t> in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</a:t>
            </a:r>
            <a:r>
              <a:rPr lang="es-ES" dirty="0"/>
              <a:t> </a:t>
            </a:r>
            <a:r>
              <a:rPr lang="es-ES" dirty="0" err="1"/>
              <a:t>business</a:t>
            </a:r>
            <a:r>
              <a:rPr lang="es-ES" dirty="0"/>
              <a:t>. International </a:t>
            </a:r>
            <a:r>
              <a:rPr lang="es-ES" dirty="0" err="1"/>
              <a:t>Journal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Accounting</a:t>
            </a:r>
            <a:r>
              <a:rPr lang="es-ES" dirty="0"/>
              <a:t>, </a:t>
            </a:r>
            <a:r>
              <a:rPr lang="es-ES" dirty="0" err="1"/>
              <a:t>Finance</a:t>
            </a:r>
            <a:r>
              <a:rPr lang="es-ES" dirty="0"/>
              <a:t> and Business, 3(13), pp. 117–124.</a:t>
            </a:r>
          </a:p>
          <a:p>
            <a:pPr marL="514350" indent="-514350">
              <a:buFont typeface="+mj-lt"/>
              <a:buAutoNum type="arabicPeriod"/>
            </a:pPr>
            <a:r>
              <a:rPr lang="es-ES" dirty="0" err="1"/>
              <a:t>Shin</a:t>
            </a:r>
            <a:r>
              <a:rPr lang="es-ES" dirty="0"/>
              <a:t>, H., </a:t>
            </a:r>
            <a:r>
              <a:rPr lang="es-ES" dirty="0" err="1"/>
              <a:t>DeMicco</a:t>
            </a:r>
            <a:r>
              <a:rPr lang="es-ES" dirty="0"/>
              <a:t>, F.J., </a:t>
            </a:r>
            <a:r>
              <a:rPr lang="es-ES" dirty="0" err="1"/>
              <a:t>Horsley</a:t>
            </a:r>
            <a:r>
              <a:rPr lang="es-ES" dirty="0"/>
              <a:t>, J.S. &amp; </a:t>
            </a:r>
            <a:r>
              <a:rPr lang="es-ES" dirty="0" err="1"/>
              <a:t>Baldassarre</a:t>
            </a:r>
            <a:r>
              <a:rPr lang="es-ES" dirty="0"/>
              <a:t>, D.P. (2017). </a:t>
            </a:r>
            <a:r>
              <a:rPr lang="es-ES" dirty="0" err="1"/>
              <a:t>Consumer</a:t>
            </a:r>
            <a:r>
              <a:rPr lang="es-ES" dirty="0"/>
              <a:t> </a:t>
            </a:r>
            <a:r>
              <a:rPr lang="es-ES" dirty="0" err="1"/>
              <a:t>attitude</a:t>
            </a:r>
            <a:r>
              <a:rPr lang="es-ES" dirty="0"/>
              <a:t> and </a:t>
            </a:r>
            <a:r>
              <a:rPr lang="es-ES" dirty="0" err="1"/>
              <a:t>visit</a:t>
            </a:r>
            <a:r>
              <a:rPr lang="es-ES" dirty="0"/>
              <a:t> </a:t>
            </a:r>
            <a:r>
              <a:rPr lang="es-ES" dirty="0" err="1"/>
              <a:t>intention</a:t>
            </a:r>
            <a:r>
              <a:rPr lang="es-ES" dirty="0"/>
              <a:t> </a:t>
            </a:r>
            <a:r>
              <a:rPr lang="es-ES" dirty="0" err="1"/>
              <a:t>toward</a:t>
            </a:r>
            <a:r>
              <a:rPr lang="es-ES" dirty="0"/>
              <a:t> </a:t>
            </a:r>
            <a:r>
              <a:rPr lang="es-ES" dirty="0" err="1"/>
              <a:t>food‑trucks</a:t>
            </a:r>
            <a:r>
              <a:rPr lang="es-ES" dirty="0"/>
              <a:t>: targeting </a:t>
            </a:r>
            <a:r>
              <a:rPr lang="es-ES" dirty="0" err="1"/>
              <a:t>millennials</a:t>
            </a:r>
            <a:r>
              <a:rPr lang="es-ES" dirty="0"/>
              <a:t>. </a:t>
            </a:r>
            <a:r>
              <a:rPr lang="es-ES" dirty="0" err="1"/>
              <a:t>Journal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Foodservice</a:t>
            </a:r>
            <a:r>
              <a:rPr lang="es-ES" dirty="0"/>
              <a:t> Business </a:t>
            </a:r>
            <a:r>
              <a:rPr lang="es-ES" dirty="0" err="1"/>
              <a:t>Research</a:t>
            </a:r>
            <a:r>
              <a:rPr lang="es-ES" dirty="0"/>
              <a:t>, 20(4), pp. 1–18. journals.indexcopernicus.com+15researchgate.net+15tandfonline.com+15</a:t>
            </a:r>
          </a:p>
          <a:p>
            <a:pPr marL="514350" indent="-514350">
              <a:buFont typeface="+mj-lt"/>
              <a:buAutoNum type="arabicPeriod"/>
            </a:pPr>
            <a:r>
              <a:rPr lang="es-ES" dirty="0"/>
              <a:t>McCarthy, M., </a:t>
            </a:r>
            <a:r>
              <a:rPr lang="es-ES" dirty="0" err="1"/>
              <a:t>Haseeb</a:t>
            </a:r>
            <a:r>
              <a:rPr lang="es-ES" dirty="0"/>
              <a:t>, M., and </a:t>
            </a:r>
            <a:r>
              <a:rPr lang="es-ES" dirty="0" err="1"/>
              <a:t>Tunney</a:t>
            </a:r>
            <a:r>
              <a:rPr lang="es-ES" dirty="0"/>
              <a:t>, P. (2020). </a:t>
            </a:r>
            <a:r>
              <a:rPr lang="es-ES" dirty="0" err="1"/>
              <a:t>Understanding</a:t>
            </a:r>
            <a:r>
              <a:rPr lang="es-ES" dirty="0"/>
              <a:t>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</a:t>
            </a:r>
            <a:r>
              <a:rPr lang="es-ES" dirty="0"/>
              <a:t> </a:t>
            </a:r>
            <a:r>
              <a:rPr lang="es-ES" dirty="0" err="1"/>
              <a:t>customers</a:t>
            </a:r>
            <a:r>
              <a:rPr lang="es-ES" dirty="0"/>
              <a:t>: </a:t>
            </a:r>
            <a:r>
              <a:rPr lang="es-ES" dirty="0" err="1"/>
              <a:t>selection</a:t>
            </a:r>
            <a:r>
              <a:rPr lang="es-ES" dirty="0"/>
              <a:t> </a:t>
            </a:r>
            <a:r>
              <a:rPr lang="es-ES" dirty="0" err="1"/>
              <a:t>attributes</a:t>
            </a:r>
            <a:r>
              <a:rPr lang="es-ES" dirty="0"/>
              <a:t> and </a:t>
            </a:r>
            <a:r>
              <a:rPr lang="es-ES" dirty="0" err="1"/>
              <a:t>dining</a:t>
            </a:r>
            <a:r>
              <a:rPr lang="es-ES" dirty="0"/>
              <a:t> </a:t>
            </a:r>
            <a:r>
              <a:rPr lang="es-ES" dirty="0" err="1"/>
              <a:t>intention</a:t>
            </a:r>
            <a:r>
              <a:rPr lang="es-ES" dirty="0"/>
              <a:t> </a:t>
            </a:r>
            <a:r>
              <a:rPr lang="es-ES" dirty="0" err="1"/>
              <a:t>toward</a:t>
            </a:r>
            <a:r>
              <a:rPr lang="es-ES" dirty="0"/>
              <a:t>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trucks</a:t>
            </a:r>
            <a:r>
              <a:rPr lang="es-ES" dirty="0"/>
              <a:t>. International </a:t>
            </a:r>
            <a:r>
              <a:rPr lang="es-ES" dirty="0" err="1"/>
              <a:t>Journal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Hospitality</a:t>
            </a:r>
            <a:r>
              <a:rPr lang="es-ES" dirty="0"/>
              <a:t> Management, 90, </a:t>
            </a:r>
            <a:r>
              <a:rPr lang="es-ES" dirty="0" err="1"/>
              <a:t>article</a:t>
            </a:r>
            <a:r>
              <a:rPr lang="es-ES" dirty="0"/>
              <a:t> 102529. sciencedirect.com</a:t>
            </a:r>
          </a:p>
          <a:p>
            <a:pPr marL="514350" indent="-514350">
              <a:buFont typeface="+mj-lt"/>
              <a:buAutoNum type="arabicPeriod"/>
            </a:pPr>
            <a:r>
              <a:rPr lang="es-ES" dirty="0" err="1"/>
              <a:t>Majid</a:t>
            </a:r>
            <a:r>
              <a:rPr lang="es-ES" dirty="0"/>
              <a:t>, H.N.A., </a:t>
            </a:r>
            <a:r>
              <a:rPr lang="es-ES" dirty="0" err="1"/>
              <a:t>Zahari</a:t>
            </a:r>
            <a:r>
              <a:rPr lang="es-ES" dirty="0"/>
              <a:t>, M.S.M., </a:t>
            </a:r>
            <a:r>
              <a:rPr lang="es-ES" dirty="0" err="1"/>
              <a:t>Jipiu</a:t>
            </a:r>
            <a:r>
              <a:rPr lang="es-ES" dirty="0"/>
              <a:t>, L.B., </a:t>
            </a:r>
            <a:r>
              <a:rPr lang="es-ES" dirty="0" err="1"/>
              <a:t>Bashir</a:t>
            </a:r>
            <a:r>
              <a:rPr lang="es-ES" dirty="0"/>
              <a:t>, M.A.A. &amp; </a:t>
            </a:r>
            <a:r>
              <a:rPr lang="es-ES" dirty="0" err="1"/>
              <a:t>Kutut</a:t>
            </a:r>
            <a:r>
              <a:rPr lang="es-ES" dirty="0"/>
              <a:t>, M.Z. (2022). </a:t>
            </a:r>
            <a:r>
              <a:rPr lang="es-ES" dirty="0" err="1"/>
              <a:t>Integrating</a:t>
            </a:r>
            <a:r>
              <a:rPr lang="es-ES" dirty="0"/>
              <a:t> Social Media Marketing </a:t>
            </a:r>
            <a:r>
              <a:rPr lang="es-ES" dirty="0" err="1"/>
              <a:t>Toward</a:t>
            </a:r>
            <a:r>
              <a:rPr lang="es-ES" dirty="0"/>
              <a:t> Business Performance and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</a:t>
            </a:r>
            <a:r>
              <a:rPr lang="es-ES" dirty="0"/>
              <a:t> Business </a:t>
            </a:r>
            <a:r>
              <a:rPr lang="es-ES" dirty="0" err="1"/>
              <a:t>Resiliency</a:t>
            </a:r>
            <a:r>
              <a:rPr lang="es-ES" dirty="0"/>
              <a:t>: A Conceptual Framework. </a:t>
            </a:r>
            <a:r>
              <a:rPr lang="es-ES" dirty="0" err="1"/>
              <a:t>Journal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Tourism</a:t>
            </a:r>
            <a:r>
              <a:rPr lang="es-ES" dirty="0"/>
              <a:t>, </a:t>
            </a:r>
            <a:r>
              <a:rPr lang="es-ES" dirty="0" err="1"/>
              <a:t>Hospitality</a:t>
            </a:r>
            <a:r>
              <a:rPr lang="es-ES" dirty="0"/>
              <a:t> &amp; </a:t>
            </a:r>
            <a:r>
              <a:rPr lang="es-ES" dirty="0" err="1"/>
              <a:t>Culinary</a:t>
            </a:r>
            <a:r>
              <a:rPr lang="es-ES" dirty="0"/>
              <a:t> </a:t>
            </a:r>
            <a:r>
              <a:rPr lang="es-ES" dirty="0" err="1"/>
              <a:t>Arts</a:t>
            </a:r>
            <a:r>
              <a:rPr lang="es-ES" dirty="0"/>
              <a:t>, 14(1), pp. 271–285. medium.com+8researchgate.net+8fhtm.uitm.edu.my+8</a:t>
            </a:r>
          </a:p>
          <a:p>
            <a:pPr marL="514350" indent="-514350">
              <a:buFont typeface="+mj-lt"/>
              <a:buAutoNum type="arabicPeriod"/>
            </a:pPr>
            <a:r>
              <a:rPr lang="es-ES" dirty="0"/>
              <a:t>Casado‑Hidalgo, R., García‑Sánchez, I.M. &amp; Plaza‑Úbeda, J.A. (2021). </a:t>
            </a:r>
            <a:r>
              <a:rPr lang="es-ES" dirty="0" err="1"/>
              <a:t>Attracting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millennial</a:t>
            </a:r>
            <a:r>
              <a:rPr lang="es-ES" dirty="0"/>
              <a:t> </a:t>
            </a:r>
            <a:r>
              <a:rPr lang="es-ES" dirty="0" err="1"/>
              <a:t>customer</a:t>
            </a:r>
            <a:r>
              <a:rPr lang="es-ES" dirty="0"/>
              <a:t>: </a:t>
            </a:r>
            <a:r>
              <a:rPr lang="es-ES" dirty="0" err="1"/>
              <a:t>the</a:t>
            </a:r>
            <a:r>
              <a:rPr lang="es-ES" dirty="0"/>
              <a:t> case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trucks</a:t>
            </a:r>
            <a:r>
              <a:rPr lang="es-ES" dirty="0"/>
              <a:t>. British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Journal</a:t>
            </a:r>
            <a:r>
              <a:rPr lang="es-ES" dirty="0"/>
              <a:t>, 123(5), pp. 1705–1723. emerald.com</a:t>
            </a:r>
          </a:p>
          <a:p>
            <a:pPr marL="514350" indent="-514350">
              <a:buFont typeface="+mj-lt"/>
              <a:buAutoNum type="arabicPeriod"/>
            </a:pPr>
            <a:r>
              <a:rPr lang="es-ES" dirty="0" err="1"/>
              <a:t>Prigent</a:t>
            </a:r>
            <a:r>
              <a:rPr lang="es-ES" dirty="0"/>
              <a:t>, C. &amp; Jin, Y. (2022). </a:t>
            </a:r>
            <a:r>
              <a:rPr lang="es-ES" dirty="0" err="1"/>
              <a:t>When</a:t>
            </a:r>
            <a:r>
              <a:rPr lang="es-ES" dirty="0"/>
              <a:t> </a:t>
            </a:r>
            <a:r>
              <a:rPr lang="es-ES" dirty="0" err="1"/>
              <a:t>technology</a:t>
            </a:r>
            <a:r>
              <a:rPr lang="es-ES" dirty="0"/>
              <a:t> leads social </a:t>
            </a:r>
            <a:r>
              <a:rPr lang="es-ES" dirty="0" err="1"/>
              <a:t>business</a:t>
            </a:r>
            <a:r>
              <a:rPr lang="es-ES" dirty="0"/>
              <a:t>: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</a:t>
            </a:r>
            <a:r>
              <a:rPr lang="es-ES" dirty="0"/>
              <a:t> </a:t>
            </a:r>
            <a:r>
              <a:rPr lang="es-ES" dirty="0" err="1"/>
              <a:t>innovation</a:t>
            </a:r>
            <a:r>
              <a:rPr lang="es-ES" dirty="0"/>
              <a:t>. </a:t>
            </a:r>
            <a:r>
              <a:rPr lang="es-ES" dirty="0" err="1"/>
              <a:t>Technological</a:t>
            </a:r>
            <a:r>
              <a:rPr lang="es-ES" dirty="0"/>
              <a:t> </a:t>
            </a:r>
            <a:r>
              <a:rPr lang="es-ES" dirty="0" err="1"/>
              <a:t>Forecasting</a:t>
            </a:r>
            <a:r>
              <a:rPr lang="es-ES" dirty="0"/>
              <a:t> &amp; Social Change, 176, </a:t>
            </a:r>
            <a:r>
              <a:rPr lang="es-ES" dirty="0" err="1"/>
              <a:t>article</a:t>
            </a:r>
            <a:r>
              <a:rPr lang="es-ES" dirty="0"/>
              <a:t> 121410. pmc.ncbi.nlm.nih.gov+1sciencedirect.com+1</a:t>
            </a:r>
          </a:p>
          <a:p>
            <a:pPr marL="514350" indent="-514350">
              <a:buFont typeface="+mj-lt"/>
              <a:buAutoNum type="arabicPeriod"/>
            </a:pPr>
            <a:r>
              <a:rPr lang="es-ES" dirty="0" err="1"/>
              <a:t>Ko</a:t>
            </a:r>
            <a:r>
              <a:rPr lang="es-ES" dirty="0"/>
              <a:t>, A.J. &amp; Ok, C. (2025). </a:t>
            </a:r>
            <a:r>
              <a:rPr lang="es-ES" dirty="0" err="1"/>
              <a:t>The</a:t>
            </a:r>
            <a:r>
              <a:rPr lang="es-ES" dirty="0"/>
              <a:t> role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consumer</a:t>
            </a:r>
            <a:r>
              <a:rPr lang="es-ES" dirty="0"/>
              <a:t> </a:t>
            </a:r>
            <a:r>
              <a:rPr lang="es-ES" dirty="0" err="1"/>
              <a:t>innovativeness</a:t>
            </a:r>
            <a:r>
              <a:rPr lang="es-ES" dirty="0"/>
              <a:t> in </a:t>
            </a:r>
            <a:r>
              <a:rPr lang="es-ES" dirty="0" err="1"/>
              <a:t>shaping</a:t>
            </a:r>
            <a:r>
              <a:rPr lang="es-ES" dirty="0"/>
              <a:t>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</a:t>
            </a:r>
            <a:r>
              <a:rPr lang="es-ES" dirty="0"/>
              <a:t> </a:t>
            </a:r>
            <a:r>
              <a:rPr lang="es-ES" dirty="0" err="1"/>
              <a:t>perceptions</a:t>
            </a:r>
            <a:r>
              <a:rPr lang="es-ES" dirty="0"/>
              <a:t>. International </a:t>
            </a:r>
            <a:r>
              <a:rPr lang="es-ES" dirty="0" err="1"/>
              <a:t>Journal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Hospitality</a:t>
            </a:r>
            <a:r>
              <a:rPr lang="es-ES" dirty="0"/>
              <a:t> Management, 110, </a:t>
            </a:r>
            <a:r>
              <a:rPr lang="es-ES" dirty="0" err="1"/>
              <a:t>article</a:t>
            </a:r>
            <a:r>
              <a:rPr lang="es-ES" dirty="0"/>
              <a:t> 103096. sciencedirect.com</a:t>
            </a:r>
          </a:p>
          <a:p>
            <a:pPr marL="514350" indent="-514350">
              <a:buFont typeface="+mj-lt"/>
              <a:buAutoNum type="arabicPeriod"/>
            </a:pPr>
            <a:r>
              <a:rPr lang="es-ES" dirty="0" err="1"/>
              <a:t>Lertputtarak</a:t>
            </a:r>
            <a:r>
              <a:rPr lang="es-ES" dirty="0"/>
              <a:t>, S., </a:t>
            </a:r>
            <a:r>
              <a:rPr lang="es-ES" dirty="0" err="1"/>
              <a:t>Leepreecha</a:t>
            </a:r>
            <a:r>
              <a:rPr lang="es-ES" dirty="0"/>
              <a:t>, V. &amp; Chan, R.Y.K. (2024). Tastes </a:t>
            </a:r>
            <a:r>
              <a:rPr lang="es-ES" dirty="0" err="1"/>
              <a:t>on</a:t>
            </a:r>
            <a:r>
              <a:rPr lang="es-ES" dirty="0"/>
              <a:t> </a:t>
            </a:r>
            <a:r>
              <a:rPr lang="es-ES" dirty="0" err="1"/>
              <a:t>Wheels</a:t>
            </a:r>
            <a:r>
              <a:rPr lang="es-ES" dirty="0"/>
              <a:t>: </a:t>
            </a:r>
            <a:r>
              <a:rPr lang="es-ES" dirty="0" err="1"/>
              <a:t>Exploring</a:t>
            </a:r>
            <a:r>
              <a:rPr lang="es-ES" dirty="0"/>
              <a:t> </a:t>
            </a:r>
            <a:r>
              <a:rPr lang="es-ES" dirty="0" err="1"/>
              <a:t>consumer</a:t>
            </a:r>
            <a:r>
              <a:rPr lang="es-ES" dirty="0"/>
              <a:t> </a:t>
            </a:r>
            <a:r>
              <a:rPr lang="es-ES" dirty="0" err="1"/>
              <a:t>value</a:t>
            </a:r>
            <a:r>
              <a:rPr lang="es-ES" dirty="0"/>
              <a:t> </a:t>
            </a:r>
            <a:r>
              <a:rPr lang="es-ES" dirty="0" err="1"/>
              <a:t>perceptions</a:t>
            </a:r>
            <a:r>
              <a:rPr lang="es-ES" dirty="0"/>
              <a:t>, </a:t>
            </a:r>
            <a:r>
              <a:rPr lang="es-ES" dirty="0" err="1"/>
              <a:t>enjoyment</a:t>
            </a:r>
            <a:r>
              <a:rPr lang="es-ES" dirty="0"/>
              <a:t> and </a:t>
            </a:r>
            <a:r>
              <a:rPr lang="es-ES" dirty="0" err="1"/>
              <a:t>choice</a:t>
            </a:r>
            <a:r>
              <a:rPr lang="es-ES" dirty="0"/>
              <a:t> </a:t>
            </a:r>
            <a:r>
              <a:rPr lang="es-ES" dirty="0" err="1"/>
              <a:t>behavior</a:t>
            </a:r>
            <a:r>
              <a:rPr lang="es-ES" dirty="0"/>
              <a:t> in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</a:t>
            </a:r>
            <a:r>
              <a:rPr lang="es-ES" dirty="0"/>
              <a:t> </a:t>
            </a:r>
            <a:r>
              <a:rPr lang="es-ES" dirty="0" err="1"/>
              <a:t>market</a:t>
            </a:r>
            <a:r>
              <a:rPr lang="es-ES" dirty="0"/>
              <a:t>. ABAC </a:t>
            </a:r>
            <a:r>
              <a:rPr lang="es-ES" dirty="0" err="1"/>
              <a:t>Journal</a:t>
            </a:r>
            <a:r>
              <a:rPr lang="es-ES" dirty="0"/>
              <a:t>, 44(1), pp. 90–113. scholarworks.umass.edu+9assumptionjournal.au.edu+9sciencedirect.com+9</a:t>
            </a:r>
          </a:p>
          <a:p>
            <a:pPr marL="514350" indent="-514350">
              <a:buFont typeface="+mj-lt"/>
              <a:buAutoNum type="arabicPeriod"/>
            </a:pPr>
            <a:r>
              <a:rPr lang="es-ES" dirty="0"/>
              <a:t>Burton, S. &amp; </a:t>
            </a:r>
            <a:r>
              <a:rPr lang="es-ES" dirty="0" err="1"/>
              <a:t>Creyer</a:t>
            </a:r>
            <a:r>
              <a:rPr lang="es-ES" dirty="0"/>
              <a:t>, E.H. (2018). </a:t>
            </a:r>
            <a:r>
              <a:rPr lang="es-ES" dirty="0" err="1"/>
              <a:t>Effects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truck</a:t>
            </a:r>
            <a:r>
              <a:rPr lang="es-ES" dirty="0"/>
              <a:t> </a:t>
            </a:r>
            <a:r>
              <a:rPr lang="es-ES" dirty="0" err="1"/>
              <a:t>image</a:t>
            </a:r>
            <a:r>
              <a:rPr lang="es-ES" dirty="0"/>
              <a:t> </a:t>
            </a:r>
            <a:r>
              <a:rPr lang="es-ES" dirty="0" err="1"/>
              <a:t>on</a:t>
            </a:r>
            <a:r>
              <a:rPr lang="es-ES" dirty="0"/>
              <a:t> </a:t>
            </a:r>
            <a:r>
              <a:rPr lang="es-ES" dirty="0" err="1"/>
              <a:t>consumers</a:t>
            </a:r>
            <a:r>
              <a:rPr lang="es-ES" dirty="0"/>
              <a:t>’ </a:t>
            </a:r>
            <a:r>
              <a:rPr lang="es-ES" dirty="0" err="1"/>
              <a:t>perceived</a:t>
            </a:r>
            <a:r>
              <a:rPr lang="es-ES" dirty="0"/>
              <a:t> </a:t>
            </a:r>
            <a:r>
              <a:rPr lang="es-ES" dirty="0" err="1"/>
              <a:t>risk</a:t>
            </a:r>
            <a:r>
              <a:rPr lang="es-ES" dirty="0"/>
              <a:t> and </a:t>
            </a:r>
            <a:r>
              <a:rPr lang="es-ES" dirty="0" err="1"/>
              <a:t>experiential</a:t>
            </a:r>
            <a:r>
              <a:rPr lang="es-ES" dirty="0"/>
              <a:t> </a:t>
            </a:r>
            <a:r>
              <a:rPr lang="es-ES" dirty="0" err="1"/>
              <a:t>value</a:t>
            </a:r>
            <a:r>
              <a:rPr lang="es-ES" dirty="0"/>
              <a:t>. </a:t>
            </a:r>
            <a:r>
              <a:rPr lang="es-ES" dirty="0" err="1"/>
              <a:t>Food</a:t>
            </a:r>
            <a:r>
              <a:rPr lang="es-ES" dirty="0"/>
              <a:t> </a:t>
            </a:r>
            <a:r>
              <a:rPr lang="es-ES" dirty="0" err="1"/>
              <a:t>Quality</a:t>
            </a:r>
            <a:r>
              <a:rPr lang="es-ES" dirty="0"/>
              <a:t> and </a:t>
            </a:r>
            <a:r>
              <a:rPr lang="es-ES" dirty="0" err="1"/>
              <a:t>Preference</a:t>
            </a:r>
            <a:r>
              <a:rPr lang="es-ES" dirty="0"/>
              <a:t>, 68, pp. 300–310.</a:t>
            </a:r>
          </a:p>
        </p:txBody>
      </p:sp>
    </p:spTree>
    <p:extLst>
      <p:ext uri="{BB962C8B-B14F-4D97-AF65-F5344CB8AC3E}">
        <p14:creationId xmlns:p14="http://schemas.microsoft.com/office/powerpoint/2010/main" val="39329214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1089</Words>
  <Application>Microsoft Office PowerPoint</Application>
  <PresentationFormat>Custom</PresentationFormat>
  <Paragraphs>92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Open Sans 1</vt:lpstr>
      <vt:lpstr>Open Sans 1 Bold</vt:lpstr>
      <vt:lpstr>Bright</vt:lpstr>
      <vt:lpstr>Arial</vt:lpstr>
      <vt:lpstr>Calibri</vt:lpstr>
      <vt:lpstr>Open Sans 1 Italics</vt:lpstr>
      <vt:lpstr>Assistant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creativo</dc:title>
  <cp:lastModifiedBy>Lara Medina Barcenilla (2334177)</cp:lastModifiedBy>
  <cp:revision>1</cp:revision>
  <dcterms:created xsi:type="dcterms:W3CDTF">2006-08-16T00:00:00Z</dcterms:created>
  <dcterms:modified xsi:type="dcterms:W3CDTF">2025-06-28T19:48:04Z</dcterms:modified>
  <dc:identifier>DAGpm2QRnes</dc:identifier>
</cp:coreProperties>
</file>