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8288000" cy="10287000"/>
  <p:notesSz cx="6858000" cy="9144000"/>
  <p:embeddedFontLst>
    <p:embeddedFont>
      <p:font typeface="Calibri" panose="020F0502020204030204" pitchFamily="34" charset="0"/>
      <p:regular r:id="rId13"/>
      <p:bold r:id="rId14"/>
      <p:italic r:id="rId15"/>
      <p:boldItalic r:id="rId16"/>
    </p:embeddedFont>
    <p:embeddedFont>
      <p:font typeface="Paytone One" panose="020B0604020202020204" charset="0"/>
      <p:regular r:id="rId17"/>
    </p:embeddedFont>
    <p:embeddedFont>
      <p:font typeface="Quicksand Bold" panose="020B0604020202020204" charset="0"/>
      <p:regular r:id="rId18"/>
    </p:embeddedFont>
    <p:embeddedFont>
      <p:font typeface="Quicksand Medium" panose="020B0604020202020204" charset="0"/>
      <p:regular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56991" autoAdjust="0"/>
  </p:normalViewPr>
  <p:slideViewPr>
    <p:cSldViewPr>
      <p:cViewPr varScale="1">
        <p:scale>
          <a:sx n="23" d="100"/>
          <a:sy n="23" d="100"/>
        </p:scale>
        <p:origin x="518"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3DC8C7-B135-4ED5-9510-43CB125AFE59}" type="datetimeFigureOut">
              <a:rPr lang="en-GB" smtClean="0"/>
              <a:t>01/11/2023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1F2754-235C-48D0-80AD-8730180A7972}" type="slidenum">
              <a:rPr lang="en-GB" smtClean="0"/>
              <a:t>‹#›</a:t>
            </a:fld>
            <a:endParaRPr lang="en-GB"/>
          </a:p>
        </p:txBody>
      </p:sp>
    </p:spTree>
    <p:extLst>
      <p:ext uri="{BB962C8B-B14F-4D97-AF65-F5344CB8AC3E}">
        <p14:creationId xmlns:p14="http://schemas.microsoft.com/office/powerpoint/2010/main" val="4141341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expands upon our detailed documented marketing plan and is meant to help readers better comprehend the reasoning behind our choices. The goal is to adapt to the changing demands of the hotel industry while also making the most of the possibilities that present themselves. </a:t>
            </a:r>
            <a:endParaRPr lang="en-GB" dirty="0"/>
          </a:p>
        </p:txBody>
      </p:sp>
      <p:sp>
        <p:nvSpPr>
          <p:cNvPr id="4" name="Slide Number Placeholder 3"/>
          <p:cNvSpPr>
            <a:spLocks noGrp="1"/>
          </p:cNvSpPr>
          <p:nvPr>
            <p:ph type="sldNum" sz="quarter" idx="5"/>
          </p:nvPr>
        </p:nvSpPr>
        <p:spPr/>
        <p:txBody>
          <a:bodyPr/>
          <a:lstStyle/>
          <a:p>
            <a:fld id="{ED1F2754-235C-48D0-80AD-8730180A7972}" type="slidenum">
              <a:rPr lang="en-GB" smtClean="0"/>
              <a:t>2</a:t>
            </a:fld>
            <a:endParaRPr lang="en-GB"/>
          </a:p>
        </p:txBody>
      </p:sp>
    </p:spTree>
    <p:extLst>
      <p:ext uri="{BB962C8B-B14F-4D97-AF65-F5344CB8AC3E}">
        <p14:creationId xmlns:p14="http://schemas.microsoft.com/office/powerpoint/2010/main" val="34032653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cannot be overstated how important it is for businesses in the hospitality sector to evolve with their customers and meet their needs and expectations, especially in regards to sustainability and wellbeing. The Grand Hyatt Hotel will continue to meet these problems front on and seize these possibilities in order to better serve our guests.</a:t>
            </a:r>
            <a:endParaRPr lang="en-GB" dirty="0"/>
          </a:p>
        </p:txBody>
      </p:sp>
      <p:sp>
        <p:nvSpPr>
          <p:cNvPr id="4" name="Slide Number Placeholder 3"/>
          <p:cNvSpPr>
            <a:spLocks noGrp="1"/>
          </p:cNvSpPr>
          <p:nvPr>
            <p:ph type="sldNum" sz="quarter" idx="5"/>
          </p:nvPr>
        </p:nvSpPr>
        <p:spPr/>
        <p:txBody>
          <a:bodyPr/>
          <a:lstStyle/>
          <a:p>
            <a:fld id="{ED1F2754-235C-48D0-80AD-8730180A7972}" type="slidenum">
              <a:rPr lang="en-GB" smtClean="0"/>
              <a:t>9</a:t>
            </a:fld>
            <a:endParaRPr lang="en-GB"/>
          </a:p>
        </p:txBody>
      </p:sp>
    </p:spTree>
    <p:extLst>
      <p:ext uri="{BB962C8B-B14F-4D97-AF65-F5344CB8AC3E}">
        <p14:creationId xmlns:p14="http://schemas.microsoft.com/office/powerpoint/2010/main" val="13199338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svg"/><Relationship Id="rId3" Type="http://schemas.openxmlformats.org/officeDocument/2006/relationships/image" Target="../media/image2.svg"/><Relationship Id="rId7" Type="http://schemas.openxmlformats.org/officeDocument/2006/relationships/image" Target="../media/image6.svg"/><Relationship Id="rId12" Type="http://schemas.openxmlformats.org/officeDocument/2006/relationships/image" Target="../media/image11.png"/><Relationship Id="rId17" Type="http://schemas.openxmlformats.org/officeDocument/2006/relationships/image" Target="../media/image16.svg"/><Relationship Id="rId2" Type="http://schemas.openxmlformats.org/officeDocument/2006/relationships/image" Target="../media/image1.png"/><Relationship Id="rId16"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4.svg"/><Relationship Id="rId15" Type="http://schemas.openxmlformats.org/officeDocument/2006/relationships/image" Target="../media/image14.sv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svg"/><Relationship Id="rId14" Type="http://schemas.openxmlformats.org/officeDocument/2006/relationships/image" Target="../media/image13.png"/></Relationships>
</file>

<file path=ppt/slides/_rels/slide2.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slides/_rels/slide3.xml.rels><?xml version="1.0" encoding="UTF-8" standalone="yes"?>
<Relationships xmlns="http://schemas.openxmlformats.org/package/2006/relationships"><Relationship Id="rId3" Type="http://schemas.openxmlformats.org/officeDocument/2006/relationships/image" Target="../media/image28.png"/><Relationship Id="rId7" Type="http://schemas.openxmlformats.org/officeDocument/2006/relationships/image" Target="../media/image32.svg"/><Relationship Id="rId2" Type="http://schemas.openxmlformats.org/officeDocument/2006/relationships/image" Target="../media/image27.png"/><Relationship Id="rId1" Type="http://schemas.openxmlformats.org/officeDocument/2006/relationships/slideLayout" Target="../slideLayouts/slideLayout7.xml"/><Relationship Id="rId6" Type="http://schemas.openxmlformats.org/officeDocument/2006/relationships/image" Target="../media/image31.png"/><Relationship Id="rId5" Type="http://schemas.openxmlformats.org/officeDocument/2006/relationships/image" Target="../media/image30.svg"/><Relationship Id="rId4" Type="http://schemas.openxmlformats.org/officeDocument/2006/relationships/image" Target="../media/image29.png"/></Relationships>
</file>

<file path=ppt/slides/_rels/slide4.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png"/><Relationship Id="rId1" Type="http://schemas.openxmlformats.org/officeDocument/2006/relationships/slideLayout" Target="../slideLayouts/slideLayout7.xml"/><Relationship Id="rId5" Type="http://schemas.openxmlformats.org/officeDocument/2006/relationships/image" Target="../media/image36.svg"/><Relationship Id="rId4" Type="http://schemas.openxmlformats.org/officeDocument/2006/relationships/image" Target="../media/image35.png"/></Relationships>
</file>

<file path=ppt/slides/_rels/slide5.xml.rels><?xml version="1.0" encoding="UTF-8" standalone="yes"?>
<Relationships xmlns="http://schemas.openxmlformats.org/package/2006/relationships"><Relationship Id="rId3" Type="http://schemas.openxmlformats.org/officeDocument/2006/relationships/image" Target="../media/image16.svg"/><Relationship Id="rId7" Type="http://schemas.openxmlformats.org/officeDocument/2006/relationships/image" Target="../media/image40.svg"/><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39.png"/><Relationship Id="rId5" Type="http://schemas.openxmlformats.org/officeDocument/2006/relationships/image" Target="../media/image38.svg"/><Relationship Id="rId4" Type="http://schemas.openxmlformats.org/officeDocument/2006/relationships/image" Target="../media/image37.png"/></Relationships>
</file>

<file path=ppt/slides/_rels/slide6.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1.png"/><Relationship Id="rId1" Type="http://schemas.openxmlformats.org/officeDocument/2006/relationships/slideLayout" Target="../slideLayouts/slideLayout7.xml"/><Relationship Id="rId5" Type="http://schemas.openxmlformats.org/officeDocument/2006/relationships/image" Target="../media/image44.svg"/><Relationship Id="rId4" Type="http://schemas.openxmlformats.org/officeDocument/2006/relationships/image" Target="../media/image43.png"/></Relationships>
</file>

<file path=ppt/slides/_rels/slide7.xml.rels><?xml version="1.0" encoding="UTF-8" standalone="yes"?>
<Relationships xmlns="http://schemas.openxmlformats.org/package/2006/relationships"><Relationship Id="rId8" Type="http://schemas.openxmlformats.org/officeDocument/2006/relationships/image" Target="../media/image51.png"/><Relationship Id="rId3" Type="http://schemas.openxmlformats.org/officeDocument/2006/relationships/image" Target="../media/image46.svg"/><Relationship Id="rId7" Type="http://schemas.openxmlformats.org/officeDocument/2006/relationships/image" Target="../media/image50.svg"/><Relationship Id="rId2" Type="http://schemas.openxmlformats.org/officeDocument/2006/relationships/image" Target="../media/image45.png"/><Relationship Id="rId1" Type="http://schemas.openxmlformats.org/officeDocument/2006/relationships/slideLayout" Target="../slideLayouts/slideLayout7.xml"/><Relationship Id="rId6" Type="http://schemas.openxmlformats.org/officeDocument/2006/relationships/image" Target="../media/image49.png"/><Relationship Id="rId5" Type="http://schemas.openxmlformats.org/officeDocument/2006/relationships/image" Target="../media/image48.svg"/><Relationship Id="rId10" Type="http://schemas.openxmlformats.org/officeDocument/2006/relationships/image" Target="../media/image53.png"/><Relationship Id="rId4" Type="http://schemas.openxmlformats.org/officeDocument/2006/relationships/image" Target="../media/image47.png"/><Relationship Id="rId9" Type="http://schemas.openxmlformats.org/officeDocument/2006/relationships/image" Target="../media/image52.svg"/></Relationships>
</file>

<file path=ppt/slides/_rels/slide8.xml.rels><?xml version="1.0" encoding="UTF-8" standalone="yes"?>
<Relationships xmlns="http://schemas.openxmlformats.org/package/2006/relationships"><Relationship Id="rId3" Type="http://schemas.openxmlformats.org/officeDocument/2006/relationships/image" Target="../media/image55.svg"/><Relationship Id="rId2" Type="http://schemas.openxmlformats.org/officeDocument/2006/relationships/image" Target="../media/image54.png"/><Relationship Id="rId1" Type="http://schemas.openxmlformats.org/officeDocument/2006/relationships/slideLayout" Target="../slideLayouts/slideLayout7.xml"/><Relationship Id="rId4" Type="http://schemas.openxmlformats.org/officeDocument/2006/relationships/image" Target="../media/image56.png"/></Relationships>
</file>

<file path=ppt/slides/_rels/slide9.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slides/_rels/slide10.xml.rels><?xml version="1.0" encoding="UTF-8" standalone="yes"?>
<Relationships xmlns="http://schemas.openxmlformats.org/package/2006/relationships"><Relationship Id="rId8" Type="http://schemas.openxmlformats.org/officeDocument/2006/relationships/image" Target="../media/image56.png"/><Relationship Id="rId3" Type="http://schemas.openxmlformats.org/officeDocument/2006/relationships/image" Target="../media/image58.svg"/><Relationship Id="rId7" Type="http://schemas.openxmlformats.org/officeDocument/2006/relationships/image" Target="../media/image62.svg"/><Relationship Id="rId2" Type="http://schemas.openxmlformats.org/officeDocument/2006/relationships/image" Target="../media/image57.png"/><Relationship Id="rId1" Type="http://schemas.openxmlformats.org/officeDocument/2006/relationships/slideLayout" Target="../slideLayouts/slideLayout7.xml"/><Relationship Id="rId6" Type="http://schemas.openxmlformats.org/officeDocument/2006/relationships/image" Target="../media/image61.png"/><Relationship Id="rId11" Type="http://schemas.openxmlformats.org/officeDocument/2006/relationships/image" Target="../media/image65.png"/><Relationship Id="rId5" Type="http://schemas.openxmlformats.org/officeDocument/2006/relationships/image" Target="../media/image60.svg"/><Relationship Id="rId10" Type="http://schemas.openxmlformats.org/officeDocument/2006/relationships/image" Target="../media/image64.svg"/><Relationship Id="rId4" Type="http://schemas.openxmlformats.org/officeDocument/2006/relationships/image" Target="../media/image59.png"/><Relationship Id="rId9" Type="http://schemas.openxmlformats.org/officeDocument/2006/relationships/image" Target="../media/image6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5EC"/>
        </a:solidFill>
        <a:effectLst/>
      </p:bgPr>
    </p:bg>
    <p:spTree>
      <p:nvGrpSpPr>
        <p:cNvPr id="1" name=""/>
        <p:cNvGrpSpPr/>
        <p:nvPr/>
      </p:nvGrpSpPr>
      <p:grpSpPr>
        <a:xfrm>
          <a:off x="0" y="0"/>
          <a:ext cx="0" cy="0"/>
          <a:chOff x="0" y="0"/>
          <a:chExt cx="0" cy="0"/>
        </a:xfrm>
      </p:grpSpPr>
      <p:sp>
        <p:nvSpPr>
          <p:cNvPr id="2" name="Freeform 2"/>
          <p:cNvSpPr/>
          <p:nvPr/>
        </p:nvSpPr>
        <p:spPr>
          <a:xfrm>
            <a:off x="14580789" y="0"/>
            <a:ext cx="4701724" cy="2222633"/>
          </a:xfrm>
          <a:custGeom>
            <a:avLst/>
            <a:gdLst/>
            <a:ahLst/>
            <a:cxnLst/>
            <a:rect l="l" t="t" r="r" b="b"/>
            <a:pathLst>
              <a:path w="4701724" h="2222633">
                <a:moveTo>
                  <a:pt x="0" y="0"/>
                </a:moveTo>
                <a:lnTo>
                  <a:pt x="4701724" y="0"/>
                </a:lnTo>
                <a:lnTo>
                  <a:pt x="4701724" y="2222633"/>
                </a:lnTo>
                <a:lnTo>
                  <a:pt x="0" y="222263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Freeform 3"/>
          <p:cNvSpPr/>
          <p:nvPr/>
        </p:nvSpPr>
        <p:spPr>
          <a:xfrm>
            <a:off x="4928470" y="5036740"/>
            <a:ext cx="8431059" cy="950410"/>
          </a:xfrm>
          <a:custGeom>
            <a:avLst/>
            <a:gdLst/>
            <a:ahLst/>
            <a:cxnLst/>
            <a:rect l="l" t="t" r="r" b="b"/>
            <a:pathLst>
              <a:path w="8431059" h="950410">
                <a:moveTo>
                  <a:pt x="0" y="0"/>
                </a:moveTo>
                <a:lnTo>
                  <a:pt x="8431060" y="0"/>
                </a:lnTo>
                <a:lnTo>
                  <a:pt x="8431060" y="950410"/>
                </a:lnTo>
                <a:lnTo>
                  <a:pt x="0" y="95041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a:off x="7154514" y="6912424"/>
            <a:ext cx="3978971" cy="1273271"/>
          </a:xfrm>
          <a:custGeom>
            <a:avLst/>
            <a:gdLst/>
            <a:ahLst/>
            <a:cxnLst/>
            <a:rect l="l" t="t" r="r" b="b"/>
            <a:pathLst>
              <a:path w="3978971" h="1273271">
                <a:moveTo>
                  <a:pt x="0" y="0"/>
                </a:moveTo>
                <a:lnTo>
                  <a:pt x="3978972" y="0"/>
                </a:lnTo>
                <a:lnTo>
                  <a:pt x="3978972" y="1273271"/>
                </a:lnTo>
                <a:lnTo>
                  <a:pt x="0" y="127327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5" name="Freeform 5"/>
          <p:cNvSpPr/>
          <p:nvPr/>
        </p:nvSpPr>
        <p:spPr>
          <a:xfrm rot="4423086">
            <a:off x="166746" y="-4626437"/>
            <a:ext cx="5323671" cy="7857779"/>
          </a:xfrm>
          <a:custGeom>
            <a:avLst/>
            <a:gdLst/>
            <a:ahLst/>
            <a:cxnLst/>
            <a:rect l="l" t="t" r="r" b="b"/>
            <a:pathLst>
              <a:path w="5323671" h="7857779">
                <a:moveTo>
                  <a:pt x="0" y="0"/>
                </a:moveTo>
                <a:lnTo>
                  <a:pt x="5323671" y="0"/>
                </a:lnTo>
                <a:lnTo>
                  <a:pt x="5323671" y="7857780"/>
                </a:lnTo>
                <a:lnTo>
                  <a:pt x="0" y="785778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6" name="Freeform 6"/>
          <p:cNvSpPr/>
          <p:nvPr/>
        </p:nvSpPr>
        <p:spPr>
          <a:xfrm>
            <a:off x="14124406" y="7950069"/>
            <a:ext cx="5614490" cy="4130953"/>
          </a:xfrm>
          <a:custGeom>
            <a:avLst/>
            <a:gdLst/>
            <a:ahLst/>
            <a:cxnLst/>
            <a:rect l="l" t="t" r="r" b="b"/>
            <a:pathLst>
              <a:path w="5614490" h="4130953">
                <a:moveTo>
                  <a:pt x="0" y="0"/>
                </a:moveTo>
                <a:lnTo>
                  <a:pt x="5614490" y="0"/>
                </a:lnTo>
                <a:lnTo>
                  <a:pt x="5614490" y="4130953"/>
                </a:lnTo>
                <a:lnTo>
                  <a:pt x="0" y="4130953"/>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7" name="Freeform 7"/>
          <p:cNvSpPr/>
          <p:nvPr/>
        </p:nvSpPr>
        <p:spPr>
          <a:xfrm rot="-8897882">
            <a:off x="15681947" y="7636750"/>
            <a:ext cx="3154705" cy="2291105"/>
          </a:xfrm>
          <a:custGeom>
            <a:avLst/>
            <a:gdLst/>
            <a:ahLst/>
            <a:cxnLst/>
            <a:rect l="l" t="t" r="r" b="b"/>
            <a:pathLst>
              <a:path w="3154705" h="2291105">
                <a:moveTo>
                  <a:pt x="0" y="0"/>
                </a:moveTo>
                <a:lnTo>
                  <a:pt x="3154706" y="0"/>
                </a:lnTo>
                <a:lnTo>
                  <a:pt x="3154706" y="2291105"/>
                </a:lnTo>
                <a:lnTo>
                  <a:pt x="0" y="2291105"/>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sp>
      <p:sp>
        <p:nvSpPr>
          <p:cNvPr id="8" name="Freeform 8"/>
          <p:cNvSpPr/>
          <p:nvPr/>
        </p:nvSpPr>
        <p:spPr>
          <a:xfrm>
            <a:off x="-1689017" y="6978775"/>
            <a:ext cx="5181796" cy="5106425"/>
          </a:xfrm>
          <a:custGeom>
            <a:avLst/>
            <a:gdLst/>
            <a:ahLst/>
            <a:cxnLst/>
            <a:rect l="l" t="t" r="r" b="b"/>
            <a:pathLst>
              <a:path w="5181796" h="5106425">
                <a:moveTo>
                  <a:pt x="0" y="0"/>
                </a:moveTo>
                <a:lnTo>
                  <a:pt x="5181796" y="0"/>
                </a:lnTo>
                <a:lnTo>
                  <a:pt x="5181796" y="5106424"/>
                </a:lnTo>
                <a:lnTo>
                  <a:pt x="0" y="5106424"/>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sp>
      <p:sp>
        <p:nvSpPr>
          <p:cNvPr id="9" name="TextBox 9"/>
          <p:cNvSpPr txBox="1"/>
          <p:nvPr/>
        </p:nvSpPr>
        <p:spPr>
          <a:xfrm>
            <a:off x="1811733" y="965346"/>
            <a:ext cx="15667525" cy="3195319"/>
          </a:xfrm>
          <a:prstGeom prst="rect">
            <a:avLst/>
          </a:prstGeom>
        </p:spPr>
        <p:txBody>
          <a:bodyPr lIns="0" tIns="0" rIns="0" bIns="0" rtlCol="0" anchor="t">
            <a:spAutoFit/>
          </a:bodyPr>
          <a:lstStyle/>
          <a:p>
            <a:pPr algn="ctr">
              <a:lnSpc>
                <a:spcPts val="12880"/>
              </a:lnSpc>
            </a:pPr>
            <a:r>
              <a:rPr lang="en-US" sz="9200">
                <a:solidFill>
                  <a:srgbClr val="000000"/>
                </a:solidFill>
                <a:latin typeface="Paytone One Bold"/>
              </a:rPr>
              <a:t>Marketing plan for The Grand Hyatt Hotel</a:t>
            </a:r>
          </a:p>
        </p:txBody>
      </p:sp>
      <p:sp>
        <p:nvSpPr>
          <p:cNvPr id="10" name="TextBox 10"/>
          <p:cNvSpPr txBox="1"/>
          <p:nvPr/>
        </p:nvSpPr>
        <p:spPr>
          <a:xfrm>
            <a:off x="4687281" y="5048250"/>
            <a:ext cx="8913438" cy="748030"/>
          </a:xfrm>
          <a:prstGeom prst="rect">
            <a:avLst/>
          </a:prstGeom>
        </p:spPr>
        <p:txBody>
          <a:bodyPr lIns="0" tIns="0" rIns="0" bIns="0" rtlCol="0" anchor="t">
            <a:spAutoFit/>
          </a:bodyPr>
          <a:lstStyle/>
          <a:p>
            <a:pPr algn="ctr">
              <a:lnSpc>
                <a:spcPts val="6019"/>
              </a:lnSpc>
            </a:pPr>
            <a:r>
              <a:rPr lang="en-US" sz="4299">
                <a:solidFill>
                  <a:srgbClr val="000000"/>
                </a:solidFill>
                <a:latin typeface="Quicksand Medium"/>
              </a:rPr>
              <a:t>Presented by Anna Piotrowska</a:t>
            </a:r>
          </a:p>
        </p:txBody>
      </p:sp>
      <p:sp>
        <p:nvSpPr>
          <p:cNvPr id="11" name="Freeform 11"/>
          <p:cNvSpPr/>
          <p:nvPr/>
        </p:nvSpPr>
        <p:spPr>
          <a:xfrm rot="4423086">
            <a:off x="-24920" y="-4936755"/>
            <a:ext cx="5323671" cy="7857779"/>
          </a:xfrm>
          <a:custGeom>
            <a:avLst/>
            <a:gdLst/>
            <a:ahLst/>
            <a:cxnLst/>
            <a:rect l="l" t="t" r="r" b="b"/>
            <a:pathLst>
              <a:path w="5323671" h="7857779">
                <a:moveTo>
                  <a:pt x="0" y="0"/>
                </a:moveTo>
                <a:lnTo>
                  <a:pt x="5323671" y="0"/>
                </a:lnTo>
                <a:lnTo>
                  <a:pt x="5323671" y="7857779"/>
                </a:lnTo>
                <a:lnTo>
                  <a:pt x="0" y="7857779"/>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5EC"/>
        </a:solidFill>
        <a:effectLst/>
      </p:bgPr>
    </p:bg>
    <p:spTree>
      <p:nvGrpSpPr>
        <p:cNvPr id="1" name=""/>
        <p:cNvGrpSpPr/>
        <p:nvPr/>
      </p:nvGrpSpPr>
      <p:grpSpPr>
        <a:xfrm>
          <a:off x="0" y="0"/>
          <a:ext cx="0" cy="0"/>
          <a:chOff x="0" y="0"/>
          <a:chExt cx="0" cy="0"/>
        </a:xfrm>
      </p:grpSpPr>
      <p:sp>
        <p:nvSpPr>
          <p:cNvPr id="2" name="Freeform 2"/>
          <p:cNvSpPr/>
          <p:nvPr/>
        </p:nvSpPr>
        <p:spPr>
          <a:xfrm>
            <a:off x="-413508" y="2986456"/>
            <a:ext cx="19110882" cy="12543688"/>
          </a:xfrm>
          <a:custGeom>
            <a:avLst/>
            <a:gdLst/>
            <a:ahLst/>
            <a:cxnLst/>
            <a:rect l="l" t="t" r="r" b="b"/>
            <a:pathLst>
              <a:path w="19110882" h="12543688">
                <a:moveTo>
                  <a:pt x="0" y="0"/>
                </a:moveTo>
                <a:lnTo>
                  <a:pt x="19110882" y="0"/>
                </a:lnTo>
                <a:lnTo>
                  <a:pt x="19110882" y="12543688"/>
                </a:lnTo>
                <a:lnTo>
                  <a:pt x="0" y="1254368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3" name="Freeform 3"/>
          <p:cNvSpPr/>
          <p:nvPr/>
        </p:nvSpPr>
        <p:spPr>
          <a:xfrm>
            <a:off x="5782622" y="2741669"/>
            <a:ext cx="6718623" cy="4114800"/>
          </a:xfrm>
          <a:custGeom>
            <a:avLst/>
            <a:gdLst/>
            <a:ahLst/>
            <a:cxnLst/>
            <a:rect l="l" t="t" r="r" b="b"/>
            <a:pathLst>
              <a:path w="6718623" h="4114800">
                <a:moveTo>
                  <a:pt x="0" y="0"/>
                </a:moveTo>
                <a:lnTo>
                  <a:pt x="6718622" y="0"/>
                </a:lnTo>
                <a:lnTo>
                  <a:pt x="6718622"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4" name="Freeform 4"/>
          <p:cNvSpPr/>
          <p:nvPr/>
        </p:nvSpPr>
        <p:spPr>
          <a:xfrm>
            <a:off x="12204763" y="6856469"/>
            <a:ext cx="7990040" cy="7200900"/>
          </a:xfrm>
          <a:custGeom>
            <a:avLst/>
            <a:gdLst/>
            <a:ahLst/>
            <a:cxnLst/>
            <a:rect l="l" t="t" r="r" b="b"/>
            <a:pathLst>
              <a:path w="7990040" h="7200900">
                <a:moveTo>
                  <a:pt x="0" y="0"/>
                </a:moveTo>
                <a:lnTo>
                  <a:pt x="7990040" y="0"/>
                </a:lnTo>
                <a:lnTo>
                  <a:pt x="7990040" y="7200900"/>
                </a:lnTo>
                <a:lnTo>
                  <a:pt x="0" y="720090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5" name="Freeform 5"/>
          <p:cNvSpPr/>
          <p:nvPr/>
        </p:nvSpPr>
        <p:spPr>
          <a:xfrm>
            <a:off x="-1532578" y="-888991"/>
            <a:ext cx="7315200" cy="2469762"/>
          </a:xfrm>
          <a:custGeom>
            <a:avLst/>
            <a:gdLst/>
            <a:ahLst/>
            <a:cxnLst/>
            <a:rect l="l" t="t" r="r" b="b"/>
            <a:pathLst>
              <a:path w="7315200" h="2469762">
                <a:moveTo>
                  <a:pt x="0" y="0"/>
                </a:moveTo>
                <a:lnTo>
                  <a:pt x="7315200" y="0"/>
                </a:lnTo>
                <a:lnTo>
                  <a:pt x="7315200" y="2469762"/>
                </a:lnTo>
                <a:lnTo>
                  <a:pt x="0" y="246976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6" name="Freeform 6"/>
          <p:cNvSpPr/>
          <p:nvPr/>
        </p:nvSpPr>
        <p:spPr>
          <a:xfrm>
            <a:off x="386028" y="345890"/>
            <a:ext cx="2687386" cy="2335582"/>
          </a:xfrm>
          <a:custGeom>
            <a:avLst/>
            <a:gdLst/>
            <a:ahLst/>
            <a:cxnLst/>
            <a:rect l="l" t="t" r="r" b="b"/>
            <a:pathLst>
              <a:path w="2687386" h="2335582">
                <a:moveTo>
                  <a:pt x="0" y="0"/>
                </a:moveTo>
                <a:lnTo>
                  <a:pt x="2687386" y="0"/>
                </a:lnTo>
                <a:lnTo>
                  <a:pt x="2687386" y="2335583"/>
                </a:lnTo>
                <a:lnTo>
                  <a:pt x="0" y="2335583"/>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sp>
      <p:sp>
        <p:nvSpPr>
          <p:cNvPr id="7" name="TextBox 7"/>
          <p:cNvSpPr txBox="1"/>
          <p:nvPr/>
        </p:nvSpPr>
        <p:spPr>
          <a:xfrm>
            <a:off x="6093878" y="4367925"/>
            <a:ext cx="6110885" cy="986114"/>
          </a:xfrm>
          <a:prstGeom prst="rect">
            <a:avLst/>
          </a:prstGeom>
        </p:spPr>
        <p:txBody>
          <a:bodyPr lIns="0" tIns="0" rIns="0" bIns="0" rtlCol="0" anchor="t">
            <a:spAutoFit/>
          </a:bodyPr>
          <a:lstStyle/>
          <a:p>
            <a:pPr algn="ctr">
              <a:lnSpc>
                <a:spcPts val="7449"/>
              </a:lnSpc>
            </a:pPr>
            <a:r>
              <a:rPr lang="en-US" sz="7303">
                <a:solidFill>
                  <a:srgbClr val="000000"/>
                </a:solidFill>
                <a:latin typeface="Paytone One Bold"/>
              </a:rPr>
              <a:t>Introduction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5EC"/>
        </a:solidFill>
        <a:effectLst/>
      </p:bgPr>
    </p:bg>
    <p:spTree>
      <p:nvGrpSpPr>
        <p:cNvPr id="1" name=""/>
        <p:cNvGrpSpPr/>
        <p:nvPr/>
      </p:nvGrpSpPr>
      <p:grpSpPr>
        <a:xfrm>
          <a:off x="0" y="0"/>
          <a:ext cx="0" cy="0"/>
          <a:chOff x="0" y="0"/>
          <a:chExt cx="0" cy="0"/>
        </a:xfrm>
      </p:grpSpPr>
      <p:grpSp>
        <p:nvGrpSpPr>
          <p:cNvPr id="2" name="Group 2"/>
          <p:cNvGrpSpPr/>
          <p:nvPr/>
        </p:nvGrpSpPr>
        <p:grpSpPr>
          <a:xfrm>
            <a:off x="1028700" y="2759891"/>
            <a:ext cx="16230600" cy="6498409"/>
            <a:chOff x="0" y="0"/>
            <a:chExt cx="4274726" cy="1711515"/>
          </a:xfrm>
        </p:grpSpPr>
        <p:sp>
          <p:nvSpPr>
            <p:cNvPr id="3" name="Freeform 3"/>
            <p:cNvSpPr/>
            <p:nvPr/>
          </p:nvSpPr>
          <p:spPr>
            <a:xfrm>
              <a:off x="0" y="0"/>
              <a:ext cx="4274726" cy="1711515"/>
            </a:xfrm>
            <a:custGeom>
              <a:avLst/>
              <a:gdLst/>
              <a:ahLst/>
              <a:cxnLst/>
              <a:rect l="l" t="t" r="r" b="b"/>
              <a:pathLst>
                <a:path w="4274726" h="1711515">
                  <a:moveTo>
                    <a:pt x="24327" y="0"/>
                  </a:moveTo>
                  <a:lnTo>
                    <a:pt x="4250399" y="0"/>
                  </a:lnTo>
                  <a:cubicBezTo>
                    <a:pt x="4263834" y="0"/>
                    <a:pt x="4274726" y="10891"/>
                    <a:pt x="4274726" y="24327"/>
                  </a:cubicBezTo>
                  <a:lnTo>
                    <a:pt x="4274726" y="1687188"/>
                  </a:lnTo>
                  <a:cubicBezTo>
                    <a:pt x="4274726" y="1700624"/>
                    <a:pt x="4263834" y="1711515"/>
                    <a:pt x="4250399" y="1711515"/>
                  </a:cubicBezTo>
                  <a:lnTo>
                    <a:pt x="24327" y="1711515"/>
                  </a:lnTo>
                  <a:cubicBezTo>
                    <a:pt x="10891" y="1711515"/>
                    <a:pt x="0" y="1700624"/>
                    <a:pt x="0" y="1687188"/>
                  </a:cubicBezTo>
                  <a:lnTo>
                    <a:pt x="0" y="24327"/>
                  </a:lnTo>
                  <a:cubicBezTo>
                    <a:pt x="0" y="10891"/>
                    <a:pt x="10891" y="0"/>
                    <a:pt x="24327" y="0"/>
                  </a:cubicBezTo>
                  <a:close/>
                </a:path>
              </a:pathLst>
            </a:custGeom>
            <a:solidFill>
              <a:srgbClr val="DCC3AC"/>
            </a:solidFill>
          </p:spPr>
        </p:sp>
        <p:sp>
          <p:nvSpPr>
            <p:cNvPr id="4" name="TextBox 4"/>
            <p:cNvSpPr txBox="1"/>
            <p:nvPr/>
          </p:nvSpPr>
          <p:spPr>
            <a:xfrm>
              <a:off x="0" y="-38100"/>
              <a:ext cx="812800" cy="850900"/>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rot="3067879">
            <a:off x="15046306" y="7691060"/>
            <a:ext cx="2484075" cy="3134480"/>
          </a:xfrm>
          <a:custGeom>
            <a:avLst/>
            <a:gdLst/>
            <a:ahLst/>
            <a:cxnLst/>
            <a:rect l="l" t="t" r="r" b="b"/>
            <a:pathLst>
              <a:path w="2484075" h="3134480">
                <a:moveTo>
                  <a:pt x="0" y="0"/>
                </a:moveTo>
                <a:lnTo>
                  <a:pt x="2484075" y="0"/>
                </a:lnTo>
                <a:lnTo>
                  <a:pt x="2484075" y="3134480"/>
                </a:lnTo>
                <a:lnTo>
                  <a:pt x="0" y="3134480"/>
                </a:lnTo>
                <a:lnTo>
                  <a:pt x="0" y="0"/>
                </a:lnTo>
                <a:close/>
              </a:path>
            </a:pathLst>
          </a:custGeom>
          <a:blipFill>
            <a:blip r:embed="rId2"/>
            <a:stretch>
              <a:fillRect/>
            </a:stretch>
          </a:blipFill>
        </p:spPr>
      </p:sp>
      <p:sp>
        <p:nvSpPr>
          <p:cNvPr id="6" name="Freeform 6"/>
          <p:cNvSpPr/>
          <p:nvPr/>
        </p:nvSpPr>
        <p:spPr>
          <a:xfrm rot="-4063775">
            <a:off x="729149" y="2068980"/>
            <a:ext cx="1806132" cy="1934278"/>
          </a:xfrm>
          <a:custGeom>
            <a:avLst/>
            <a:gdLst/>
            <a:ahLst/>
            <a:cxnLst/>
            <a:rect l="l" t="t" r="r" b="b"/>
            <a:pathLst>
              <a:path w="1806132" h="1934278">
                <a:moveTo>
                  <a:pt x="0" y="0"/>
                </a:moveTo>
                <a:lnTo>
                  <a:pt x="1806132" y="0"/>
                </a:lnTo>
                <a:lnTo>
                  <a:pt x="1806132" y="1934278"/>
                </a:lnTo>
                <a:lnTo>
                  <a:pt x="0" y="1934278"/>
                </a:lnTo>
                <a:lnTo>
                  <a:pt x="0" y="0"/>
                </a:lnTo>
                <a:close/>
              </a:path>
            </a:pathLst>
          </a:custGeom>
          <a:blipFill>
            <a:blip r:embed="rId3"/>
            <a:stretch>
              <a:fillRect/>
            </a:stretch>
          </a:blipFill>
        </p:spPr>
      </p:sp>
      <p:sp>
        <p:nvSpPr>
          <p:cNvPr id="7" name="Freeform 7"/>
          <p:cNvSpPr/>
          <p:nvPr/>
        </p:nvSpPr>
        <p:spPr>
          <a:xfrm>
            <a:off x="14253239" y="-1001116"/>
            <a:ext cx="6012122" cy="2029816"/>
          </a:xfrm>
          <a:custGeom>
            <a:avLst/>
            <a:gdLst/>
            <a:ahLst/>
            <a:cxnLst/>
            <a:rect l="l" t="t" r="r" b="b"/>
            <a:pathLst>
              <a:path w="6012122" h="2029816">
                <a:moveTo>
                  <a:pt x="0" y="0"/>
                </a:moveTo>
                <a:lnTo>
                  <a:pt x="6012122" y="0"/>
                </a:lnTo>
                <a:lnTo>
                  <a:pt x="6012122" y="2029816"/>
                </a:lnTo>
                <a:lnTo>
                  <a:pt x="0" y="202981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8" name="Freeform 8"/>
          <p:cNvSpPr/>
          <p:nvPr/>
        </p:nvSpPr>
        <p:spPr>
          <a:xfrm>
            <a:off x="14688650" y="-2388553"/>
            <a:ext cx="4030989" cy="4114800"/>
          </a:xfrm>
          <a:custGeom>
            <a:avLst/>
            <a:gdLst/>
            <a:ahLst/>
            <a:cxnLst/>
            <a:rect l="l" t="t" r="r" b="b"/>
            <a:pathLst>
              <a:path w="4030989" h="4114800">
                <a:moveTo>
                  <a:pt x="0" y="0"/>
                </a:moveTo>
                <a:lnTo>
                  <a:pt x="4030989" y="0"/>
                </a:lnTo>
                <a:lnTo>
                  <a:pt x="4030989"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9" name="TextBox 9"/>
          <p:cNvSpPr txBox="1"/>
          <p:nvPr/>
        </p:nvSpPr>
        <p:spPr>
          <a:xfrm>
            <a:off x="2157271" y="4402228"/>
            <a:ext cx="14131072" cy="3794760"/>
          </a:xfrm>
          <a:prstGeom prst="rect">
            <a:avLst/>
          </a:prstGeom>
        </p:spPr>
        <p:txBody>
          <a:bodyPr lIns="0" tIns="0" rIns="0" bIns="0" rtlCol="0" anchor="t">
            <a:spAutoFit/>
          </a:bodyPr>
          <a:lstStyle/>
          <a:p>
            <a:pPr algn="ctr">
              <a:lnSpc>
                <a:spcPts val="5040"/>
              </a:lnSpc>
            </a:pPr>
            <a:r>
              <a:rPr lang="en-US" sz="3600">
                <a:solidFill>
                  <a:srgbClr val="000000"/>
                </a:solidFill>
                <a:latin typeface="Quicksand Bold"/>
              </a:rPr>
              <a:t>The Grand Hyatt Hotel chain is well-known all over the world for its high standards of luxury and excellent customer service. It excels because of the high regard with which it is held. The hotel market is very competitive and has a high pricing point, thus this presents a hurdle.</a:t>
            </a:r>
          </a:p>
          <a:p>
            <a:pPr algn="ctr">
              <a:lnSpc>
                <a:spcPts val="5040"/>
              </a:lnSpc>
            </a:pPr>
            <a:endParaRPr lang="en-US" sz="3600">
              <a:solidFill>
                <a:srgbClr val="000000"/>
              </a:solidFill>
              <a:latin typeface="Quicksand Bold"/>
            </a:endParaRPr>
          </a:p>
        </p:txBody>
      </p:sp>
      <p:sp>
        <p:nvSpPr>
          <p:cNvPr id="10" name="TextBox 10"/>
          <p:cNvSpPr txBox="1"/>
          <p:nvPr/>
        </p:nvSpPr>
        <p:spPr>
          <a:xfrm>
            <a:off x="3621759" y="1025298"/>
            <a:ext cx="11799127" cy="1566544"/>
          </a:xfrm>
          <a:prstGeom prst="rect">
            <a:avLst/>
          </a:prstGeom>
        </p:spPr>
        <p:txBody>
          <a:bodyPr lIns="0" tIns="0" rIns="0" bIns="0" rtlCol="0" anchor="t">
            <a:spAutoFit/>
          </a:bodyPr>
          <a:lstStyle/>
          <a:p>
            <a:pPr algn="ctr">
              <a:lnSpc>
                <a:spcPts val="12880"/>
              </a:lnSpc>
            </a:pPr>
            <a:r>
              <a:rPr lang="en-US" sz="9200">
                <a:solidFill>
                  <a:srgbClr val="000000"/>
                </a:solidFill>
                <a:latin typeface="Paytone One"/>
              </a:rPr>
              <a:t>Company Overview</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5EC"/>
        </a:solidFill>
        <a:effectLst/>
      </p:bgPr>
    </p:bg>
    <p:spTree>
      <p:nvGrpSpPr>
        <p:cNvPr id="1" name=""/>
        <p:cNvGrpSpPr/>
        <p:nvPr/>
      </p:nvGrpSpPr>
      <p:grpSpPr>
        <a:xfrm>
          <a:off x="0" y="0"/>
          <a:ext cx="0" cy="0"/>
          <a:chOff x="0" y="0"/>
          <a:chExt cx="0" cy="0"/>
        </a:xfrm>
      </p:grpSpPr>
      <p:sp>
        <p:nvSpPr>
          <p:cNvPr id="2" name="Freeform 2"/>
          <p:cNvSpPr/>
          <p:nvPr/>
        </p:nvSpPr>
        <p:spPr>
          <a:xfrm>
            <a:off x="1693582" y="3464558"/>
            <a:ext cx="7315200" cy="3300153"/>
          </a:xfrm>
          <a:custGeom>
            <a:avLst/>
            <a:gdLst/>
            <a:ahLst/>
            <a:cxnLst/>
            <a:rect l="l" t="t" r="r" b="b"/>
            <a:pathLst>
              <a:path w="7315200" h="3300153">
                <a:moveTo>
                  <a:pt x="0" y="0"/>
                </a:moveTo>
                <a:lnTo>
                  <a:pt x="7315200" y="0"/>
                </a:lnTo>
                <a:lnTo>
                  <a:pt x="7315200" y="3300153"/>
                </a:lnTo>
                <a:lnTo>
                  <a:pt x="0" y="330015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Freeform 3"/>
          <p:cNvSpPr/>
          <p:nvPr/>
        </p:nvSpPr>
        <p:spPr>
          <a:xfrm>
            <a:off x="10293765" y="6461063"/>
            <a:ext cx="6284878" cy="2835337"/>
          </a:xfrm>
          <a:custGeom>
            <a:avLst/>
            <a:gdLst/>
            <a:ahLst/>
            <a:cxnLst/>
            <a:rect l="l" t="t" r="r" b="b"/>
            <a:pathLst>
              <a:path w="6284878" h="2835337">
                <a:moveTo>
                  <a:pt x="0" y="0"/>
                </a:moveTo>
                <a:lnTo>
                  <a:pt x="6284877" y="0"/>
                </a:lnTo>
                <a:lnTo>
                  <a:pt x="6284877" y="2835337"/>
                </a:lnTo>
                <a:lnTo>
                  <a:pt x="0" y="283533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Freeform 4"/>
          <p:cNvSpPr/>
          <p:nvPr/>
        </p:nvSpPr>
        <p:spPr>
          <a:xfrm>
            <a:off x="596165" y="7376883"/>
            <a:ext cx="2194835" cy="2509686"/>
          </a:xfrm>
          <a:custGeom>
            <a:avLst/>
            <a:gdLst/>
            <a:ahLst/>
            <a:cxnLst/>
            <a:rect l="l" t="t" r="r" b="b"/>
            <a:pathLst>
              <a:path w="2194835" h="2509686">
                <a:moveTo>
                  <a:pt x="0" y="0"/>
                </a:moveTo>
                <a:lnTo>
                  <a:pt x="2194834" y="0"/>
                </a:lnTo>
                <a:lnTo>
                  <a:pt x="2194834" y="2509686"/>
                </a:lnTo>
                <a:lnTo>
                  <a:pt x="0" y="250968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5" name="TextBox 5"/>
          <p:cNvSpPr txBox="1"/>
          <p:nvPr/>
        </p:nvSpPr>
        <p:spPr>
          <a:xfrm>
            <a:off x="11004109" y="253365"/>
            <a:ext cx="4864190" cy="1464945"/>
          </a:xfrm>
          <a:prstGeom prst="rect">
            <a:avLst/>
          </a:prstGeom>
        </p:spPr>
        <p:txBody>
          <a:bodyPr lIns="0" tIns="0" rIns="0" bIns="0" rtlCol="0" anchor="t">
            <a:spAutoFit/>
          </a:bodyPr>
          <a:lstStyle/>
          <a:p>
            <a:pPr algn="ctr">
              <a:lnSpc>
                <a:spcPts val="5880"/>
              </a:lnSpc>
            </a:pPr>
            <a:r>
              <a:rPr lang="en-US" sz="4200">
                <a:solidFill>
                  <a:srgbClr val="000000"/>
                </a:solidFill>
                <a:latin typeface="Paytone One Bold"/>
              </a:rPr>
              <a:t>Customer Positioning</a:t>
            </a:r>
          </a:p>
        </p:txBody>
      </p:sp>
      <p:sp>
        <p:nvSpPr>
          <p:cNvPr id="6" name="AutoShape 6"/>
          <p:cNvSpPr/>
          <p:nvPr/>
        </p:nvSpPr>
        <p:spPr>
          <a:xfrm>
            <a:off x="2790999" y="9258300"/>
            <a:ext cx="6492240" cy="0"/>
          </a:xfrm>
          <a:prstGeom prst="line">
            <a:avLst/>
          </a:prstGeom>
          <a:ln w="38100" cap="flat">
            <a:solidFill>
              <a:srgbClr val="000000"/>
            </a:solidFill>
            <a:prstDash val="solid"/>
            <a:headEnd type="none" w="sm" len="sm"/>
            <a:tailEnd type="none" w="sm" len="sm"/>
          </a:ln>
        </p:spPr>
      </p:sp>
      <p:sp>
        <p:nvSpPr>
          <p:cNvPr id="7" name="TextBox 7"/>
          <p:cNvSpPr txBox="1"/>
          <p:nvPr/>
        </p:nvSpPr>
        <p:spPr>
          <a:xfrm>
            <a:off x="2008901" y="4098452"/>
            <a:ext cx="6829946" cy="1676157"/>
          </a:xfrm>
          <a:prstGeom prst="rect">
            <a:avLst/>
          </a:prstGeom>
        </p:spPr>
        <p:txBody>
          <a:bodyPr lIns="0" tIns="0" rIns="0" bIns="0" rtlCol="0" anchor="t">
            <a:spAutoFit/>
          </a:bodyPr>
          <a:lstStyle/>
          <a:p>
            <a:pPr>
              <a:lnSpc>
                <a:spcPts val="3374"/>
              </a:lnSpc>
            </a:pPr>
            <a:r>
              <a:rPr lang="en-US" sz="2410">
                <a:solidFill>
                  <a:srgbClr val="000000"/>
                </a:solidFill>
                <a:latin typeface="Quicksand Bold"/>
              </a:rPr>
              <a:t>Guests might be categorized as either business travelers, leisure tourists, or wellness aficionados. Our inferences are based on data from SimilarWeb.</a:t>
            </a:r>
          </a:p>
        </p:txBody>
      </p:sp>
      <p:sp>
        <p:nvSpPr>
          <p:cNvPr id="8" name="Freeform 8"/>
          <p:cNvSpPr/>
          <p:nvPr/>
        </p:nvSpPr>
        <p:spPr>
          <a:xfrm>
            <a:off x="10217796" y="1936290"/>
            <a:ext cx="6284878" cy="2835337"/>
          </a:xfrm>
          <a:custGeom>
            <a:avLst/>
            <a:gdLst/>
            <a:ahLst/>
            <a:cxnLst/>
            <a:rect l="l" t="t" r="r" b="b"/>
            <a:pathLst>
              <a:path w="6284878" h="2835337">
                <a:moveTo>
                  <a:pt x="0" y="0"/>
                </a:moveTo>
                <a:lnTo>
                  <a:pt x="6284877" y="0"/>
                </a:lnTo>
                <a:lnTo>
                  <a:pt x="6284877" y="2835337"/>
                </a:lnTo>
                <a:lnTo>
                  <a:pt x="0" y="283533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9" name="TextBox 9"/>
          <p:cNvSpPr txBox="1"/>
          <p:nvPr/>
        </p:nvSpPr>
        <p:spPr>
          <a:xfrm>
            <a:off x="10749768" y="2311903"/>
            <a:ext cx="5372872" cy="1871258"/>
          </a:xfrm>
          <a:prstGeom prst="rect">
            <a:avLst/>
          </a:prstGeom>
        </p:spPr>
        <p:txBody>
          <a:bodyPr lIns="0" tIns="0" rIns="0" bIns="0" rtlCol="0" anchor="t">
            <a:spAutoFit/>
          </a:bodyPr>
          <a:lstStyle/>
          <a:p>
            <a:pPr>
              <a:lnSpc>
                <a:spcPts val="3013"/>
              </a:lnSpc>
            </a:pPr>
            <a:r>
              <a:rPr lang="en-US" sz="2152">
                <a:solidFill>
                  <a:srgbClr val="000000"/>
                </a:solidFill>
                <a:latin typeface="Quicksand Bold"/>
              </a:rPr>
              <a:t>Grand Hyatt stands apart from the competition because to its enviable location. The "Hybrid" approach strikes a good mix between distinction and value addition in the high-end sector.</a:t>
            </a:r>
          </a:p>
        </p:txBody>
      </p:sp>
      <p:sp>
        <p:nvSpPr>
          <p:cNvPr id="10" name="TextBox 10"/>
          <p:cNvSpPr txBox="1"/>
          <p:nvPr/>
        </p:nvSpPr>
        <p:spPr>
          <a:xfrm>
            <a:off x="10749768" y="6714565"/>
            <a:ext cx="5372872" cy="2280708"/>
          </a:xfrm>
          <a:prstGeom prst="rect">
            <a:avLst/>
          </a:prstGeom>
        </p:spPr>
        <p:txBody>
          <a:bodyPr lIns="0" tIns="0" rIns="0" bIns="0" rtlCol="0" anchor="t">
            <a:spAutoFit/>
          </a:bodyPr>
          <a:lstStyle/>
          <a:p>
            <a:pPr>
              <a:lnSpc>
                <a:spcPts val="3028"/>
              </a:lnSpc>
            </a:pPr>
            <a:r>
              <a:rPr lang="en-US" sz="2163">
                <a:solidFill>
                  <a:srgbClr val="000000"/>
                </a:solidFill>
                <a:latin typeface="Quicksand Bold"/>
              </a:rPr>
              <a:t>Growth-promoting B2B ties and partnership-driven improvements to the visitor experience go hand in hand. Community involvement and economic vitality are both boosted by exploring potential local alliances.</a:t>
            </a:r>
          </a:p>
        </p:txBody>
      </p:sp>
      <p:sp>
        <p:nvSpPr>
          <p:cNvPr id="11" name="TextBox 11"/>
          <p:cNvSpPr txBox="1"/>
          <p:nvPr/>
        </p:nvSpPr>
        <p:spPr>
          <a:xfrm>
            <a:off x="2285900" y="1999613"/>
            <a:ext cx="4864190" cy="1464945"/>
          </a:xfrm>
          <a:prstGeom prst="rect">
            <a:avLst/>
          </a:prstGeom>
        </p:spPr>
        <p:txBody>
          <a:bodyPr lIns="0" tIns="0" rIns="0" bIns="0" rtlCol="0" anchor="t">
            <a:spAutoFit/>
          </a:bodyPr>
          <a:lstStyle/>
          <a:p>
            <a:pPr algn="ctr">
              <a:lnSpc>
                <a:spcPts val="5880"/>
              </a:lnSpc>
            </a:pPr>
            <a:r>
              <a:rPr lang="en-US" sz="4200">
                <a:solidFill>
                  <a:srgbClr val="000000"/>
                </a:solidFill>
                <a:latin typeface="Paytone One Bold"/>
              </a:rPr>
              <a:t>Customer segmentation</a:t>
            </a:r>
          </a:p>
        </p:txBody>
      </p:sp>
      <p:sp>
        <p:nvSpPr>
          <p:cNvPr id="12" name="TextBox 12"/>
          <p:cNvSpPr txBox="1"/>
          <p:nvPr/>
        </p:nvSpPr>
        <p:spPr>
          <a:xfrm>
            <a:off x="11004109" y="5370749"/>
            <a:ext cx="4864190" cy="721995"/>
          </a:xfrm>
          <a:prstGeom prst="rect">
            <a:avLst/>
          </a:prstGeom>
        </p:spPr>
        <p:txBody>
          <a:bodyPr lIns="0" tIns="0" rIns="0" bIns="0" rtlCol="0" anchor="t">
            <a:spAutoFit/>
          </a:bodyPr>
          <a:lstStyle/>
          <a:p>
            <a:pPr algn="ctr">
              <a:lnSpc>
                <a:spcPts val="5880"/>
              </a:lnSpc>
            </a:pPr>
            <a:r>
              <a:rPr lang="en-US" sz="4200">
                <a:solidFill>
                  <a:srgbClr val="000000"/>
                </a:solidFill>
                <a:latin typeface="Paytone One Bold"/>
              </a:rPr>
              <a:t>Collaborating</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5EC"/>
        </a:solidFill>
        <a:effectLst/>
      </p:bgPr>
    </p:bg>
    <p:spTree>
      <p:nvGrpSpPr>
        <p:cNvPr id="1" name=""/>
        <p:cNvGrpSpPr/>
        <p:nvPr/>
      </p:nvGrpSpPr>
      <p:grpSpPr>
        <a:xfrm>
          <a:off x="0" y="0"/>
          <a:ext cx="0" cy="0"/>
          <a:chOff x="0" y="0"/>
          <a:chExt cx="0" cy="0"/>
        </a:xfrm>
      </p:grpSpPr>
      <p:sp>
        <p:nvSpPr>
          <p:cNvPr id="2" name="Freeform 2"/>
          <p:cNvSpPr/>
          <p:nvPr/>
        </p:nvSpPr>
        <p:spPr>
          <a:xfrm rot="8196606">
            <a:off x="12485143" y="-5686488"/>
            <a:ext cx="7299575" cy="10774229"/>
          </a:xfrm>
          <a:custGeom>
            <a:avLst/>
            <a:gdLst/>
            <a:ahLst/>
            <a:cxnLst/>
            <a:rect l="l" t="t" r="r" b="b"/>
            <a:pathLst>
              <a:path w="7299575" h="10774229">
                <a:moveTo>
                  <a:pt x="0" y="0"/>
                </a:moveTo>
                <a:lnTo>
                  <a:pt x="7299576" y="0"/>
                </a:lnTo>
                <a:lnTo>
                  <a:pt x="7299576" y="10774229"/>
                </a:lnTo>
                <a:lnTo>
                  <a:pt x="0" y="10774229"/>
                </a:lnTo>
                <a:lnTo>
                  <a:pt x="0" y="0"/>
                </a:lnTo>
                <a:close/>
              </a:path>
            </a:pathLst>
          </a:custGeom>
          <a:blipFill>
            <a:blip r:embed="rId2">
              <a:alphaModFix amt="43000"/>
              <a:extLst>
                <a:ext uri="{96DAC541-7B7A-43D3-8B79-37D633B846F1}">
                  <asvg:svgBlip xmlns:asvg="http://schemas.microsoft.com/office/drawing/2016/SVG/main" r:embed="rId3"/>
                </a:ext>
              </a:extLst>
            </a:blip>
            <a:stretch>
              <a:fillRect/>
            </a:stretch>
          </a:blipFill>
        </p:spPr>
      </p:sp>
      <p:sp>
        <p:nvSpPr>
          <p:cNvPr id="3" name="Freeform 3"/>
          <p:cNvSpPr/>
          <p:nvPr/>
        </p:nvSpPr>
        <p:spPr>
          <a:xfrm rot="4284660">
            <a:off x="247526" y="3175668"/>
            <a:ext cx="11189148" cy="16515269"/>
          </a:xfrm>
          <a:custGeom>
            <a:avLst/>
            <a:gdLst/>
            <a:ahLst/>
            <a:cxnLst/>
            <a:rect l="l" t="t" r="r" b="b"/>
            <a:pathLst>
              <a:path w="11189148" h="16515269">
                <a:moveTo>
                  <a:pt x="0" y="0"/>
                </a:moveTo>
                <a:lnTo>
                  <a:pt x="11189148" y="0"/>
                </a:lnTo>
                <a:lnTo>
                  <a:pt x="11189148" y="16515269"/>
                </a:lnTo>
                <a:lnTo>
                  <a:pt x="0" y="16515269"/>
                </a:lnTo>
                <a:lnTo>
                  <a:pt x="0" y="0"/>
                </a:lnTo>
                <a:close/>
              </a:path>
            </a:pathLst>
          </a:custGeom>
          <a:blipFill>
            <a:blip r:embed="rId2">
              <a:alphaModFix amt="43000"/>
              <a:extLst>
                <a:ext uri="{96DAC541-7B7A-43D3-8B79-37D633B846F1}">
                  <asvg:svgBlip xmlns:asvg="http://schemas.microsoft.com/office/drawing/2016/SVG/main" r:embed="rId3"/>
                </a:ext>
              </a:extLst>
            </a:blip>
            <a:stretch>
              <a:fillRect/>
            </a:stretch>
          </a:blipFill>
        </p:spPr>
      </p:sp>
      <p:sp>
        <p:nvSpPr>
          <p:cNvPr id="4" name="Freeform 4"/>
          <p:cNvSpPr/>
          <p:nvPr/>
        </p:nvSpPr>
        <p:spPr>
          <a:xfrm>
            <a:off x="1028700" y="2865098"/>
            <a:ext cx="7768467" cy="5593296"/>
          </a:xfrm>
          <a:custGeom>
            <a:avLst/>
            <a:gdLst/>
            <a:ahLst/>
            <a:cxnLst/>
            <a:rect l="l" t="t" r="r" b="b"/>
            <a:pathLst>
              <a:path w="7768467" h="5593296">
                <a:moveTo>
                  <a:pt x="0" y="0"/>
                </a:moveTo>
                <a:lnTo>
                  <a:pt x="7768467" y="0"/>
                </a:lnTo>
                <a:lnTo>
                  <a:pt x="7768467" y="5593296"/>
                </a:lnTo>
                <a:lnTo>
                  <a:pt x="0" y="559329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5" name="Freeform 5"/>
          <p:cNvSpPr/>
          <p:nvPr/>
        </p:nvSpPr>
        <p:spPr>
          <a:xfrm>
            <a:off x="9490833" y="2865098"/>
            <a:ext cx="7768467" cy="5593296"/>
          </a:xfrm>
          <a:custGeom>
            <a:avLst/>
            <a:gdLst/>
            <a:ahLst/>
            <a:cxnLst/>
            <a:rect l="l" t="t" r="r" b="b"/>
            <a:pathLst>
              <a:path w="7768467" h="5593296">
                <a:moveTo>
                  <a:pt x="0" y="0"/>
                </a:moveTo>
                <a:lnTo>
                  <a:pt x="7768467" y="0"/>
                </a:lnTo>
                <a:lnTo>
                  <a:pt x="7768467" y="5593296"/>
                </a:lnTo>
                <a:lnTo>
                  <a:pt x="0" y="559329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6" name="TextBox 6"/>
          <p:cNvSpPr txBox="1"/>
          <p:nvPr/>
        </p:nvSpPr>
        <p:spPr>
          <a:xfrm>
            <a:off x="3728193" y="2953204"/>
            <a:ext cx="2113907" cy="545050"/>
          </a:xfrm>
          <a:prstGeom prst="rect">
            <a:avLst/>
          </a:prstGeom>
        </p:spPr>
        <p:txBody>
          <a:bodyPr lIns="0" tIns="0" rIns="0" bIns="0" rtlCol="0" anchor="t">
            <a:spAutoFit/>
          </a:bodyPr>
          <a:lstStyle/>
          <a:p>
            <a:pPr algn="ctr">
              <a:lnSpc>
                <a:spcPts val="4416"/>
              </a:lnSpc>
            </a:pPr>
            <a:r>
              <a:rPr lang="en-US" sz="3154">
                <a:solidFill>
                  <a:srgbClr val="000000"/>
                </a:solidFill>
                <a:latin typeface="Paytone One Bold"/>
              </a:rPr>
              <a:t>Pestel</a:t>
            </a:r>
          </a:p>
        </p:txBody>
      </p:sp>
      <p:sp>
        <p:nvSpPr>
          <p:cNvPr id="7" name="TextBox 7"/>
          <p:cNvSpPr txBox="1"/>
          <p:nvPr/>
        </p:nvSpPr>
        <p:spPr>
          <a:xfrm>
            <a:off x="11626814" y="2953204"/>
            <a:ext cx="3496505" cy="545050"/>
          </a:xfrm>
          <a:prstGeom prst="rect">
            <a:avLst/>
          </a:prstGeom>
        </p:spPr>
        <p:txBody>
          <a:bodyPr lIns="0" tIns="0" rIns="0" bIns="0" rtlCol="0" anchor="t">
            <a:spAutoFit/>
          </a:bodyPr>
          <a:lstStyle/>
          <a:p>
            <a:pPr algn="ctr">
              <a:lnSpc>
                <a:spcPts val="4416"/>
              </a:lnSpc>
            </a:pPr>
            <a:r>
              <a:rPr lang="en-US" sz="3154">
                <a:solidFill>
                  <a:srgbClr val="000000"/>
                </a:solidFill>
                <a:latin typeface="Paytone One Bold"/>
              </a:rPr>
              <a:t>Marketing mix</a:t>
            </a:r>
          </a:p>
        </p:txBody>
      </p:sp>
      <p:sp>
        <p:nvSpPr>
          <p:cNvPr id="8" name="TextBox 8"/>
          <p:cNvSpPr txBox="1"/>
          <p:nvPr/>
        </p:nvSpPr>
        <p:spPr>
          <a:xfrm>
            <a:off x="1518801" y="4199763"/>
            <a:ext cx="6788265" cy="2168357"/>
          </a:xfrm>
          <a:prstGeom prst="rect">
            <a:avLst/>
          </a:prstGeom>
        </p:spPr>
        <p:txBody>
          <a:bodyPr lIns="0" tIns="0" rIns="0" bIns="0" rtlCol="0" anchor="t">
            <a:spAutoFit/>
          </a:bodyPr>
          <a:lstStyle/>
          <a:p>
            <a:pPr>
              <a:lnSpc>
                <a:spcPts val="4329"/>
              </a:lnSpc>
            </a:pPr>
            <a:r>
              <a:rPr lang="en-US" sz="3092">
                <a:solidFill>
                  <a:srgbClr val="000000"/>
                </a:solidFill>
                <a:latin typeface="Quicksand Bold"/>
              </a:rPr>
              <a:t>The PESTLE study looks at how the hotel sector is affected by political, economic, social, technical, environmental, and legal aspects.</a:t>
            </a:r>
          </a:p>
        </p:txBody>
      </p:sp>
      <p:sp>
        <p:nvSpPr>
          <p:cNvPr id="9" name="TextBox 9"/>
          <p:cNvSpPr txBox="1"/>
          <p:nvPr/>
        </p:nvSpPr>
        <p:spPr>
          <a:xfrm>
            <a:off x="9781917" y="3642516"/>
            <a:ext cx="7278366" cy="4893645"/>
          </a:xfrm>
          <a:prstGeom prst="rect">
            <a:avLst/>
          </a:prstGeom>
        </p:spPr>
        <p:txBody>
          <a:bodyPr lIns="0" tIns="0" rIns="0" bIns="0" rtlCol="0" anchor="t">
            <a:spAutoFit/>
          </a:bodyPr>
          <a:lstStyle/>
          <a:p>
            <a:pPr>
              <a:lnSpc>
                <a:spcPts val="4329"/>
              </a:lnSpc>
            </a:pPr>
            <a:r>
              <a:rPr lang="en-US" sz="3092">
                <a:solidFill>
                  <a:srgbClr val="000000"/>
                </a:solidFill>
                <a:latin typeface="Quicksand Bold"/>
              </a:rPr>
              <a:t>All of the promotional materials fit in with the theme of "Increased Luxury with Sustainability."To further represent our new value offer, we are enhancing our products, implementing dynamic pricing, modernizing our web presence, and ramping up our local involvement.</a:t>
            </a:r>
          </a:p>
          <a:p>
            <a:pPr>
              <a:lnSpc>
                <a:spcPts val="4329"/>
              </a:lnSpc>
            </a:pPr>
            <a:endParaRPr lang="en-US" sz="3092">
              <a:solidFill>
                <a:srgbClr val="000000"/>
              </a:solidFill>
              <a:latin typeface="Quicksand Bold"/>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5EC"/>
        </a:solidFill>
        <a:effectLst/>
      </p:bgPr>
    </p:bg>
    <p:spTree>
      <p:nvGrpSpPr>
        <p:cNvPr id="1" name=""/>
        <p:cNvGrpSpPr/>
        <p:nvPr/>
      </p:nvGrpSpPr>
      <p:grpSpPr>
        <a:xfrm>
          <a:off x="0" y="0"/>
          <a:ext cx="0" cy="0"/>
          <a:chOff x="0" y="0"/>
          <a:chExt cx="0" cy="0"/>
        </a:xfrm>
      </p:grpSpPr>
      <p:sp>
        <p:nvSpPr>
          <p:cNvPr id="2" name="Freeform 2"/>
          <p:cNvSpPr/>
          <p:nvPr/>
        </p:nvSpPr>
        <p:spPr>
          <a:xfrm>
            <a:off x="-1173855" y="-2556703"/>
            <a:ext cx="19461855" cy="7890897"/>
          </a:xfrm>
          <a:custGeom>
            <a:avLst/>
            <a:gdLst/>
            <a:ahLst/>
            <a:cxnLst/>
            <a:rect l="l" t="t" r="r" b="b"/>
            <a:pathLst>
              <a:path w="19461855" h="7890897">
                <a:moveTo>
                  <a:pt x="0" y="0"/>
                </a:moveTo>
                <a:lnTo>
                  <a:pt x="19461855" y="0"/>
                </a:lnTo>
                <a:lnTo>
                  <a:pt x="19461855" y="7890897"/>
                </a:lnTo>
                <a:lnTo>
                  <a:pt x="0" y="7890897"/>
                </a:lnTo>
                <a:lnTo>
                  <a:pt x="0" y="0"/>
                </a:lnTo>
                <a:close/>
              </a:path>
            </a:pathLst>
          </a:custGeom>
          <a:blipFill>
            <a:blip r:embed="rId2">
              <a:alphaModFix amt="42000"/>
              <a:extLst>
                <a:ext uri="{96DAC541-7B7A-43D3-8B79-37D633B846F1}">
                  <asvg:svgBlip xmlns:asvg="http://schemas.microsoft.com/office/drawing/2016/SVG/main" r:embed="rId3"/>
                </a:ext>
              </a:extLst>
            </a:blip>
            <a:stretch>
              <a:fillRect/>
            </a:stretch>
          </a:blipFill>
        </p:spPr>
      </p:sp>
      <p:sp>
        <p:nvSpPr>
          <p:cNvPr id="3" name="Freeform 3"/>
          <p:cNvSpPr/>
          <p:nvPr/>
        </p:nvSpPr>
        <p:spPr>
          <a:xfrm>
            <a:off x="2923640" y="2268454"/>
            <a:ext cx="12440720" cy="5750092"/>
          </a:xfrm>
          <a:custGeom>
            <a:avLst/>
            <a:gdLst/>
            <a:ahLst/>
            <a:cxnLst/>
            <a:rect l="l" t="t" r="r" b="b"/>
            <a:pathLst>
              <a:path w="12440720" h="5750092">
                <a:moveTo>
                  <a:pt x="0" y="0"/>
                </a:moveTo>
                <a:lnTo>
                  <a:pt x="12440720" y="0"/>
                </a:lnTo>
                <a:lnTo>
                  <a:pt x="12440720" y="5750092"/>
                </a:lnTo>
                <a:lnTo>
                  <a:pt x="0" y="575009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TextBox 4"/>
          <p:cNvSpPr txBox="1"/>
          <p:nvPr/>
        </p:nvSpPr>
        <p:spPr>
          <a:xfrm>
            <a:off x="4365098" y="8094746"/>
            <a:ext cx="10600305" cy="953135"/>
          </a:xfrm>
          <a:prstGeom prst="rect">
            <a:avLst/>
          </a:prstGeom>
        </p:spPr>
        <p:txBody>
          <a:bodyPr lIns="0" tIns="0" rIns="0" bIns="0" rtlCol="0" anchor="t">
            <a:spAutoFit/>
          </a:bodyPr>
          <a:lstStyle/>
          <a:p>
            <a:pPr algn="ctr">
              <a:lnSpc>
                <a:spcPts val="7840"/>
              </a:lnSpc>
            </a:pPr>
            <a:r>
              <a:rPr lang="en-US" sz="5600">
                <a:solidFill>
                  <a:srgbClr val="000000"/>
                </a:solidFill>
                <a:latin typeface="Paytone One Bold"/>
              </a:rPr>
              <a:t>Race Framework</a:t>
            </a:r>
          </a:p>
        </p:txBody>
      </p:sp>
      <p:sp>
        <p:nvSpPr>
          <p:cNvPr id="5" name="TextBox 5"/>
          <p:cNvSpPr txBox="1"/>
          <p:nvPr/>
        </p:nvSpPr>
        <p:spPr>
          <a:xfrm>
            <a:off x="4783342" y="2697141"/>
            <a:ext cx="10581018" cy="1820063"/>
          </a:xfrm>
          <a:prstGeom prst="rect">
            <a:avLst/>
          </a:prstGeom>
        </p:spPr>
        <p:txBody>
          <a:bodyPr lIns="0" tIns="0" rIns="0" bIns="0" rtlCol="0" anchor="t">
            <a:spAutoFit/>
          </a:bodyPr>
          <a:lstStyle/>
          <a:p>
            <a:pPr>
              <a:lnSpc>
                <a:spcPts val="3631"/>
              </a:lnSpc>
            </a:pPr>
            <a:r>
              <a:rPr lang="en-US" sz="2593">
                <a:solidFill>
                  <a:srgbClr val="000000"/>
                </a:solidFill>
                <a:latin typeface="Quicksand Bold"/>
              </a:rPr>
              <a:t>This marketing plan aims to raise occupancy rates of The Grand Hyatt by 20%, boost the hotel's profile as an industry pioneer in eco-friendly luxury, and strengthen ties to the neighbourhood.</a:t>
            </a:r>
          </a:p>
          <a:p>
            <a:pPr>
              <a:lnSpc>
                <a:spcPts val="3631"/>
              </a:lnSpc>
            </a:pPr>
            <a:endParaRPr lang="en-US" sz="2593">
              <a:solidFill>
                <a:srgbClr val="000000"/>
              </a:solidFill>
              <a:latin typeface="Quicksand Bold"/>
            </a:endParaRPr>
          </a:p>
        </p:txBody>
      </p:sp>
      <p:sp>
        <p:nvSpPr>
          <p:cNvPr id="6" name="TextBox 6"/>
          <p:cNvSpPr txBox="1"/>
          <p:nvPr/>
        </p:nvSpPr>
        <p:spPr>
          <a:xfrm>
            <a:off x="4783342" y="5828251"/>
            <a:ext cx="10182061" cy="1820063"/>
          </a:xfrm>
          <a:prstGeom prst="rect">
            <a:avLst/>
          </a:prstGeom>
        </p:spPr>
        <p:txBody>
          <a:bodyPr lIns="0" tIns="0" rIns="0" bIns="0" rtlCol="0" anchor="t">
            <a:spAutoFit/>
          </a:bodyPr>
          <a:lstStyle/>
          <a:p>
            <a:pPr>
              <a:lnSpc>
                <a:spcPts val="3631"/>
              </a:lnSpc>
            </a:pPr>
            <a:r>
              <a:rPr lang="en-US" sz="2593">
                <a:solidFill>
                  <a:srgbClr val="000000"/>
                </a:solidFill>
                <a:latin typeface="Quicksand Bold"/>
              </a:rPr>
              <a:t>The RACE framework is a vital part of our marketing strategy since it ensures a systematic method to research, action, communication, and evaluation, all of which contribute to the success of our marketing efforts.</a:t>
            </a:r>
          </a:p>
        </p:txBody>
      </p:sp>
      <p:sp>
        <p:nvSpPr>
          <p:cNvPr id="7" name="TextBox 7"/>
          <p:cNvSpPr txBox="1"/>
          <p:nvPr/>
        </p:nvSpPr>
        <p:spPr>
          <a:xfrm>
            <a:off x="5512026" y="923925"/>
            <a:ext cx="8306449" cy="953135"/>
          </a:xfrm>
          <a:prstGeom prst="rect">
            <a:avLst/>
          </a:prstGeom>
        </p:spPr>
        <p:txBody>
          <a:bodyPr lIns="0" tIns="0" rIns="0" bIns="0" rtlCol="0" anchor="t">
            <a:spAutoFit/>
          </a:bodyPr>
          <a:lstStyle/>
          <a:p>
            <a:pPr algn="ctr">
              <a:lnSpc>
                <a:spcPts val="7840"/>
              </a:lnSpc>
            </a:pPr>
            <a:r>
              <a:rPr lang="en-US" sz="5600">
                <a:solidFill>
                  <a:srgbClr val="000000"/>
                </a:solidFill>
                <a:latin typeface="Paytone One Bold"/>
              </a:rPr>
              <a:t>Objective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5EC"/>
        </a:solidFill>
        <a:effectLst/>
      </p:bgPr>
    </p:bg>
    <p:spTree>
      <p:nvGrpSpPr>
        <p:cNvPr id="1" name=""/>
        <p:cNvGrpSpPr/>
        <p:nvPr/>
      </p:nvGrpSpPr>
      <p:grpSpPr>
        <a:xfrm>
          <a:off x="0" y="0"/>
          <a:ext cx="0" cy="0"/>
          <a:chOff x="0" y="0"/>
          <a:chExt cx="0" cy="0"/>
        </a:xfrm>
      </p:grpSpPr>
      <p:sp>
        <p:nvSpPr>
          <p:cNvPr id="2" name="Freeform 2"/>
          <p:cNvSpPr/>
          <p:nvPr/>
        </p:nvSpPr>
        <p:spPr>
          <a:xfrm>
            <a:off x="367277" y="7086146"/>
            <a:ext cx="2447242" cy="3087118"/>
          </a:xfrm>
          <a:custGeom>
            <a:avLst/>
            <a:gdLst/>
            <a:ahLst/>
            <a:cxnLst/>
            <a:rect l="l" t="t" r="r" b="b"/>
            <a:pathLst>
              <a:path w="2447242" h="3087118">
                <a:moveTo>
                  <a:pt x="0" y="0"/>
                </a:moveTo>
                <a:lnTo>
                  <a:pt x="2447243" y="0"/>
                </a:lnTo>
                <a:lnTo>
                  <a:pt x="2447243" y="3087118"/>
                </a:lnTo>
                <a:lnTo>
                  <a:pt x="0" y="308711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Freeform 3"/>
          <p:cNvSpPr/>
          <p:nvPr/>
        </p:nvSpPr>
        <p:spPr>
          <a:xfrm>
            <a:off x="14738039" y="-1028700"/>
            <a:ext cx="4318969" cy="4114800"/>
          </a:xfrm>
          <a:custGeom>
            <a:avLst/>
            <a:gdLst/>
            <a:ahLst/>
            <a:cxnLst/>
            <a:rect l="l" t="t" r="r" b="b"/>
            <a:pathLst>
              <a:path w="4318969" h="4114800">
                <a:moveTo>
                  <a:pt x="0" y="0"/>
                </a:moveTo>
                <a:lnTo>
                  <a:pt x="4318969" y="0"/>
                </a:lnTo>
                <a:lnTo>
                  <a:pt x="4318969"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a:off x="15503562" y="666901"/>
            <a:ext cx="2084357" cy="1440101"/>
          </a:xfrm>
          <a:custGeom>
            <a:avLst/>
            <a:gdLst/>
            <a:ahLst/>
            <a:cxnLst/>
            <a:rect l="l" t="t" r="r" b="b"/>
            <a:pathLst>
              <a:path w="2084357" h="1440101">
                <a:moveTo>
                  <a:pt x="0" y="0"/>
                </a:moveTo>
                <a:lnTo>
                  <a:pt x="2084356" y="0"/>
                </a:lnTo>
                <a:lnTo>
                  <a:pt x="2084356" y="1440101"/>
                </a:lnTo>
                <a:lnTo>
                  <a:pt x="0" y="144010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5" name="Freeform 5"/>
          <p:cNvSpPr/>
          <p:nvPr/>
        </p:nvSpPr>
        <p:spPr>
          <a:xfrm>
            <a:off x="-370180" y="0"/>
            <a:ext cx="3184700" cy="1476543"/>
          </a:xfrm>
          <a:custGeom>
            <a:avLst/>
            <a:gdLst/>
            <a:ahLst/>
            <a:cxnLst/>
            <a:rect l="l" t="t" r="r" b="b"/>
            <a:pathLst>
              <a:path w="3184700" h="1476543">
                <a:moveTo>
                  <a:pt x="0" y="0"/>
                </a:moveTo>
                <a:lnTo>
                  <a:pt x="3184700" y="0"/>
                </a:lnTo>
                <a:lnTo>
                  <a:pt x="3184700" y="1476543"/>
                </a:lnTo>
                <a:lnTo>
                  <a:pt x="0" y="1476543"/>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7" name="TextBox 7"/>
          <p:cNvSpPr txBox="1"/>
          <p:nvPr/>
        </p:nvSpPr>
        <p:spPr>
          <a:xfrm>
            <a:off x="3476127" y="857997"/>
            <a:ext cx="10600305" cy="953135"/>
          </a:xfrm>
          <a:prstGeom prst="rect">
            <a:avLst/>
          </a:prstGeom>
        </p:spPr>
        <p:txBody>
          <a:bodyPr lIns="0" tIns="0" rIns="0" bIns="0" rtlCol="0" anchor="t">
            <a:spAutoFit/>
          </a:bodyPr>
          <a:lstStyle/>
          <a:p>
            <a:pPr algn="ctr">
              <a:lnSpc>
                <a:spcPts val="7840"/>
              </a:lnSpc>
            </a:pPr>
            <a:r>
              <a:rPr lang="en-US" sz="5600">
                <a:solidFill>
                  <a:srgbClr val="000000"/>
                </a:solidFill>
                <a:latin typeface="Paytone One Bold"/>
              </a:rPr>
              <a:t>Action plan &amp; Tactics</a:t>
            </a:r>
          </a:p>
        </p:txBody>
      </p:sp>
      <p:pic>
        <p:nvPicPr>
          <p:cNvPr id="9" name="Picture 8">
            <a:extLst>
              <a:ext uri="{FF2B5EF4-FFF2-40B4-BE49-F238E27FC236}">
                <a16:creationId xmlns:a16="http://schemas.microsoft.com/office/drawing/2014/main" id="{A4E806C0-384F-4616-9057-4977E901588F}"/>
              </a:ext>
            </a:extLst>
          </p:cNvPr>
          <p:cNvPicPr>
            <a:picLocks noChangeAspect="1"/>
          </p:cNvPicPr>
          <p:nvPr/>
        </p:nvPicPr>
        <p:blipFill>
          <a:blip r:embed="rId10"/>
          <a:stretch>
            <a:fillRect/>
          </a:stretch>
        </p:blipFill>
        <p:spPr>
          <a:xfrm>
            <a:off x="3442259" y="2958082"/>
            <a:ext cx="11822905" cy="5897982"/>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5EC"/>
        </a:solidFill>
        <a:effectLst/>
      </p:bgPr>
    </p:bg>
    <p:spTree>
      <p:nvGrpSpPr>
        <p:cNvPr id="1" name=""/>
        <p:cNvGrpSpPr/>
        <p:nvPr/>
      </p:nvGrpSpPr>
      <p:grpSpPr>
        <a:xfrm>
          <a:off x="0" y="0"/>
          <a:ext cx="0" cy="0"/>
          <a:chOff x="0" y="0"/>
          <a:chExt cx="0" cy="0"/>
        </a:xfrm>
      </p:grpSpPr>
      <p:grpSp>
        <p:nvGrpSpPr>
          <p:cNvPr id="2" name="Group 2"/>
          <p:cNvGrpSpPr/>
          <p:nvPr/>
        </p:nvGrpSpPr>
        <p:grpSpPr>
          <a:xfrm>
            <a:off x="1028700" y="1726247"/>
            <a:ext cx="16230600" cy="7532053"/>
            <a:chOff x="0" y="0"/>
            <a:chExt cx="4274726" cy="1983751"/>
          </a:xfrm>
        </p:grpSpPr>
        <p:sp>
          <p:nvSpPr>
            <p:cNvPr id="3" name="Freeform 3"/>
            <p:cNvSpPr/>
            <p:nvPr/>
          </p:nvSpPr>
          <p:spPr>
            <a:xfrm>
              <a:off x="0" y="0"/>
              <a:ext cx="4274726" cy="1983751"/>
            </a:xfrm>
            <a:custGeom>
              <a:avLst/>
              <a:gdLst/>
              <a:ahLst/>
              <a:cxnLst/>
              <a:rect l="l" t="t" r="r" b="b"/>
              <a:pathLst>
                <a:path w="4274726" h="1983751">
                  <a:moveTo>
                    <a:pt x="0" y="0"/>
                  </a:moveTo>
                  <a:lnTo>
                    <a:pt x="4274726" y="0"/>
                  </a:lnTo>
                  <a:lnTo>
                    <a:pt x="4274726" y="1983751"/>
                  </a:lnTo>
                  <a:lnTo>
                    <a:pt x="0" y="1983751"/>
                  </a:lnTo>
                  <a:close/>
                </a:path>
              </a:pathLst>
            </a:custGeom>
            <a:solidFill>
              <a:srgbClr val="DCC3AC"/>
            </a:solidFill>
          </p:spPr>
        </p:sp>
        <p:sp>
          <p:nvSpPr>
            <p:cNvPr id="4" name="TextBox 4"/>
            <p:cNvSpPr txBox="1"/>
            <p:nvPr/>
          </p:nvSpPr>
          <p:spPr>
            <a:xfrm>
              <a:off x="0" y="-38100"/>
              <a:ext cx="812800" cy="850900"/>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5013372" y="1028700"/>
            <a:ext cx="8261255" cy="1430253"/>
            <a:chOff x="0" y="0"/>
            <a:chExt cx="2175804" cy="376692"/>
          </a:xfrm>
        </p:grpSpPr>
        <p:sp>
          <p:nvSpPr>
            <p:cNvPr id="6" name="Freeform 6"/>
            <p:cNvSpPr/>
            <p:nvPr/>
          </p:nvSpPr>
          <p:spPr>
            <a:xfrm>
              <a:off x="0" y="0"/>
              <a:ext cx="2175804" cy="376692"/>
            </a:xfrm>
            <a:custGeom>
              <a:avLst/>
              <a:gdLst/>
              <a:ahLst/>
              <a:cxnLst/>
              <a:rect l="l" t="t" r="r" b="b"/>
              <a:pathLst>
                <a:path w="2175804" h="376692">
                  <a:moveTo>
                    <a:pt x="47794" y="0"/>
                  </a:moveTo>
                  <a:lnTo>
                    <a:pt x="2128010" y="0"/>
                  </a:lnTo>
                  <a:cubicBezTo>
                    <a:pt x="2140686" y="0"/>
                    <a:pt x="2152842" y="5035"/>
                    <a:pt x="2161805" y="13999"/>
                  </a:cubicBezTo>
                  <a:cubicBezTo>
                    <a:pt x="2170768" y="22962"/>
                    <a:pt x="2175804" y="35118"/>
                    <a:pt x="2175804" y="47794"/>
                  </a:cubicBezTo>
                  <a:lnTo>
                    <a:pt x="2175804" y="328898"/>
                  </a:lnTo>
                  <a:cubicBezTo>
                    <a:pt x="2175804" y="341574"/>
                    <a:pt x="2170768" y="353730"/>
                    <a:pt x="2161805" y="362694"/>
                  </a:cubicBezTo>
                  <a:cubicBezTo>
                    <a:pt x="2152842" y="371657"/>
                    <a:pt x="2140686" y="376692"/>
                    <a:pt x="2128010" y="376692"/>
                  </a:cubicBezTo>
                  <a:lnTo>
                    <a:pt x="47794" y="376692"/>
                  </a:lnTo>
                  <a:cubicBezTo>
                    <a:pt x="35118" y="376692"/>
                    <a:pt x="22962" y="371657"/>
                    <a:pt x="13999" y="362694"/>
                  </a:cubicBezTo>
                  <a:cubicBezTo>
                    <a:pt x="5035" y="353730"/>
                    <a:pt x="0" y="341574"/>
                    <a:pt x="0" y="328898"/>
                  </a:cubicBezTo>
                  <a:lnTo>
                    <a:pt x="0" y="47794"/>
                  </a:lnTo>
                  <a:cubicBezTo>
                    <a:pt x="0" y="35118"/>
                    <a:pt x="5035" y="22962"/>
                    <a:pt x="13999" y="13999"/>
                  </a:cubicBezTo>
                  <a:cubicBezTo>
                    <a:pt x="22962" y="5035"/>
                    <a:pt x="35118" y="0"/>
                    <a:pt x="47794" y="0"/>
                  </a:cubicBezTo>
                  <a:close/>
                </a:path>
              </a:pathLst>
            </a:custGeom>
            <a:solidFill>
              <a:srgbClr val="AD5545"/>
            </a:solidFill>
          </p:spPr>
        </p:sp>
        <p:sp>
          <p:nvSpPr>
            <p:cNvPr id="7" name="TextBox 7"/>
            <p:cNvSpPr txBox="1"/>
            <p:nvPr/>
          </p:nvSpPr>
          <p:spPr>
            <a:xfrm>
              <a:off x="0" y="-38100"/>
              <a:ext cx="812800" cy="850900"/>
            </a:xfrm>
            <a:prstGeom prst="rect">
              <a:avLst/>
            </a:prstGeom>
          </p:spPr>
          <p:txBody>
            <a:bodyPr lIns="50800" tIns="50800" rIns="50800" bIns="50800" rtlCol="0" anchor="ctr"/>
            <a:lstStyle/>
            <a:p>
              <a:pPr algn="ctr">
                <a:lnSpc>
                  <a:spcPts val="2659"/>
                </a:lnSpc>
              </a:pPr>
              <a:endParaRPr/>
            </a:p>
          </p:txBody>
        </p:sp>
      </p:grpSp>
      <p:sp>
        <p:nvSpPr>
          <p:cNvPr id="8" name="AutoShape 8"/>
          <p:cNvSpPr/>
          <p:nvPr/>
        </p:nvSpPr>
        <p:spPr>
          <a:xfrm rot="-5400000">
            <a:off x="-2087707" y="5482749"/>
            <a:ext cx="6834211" cy="0"/>
          </a:xfrm>
          <a:prstGeom prst="line">
            <a:avLst/>
          </a:prstGeom>
          <a:ln w="19050" cap="flat">
            <a:solidFill>
              <a:srgbClr val="000000"/>
            </a:solidFill>
            <a:prstDash val="lgDash"/>
            <a:headEnd type="none" w="sm" len="sm"/>
            <a:tailEnd type="none" w="sm" len="sm"/>
          </a:ln>
        </p:spPr>
      </p:sp>
      <p:sp>
        <p:nvSpPr>
          <p:cNvPr id="9" name="AutoShape 9"/>
          <p:cNvSpPr/>
          <p:nvPr/>
        </p:nvSpPr>
        <p:spPr>
          <a:xfrm rot="-5400000">
            <a:off x="13519898" y="5482749"/>
            <a:ext cx="6834211" cy="0"/>
          </a:xfrm>
          <a:prstGeom prst="line">
            <a:avLst/>
          </a:prstGeom>
          <a:ln w="19050" cap="flat">
            <a:solidFill>
              <a:srgbClr val="000000"/>
            </a:solidFill>
            <a:prstDash val="lgDash"/>
            <a:headEnd type="none" w="sm" len="sm"/>
            <a:tailEnd type="none" w="sm" len="sm"/>
          </a:ln>
        </p:spPr>
      </p:sp>
      <p:sp>
        <p:nvSpPr>
          <p:cNvPr id="10" name="Freeform 10"/>
          <p:cNvSpPr/>
          <p:nvPr/>
        </p:nvSpPr>
        <p:spPr>
          <a:xfrm>
            <a:off x="15260992" y="715126"/>
            <a:ext cx="2625452" cy="2057400"/>
          </a:xfrm>
          <a:custGeom>
            <a:avLst/>
            <a:gdLst/>
            <a:ahLst/>
            <a:cxnLst/>
            <a:rect l="l" t="t" r="r" b="b"/>
            <a:pathLst>
              <a:path w="2625452" h="2057400">
                <a:moveTo>
                  <a:pt x="0" y="0"/>
                </a:moveTo>
                <a:lnTo>
                  <a:pt x="2625452" y="0"/>
                </a:lnTo>
                <a:lnTo>
                  <a:pt x="2625452" y="2057400"/>
                </a:lnTo>
                <a:lnTo>
                  <a:pt x="0" y="20574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11" name="Freeform 11"/>
          <p:cNvSpPr/>
          <p:nvPr/>
        </p:nvSpPr>
        <p:spPr>
          <a:xfrm rot="-5400000">
            <a:off x="1957002" y="6716739"/>
            <a:ext cx="1169118" cy="5083122"/>
          </a:xfrm>
          <a:custGeom>
            <a:avLst/>
            <a:gdLst/>
            <a:ahLst/>
            <a:cxnLst/>
            <a:rect l="l" t="t" r="r" b="b"/>
            <a:pathLst>
              <a:path w="1169118" h="5083122">
                <a:moveTo>
                  <a:pt x="0" y="0"/>
                </a:moveTo>
                <a:lnTo>
                  <a:pt x="1169118" y="0"/>
                </a:lnTo>
                <a:lnTo>
                  <a:pt x="1169118" y="5083122"/>
                </a:lnTo>
                <a:lnTo>
                  <a:pt x="0" y="5083122"/>
                </a:lnTo>
                <a:lnTo>
                  <a:pt x="0" y="0"/>
                </a:lnTo>
                <a:close/>
              </a:path>
            </a:pathLst>
          </a:custGeom>
          <a:blipFill>
            <a:blip r:embed="rId4"/>
            <a:stretch>
              <a:fillRect/>
            </a:stretch>
          </a:blipFill>
        </p:spPr>
      </p:sp>
      <p:sp>
        <p:nvSpPr>
          <p:cNvPr id="12" name="TextBox 12"/>
          <p:cNvSpPr txBox="1"/>
          <p:nvPr/>
        </p:nvSpPr>
        <p:spPr>
          <a:xfrm>
            <a:off x="5142192" y="892408"/>
            <a:ext cx="7982019" cy="1566544"/>
          </a:xfrm>
          <a:prstGeom prst="rect">
            <a:avLst/>
          </a:prstGeom>
        </p:spPr>
        <p:txBody>
          <a:bodyPr lIns="0" tIns="0" rIns="0" bIns="0" rtlCol="0" anchor="t">
            <a:spAutoFit/>
          </a:bodyPr>
          <a:lstStyle/>
          <a:p>
            <a:pPr algn="ctr">
              <a:lnSpc>
                <a:spcPts val="12880"/>
              </a:lnSpc>
            </a:pPr>
            <a:r>
              <a:rPr lang="en-US" sz="9200">
                <a:solidFill>
                  <a:srgbClr val="FFFFFF"/>
                </a:solidFill>
                <a:latin typeface="Paytone One Bold"/>
              </a:rPr>
              <a:t>Control &amp; KPI</a:t>
            </a:r>
          </a:p>
        </p:txBody>
      </p:sp>
      <p:sp>
        <p:nvSpPr>
          <p:cNvPr id="13" name="TextBox 13"/>
          <p:cNvSpPr txBox="1"/>
          <p:nvPr/>
        </p:nvSpPr>
        <p:spPr>
          <a:xfrm>
            <a:off x="1871896" y="4195574"/>
            <a:ext cx="14701822" cy="3550843"/>
          </a:xfrm>
          <a:prstGeom prst="rect">
            <a:avLst/>
          </a:prstGeom>
        </p:spPr>
        <p:txBody>
          <a:bodyPr lIns="0" tIns="0" rIns="0" bIns="0" rtlCol="0" anchor="t">
            <a:spAutoFit/>
          </a:bodyPr>
          <a:lstStyle/>
          <a:p>
            <a:pPr algn="ctr">
              <a:lnSpc>
                <a:spcPts val="5650"/>
              </a:lnSpc>
            </a:pPr>
            <a:r>
              <a:rPr lang="en-US" sz="4035">
                <a:solidFill>
                  <a:srgbClr val="000000"/>
                </a:solidFill>
                <a:latin typeface="Quicksand Bold"/>
              </a:rPr>
              <a:t>Vacancy rates, growth in revenue, customer happiness, online interaction, gaining new clients, sustainability impact, and community involvement are all examples of KPIs. Constant evaluation is crucial for making adjustments and enhancing methods.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5EC"/>
        </a:solidFill>
        <a:effectLst/>
      </p:bgPr>
    </p:bg>
    <p:spTree>
      <p:nvGrpSpPr>
        <p:cNvPr id="1" name=""/>
        <p:cNvGrpSpPr/>
        <p:nvPr/>
      </p:nvGrpSpPr>
      <p:grpSpPr>
        <a:xfrm>
          <a:off x="0" y="0"/>
          <a:ext cx="0" cy="0"/>
          <a:chOff x="0" y="0"/>
          <a:chExt cx="0" cy="0"/>
        </a:xfrm>
      </p:grpSpPr>
      <p:sp>
        <p:nvSpPr>
          <p:cNvPr id="2" name="Freeform 2"/>
          <p:cNvSpPr/>
          <p:nvPr/>
        </p:nvSpPr>
        <p:spPr>
          <a:xfrm>
            <a:off x="-413508" y="2986456"/>
            <a:ext cx="19110882" cy="12543688"/>
          </a:xfrm>
          <a:custGeom>
            <a:avLst/>
            <a:gdLst/>
            <a:ahLst/>
            <a:cxnLst/>
            <a:rect l="l" t="t" r="r" b="b"/>
            <a:pathLst>
              <a:path w="19110882" h="12543688">
                <a:moveTo>
                  <a:pt x="0" y="0"/>
                </a:moveTo>
                <a:lnTo>
                  <a:pt x="19110882" y="0"/>
                </a:lnTo>
                <a:lnTo>
                  <a:pt x="19110882" y="12543688"/>
                </a:lnTo>
                <a:lnTo>
                  <a:pt x="0" y="1254368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3" name="Freeform 3"/>
          <p:cNvSpPr/>
          <p:nvPr/>
        </p:nvSpPr>
        <p:spPr>
          <a:xfrm>
            <a:off x="5782622" y="2741669"/>
            <a:ext cx="6718623" cy="4114800"/>
          </a:xfrm>
          <a:custGeom>
            <a:avLst/>
            <a:gdLst/>
            <a:ahLst/>
            <a:cxnLst/>
            <a:rect l="l" t="t" r="r" b="b"/>
            <a:pathLst>
              <a:path w="6718623" h="4114800">
                <a:moveTo>
                  <a:pt x="0" y="0"/>
                </a:moveTo>
                <a:lnTo>
                  <a:pt x="6718622" y="0"/>
                </a:lnTo>
                <a:lnTo>
                  <a:pt x="6718622"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4" name="Freeform 4"/>
          <p:cNvSpPr/>
          <p:nvPr/>
        </p:nvSpPr>
        <p:spPr>
          <a:xfrm>
            <a:off x="12204763" y="6856469"/>
            <a:ext cx="7990040" cy="7200900"/>
          </a:xfrm>
          <a:custGeom>
            <a:avLst/>
            <a:gdLst/>
            <a:ahLst/>
            <a:cxnLst/>
            <a:rect l="l" t="t" r="r" b="b"/>
            <a:pathLst>
              <a:path w="7990040" h="7200900">
                <a:moveTo>
                  <a:pt x="0" y="0"/>
                </a:moveTo>
                <a:lnTo>
                  <a:pt x="7990040" y="0"/>
                </a:lnTo>
                <a:lnTo>
                  <a:pt x="7990040" y="7200900"/>
                </a:lnTo>
                <a:lnTo>
                  <a:pt x="0" y="720090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5" name="Freeform 5"/>
          <p:cNvSpPr/>
          <p:nvPr/>
        </p:nvSpPr>
        <p:spPr>
          <a:xfrm>
            <a:off x="-1532578" y="-888991"/>
            <a:ext cx="7315200" cy="2469762"/>
          </a:xfrm>
          <a:custGeom>
            <a:avLst/>
            <a:gdLst/>
            <a:ahLst/>
            <a:cxnLst/>
            <a:rect l="l" t="t" r="r" b="b"/>
            <a:pathLst>
              <a:path w="7315200" h="2469762">
                <a:moveTo>
                  <a:pt x="0" y="0"/>
                </a:moveTo>
                <a:lnTo>
                  <a:pt x="7315200" y="0"/>
                </a:lnTo>
                <a:lnTo>
                  <a:pt x="7315200" y="2469762"/>
                </a:lnTo>
                <a:lnTo>
                  <a:pt x="0" y="246976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6" name="Freeform 6"/>
          <p:cNvSpPr/>
          <p:nvPr/>
        </p:nvSpPr>
        <p:spPr>
          <a:xfrm>
            <a:off x="386028" y="345890"/>
            <a:ext cx="2687386" cy="2335582"/>
          </a:xfrm>
          <a:custGeom>
            <a:avLst/>
            <a:gdLst/>
            <a:ahLst/>
            <a:cxnLst/>
            <a:rect l="l" t="t" r="r" b="b"/>
            <a:pathLst>
              <a:path w="2687386" h="2335582">
                <a:moveTo>
                  <a:pt x="0" y="0"/>
                </a:moveTo>
                <a:lnTo>
                  <a:pt x="2687386" y="0"/>
                </a:lnTo>
                <a:lnTo>
                  <a:pt x="2687386" y="2335583"/>
                </a:lnTo>
                <a:lnTo>
                  <a:pt x="0" y="2335583"/>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sp>
      <p:sp>
        <p:nvSpPr>
          <p:cNvPr id="7" name="TextBox 7"/>
          <p:cNvSpPr txBox="1"/>
          <p:nvPr/>
        </p:nvSpPr>
        <p:spPr>
          <a:xfrm>
            <a:off x="6399074" y="4157386"/>
            <a:ext cx="5485718" cy="986114"/>
          </a:xfrm>
          <a:prstGeom prst="rect">
            <a:avLst/>
          </a:prstGeom>
        </p:spPr>
        <p:txBody>
          <a:bodyPr lIns="0" tIns="0" rIns="0" bIns="0" rtlCol="0" anchor="t">
            <a:spAutoFit/>
          </a:bodyPr>
          <a:lstStyle/>
          <a:p>
            <a:pPr algn="ctr">
              <a:lnSpc>
                <a:spcPts val="7449"/>
              </a:lnSpc>
            </a:pPr>
            <a:r>
              <a:rPr lang="en-US" sz="7303">
                <a:solidFill>
                  <a:srgbClr val="000000"/>
                </a:solidFill>
                <a:latin typeface="Paytone One Bold"/>
              </a:rPr>
              <a:t>Conclusion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5EC"/>
        </a:solidFill>
        <a:effectLst/>
      </p:bgPr>
    </p:bg>
    <p:spTree>
      <p:nvGrpSpPr>
        <p:cNvPr id="1" name=""/>
        <p:cNvGrpSpPr/>
        <p:nvPr/>
      </p:nvGrpSpPr>
      <p:grpSpPr>
        <a:xfrm>
          <a:off x="0" y="0"/>
          <a:ext cx="0" cy="0"/>
          <a:chOff x="0" y="0"/>
          <a:chExt cx="0" cy="0"/>
        </a:xfrm>
      </p:grpSpPr>
      <p:sp>
        <p:nvSpPr>
          <p:cNvPr id="2" name="Freeform 2"/>
          <p:cNvSpPr/>
          <p:nvPr/>
        </p:nvSpPr>
        <p:spPr>
          <a:xfrm>
            <a:off x="-2916319" y="0"/>
            <a:ext cx="10602160" cy="10602160"/>
          </a:xfrm>
          <a:custGeom>
            <a:avLst/>
            <a:gdLst/>
            <a:ahLst/>
            <a:cxnLst/>
            <a:rect l="l" t="t" r="r" b="b"/>
            <a:pathLst>
              <a:path w="10602160" h="10602160">
                <a:moveTo>
                  <a:pt x="0" y="0"/>
                </a:moveTo>
                <a:lnTo>
                  <a:pt x="10602159" y="0"/>
                </a:lnTo>
                <a:lnTo>
                  <a:pt x="10602159" y="10602160"/>
                </a:lnTo>
                <a:lnTo>
                  <a:pt x="0" y="10602160"/>
                </a:lnTo>
                <a:lnTo>
                  <a:pt x="0" y="0"/>
                </a:lnTo>
                <a:close/>
              </a:path>
            </a:pathLst>
          </a:custGeom>
          <a:blipFill>
            <a:blip r:embed="rId2">
              <a:alphaModFix amt="18999"/>
              <a:extLst>
                <a:ext uri="{96DAC541-7B7A-43D3-8B79-37D633B846F1}">
                  <asvg:svgBlip xmlns:asvg="http://schemas.microsoft.com/office/drawing/2016/SVG/main" r:embed="rId3"/>
                </a:ext>
              </a:extLst>
            </a:blip>
            <a:stretch>
              <a:fillRect/>
            </a:stretch>
          </a:blipFill>
        </p:spPr>
      </p:sp>
      <p:sp>
        <p:nvSpPr>
          <p:cNvPr id="3" name="Freeform 3"/>
          <p:cNvSpPr/>
          <p:nvPr/>
        </p:nvSpPr>
        <p:spPr>
          <a:xfrm>
            <a:off x="5486400" y="3400454"/>
            <a:ext cx="7315200" cy="2739875"/>
          </a:xfrm>
          <a:custGeom>
            <a:avLst/>
            <a:gdLst/>
            <a:ahLst/>
            <a:cxnLst/>
            <a:rect l="l" t="t" r="r" b="b"/>
            <a:pathLst>
              <a:path w="7315200" h="2739875">
                <a:moveTo>
                  <a:pt x="0" y="0"/>
                </a:moveTo>
                <a:lnTo>
                  <a:pt x="7315200" y="0"/>
                </a:lnTo>
                <a:lnTo>
                  <a:pt x="7315200" y="2739875"/>
                </a:lnTo>
                <a:lnTo>
                  <a:pt x="0" y="273987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rot="1475691">
            <a:off x="12020804" y="4829449"/>
            <a:ext cx="1932233" cy="1939285"/>
          </a:xfrm>
          <a:custGeom>
            <a:avLst/>
            <a:gdLst/>
            <a:ahLst/>
            <a:cxnLst/>
            <a:rect l="l" t="t" r="r" b="b"/>
            <a:pathLst>
              <a:path w="1932233" h="1939285">
                <a:moveTo>
                  <a:pt x="0" y="0"/>
                </a:moveTo>
                <a:lnTo>
                  <a:pt x="1932233" y="0"/>
                </a:lnTo>
                <a:lnTo>
                  <a:pt x="1932233" y="1939285"/>
                </a:lnTo>
                <a:lnTo>
                  <a:pt x="0" y="193928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5" name="Freeform 5"/>
          <p:cNvSpPr/>
          <p:nvPr/>
        </p:nvSpPr>
        <p:spPr>
          <a:xfrm>
            <a:off x="246596" y="0"/>
            <a:ext cx="782104" cy="3400454"/>
          </a:xfrm>
          <a:custGeom>
            <a:avLst/>
            <a:gdLst/>
            <a:ahLst/>
            <a:cxnLst/>
            <a:rect l="l" t="t" r="r" b="b"/>
            <a:pathLst>
              <a:path w="782104" h="3400454">
                <a:moveTo>
                  <a:pt x="0" y="0"/>
                </a:moveTo>
                <a:lnTo>
                  <a:pt x="782104" y="0"/>
                </a:lnTo>
                <a:lnTo>
                  <a:pt x="782104" y="3400454"/>
                </a:lnTo>
                <a:lnTo>
                  <a:pt x="0" y="3400454"/>
                </a:lnTo>
                <a:lnTo>
                  <a:pt x="0" y="0"/>
                </a:lnTo>
                <a:close/>
              </a:path>
            </a:pathLst>
          </a:custGeom>
          <a:blipFill>
            <a:blip r:embed="rId8"/>
            <a:stretch>
              <a:fillRect/>
            </a:stretch>
          </a:blipFill>
        </p:spPr>
      </p:sp>
      <p:sp>
        <p:nvSpPr>
          <p:cNvPr id="6" name="Freeform 6"/>
          <p:cNvSpPr/>
          <p:nvPr/>
        </p:nvSpPr>
        <p:spPr>
          <a:xfrm>
            <a:off x="7685840" y="0"/>
            <a:ext cx="10602160" cy="10602160"/>
          </a:xfrm>
          <a:custGeom>
            <a:avLst/>
            <a:gdLst/>
            <a:ahLst/>
            <a:cxnLst/>
            <a:rect l="l" t="t" r="r" b="b"/>
            <a:pathLst>
              <a:path w="10602160" h="10602160">
                <a:moveTo>
                  <a:pt x="0" y="0"/>
                </a:moveTo>
                <a:lnTo>
                  <a:pt x="10602160" y="0"/>
                </a:lnTo>
                <a:lnTo>
                  <a:pt x="10602160" y="10602160"/>
                </a:lnTo>
                <a:lnTo>
                  <a:pt x="0" y="10602160"/>
                </a:lnTo>
                <a:lnTo>
                  <a:pt x="0" y="0"/>
                </a:lnTo>
                <a:close/>
              </a:path>
            </a:pathLst>
          </a:custGeom>
          <a:blipFill>
            <a:blip r:embed="rId2">
              <a:alphaModFix amt="18999"/>
              <a:extLst>
                <a:ext uri="{96DAC541-7B7A-43D3-8B79-37D633B846F1}">
                  <asvg:svgBlip xmlns:asvg="http://schemas.microsoft.com/office/drawing/2016/SVG/main" r:embed="rId3"/>
                </a:ext>
              </a:extLst>
            </a:blip>
            <a:stretch>
              <a:fillRect/>
            </a:stretch>
          </a:blipFill>
        </p:spPr>
      </p:sp>
      <p:sp>
        <p:nvSpPr>
          <p:cNvPr id="7" name="Freeform 7"/>
          <p:cNvSpPr/>
          <p:nvPr/>
        </p:nvSpPr>
        <p:spPr>
          <a:xfrm>
            <a:off x="-300666" y="7574008"/>
            <a:ext cx="2658732" cy="2712992"/>
          </a:xfrm>
          <a:custGeom>
            <a:avLst/>
            <a:gdLst/>
            <a:ahLst/>
            <a:cxnLst/>
            <a:rect l="l" t="t" r="r" b="b"/>
            <a:pathLst>
              <a:path w="2658732" h="2712992">
                <a:moveTo>
                  <a:pt x="0" y="0"/>
                </a:moveTo>
                <a:lnTo>
                  <a:pt x="2658732" y="0"/>
                </a:lnTo>
                <a:lnTo>
                  <a:pt x="2658732" y="2712992"/>
                </a:lnTo>
                <a:lnTo>
                  <a:pt x="0" y="271299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8" name="Freeform 8"/>
          <p:cNvSpPr/>
          <p:nvPr/>
        </p:nvSpPr>
        <p:spPr>
          <a:xfrm flipH="1">
            <a:off x="15416962" y="-714612"/>
            <a:ext cx="3684676" cy="3486625"/>
          </a:xfrm>
          <a:custGeom>
            <a:avLst/>
            <a:gdLst/>
            <a:ahLst/>
            <a:cxnLst/>
            <a:rect l="l" t="t" r="r" b="b"/>
            <a:pathLst>
              <a:path w="3684676" h="3486625">
                <a:moveTo>
                  <a:pt x="3684676" y="0"/>
                </a:moveTo>
                <a:lnTo>
                  <a:pt x="0" y="0"/>
                </a:lnTo>
                <a:lnTo>
                  <a:pt x="0" y="3486624"/>
                </a:lnTo>
                <a:lnTo>
                  <a:pt x="3684676" y="3486624"/>
                </a:lnTo>
                <a:lnTo>
                  <a:pt x="3684676" y="0"/>
                </a:lnTo>
                <a:close/>
              </a:path>
            </a:pathLst>
          </a:custGeom>
          <a:blipFill>
            <a:blip r:embed="rId11"/>
            <a:stretch>
              <a:fillRect/>
            </a:stretch>
          </a:blipFill>
        </p:spPr>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TotalTime>
  <Words>467</Words>
  <Application>Microsoft Office PowerPoint</Application>
  <PresentationFormat>Custom</PresentationFormat>
  <Paragraphs>27</Paragraphs>
  <Slides>10</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Calibri</vt:lpstr>
      <vt:lpstr>Paytone One</vt:lpstr>
      <vt:lpstr>Quicksand Medium</vt:lpstr>
      <vt:lpstr>Quicksand Bold</vt:lpstr>
      <vt:lpstr>Paytone One Bold</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4</cp:revision>
  <dcterms:created xsi:type="dcterms:W3CDTF">2006-08-16T00:00:00Z</dcterms:created>
  <dcterms:modified xsi:type="dcterms:W3CDTF">2023-10-31T19:52:17Z</dcterms:modified>
  <dc:identifier>DAFvNg6qEF4</dc:identifier>
</cp:coreProperties>
</file>