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6"/>
  </p:handoutMasterIdLst>
  <p:sldIdLst>
    <p:sldId id="256" r:id="rId2"/>
    <p:sldId id="259" r:id="rId3"/>
    <p:sldId id="260" r:id="rId4"/>
    <p:sldId id="261" r:id="rId5"/>
    <p:sldId id="262" r:id="rId6"/>
    <p:sldId id="263" r:id="rId7"/>
    <p:sldId id="276" r:id="rId8"/>
    <p:sldId id="280" r:id="rId9"/>
    <p:sldId id="277" r:id="rId10"/>
    <p:sldId id="278" r:id="rId11"/>
    <p:sldId id="279" r:id="rId12"/>
    <p:sldId id="274" r:id="rId13"/>
    <p:sldId id="273" r:id="rId14"/>
    <p:sldId id="272" r:id="rId15"/>
    <p:sldId id="267" r:id="rId16"/>
    <p:sldId id="282" r:id="rId17"/>
    <p:sldId id="275" r:id="rId18"/>
    <p:sldId id="257" r:id="rId19"/>
    <p:sldId id="258" r:id="rId20"/>
    <p:sldId id="264" r:id="rId21"/>
    <p:sldId id="281" r:id="rId22"/>
    <p:sldId id="265" r:id="rId23"/>
    <p:sldId id="284" r:id="rId24"/>
    <p:sldId id="283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0" d="100"/>
          <a:sy n="80" d="100"/>
        </p:scale>
        <p:origin x="-1272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7B288F-AD2A-4C1A-9BF2-392B211E967E}" type="datetimeFigureOut">
              <a:rPr lang="en-GB" smtClean="0"/>
              <a:t>01/10/2012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780618-E68E-488E-80D7-D23A3DC9B5A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pPr/>
              <a:t>10/1/2012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25.png"/><Relationship Id="rId7" Type="http://schemas.openxmlformats.org/officeDocument/2006/relationships/image" Target="../media/image2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9.png"/><Relationship Id="rId4" Type="http://schemas.openxmlformats.org/officeDocument/2006/relationships/image" Target="../media/image22.png"/><Relationship Id="rId9" Type="http://schemas.openxmlformats.org/officeDocument/2006/relationships/image" Target="../media/image26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People’s worlds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Lives and livelihoods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99004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today’s class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This course</a:t>
            </a:r>
          </a:p>
          <a:p>
            <a:r>
              <a:rPr lang="en-US" dirty="0"/>
              <a:t>Structure</a:t>
            </a:r>
          </a:p>
          <a:p>
            <a:pPr lvl="1"/>
            <a:r>
              <a:rPr lang="en-US" dirty="0"/>
              <a:t>Each week</a:t>
            </a:r>
          </a:p>
          <a:p>
            <a:r>
              <a:rPr lang="en-US" dirty="0"/>
              <a:t>Assignments </a:t>
            </a:r>
          </a:p>
          <a:p>
            <a:r>
              <a:rPr lang="en-US" dirty="0"/>
              <a:t>Today 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617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this course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people live in different landscapes, climates, settings</a:t>
            </a:r>
          </a:p>
          <a:p>
            <a:r>
              <a:rPr lang="en-US" dirty="0" smtClean="0"/>
              <a:t>What people understand the condition of life to be</a:t>
            </a:r>
          </a:p>
          <a:p>
            <a:r>
              <a:rPr lang="en-US" dirty="0" smtClean="0"/>
              <a:t>Question – are people in or on the world?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58106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each week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4 hours of lectures</a:t>
            </a:r>
          </a:p>
          <a:p>
            <a:pPr lvl="1"/>
            <a:r>
              <a:rPr lang="en-US" dirty="0" smtClean="0"/>
              <a:t>2 hours of lectures</a:t>
            </a:r>
          </a:p>
          <a:p>
            <a:pPr lvl="1"/>
            <a:r>
              <a:rPr lang="en-US" dirty="0" smtClean="0"/>
              <a:t>2 hours – film and discussion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7296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assessment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1 x essay – 2000 words</a:t>
            </a:r>
          </a:p>
          <a:p>
            <a:pPr lvl="1"/>
            <a:r>
              <a:rPr lang="en-US" dirty="0" smtClean="0"/>
              <a:t>Deadline: </a:t>
            </a:r>
          </a:p>
          <a:p>
            <a:r>
              <a:rPr lang="en-US" dirty="0" smtClean="0"/>
              <a:t>1 x exam – 2000 words equivalent</a:t>
            </a:r>
          </a:p>
          <a:p>
            <a:pPr lvl="1"/>
            <a:r>
              <a:rPr lang="en-US" dirty="0" smtClean="0"/>
              <a:t>After Christmas break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3988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People’s worlds: today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should we conceive of what humans do?</a:t>
            </a:r>
          </a:p>
          <a:p>
            <a:r>
              <a:rPr lang="en-US" dirty="0" smtClean="0"/>
              <a:t>What is the relationship between humans and ecology?</a:t>
            </a:r>
          </a:p>
          <a:p>
            <a:r>
              <a:rPr lang="en-US" dirty="0" smtClean="0"/>
              <a:t>How should we think about ‘nature’?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71882" y="4588304"/>
            <a:ext cx="3124150" cy="21009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2635" y="4577714"/>
            <a:ext cx="3122725" cy="20557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7882" y="4562773"/>
            <a:ext cx="2794000" cy="20955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9089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http://scienceblogs.com/tetrapodzoology/wp-content/blogs.dir/471/files/2012/04/i-739b8851ad837ca7196e4275cbc5e02a-Naish%20with%20other%20hominid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047" y="220663"/>
            <a:ext cx="4572000" cy="3086101"/>
          </a:xfrm>
          <a:prstGeom prst="rect">
            <a:avLst/>
          </a:prstGeom>
          <a:noFill/>
        </p:spPr>
      </p:pic>
      <p:pic>
        <p:nvPicPr>
          <p:cNvPr id="34820" name="Picture 4" descr="https://blogs.otago.ac.nz/ouassa/files/2011/08/hominiid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7714" y="3087131"/>
            <a:ext cx="4724400" cy="35528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3764478" y="947085"/>
            <a:ext cx="5270500" cy="554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v="urn:schemas-microsoft-com:mac:vml" xmlns:mc="http://schemas.openxmlformats.org/markup-compatibility/2006" xmlns:mo="http://schemas.microsoft.com/office/mac/office/2008/main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214828" y="2538210"/>
            <a:ext cx="5270500" cy="3952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www.gorillaland.net/Origins/Hominids_files/shapeimage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59976" y="1710046"/>
            <a:ext cx="7058375" cy="37407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robertfinkelstein.files.wordpress.com/2009/06/lightning-tre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4983" y="1048038"/>
            <a:ext cx="6096000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farm4.static.flickr.com/3108/3169172593_0ef66c91d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90866" y="1182070"/>
            <a:ext cx="3095625" cy="4648201"/>
          </a:xfrm>
          <a:prstGeom prst="rect">
            <a:avLst/>
          </a:prstGeom>
          <a:noFill/>
        </p:spPr>
      </p:pic>
      <p:pic>
        <p:nvPicPr>
          <p:cNvPr id="36868" name="Picture 4" descr="http://stormgrounds.com/media/Tree-Lightn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3741" y="1182070"/>
            <a:ext cx="3429000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environment – </a:t>
            </a:r>
            <a:br>
              <a:rPr lang="en-GB" dirty="0" smtClean="0"/>
            </a:br>
            <a:r>
              <a:rPr lang="en-GB" dirty="0" smtClean="0"/>
              <a:t>an anthropological perspective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 err="1" smtClean="0"/>
              <a:t>Anth</a:t>
            </a:r>
            <a:r>
              <a:rPr lang="en-GB" dirty="0" smtClean="0"/>
              <a:t> looks at how different human groups </a:t>
            </a:r>
            <a:r>
              <a:rPr lang="en-GB" i="1" dirty="0" smtClean="0"/>
              <a:t>understand</a:t>
            </a:r>
            <a:r>
              <a:rPr lang="en-GB" dirty="0" smtClean="0"/>
              <a:t> the environment </a:t>
            </a:r>
          </a:p>
          <a:p>
            <a:r>
              <a:rPr lang="en-GB" dirty="0" smtClean="0"/>
              <a:t>The attributed meaning is visible in </a:t>
            </a:r>
          </a:p>
          <a:p>
            <a:pPr lvl="1"/>
            <a:r>
              <a:rPr lang="en-GB" dirty="0" smtClean="0"/>
              <a:t>social institutions, beliefs, ideas, practices, rituals etc</a:t>
            </a:r>
            <a:endParaRPr lang="en-GB" dirty="0"/>
          </a:p>
        </p:txBody>
      </p:sp>
      <p:pic>
        <p:nvPicPr>
          <p:cNvPr id="1027" name="Picture 3" descr="C:\Documents and Settings\sa025\Local Settings\Temporary Internet Files\Content.IE5\S5654IX9\MP900442391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8200" y="2240949"/>
            <a:ext cx="4038600" cy="32444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holistic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The notion that the environment is outside or separate is rejected because it is too simplistic to claim things are distinct</a:t>
            </a:r>
            <a:endParaRPr lang="en-GB" dirty="0"/>
          </a:p>
        </p:txBody>
      </p:sp>
      <p:pic>
        <p:nvPicPr>
          <p:cNvPr id="7" name="Content Placeholder 6" descr="hadza-6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418479"/>
            <a:ext cx="4038600" cy="2889405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the environment is perceived has consequences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en-GB" dirty="0" smtClean="0"/>
              <a:t>If it is </a:t>
            </a:r>
          </a:p>
          <a:p>
            <a:r>
              <a:rPr lang="en-GB" dirty="0" smtClean="0"/>
              <a:t>a controlling force, other factors seem powerless</a:t>
            </a:r>
          </a:p>
          <a:p>
            <a:r>
              <a:rPr lang="en-GB" dirty="0" smtClean="0"/>
              <a:t>an equal (sibling), you may feel love for it</a:t>
            </a:r>
          </a:p>
          <a:p>
            <a:r>
              <a:rPr lang="en-GB" dirty="0" smtClean="0"/>
              <a:t>parental, you may feel you need to obey it</a:t>
            </a:r>
          </a:p>
          <a:p>
            <a:r>
              <a:rPr lang="en-GB" dirty="0" smtClean="0"/>
              <a:t>a thoughtless object, you will be distanced from it</a:t>
            </a:r>
            <a:endParaRPr lang="en-GB" dirty="0"/>
          </a:p>
        </p:txBody>
      </p:sp>
      <p:pic>
        <p:nvPicPr>
          <p:cNvPr id="25" name="Content Placeholder 24" descr="pythonGod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4668"/>
            <a:ext cx="4038600" cy="3037027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Environment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Human adaptation and evolution</a:t>
            </a:r>
          </a:p>
          <a:p>
            <a:r>
              <a:rPr lang="en-US" dirty="0" smtClean="0"/>
              <a:t>Environmental determinism</a:t>
            </a:r>
          </a:p>
          <a:p>
            <a:pPr lvl="1"/>
            <a:r>
              <a:rPr lang="en-US" dirty="0" smtClean="0"/>
              <a:t>Cultural determinism</a:t>
            </a:r>
          </a:p>
          <a:p>
            <a:pPr lvl="1"/>
            <a:r>
              <a:rPr lang="en-US" dirty="0" err="1" smtClean="0"/>
              <a:t>Possiblism</a:t>
            </a:r>
            <a:endParaRPr lang="en-US" dirty="0" smtClean="0"/>
          </a:p>
          <a:p>
            <a:r>
              <a:rPr lang="en-US" dirty="0" smtClean="0"/>
              <a:t>Ecology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740650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Illusion/reality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62" name="Picture 2" descr="http://3.bp.blogspot.com/_p31DIgrkdbQ/TO69ZbxKS9I/AAAAAAAAAcI/eYM7nyvYfiY/s1600/optical_illusi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4749" y="1600199"/>
            <a:ext cx="4454121" cy="4525963"/>
          </a:xfrm>
          <a:prstGeom prst="rect">
            <a:avLst/>
          </a:prstGeom>
          <a:noFill/>
        </p:spPr>
      </p:pic>
      <p:pic>
        <p:nvPicPr>
          <p:cNvPr id="40964" name="Picture 4" descr="http://s1.hubimg.com/u/5517200_f2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3343" y="1612075"/>
            <a:ext cx="3823457" cy="45259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Persons and the environment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Reciprocal partnership</a:t>
            </a:r>
          </a:p>
          <a:p>
            <a:r>
              <a:rPr lang="en-GB" dirty="0" smtClean="0"/>
              <a:t>People are the environment</a:t>
            </a:r>
          </a:p>
          <a:p>
            <a:r>
              <a:rPr lang="en-GB" dirty="0" smtClean="0"/>
              <a:t>Enmeshed threads (</a:t>
            </a:r>
            <a:r>
              <a:rPr lang="en-GB" dirty="0" err="1" smtClean="0"/>
              <a:t>Ingold</a:t>
            </a:r>
            <a:r>
              <a:rPr lang="en-GB" dirty="0" smtClean="0"/>
              <a:t>, 1992) like all organisms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But if this is the case, how can we explain CULTURE?</a:t>
            </a:r>
            <a:endParaRPr lang="en-GB" dirty="0"/>
          </a:p>
        </p:txBody>
      </p:sp>
      <p:pic>
        <p:nvPicPr>
          <p:cNvPr id="7" name="Content Placeholder 6" descr="carpe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28218"/>
            <a:ext cx="4038600" cy="2669926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What is nature?</a:t>
            </a:r>
            <a:br>
              <a:rPr lang="en-US" dirty="0" smtClean="0"/>
            </a:br>
            <a:r>
              <a:rPr lang="en-US" dirty="0" smtClean="0"/>
              <a:t>Is it ‘real’ or constructed?</a:t>
            </a:r>
            <a:br>
              <a:rPr lang="en-US" dirty="0" smtClean="0"/>
            </a:br>
            <a:r>
              <a:rPr lang="en-US" dirty="0" smtClean="0"/>
              <a:t>Are humans natural?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05470" y="3925281"/>
            <a:ext cx="2354580" cy="170278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60050" y="3886201"/>
            <a:ext cx="2262788" cy="1752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2838" y="3886201"/>
            <a:ext cx="2357894" cy="174186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15663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Natural?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48630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Culture?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="" xmlns:p14="http://schemas.microsoft.com/office/powerpoint/2010/main" val="3170639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Nature/culture?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495800" y="3698648"/>
            <a:ext cx="2187309" cy="2451265"/>
          </a:xfrm>
          <a:prstGeom prst="rect">
            <a:avLst/>
          </a:prstGeom>
        </p:spPr>
      </p:pic>
      <p:pic>
        <p:nvPicPr>
          <p:cNvPr id="6" name="Content Placeholder 9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1211" y="3686773"/>
            <a:ext cx="2187309" cy="2451265"/>
          </a:xfrm>
          <a:prstGeom prst="rect">
            <a:avLst/>
          </a:prstGeom>
        </p:spPr>
      </p:pic>
      <p:pic>
        <p:nvPicPr>
          <p:cNvPr id="7" name="Content Placeholder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337461" y="3698648"/>
            <a:ext cx="2158339" cy="24188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1211" y="1600201"/>
            <a:ext cx="2354580" cy="207469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37461" y="1600200"/>
            <a:ext cx="2357894" cy="2074698"/>
          </a:xfrm>
          <a:prstGeom prst="rect">
            <a:avLst/>
          </a:prstGeom>
        </p:spPr>
      </p:pic>
      <p:pic>
        <p:nvPicPr>
          <p:cNvPr id="8" name="Content Placeholder 7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495800" y="1600200"/>
            <a:ext cx="2158340" cy="24188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99491" y="1600200"/>
            <a:ext cx="2262788" cy="2074698"/>
          </a:xfrm>
          <a:prstGeom prst="rect">
            <a:avLst/>
          </a:prstGeom>
        </p:spPr>
      </p:pic>
      <p:pic>
        <p:nvPicPr>
          <p:cNvPr id="1026" name="Picture 2" descr="http://radialinfo.com/rubbish-needing-to-be-removed-photo.jpg"/>
          <p:cNvPicPr>
            <a:picLocks noChangeAspect="1" noChangeArrowheads="1"/>
          </p:cNvPicPr>
          <p:nvPr/>
        </p:nvPicPr>
        <p:blipFill>
          <a:blip r:embed="rId9" cstate="print"/>
          <a:srcRect r="23367"/>
          <a:stretch>
            <a:fillRect/>
          </a:stretch>
        </p:blipFill>
        <p:spPr bwMode="auto">
          <a:xfrm>
            <a:off x="6499491" y="3686773"/>
            <a:ext cx="2262788" cy="24631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Is there something ‘out there’?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 dirty="0"/>
              <a:t>‘Reality is not the world as it is perceived directly by the senses; reality is the world as it is perceived by the </a:t>
            </a:r>
            <a:r>
              <a:rPr lang="en-GB" dirty="0">
                <a:solidFill>
                  <a:srgbClr val="FFFF00"/>
                </a:solidFill>
              </a:rPr>
              <a:t>mind</a:t>
            </a:r>
            <a:r>
              <a:rPr lang="en-GB" i="1" dirty="0"/>
              <a:t> through the medium of the senses. Thus reality in nature is not just what we see but what we have</a:t>
            </a:r>
            <a:r>
              <a:rPr lang="en-GB" i="1" dirty="0">
                <a:solidFill>
                  <a:srgbClr val="0000FF"/>
                </a:solidFill>
              </a:rPr>
              <a:t> </a:t>
            </a:r>
            <a:r>
              <a:rPr lang="en-GB" dirty="0">
                <a:solidFill>
                  <a:srgbClr val="FFFF00"/>
                </a:solidFill>
              </a:rPr>
              <a:t>learned</a:t>
            </a:r>
            <a:r>
              <a:rPr lang="en-GB" i="1" dirty="0">
                <a:solidFill>
                  <a:srgbClr val="0000FF"/>
                </a:solidFill>
              </a:rPr>
              <a:t> </a:t>
            </a:r>
            <a:r>
              <a:rPr lang="en-GB" i="1" dirty="0"/>
              <a:t>to see’</a:t>
            </a:r>
            <a:r>
              <a:rPr lang="en-GB" dirty="0"/>
              <a:t>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/>
              <a:t>Nelson in </a:t>
            </a:r>
            <a:r>
              <a:rPr lang="en-GB" dirty="0" err="1" smtClean="0"/>
              <a:t>Ingold</a:t>
            </a:r>
            <a:r>
              <a:rPr lang="en-GB" dirty="0" smtClean="0"/>
              <a:t>, 1996: </a:t>
            </a:r>
            <a:r>
              <a:rPr lang="en-GB" dirty="0"/>
              <a:t>141) original emphasis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4203681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 how can we usefully conceive of things?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no such thing as nature or culture other than how humans conceive of it</a:t>
            </a:r>
          </a:p>
          <a:p>
            <a:r>
              <a:rPr lang="en-GB" dirty="0" smtClean="0"/>
              <a:t>Everything is natural</a:t>
            </a:r>
          </a:p>
          <a:p>
            <a:r>
              <a:rPr lang="en-GB" dirty="0" smtClean="0"/>
              <a:t>With use things can become cultural, but they remain natural too (no sharp dichotomy)</a:t>
            </a:r>
          </a:p>
          <a:p>
            <a:r>
              <a:rPr lang="en-GB" dirty="0" smtClean="0"/>
              <a:t>Each culture has different ideas</a:t>
            </a:r>
          </a:p>
          <a:p>
            <a:r>
              <a:rPr lang="en-GB" dirty="0" smtClean="0"/>
              <a:t>We make things as they are</a:t>
            </a:r>
          </a:p>
          <a:p>
            <a:r>
              <a:rPr lang="en-GB" dirty="0" smtClean="0"/>
              <a:t>All meanings shift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Ingold</a:t>
            </a:r>
            <a:r>
              <a:rPr lang="en-GB" dirty="0" smtClean="0"/>
              <a:t>, T. 1992. ‘Eco cosmologies: culture and the perception of the environment’ in </a:t>
            </a:r>
            <a:r>
              <a:rPr lang="en-GB" dirty="0" err="1" smtClean="0"/>
              <a:t>Croll</a:t>
            </a:r>
            <a:r>
              <a:rPr lang="en-GB" dirty="0" smtClean="0"/>
              <a:t>, E and </a:t>
            </a:r>
            <a:r>
              <a:rPr lang="en-GB" dirty="0" err="1" smtClean="0"/>
              <a:t>P</a:t>
            </a:r>
            <a:r>
              <a:rPr lang="en-GB" dirty="0" err="1" smtClean="0"/>
              <a:t>arkin</a:t>
            </a:r>
            <a:r>
              <a:rPr lang="en-GB" dirty="0" smtClean="0"/>
              <a:t>, D. </a:t>
            </a:r>
            <a:r>
              <a:rPr lang="en-GB" i="1" dirty="0" smtClean="0"/>
              <a:t>Bush </a:t>
            </a:r>
            <a:r>
              <a:rPr lang="en-GB" i="1" dirty="0" smtClean="0"/>
              <a:t>base : forest farm : culture, environment, and </a:t>
            </a:r>
            <a:r>
              <a:rPr lang="en-GB" i="1" dirty="0" smtClean="0"/>
              <a:t>development. </a:t>
            </a:r>
            <a:r>
              <a:rPr lang="en-GB" dirty="0" smtClean="0"/>
              <a:t>New York and London: </a:t>
            </a:r>
            <a:r>
              <a:rPr lang="en-GB" dirty="0" err="1" smtClean="0"/>
              <a:t>Routledge</a:t>
            </a:r>
            <a:endParaRPr lang="en-GB" dirty="0" smtClean="0"/>
          </a:p>
          <a:p>
            <a:r>
              <a:rPr lang="en-GB" dirty="0" smtClean="0"/>
              <a:t>Nelson, 1996 in </a:t>
            </a:r>
            <a:r>
              <a:rPr lang="en-GB" dirty="0" err="1" smtClean="0"/>
              <a:t>Ingold’s</a:t>
            </a:r>
            <a:r>
              <a:rPr lang="en-GB" dirty="0" smtClean="0"/>
              <a:t> chapter in Ellen, R and Fukui, K (</a:t>
            </a:r>
            <a:r>
              <a:rPr lang="en-GB" dirty="0" err="1" smtClean="0"/>
              <a:t>eds</a:t>
            </a:r>
            <a:r>
              <a:rPr lang="en-GB" dirty="0" smtClean="0"/>
              <a:t>) </a:t>
            </a:r>
            <a:r>
              <a:rPr lang="en-GB" i="1" dirty="0" smtClean="0"/>
              <a:t>Redefining nature: Ecology, culture and domestication. </a:t>
            </a:r>
            <a:r>
              <a:rPr lang="en-GB" dirty="0" smtClean="0"/>
              <a:t>Oxford: Berg </a:t>
            </a:r>
            <a:endParaRPr lang="en-GB" dirty="0" smtClean="0"/>
          </a:p>
          <a:p>
            <a:endParaRPr lang="en-GB" dirty="0" smtClean="0"/>
          </a:p>
          <a:p>
            <a:endParaRPr lang="en-GB" i="1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7890</TotalTime>
  <Words>486</Words>
  <Application>Microsoft Office PowerPoint</Application>
  <PresentationFormat>On-screen Show (4:3)</PresentationFormat>
  <Paragraphs>68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 Black </vt:lpstr>
      <vt:lpstr>People’s worlds</vt:lpstr>
      <vt:lpstr>People’s worlds: today’s class</vt:lpstr>
      <vt:lpstr>People’s worlds: this course</vt:lpstr>
      <vt:lpstr>People’s worlds: each week</vt:lpstr>
      <vt:lpstr>People’s worlds: assessment</vt:lpstr>
      <vt:lpstr>People’s worlds: today</vt:lpstr>
      <vt:lpstr>Slide 7</vt:lpstr>
      <vt:lpstr>Slide 8</vt:lpstr>
      <vt:lpstr>Slide 9</vt:lpstr>
      <vt:lpstr>Slide 10</vt:lpstr>
      <vt:lpstr>Slide 11</vt:lpstr>
      <vt:lpstr>The environment –  an anthropological perspective</vt:lpstr>
      <vt:lpstr>The holistic approach</vt:lpstr>
      <vt:lpstr>How the environment is perceived has consequences</vt:lpstr>
      <vt:lpstr>The Environment</vt:lpstr>
      <vt:lpstr>Illusion/reality</vt:lpstr>
      <vt:lpstr>Persons and the environment</vt:lpstr>
      <vt:lpstr>What is nature? Is it ‘real’ or constructed? Are humans natural?</vt:lpstr>
      <vt:lpstr>Natural?</vt:lpstr>
      <vt:lpstr>Culture?</vt:lpstr>
      <vt:lpstr>Nature/culture?</vt:lpstr>
      <vt:lpstr>Is there something ‘out there’?</vt:lpstr>
      <vt:lpstr>So how can we usefully conceive of things?</vt:lpstr>
      <vt:lpstr>Refs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People’s worlds</dc:title>
  <dc:creator>Luci Attala</dc:creator>
  <cp:lastModifiedBy>sa025</cp:lastModifiedBy>
  <cp:revision>53</cp:revision>
  <dcterms:created xsi:type="dcterms:W3CDTF">2012-08-07T13:38:53Z</dcterms:created>
  <dcterms:modified xsi:type="dcterms:W3CDTF">2012-10-02T13:57:01Z</dcterms:modified>
</cp:coreProperties>
</file>