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406" r:id="rId5"/>
    <p:sldId id="405" r:id="rId6"/>
    <p:sldId id="404" r:id="rId7"/>
    <p:sldId id="365" r:id="rId8"/>
    <p:sldId id="376" r:id="rId9"/>
    <p:sldId id="377" r:id="rId10"/>
    <p:sldId id="403" r:id="rId11"/>
    <p:sldId id="294" r:id="rId12"/>
    <p:sldId id="379" r:id="rId13"/>
    <p:sldId id="372" r:id="rId14"/>
    <p:sldId id="380" r:id="rId15"/>
    <p:sldId id="381" r:id="rId16"/>
    <p:sldId id="382" r:id="rId17"/>
    <p:sldId id="386" r:id="rId18"/>
    <p:sldId id="291" r:id="rId19"/>
    <p:sldId id="396" r:id="rId20"/>
    <p:sldId id="288" r:id="rId21"/>
    <p:sldId id="407" r:id="rId22"/>
    <p:sldId id="408" r:id="rId23"/>
    <p:sldId id="410" r:id="rId24"/>
    <p:sldId id="412" r:id="rId25"/>
    <p:sldId id="411" r:id="rId26"/>
    <p:sldId id="409" r:id="rId27"/>
    <p:sldId id="413" r:id="rId28"/>
    <p:sldId id="414" r:id="rId29"/>
    <p:sldId id="415" r:id="rId30"/>
    <p:sldId id="416" r:id="rId31"/>
    <p:sldId id="417"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6C6E3-5635-4F83-B2D9-FDCF95F99953}" v="28" dt="2025-10-17T12:33:51.2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51483" autoAdjust="0"/>
  </p:normalViewPr>
  <p:slideViewPr>
    <p:cSldViewPr>
      <p:cViewPr varScale="1">
        <p:scale>
          <a:sx n="57" d="100"/>
          <a:sy n="57" d="100"/>
        </p:scale>
        <p:origin x="315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C54B4D8D-F69A-4402-94F2-6BC5963B1ADF}"/>
    <pc:docChg chg="addSld delSld modSld">
      <pc:chgData name="Rhiannon Akers" userId="fb3c9d12-5c8c-42d7-8dc7-d872d7a3d202" providerId="ADAL" clId="{C54B4D8D-F69A-4402-94F2-6BC5963B1ADF}" dt="2025-09-08T13:57:14.311" v="4" actId="20577"/>
      <pc:docMkLst>
        <pc:docMk/>
      </pc:docMkLst>
      <pc:sldChg chg="modSp del mod">
        <pc:chgData name="Rhiannon Akers" userId="fb3c9d12-5c8c-42d7-8dc7-d872d7a3d202" providerId="ADAL" clId="{C54B4D8D-F69A-4402-94F2-6BC5963B1ADF}" dt="2025-09-08T13:57:07.549" v="2" actId="47"/>
        <pc:sldMkLst>
          <pc:docMk/>
          <pc:sldMk cId="1941066217" sldId="399"/>
        </pc:sldMkLst>
      </pc:sldChg>
      <pc:sldChg chg="modSp mod">
        <pc:chgData name="Rhiannon Akers" userId="fb3c9d12-5c8c-42d7-8dc7-d872d7a3d202" providerId="ADAL" clId="{C54B4D8D-F69A-4402-94F2-6BC5963B1ADF}" dt="2025-09-08T13:57:14.311" v="4" actId="20577"/>
        <pc:sldMkLst>
          <pc:docMk/>
          <pc:sldMk cId="3571469722" sldId="405"/>
        </pc:sldMkLst>
      </pc:sldChg>
      <pc:sldChg chg="add">
        <pc:chgData name="Rhiannon Akers" userId="fb3c9d12-5c8c-42d7-8dc7-d872d7a3d202" providerId="ADAL" clId="{C54B4D8D-F69A-4402-94F2-6BC5963B1ADF}" dt="2025-09-08T13:57:05.875" v="1"/>
        <pc:sldMkLst>
          <pc:docMk/>
          <pc:sldMk cId="1437583494" sldId="406"/>
        </pc:sldMkLst>
      </pc:sldChg>
    </pc:docChg>
  </pc:docChgLst>
  <pc:docChgLst>
    <pc:chgData name="Julie Thomas" userId="2af13b6d24d29b42" providerId="LiveId" clId="{8CC9B696-D2B0-430D-ABA4-8B055382508C}"/>
    <pc:docChg chg="custSel addSld delSld modSld sldOrd">
      <pc:chgData name="Julie Thomas" userId="2af13b6d24d29b42" providerId="LiveId" clId="{8CC9B696-D2B0-430D-ABA4-8B055382508C}" dt="2024-10-18T14:54:49.448" v="477" actId="113"/>
      <pc:docMkLst>
        <pc:docMk/>
      </pc:docMkLst>
      <pc:sldChg chg="modSp mod">
        <pc:chgData name="Julie Thomas" userId="2af13b6d24d29b42" providerId="LiveId" clId="{8CC9B696-D2B0-430D-ABA4-8B055382508C}" dt="2024-10-18T14:35:20.589" v="292" actId="113"/>
        <pc:sldMkLst>
          <pc:docMk/>
          <pc:sldMk cId="0" sldId="288"/>
        </pc:sldMkLst>
      </pc:sldChg>
      <pc:sldChg chg="del">
        <pc:chgData name="Julie Thomas" userId="2af13b6d24d29b42" providerId="LiveId" clId="{8CC9B696-D2B0-430D-ABA4-8B055382508C}" dt="2024-10-18T14:23:32.969" v="0" actId="2696"/>
        <pc:sldMkLst>
          <pc:docMk/>
          <pc:sldMk cId="3173088062" sldId="373"/>
        </pc:sldMkLst>
      </pc:sldChg>
      <pc:sldChg chg="del">
        <pc:chgData name="Julie Thomas" userId="2af13b6d24d29b42" providerId="LiveId" clId="{8CC9B696-D2B0-430D-ABA4-8B055382508C}" dt="2024-10-18T14:23:43.004" v="2" actId="2696"/>
        <pc:sldMkLst>
          <pc:docMk/>
          <pc:sldMk cId="2886086649" sldId="374"/>
        </pc:sldMkLst>
      </pc:sldChg>
      <pc:sldChg chg="modSp modAnim">
        <pc:chgData name="Julie Thomas" userId="2af13b6d24d29b42" providerId="LiveId" clId="{8CC9B696-D2B0-430D-ABA4-8B055382508C}" dt="2024-10-18T14:33:20.178" v="210" actId="5793"/>
        <pc:sldMkLst>
          <pc:docMk/>
          <pc:sldMk cId="131135782" sldId="381"/>
        </pc:sldMkLst>
      </pc:sldChg>
      <pc:sldChg chg="modSp mod modAnim">
        <pc:chgData name="Julie Thomas" userId="2af13b6d24d29b42" providerId="LiveId" clId="{8CC9B696-D2B0-430D-ABA4-8B055382508C}" dt="2024-10-18T14:34:10.016" v="291" actId="20577"/>
        <pc:sldMkLst>
          <pc:docMk/>
          <pc:sldMk cId="900922016" sldId="382"/>
        </pc:sldMkLst>
      </pc:sldChg>
      <pc:sldChg chg="del">
        <pc:chgData name="Julie Thomas" userId="2af13b6d24d29b42" providerId="LiveId" clId="{8CC9B696-D2B0-430D-ABA4-8B055382508C}" dt="2024-10-18T14:23:37.511" v="1" actId="2696"/>
        <pc:sldMkLst>
          <pc:docMk/>
          <pc:sldMk cId="806397678" sldId="383"/>
        </pc:sldMkLst>
      </pc:sldChg>
      <pc:sldChg chg="modSp mod">
        <pc:chgData name="Julie Thomas" userId="2af13b6d24d29b42" providerId="LiveId" clId="{8CC9B696-D2B0-430D-ABA4-8B055382508C}" dt="2024-10-18T14:24:12.666" v="5" actId="20577"/>
        <pc:sldMkLst>
          <pc:docMk/>
          <pc:sldMk cId="1231882887" sldId="386"/>
        </pc:sldMkLst>
      </pc:sldChg>
      <pc:sldChg chg="del">
        <pc:chgData name="Julie Thomas" userId="2af13b6d24d29b42" providerId="LiveId" clId="{8CC9B696-D2B0-430D-ABA4-8B055382508C}" dt="2024-10-18T14:27:37.289" v="7" actId="2696"/>
        <pc:sldMkLst>
          <pc:docMk/>
          <pc:sldMk cId="2331496753" sldId="397"/>
        </pc:sldMkLst>
      </pc:sldChg>
      <pc:sldChg chg="modSp mod">
        <pc:chgData name="Julie Thomas" userId="2af13b6d24d29b42" providerId="LiveId" clId="{8CC9B696-D2B0-430D-ABA4-8B055382508C}" dt="2024-10-18T14:29:17.929" v="14" actId="1076"/>
        <pc:sldMkLst>
          <pc:docMk/>
          <pc:sldMk cId="1941066217" sldId="399"/>
        </pc:sldMkLst>
      </pc:sldChg>
      <pc:sldChg chg="del">
        <pc:chgData name="Julie Thomas" userId="2af13b6d24d29b42" providerId="LiveId" clId="{8CC9B696-D2B0-430D-ABA4-8B055382508C}" dt="2024-10-18T14:27:31.762" v="6" actId="2696"/>
        <pc:sldMkLst>
          <pc:docMk/>
          <pc:sldMk cId="237405412" sldId="401"/>
        </pc:sldMkLst>
      </pc:sldChg>
      <pc:sldChg chg="modSp new mod ord">
        <pc:chgData name="Julie Thomas" userId="2af13b6d24d29b42" providerId="LiveId" clId="{8CC9B696-D2B0-430D-ABA4-8B055382508C}" dt="2024-10-18T14:31:05.982" v="156"/>
        <pc:sldMkLst>
          <pc:docMk/>
          <pc:sldMk cId="4055862142" sldId="404"/>
        </pc:sldMkLst>
      </pc:sldChg>
      <pc:sldChg chg="modSp new mod ord">
        <pc:chgData name="Julie Thomas" userId="2af13b6d24d29b42" providerId="LiveId" clId="{8CC9B696-D2B0-430D-ABA4-8B055382508C}" dt="2024-10-18T14:54:49.448" v="477" actId="113"/>
        <pc:sldMkLst>
          <pc:docMk/>
          <pc:sldMk cId="3571469722" sldId="405"/>
        </pc:sldMkLst>
      </pc:sldChg>
      <pc:sldMasterChg chg="delSldLayout">
        <pc:chgData name="Julie Thomas" userId="2af13b6d24d29b42" providerId="LiveId" clId="{8CC9B696-D2B0-430D-ABA4-8B055382508C}" dt="2024-10-18T14:27:31.762" v="6" actId="2696"/>
        <pc:sldMasterMkLst>
          <pc:docMk/>
          <pc:sldMasterMk cId="637017333" sldId="2147483648"/>
        </pc:sldMasterMkLst>
        <pc:sldLayoutChg chg="del">
          <pc:chgData name="Julie Thomas" userId="2af13b6d24d29b42" providerId="LiveId" clId="{8CC9B696-D2B0-430D-ABA4-8B055382508C}" dt="2024-10-18T14:27:31.762" v="6" actId="2696"/>
          <pc:sldLayoutMkLst>
            <pc:docMk/>
            <pc:sldMasterMk cId="637017333" sldId="2147483648"/>
            <pc:sldLayoutMk cId="4170571385" sldId="2147483662"/>
          </pc:sldLayoutMkLst>
        </pc:sldLayoutChg>
      </pc:sldMasterChg>
    </pc:docChg>
  </pc:docChgLst>
  <pc:docChgLst>
    <pc:chgData name="Rhiannon Akers" userId="fb3c9d12-5c8c-42d7-8dc7-d872d7a3d202" providerId="ADAL" clId="{BFB6C6E3-5635-4F83-B2D9-FDCF95F99953}"/>
    <pc:docChg chg="custSel addSld modSld sldOrd">
      <pc:chgData name="Rhiannon Akers" userId="fb3c9d12-5c8c-42d7-8dc7-d872d7a3d202" providerId="ADAL" clId="{BFB6C6E3-5635-4F83-B2D9-FDCF95F99953}" dt="2025-10-17T12:33:51.237" v="3832" actId="1076"/>
      <pc:docMkLst>
        <pc:docMk/>
      </pc:docMkLst>
      <pc:sldChg chg="modSp">
        <pc:chgData name="Rhiannon Akers" userId="fb3c9d12-5c8c-42d7-8dc7-d872d7a3d202" providerId="ADAL" clId="{BFB6C6E3-5635-4F83-B2D9-FDCF95F99953}" dt="2025-10-17T12:33:51.237" v="3832" actId="1076"/>
        <pc:sldMkLst>
          <pc:docMk/>
          <pc:sldMk cId="0" sldId="294"/>
        </pc:sldMkLst>
        <pc:spChg chg="mod">
          <ac:chgData name="Rhiannon Akers" userId="fb3c9d12-5c8c-42d7-8dc7-d872d7a3d202" providerId="ADAL" clId="{BFB6C6E3-5635-4F83-B2D9-FDCF95F99953}" dt="2025-10-17T12:33:47.549" v="3831" actId="1076"/>
          <ac:spMkLst>
            <pc:docMk/>
            <pc:sldMk cId="0" sldId="294"/>
            <ac:spMk id="57364" creationId="{7824DE30-8F1A-4DF8-8A5C-C4063C9EFD4F}"/>
          </ac:spMkLst>
        </pc:spChg>
        <pc:spChg chg="mod">
          <ac:chgData name="Rhiannon Akers" userId="fb3c9d12-5c8c-42d7-8dc7-d872d7a3d202" providerId="ADAL" clId="{BFB6C6E3-5635-4F83-B2D9-FDCF95F99953}" dt="2025-10-17T12:33:51.237" v="3832" actId="1076"/>
          <ac:spMkLst>
            <pc:docMk/>
            <pc:sldMk cId="0" sldId="294"/>
            <ac:spMk id="57365" creationId="{F9F8BA07-9B23-4B7B-823B-0A7E72020E46}"/>
          </ac:spMkLst>
        </pc:spChg>
        <pc:spChg chg="mod">
          <ac:chgData name="Rhiannon Akers" userId="fb3c9d12-5c8c-42d7-8dc7-d872d7a3d202" providerId="ADAL" clId="{BFB6C6E3-5635-4F83-B2D9-FDCF95F99953}" dt="2025-10-17T12:33:32.534" v="3830" actId="1076"/>
          <ac:spMkLst>
            <pc:docMk/>
            <pc:sldMk cId="0" sldId="294"/>
            <ac:spMk id="57367" creationId="{E66CBBD5-FB2D-4F49-BBA9-363B255BC2A7}"/>
          </ac:spMkLst>
        </pc:spChg>
      </pc:sldChg>
      <pc:sldChg chg="addSp modSp mod modAnim">
        <pc:chgData name="Rhiannon Akers" userId="fb3c9d12-5c8c-42d7-8dc7-d872d7a3d202" providerId="ADAL" clId="{BFB6C6E3-5635-4F83-B2D9-FDCF95F99953}" dt="2025-10-17T12:32:57.108" v="3828" actId="1076"/>
        <pc:sldMkLst>
          <pc:docMk/>
          <pc:sldMk cId="3381734033" sldId="403"/>
        </pc:sldMkLst>
        <pc:spChg chg="mod">
          <ac:chgData name="Rhiannon Akers" userId="fb3c9d12-5c8c-42d7-8dc7-d872d7a3d202" providerId="ADAL" clId="{BFB6C6E3-5635-4F83-B2D9-FDCF95F99953}" dt="2025-10-17T12:32:51.589" v="3827" actId="1076"/>
          <ac:spMkLst>
            <pc:docMk/>
            <pc:sldMk cId="3381734033" sldId="403"/>
            <ac:spMk id="2" creationId="{B73484C4-C0A8-98B2-4C70-FD5C88348592}"/>
          </ac:spMkLst>
        </pc:spChg>
        <pc:spChg chg="mod">
          <ac:chgData name="Rhiannon Akers" userId="fb3c9d12-5c8c-42d7-8dc7-d872d7a3d202" providerId="ADAL" clId="{BFB6C6E3-5635-4F83-B2D9-FDCF95F99953}" dt="2025-10-17T12:32:23.115" v="3817" actId="21"/>
          <ac:spMkLst>
            <pc:docMk/>
            <pc:sldMk cId="3381734033" sldId="403"/>
            <ac:spMk id="3" creationId="{472EE30A-541E-D8BB-C0BD-0DEAA80E47B6}"/>
          </ac:spMkLst>
        </pc:spChg>
        <pc:picChg chg="add mod">
          <ac:chgData name="Rhiannon Akers" userId="fb3c9d12-5c8c-42d7-8dc7-d872d7a3d202" providerId="ADAL" clId="{BFB6C6E3-5635-4F83-B2D9-FDCF95F99953}" dt="2025-10-17T12:32:57.108" v="3828" actId="1076"/>
          <ac:picMkLst>
            <pc:docMk/>
            <pc:sldMk cId="3381734033" sldId="403"/>
            <ac:picMk id="4" creationId="{9C7C3967-71DF-44EC-1AFA-7F7A35E0DC99}"/>
          </ac:picMkLst>
        </pc:picChg>
      </pc:sldChg>
      <pc:sldChg chg="modSp mod">
        <pc:chgData name="Rhiannon Akers" userId="fb3c9d12-5c8c-42d7-8dc7-d872d7a3d202" providerId="ADAL" clId="{BFB6C6E3-5635-4F83-B2D9-FDCF95F99953}" dt="2025-10-17T10:38:57.284" v="129" actId="20577"/>
        <pc:sldMkLst>
          <pc:docMk/>
          <pc:sldMk cId="3571469722" sldId="405"/>
        </pc:sldMkLst>
        <pc:spChg chg="mod">
          <ac:chgData name="Rhiannon Akers" userId="fb3c9d12-5c8c-42d7-8dc7-d872d7a3d202" providerId="ADAL" clId="{BFB6C6E3-5635-4F83-B2D9-FDCF95F99953}" dt="2025-10-17T10:38:44.325" v="92" actId="20577"/>
          <ac:spMkLst>
            <pc:docMk/>
            <pc:sldMk cId="3571469722" sldId="405"/>
            <ac:spMk id="2" creationId="{C6B19789-DFB3-A8E0-AA4A-35563468A24C}"/>
          </ac:spMkLst>
        </pc:spChg>
        <pc:spChg chg="mod">
          <ac:chgData name="Rhiannon Akers" userId="fb3c9d12-5c8c-42d7-8dc7-d872d7a3d202" providerId="ADAL" clId="{BFB6C6E3-5635-4F83-B2D9-FDCF95F99953}" dt="2025-10-17T10:38:57.284" v="129" actId="20577"/>
          <ac:spMkLst>
            <pc:docMk/>
            <pc:sldMk cId="3571469722" sldId="405"/>
            <ac:spMk id="3" creationId="{AF6D1B67-6C70-83AB-0DA1-F51DA603914C}"/>
          </ac:spMkLst>
        </pc:spChg>
      </pc:sldChg>
      <pc:sldChg chg="addSp modSp new mod modNotesTx">
        <pc:chgData name="Rhiannon Akers" userId="fb3c9d12-5c8c-42d7-8dc7-d872d7a3d202" providerId="ADAL" clId="{BFB6C6E3-5635-4F83-B2D9-FDCF95F99953}" dt="2025-10-17T12:30:29.963" v="3814" actId="20577"/>
        <pc:sldMkLst>
          <pc:docMk/>
          <pc:sldMk cId="914917119" sldId="407"/>
        </pc:sldMkLst>
        <pc:spChg chg="mod">
          <ac:chgData name="Rhiannon Akers" userId="fb3c9d12-5c8c-42d7-8dc7-d872d7a3d202" providerId="ADAL" clId="{BFB6C6E3-5635-4F83-B2D9-FDCF95F99953}" dt="2025-10-17T10:48:52.922" v="835" actId="21"/>
          <ac:spMkLst>
            <pc:docMk/>
            <pc:sldMk cId="914917119" sldId="407"/>
            <ac:spMk id="2" creationId="{6798BDB8-E15F-81E2-5C07-2E68FB808FFD}"/>
          </ac:spMkLst>
        </pc:spChg>
        <pc:spChg chg="mod">
          <ac:chgData name="Rhiannon Akers" userId="fb3c9d12-5c8c-42d7-8dc7-d872d7a3d202" providerId="ADAL" clId="{BFB6C6E3-5635-4F83-B2D9-FDCF95F99953}" dt="2025-10-17T10:49:16.784" v="846" actId="27636"/>
          <ac:spMkLst>
            <pc:docMk/>
            <pc:sldMk cId="914917119" sldId="407"/>
            <ac:spMk id="3" creationId="{B832C808-86AF-BDC3-B2BB-3287B91EA525}"/>
          </ac:spMkLst>
        </pc:spChg>
        <pc:picChg chg="add mod">
          <ac:chgData name="Rhiannon Akers" userId="fb3c9d12-5c8c-42d7-8dc7-d872d7a3d202" providerId="ADAL" clId="{BFB6C6E3-5635-4F83-B2D9-FDCF95F99953}" dt="2025-10-17T10:49:24.079" v="848" actId="1076"/>
          <ac:picMkLst>
            <pc:docMk/>
            <pc:sldMk cId="914917119" sldId="407"/>
            <ac:picMk id="5" creationId="{96D62E8F-983D-379C-A38A-BD1868D6A33A}"/>
          </ac:picMkLst>
        </pc:picChg>
      </pc:sldChg>
      <pc:sldChg chg="modSp new mod modNotesTx">
        <pc:chgData name="Rhiannon Akers" userId="fb3c9d12-5c8c-42d7-8dc7-d872d7a3d202" providerId="ADAL" clId="{BFB6C6E3-5635-4F83-B2D9-FDCF95F99953}" dt="2025-10-17T11:10:38.490" v="1430" actId="20577"/>
        <pc:sldMkLst>
          <pc:docMk/>
          <pc:sldMk cId="2421571746" sldId="408"/>
        </pc:sldMkLst>
        <pc:spChg chg="mod">
          <ac:chgData name="Rhiannon Akers" userId="fb3c9d12-5c8c-42d7-8dc7-d872d7a3d202" providerId="ADAL" clId="{BFB6C6E3-5635-4F83-B2D9-FDCF95F99953}" dt="2025-10-17T11:10:29.385" v="1417" actId="27636"/>
          <ac:spMkLst>
            <pc:docMk/>
            <pc:sldMk cId="2421571746" sldId="408"/>
            <ac:spMk id="2" creationId="{627DF372-1B3D-54A5-6B1D-9460ADF46DDC}"/>
          </ac:spMkLst>
        </pc:spChg>
        <pc:spChg chg="mod">
          <ac:chgData name="Rhiannon Akers" userId="fb3c9d12-5c8c-42d7-8dc7-d872d7a3d202" providerId="ADAL" clId="{BFB6C6E3-5635-4F83-B2D9-FDCF95F99953}" dt="2025-10-17T11:10:38.490" v="1430" actId="20577"/>
          <ac:spMkLst>
            <pc:docMk/>
            <pc:sldMk cId="2421571746" sldId="408"/>
            <ac:spMk id="3" creationId="{76872B71-C04E-B0F1-53FC-9BC3E9802C6D}"/>
          </ac:spMkLst>
        </pc:spChg>
      </pc:sldChg>
      <pc:sldChg chg="addSp delSp modSp new mod modNotesTx">
        <pc:chgData name="Rhiannon Akers" userId="fb3c9d12-5c8c-42d7-8dc7-d872d7a3d202" providerId="ADAL" clId="{BFB6C6E3-5635-4F83-B2D9-FDCF95F99953}" dt="2025-10-17T11:27:01.470" v="2206" actId="20577"/>
        <pc:sldMkLst>
          <pc:docMk/>
          <pc:sldMk cId="1105353422" sldId="409"/>
        </pc:sldMkLst>
        <pc:spChg chg="mod">
          <ac:chgData name="Rhiannon Akers" userId="fb3c9d12-5c8c-42d7-8dc7-d872d7a3d202" providerId="ADAL" clId="{BFB6C6E3-5635-4F83-B2D9-FDCF95F99953}" dt="2025-10-17T11:05:10.007" v="950" actId="20577"/>
          <ac:spMkLst>
            <pc:docMk/>
            <pc:sldMk cId="1105353422" sldId="409"/>
            <ac:spMk id="2" creationId="{E3C96D7D-59B0-9B8B-96D1-4A3F98617C3C}"/>
          </ac:spMkLst>
        </pc:spChg>
        <pc:spChg chg="del">
          <ac:chgData name="Rhiannon Akers" userId="fb3c9d12-5c8c-42d7-8dc7-d872d7a3d202" providerId="ADAL" clId="{BFB6C6E3-5635-4F83-B2D9-FDCF95F99953}" dt="2025-10-17T11:03:54.586" v="883" actId="22"/>
          <ac:spMkLst>
            <pc:docMk/>
            <pc:sldMk cId="1105353422" sldId="409"/>
            <ac:spMk id="3" creationId="{F157D2EC-F534-0188-9B45-0048DCA43613}"/>
          </ac:spMkLst>
        </pc:spChg>
        <pc:spChg chg="add del mod">
          <ac:chgData name="Rhiannon Akers" userId="fb3c9d12-5c8c-42d7-8dc7-d872d7a3d202" providerId="ADAL" clId="{BFB6C6E3-5635-4F83-B2D9-FDCF95F99953}" dt="2025-10-17T11:05:10.991" v="952"/>
          <ac:spMkLst>
            <pc:docMk/>
            <pc:sldMk cId="1105353422" sldId="409"/>
            <ac:spMk id="7" creationId="{57D487E4-0306-F75A-D16B-E4FB5D093AE8}"/>
          </ac:spMkLst>
        </pc:spChg>
        <pc:picChg chg="add mod ord">
          <ac:chgData name="Rhiannon Akers" userId="fb3c9d12-5c8c-42d7-8dc7-d872d7a3d202" providerId="ADAL" clId="{BFB6C6E3-5635-4F83-B2D9-FDCF95F99953}" dt="2025-10-17T11:03:54.586" v="883" actId="22"/>
          <ac:picMkLst>
            <pc:docMk/>
            <pc:sldMk cId="1105353422" sldId="409"/>
            <ac:picMk id="5" creationId="{4F2AAFFF-5531-2FE8-C55F-52D5AFE31925}"/>
          </ac:picMkLst>
        </pc:picChg>
      </pc:sldChg>
      <pc:sldChg chg="modSp new mod">
        <pc:chgData name="Rhiannon Akers" userId="fb3c9d12-5c8c-42d7-8dc7-d872d7a3d202" providerId="ADAL" clId="{BFB6C6E3-5635-4F83-B2D9-FDCF95F99953}" dt="2025-10-17T11:13:11.610" v="1793" actId="20577"/>
        <pc:sldMkLst>
          <pc:docMk/>
          <pc:sldMk cId="2194480848" sldId="410"/>
        </pc:sldMkLst>
        <pc:spChg chg="mod">
          <ac:chgData name="Rhiannon Akers" userId="fb3c9d12-5c8c-42d7-8dc7-d872d7a3d202" providerId="ADAL" clId="{BFB6C6E3-5635-4F83-B2D9-FDCF95F99953}" dt="2025-10-17T11:11:18.327" v="1480" actId="20577"/>
          <ac:spMkLst>
            <pc:docMk/>
            <pc:sldMk cId="2194480848" sldId="410"/>
            <ac:spMk id="2" creationId="{A579F708-9BE8-C231-18F1-418CC9D3A869}"/>
          </ac:spMkLst>
        </pc:spChg>
        <pc:spChg chg="mod">
          <ac:chgData name="Rhiannon Akers" userId="fb3c9d12-5c8c-42d7-8dc7-d872d7a3d202" providerId="ADAL" clId="{BFB6C6E3-5635-4F83-B2D9-FDCF95F99953}" dt="2025-10-17T11:13:11.610" v="1793" actId="20577"/>
          <ac:spMkLst>
            <pc:docMk/>
            <pc:sldMk cId="2194480848" sldId="410"/>
            <ac:spMk id="3" creationId="{56567B9A-9D83-52E5-26CC-4914AD7305A9}"/>
          </ac:spMkLst>
        </pc:spChg>
      </pc:sldChg>
      <pc:sldChg chg="modSp new mod">
        <pc:chgData name="Rhiannon Akers" userId="fb3c9d12-5c8c-42d7-8dc7-d872d7a3d202" providerId="ADAL" clId="{BFB6C6E3-5635-4F83-B2D9-FDCF95F99953}" dt="2025-10-17T11:19:47.046" v="2124"/>
        <pc:sldMkLst>
          <pc:docMk/>
          <pc:sldMk cId="1479727452" sldId="411"/>
        </pc:sldMkLst>
        <pc:spChg chg="mod">
          <ac:chgData name="Rhiannon Akers" userId="fb3c9d12-5c8c-42d7-8dc7-d872d7a3d202" providerId="ADAL" clId="{BFB6C6E3-5635-4F83-B2D9-FDCF95F99953}" dt="2025-10-17T11:14:16.058" v="1843" actId="20577"/>
          <ac:spMkLst>
            <pc:docMk/>
            <pc:sldMk cId="1479727452" sldId="411"/>
            <ac:spMk id="2" creationId="{1403879F-F473-7328-C413-F2DCC125112F}"/>
          </ac:spMkLst>
        </pc:spChg>
        <pc:spChg chg="mod">
          <ac:chgData name="Rhiannon Akers" userId="fb3c9d12-5c8c-42d7-8dc7-d872d7a3d202" providerId="ADAL" clId="{BFB6C6E3-5635-4F83-B2D9-FDCF95F99953}" dt="2025-10-17T11:19:47.046" v="2124"/>
          <ac:spMkLst>
            <pc:docMk/>
            <pc:sldMk cId="1479727452" sldId="411"/>
            <ac:spMk id="3" creationId="{8E5EE2F3-30A7-7DBC-4344-211A03E40079}"/>
          </ac:spMkLst>
        </pc:spChg>
      </pc:sldChg>
      <pc:sldChg chg="addSp delSp modSp new mod ord modNotesTx">
        <pc:chgData name="Rhiannon Akers" userId="fb3c9d12-5c8c-42d7-8dc7-d872d7a3d202" providerId="ADAL" clId="{BFB6C6E3-5635-4F83-B2D9-FDCF95F99953}" dt="2025-10-17T11:25:17.365" v="2203" actId="20577"/>
        <pc:sldMkLst>
          <pc:docMk/>
          <pc:sldMk cId="2938486604" sldId="412"/>
        </pc:sldMkLst>
        <pc:spChg chg="del">
          <ac:chgData name="Rhiannon Akers" userId="fb3c9d12-5c8c-42d7-8dc7-d872d7a3d202" providerId="ADAL" clId="{BFB6C6E3-5635-4F83-B2D9-FDCF95F99953}" dt="2025-10-17T11:22:29.268" v="2128" actId="26606"/>
          <ac:spMkLst>
            <pc:docMk/>
            <pc:sldMk cId="2938486604" sldId="412"/>
            <ac:spMk id="2" creationId="{6ED971A8-4804-78DC-9D1C-B5B2A846140A}"/>
          </ac:spMkLst>
        </pc:spChg>
        <pc:spChg chg="del">
          <ac:chgData name="Rhiannon Akers" userId="fb3c9d12-5c8c-42d7-8dc7-d872d7a3d202" providerId="ADAL" clId="{BFB6C6E3-5635-4F83-B2D9-FDCF95F99953}" dt="2025-10-17T11:22:27.075" v="2127"/>
          <ac:spMkLst>
            <pc:docMk/>
            <pc:sldMk cId="2938486604" sldId="412"/>
            <ac:spMk id="3" creationId="{BFD45FBB-28C3-390E-3B52-E3F0654155DA}"/>
          </ac:spMkLst>
        </pc:spChg>
        <pc:picChg chg="add mod">
          <ac:chgData name="Rhiannon Akers" userId="fb3c9d12-5c8c-42d7-8dc7-d872d7a3d202" providerId="ADAL" clId="{BFB6C6E3-5635-4F83-B2D9-FDCF95F99953}" dt="2025-10-17T11:22:45.197" v="2131" actId="1076"/>
          <ac:picMkLst>
            <pc:docMk/>
            <pc:sldMk cId="2938486604" sldId="412"/>
            <ac:picMk id="1026" creationId="{F8E19D93-FEF7-E0DF-CF29-C97B4E3F3DEB}"/>
          </ac:picMkLst>
        </pc:picChg>
      </pc:sldChg>
      <pc:sldChg chg="modSp new mod modNotesTx">
        <pc:chgData name="Rhiannon Akers" userId="fb3c9d12-5c8c-42d7-8dc7-d872d7a3d202" providerId="ADAL" clId="{BFB6C6E3-5635-4F83-B2D9-FDCF95F99953}" dt="2025-10-17T11:30:56.278" v="2736" actId="20577"/>
        <pc:sldMkLst>
          <pc:docMk/>
          <pc:sldMk cId="158399847" sldId="413"/>
        </pc:sldMkLst>
        <pc:spChg chg="mod">
          <ac:chgData name="Rhiannon Akers" userId="fb3c9d12-5c8c-42d7-8dc7-d872d7a3d202" providerId="ADAL" clId="{BFB6C6E3-5635-4F83-B2D9-FDCF95F99953}" dt="2025-10-17T11:27:17.835" v="2209" actId="27636"/>
          <ac:spMkLst>
            <pc:docMk/>
            <pc:sldMk cId="158399847" sldId="413"/>
            <ac:spMk id="2" creationId="{464A1ED1-5483-0CF6-4594-EA4CC10FA740}"/>
          </ac:spMkLst>
        </pc:spChg>
        <pc:spChg chg="mod">
          <ac:chgData name="Rhiannon Akers" userId="fb3c9d12-5c8c-42d7-8dc7-d872d7a3d202" providerId="ADAL" clId="{BFB6C6E3-5635-4F83-B2D9-FDCF95F99953}" dt="2025-10-17T11:30:56.278" v="2736" actId="20577"/>
          <ac:spMkLst>
            <pc:docMk/>
            <pc:sldMk cId="158399847" sldId="413"/>
            <ac:spMk id="3" creationId="{2226E0EB-36B7-83DD-97F1-4FF83875ED8B}"/>
          </ac:spMkLst>
        </pc:spChg>
      </pc:sldChg>
      <pc:sldChg chg="addSp modSp new mod modNotesTx">
        <pc:chgData name="Rhiannon Akers" userId="fb3c9d12-5c8c-42d7-8dc7-d872d7a3d202" providerId="ADAL" clId="{BFB6C6E3-5635-4F83-B2D9-FDCF95F99953}" dt="2025-10-17T12:29:03.585" v="3733" actId="20577"/>
        <pc:sldMkLst>
          <pc:docMk/>
          <pc:sldMk cId="1217513914" sldId="414"/>
        </pc:sldMkLst>
        <pc:spChg chg="mod">
          <ac:chgData name="Rhiannon Akers" userId="fb3c9d12-5c8c-42d7-8dc7-d872d7a3d202" providerId="ADAL" clId="{BFB6C6E3-5635-4F83-B2D9-FDCF95F99953}" dt="2025-10-17T12:29:03.585" v="3733" actId="20577"/>
          <ac:spMkLst>
            <pc:docMk/>
            <pc:sldMk cId="1217513914" sldId="414"/>
            <ac:spMk id="2" creationId="{87FD86CB-62E4-FF40-EEB2-BD58C10D2997}"/>
          </ac:spMkLst>
        </pc:spChg>
        <pc:spChg chg="mod">
          <ac:chgData name="Rhiannon Akers" userId="fb3c9d12-5c8c-42d7-8dc7-d872d7a3d202" providerId="ADAL" clId="{BFB6C6E3-5635-4F83-B2D9-FDCF95F99953}" dt="2025-10-17T12:02:50.460" v="2823" actId="12"/>
          <ac:spMkLst>
            <pc:docMk/>
            <pc:sldMk cId="1217513914" sldId="414"/>
            <ac:spMk id="3" creationId="{35FCFA64-F88A-9BD6-8BC1-9A07D5738F6B}"/>
          </ac:spMkLst>
        </pc:spChg>
        <pc:spChg chg="add mod">
          <ac:chgData name="Rhiannon Akers" userId="fb3c9d12-5c8c-42d7-8dc7-d872d7a3d202" providerId="ADAL" clId="{BFB6C6E3-5635-4F83-B2D9-FDCF95F99953}" dt="2025-10-17T12:20:03.377" v="2897" actId="20577"/>
          <ac:spMkLst>
            <pc:docMk/>
            <pc:sldMk cId="1217513914" sldId="414"/>
            <ac:spMk id="5" creationId="{714821B1-2CDF-66D7-D684-DC6D57D2012D}"/>
          </ac:spMkLst>
        </pc:spChg>
      </pc:sldChg>
      <pc:sldChg chg="addSp modSp new mod modClrScheme chgLayout modNotesTx">
        <pc:chgData name="Rhiannon Akers" userId="fb3c9d12-5c8c-42d7-8dc7-d872d7a3d202" providerId="ADAL" clId="{BFB6C6E3-5635-4F83-B2D9-FDCF95F99953}" dt="2025-10-17T12:24:12.509" v="3157" actId="26606"/>
        <pc:sldMkLst>
          <pc:docMk/>
          <pc:sldMk cId="2158287708" sldId="415"/>
        </pc:sldMkLst>
        <pc:spChg chg="mod">
          <ac:chgData name="Rhiannon Akers" userId="fb3c9d12-5c8c-42d7-8dc7-d872d7a3d202" providerId="ADAL" clId="{BFB6C6E3-5635-4F83-B2D9-FDCF95F99953}" dt="2025-10-17T12:24:12.509" v="3157" actId="26606"/>
          <ac:spMkLst>
            <pc:docMk/>
            <pc:sldMk cId="2158287708" sldId="415"/>
            <ac:spMk id="2" creationId="{65DEF0CB-5619-FB73-FFC3-0DAEF8FC4044}"/>
          </ac:spMkLst>
        </pc:spChg>
        <pc:spChg chg="mod">
          <ac:chgData name="Rhiannon Akers" userId="fb3c9d12-5c8c-42d7-8dc7-d872d7a3d202" providerId="ADAL" clId="{BFB6C6E3-5635-4F83-B2D9-FDCF95F99953}" dt="2025-10-17T12:24:12.509" v="3157" actId="26606"/>
          <ac:spMkLst>
            <pc:docMk/>
            <pc:sldMk cId="2158287708" sldId="415"/>
            <ac:spMk id="3" creationId="{E7DD2D40-374A-B56C-4317-5B94B2D6B420}"/>
          </ac:spMkLst>
        </pc:spChg>
        <pc:picChg chg="add mod">
          <ac:chgData name="Rhiannon Akers" userId="fb3c9d12-5c8c-42d7-8dc7-d872d7a3d202" providerId="ADAL" clId="{BFB6C6E3-5635-4F83-B2D9-FDCF95F99953}" dt="2025-10-17T12:24:12.509" v="3157" actId="26606"/>
          <ac:picMkLst>
            <pc:docMk/>
            <pc:sldMk cId="2158287708" sldId="415"/>
            <ac:picMk id="5" creationId="{E8E41276-B3E3-EF93-C36C-7258ECDD313B}"/>
          </ac:picMkLst>
        </pc:picChg>
      </pc:sldChg>
      <pc:sldChg chg="addSp delSp modSp new mod modClrScheme chgLayout">
        <pc:chgData name="Rhiannon Akers" userId="fb3c9d12-5c8c-42d7-8dc7-d872d7a3d202" providerId="ADAL" clId="{BFB6C6E3-5635-4F83-B2D9-FDCF95F99953}" dt="2025-10-17T12:28:26.467" v="3705" actId="20577"/>
        <pc:sldMkLst>
          <pc:docMk/>
          <pc:sldMk cId="2594496019" sldId="416"/>
        </pc:sldMkLst>
        <pc:spChg chg="del">
          <ac:chgData name="Rhiannon Akers" userId="fb3c9d12-5c8c-42d7-8dc7-d872d7a3d202" providerId="ADAL" clId="{BFB6C6E3-5635-4F83-B2D9-FDCF95F99953}" dt="2025-10-17T12:24:29.024" v="3159" actId="26606"/>
          <ac:spMkLst>
            <pc:docMk/>
            <pc:sldMk cId="2594496019" sldId="416"/>
            <ac:spMk id="2" creationId="{6E158E4B-7FE8-DD03-F96A-FAB981EEB6B1}"/>
          </ac:spMkLst>
        </pc:spChg>
        <pc:spChg chg="del">
          <ac:chgData name="Rhiannon Akers" userId="fb3c9d12-5c8c-42d7-8dc7-d872d7a3d202" providerId="ADAL" clId="{BFB6C6E3-5635-4F83-B2D9-FDCF95F99953}" dt="2025-10-17T12:24:29.024" v="3159" actId="26606"/>
          <ac:spMkLst>
            <pc:docMk/>
            <pc:sldMk cId="2594496019" sldId="416"/>
            <ac:spMk id="3" creationId="{92B7DCE2-B430-001F-69DA-C45DAE1EAE77}"/>
          </ac:spMkLst>
        </pc:spChg>
        <pc:spChg chg="del">
          <ac:chgData name="Rhiannon Akers" userId="fb3c9d12-5c8c-42d7-8dc7-d872d7a3d202" providerId="ADAL" clId="{BFB6C6E3-5635-4F83-B2D9-FDCF95F99953}" dt="2025-10-17T12:24:29.024" v="3159" actId="26606"/>
          <ac:spMkLst>
            <pc:docMk/>
            <pc:sldMk cId="2594496019" sldId="416"/>
            <ac:spMk id="4" creationId="{A9EBE6DF-50AE-D0BF-6A9F-0DE6F71A79A1}"/>
          </ac:spMkLst>
        </pc:spChg>
        <pc:spChg chg="add mod">
          <ac:chgData name="Rhiannon Akers" userId="fb3c9d12-5c8c-42d7-8dc7-d872d7a3d202" providerId="ADAL" clId="{BFB6C6E3-5635-4F83-B2D9-FDCF95F99953}" dt="2025-10-17T12:24:35.657" v="3188" actId="20577"/>
          <ac:spMkLst>
            <pc:docMk/>
            <pc:sldMk cId="2594496019" sldId="416"/>
            <ac:spMk id="9" creationId="{588BBBD1-7FB7-BD32-120A-4A99ED1E4B4A}"/>
          </ac:spMkLst>
        </pc:spChg>
        <pc:spChg chg="add mod">
          <ac:chgData name="Rhiannon Akers" userId="fb3c9d12-5c8c-42d7-8dc7-d872d7a3d202" providerId="ADAL" clId="{BFB6C6E3-5635-4F83-B2D9-FDCF95F99953}" dt="2025-10-17T12:28:26.467" v="3705" actId="20577"/>
          <ac:spMkLst>
            <pc:docMk/>
            <pc:sldMk cId="2594496019" sldId="416"/>
            <ac:spMk id="11" creationId="{56BE1F81-8F9D-8C00-28F5-FBE45A01775C}"/>
          </ac:spMkLst>
        </pc:spChg>
      </pc:sldChg>
      <pc:sldChg chg="addSp delSp modSp new mod">
        <pc:chgData name="Rhiannon Akers" userId="fb3c9d12-5c8c-42d7-8dc7-d872d7a3d202" providerId="ADAL" clId="{BFB6C6E3-5635-4F83-B2D9-FDCF95F99953}" dt="2025-10-17T12:28:53.821" v="3722" actId="931"/>
        <pc:sldMkLst>
          <pc:docMk/>
          <pc:sldMk cId="149248925" sldId="417"/>
        </pc:sldMkLst>
        <pc:spChg chg="mod">
          <ac:chgData name="Rhiannon Akers" userId="fb3c9d12-5c8c-42d7-8dc7-d872d7a3d202" providerId="ADAL" clId="{BFB6C6E3-5635-4F83-B2D9-FDCF95F99953}" dt="2025-10-17T12:28:35.020" v="3721" actId="20577"/>
          <ac:spMkLst>
            <pc:docMk/>
            <pc:sldMk cId="149248925" sldId="417"/>
            <ac:spMk id="2" creationId="{B0390788-BA42-8E58-FFF4-955FA2A62D5E}"/>
          </ac:spMkLst>
        </pc:spChg>
        <pc:spChg chg="del">
          <ac:chgData name="Rhiannon Akers" userId="fb3c9d12-5c8c-42d7-8dc7-d872d7a3d202" providerId="ADAL" clId="{BFB6C6E3-5635-4F83-B2D9-FDCF95F99953}" dt="2025-10-17T12:28:53.821" v="3722" actId="931"/>
          <ac:spMkLst>
            <pc:docMk/>
            <pc:sldMk cId="149248925" sldId="417"/>
            <ac:spMk id="3" creationId="{3D2A7ED1-3B58-7F79-4FD3-ED20BB65468F}"/>
          </ac:spMkLst>
        </pc:spChg>
        <pc:picChg chg="add mod">
          <ac:chgData name="Rhiannon Akers" userId="fb3c9d12-5c8c-42d7-8dc7-d872d7a3d202" providerId="ADAL" clId="{BFB6C6E3-5635-4F83-B2D9-FDCF95F99953}" dt="2025-10-17T12:28:53.821" v="3722" actId="931"/>
          <ac:picMkLst>
            <pc:docMk/>
            <pc:sldMk cId="149248925" sldId="417"/>
            <ac:picMk id="5" creationId="{570FA1E5-FC0B-17FF-D7A5-800554474B0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17/10/2025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17/10/2025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i98FAsHydl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3394451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Listening questionnaire</a:t>
            </a:r>
          </a:p>
          <a:p>
            <a:pPr>
              <a:buFont typeface="Arial" pitchFamily="34" charset="0"/>
              <a:buChar char="•"/>
            </a:pPr>
            <a:r>
              <a:rPr lang="en-GB" baseline="0" dirty="0"/>
              <a:t>Questioning tasks – funnel. </a:t>
            </a:r>
          </a:p>
          <a:p>
            <a:pPr>
              <a:buFont typeface="Arial" pitchFamily="34" charset="0"/>
              <a:buChar char="•"/>
            </a:pPr>
            <a:r>
              <a:rPr lang="en-GB" baseline="0" dirty="0"/>
              <a:t>Communication – building rapport, using emotional intelligence to stay calm and focussed. </a:t>
            </a:r>
          </a:p>
          <a:p>
            <a:pPr>
              <a:buFont typeface="Arial" pitchFamily="34" charset="0"/>
              <a:buChar char="•"/>
            </a:pPr>
            <a:r>
              <a:rPr lang="en-GB" baseline="0" dirty="0"/>
              <a:t>Assertiveness </a:t>
            </a:r>
          </a:p>
          <a:p>
            <a:pPr>
              <a:buFont typeface="Arial" pitchFamily="34" charset="0"/>
              <a:buChar char="•"/>
            </a:pPr>
            <a:r>
              <a:rPr lang="en-GB" baseline="0" dirty="0"/>
              <a:t>Time Management exercises</a:t>
            </a:r>
          </a:p>
          <a:p>
            <a:pPr>
              <a:buFont typeface="Arial" pitchFamily="34" charset="0"/>
              <a:buChar char="•"/>
            </a:pPr>
            <a:r>
              <a:rPr lang="en-GB" baseline="0" dirty="0"/>
              <a:t>Note taking, diary management, prep</a:t>
            </a:r>
          </a:p>
          <a:p>
            <a:pPr>
              <a:buFont typeface="Arial" pitchFamily="34" charset="0"/>
              <a:buChar char="•"/>
            </a:pPr>
            <a:r>
              <a:rPr lang="en-GB" baseline="0" dirty="0"/>
              <a:t>Business acumen – to ask the right questions</a:t>
            </a:r>
          </a:p>
          <a:p>
            <a:pPr>
              <a:buFont typeface="Arial" pitchFamily="34" charset="0"/>
              <a:buChar char="•"/>
            </a:pPr>
            <a:r>
              <a:rPr lang="en-GB" baseline="0" dirty="0"/>
              <a:t>Ethical – confidentiality, impartiality, </a:t>
            </a:r>
          </a:p>
          <a:p>
            <a:pPr>
              <a:buFont typeface="Arial" pitchFamily="34" charset="0"/>
              <a:buChar char="•"/>
            </a:pPr>
            <a:r>
              <a:rPr lang="en-GB" baseline="0" dirty="0"/>
              <a:t>Data Protection Act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Julie Starr – The Coaching Manual</a:t>
            </a:r>
          </a:p>
          <a:p>
            <a:pPr>
              <a:buFont typeface="Arial" pitchFamily="34" charset="0"/>
              <a:buChar char="•"/>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The book explains the principles and approaches of personal coaching and shows how to apply them in any coaching situation – from business coaching for performance, to life coaching.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Stephen Covey’s Empathic Listening – Habit 5 – Seek first to understand. </a:t>
            </a:r>
          </a:p>
          <a:p>
            <a:pPr>
              <a:buFont typeface="Arial" pitchFamily="34" charset="0"/>
              <a:buChar char="•"/>
            </a:pPr>
            <a:endParaRPr lang="en-GB" baseline="0" dirty="0"/>
          </a:p>
          <a:p>
            <a:pPr>
              <a:buFont typeface="Arial" pitchFamily="34" charset="0"/>
              <a:buNone/>
            </a:pPr>
            <a:r>
              <a:rPr lang="en-GB" dirty="0">
                <a:hlinkClick r:id="rId3"/>
              </a:rPr>
              <a:t>https://www.youtube.com/watch?v=i98FAsHydlE</a:t>
            </a:r>
            <a:endParaRPr lang="en-GB" baseline="0" dirty="0"/>
          </a:p>
          <a:p>
            <a:pPr>
              <a:buFont typeface="Arial" pitchFamily="34" charset="0"/>
              <a:buChar char="•"/>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739613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4015454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8</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dirty="0"/>
              <a:t>The sliding scale of the coaching spectrum.  We start at telling individuals – and work to being non-directive and helping them solve their own issues through raising awareness and allowing them to reflect.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1 minute exercise</a:t>
            </a:r>
          </a:p>
          <a:p>
            <a:pPr>
              <a:buFont typeface="Arial" pitchFamily="34" charset="0"/>
              <a:buChar char="•"/>
            </a:pPr>
            <a:endParaRPr lang="en-GB" baseline="0" dirty="0"/>
          </a:p>
          <a:p>
            <a:pPr>
              <a:buFont typeface="Arial" pitchFamily="34" charset="0"/>
              <a:buChar char="•"/>
            </a:pPr>
            <a:r>
              <a:rPr lang="en-GB" sz="1200" b="0" i="0" kern="1200" dirty="0">
                <a:solidFill>
                  <a:schemeClr val="tx1"/>
                </a:solidFill>
                <a:effectLst/>
                <a:latin typeface="+mn-lt"/>
                <a:ea typeface="+mn-ea"/>
                <a:cs typeface="+mn-cs"/>
              </a:rPr>
              <a:t>This is a great exercise, get them all to stand up, tell them to close their eyes, ask them to sit down when a minute has passed, time one minute, then note the time the earliest and latest person sits down - it demonstrates how we perceive time differently and that a minute can seem ages, but often when coaching you have to give that person the minute and not jump in with your views etc.</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In pairs discuss something you are really passionate about, a hobby for example.  Be emphatic in trying to share with your partner why it is something you love so much.</a:t>
            </a:r>
          </a:p>
          <a:p>
            <a:pPr>
              <a:buFont typeface="Arial" pitchFamily="34" charset="0"/>
              <a:buChar char="•"/>
            </a:pPr>
            <a:r>
              <a:rPr lang="en-GB" baseline="0" dirty="0"/>
              <a:t>Notice the energy levels, NVC’s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34890899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a:t>
            </a:r>
            <a:r>
              <a:rPr lang="en-GB" sz="1200" b="0" i="0" kern="1200" dirty="0">
                <a:solidFill>
                  <a:schemeClr val="tx1"/>
                </a:solidFill>
                <a:effectLst/>
                <a:latin typeface="+mn-lt"/>
                <a:ea typeface="+mn-ea"/>
                <a:cs typeface="+mn-cs"/>
              </a:rPr>
              <a:t>ntuition can be a powerful tool in coaching—and a perilous one. The trap is that many coaches aren’t clear about how and when it’s appropriate to use it.</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sz="1200" b="0" i="0" kern="1200" baseline="0" dirty="0">
                <a:solidFill>
                  <a:schemeClr val="tx1"/>
                </a:solidFill>
                <a:effectLst/>
                <a:latin typeface="+mn-lt"/>
                <a:ea typeface="+mn-ea"/>
                <a:cs typeface="+mn-cs"/>
              </a:rPr>
              <a:t>I</a:t>
            </a:r>
            <a:r>
              <a:rPr lang="en-GB" sz="1200" b="0" i="0" kern="1200" dirty="0">
                <a:solidFill>
                  <a:schemeClr val="tx1"/>
                </a:solidFill>
                <a:effectLst/>
                <a:latin typeface="+mn-lt"/>
                <a:ea typeface="+mn-ea"/>
                <a:cs typeface="+mn-cs"/>
              </a:rPr>
              <a:t>ntuition is a facet of our humanity that is, as yet, largely unexplained by science, yet experienced by most.</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In coaching, we have an agenda to serve our client’s agenda. Our work is to guide a pathway, with our client’s agreement, toward greater clarity and understanding, and therefore more resourceful actions.</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dirty="0"/>
              <a:t>Intuition is not a magical quality that can only be summoned by a few special people. Rather, it is a result of years of learning and deliberate practice. The link between expert performance and intuition cannot be ignored. As performers gain knowledge and experience in a particular field or profession, they become more intuitive and learn to trust the decisions they make. The process of developing and trusting intuition takes years of dedicated practice that results in keen perceptual abilities and a vast knowledge base. Every coach has the potential to become intuitive; it just takes a large investment of time and energy.</a:t>
            </a:r>
            <a:endParaRPr lang="en-GB" sz="1200" b="0" i="0" kern="1200" baseline="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4196990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371066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Be mindful not to become a counsellor/therapist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812792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There are certain principles of perspective and belief that support collaborative coaching.</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A room may be full of fabulous coaches who all look different, sound different and appear different. However, when they coach, they are operating from a set of common beliefs.</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For example, they all believe in the power of coaching and they all believe that they can coach. These assumptions and beliefs are what help define effective coaching.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15</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altLang="en-US" sz="1000" dirty="0"/>
              <a:t>Designed by Joseph </a:t>
            </a:r>
            <a:r>
              <a:rPr lang="en-GB" altLang="en-US" sz="1000" dirty="0" err="1"/>
              <a:t>Luft</a:t>
            </a:r>
            <a:r>
              <a:rPr lang="en-GB" altLang="en-US" sz="1000" dirty="0"/>
              <a:t> and Harry </a:t>
            </a:r>
            <a:r>
              <a:rPr lang="en-GB" altLang="en-US" sz="1000" dirty="0" err="1"/>
              <a:t>Ingham</a:t>
            </a:r>
            <a:r>
              <a:rPr lang="en-GB" altLang="en-US" sz="1000" dirty="0"/>
              <a:t>., Johari’s window is about building more self-awareness.</a:t>
            </a:r>
          </a:p>
          <a:p>
            <a:endParaRPr lang="en-GB" altLang="en-US" sz="1000" dirty="0"/>
          </a:p>
          <a:p>
            <a:r>
              <a:rPr lang="en-GB" sz="1200" b="0" i="0" kern="1200" dirty="0">
                <a:solidFill>
                  <a:schemeClr val="tx1"/>
                </a:solidFill>
                <a:effectLst/>
                <a:latin typeface="+mn-lt"/>
                <a:ea typeface="+mn-ea"/>
                <a:cs typeface="+mn-cs"/>
              </a:rPr>
              <a:t>It’s no secret that emotional intelligence and self-awareness are two of the most important leadership characteristics. The ability to read verbal &amp; non-verbal cues, control emotions, and compassionately empathize with others are necessities for building &amp; sustaining any healthy relationship.</a:t>
            </a:r>
          </a:p>
          <a:p>
            <a:endParaRPr lang="en-GB" altLang="en-US"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of the most effective tools for developing self-awareness and opening up lines of communication with others is the </a:t>
            </a:r>
            <a:r>
              <a:rPr lang="en-GB" sz="1200" b="1" i="0" kern="1200" dirty="0">
                <a:solidFill>
                  <a:schemeClr val="tx1"/>
                </a:solidFill>
                <a:effectLst/>
                <a:latin typeface="+mn-lt"/>
                <a:ea typeface="+mn-ea"/>
                <a:cs typeface="+mn-cs"/>
              </a:rPr>
              <a:t>Johari Window. </a:t>
            </a:r>
          </a:p>
          <a:p>
            <a:endParaRPr lang="en-GB" altLang="en-US" sz="1200" b="1" i="0" kern="1200" dirty="0">
              <a:solidFill>
                <a:schemeClr val="tx1"/>
              </a:solidFill>
              <a:effectLst/>
              <a:latin typeface="+mn-lt"/>
              <a:ea typeface="+mn-ea"/>
              <a:cs typeface="+mn-cs"/>
            </a:endParaRPr>
          </a:p>
          <a:p>
            <a:r>
              <a:rPr lang="en-GB" altLang="en-US" sz="1200" b="0" i="0" kern="1200" dirty="0">
                <a:solidFill>
                  <a:schemeClr val="tx1"/>
                </a:solidFill>
                <a:effectLst/>
                <a:latin typeface="+mn-lt"/>
                <a:ea typeface="+mn-ea"/>
                <a:cs typeface="+mn-cs"/>
              </a:rPr>
              <a:t>Self-awareness is important for coaching as it impacts the openness of the coach/</a:t>
            </a:r>
            <a:r>
              <a:rPr lang="en-GB" altLang="en-US" sz="1200" b="0" i="0" kern="1200" dirty="0" err="1">
                <a:solidFill>
                  <a:schemeClr val="tx1"/>
                </a:solidFill>
                <a:effectLst/>
                <a:latin typeface="+mn-lt"/>
                <a:ea typeface="+mn-ea"/>
                <a:cs typeface="+mn-cs"/>
              </a:rPr>
              <a:t>coachee</a:t>
            </a:r>
            <a:r>
              <a:rPr lang="en-GB" altLang="en-US" sz="1200" b="0" i="0" kern="1200" dirty="0">
                <a:solidFill>
                  <a:schemeClr val="tx1"/>
                </a:solidFill>
                <a:effectLst/>
                <a:latin typeface="+mn-lt"/>
                <a:ea typeface="+mn-ea"/>
                <a:cs typeface="+mn-cs"/>
              </a:rPr>
              <a:t>. </a:t>
            </a:r>
            <a:endParaRPr lang="en-GB" altLang="en-US" sz="1000" b="0" dirty="0"/>
          </a:p>
          <a:p>
            <a:endParaRPr lang="en-GB" altLang="en-US" sz="1000" dirty="0"/>
          </a:p>
          <a:p>
            <a:r>
              <a:rPr lang="en-GB" altLang="en-US" sz="1000" dirty="0"/>
              <a:t>The size on the boxes are flexible.  Through coaching and giving feedback the objective is to extend the “open” window.  This then decreases the other areas.</a:t>
            </a:r>
          </a:p>
          <a:p>
            <a:endParaRPr lang="en-GB" altLang="en-US" sz="1000" dirty="0"/>
          </a:p>
          <a:p>
            <a:r>
              <a:rPr lang="en-GB" altLang="en-US" sz="1000" dirty="0"/>
              <a:t>A team works well together when they strive to increase their open areas, and minimise the other areas.  The open area increases when trust is developed.  Also it becomes the norm to give feedback and for it to be discussed.</a:t>
            </a:r>
          </a:p>
          <a:p>
            <a:endParaRPr lang="en-GB" altLang="en-US" sz="1000" dirty="0"/>
          </a:p>
          <a:p>
            <a:r>
              <a:rPr lang="en-GB" altLang="en-US" sz="1000" dirty="0"/>
              <a:t>Hidden area – likes asking questions but does not like to reveal personal information or receive feedback.  They like group activities but does not like the emphasis being on them.  It is hard to know where they stand on issues and they will not commit themselves, this can lead to distrust and irritate others.</a:t>
            </a:r>
          </a:p>
          <a:p>
            <a:endParaRPr lang="en-GB" altLang="en-US" sz="1000" dirty="0"/>
          </a:p>
          <a:p>
            <a:r>
              <a:rPr lang="en-GB" altLang="en-US" sz="1000" dirty="0"/>
              <a:t>Blind area – Approach issues like a “bull in a china shop.”  They tend not to be good listeners, so insensitive to the impact of their behaviour on others.  They could react to feedback with tears, anger and that will lead to reluctance to give it.  They could be perceived as opinionated, insensitive and critical.  Because they are unaware of their behaviour they cannot change it.</a:t>
            </a:r>
          </a:p>
          <a:p>
            <a:endParaRPr lang="en-GB" altLang="en-US" sz="1000" dirty="0"/>
          </a:p>
          <a:p>
            <a:r>
              <a:rPr lang="en-GB" altLang="en-US" sz="1000" dirty="0"/>
              <a:t>Unknown – They will not participate in a group or give feedback.  They will say that they learn more from listening, although this is not true.</a:t>
            </a:r>
          </a:p>
          <a:p>
            <a:endParaRPr lang="en-GB" altLang="en-US" sz="1000" dirty="0"/>
          </a:p>
          <a:p>
            <a:r>
              <a:rPr lang="en-GB" altLang="en-US" sz="1000" dirty="0"/>
              <a:t>The goal of coaching is to move information from the blind and hidden areas into the open area.   By doing this process, information from the unknown may become unknown through self discovery – an insight or inspiration!  A light bulb moment.  It should mean that individuals become more accepting of themselves.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C3DC62-AC0F-4908-93F1-4BC0BD9B910F}"/>
              </a:ext>
            </a:extLst>
          </p:cNvPr>
          <p:cNvSpPr>
            <a:spLocks noGrp="1" noChangeArrowheads="1"/>
          </p:cNvSpPr>
          <p:nvPr>
            <p:ph type="sldNum" sz="quarter" idx="5"/>
          </p:nvPr>
        </p:nvSpPr>
        <p:spPr>
          <a:ln/>
        </p:spPr>
        <p:txBody>
          <a:bodyPr/>
          <a:lstStyle/>
          <a:p>
            <a:fld id="{CA823D59-34F3-43EF-88EF-45D936CE2F5B}" type="slidenum">
              <a:rPr lang="en-GB" altLang="en-US"/>
              <a:pPr/>
              <a:t>16</a:t>
            </a:fld>
            <a:endParaRPr lang="en-GB" altLang="en-US" dirty="0"/>
          </a:p>
        </p:txBody>
      </p:sp>
      <p:sp>
        <p:nvSpPr>
          <p:cNvPr id="73730" name="Rectangle 2">
            <a:extLst>
              <a:ext uri="{FF2B5EF4-FFF2-40B4-BE49-F238E27FC236}">
                <a16:creationId xmlns:a16="http://schemas.microsoft.com/office/drawing/2014/main" id="{11278AEA-803F-4650-81F0-7BE7EB9D76F6}"/>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5345AF70-7B0F-43FF-8D03-6D6B1AB31C1A}"/>
              </a:ext>
            </a:extLst>
          </p:cNvPr>
          <p:cNvSpPr>
            <a:spLocks noGrp="1" noChangeArrowheads="1"/>
          </p:cNvSpPr>
          <p:nvPr>
            <p:ph type="body" idx="1"/>
          </p:nvPr>
        </p:nvSpPr>
        <p:spPr/>
        <p:txBody>
          <a:bodyPr/>
          <a:lstStyle/>
          <a:p>
            <a:r>
              <a:rPr lang="en-GB" altLang="en-US" dirty="0"/>
              <a:t>Coaching is to raise the awareness and responsibility of people.  It is to make people aware and understand the underlying issues and barriers to a problem.  It is about realising what drives behaviour and how they can change that behaviour to change and develop themselves.</a:t>
            </a:r>
          </a:p>
          <a:p>
            <a:endParaRPr lang="en-GB" altLang="en-US" dirty="0"/>
          </a:p>
          <a:p>
            <a:r>
              <a:rPr lang="en-GB" altLang="en-US" dirty="0"/>
              <a:t>The iceberg is an example of traits that can be seen, and how they can limit or empower us.</a:t>
            </a:r>
          </a:p>
          <a:p>
            <a:endParaRPr lang="en-GB" altLang="en-US" dirty="0"/>
          </a:p>
          <a:p>
            <a:r>
              <a:rPr lang="en-GB" altLang="en-US" dirty="0"/>
              <a:t>What is not seen are values etc.  It is only through questioning and probing that these will become apparent to the coach and sometimes the </a:t>
            </a:r>
            <a:r>
              <a:rPr lang="en-GB" altLang="en-US" dirty="0" err="1"/>
              <a:t>coachee</a:t>
            </a:r>
            <a:r>
              <a:rPr lang="en-GB" altLang="en-US" dirty="0"/>
              <a:t> who is not aware of their habits and thoughts etc.  Again it is about self awareness.</a:t>
            </a:r>
          </a:p>
          <a:p>
            <a:endParaRPr lang="en-GB" altLang="en-US" dirty="0"/>
          </a:p>
          <a:p>
            <a:endParaRPr lang="en-GB" altLang="en-US" dirty="0"/>
          </a:p>
          <a:p>
            <a:r>
              <a:rPr lang="en-GB" altLang="en-US" dirty="0"/>
              <a:t>Discuss how they could do this.  </a:t>
            </a:r>
            <a:r>
              <a:rPr lang="en-GB" altLang="en-US" dirty="0" err="1"/>
              <a:t>Ie</a:t>
            </a:r>
            <a:r>
              <a:rPr lang="en-GB" altLang="en-US" dirty="0"/>
              <a:t>, language and accents – preconceived ideas and stereotyping.</a:t>
            </a:r>
          </a:p>
          <a:p>
            <a:endParaRPr lang="en-GB"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17</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r>
              <a:rPr lang="en-GB" altLang="en-US"/>
              <a:t>This demonstrates the importance of outside factors rather than what we say.  Our tone of voice, energy, attitude, emotions, dress, body language, eye contact, facial expressions, movements and gestures have a stronger impact than words alone.  As a coach we need to become self aware of our own behaviour and the impact and impression it can leave on others.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it?</a:t>
            </a:r>
          </a:p>
          <a:p>
            <a:endParaRPr lang="en-GB" dirty="0"/>
          </a:p>
          <a:p>
            <a:r>
              <a:rPr lang="en-GB" dirty="0"/>
              <a:t>Dr Shirzad </a:t>
            </a:r>
            <a:r>
              <a:rPr lang="en-GB" dirty="0" err="1"/>
              <a:t>Chamine</a:t>
            </a:r>
            <a:endParaRPr lang="en-GB" dirty="0"/>
          </a:p>
          <a:p>
            <a:endParaRPr lang="en-GB" dirty="0"/>
          </a:p>
          <a:p>
            <a:r>
              <a:rPr lang="en-GB" dirty="0" err="1"/>
              <a:t>Chamine</a:t>
            </a:r>
            <a:r>
              <a:rPr lang="en-GB" dirty="0"/>
              <a:t>, D. (2012) </a:t>
            </a:r>
            <a:r>
              <a:rPr lang="en-GB" i="1" dirty="0"/>
              <a:t>Positive Intelligence</a:t>
            </a:r>
            <a:r>
              <a:rPr lang="en-GB" dirty="0"/>
              <a:t>. Greenleaf Book Group</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6260325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PQ is about action and results. </a:t>
            </a:r>
          </a:p>
          <a:p>
            <a:endParaRPr lang="en-GB" dirty="0"/>
          </a:p>
          <a:p>
            <a:r>
              <a:rPr lang="en-GB" dirty="0"/>
              <a:t>First point - Every day, your mind is sabotaging your performance, well-being and your relationships. All your negative emotions, including stress, are the result of your self-sabotage.</a:t>
            </a:r>
          </a:p>
          <a:p>
            <a:endParaRPr lang="en-GB" dirty="0"/>
          </a:p>
          <a:p>
            <a:endParaRPr lang="en-GB" dirty="0"/>
          </a:p>
          <a:p>
            <a:r>
              <a:rPr lang="en-GB" dirty="0"/>
              <a:t>PQ is therefore an indication of the control you have over your own mind and how well your mind acts in your best interest.</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290763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commonly difficult – Judge, Pleaser, Avoider</a:t>
            </a:r>
          </a:p>
          <a:p>
            <a:endParaRPr lang="en-GB" dirty="0"/>
          </a:p>
          <a:p>
            <a:r>
              <a:rPr lang="en-GB" sz="1200" b="0" i="0" kern="1200" dirty="0">
                <a:solidFill>
                  <a:schemeClr val="tx1"/>
                </a:solidFill>
                <a:effectLst/>
                <a:latin typeface="+mn-lt"/>
                <a:ea typeface="+mn-ea"/>
                <a:cs typeface="+mn-cs"/>
              </a:rPr>
              <a:t>The Judge – The master saboteur that criticizes yourself and others, causing worry, negativity, and fixation on mistakes.</a:t>
            </a:r>
          </a:p>
          <a:p>
            <a:r>
              <a:rPr lang="en-GB" sz="1200" b="0" i="0" kern="1200" dirty="0">
                <a:solidFill>
                  <a:schemeClr val="tx1"/>
                </a:solidFill>
                <a:effectLst/>
                <a:latin typeface="+mn-lt"/>
                <a:ea typeface="+mn-ea"/>
                <a:cs typeface="+mn-cs"/>
              </a:rPr>
              <a:t>The Victim – Uses emotions to gain attention, often feeling temperamental and adopting a martyr stance.</a:t>
            </a:r>
          </a:p>
          <a:p>
            <a:r>
              <a:rPr lang="en-GB" sz="1200" b="0" i="0" kern="1200" dirty="0">
                <a:solidFill>
                  <a:schemeClr val="tx1"/>
                </a:solidFill>
                <a:effectLst/>
                <a:latin typeface="+mn-lt"/>
                <a:ea typeface="+mn-ea"/>
                <a:cs typeface="+mn-cs"/>
              </a:rPr>
              <a:t>The Restless – Constantly seeks excitement and busyness, rarely feeling content or peaceful.</a:t>
            </a:r>
          </a:p>
          <a:p>
            <a:r>
              <a:rPr lang="en-GB" sz="1200" b="0" i="0" kern="1200" dirty="0">
                <a:solidFill>
                  <a:schemeClr val="tx1"/>
                </a:solidFill>
                <a:effectLst/>
                <a:latin typeface="+mn-lt"/>
                <a:ea typeface="+mn-ea"/>
                <a:cs typeface="+mn-cs"/>
              </a:rPr>
              <a:t>The Pleaser – Seeks acceptance by helping or flattering others excessively, often neglecting own needs and feeling resentful.</a:t>
            </a:r>
          </a:p>
          <a:p>
            <a:r>
              <a:rPr lang="en-GB" sz="1200" b="0" i="0" kern="1200" dirty="0">
                <a:solidFill>
                  <a:schemeClr val="tx1"/>
                </a:solidFill>
                <a:effectLst/>
                <a:latin typeface="+mn-lt"/>
                <a:ea typeface="+mn-ea"/>
                <a:cs typeface="+mn-cs"/>
              </a:rPr>
              <a:t>The Avoider – Focuses on pleasant tasks and avoids difficult or conflict situations to maintain comfort.</a:t>
            </a:r>
          </a:p>
          <a:p>
            <a:r>
              <a:rPr lang="en-GB" sz="1200" b="0" i="0" kern="1200" dirty="0">
                <a:solidFill>
                  <a:schemeClr val="tx1"/>
                </a:solidFill>
                <a:effectLst/>
                <a:latin typeface="+mn-lt"/>
                <a:ea typeface="+mn-ea"/>
                <a:cs typeface="+mn-cs"/>
              </a:rPr>
              <a:t>The Controller – Needs to take charge and control situations and people, leading to anxiety and impatience when it’s not possible.</a:t>
            </a:r>
          </a:p>
          <a:p>
            <a:r>
              <a:rPr lang="en-GB" sz="1200" b="0" i="0" kern="1200" dirty="0">
                <a:solidFill>
                  <a:schemeClr val="tx1"/>
                </a:solidFill>
                <a:effectLst/>
                <a:latin typeface="+mn-lt"/>
                <a:ea typeface="+mn-ea"/>
                <a:cs typeface="+mn-cs"/>
              </a:rPr>
              <a:t>The Hyper-Achiever – Depends on constant success and achievement for self-worth, always needing more.</a:t>
            </a:r>
          </a:p>
          <a:p>
            <a:r>
              <a:rPr lang="en-GB" sz="1200" b="0" i="0" kern="1200" dirty="0">
                <a:solidFill>
                  <a:schemeClr val="tx1"/>
                </a:solidFill>
                <a:effectLst/>
                <a:latin typeface="+mn-lt"/>
                <a:ea typeface="+mn-ea"/>
                <a:cs typeface="+mn-cs"/>
              </a:rPr>
              <a:t>The Hyper-Rational – Intense focus on logic and rationality, often dismissing emotions and causing distant relationships.</a:t>
            </a:r>
          </a:p>
          <a:p>
            <a:r>
              <a:rPr lang="en-GB" sz="1200" b="0" i="0" kern="1200" dirty="0">
                <a:solidFill>
                  <a:schemeClr val="tx1"/>
                </a:solidFill>
                <a:effectLst/>
                <a:latin typeface="+mn-lt"/>
                <a:ea typeface="+mn-ea"/>
                <a:cs typeface="+mn-cs"/>
              </a:rPr>
              <a:t>The Hyper-Vigilant – Lives in constant anxiety about potential dangers and what could go wrong.</a:t>
            </a:r>
          </a:p>
          <a:p>
            <a:r>
              <a:rPr lang="en-GB" sz="1200" b="0" i="0" kern="1200" dirty="0">
                <a:solidFill>
                  <a:schemeClr val="tx1"/>
                </a:solidFill>
                <a:effectLst/>
                <a:latin typeface="+mn-lt"/>
                <a:ea typeface="+mn-ea"/>
                <a:cs typeface="+mn-cs"/>
              </a:rPr>
              <a:t>The Stickler – Perfectionist who demands order and organization, often leading to frustration, rigidity, and criticism of self and others.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64255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5121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study investigates how positive psychology impacts job performance by examining psychological barriers known as inner saboteurs, the five PERMA pillars as a measure of positive intelligence, and self-rated job performance. Using an online questionnaire with 457 respondents, it employed Shirzad </a:t>
            </a:r>
            <a:r>
              <a:rPr lang="en-GB" sz="1200" b="0" i="0" kern="1200" dirty="0" err="1">
                <a:solidFill>
                  <a:schemeClr val="tx1"/>
                </a:solidFill>
                <a:effectLst/>
                <a:latin typeface="+mn-lt"/>
                <a:ea typeface="+mn-ea"/>
                <a:cs typeface="+mn-cs"/>
              </a:rPr>
              <a:t>Chamine’s</a:t>
            </a:r>
            <a:r>
              <a:rPr lang="en-GB" sz="1200" b="0" i="0" kern="1200" dirty="0">
                <a:solidFill>
                  <a:schemeClr val="tx1"/>
                </a:solidFill>
                <a:effectLst/>
                <a:latin typeface="+mn-lt"/>
                <a:ea typeface="+mn-ea"/>
                <a:cs typeface="+mn-cs"/>
              </a:rPr>
              <a:t> saboteur inventory, Kern’s PERMA Profiler, and Goodman &amp; </a:t>
            </a:r>
            <a:r>
              <a:rPr lang="en-GB" sz="1200" b="0" i="0" kern="1200" dirty="0" err="1">
                <a:solidFill>
                  <a:schemeClr val="tx1"/>
                </a:solidFill>
                <a:effectLst/>
                <a:latin typeface="+mn-lt"/>
                <a:ea typeface="+mn-ea"/>
                <a:cs typeface="+mn-cs"/>
              </a:rPr>
              <a:t>Syvantek’s</a:t>
            </a:r>
            <a:r>
              <a:rPr lang="en-GB" sz="1200" b="0" i="0" kern="1200" dirty="0">
                <a:solidFill>
                  <a:schemeClr val="tx1"/>
                </a:solidFill>
                <a:effectLst/>
                <a:latin typeface="+mn-lt"/>
                <a:ea typeface="+mn-ea"/>
                <a:cs typeface="+mn-cs"/>
              </a:rPr>
              <a:t> Job Performance Scale. Key findings reveal two saboteur clusters: one focused on performance and the other on emotions. Positive intelligence positively influenced job performance in the emotional saboteur group but had no or negative effects on the performance-focused saboteurs.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Radu, C. and Misu, S. (2023) ‘Positive Intelligence and Work Performance’, </a:t>
            </a:r>
            <a:r>
              <a:rPr lang="en-GB" b="0" i="1" dirty="0">
                <a:solidFill>
                  <a:srgbClr val="3A3A3A"/>
                </a:solidFill>
                <a:effectLst/>
                <a:latin typeface="Source Sans Pro" panose="020B0503030403020204" pitchFamily="34" charset="0"/>
              </a:rPr>
              <a:t>Management and Economics Review</a:t>
            </a:r>
            <a:r>
              <a:rPr lang="en-GB" b="0" i="0" dirty="0">
                <a:solidFill>
                  <a:srgbClr val="3A3A3A"/>
                </a:solidFill>
                <a:effectLst/>
                <a:latin typeface="Source Sans Pro" panose="020B0503030403020204" pitchFamily="34" charset="0"/>
              </a:rPr>
              <a:t>, 8(1), pp. 117–129. Available at: https://doi.org/10.24818/mer/2023.02-09.</a:t>
            </a:r>
            <a:endParaRPr lang="en-GB" dirty="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25183806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study’s implications are significant for organisations aiming to boost job performance. Recognising that inner saboteurs fall into two main clusters—performance-oriented and emotion-oriented—organizations can target interventions more effectively. The findings suggest that positive psychology, and specifically the PERMA model (Positive Emotion, Engagement, Relationships, Meaning, and Accomplishment), enhances job performance for those with emotion-related saboteurs, possibly by increasing well-being, job satisfaction, and resilience.​</a:t>
            </a:r>
          </a:p>
          <a:p>
            <a:r>
              <a:rPr lang="en-GB" sz="1200" b="0" i="0" kern="1200" dirty="0">
                <a:solidFill>
                  <a:schemeClr val="tx1"/>
                </a:solidFill>
                <a:effectLst/>
                <a:latin typeface="+mn-lt"/>
                <a:ea typeface="+mn-ea"/>
                <a:cs typeface="+mn-cs"/>
              </a:rPr>
              <a:t>For emotion-oriented saboteurs, interventions such as fostering positive emotions, meaningful work, and supportive relationships may improve performance and satisfaction. For performance-oriented saboteurs, conventional positive psychology approaches may not be as effective or could have unintended consequences, indicating a need for more tailored strategies.​</a:t>
            </a:r>
          </a:p>
          <a:p>
            <a:r>
              <a:rPr lang="en-GB" sz="1200" b="0" i="0" kern="1200" dirty="0">
                <a:solidFill>
                  <a:schemeClr val="tx1"/>
                </a:solidFill>
                <a:effectLst/>
                <a:latin typeface="+mn-lt"/>
                <a:ea typeface="+mn-ea"/>
                <a:cs typeface="+mn-cs"/>
              </a:rPr>
              <a:t>Practical steps for organizations include providing positive psychology training, focusing on strengths, promoting gratitude, and encouraging empathy and kindness-building exercises in the workplace. These approaches can lead to a healthier workplace culture, improved job performance, and greater employee engagement. However, companies should adapt strategies according to the specific psychological barriers employees face.</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6709656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Emotion-oriented saboteurs are those that disrupt job performance primarily through emotional responses, such as seeking approval, avoiding conflict, or experiencing anxiety, rather than through an exclusive focus on achievement or control. These typically include:</a:t>
            </a:r>
          </a:p>
          <a:p>
            <a:r>
              <a:rPr lang="en-GB" sz="1200" b="0" i="0" kern="1200" dirty="0">
                <a:solidFill>
                  <a:schemeClr val="tx1"/>
                </a:solidFill>
                <a:effectLst/>
                <a:latin typeface="+mn-lt"/>
                <a:ea typeface="+mn-ea"/>
                <a:cs typeface="+mn-cs"/>
              </a:rPr>
              <a:t>The Victim: Driven by emotional ups and downs, often feeling unappreciated or misunderstood, and using emotion to gain attention.</a:t>
            </a:r>
          </a:p>
          <a:p>
            <a:r>
              <a:rPr lang="en-GB" sz="1200" b="0" i="0" kern="1200" dirty="0">
                <a:solidFill>
                  <a:schemeClr val="tx1"/>
                </a:solidFill>
                <a:effectLst/>
                <a:latin typeface="+mn-lt"/>
                <a:ea typeface="+mn-ea"/>
                <a:cs typeface="+mn-cs"/>
              </a:rPr>
              <a:t>The Pleaser: Seeks affirmation and acceptance by excessively helping others, sometimes at the expense of personal needs and boundaries.</a:t>
            </a:r>
          </a:p>
          <a:p>
            <a:r>
              <a:rPr lang="en-GB" sz="1200" b="0" i="0" kern="1200" dirty="0">
                <a:solidFill>
                  <a:schemeClr val="tx1"/>
                </a:solidFill>
                <a:effectLst/>
                <a:latin typeface="+mn-lt"/>
                <a:ea typeface="+mn-ea"/>
                <a:cs typeface="+mn-cs"/>
              </a:rPr>
              <a:t>The Restless: Feels dissatisfied or anxious without constant excitement and novelty, often leading to emotional distractions.</a:t>
            </a:r>
          </a:p>
          <a:p>
            <a:r>
              <a:rPr lang="en-GB" sz="1200" b="0" i="0" kern="1200" dirty="0">
                <a:solidFill>
                  <a:schemeClr val="tx1"/>
                </a:solidFill>
                <a:effectLst/>
                <a:latin typeface="+mn-lt"/>
                <a:ea typeface="+mn-ea"/>
                <a:cs typeface="+mn-cs"/>
              </a:rPr>
              <a:t>The Hyper-Vigilant: Experiences persistent anxiety, worry, and fear, anticipating negative outcomes and focusing on potential threats.</a:t>
            </a:r>
          </a:p>
          <a:p>
            <a:r>
              <a:rPr lang="en-GB" sz="1200" b="0" i="0" kern="1200" dirty="0">
                <a:solidFill>
                  <a:schemeClr val="tx1"/>
                </a:solidFill>
                <a:effectLst/>
                <a:latin typeface="+mn-lt"/>
                <a:ea typeface="+mn-ea"/>
                <a:cs typeface="+mn-cs"/>
              </a:rPr>
              <a:t>In contrast, performance-oriented saboteurs are those whose behaviours are governed more by the drive to achieve, control, or maintain standards, often at the cost of well-being or relationships. These include:</a:t>
            </a:r>
          </a:p>
          <a:p>
            <a:r>
              <a:rPr lang="en-GB" sz="1200" b="0" i="0" kern="1200" dirty="0">
                <a:solidFill>
                  <a:schemeClr val="tx1"/>
                </a:solidFill>
                <a:effectLst/>
                <a:latin typeface="+mn-lt"/>
                <a:ea typeface="+mn-ea"/>
                <a:cs typeface="+mn-cs"/>
              </a:rPr>
              <a:t>The Hyper-Achiever: Measures self-worth by external success and achievements, often neglecting emotional self-care.</a:t>
            </a:r>
          </a:p>
          <a:p>
            <a:r>
              <a:rPr lang="en-GB" sz="1200" b="0" i="0" kern="1200" dirty="0">
                <a:solidFill>
                  <a:schemeClr val="tx1"/>
                </a:solidFill>
                <a:effectLst/>
                <a:latin typeface="+mn-lt"/>
                <a:ea typeface="+mn-ea"/>
                <a:cs typeface="+mn-cs"/>
              </a:rPr>
              <a:t>The Controller: Needs to take charge and control situations and people, leading to anxiety when things don’t go as planned.</a:t>
            </a:r>
          </a:p>
          <a:p>
            <a:r>
              <a:rPr lang="en-GB" sz="1200" b="0" i="0" kern="1200" dirty="0">
                <a:solidFill>
                  <a:schemeClr val="tx1"/>
                </a:solidFill>
                <a:effectLst/>
                <a:latin typeface="+mn-lt"/>
                <a:ea typeface="+mn-ea"/>
                <a:cs typeface="+mn-cs"/>
              </a:rPr>
              <a:t>The Stickler: Perfectionist who demands order and organization, becoming frustrated when things are imperfect.</a:t>
            </a:r>
          </a:p>
          <a:p>
            <a:r>
              <a:rPr lang="en-GB" sz="1200" b="0" i="0" kern="1200" dirty="0">
                <a:solidFill>
                  <a:schemeClr val="tx1"/>
                </a:solidFill>
                <a:effectLst/>
                <a:latin typeface="+mn-lt"/>
                <a:ea typeface="+mn-ea"/>
                <a:cs typeface="+mn-cs"/>
              </a:rPr>
              <a:t>The Hyper-Rational: Focuses excessively on logic and detachment, sometimes ignoring the emotional and relational aspects of work.</a:t>
            </a:r>
          </a:p>
          <a:p>
            <a:r>
              <a:rPr lang="en-GB" sz="1200" b="0" i="0" kern="1200" dirty="0">
                <a:solidFill>
                  <a:schemeClr val="tx1"/>
                </a:solidFill>
                <a:effectLst/>
                <a:latin typeface="+mn-lt"/>
                <a:ea typeface="+mn-ea"/>
                <a:cs typeface="+mn-cs"/>
              </a:rPr>
              <a:t>Both clusters can include the Judge saboteur, which criticizes self and others, but it commonly acts as an amplifier for the tendencies in each category. Knowing the difference between these clusters can help guide targeted interventions: emotion-oriented saboteurs may benefit more from resilience, emotional regulation, and relationship-building strategies, while performance-oriented saboteurs may require approaches that balance achievement with well-being and flexibility.</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4869730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 PQ Enhances Coaching</a:t>
            </a:r>
          </a:p>
          <a:p>
            <a:r>
              <a:rPr lang="en-GB" sz="1200" b="0" i="0" kern="1200" dirty="0">
                <a:solidFill>
                  <a:schemeClr val="tx1"/>
                </a:solidFill>
                <a:effectLst/>
                <a:latin typeface="+mn-lt"/>
                <a:ea typeface="+mn-ea"/>
                <a:cs typeface="+mn-cs"/>
              </a:rPr>
              <a:t>Coaches use PQ techniques to help coaches increase self-awareness, intercept negative self-talk, and foster resilience.​</a:t>
            </a:r>
          </a:p>
          <a:p>
            <a:r>
              <a:rPr lang="en-GB" sz="1200" b="0" i="0" kern="1200" dirty="0">
                <a:solidFill>
                  <a:schemeClr val="tx1"/>
                </a:solidFill>
                <a:effectLst/>
                <a:latin typeface="+mn-lt"/>
                <a:ea typeface="+mn-ea"/>
                <a:cs typeface="+mn-cs"/>
              </a:rPr>
              <a:t>PQ-based coaching emphasises building positive emotions (as in the PERMA model), enabling </a:t>
            </a:r>
            <a:r>
              <a:rPr lang="en-GB" sz="1200" b="0" i="0" kern="1200" dirty="0" err="1">
                <a:solidFill>
                  <a:schemeClr val="tx1"/>
                </a:solidFill>
                <a:effectLst/>
                <a:latin typeface="+mn-lt"/>
                <a:ea typeface="+mn-ea"/>
                <a:cs typeface="+mn-cs"/>
              </a:rPr>
              <a:t>coachees</a:t>
            </a:r>
            <a:r>
              <a:rPr lang="en-GB" sz="1200" b="0" i="0" kern="1200" dirty="0">
                <a:solidFill>
                  <a:schemeClr val="tx1"/>
                </a:solidFill>
                <a:effectLst/>
                <a:latin typeface="+mn-lt"/>
                <a:ea typeface="+mn-ea"/>
                <a:cs typeface="+mn-cs"/>
              </a:rPr>
              <a:t> to pursue goals effectively and sustain high performance.​</a:t>
            </a:r>
          </a:p>
          <a:p>
            <a:r>
              <a:rPr lang="en-GB" sz="1200" b="0" i="0" kern="1200" dirty="0">
                <a:solidFill>
                  <a:schemeClr val="tx1"/>
                </a:solidFill>
                <a:effectLst/>
                <a:latin typeface="+mn-lt"/>
                <a:ea typeface="+mn-ea"/>
                <a:cs typeface="+mn-cs"/>
              </a:rPr>
              <a:t>PQ and coaching together focus on strengths rather than weaknesses, supporting sustainable behaviour change, greater goal achievement, and improved well-being.​</a:t>
            </a:r>
          </a:p>
          <a:p>
            <a:r>
              <a:rPr lang="en-GB" sz="1200" b="0" i="0" kern="1200" dirty="0">
                <a:solidFill>
                  <a:schemeClr val="tx1"/>
                </a:solidFill>
                <a:effectLst/>
                <a:latin typeface="+mn-lt"/>
                <a:ea typeface="+mn-ea"/>
                <a:cs typeface="+mn-cs"/>
              </a:rPr>
              <a:t>Through PQ, coaching interventions help coaches manage transitions, cope with stress, recover from burnout, and enhance both personal and professional growth.​</a:t>
            </a:r>
          </a:p>
          <a:p>
            <a:r>
              <a:rPr lang="en-GB" sz="1200" b="0" i="0" kern="1200" dirty="0">
                <a:solidFill>
                  <a:schemeClr val="tx1"/>
                </a:solidFill>
                <a:effectLst/>
                <a:latin typeface="+mn-lt"/>
                <a:ea typeface="+mn-ea"/>
                <a:cs typeface="+mn-cs"/>
              </a:rPr>
              <a:t>Practical Coaching Applications</a:t>
            </a:r>
          </a:p>
          <a:p>
            <a:r>
              <a:rPr lang="en-GB" sz="1200" b="0" i="0" kern="1200" dirty="0">
                <a:solidFill>
                  <a:schemeClr val="tx1"/>
                </a:solidFill>
                <a:effectLst/>
                <a:latin typeface="+mn-lt"/>
                <a:ea typeface="+mn-ea"/>
                <a:cs typeface="+mn-cs"/>
              </a:rPr>
              <a:t>PQ tools and frameworks (like the saboteur assessment) guide coaching conversations on mindset change and building psychological capital.​</a:t>
            </a:r>
          </a:p>
          <a:p>
            <a:r>
              <a:rPr lang="en-GB" sz="1200" b="0" i="0" kern="1200" dirty="0">
                <a:solidFill>
                  <a:schemeClr val="tx1"/>
                </a:solidFill>
                <a:effectLst/>
                <a:latin typeface="+mn-lt"/>
                <a:ea typeface="+mn-ea"/>
                <a:cs typeface="+mn-cs"/>
              </a:rPr>
              <a:t>Coaches use positive reframing, gratitude exercises, and strengths-based feedback—central tenets of PQ—to increase client engagement and motivation.​</a:t>
            </a:r>
          </a:p>
          <a:p>
            <a:r>
              <a:rPr lang="en-GB" sz="1200" b="0" i="0" kern="1200" dirty="0">
                <a:solidFill>
                  <a:schemeClr val="tx1"/>
                </a:solidFill>
                <a:effectLst/>
                <a:latin typeface="+mn-lt"/>
                <a:ea typeface="+mn-ea"/>
                <a:cs typeface="+mn-cs"/>
              </a:rPr>
              <a:t>Research shows that combining PQ with coaching leads to higher client satisfaction and more lasting improvements in performance, leadership, and overall flourishing</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8477637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0087618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9048836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07950" y="125413"/>
            <a:ext cx="8856663"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457200" y="836613"/>
            <a:ext cx="82296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6553200" y="6245225"/>
            <a:ext cx="21336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389235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hyperlink" Target="http://clavesliderazgoresponsable.blogspot.com/2015/04/habilidades-fundamentales-para-un.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qpnNsSyDw-g?start=7&amp;feature=oembed" TargetMode="External"/><Relationship Id="rId5" Type="http://schemas.openxmlformats.org/officeDocument/2006/relationships/image" Target="../media/image5.jpeg"/><Relationship Id="rId4" Type="http://schemas.openxmlformats.org/officeDocument/2006/relationships/hyperlink" Target="https://www.youtube.com/watch?v=qpnNsSyDw-g&amp;t=7s"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hyperlink" Target="http://strategiclearner.wordpress.com/2011/09/19/make-em-laugh-in-a-good-way/"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howtosavetheworld.ca/2009/12/23/intuition-chemistry-and-heart-sense/" TargetMode="External"/><Relationship Id="rId3" Type="http://schemas.openxmlformats.org/officeDocument/2006/relationships/image" Target="../media/image8.png"/><Relationship Id="rId7"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hyperlink" Target="https://www.flickr.com/photos/vintuitive/19389669135/" TargetMode="External"/><Relationship Id="rId11" Type="http://schemas.openxmlformats.org/officeDocument/2006/relationships/hyperlink" Target="https://creativecommons.org/licenses/by-nd/3.0/" TargetMode="External"/><Relationship Id="rId5" Type="http://schemas.openxmlformats.org/officeDocument/2006/relationships/image" Target="../media/image9.jpg"/><Relationship Id="rId10" Type="http://schemas.openxmlformats.org/officeDocument/2006/relationships/hyperlink" Target="http://theconversation.com/explainer-what-is-intuition-13238" TargetMode="External"/><Relationship Id="rId4" Type="http://schemas.openxmlformats.org/officeDocument/2006/relationships/hyperlink" Target="http://www.thecryptocrew.com/2012/06/normal-0-false-false-false.html" TargetMode="External"/><Relationship Id="rId9"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hyperlink" Target="http://theconversation.com/explainer-what-is-intuition-13238"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ositiveintelligence.com/saboteur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a:bodyPr>
          <a:lstStyle/>
          <a:p>
            <a:r>
              <a:rPr lang="en-GB">
                <a:solidFill>
                  <a:schemeClr val="bg1"/>
                </a:solidFill>
              </a:rPr>
              <a:t>Rhiannon Akers</a:t>
            </a:r>
            <a:endParaRPr lang="en-GB" dirty="0">
              <a:solidFill>
                <a:schemeClr val="bg1"/>
              </a:solidFill>
            </a:endParaRP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a:solidFill>
                  <a:schemeClr val="bg1"/>
                </a:solidFill>
              </a:rPr>
              <a:t>BMSW6007 </a:t>
            </a:r>
            <a:endParaRPr lang="en-GB" sz="4000" b="1" dirty="0">
              <a:solidFill>
                <a:schemeClr val="bg1"/>
              </a:solidFill>
            </a:endParaRP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19789-DFB3-A8E0-AA4A-35563468A24C}"/>
              </a:ext>
            </a:extLst>
          </p:cNvPr>
          <p:cNvSpPr>
            <a:spLocks noGrp="1"/>
          </p:cNvSpPr>
          <p:nvPr>
            <p:ph type="title"/>
          </p:nvPr>
        </p:nvSpPr>
        <p:spPr/>
        <p:txBody>
          <a:bodyPr/>
          <a:lstStyle/>
          <a:p>
            <a:r>
              <a:rPr lang="en-GB" b="1" dirty="0"/>
              <a:t>Agenda for today</a:t>
            </a:r>
          </a:p>
        </p:txBody>
      </p:sp>
      <p:sp>
        <p:nvSpPr>
          <p:cNvPr id="3" name="Content Placeholder 2">
            <a:extLst>
              <a:ext uri="{FF2B5EF4-FFF2-40B4-BE49-F238E27FC236}">
                <a16:creationId xmlns:a16="http://schemas.microsoft.com/office/drawing/2014/main" id="{AF6D1B67-6C70-83AB-0DA1-F51DA603914C}"/>
              </a:ext>
            </a:extLst>
          </p:cNvPr>
          <p:cNvSpPr>
            <a:spLocks noGrp="1"/>
          </p:cNvSpPr>
          <p:nvPr>
            <p:ph idx="1"/>
          </p:nvPr>
        </p:nvSpPr>
        <p:spPr/>
        <p:txBody>
          <a:bodyPr/>
          <a:lstStyle/>
          <a:p>
            <a:r>
              <a:rPr lang="en-GB" sz="3200" dirty="0">
                <a:solidFill>
                  <a:schemeClr val="tx1"/>
                </a:solidFill>
              </a:rPr>
              <a:t>Learning outcome: Knowledge, skills and behaviours of an effective coach and/or mentor.</a:t>
            </a:r>
          </a:p>
          <a:p>
            <a:r>
              <a:rPr lang="en-GB" dirty="0"/>
              <a:t>An introduction to Positive Intelligence.</a:t>
            </a:r>
            <a:r>
              <a:rPr lang="en-GB" sz="3200" dirty="0">
                <a:solidFill>
                  <a:schemeClr val="tx1"/>
                </a:solidFill>
              </a:rPr>
              <a:t> </a:t>
            </a:r>
          </a:p>
          <a:p>
            <a:pPr marL="0" indent="0">
              <a:buNone/>
            </a:pPr>
            <a:endParaRPr lang="en-GB" sz="3200" dirty="0">
              <a:solidFill>
                <a:schemeClr val="tx1"/>
              </a:solidFill>
            </a:endParaRPr>
          </a:p>
          <a:p>
            <a:endParaRPr lang="en-GB" dirty="0"/>
          </a:p>
        </p:txBody>
      </p:sp>
    </p:spTree>
    <p:extLst>
      <p:ext uri="{BB962C8B-B14F-4D97-AF65-F5344CB8AC3E}">
        <p14:creationId xmlns:p14="http://schemas.microsoft.com/office/powerpoint/2010/main" val="3571469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DECF3-A66F-54FF-051F-B411C6BBF7D2}"/>
              </a:ext>
            </a:extLst>
          </p:cNvPr>
          <p:cNvSpPr>
            <a:spLocks noGrp="1"/>
          </p:cNvSpPr>
          <p:nvPr>
            <p:ph type="title"/>
          </p:nvPr>
        </p:nvSpPr>
        <p:spPr>
          <a:xfrm>
            <a:off x="457200" y="2132856"/>
            <a:ext cx="8229600" cy="1143000"/>
          </a:xfrm>
        </p:spPr>
        <p:txBody>
          <a:bodyPr>
            <a:normAutofit fontScale="90000"/>
          </a:bodyPr>
          <a:lstStyle/>
          <a:p>
            <a:r>
              <a:rPr lang="en-GB" dirty="0"/>
              <a:t>What is the most important skill for a coach to have?</a:t>
            </a:r>
            <a:br>
              <a:rPr lang="en-GB" dirty="0"/>
            </a:br>
            <a:br>
              <a:rPr lang="en-GB" dirty="0"/>
            </a:br>
            <a:r>
              <a:rPr lang="en-GB" dirty="0"/>
              <a:t>What other skills are important?</a:t>
            </a:r>
          </a:p>
        </p:txBody>
      </p:sp>
    </p:spTree>
    <p:extLst>
      <p:ext uri="{BB962C8B-B14F-4D97-AF65-F5344CB8AC3E}">
        <p14:creationId xmlns:p14="http://schemas.microsoft.com/office/powerpoint/2010/main" val="4055862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Skills of the Coach/Mentor</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r>
              <a:rPr lang="en-GB" sz="2800" dirty="0"/>
              <a:t>Listening</a:t>
            </a:r>
          </a:p>
          <a:p>
            <a:r>
              <a:rPr lang="en-GB" sz="2800" dirty="0"/>
              <a:t>Questioning</a:t>
            </a:r>
          </a:p>
          <a:p>
            <a:r>
              <a:rPr lang="en-GB" sz="2800" dirty="0"/>
              <a:t>Pausing</a:t>
            </a:r>
          </a:p>
          <a:p>
            <a:r>
              <a:rPr lang="en-GB" sz="2800" dirty="0"/>
              <a:t>Communication/rapport</a:t>
            </a:r>
          </a:p>
          <a:p>
            <a:r>
              <a:rPr lang="en-GB" sz="2800" dirty="0"/>
              <a:t>Using Intuition</a:t>
            </a:r>
          </a:p>
          <a:p>
            <a:r>
              <a:rPr lang="en-GB" sz="2800" dirty="0"/>
              <a:t>Assertiveness</a:t>
            </a:r>
          </a:p>
          <a:p>
            <a:r>
              <a:rPr lang="en-GB" sz="2800" dirty="0"/>
              <a:t>Time management</a:t>
            </a:r>
          </a:p>
          <a:p>
            <a:r>
              <a:rPr lang="en-GB" sz="2800" dirty="0"/>
              <a:t>Organisational</a:t>
            </a:r>
          </a:p>
          <a:p>
            <a:r>
              <a:rPr lang="en-GB" sz="2800" dirty="0"/>
              <a:t>Business acumen</a:t>
            </a:r>
          </a:p>
          <a:p>
            <a:r>
              <a:rPr lang="en-GB" sz="2800" dirty="0"/>
              <a:t>Ethical awareness</a:t>
            </a:r>
          </a:p>
          <a:p>
            <a:r>
              <a:rPr lang="en-GB" sz="2800" dirty="0"/>
              <a:t>Compliant with regulations </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a:extLst>
              <a:ext uri="{FF2B5EF4-FFF2-40B4-BE49-F238E27FC236}">
                <a16:creationId xmlns:a16="http://schemas.microsoft.com/office/drawing/2014/main" id="{CF8A7AAA-A472-4567-A1DC-89D31D8149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8024" y="1124745"/>
            <a:ext cx="3950392" cy="3619500"/>
          </a:xfrm>
          <a:prstGeom prst="rect">
            <a:avLst/>
          </a:prstGeom>
        </p:spPr>
      </p:pic>
    </p:spTree>
    <p:extLst>
      <p:ext uri="{BB962C8B-B14F-4D97-AF65-F5344CB8AC3E}">
        <p14:creationId xmlns:p14="http://schemas.microsoft.com/office/powerpoint/2010/main" val="193657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Listening (Starr, 2011)</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00" y="1358900"/>
            <a:ext cx="8128000" cy="4140200"/>
          </a:xfrm>
          <a:prstGeom prst="rect">
            <a:avLst/>
          </a:prstGeom>
        </p:spPr>
      </p:pic>
    </p:spTree>
    <p:extLst>
      <p:ext uri="{BB962C8B-B14F-4D97-AF65-F5344CB8AC3E}">
        <p14:creationId xmlns:p14="http://schemas.microsoft.com/office/powerpoint/2010/main" val="227179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Different Levels of Listening </a:t>
            </a:r>
          </a:p>
        </p:txBody>
      </p:sp>
      <p:sp>
        <p:nvSpPr>
          <p:cNvPr id="5" name="Vertical Text Placeholder 4"/>
          <p:cNvSpPr>
            <a:spLocks noGrp="1"/>
          </p:cNvSpPr>
          <p:nvPr>
            <p:ph type="body" orient="vert" idx="1"/>
          </p:nvPr>
        </p:nvSpPr>
        <p:spPr>
          <a:xfrm>
            <a:off x="405584" y="1124744"/>
            <a:ext cx="8738416" cy="4608511"/>
          </a:xfrm>
        </p:spPr>
        <p:txBody>
          <a:bodyPr>
            <a:normAutofit fontScale="77500" lnSpcReduction="20000"/>
          </a:bodyPr>
          <a:lstStyle/>
          <a:p>
            <a:r>
              <a:rPr lang="en-GB" sz="3600" dirty="0"/>
              <a:t>Active listening skills</a:t>
            </a:r>
          </a:p>
          <a:p>
            <a:pPr marL="0" indent="0">
              <a:buNone/>
            </a:pPr>
            <a:r>
              <a:rPr lang="en-GB" sz="3600" dirty="0"/>
              <a:t> - Reflective/Mirroring</a:t>
            </a:r>
          </a:p>
          <a:p>
            <a:pPr>
              <a:buFontTx/>
              <a:buChar char="-"/>
            </a:pPr>
            <a:r>
              <a:rPr lang="en-GB" sz="3600" dirty="0"/>
              <a:t>Paraphrasing</a:t>
            </a:r>
          </a:p>
          <a:p>
            <a:pPr>
              <a:buFontTx/>
              <a:buChar char="-"/>
            </a:pPr>
            <a:r>
              <a:rPr lang="en-GB" sz="3600" dirty="0"/>
              <a:t>Summarising</a:t>
            </a:r>
          </a:p>
          <a:p>
            <a:pPr>
              <a:buFontTx/>
              <a:buChar char="-"/>
            </a:pPr>
            <a:r>
              <a:rPr lang="en-GB" sz="3600" dirty="0"/>
              <a:t>Clarifying</a:t>
            </a:r>
          </a:p>
          <a:p>
            <a:pPr>
              <a:buFontTx/>
              <a:buChar char="-"/>
            </a:pPr>
            <a:r>
              <a:rPr lang="en-GB" sz="3600" dirty="0"/>
              <a:t>Encouraging self-expression</a:t>
            </a:r>
          </a:p>
          <a:p>
            <a:pPr>
              <a:buFontTx/>
              <a:buChar char="-"/>
            </a:pPr>
            <a:r>
              <a:rPr lang="en-GB" sz="3600" dirty="0"/>
              <a:t>Suspending judgement, criticism, and attachment</a:t>
            </a:r>
          </a:p>
          <a:p>
            <a:pPr>
              <a:buFontTx/>
              <a:buChar char="-"/>
            </a:pPr>
            <a:r>
              <a:rPr lang="en-GB" sz="3600" dirty="0"/>
              <a:t>Listening for potential</a:t>
            </a:r>
          </a:p>
          <a:p>
            <a:pPr>
              <a:buFontTx/>
              <a:buChar char="-"/>
            </a:pPr>
            <a:r>
              <a:rPr lang="en-GB" sz="3600" dirty="0"/>
              <a:t>Listening with heart (empathy)</a:t>
            </a:r>
          </a:p>
          <a:p>
            <a:pPr>
              <a:buFontTx/>
              <a:buChar char="-"/>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898956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484C4-C0A8-98B2-4C70-FD5C88348592}"/>
              </a:ext>
            </a:extLst>
          </p:cNvPr>
          <p:cNvSpPr>
            <a:spLocks noGrp="1"/>
          </p:cNvSpPr>
          <p:nvPr>
            <p:ph type="title"/>
          </p:nvPr>
        </p:nvSpPr>
        <p:spPr>
          <a:xfrm>
            <a:off x="611560" y="451190"/>
            <a:ext cx="8229600" cy="1143000"/>
          </a:xfrm>
        </p:spPr>
        <p:txBody>
          <a:bodyPr>
            <a:normAutofit fontScale="90000"/>
          </a:bodyPr>
          <a:lstStyle/>
          <a:p>
            <a:r>
              <a:rPr lang="en-GB" dirty="0">
                <a:hlinkClick r:id="rId4"/>
              </a:rPr>
              <a:t>The Art of Listening | Simon Sinek (youtube.com)</a:t>
            </a:r>
            <a:br>
              <a:rPr lang="en-GB" dirty="0"/>
            </a:br>
            <a:endParaRPr lang="en-GB" b="1" dirty="0"/>
          </a:p>
        </p:txBody>
      </p:sp>
      <p:sp>
        <p:nvSpPr>
          <p:cNvPr id="3" name="Content Placeholder 2">
            <a:extLst>
              <a:ext uri="{FF2B5EF4-FFF2-40B4-BE49-F238E27FC236}">
                <a16:creationId xmlns:a16="http://schemas.microsoft.com/office/drawing/2014/main" id="{472EE30A-541E-D8BB-C0BD-0DEAA80E47B6}"/>
              </a:ext>
            </a:extLst>
          </p:cNvPr>
          <p:cNvSpPr>
            <a:spLocks noGrp="1"/>
          </p:cNvSpPr>
          <p:nvPr>
            <p:ph idx="1"/>
          </p:nvPr>
        </p:nvSpPr>
        <p:spPr/>
        <p:txBody>
          <a:bodyPr/>
          <a:lstStyle/>
          <a:p>
            <a:endParaRPr lang="en-GB" dirty="0"/>
          </a:p>
        </p:txBody>
      </p:sp>
      <p:pic>
        <p:nvPicPr>
          <p:cNvPr id="4" name="Online Media 3" title="The Art of Listening | Simon Sinek">
            <a:hlinkClick r:id="" action="ppaction://media"/>
            <a:extLst>
              <a:ext uri="{FF2B5EF4-FFF2-40B4-BE49-F238E27FC236}">
                <a16:creationId xmlns:a16="http://schemas.microsoft.com/office/drawing/2014/main" id="{9C7C3967-71DF-44EC-1AFA-7F7A35E0DC99}"/>
              </a:ext>
            </a:extLst>
          </p:cNvPr>
          <p:cNvPicPr>
            <a:picLocks noRot="1" noChangeAspect="1"/>
          </p:cNvPicPr>
          <p:nvPr>
            <a:videoFile r:link="rId1"/>
          </p:nvPr>
        </p:nvPicPr>
        <p:blipFill>
          <a:blip r:embed="rId5"/>
          <a:stretch>
            <a:fillRect/>
          </a:stretch>
        </p:blipFill>
        <p:spPr>
          <a:xfrm>
            <a:off x="925252" y="1498557"/>
            <a:ext cx="7293496" cy="4120319"/>
          </a:xfrm>
          <a:prstGeom prst="rect">
            <a:avLst/>
          </a:prstGeom>
        </p:spPr>
      </p:pic>
    </p:spTree>
    <p:extLst>
      <p:ext uri="{BB962C8B-B14F-4D97-AF65-F5344CB8AC3E}">
        <p14:creationId xmlns:p14="http://schemas.microsoft.com/office/powerpoint/2010/main" val="338173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1547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1187450" y="50133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1692275" y="45815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2268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3059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dirty="0">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3635375"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4427538"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4356100"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6011863"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23812" y="4609306"/>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424679" y="4802187"/>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Directive</a:t>
            </a:r>
          </a:p>
          <a:p>
            <a:r>
              <a:rPr lang="en-GB" altLang="en-US" sz="1000" dirty="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7380288"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7782696" y="930768"/>
            <a:ext cx="9175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405584" y="263001"/>
            <a:ext cx="8229600" cy="1143000"/>
          </a:xfrm>
        </p:spPr>
        <p:txBody>
          <a:bodyPr>
            <a:normAutofit/>
          </a:bodyPr>
          <a:lstStyle/>
          <a:p>
            <a:r>
              <a:rPr lang="en-GB" sz="3200" dirty="0">
                <a:solidFill>
                  <a:srgbClr val="0066CC"/>
                </a:solidFill>
              </a:rPr>
              <a:t>1.2 Questioning Skills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Pausing</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1840" y="744420"/>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3131840" y="5622660"/>
            <a:ext cx="3580505" cy="230832"/>
          </a:xfrm>
          <a:prstGeom prst="rect">
            <a:avLst/>
          </a:prstGeom>
          <a:noFill/>
        </p:spPr>
        <p:txBody>
          <a:bodyPr wrap="square" rtlCol="0">
            <a:spAutoFit/>
          </a:bodyPr>
          <a:lstStyle/>
          <a:p>
            <a:r>
              <a:rPr lang="en-GB" sz="900">
                <a:hlinkClick r:id="rId4" tooltip="http://commons.wikimedia.org/wiki/File:Alarm_Clocks_20101107a.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579165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Building a state of rapport</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a:buFontTx/>
              <a:buChar char="-"/>
            </a:pPr>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0D1F886-8BBC-4883-A3FE-DC30470588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46747" y="1220574"/>
            <a:ext cx="6850505" cy="4197822"/>
          </a:xfrm>
          <a:prstGeom prst="rect">
            <a:avLst/>
          </a:prstGeom>
        </p:spPr>
      </p:pic>
    </p:spTree>
    <p:extLst>
      <p:ext uri="{BB962C8B-B14F-4D97-AF65-F5344CB8AC3E}">
        <p14:creationId xmlns:p14="http://schemas.microsoft.com/office/powerpoint/2010/main" val="3933897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1.4 Using Intuition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E31F2B5-3F38-432F-8CA9-74285CFE23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38890" y="1151831"/>
            <a:ext cx="2325254" cy="2339697"/>
          </a:xfrm>
          <a:prstGeom prst="rect">
            <a:avLst/>
          </a:prstGeom>
        </p:spPr>
      </p:pic>
      <p:pic>
        <p:nvPicPr>
          <p:cNvPr id="9" name="Picture 8">
            <a:extLst>
              <a:ext uri="{FF2B5EF4-FFF2-40B4-BE49-F238E27FC236}">
                <a16:creationId xmlns:a16="http://schemas.microsoft.com/office/drawing/2014/main" id="{EEB0F475-1C22-42E9-99F1-94F182CB13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8628" y="1703761"/>
            <a:ext cx="3001487" cy="3459445"/>
          </a:xfrm>
          <a:prstGeom prst="rect">
            <a:avLst/>
          </a:prstGeom>
        </p:spPr>
      </p:pic>
      <p:pic>
        <p:nvPicPr>
          <p:cNvPr id="12" name="Picture 11">
            <a:extLst>
              <a:ext uri="{FF2B5EF4-FFF2-40B4-BE49-F238E27FC236}">
                <a16:creationId xmlns:a16="http://schemas.microsoft.com/office/drawing/2014/main" id="{B9CCA840-C79A-4D0C-BF9F-40236F75DA7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04735" y="1514861"/>
            <a:ext cx="2463690" cy="3648345"/>
          </a:xfrm>
          <a:prstGeom prst="rect">
            <a:avLst/>
          </a:prstGeom>
        </p:spPr>
      </p:pic>
      <p:pic>
        <p:nvPicPr>
          <p:cNvPr id="15" name="Picture 14">
            <a:extLst>
              <a:ext uri="{FF2B5EF4-FFF2-40B4-BE49-F238E27FC236}">
                <a16:creationId xmlns:a16="http://schemas.microsoft.com/office/drawing/2014/main" id="{5074E888-26E4-44DA-85FB-CB1E2F30475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928728" y="3429000"/>
            <a:ext cx="1835416" cy="2289015"/>
          </a:xfrm>
          <a:prstGeom prst="rect">
            <a:avLst/>
          </a:prstGeom>
        </p:spPr>
      </p:pic>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10" tooltip="http://theconversation.com/explainer-what-is-intuition-13238"/>
              </a:rPr>
              <a:t>This Photo</a:t>
            </a:r>
            <a:r>
              <a:rPr lang="en-GB" sz="900"/>
              <a:t> by Unknown Author is licensed under </a:t>
            </a:r>
            <a:r>
              <a:rPr lang="en-GB" sz="900">
                <a:hlinkClick r:id="rId11" tooltip="https://creativecommons.org/licenses/by-nd/3.0/"/>
              </a:rPr>
              <a:t>CC BY-ND</a:t>
            </a:r>
            <a:endParaRPr lang="en-GB" sz="900"/>
          </a:p>
        </p:txBody>
      </p:sp>
    </p:spTree>
    <p:extLst>
      <p:ext uri="{BB962C8B-B14F-4D97-AF65-F5344CB8AC3E}">
        <p14:creationId xmlns:p14="http://schemas.microsoft.com/office/powerpoint/2010/main" val="1499721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5 Assertiveness, Time Management, Organisational Skills,  Business Acumen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r>
              <a:rPr lang="en-GB" dirty="0"/>
              <a:t>Group Discussion:</a:t>
            </a:r>
          </a:p>
          <a:p>
            <a:r>
              <a:rPr lang="en-GB" dirty="0"/>
              <a:t>Why might these skills come in to play for a coach/mentor?</a:t>
            </a:r>
          </a:p>
          <a:p>
            <a:pPr marL="0" indent="0">
              <a:buNone/>
            </a:pPr>
            <a:endParaRPr lang="en-GB" sz="2400" dirty="0"/>
          </a:p>
          <a:p>
            <a:endParaRPr lang="en-GB" sz="2400" dirty="0"/>
          </a:p>
          <a:p>
            <a:pPr marL="0" indent="0">
              <a:buNone/>
            </a:pPr>
            <a:endParaRPr lang="en-GB" sz="2400" dirty="0"/>
          </a:p>
        </p:txBody>
      </p:sp>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3" tooltip="http://theconversation.com/explainer-what-is-intuition-13238"/>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3113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6 Ethical Awareness and Legal Compliance</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r>
              <a:rPr lang="en-GB" sz="2800" dirty="0"/>
              <a:t>Confidentiality</a:t>
            </a:r>
          </a:p>
          <a:p>
            <a:r>
              <a:rPr lang="en-GB" sz="2800" dirty="0"/>
              <a:t>Remaining detached</a:t>
            </a:r>
          </a:p>
          <a:p>
            <a:r>
              <a:rPr lang="en-GB" sz="2800" dirty="0"/>
              <a:t>Not breaching the implied duty of trust and confidence if internal coaching/mentoring</a:t>
            </a:r>
          </a:p>
          <a:p>
            <a:r>
              <a:rPr lang="en-GB" sz="2800" dirty="0"/>
              <a:t>Not abusing the psychological contract</a:t>
            </a:r>
          </a:p>
          <a:p>
            <a:r>
              <a:rPr lang="en-GB" sz="2800" dirty="0"/>
              <a:t>Not leading/directing</a:t>
            </a:r>
          </a:p>
          <a:p>
            <a:r>
              <a:rPr lang="en-GB" sz="2800" dirty="0"/>
              <a:t>No hidden agendas</a:t>
            </a:r>
          </a:p>
          <a:p>
            <a:r>
              <a:rPr lang="en-GB" sz="2800" dirty="0"/>
              <a:t>No Ego</a:t>
            </a:r>
          </a:p>
          <a:p>
            <a:r>
              <a:rPr lang="en-GB" sz="2800" dirty="0"/>
              <a:t>Relevant laws – GDPR, Equality Act 2010</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90092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Beliefs (or Principles)  (Starr, 2011)</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23188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extLst>
              <p:ext uri="{D42A27DB-BD31-4B8C-83A1-F6EECF244321}">
                <p14:modId xmlns:p14="http://schemas.microsoft.com/office/powerpoint/2010/main" val="2893677807"/>
              </p:ext>
            </p:extLst>
          </p:nvPr>
        </p:nvGraphicFramePr>
        <p:xfrm>
          <a:off x="128783" y="908720"/>
          <a:ext cx="8835830" cy="5256585"/>
        </p:xfrm>
        <a:graphic>
          <a:graphicData uri="http://schemas.openxmlformats.org/drawingml/2006/table">
            <a:tbl>
              <a:tblPr/>
              <a:tblGrid>
                <a:gridCol w="1248105">
                  <a:extLst>
                    <a:ext uri="{9D8B030D-6E8A-4147-A177-3AD203B41FA5}">
                      <a16:colId xmlns:a16="http://schemas.microsoft.com/office/drawing/2014/main" val="3462165954"/>
                    </a:ext>
                  </a:extLst>
                </a:gridCol>
                <a:gridCol w="3843184">
                  <a:extLst>
                    <a:ext uri="{9D8B030D-6E8A-4147-A177-3AD203B41FA5}">
                      <a16:colId xmlns:a16="http://schemas.microsoft.com/office/drawing/2014/main" val="2964774702"/>
                    </a:ext>
                  </a:extLst>
                </a:gridCol>
                <a:gridCol w="3744541">
                  <a:extLst>
                    <a:ext uri="{9D8B030D-6E8A-4147-A177-3AD203B41FA5}">
                      <a16:colId xmlns:a16="http://schemas.microsoft.com/office/drawing/2014/main" val="2599807096"/>
                    </a:ext>
                  </a:extLst>
                </a:gridCol>
              </a:tblGrid>
              <a:tr h="420065">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2418260">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2418260">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0DE3BEC-1748-47B5-804C-F6DE19228C25}"/>
              </a:ext>
            </a:extLst>
          </p:cNvPr>
          <p:cNvSpPr>
            <a:spLocks noGrp="1" noChangeArrowheads="1"/>
          </p:cNvSpPr>
          <p:nvPr>
            <p:ph type="title"/>
          </p:nvPr>
        </p:nvSpPr>
        <p:spPr/>
        <p:txBody>
          <a:bodyPr/>
          <a:lstStyle/>
          <a:p>
            <a:r>
              <a:rPr lang="en-GB" altLang="en-US" dirty="0"/>
              <a:t>Personal Iceberg</a:t>
            </a:r>
          </a:p>
        </p:txBody>
      </p:sp>
      <p:sp>
        <p:nvSpPr>
          <p:cNvPr id="19460" name="Rectangle 2">
            <a:extLst>
              <a:ext uri="{FF2B5EF4-FFF2-40B4-BE49-F238E27FC236}">
                <a16:creationId xmlns:a16="http://schemas.microsoft.com/office/drawing/2014/main" id="{2DE8BE0D-8D14-4750-AB5E-92F733515CDF}"/>
              </a:ext>
            </a:extLst>
          </p:cNvPr>
          <p:cNvSpPr>
            <a:spLocks noGrp="1" noChangeArrowheads="1"/>
          </p:cNvSpPr>
          <p:nvPr>
            <p:ph type="body" idx="1"/>
          </p:nvPr>
        </p:nvSpPr>
        <p:spPr>
          <a:xfrm>
            <a:off x="337344" y="478905"/>
            <a:ext cx="8229600" cy="5256213"/>
          </a:xfrm>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ltLang="en-US" dirty="0"/>
          </a:p>
          <a:p>
            <a:pPr algn="ctr"/>
            <a:endParaRPr lang="en-US" altLang="en-US" dirty="0"/>
          </a:p>
        </p:txBody>
      </p:sp>
      <p:sp>
        <p:nvSpPr>
          <p:cNvPr id="19461" name="Freeform 66">
            <a:extLst>
              <a:ext uri="{FF2B5EF4-FFF2-40B4-BE49-F238E27FC236}">
                <a16:creationId xmlns:a16="http://schemas.microsoft.com/office/drawing/2014/main" id="{032A0E1D-59A7-4466-B943-41FCE64FCBCE}"/>
              </a:ext>
            </a:extLst>
          </p:cNvPr>
          <p:cNvSpPr>
            <a:spLocks/>
          </p:cNvSpPr>
          <p:nvPr/>
        </p:nvSpPr>
        <p:spPr bwMode="auto">
          <a:xfrm>
            <a:off x="684213" y="1268413"/>
            <a:ext cx="6761162" cy="4700587"/>
          </a:xfrm>
          <a:custGeom>
            <a:avLst/>
            <a:gdLst>
              <a:gd name="T0" fmla="*/ 2147483647 w 3194"/>
              <a:gd name="T1" fmla="*/ 2147483647 h 3948"/>
              <a:gd name="T2" fmla="*/ 2147483647 w 3194"/>
              <a:gd name="T3" fmla="*/ 2147483647 h 3948"/>
              <a:gd name="T4" fmla="*/ 2147483647 w 3194"/>
              <a:gd name="T5" fmla="*/ 2147483647 h 3948"/>
              <a:gd name="T6" fmla="*/ 2147483647 w 3194"/>
              <a:gd name="T7" fmla="*/ 2147483647 h 3948"/>
              <a:gd name="T8" fmla="*/ 2147483647 w 3194"/>
              <a:gd name="T9" fmla="*/ 2147483647 h 3948"/>
              <a:gd name="T10" fmla="*/ 2147483647 w 3194"/>
              <a:gd name="T11" fmla="*/ 2147483647 h 3948"/>
              <a:gd name="T12" fmla="*/ 2147483647 w 3194"/>
              <a:gd name="T13" fmla="*/ 2147483647 h 3948"/>
              <a:gd name="T14" fmla="*/ 2147483647 w 3194"/>
              <a:gd name="T15" fmla="*/ 2147483647 h 3948"/>
              <a:gd name="T16" fmla="*/ 2147483647 w 3194"/>
              <a:gd name="T17" fmla="*/ 2147483647 h 3948"/>
              <a:gd name="T18" fmla="*/ 2147483647 w 3194"/>
              <a:gd name="T19" fmla="*/ 2147483647 h 3948"/>
              <a:gd name="T20" fmla="*/ 2147483647 w 3194"/>
              <a:gd name="T21" fmla="*/ 2147483647 h 3948"/>
              <a:gd name="T22" fmla="*/ 2147483647 w 3194"/>
              <a:gd name="T23" fmla="*/ 2147483647 h 3948"/>
              <a:gd name="T24" fmla="*/ 2147483647 w 3194"/>
              <a:gd name="T25" fmla="*/ 2147483647 h 3948"/>
              <a:gd name="T26" fmla="*/ 2147483647 w 3194"/>
              <a:gd name="T27" fmla="*/ 2147483647 h 3948"/>
              <a:gd name="T28" fmla="*/ 2147483647 w 3194"/>
              <a:gd name="T29" fmla="*/ 2147483647 h 3948"/>
              <a:gd name="T30" fmla="*/ 2147483647 w 3194"/>
              <a:gd name="T31" fmla="*/ 2147483647 h 3948"/>
              <a:gd name="T32" fmla="*/ 2147483647 w 3194"/>
              <a:gd name="T33" fmla="*/ 2147483647 h 3948"/>
              <a:gd name="T34" fmla="*/ 2147483647 w 3194"/>
              <a:gd name="T35" fmla="*/ 2147483647 h 3948"/>
              <a:gd name="T36" fmla="*/ 2147483647 w 3194"/>
              <a:gd name="T37" fmla="*/ 2147483647 h 3948"/>
              <a:gd name="T38" fmla="*/ 2147483647 w 3194"/>
              <a:gd name="T39" fmla="*/ 2147483647 h 3948"/>
              <a:gd name="T40" fmla="*/ 2147483647 w 3194"/>
              <a:gd name="T41" fmla="*/ 2147483647 h 3948"/>
              <a:gd name="T42" fmla="*/ 2147483647 w 3194"/>
              <a:gd name="T43" fmla="*/ 2147483647 h 3948"/>
              <a:gd name="T44" fmla="*/ 2147483647 w 3194"/>
              <a:gd name="T45" fmla="*/ 2147483647 h 3948"/>
              <a:gd name="T46" fmla="*/ 2147483647 w 3194"/>
              <a:gd name="T47" fmla="*/ 2147483647 h 3948"/>
              <a:gd name="T48" fmla="*/ 2147483647 w 3194"/>
              <a:gd name="T49" fmla="*/ 2147483647 h 3948"/>
              <a:gd name="T50" fmla="*/ 2147483647 w 3194"/>
              <a:gd name="T51" fmla="*/ 2147483647 h 3948"/>
              <a:gd name="T52" fmla="*/ 2147483647 w 3194"/>
              <a:gd name="T53" fmla="*/ 2147483647 h 3948"/>
              <a:gd name="T54" fmla="*/ 2147483647 w 3194"/>
              <a:gd name="T55" fmla="*/ 0 h 3948"/>
              <a:gd name="T56" fmla="*/ 2147483647 w 3194"/>
              <a:gd name="T57" fmla="*/ 2147483647 h 3948"/>
              <a:gd name="T58" fmla="*/ 2147483647 w 3194"/>
              <a:gd name="T59" fmla="*/ 2147483647 h 3948"/>
              <a:gd name="T60" fmla="*/ 2147483647 w 3194"/>
              <a:gd name="T61" fmla="*/ 2147483647 h 3948"/>
              <a:gd name="T62" fmla="*/ 2147483647 w 3194"/>
              <a:gd name="T63" fmla="*/ 2147483647 h 3948"/>
              <a:gd name="T64" fmla="*/ 2147483647 w 3194"/>
              <a:gd name="T65" fmla="*/ 2147483647 h 3948"/>
              <a:gd name="T66" fmla="*/ 2147483647 w 3194"/>
              <a:gd name="T67" fmla="*/ 2147483647 h 3948"/>
              <a:gd name="T68" fmla="*/ 2147483647 w 3194"/>
              <a:gd name="T69" fmla="*/ 2147483647 h 3948"/>
              <a:gd name="T70" fmla="*/ 2147483647 w 3194"/>
              <a:gd name="T71" fmla="*/ 2147483647 h 3948"/>
              <a:gd name="T72" fmla="*/ 2147483647 w 3194"/>
              <a:gd name="T73" fmla="*/ 2147483647 h 3948"/>
              <a:gd name="T74" fmla="*/ 2147483647 w 3194"/>
              <a:gd name="T75" fmla="*/ 2147483647 h 3948"/>
              <a:gd name="T76" fmla="*/ 2147483647 w 3194"/>
              <a:gd name="T77" fmla="*/ 2147483647 h 3948"/>
              <a:gd name="T78" fmla="*/ 2147483647 w 3194"/>
              <a:gd name="T79" fmla="*/ 2147483647 h 3948"/>
              <a:gd name="T80" fmla="*/ 2147483647 w 3194"/>
              <a:gd name="T81" fmla="*/ 2147483647 h 3948"/>
              <a:gd name="T82" fmla="*/ 2147483647 w 3194"/>
              <a:gd name="T83" fmla="*/ 2147483647 h 3948"/>
              <a:gd name="T84" fmla="*/ 2147483647 w 3194"/>
              <a:gd name="T85" fmla="*/ 2147483647 h 3948"/>
              <a:gd name="T86" fmla="*/ 2147483647 w 3194"/>
              <a:gd name="T87" fmla="*/ 2147483647 h 3948"/>
              <a:gd name="T88" fmla="*/ 2147483647 w 3194"/>
              <a:gd name="T89" fmla="*/ 2147483647 h 3948"/>
              <a:gd name="T90" fmla="*/ 2147483647 w 3194"/>
              <a:gd name="T91" fmla="*/ 2147483647 h 3948"/>
              <a:gd name="T92" fmla="*/ 2147483647 w 3194"/>
              <a:gd name="T93" fmla="*/ 2147483647 h 3948"/>
              <a:gd name="T94" fmla="*/ 2147483647 w 3194"/>
              <a:gd name="T95" fmla="*/ 2147483647 h 3948"/>
              <a:gd name="T96" fmla="*/ 2147483647 w 3194"/>
              <a:gd name="T97" fmla="*/ 2147483647 h 3948"/>
              <a:gd name="T98" fmla="*/ 2147483647 w 3194"/>
              <a:gd name="T99" fmla="*/ 2147483647 h 3948"/>
              <a:gd name="T100" fmla="*/ 2147483647 w 3194"/>
              <a:gd name="T101" fmla="*/ 2147483647 h 3948"/>
              <a:gd name="T102" fmla="*/ 2147483647 w 3194"/>
              <a:gd name="T103" fmla="*/ 2147483647 h 3948"/>
              <a:gd name="T104" fmla="*/ 2147483647 w 3194"/>
              <a:gd name="T105" fmla="*/ 2147483647 h 3948"/>
              <a:gd name="T106" fmla="*/ 2147483647 w 3194"/>
              <a:gd name="T107" fmla="*/ 2147483647 h 3948"/>
              <a:gd name="T108" fmla="*/ 2147483647 w 3194"/>
              <a:gd name="T109" fmla="*/ 2147483647 h 3948"/>
              <a:gd name="T110" fmla="*/ 2147483647 w 3194"/>
              <a:gd name="T111" fmla="*/ 2147483647 h 3948"/>
              <a:gd name="T112" fmla="*/ 2147483647 w 3194"/>
              <a:gd name="T113" fmla="*/ 2147483647 h 3948"/>
              <a:gd name="T114" fmla="*/ 2147483647 w 3194"/>
              <a:gd name="T115" fmla="*/ 2147483647 h 3948"/>
              <a:gd name="T116" fmla="*/ 2147483647 w 3194"/>
              <a:gd name="T117" fmla="*/ 2147483647 h 394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94"/>
              <a:gd name="T178" fmla="*/ 0 h 3948"/>
              <a:gd name="T179" fmla="*/ 3194 w 3194"/>
              <a:gd name="T180" fmla="*/ 3948 h 394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94" h="3948">
                <a:moveTo>
                  <a:pt x="154" y="3948"/>
                </a:moveTo>
                <a:cubicBezTo>
                  <a:pt x="161" y="3470"/>
                  <a:pt x="0" y="3315"/>
                  <a:pt x="342" y="3205"/>
                </a:cubicBezTo>
                <a:cubicBezTo>
                  <a:pt x="363" y="3191"/>
                  <a:pt x="391" y="3184"/>
                  <a:pt x="405" y="3163"/>
                </a:cubicBezTo>
                <a:cubicBezTo>
                  <a:pt x="412" y="3153"/>
                  <a:pt x="416" y="3140"/>
                  <a:pt x="426" y="3132"/>
                </a:cubicBezTo>
                <a:cubicBezTo>
                  <a:pt x="444" y="3117"/>
                  <a:pt x="469" y="3113"/>
                  <a:pt x="489" y="3100"/>
                </a:cubicBezTo>
                <a:cubicBezTo>
                  <a:pt x="539" y="2945"/>
                  <a:pt x="508" y="2828"/>
                  <a:pt x="499" y="2639"/>
                </a:cubicBezTo>
                <a:cubicBezTo>
                  <a:pt x="495" y="2548"/>
                  <a:pt x="472" y="2461"/>
                  <a:pt x="395" y="2409"/>
                </a:cubicBezTo>
                <a:cubicBezTo>
                  <a:pt x="388" y="2388"/>
                  <a:pt x="381" y="2367"/>
                  <a:pt x="374" y="2346"/>
                </a:cubicBezTo>
                <a:cubicBezTo>
                  <a:pt x="370" y="2336"/>
                  <a:pt x="363" y="2315"/>
                  <a:pt x="363" y="2315"/>
                </a:cubicBezTo>
                <a:cubicBezTo>
                  <a:pt x="365" y="2177"/>
                  <a:pt x="279" y="1759"/>
                  <a:pt x="416" y="1550"/>
                </a:cubicBezTo>
                <a:cubicBezTo>
                  <a:pt x="450" y="1444"/>
                  <a:pt x="396" y="1602"/>
                  <a:pt x="447" y="1487"/>
                </a:cubicBezTo>
                <a:cubicBezTo>
                  <a:pt x="471" y="1432"/>
                  <a:pt x="475" y="1387"/>
                  <a:pt x="489" y="1330"/>
                </a:cubicBezTo>
                <a:cubicBezTo>
                  <a:pt x="494" y="1309"/>
                  <a:pt x="498" y="1285"/>
                  <a:pt x="510" y="1267"/>
                </a:cubicBezTo>
                <a:cubicBezTo>
                  <a:pt x="524" y="1246"/>
                  <a:pt x="552" y="1205"/>
                  <a:pt x="552" y="1205"/>
                </a:cubicBezTo>
                <a:cubicBezTo>
                  <a:pt x="581" y="1113"/>
                  <a:pt x="544" y="992"/>
                  <a:pt x="583" y="911"/>
                </a:cubicBezTo>
                <a:cubicBezTo>
                  <a:pt x="591" y="894"/>
                  <a:pt x="631" y="885"/>
                  <a:pt x="646" y="880"/>
                </a:cubicBezTo>
                <a:cubicBezTo>
                  <a:pt x="667" y="866"/>
                  <a:pt x="688" y="852"/>
                  <a:pt x="709" y="838"/>
                </a:cubicBezTo>
                <a:cubicBezTo>
                  <a:pt x="718" y="832"/>
                  <a:pt x="716" y="817"/>
                  <a:pt x="719" y="807"/>
                </a:cubicBezTo>
                <a:cubicBezTo>
                  <a:pt x="731" y="764"/>
                  <a:pt x="743" y="732"/>
                  <a:pt x="761" y="691"/>
                </a:cubicBezTo>
                <a:cubicBezTo>
                  <a:pt x="785" y="637"/>
                  <a:pt x="764" y="597"/>
                  <a:pt x="824" y="576"/>
                </a:cubicBezTo>
                <a:cubicBezTo>
                  <a:pt x="831" y="566"/>
                  <a:pt x="840" y="556"/>
                  <a:pt x="845" y="545"/>
                </a:cubicBezTo>
                <a:cubicBezTo>
                  <a:pt x="851" y="532"/>
                  <a:pt x="848" y="516"/>
                  <a:pt x="855" y="503"/>
                </a:cubicBezTo>
                <a:cubicBezTo>
                  <a:pt x="903" y="419"/>
                  <a:pt x="1044" y="393"/>
                  <a:pt x="1128" y="367"/>
                </a:cubicBezTo>
                <a:cubicBezTo>
                  <a:pt x="1172" y="337"/>
                  <a:pt x="1227" y="288"/>
                  <a:pt x="1285" y="283"/>
                </a:cubicBezTo>
                <a:cubicBezTo>
                  <a:pt x="1351" y="277"/>
                  <a:pt x="1418" y="276"/>
                  <a:pt x="1484" y="272"/>
                </a:cubicBezTo>
                <a:cubicBezTo>
                  <a:pt x="1544" y="253"/>
                  <a:pt x="1567" y="182"/>
                  <a:pt x="1620" y="147"/>
                </a:cubicBezTo>
                <a:cubicBezTo>
                  <a:pt x="1653" y="97"/>
                  <a:pt x="1660" y="123"/>
                  <a:pt x="1693" y="73"/>
                </a:cubicBezTo>
                <a:cubicBezTo>
                  <a:pt x="1708" y="17"/>
                  <a:pt x="1713" y="19"/>
                  <a:pt x="1766" y="0"/>
                </a:cubicBezTo>
                <a:cubicBezTo>
                  <a:pt x="1824" y="8"/>
                  <a:pt x="1879" y="13"/>
                  <a:pt x="1934" y="32"/>
                </a:cubicBezTo>
                <a:cubicBezTo>
                  <a:pt x="1941" y="42"/>
                  <a:pt x="1946" y="55"/>
                  <a:pt x="1955" y="63"/>
                </a:cubicBezTo>
                <a:cubicBezTo>
                  <a:pt x="1974" y="80"/>
                  <a:pt x="2018" y="105"/>
                  <a:pt x="2018" y="105"/>
                </a:cubicBezTo>
                <a:cubicBezTo>
                  <a:pt x="2042" y="178"/>
                  <a:pt x="2018" y="161"/>
                  <a:pt x="2070" y="178"/>
                </a:cubicBezTo>
                <a:cubicBezTo>
                  <a:pt x="2152" y="233"/>
                  <a:pt x="2225" y="247"/>
                  <a:pt x="2322" y="262"/>
                </a:cubicBezTo>
                <a:cubicBezTo>
                  <a:pt x="2332" y="265"/>
                  <a:pt x="2345" y="264"/>
                  <a:pt x="2353" y="272"/>
                </a:cubicBezTo>
                <a:cubicBezTo>
                  <a:pt x="2371" y="290"/>
                  <a:pt x="2395" y="335"/>
                  <a:pt x="2395" y="335"/>
                </a:cubicBezTo>
                <a:cubicBezTo>
                  <a:pt x="2429" y="444"/>
                  <a:pt x="2426" y="565"/>
                  <a:pt x="2510" y="649"/>
                </a:cubicBezTo>
                <a:cubicBezTo>
                  <a:pt x="2531" y="710"/>
                  <a:pt x="2579" y="784"/>
                  <a:pt x="2615" y="838"/>
                </a:cubicBezTo>
                <a:cubicBezTo>
                  <a:pt x="2622" y="848"/>
                  <a:pt x="2629" y="859"/>
                  <a:pt x="2636" y="869"/>
                </a:cubicBezTo>
                <a:cubicBezTo>
                  <a:pt x="2643" y="880"/>
                  <a:pt x="2650" y="890"/>
                  <a:pt x="2657" y="901"/>
                </a:cubicBezTo>
                <a:cubicBezTo>
                  <a:pt x="2664" y="911"/>
                  <a:pt x="2678" y="932"/>
                  <a:pt x="2678" y="932"/>
                </a:cubicBezTo>
                <a:cubicBezTo>
                  <a:pt x="2741" y="1199"/>
                  <a:pt x="2551" y="1569"/>
                  <a:pt x="2709" y="1760"/>
                </a:cubicBezTo>
                <a:cubicBezTo>
                  <a:pt x="2720" y="1773"/>
                  <a:pt x="2739" y="1779"/>
                  <a:pt x="2751" y="1791"/>
                </a:cubicBezTo>
                <a:cubicBezTo>
                  <a:pt x="2792" y="1832"/>
                  <a:pt x="2817" y="1884"/>
                  <a:pt x="2866" y="1917"/>
                </a:cubicBezTo>
                <a:cubicBezTo>
                  <a:pt x="2886" y="2012"/>
                  <a:pt x="2901" y="2121"/>
                  <a:pt x="2939" y="2210"/>
                </a:cubicBezTo>
                <a:cubicBezTo>
                  <a:pt x="2944" y="2221"/>
                  <a:pt x="2954" y="2230"/>
                  <a:pt x="2960" y="2241"/>
                </a:cubicBezTo>
                <a:cubicBezTo>
                  <a:pt x="2965" y="2251"/>
                  <a:pt x="2967" y="2262"/>
                  <a:pt x="2971" y="2273"/>
                </a:cubicBezTo>
                <a:cubicBezTo>
                  <a:pt x="2969" y="2324"/>
                  <a:pt x="3017" y="2535"/>
                  <a:pt x="2918" y="2566"/>
                </a:cubicBezTo>
                <a:cubicBezTo>
                  <a:pt x="2897" y="2580"/>
                  <a:pt x="2877" y="2594"/>
                  <a:pt x="2856" y="2608"/>
                </a:cubicBezTo>
                <a:cubicBezTo>
                  <a:pt x="2845" y="2615"/>
                  <a:pt x="2835" y="2622"/>
                  <a:pt x="2824" y="2629"/>
                </a:cubicBezTo>
                <a:cubicBezTo>
                  <a:pt x="2814" y="2636"/>
                  <a:pt x="2793" y="2650"/>
                  <a:pt x="2793" y="2650"/>
                </a:cubicBezTo>
                <a:cubicBezTo>
                  <a:pt x="2769" y="2685"/>
                  <a:pt x="2761" y="2713"/>
                  <a:pt x="2751" y="2754"/>
                </a:cubicBezTo>
                <a:cubicBezTo>
                  <a:pt x="2754" y="2848"/>
                  <a:pt x="2745" y="2944"/>
                  <a:pt x="2761" y="3037"/>
                </a:cubicBezTo>
                <a:cubicBezTo>
                  <a:pt x="2764" y="3051"/>
                  <a:pt x="2790" y="3042"/>
                  <a:pt x="2803" y="3048"/>
                </a:cubicBezTo>
                <a:cubicBezTo>
                  <a:pt x="2819" y="3056"/>
                  <a:pt x="2832" y="3067"/>
                  <a:pt x="2845" y="3079"/>
                </a:cubicBezTo>
                <a:cubicBezTo>
                  <a:pt x="2965" y="3187"/>
                  <a:pt x="2850" y="3103"/>
                  <a:pt x="2971" y="3184"/>
                </a:cubicBezTo>
                <a:cubicBezTo>
                  <a:pt x="2981" y="3191"/>
                  <a:pt x="3002" y="3205"/>
                  <a:pt x="3002" y="3205"/>
                </a:cubicBezTo>
                <a:cubicBezTo>
                  <a:pt x="3006" y="3393"/>
                  <a:pt x="3006" y="3582"/>
                  <a:pt x="3013" y="3770"/>
                </a:cubicBezTo>
                <a:cubicBezTo>
                  <a:pt x="3015" y="3830"/>
                  <a:pt x="3117" y="3852"/>
                  <a:pt x="3159" y="3865"/>
                </a:cubicBezTo>
                <a:cubicBezTo>
                  <a:pt x="3194" y="3876"/>
                  <a:pt x="3191" y="3864"/>
                  <a:pt x="3191" y="3886"/>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19462" name="Text Box 53">
            <a:extLst>
              <a:ext uri="{FF2B5EF4-FFF2-40B4-BE49-F238E27FC236}">
                <a16:creationId xmlns:a16="http://schemas.microsoft.com/office/drawing/2014/main" id="{96F3A4FE-78C0-4D80-97E2-41DBA9F1AAAB}"/>
              </a:ext>
            </a:extLst>
          </p:cNvPr>
          <p:cNvSpPr txBox="1">
            <a:spLocks noChangeArrowheads="1"/>
          </p:cNvSpPr>
          <p:nvPr/>
        </p:nvSpPr>
        <p:spPr bwMode="auto">
          <a:xfrm>
            <a:off x="539750" y="1844675"/>
            <a:ext cx="1219200" cy="360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b="1" dirty="0">
                <a:latin typeface="Comic Sans MS" panose="030F0702030302020204" pitchFamily="66" charset="0"/>
                <a:ea typeface="Times New Roman" panose="02020603050405020304" pitchFamily="18" charset="0"/>
                <a:cs typeface="Tahoma" panose="020B0604030504040204" pitchFamily="34" charset="0"/>
              </a:rPr>
              <a:t>Seen</a:t>
            </a:r>
          </a:p>
        </p:txBody>
      </p:sp>
      <p:sp>
        <p:nvSpPr>
          <p:cNvPr id="19463" name="Text Box 48">
            <a:extLst>
              <a:ext uri="{FF2B5EF4-FFF2-40B4-BE49-F238E27FC236}">
                <a16:creationId xmlns:a16="http://schemas.microsoft.com/office/drawing/2014/main" id="{2D89404D-0500-4B36-97D3-B7E99040742B}"/>
              </a:ext>
            </a:extLst>
          </p:cNvPr>
          <p:cNvSpPr txBox="1">
            <a:spLocks noChangeArrowheads="1"/>
          </p:cNvSpPr>
          <p:nvPr/>
        </p:nvSpPr>
        <p:spPr bwMode="auto">
          <a:xfrm>
            <a:off x="347663" y="46180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Unseen</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4" name="Text Box 52">
            <a:extLst>
              <a:ext uri="{FF2B5EF4-FFF2-40B4-BE49-F238E27FC236}">
                <a16:creationId xmlns:a16="http://schemas.microsoft.com/office/drawing/2014/main" id="{7C66EDA1-E24F-4D9A-B5DF-EC00FF314692}"/>
              </a:ext>
            </a:extLst>
          </p:cNvPr>
          <p:cNvSpPr txBox="1">
            <a:spLocks noChangeArrowheads="1"/>
          </p:cNvSpPr>
          <p:nvPr/>
        </p:nvSpPr>
        <p:spPr bwMode="auto">
          <a:xfrm>
            <a:off x="6805613" y="1773238"/>
            <a:ext cx="1981200" cy="5762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5" name="Text Box 44">
            <a:extLst>
              <a:ext uri="{FF2B5EF4-FFF2-40B4-BE49-F238E27FC236}">
                <a16:creationId xmlns:a16="http://schemas.microsoft.com/office/drawing/2014/main" id="{8D40B2F7-949F-4DC8-B806-2C7C8ABCF758}"/>
              </a:ext>
            </a:extLst>
          </p:cNvPr>
          <p:cNvSpPr txBox="1">
            <a:spLocks noChangeArrowheads="1"/>
          </p:cNvSpPr>
          <p:nvPr/>
        </p:nvSpPr>
        <p:spPr bwMode="auto">
          <a:xfrm>
            <a:off x="7234238" y="4508500"/>
            <a:ext cx="1409700" cy="514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6" name="Freeform 68">
            <a:extLst>
              <a:ext uri="{FF2B5EF4-FFF2-40B4-BE49-F238E27FC236}">
                <a16:creationId xmlns:a16="http://schemas.microsoft.com/office/drawing/2014/main" id="{F8B95ADC-F178-4194-9A39-409DE01B5A00}"/>
              </a:ext>
            </a:extLst>
          </p:cNvPr>
          <p:cNvSpPr>
            <a:spLocks/>
          </p:cNvSpPr>
          <p:nvPr/>
        </p:nvSpPr>
        <p:spPr bwMode="auto">
          <a:xfrm>
            <a:off x="611188" y="3068638"/>
            <a:ext cx="7681912" cy="314325"/>
          </a:xfrm>
          <a:custGeom>
            <a:avLst/>
            <a:gdLst>
              <a:gd name="T0" fmla="*/ 0 w 3629"/>
              <a:gd name="T1" fmla="*/ 2147483647 h 264"/>
              <a:gd name="T2" fmla="*/ 2147483647 w 3629"/>
              <a:gd name="T3" fmla="*/ 2147483647 h 264"/>
              <a:gd name="T4" fmla="*/ 2147483647 w 3629"/>
              <a:gd name="T5" fmla="*/ 2147483647 h 264"/>
              <a:gd name="T6" fmla="*/ 2147483647 w 3629"/>
              <a:gd name="T7" fmla="*/ 2147483647 h 264"/>
              <a:gd name="T8" fmla="*/ 2147483647 w 3629"/>
              <a:gd name="T9" fmla="*/ 2147483647 h 264"/>
              <a:gd name="T10" fmla="*/ 0 60000 65536"/>
              <a:gd name="T11" fmla="*/ 0 60000 65536"/>
              <a:gd name="T12" fmla="*/ 0 60000 65536"/>
              <a:gd name="T13" fmla="*/ 0 60000 65536"/>
              <a:gd name="T14" fmla="*/ 0 60000 65536"/>
              <a:gd name="T15" fmla="*/ 0 w 3629"/>
              <a:gd name="T16" fmla="*/ 0 h 264"/>
              <a:gd name="T17" fmla="*/ 3629 w 3629"/>
              <a:gd name="T18" fmla="*/ 264 h 264"/>
            </a:gdLst>
            <a:ahLst/>
            <a:cxnLst>
              <a:cxn ang="T10">
                <a:pos x="T0" y="T1"/>
              </a:cxn>
              <a:cxn ang="T11">
                <a:pos x="T2" y="T3"/>
              </a:cxn>
              <a:cxn ang="T12">
                <a:pos x="T4" y="T5"/>
              </a:cxn>
              <a:cxn ang="T13">
                <a:pos x="T6" y="T7"/>
              </a:cxn>
              <a:cxn ang="T14">
                <a:pos x="T8" y="T9"/>
              </a:cxn>
            </a:cxnLst>
            <a:rect l="T15" t="T16" r="T17" b="T18"/>
            <a:pathLst>
              <a:path w="3629" h="264">
                <a:moveTo>
                  <a:pt x="0" y="211"/>
                </a:moveTo>
                <a:cubicBezTo>
                  <a:pt x="245" y="139"/>
                  <a:pt x="491" y="67"/>
                  <a:pt x="771" y="75"/>
                </a:cubicBezTo>
                <a:cubicBezTo>
                  <a:pt x="1051" y="83"/>
                  <a:pt x="1384" y="264"/>
                  <a:pt x="1679" y="257"/>
                </a:cubicBezTo>
                <a:cubicBezTo>
                  <a:pt x="1974" y="250"/>
                  <a:pt x="2215" y="60"/>
                  <a:pt x="2540" y="30"/>
                </a:cubicBezTo>
                <a:cubicBezTo>
                  <a:pt x="2865" y="0"/>
                  <a:pt x="3448" y="68"/>
                  <a:pt x="3629" y="75"/>
                </a:cubicBez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19467" name="Text Box 51">
            <a:extLst>
              <a:ext uri="{FF2B5EF4-FFF2-40B4-BE49-F238E27FC236}">
                <a16:creationId xmlns:a16="http://schemas.microsoft.com/office/drawing/2014/main" id="{7DF008D7-D7E9-43F1-AF67-AAA72F5BC255}"/>
              </a:ext>
            </a:extLst>
          </p:cNvPr>
          <p:cNvSpPr txBox="1">
            <a:spLocks noChangeArrowheads="1"/>
          </p:cNvSpPr>
          <p:nvPr/>
        </p:nvSpPr>
        <p:spPr bwMode="auto">
          <a:xfrm>
            <a:off x="3276600" y="1773238"/>
            <a:ext cx="1676400" cy="292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Behaviour</a:t>
            </a:r>
          </a:p>
          <a:p>
            <a:pPr eaLnBrk="0" hangingPunct="0"/>
            <a:endParaRPr lang="en-GB" altLang="en-US" sz="1600" dirty="0">
              <a:ea typeface="Times New Roman" panose="02020603050405020304" pitchFamily="18" charset="0"/>
              <a:cs typeface="Tahoma" panose="020B0604030504040204" pitchFamily="34" charset="0"/>
            </a:endParaRPr>
          </a:p>
        </p:txBody>
      </p:sp>
      <p:sp>
        <p:nvSpPr>
          <p:cNvPr id="19468" name="Text Box 55">
            <a:extLst>
              <a:ext uri="{FF2B5EF4-FFF2-40B4-BE49-F238E27FC236}">
                <a16:creationId xmlns:a16="http://schemas.microsoft.com/office/drawing/2014/main" id="{528E806F-950A-4566-A482-272A951283CC}"/>
              </a:ext>
            </a:extLst>
          </p:cNvPr>
          <p:cNvSpPr txBox="1">
            <a:spLocks noChangeArrowheads="1"/>
          </p:cNvSpPr>
          <p:nvPr/>
        </p:nvSpPr>
        <p:spPr bwMode="auto">
          <a:xfrm>
            <a:off x="2124075" y="2060575"/>
            <a:ext cx="1828800" cy="5762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GB" altLang="en-US" sz="1400" dirty="0">
              <a:latin typeface="Tahoma" panose="020B0604030504040204" pitchFamily="34" charset="0"/>
              <a:ea typeface="Times New Roman" panose="02020603050405020304" pitchFamily="18" charset="0"/>
              <a:cs typeface="Tahoma" panose="020B0604030504040204" pitchFamily="34" charset="0"/>
            </a:endParaRPr>
          </a:p>
          <a:p>
            <a:pPr eaLnBrk="0" hangingPunct="0"/>
            <a:r>
              <a:rPr lang="en-GB" altLang="en-US" sz="1600" dirty="0">
                <a:latin typeface="Comic Sans MS" panose="030F0702030302020204" pitchFamily="66" charset="0"/>
                <a:ea typeface="Times New Roman" panose="02020603050405020304" pitchFamily="18" charset="0"/>
                <a:cs typeface="Tahoma" panose="020B0604030504040204" pitchFamily="34" charset="0"/>
              </a:rPr>
              <a:t>Appearance</a:t>
            </a:r>
          </a:p>
          <a:p>
            <a:pPr eaLnBrk="0" hangingPunct="0"/>
            <a:endParaRPr lang="en-GB" altLang="en-US" dirty="0">
              <a:ea typeface="Times New Roman" panose="02020603050405020304" pitchFamily="18" charset="0"/>
              <a:cs typeface="Tahoma" panose="020B0604030504040204" pitchFamily="34" charset="0"/>
            </a:endParaRPr>
          </a:p>
        </p:txBody>
      </p:sp>
      <p:sp>
        <p:nvSpPr>
          <p:cNvPr id="19469" name="Text Box 54">
            <a:extLst>
              <a:ext uri="{FF2B5EF4-FFF2-40B4-BE49-F238E27FC236}">
                <a16:creationId xmlns:a16="http://schemas.microsoft.com/office/drawing/2014/main" id="{EE4E4F5C-3B88-498B-B066-686AF0ADDF0A}"/>
              </a:ext>
            </a:extLst>
          </p:cNvPr>
          <p:cNvSpPr txBox="1">
            <a:spLocks noChangeArrowheads="1"/>
          </p:cNvSpPr>
          <p:nvPr/>
        </p:nvSpPr>
        <p:spPr bwMode="auto">
          <a:xfrm>
            <a:off x="4667250" y="2132013"/>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Language</a:t>
            </a:r>
          </a:p>
          <a:p>
            <a:pPr eaLnBrk="0" hangingPunct="0"/>
            <a:endParaRPr lang="en-GB" altLang="en-US" sz="1600" dirty="0">
              <a:ea typeface="Times New Roman" panose="02020603050405020304" pitchFamily="18" charset="0"/>
              <a:cs typeface="Tahoma" panose="020B0604030504040204" pitchFamily="34" charset="0"/>
            </a:endParaRPr>
          </a:p>
        </p:txBody>
      </p:sp>
      <p:sp>
        <p:nvSpPr>
          <p:cNvPr id="19470" name="Text Box 50">
            <a:extLst>
              <a:ext uri="{FF2B5EF4-FFF2-40B4-BE49-F238E27FC236}">
                <a16:creationId xmlns:a16="http://schemas.microsoft.com/office/drawing/2014/main" id="{4463B1BF-A7F9-435A-BEB3-16CBF5863A2C}"/>
              </a:ext>
            </a:extLst>
          </p:cNvPr>
          <p:cNvSpPr txBox="1">
            <a:spLocks noChangeArrowheads="1"/>
          </p:cNvSpPr>
          <p:nvPr/>
        </p:nvSpPr>
        <p:spPr bwMode="auto">
          <a:xfrm>
            <a:off x="2940050" y="2781300"/>
            <a:ext cx="25273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Physical Environment</a:t>
            </a:r>
          </a:p>
          <a:p>
            <a:pPr eaLnBrk="0" hangingPunct="0"/>
            <a:endParaRPr lang="en-GB" altLang="en-US" sz="1600"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71" name="Text Box 49">
            <a:extLst>
              <a:ext uri="{FF2B5EF4-FFF2-40B4-BE49-F238E27FC236}">
                <a16:creationId xmlns:a16="http://schemas.microsoft.com/office/drawing/2014/main" id="{C18C1973-09F2-4EB8-BC67-7BBF8471CA92}"/>
              </a:ext>
            </a:extLst>
          </p:cNvPr>
          <p:cNvSpPr txBox="1">
            <a:spLocks noChangeArrowheads="1"/>
          </p:cNvSpPr>
          <p:nvPr/>
        </p:nvSpPr>
        <p:spPr bwMode="auto">
          <a:xfrm>
            <a:off x="3421063" y="3644900"/>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Beliefs</a:t>
            </a:r>
          </a:p>
        </p:txBody>
      </p:sp>
      <p:sp>
        <p:nvSpPr>
          <p:cNvPr id="19472" name="Text Box 43">
            <a:extLst>
              <a:ext uri="{FF2B5EF4-FFF2-40B4-BE49-F238E27FC236}">
                <a16:creationId xmlns:a16="http://schemas.microsoft.com/office/drawing/2014/main" id="{A3B05ECB-669F-498B-B131-DEABD772159D}"/>
              </a:ext>
            </a:extLst>
          </p:cNvPr>
          <p:cNvSpPr txBox="1">
            <a:spLocks noChangeArrowheads="1"/>
          </p:cNvSpPr>
          <p:nvPr/>
        </p:nvSpPr>
        <p:spPr bwMode="auto">
          <a:xfrm>
            <a:off x="1690688" y="39703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Values</a:t>
            </a:r>
            <a:endParaRPr lang="en-GB" altLang="en-US"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3" name="Text Box 47">
            <a:extLst>
              <a:ext uri="{FF2B5EF4-FFF2-40B4-BE49-F238E27FC236}">
                <a16:creationId xmlns:a16="http://schemas.microsoft.com/office/drawing/2014/main" id="{A63C7363-AFCD-4BE9-939C-DB6D4D4D4FF5}"/>
              </a:ext>
            </a:extLst>
          </p:cNvPr>
          <p:cNvSpPr txBox="1">
            <a:spLocks noChangeArrowheads="1"/>
          </p:cNvSpPr>
          <p:nvPr/>
        </p:nvSpPr>
        <p:spPr bwMode="auto">
          <a:xfrm>
            <a:off x="2171700" y="4670425"/>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Thoughts</a:t>
            </a:r>
          </a:p>
        </p:txBody>
      </p:sp>
      <p:sp>
        <p:nvSpPr>
          <p:cNvPr id="19474" name="Text Box 46">
            <a:extLst>
              <a:ext uri="{FF2B5EF4-FFF2-40B4-BE49-F238E27FC236}">
                <a16:creationId xmlns:a16="http://schemas.microsoft.com/office/drawing/2014/main" id="{7B1B005F-AF48-4FD1-8363-EBC54C499336}"/>
              </a:ext>
            </a:extLst>
          </p:cNvPr>
          <p:cNvSpPr txBox="1">
            <a:spLocks noChangeArrowheads="1"/>
          </p:cNvSpPr>
          <p:nvPr/>
        </p:nvSpPr>
        <p:spPr bwMode="auto">
          <a:xfrm>
            <a:off x="1211263" y="5319713"/>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Emotions</a:t>
            </a:r>
            <a:endParaRPr lang="en-GB" altLang="en-US"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5" name="Text Box 40">
            <a:extLst>
              <a:ext uri="{FF2B5EF4-FFF2-40B4-BE49-F238E27FC236}">
                <a16:creationId xmlns:a16="http://schemas.microsoft.com/office/drawing/2014/main" id="{BE81B48F-6757-4E40-96DE-69717D12ACB6}"/>
              </a:ext>
            </a:extLst>
          </p:cNvPr>
          <p:cNvSpPr txBox="1">
            <a:spLocks noChangeArrowheads="1"/>
          </p:cNvSpPr>
          <p:nvPr/>
        </p:nvSpPr>
        <p:spPr bwMode="auto">
          <a:xfrm>
            <a:off x="5245100" y="4076700"/>
            <a:ext cx="19812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Justification</a:t>
            </a:r>
          </a:p>
        </p:txBody>
      </p:sp>
      <p:sp>
        <p:nvSpPr>
          <p:cNvPr id="19476" name="Text Box 41">
            <a:extLst>
              <a:ext uri="{FF2B5EF4-FFF2-40B4-BE49-F238E27FC236}">
                <a16:creationId xmlns:a16="http://schemas.microsoft.com/office/drawing/2014/main" id="{0D0C67C2-83EB-46CC-B881-8A1BB23A4268}"/>
              </a:ext>
            </a:extLst>
          </p:cNvPr>
          <p:cNvSpPr txBox="1">
            <a:spLocks noChangeArrowheads="1"/>
          </p:cNvSpPr>
          <p:nvPr/>
        </p:nvSpPr>
        <p:spPr bwMode="auto">
          <a:xfrm>
            <a:off x="4090988" y="4941888"/>
            <a:ext cx="2305050"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Circumstances</a:t>
            </a:r>
          </a:p>
        </p:txBody>
      </p:sp>
      <p:sp>
        <p:nvSpPr>
          <p:cNvPr id="19477" name="Text Box 45">
            <a:extLst>
              <a:ext uri="{FF2B5EF4-FFF2-40B4-BE49-F238E27FC236}">
                <a16:creationId xmlns:a16="http://schemas.microsoft.com/office/drawing/2014/main" id="{CA7C3DC7-C753-471C-AD42-C81B174B0DC8}"/>
              </a:ext>
            </a:extLst>
          </p:cNvPr>
          <p:cNvSpPr txBox="1">
            <a:spLocks noChangeArrowheads="1"/>
          </p:cNvSpPr>
          <p:nvPr/>
        </p:nvSpPr>
        <p:spPr bwMode="auto">
          <a:xfrm>
            <a:off x="3419475" y="5589588"/>
            <a:ext cx="16764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Needs</a:t>
            </a:r>
          </a:p>
        </p:txBody>
      </p:sp>
      <p:sp>
        <p:nvSpPr>
          <p:cNvPr id="19478" name="Text Box 42">
            <a:extLst>
              <a:ext uri="{FF2B5EF4-FFF2-40B4-BE49-F238E27FC236}">
                <a16:creationId xmlns:a16="http://schemas.microsoft.com/office/drawing/2014/main" id="{C251B6F0-30A4-428A-A067-45D0B3529A73}"/>
              </a:ext>
            </a:extLst>
          </p:cNvPr>
          <p:cNvSpPr txBox="1">
            <a:spLocks noChangeArrowheads="1"/>
          </p:cNvSpPr>
          <p:nvPr/>
        </p:nvSpPr>
        <p:spPr bwMode="auto">
          <a:xfrm>
            <a:off x="5435600" y="5427663"/>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Habit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dirty="0"/>
            </a:br>
            <a:r>
              <a:rPr lang="en-GB" altLang="en-US" b="1" dirty="0"/>
              <a:t>Effective communication</a:t>
            </a:r>
            <a:br>
              <a:rPr lang="en-GB" altLang="en-US" b="1" dirty="0"/>
            </a:br>
            <a:endParaRPr lang="en-GB" altLang="en-US" b="1" dirty="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323850" y="1268413"/>
            <a:ext cx="82296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t>In any communication, the listener’s impression is based on…</a:t>
            </a:r>
          </a:p>
          <a:p>
            <a:pPr>
              <a:buFontTx/>
              <a:buNone/>
            </a:pPr>
            <a:endParaRPr lang="en-US" altLang="en-US" dirty="0"/>
          </a:p>
          <a:p>
            <a:pPr>
              <a:buFontTx/>
              <a:buNone/>
            </a:pPr>
            <a:r>
              <a:rPr lang="en-US" altLang="en-US" dirty="0"/>
              <a:t>Body language (55%)</a:t>
            </a:r>
          </a:p>
          <a:p>
            <a:pPr>
              <a:buFontTx/>
              <a:buNone/>
            </a:pPr>
            <a:r>
              <a:rPr lang="en-US" altLang="en-US" dirty="0"/>
              <a:t>Tone (38%)</a:t>
            </a:r>
          </a:p>
          <a:p>
            <a:pPr>
              <a:buFontTx/>
              <a:buNone/>
            </a:pPr>
            <a:r>
              <a:rPr lang="en-US" altLang="en-US" dirty="0"/>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3068638"/>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BDB8-E15F-81E2-5C07-2E68FB808FF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832C808-86AF-BDC3-B2BB-3287B91EA525}"/>
              </a:ext>
            </a:extLst>
          </p:cNvPr>
          <p:cNvSpPr>
            <a:spLocks noGrp="1"/>
          </p:cNvSpPr>
          <p:nvPr>
            <p:ph idx="1"/>
          </p:nvPr>
        </p:nvSpPr>
        <p:spPr>
          <a:xfrm>
            <a:off x="787293" y="2631132"/>
            <a:ext cx="7931224" cy="2548879"/>
          </a:xfrm>
        </p:spPr>
        <p:txBody>
          <a:bodyPr>
            <a:normAutofit fontScale="85000" lnSpcReduction="10000"/>
          </a:bodyPr>
          <a:lstStyle/>
          <a:p>
            <a:pPr marL="0" indent="0">
              <a:buNone/>
            </a:pPr>
            <a:endParaRPr lang="en-GB" dirty="0"/>
          </a:p>
          <a:p>
            <a:pPr marL="0" indent="0">
              <a:buNone/>
            </a:pPr>
            <a:endParaRPr lang="en-GB" dirty="0"/>
          </a:p>
          <a:p>
            <a:pPr marL="0" indent="0" algn="ctr">
              <a:buNone/>
            </a:pPr>
            <a:r>
              <a:rPr lang="en-GB" dirty="0"/>
              <a:t>“If you’re mentally fit, you can handle life’s great challenges instead of negative reactions” </a:t>
            </a:r>
          </a:p>
          <a:p>
            <a:pPr marL="0" indent="0" algn="ctr">
              <a:buNone/>
            </a:pPr>
            <a:r>
              <a:rPr lang="en-GB" dirty="0"/>
              <a:t>(</a:t>
            </a:r>
            <a:r>
              <a:rPr lang="en-GB" dirty="0" err="1"/>
              <a:t>Chamine</a:t>
            </a:r>
            <a:r>
              <a:rPr lang="en-GB" dirty="0"/>
              <a:t>, 2012)</a:t>
            </a:r>
          </a:p>
        </p:txBody>
      </p:sp>
      <p:pic>
        <p:nvPicPr>
          <p:cNvPr id="5" name="Picture 4">
            <a:extLst>
              <a:ext uri="{FF2B5EF4-FFF2-40B4-BE49-F238E27FC236}">
                <a16:creationId xmlns:a16="http://schemas.microsoft.com/office/drawing/2014/main" id="{96D62E8F-983D-379C-A38A-BD1868D6A33A}"/>
              </a:ext>
            </a:extLst>
          </p:cNvPr>
          <p:cNvPicPr>
            <a:picLocks noChangeAspect="1"/>
          </p:cNvPicPr>
          <p:nvPr/>
        </p:nvPicPr>
        <p:blipFill>
          <a:blip r:embed="rId3"/>
          <a:stretch>
            <a:fillRect/>
          </a:stretch>
        </p:blipFill>
        <p:spPr>
          <a:xfrm>
            <a:off x="2086670" y="692696"/>
            <a:ext cx="4970660" cy="2952118"/>
          </a:xfrm>
          <a:prstGeom prst="rect">
            <a:avLst/>
          </a:prstGeom>
        </p:spPr>
      </p:pic>
    </p:spTree>
    <p:extLst>
      <p:ext uri="{BB962C8B-B14F-4D97-AF65-F5344CB8AC3E}">
        <p14:creationId xmlns:p14="http://schemas.microsoft.com/office/powerpoint/2010/main" val="914917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DF372-1B3D-54A5-6B1D-9460ADF46DDC}"/>
              </a:ext>
            </a:extLst>
          </p:cNvPr>
          <p:cNvSpPr>
            <a:spLocks noGrp="1"/>
          </p:cNvSpPr>
          <p:nvPr>
            <p:ph type="title"/>
          </p:nvPr>
        </p:nvSpPr>
        <p:spPr/>
        <p:txBody>
          <a:bodyPr>
            <a:normAutofit/>
          </a:bodyPr>
          <a:lstStyle/>
          <a:p>
            <a:r>
              <a:rPr lang="en-GB" dirty="0"/>
              <a:t>Positive Intelligence (PQ)</a:t>
            </a:r>
          </a:p>
        </p:txBody>
      </p:sp>
      <p:sp>
        <p:nvSpPr>
          <p:cNvPr id="3" name="Content Placeholder 2">
            <a:extLst>
              <a:ext uri="{FF2B5EF4-FFF2-40B4-BE49-F238E27FC236}">
                <a16:creationId xmlns:a16="http://schemas.microsoft.com/office/drawing/2014/main" id="{76872B71-C04E-B0F1-53FC-9BC3E9802C6D}"/>
              </a:ext>
            </a:extLst>
          </p:cNvPr>
          <p:cNvSpPr>
            <a:spLocks noGrp="1"/>
          </p:cNvSpPr>
          <p:nvPr>
            <p:ph idx="1"/>
          </p:nvPr>
        </p:nvSpPr>
        <p:spPr/>
        <p:txBody>
          <a:bodyPr>
            <a:normAutofit lnSpcReduction="10000"/>
          </a:bodyPr>
          <a:lstStyle/>
          <a:p>
            <a:r>
              <a:rPr lang="en-GB" dirty="0"/>
              <a:t>Your mind is your best friend. But it can also be your worst enemy.</a:t>
            </a:r>
          </a:p>
          <a:p>
            <a:r>
              <a:rPr lang="en-GB" dirty="0"/>
              <a:t>PQ measures the relative strength of these two modes of your mind.</a:t>
            </a:r>
          </a:p>
          <a:p>
            <a:r>
              <a:rPr lang="en-GB" dirty="0"/>
              <a:t>High PQ – Your mind acts as your friend far more than as your enemy.</a:t>
            </a:r>
          </a:p>
          <a:p>
            <a:r>
              <a:rPr lang="en-GB" dirty="0"/>
              <a:t>Low PQ – The reverse.</a:t>
            </a:r>
          </a:p>
          <a:p>
            <a:pPr marL="3657600" lvl="8" indent="0">
              <a:buNone/>
            </a:pPr>
            <a:r>
              <a:rPr lang="en-GB" dirty="0"/>
              <a:t>		(</a:t>
            </a:r>
            <a:r>
              <a:rPr lang="en-GB" dirty="0" err="1"/>
              <a:t>Chamine</a:t>
            </a:r>
            <a:r>
              <a:rPr lang="en-GB" dirty="0"/>
              <a:t>, 2012)</a:t>
            </a:r>
          </a:p>
          <a:p>
            <a:endParaRPr lang="en-GB" dirty="0"/>
          </a:p>
        </p:txBody>
      </p:sp>
    </p:spTree>
    <p:extLst>
      <p:ext uri="{BB962C8B-B14F-4D97-AF65-F5344CB8AC3E}">
        <p14:creationId xmlns:p14="http://schemas.microsoft.com/office/powerpoint/2010/main" val="2421571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9F708-9BE8-C231-18F1-418CC9D3A869}"/>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56567B9A-9D83-52E5-26CC-4914AD7305A9}"/>
              </a:ext>
            </a:extLst>
          </p:cNvPr>
          <p:cNvSpPr>
            <a:spLocks noGrp="1"/>
          </p:cNvSpPr>
          <p:nvPr>
            <p:ph idx="1"/>
          </p:nvPr>
        </p:nvSpPr>
        <p:spPr/>
        <p:txBody>
          <a:bodyPr/>
          <a:lstStyle/>
          <a:p>
            <a:pPr marL="0" indent="0">
              <a:buNone/>
            </a:pPr>
            <a:r>
              <a:rPr lang="en-GB" dirty="0"/>
              <a:t>You have an important meeting tomorrow.</a:t>
            </a:r>
          </a:p>
          <a:p>
            <a:pPr marL="0" indent="0">
              <a:buNone/>
            </a:pPr>
            <a:r>
              <a:rPr lang="en-GB" dirty="0"/>
              <a:t>Mind as friend – Telling you that you should do your very best to prepare.</a:t>
            </a:r>
          </a:p>
          <a:p>
            <a:pPr marL="0" indent="0">
              <a:buNone/>
            </a:pPr>
            <a:r>
              <a:rPr lang="en-GB" dirty="0"/>
              <a:t>Mind as enemy – Waking you up at 3am anxious about the meeting, highlighting the many consequences of failing. No friend would do this!</a:t>
            </a:r>
          </a:p>
        </p:txBody>
      </p:sp>
    </p:spTree>
    <p:extLst>
      <p:ext uri="{BB962C8B-B14F-4D97-AF65-F5344CB8AC3E}">
        <p14:creationId xmlns:p14="http://schemas.microsoft.com/office/powerpoint/2010/main" val="21944808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sitive Intelligence: How to Overcome Saboteurs in Coaching">
            <a:extLst>
              <a:ext uri="{FF2B5EF4-FFF2-40B4-BE49-F238E27FC236}">
                <a16:creationId xmlns:a16="http://schemas.microsoft.com/office/drawing/2014/main" id="{F8E19D93-FEF7-E0DF-CF29-C97B4E3F3DE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75056" y="188640"/>
            <a:ext cx="4993887" cy="55032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486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3879F-F473-7328-C413-F2DCC125112F}"/>
              </a:ext>
            </a:extLst>
          </p:cNvPr>
          <p:cNvSpPr>
            <a:spLocks noGrp="1"/>
          </p:cNvSpPr>
          <p:nvPr>
            <p:ph type="title"/>
          </p:nvPr>
        </p:nvSpPr>
        <p:spPr/>
        <p:txBody>
          <a:bodyPr/>
          <a:lstStyle/>
          <a:p>
            <a:r>
              <a:rPr lang="en-GB" dirty="0"/>
              <a:t>How can PQ be measured?</a:t>
            </a:r>
          </a:p>
        </p:txBody>
      </p:sp>
      <p:sp>
        <p:nvSpPr>
          <p:cNvPr id="3" name="Content Placeholder 2">
            <a:extLst>
              <a:ext uri="{FF2B5EF4-FFF2-40B4-BE49-F238E27FC236}">
                <a16:creationId xmlns:a16="http://schemas.microsoft.com/office/drawing/2014/main" id="{8E5EE2F3-30A7-7DBC-4344-211A03E40079}"/>
              </a:ext>
            </a:extLst>
          </p:cNvPr>
          <p:cNvSpPr>
            <a:spLocks noGrp="1"/>
          </p:cNvSpPr>
          <p:nvPr>
            <p:ph idx="1"/>
          </p:nvPr>
        </p:nvSpPr>
        <p:spPr/>
        <p:txBody>
          <a:bodyPr/>
          <a:lstStyle/>
          <a:p>
            <a:r>
              <a:rPr lang="en-GB" dirty="0"/>
              <a:t>Can be expressed as the percentage of time your mind is acting as your friend rather than your enemy (serving you versus self sabotage)</a:t>
            </a:r>
          </a:p>
          <a:p>
            <a:r>
              <a:rPr lang="en-GB" dirty="0">
                <a:hlinkClick r:id="rId3"/>
              </a:rPr>
              <a:t>Take the Saboteur Assessment | Positive Intelligence</a:t>
            </a:r>
            <a:endParaRPr lang="en-GB" dirty="0"/>
          </a:p>
        </p:txBody>
      </p:sp>
    </p:spTree>
    <p:extLst>
      <p:ext uri="{BB962C8B-B14F-4D97-AF65-F5344CB8AC3E}">
        <p14:creationId xmlns:p14="http://schemas.microsoft.com/office/powerpoint/2010/main" val="14797274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6D7D-59B0-9B8B-96D1-4A3F98617C3C}"/>
              </a:ext>
            </a:extLst>
          </p:cNvPr>
          <p:cNvSpPr>
            <a:spLocks noGrp="1"/>
          </p:cNvSpPr>
          <p:nvPr>
            <p:ph type="title"/>
          </p:nvPr>
        </p:nvSpPr>
        <p:spPr/>
        <p:txBody>
          <a:bodyPr>
            <a:normAutofit fontScale="90000"/>
          </a:bodyPr>
          <a:lstStyle/>
          <a:p>
            <a:r>
              <a:rPr lang="en-GB" dirty="0"/>
              <a:t>PQ and Work Performance (Radu and Misu, 2023)	</a:t>
            </a:r>
          </a:p>
        </p:txBody>
      </p:sp>
      <p:pic>
        <p:nvPicPr>
          <p:cNvPr id="5" name="Content Placeholder 4">
            <a:extLst>
              <a:ext uri="{FF2B5EF4-FFF2-40B4-BE49-F238E27FC236}">
                <a16:creationId xmlns:a16="http://schemas.microsoft.com/office/drawing/2014/main" id="{4F2AAFFF-5531-2FE8-C55F-52D5AFE31925}"/>
              </a:ext>
            </a:extLst>
          </p:cNvPr>
          <p:cNvPicPr>
            <a:picLocks noGrp="1" noChangeAspect="1"/>
          </p:cNvPicPr>
          <p:nvPr>
            <p:ph idx="1"/>
          </p:nvPr>
        </p:nvPicPr>
        <p:blipFill>
          <a:blip r:embed="rId3"/>
          <a:stretch>
            <a:fillRect/>
          </a:stretch>
        </p:blipFill>
        <p:spPr>
          <a:xfrm>
            <a:off x="2637210" y="1600200"/>
            <a:ext cx="3869580" cy="3916363"/>
          </a:xfrm>
          <a:prstGeom prst="rect">
            <a:avLst/>
          </a:prstGeom>
        </p:spPr>
      </p:pic>
    </p:spTree>
    <p:extLst>
      <p:ext uri="{BB962C8B-B14F-4D97-AF65-F5344CB8AC3E}">
        <p14:creationId xmlns:p14="http://schemas.microsoft.com/office/powerpoint/2010/main" val="1105353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1ED1-5483-0CF6-4594-EA4CC10FA740}"/>
              </a:ext>
            </a:extLst>
          </p:cNvPr>
          <p:cNvSpPr>
            <a:spLocks noGrp="1"/>
          </p:cNvSpPr>
          <p:nvPr>
            <p:ph type="title"/>
          </p:nvPr>
        </p:nvSpPr>
        <p:spPr/>
        <p:txBody>
          <a:bodyPr>
            <a:normAutofit fontScale="90000"/>
          </a:bodyPr>
          <a:lstStyle/>
          <a:p>
            <a:r>
              <a:rPr lang="en-GB" dirty="0"/>
              <a:t>PQ and Work Performance (Radu and Misu, 2023)	</a:t>
            </a:r>
          </a:p>
        </p:txBody>
      </p:sp>
      <p:sp>
        <p:nvSpPr>
          <p:cNvPr id="3" name="Content Placeholder 2">
            <a:extLst>
              <a:ext uri="{FF2B5EF4-FFF2-40B4-BE49-F238E27FC236}">
                <a16:creationId xmlns:a16="http://schemas.microsoft.com/office/drawing/2014/main" id="{2226E0EB-36B7-83DD-97F1-4FF83875ED8B}"/>
              </a:ext>
            </a:extLst>
          </p:cNvPr>
          <p:cNvSpPr>
            <a:spLocks noGrp="1"/>
          </p:cNvSpPr>
          <p:nvPr>
            <p:ph idx="1"/>
          </p:nvPr>
        </p:nvSpPr>
        <p:spPr/>
        <p:txBody>
          <a:bodyPr>
            <a:normAutofit fontScale="92500" lnSpcReduction="20000"/>
          </a:bodyPr>
          <a:lstStyle/>
          <a:p>
            <a:r>
              <a:rPr lang="en-GB" dirty="0"/>
              <a:t>Inner saboteurs fall into two main clusters (performance-oriented and emotion-oriented). </a:t>
            </a:r>
          </a:p>
          <a:p>
            <a:r>
              <a:rPr lang="en-GB" dirty="0"/>
              <a:t>Job performance may be enhanced for those with emotional saboteurs by fostering positive emotions, meaningful work and supportive relationships. </a:t>
            </a:r>
          </a:p>
          <a:p>
            <a:r>
              <a:rPr lang="en-GB" dirty="0"/>
              <a:t>More tailored strategies are needed for performance-oriented saboteurs.</a:t>
            </a:r>
          </a:p>
          <a:p>
            <a:endParaRPr lang="en-GB" dirty="0"/>
          </a:p>
        </p:txBody>
      </p:sp>
    </p:spTree>
    <p:extLst>
      <p:ext uri="{BB962C8B-B14F-4D97-AF65-F5344CB8AC3E}">
        <p14:creationId xmlns:p14="http://schemas.microsoft.com/office/powerpoint/2010/main" val="158399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86CB-62E4-FF40-EEB2-BD58C10D2997}"/>
              </a:ext>
            </a:extLst>
          </p:cNvPr>
          <p:cNvSpPr>
            <a:spLocks noGrp="1"/>
          </p:cNvSpPr>
          <p:nvPr>
            <p:ph type="title"/>
          </p:nvPr>
        </p:nvSpPr>
        <p:spPr/>
        <p:txBody>
          <a:bodyPr/>
          <a:lstStyle/>
          <a:p>
            <a:r>
              <a:rPr lang="en-GB" dirty="0"/>
              <a:t>Saboteurs</a:t>
            </a:r>
          </a:p>
        </p:txBody>
      </p:sp>
      <p:sp>
        <p:nvSpPr>
          <p:cNvPr id="3" name="Content Placeholder 2">
            <a:extLst>
              <a:ext uri="{FF2B5EF4-FFF2-40B4-BE49-F238E27FC236}">
                <a16:creationId xmlns:a16="http://schemas.microsoft.com/office/drawing/2014/main" id="{35FCFA64-F88A-9BD6-8BC1-9A07D5738F6B}"/>
              </a:ext>
            </a:extLst>
          </p:cNvPr>
          <p:cNvSpPr>
            <a:spLocks noGrp="1"/>
          </p:cNvSpPr>
          <p:nvPr>
            <p:ph idx="1"/>
          </p:nvPr>
        </p:nvSpPr>
        <p:spPr>
          <a:xfrm>
            <a:off x="457200" y="1600201"/>
            <a:ext cx="3898776" cy="3917032"/>
          </a:xfrm>
        </p:spPr>
        <p:txBody>
          <a:bodyPr/>
          <a:lstStyle/>
          <a:p>
            <a:pPr marL="0" indent="0">
              <a:buNone/>
            </a:pPr>
            <a:r>
              <a:rPr lang="en-GB" dirty="0"/>
              <a:t>Emotion-oriented</a:t>
            </a:r>
          </a:p>
          <a:p>
            <a:r>
              <a:rPr lang="en-GB" dirty="0"/>
              <a:t>Victim</a:t>
            </a:r>
          </a:p>
          <a:p>
            <a:r>
              <a:rPr lang="en-GB" dirty="0"/>
              <a:t>Pleaser</a:t>
            </a:r>
          </a:p>
          <a:p>
            <a:r>
              <a:rPr lang="en-GB" dirty="0"/>
              <a:t>Restless</a:t>
            </a:r>
          </a:p>
          <a:p>
            <a:r>
              <a:rPr lang="en-GB" dirty="0"/>
              <a:t>Hyper-Vigilant </a:t>
            </a:r>
          </a:p>
          <a:p>
            <a:pPr marL="0" indent="0">
              <a:buNone/>
            </a:pPr>
            <a:endParaRPr lang="en-GB" dirty="0"/>
          </a:p>
        </p:txBody>
      </p:sp>
      <p:sp>
        <p:nvSpPr>
          <p:cNvPr id="5" name="TextBox 4">
            <a:extLst>
              <a:ext uri="{FF2B5EF4-FFF2-40B4-BE49-F238E27FC236}">
                <a16:creationId xmlns:a16="http://schemas.microsoft.com/office/drawing/2014/main" id="{714821B1-2CDF-66D7-D684-DC6D57D2012D}"/>
              </a:ext>
            </a:extLst>
          </p:cNvPr>
          <p:cNvSpPr txBox="1"/>
          <p:nvPr/>
        </p:nvSpPr>
        <p:spPr>
          <a:xfrm>
            <a:off x="4544392" y="1600201"/>
            <a:ext cx="4104454" cy="3046988"/>
          </a:xfrm>
          <a:prstGeom prst="rect">
            <a:avLst/>
          </a:prstGeom>
          <a:noFill/>
        </p:spPr>
        <p:txBody>
          <a:bodyPr wrap="square">
            <a:spAutoFit/>
          </a:bodyPr>
          <a:lstStyle/>
          <a:p>
            <a:pPr marL="0" indent="0">
              <a:buNone/>
            </a:pPr>
            <a:r>
              <a:rPr lang="en-GB" sz="3200" dirty="0"/>
              <a:t>Performance-oriented</a:t>
            </a:r>
          </a:p>
          <a:p>
            <a:pPr marL="457200" indent="-457200">
              <a:buFont typeface="Arial" panose="020B0604020202020204" pitchFamily="34" charset="0"/>
              <a:buChar char="•"/>
            </a:pPr>
            <a:r>
              <a:rPr lang="en-GB" sz="3200" dirty="0"/>
              <a:t>Hyper-Achiever</a:t>
            </a:r>
          </a:p>
          <a:p>
            <a:pPr marL="457200" indent="-457200">
              <a:buFont typeface="Arial" panose="020B0604020202020204" pitchFamily="34" charset="0"/>
              <a:buChar char="•"/>
            </a:pPr>
            <a:r>
              <a:rPr lang="en-GB" sz="3200" dirty="0"/>
              <a:t>Controller</a:t>
            </a:r>
          </a:p>
          <a:p>
            <a:pPr marL="457200" indent="-457200">
              <a:buFont typeface="Arial" panose="020B0604020202020204" pitchFamily="34" charset="0"/>
              <a:buChar char="•"/>
            </a:pPr>
            <a:r>
              <a:rPr lang="en-GB" sz="3200" dirty="0"/>
              <a:t>Stickler</a:t>
            </a:r>
          </a:p>
          <a:p>
            <a:pPr marL="457200" indent="-457200">
              <a:buFont typeface="Arial" panose="020B0604020202020204" pitchFamily="34" charset="0"/>
              <a:buChar char="•"/>
            </a:pPr>
            <a:r>
              <a:rPr lang="en-GB" sz="3200" dirty="0"/>
              <a:t>Hyper-Rational </a:t>
            </a:r>
          </a:p>
        </p:txBody>
      </p:sp>
    </p:spTree>
    <p:extLst>
      <p:ext uri="{BB962C8B-B14F-4D97-AF65-F5344CB8AC3E}">
        <p14:creationId xmlns:p14="http://schemas.microsoft.com/office/powerpoint/2010/main" val="1217513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EF0CB-5619-FB73-FFC3-0DAEF8FC4044}"/>
              </a:ext>
            </a:extLst>
          </p:cNvPr>
          <p:cNvSpPr>
            <a:spLocks noGrp="1"/>
          </p:cNvSpPr>
          <p:nvPr>
            <p:ph type="title"/>
          </p:nvPr>
        </p:nvSpPr>
        <p:spPr>
          <a:xfrm>
            <a:off x="457200" y="274638"/>
            <a:ext cx="8229600" cy="1143000"/>
          </a:xfrm>
        </p:spPr>
        <p:txBody>
          <a:bodyPr anchor="ctr">
            <a:normAutofit/>
          </a:bodyPr>
          <a:lstStyle/>
          <a:p>
            <a:r>
              <a:rPr lang="en-GB" dirty="0"/>
              <a:t>PQ and Coaching</a:t>
            </a:r>
          </a:p>
        </p:txBody>
      </p:sp>
      <p:sp>
        <p:nvSpPr>
          <p:cNvPr id="3" name="Content Placeholder 2">
            <a:extLst>
              <a:ext uri="{FF2B5EF4-FFF2-40B4-BE49-F238E27FC236}">
                <a16:creationId xmlns:a16="http://schemas.microsoft.com/office/drawing/2014/main" id="{E7DD2D40-374A-B56C-4317-5B94B2D6B420}"/>
              </a:ext>
            </a:extLst>
          </p:cNvPr>
          <p:cNvSpPr>
            <a:spLocks noGrp="1"/>
          </p:cNvSpPr>
          <p:nvPr>
            <p:ph sz="half" idx="1"/>
          </p:nvPr>
        </p:nvSpPr>
        <p:spPr>
          <a:xfrm>
            <a:off x="457200" y="1600201"/>
            <a:ext cx="4038600" cy="3989040"/>
          </a:xfrm>
        </p:spPr>
        <p:txBody>
          <a:bodyPr>
            <a:normAutofit/>
          </a:bodyPr>
          <a:lstStyle/>
          <a:p>
            <a:r>
              <a:rPr lang="en-GB" dirty="0"/>
              <a:t>How can it enhance coaching?</a:t>
            </a:r>
          </a:p>
          <a:p>
            <a:r>
              <a:rPr lang="en-GB" dirty="0"/>
              <a:t>Practical application:</a:t>
            </a:r>
          </a:p>
          <a:p>
            <a:pPr lvl="1"/>
            <a:r>
              <a:rPr lang="en-GB" sz="2800"/>
              <a:t>Positive reframing</a:t>
            </a:r>
          </a:p>
          <a:p>
            <a:pPr lvl="1"/>
            <a:r>
              <a:rPr lang="en-GB" sz="2800"/>
              <a:t>Gratitude exercises</a:t>
            </a:r>
          </a:p>
          <a:p>
            <a:pPr lvl="1"/>
            <a:r>
              <a:rPr lang="en-GB" sz="2800"/>
              <a:t>Strengths-based feedback</a:t>
            </a:r>
          </a:p>
          <a:p>
            <a:endParaRPr lang="en-GB" dirty="0"/>
          </a:p>
        </p:txBody>
      </p:sp>
      <p:pic>
        <p:nvPicPr>
          <p:cNvPr id="5" name="Picture 4" descr="Chess knights head to head">
            <a:extLst>
              <a:ext uri="{FF2B5EF4-FFF2-40B4-BE49-F238E27FC236}">
                <a16:creationId xmlns:a16="http://schemas.microsoft.com/office/drawing/2014/main" id="{E8E41276-B3E3-EF93-C36C-7258ECDD313B}"/>
              </a:ext>
            </a:extLst>
          </p:cNvPr>
          <p:cNvPicPr>
            <a:picLocks noChangeAspect="1"/>
          </p:cNvPicPr>
          <p:nvPr/>
        </p:nvPicPr>
        <p:blipFill>
          <a:blip r:embed="rId3">
            <a:extLst>
              <a:ext uri="{28A0092B-C50C-407E-A947-70E740481C1C}">
                <a14:useLocalDpi xmlns:a14="http://schemas.microsoft.com/office/drawing/2010/main" val="0"/>
              </a:ext>
            </a:extLst>
          </a:blip>
          <a:srcRect l="23671" r="7990" b="-2"/>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2158287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88BBBD1-7FB7-BD32-120A-4A99ED1E4B4A}"/>
              </a:ext>
            </a:extLst>
          </p:cNvPr>
          <p:cNvSpPr>
            <a:spLocks noGrp="1"/>
          </p:cNvSpPr>
          <p:nvPr>
            <p:ph type="title"/>
          </p:nvPr>
        </p:nvSpPr>
        <p:spPr>
          <a:xfrm>
            <a:off x="457200" y="274638"/>
            <a:ext cx="8229600" cy="1143000"/>
          </a:xfrm>
        </p:spPr>
        <p:txBody>
          <a:bodyPr/>
          <a:lstStyle/>
          <a:p>
            <a:r>
              <a:rPr lang="en-US" dirty="0"/>
              <a:t>What have we learnt today?</a:t>
            </a:r>
          </a:p>
        </p:txBody>
      </p:sp>
      <p:sp>
        <p:nvSpPr>
          <p:cNvPr id="11" name="Content Placeholder 2">
            <a:extLst>
              <a:ext uri="{FF2B5EF4-FFF2-40B4-BE49-F238E27FC236}">
                <a16:creationId xmlns:a16="http://schemas.microsoft.com/office/drawing/2014/main" id="{56BE1F81-8F9D-8C00-28F5-FBE45A01775C}"/>
              </a:ext>
            </a:extLst>
          </p:cNvPr>
          <p:cNvSpPr>
            <a:spLocks noGrp="1"/>
          </p:cNvSpPr>
          <p:nvPr>
            <p:ph idx="1"/>
          </p:nvPr>
        </p:nvSpPr>
        <p:spPr>
          <a:xfrm>
            <a:off x="457200" y="1600201"/>
            <a:ext cx="8229600" cy="3917032"/>
          </a:xfrm>
        </p:spPr>
        <p:txBody>
          <a:bodyPr>
            <a:normAutofit lnSpcReduction="10000"/>
          </a:bodyPr>
          <a:lstStyle/>
          <a:p>
            <a:r>
              <a:rPr lang="en-US" dirty="0"/>
              <a:t>Key skills of a coach include: Listening, questioning, building rapport, using intuition, assertiveness, time management, </a:t>
            </a:r>
            <a:r>
              <a:rPr lang="en-US" dirty="0" err="1"/>
              <a:t>organisational</a:t>
            </a:r>
            <a:r>
              <a:rPr lang="en-US" dirty="0"/>
              <a:t> skills, business acumen, ethical awareness and legal compliance.</a:t>
            </a:r>
          </a:p>
          <a:p>
            <a:r>
              <a:rPr lang="en-US" dirty="0"/>
              <a:t>Johari’s Window and Personal Iceberg</a:t>
            </a:r>
          </a:p>
          <a:p>
            <a:r>
              <a:rPr lang="en-US" dirty="0"/>
              <a:t>Positive Intelligence – Saboteurs, how to measure and the benefits of awareness. </a:t>
            </a:r>
          </a:p>
          <a:p>
            <a:endParaRPr lang="en-US" dirty="0"/>
          </a:p>
        </p:txBody>
      </p:sp>
    </p:spTree>
    <p:extLst>
      <p:ext uri="{BB962C8B-B14F-4D97-AF65-F5344CB8AC3E}">
        <p14:creationId xmlns:p14="http://schemas.microsoft.com/office/powerpoint/2010/main" val="2594496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90788-BA42-8E58-FFF4-955FA2A62D5E}"/>
              </a:ext>
            </a:extLst>
          </p:cNvPr>
          <p:cNvSpPr>
            <a:spLocks noGrp="1"/>
          </p:cNvSpPr>
          <p:nvPr>
            <p:ph type="title"/>
          </p:nvPr>
        </p:nvSpPr>
        <p:spPr/>
        <p:txBody>
          <a:bodyPr/>
          <a:lstStyle/>
          <a:p>
            <a:r>
              <a:rPr lang="en-GB" dirty="0"/>
              <a:t>Any questions? </a:t>
            </a:r>
          </a:p>
        </p:txBody>
      </p:sp>
      <p:pic>
        <p:nvPicPr>
          <p:cNvPr id="5" name="Content Placeholder 4" descr="Cup of coffee 3D pattern">
            <a:extLst>
              <a:ext uri="{FF2B5EF4-FFF2-40B4-BE49-F238E27FC236}">
                <a16:creationId xmlns:a16="http://schemas.microsoft.com/office/drawing/2014/main" id="{570FA1E5-FC0B-17FF-D7A5-800554474B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05143" y="1600200"/>
            <a:ext cx="3133714" cy="3916363"/>
          </a:xfrm>
        </p:spPr>
      </p:pic>
    </p:spTree>
    <p:extLst>
      <p:ext uri="{BB962C8B-B14F-4D97-AF65-F5344CB8AC3E}">
        <p14:creationId xmlns:p14="http://schemas.microsoft.com/office/powerpoint/2010/main" val="1492489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3098</Words>
  <Application>Microsoft Office PowerPoint</Application>
  <PresentationFormat>On-screen Show (4:3)</PresentationFormat>
  <Paragraphs>338</Paragraphs>
  <Slides>28</Slides>
  <Notes>26</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Myriad Pro</vt:lpstr>
      <vt:lpstr>Arial</vt:lpstr>
      <vt:lpstr>Calibri</vt:lpstr>
      <vt:lpstr>Comic Sans MS</vt:lpstr>
      <vt:lpstr>Source Sans Pro</vt:lpstr>
      <vt:lpstr>Tahoma</vt:lpstr>
      <vt:lpstr>Times New Roman</vt:lpstr>
      <vt:lpstr>20140311PresentationUWTSDTemplate</vt:lpstr>
      <vt:lpstr>Rhiannon Akers</vt:lpstr>
      <vt:lpstr>Agenda for today</vt:lpstr>
      <vt:lpstr>What is the most important skill for a coach to have?  What other skills are important?</vt:lpstr>
      <vt:lpstr>1. Skills of the Coach/Mentor</vt:lpstr>
      <vt:lpstr>1.1 Listening (Starr, 2011)</vt:lpstr>
      <vt:lpstr>1.1 Different Levels of Listening </vt:lpstr>
      <vt:lpstr>The Art of Listening | Simon Sinek (youtube.com) </vt:lpstr>
      <vt:lpstr>1.2 Questioning Skills</vt:lpstr>
      <vt:lpstr>1.2 Pausing</vt:lpstr>
      <vt:lpstr>1.3 Building a state of rapport</vt:lpstr>
      <vt:lpstr>1.4 Using Intuition</vt:lpstr>
      <vt:lpstr>1. 5 Assertiveness, Time Management, Organisational Skills,  Business Acumen</vt:lpstr>
      <vt:lpstr>1. 6 Ethical Awareness and Legal Compliance</vt:lpstr>
      <vt:lpstr>Beliefs (or Principles)  (Starr, 2011)</vt:lpstr>
      <vt:lpstr>Johari’s window</vt:lpstr>
      <vt:lpstr>Personal Iceberg</vt:lpstr>
      <vt:lpstr> Effective communication </vt:lpstr>
      <vt:lpstr>PowerPoint Presentation</vt:lpstr>
      <vt:lpstr>Positive Intelligence (PQ)</vt:lpstr>
      <vt:lpstr>Scenario</vt:lpstr>
      <vt:lpstr>PowerPoint Presentation</vt:lpstr>
      <vt:lpstr>How can PQ be measured?</vt:lpstr>
      <vt:lpstr>PQ and Work Performance (Radu and Misu, 2023) </vt:lpstr>
      <vt:lpstr>PQ and Work Performance (Radu and Misu, 2023) </vt:lpstr>
      <vt:lpstr>Saboteurs</vt:lpstr>
      <vt:lpstr>PQ and Coaching</vt:lpstr>
      <vt:lpstr>What have we learnt today?</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164</cp:revision>
  <cp:lastPrinted>2018-02-09T09:39:01Z</cp:lastPrinted>
  <dcterms:created xsi:type="dcterms:W3CDTF">2015-04-14T15:21:28Z</dcterms:created>
  <dcterms:modified xsi:type="dcterms:W3CDTF">2025-10-17T12:33:56Z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