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8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593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161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4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09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38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55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994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4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05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69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482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7694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85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7712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59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111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41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921E1B3-5013-4462-9C9B-33A0B9DAE90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F06F2-82EF-460C-8ECD-1B19189063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9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signumuniversity.org/directory/corey-olsen/" TargetMode="External"/><Relationship Id="rId3" Type="http://schemas.openxmlformats.org/officeDocument/2006/relationships/hyperlink" Target="http://tvtropes.org/pmwiki/pmwiki.php/Main/DragonHoard" TargetMode="External"/><Relationship Id="rId7" Type="http://schemas.openxmlformats.org/officeDocument/2006/relationships/hyperlink" Target="http://lotr.wikia.com/wiki/Tom_Shippey" TargetMode="External"/><Relationship Id="rId2" Type="http://schemas.openxmlformats.org/officeDocument/2006/relationships/hyperlink" Target="http://thelastreel.blogspot.co.uk/2014/07/wb-teaser-posters-hobbit-3-mad-max-fur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mazon.com/J.-R.-R.-Tolkien/e/B000ARC6KA" TargetMode="External"/><Relationship Id="rId5" Type="http://schemas.openxmlformats.org/officeDocument/2006/relationships/hyperlink" Target="https://www.amazon.com/Beowulf-Translation-Commentary-J-R-R-Tolkien/dp/0544570308" TargetMode="External"/><Relationship Id="rId4" Type="http://schemas.openxmlformats.org/officeDocument/2006/relationships/hyperlink" Target="https://www.goodreads.com/book/show/24658.The_Prose_Ed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CF7A5-98D4-48B0-8442-B989342AE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1447801"/>
            <a:ext cx="9022715" cy="2640106"/>
          </a:xfrm>
        </p:spPr>
        <p:txBody>
          <a:bodyPr/>
          <a:lstStyle/>
          <a:p>
            <a:r>
              <a:rPr lang="en-GB" sz="4800" i="1" dirty="0"/>
              <a:t>Beowulf</a:t>
            </a:r>
            <a:r>
              <a:rPr lang="en-GB" sz="4800" dirty="0"/>
              <a:t> and </a:t>
            </a:r>
            <a:r>
              <a:rPr lang="en-GB" sz="4800" i="1" dirty="0"/>
              <a:t>The Hobbit</a:t>
            </a:r>
            <a:r>
              <a:rPr lang="en-GB" sz="4800" dirty="0"/>
              <a:t>: an exploration into the heroic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7156E-2D4A-4AE0-A0BC-704ABF19A2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Anna Roberts 1500630</a:t>
            </a:r>
          </a:p>
          <a:p>
            <a:r>
              <a:rPr lang="en-GB" dirty="0"/>
              <a:t>AHSK6002</a:t>
            </a:r>
          </a:p>
          <a:p>
            <a:r>
              <a:rPr lang="en-GB" dirty="0"/>
              <a:t>BA Medieval Studies</a:t>
            </a:r>
          </a:p>
        </p:txBody>
      </p:sp>
    </p:spTree>
    <p:extLst>
      <p:ext uri="{BB962C8B-B14F-4D97-AF65-F5344CB8AC3E}">
        <p14:creationId xmlns:p14="http://schemas.microsoft.com/office/powerpoint/2010/main" val="1326799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9C0C3-5ACD-4643-BD3A-AEBE2A9D0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DB97-86B5-4D21-A8CA-BD92063E9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6370914" cy="4195481"/>
          </a:xfrm>
        </p:spPr>
        <p:txBody>
          <a:bodyPr/>
          <a:lstStyle/>
          <a:p>
            <a:r>
              <a:rPr lang="en-GB" dirty="0"/>
              <a:t>How the best modern literature is influenced by mythology and folklore</a:t>
            </a:r>
          </a:p>
          <a:p>
            <a:r>
              <a:rPr lang="en-GB" dirty="0"/>
              <a:t>Tolkien – the popularity of the Lord of the Rings books and The Hobbit, furthered by Peter Jackson’s films</a:t>
            </a:r>
          </a:p>
          <a:p>
            <a:r>
              <a:rPr lang="en-GB" dirty="0"/>
              <a:t>Influences on Tolkien – many and various, especially Norse and Anglo-Saxon</a:t>
            </a:r>
          </a:p>
          <a:p>
            <a:r>
              <a:rPr lang="en-GB" dirty="0"/>
              <a:t>The most popular fiction of our age have roots in legendary tales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F3465B-B065-40C2-B004-EB2CF76DF5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4643" y="1482187"/>
            <a:ext cx="2916453" cy="43351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A2CADA-8B9D-447D-B8CA-322561656066}"/>
              </a:ext>
            </a:extLst>
          </p:cNvPr>
          <p:cNvSpPr txBox="1"/>
          <p:nvPr/>
        </p:nvSpPr>
        <p:spPr>
          <a:xfrm>
            <a:off x="8334643" y="5879067"/>
            <a:ext cx="29164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/>
              <a:t>The Hobbit: Battle of the five armies poster (The Last Reel)</a:t>
            </a:r>
          </a:p>
        </p:txBody>
      </p:sp>
    </p:spTree>
    <p:extLst>
      <p:ext uri="{BB962C8B-B14F-4D97-AF65-F5344CB8AC3E}">
        <p14:creationId xmlns:p14="http://schemas.microsoft.com/office/powerpoint/2010/main" val="758379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DBA09-C934-46C4-B7FD-D9A285CE0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title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93CF6-C152-47B2-8005-5AA8406CB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6384166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Interests started very broad – looking at Tolkien and Anglo-Saxon literature in general, also  Norse literature</a:t>
            </a:r>
          </a:p>
          <a:p>
            <a:r>
              <a:rPr lang="en-GB" dirty="0"/>
              <a:t>Narrowed down to particular heroic characters comparisons</a:t>
            </a:r>
          </a:p>
          <a:p>
            <a:r>
              <a:rPr lang="en-GB" dirty="0"/>
              <a:t>Narrowed further to looking at </a:t>
            </a:r>
            <a:r>
              <a:rPr lang="en-GB" i="1" dirty="0"/>
              <a:t>The Hobbit </a:t>
            </a:r>
            <a:r>
              <a:rPr lang="en-GB" dirty="0"/>
              <a:t>and in my opinion its strongest influence: </a:t>
            </a:r>
            <a:r>
              <a:rPr lang="en-GB" i="1" dirty="0"/>
              <a:t>Beowulf</a:t>
            </a:r>
          </a:p>
          <a:p>
            <a:r>
              <a:rPr lang="en-GB" dirty="0"/>
              <a:t>Compare particular characters and how they affect our opinions on the heroic</a:t>
            </a:r>
          </a:p>
          <a:p>
            <a:r>
              <a:rPr lang="en-GB" dirty="0"/>
              <a:t>How Tolkien changed the mischief maker of the dragon episode in </a:t>
            </a:r>
            <a:r>
              <a:rPr lang="en-GB" i="1" dirty="0"/>
              <a:t>Beowulf</a:t>
            </a:r>
            <a:r>
              <a:rPr lang="en-GB" dirty="0"/>
              <a:t> into a heroic tale about the thief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192A5F-9EC4-4020-A4BC-BE489CFA0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2731" y="2451444"/>
            <a:ext cx="3924978" cy="2769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59639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22BF5-C5EF-4725-B023-8DDD61F94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A2021-2297-4061-BD93-B64B9A7B9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6556444" cy="4195481"/>
          </a:xfrm>
        </p:spPr>
        <p:txBody>
          <a:bodyPr/>
          <a:lstStyle/>
          <a:p>
            <a:r>
              <a:rPr lang="en-GB" dirty="0"/>
              <a:t>Reading…reading…MORE reading</a:t>
            </a:r>
          </a:p>
          <a:p>
            <a:r>
              <a:rPr lang="en-GB" dirty="0"/>
              <a:t>Re-reading various Tolkien works, Anglo-Saxon literature and Norse </a:t>
            </a:r>
            <a:r>
              <a:rPr lang="en-GB" dirty="0" err="1"/>
              <a:t>eddas</a:t>
            </a:r>
            <a:endParaRPr lang="en-GB" dirty="0"/>
          </a:p>
          <a:p>
            <a:r>
              <a:rPr lang="en-GB" dirty="0"/>
              <a:t>Read various scholarship on Tolkien’s works</a:t>
            </a:r>
          </a:p>
          <a:p>
            <a:r>
              <a:rPr lang="en-GB" dirty="0"/>
              <a:t>Read more specifically once narrowed down criteria</a:t>
            </a:r>
          </a:p>
          <a:p>
            <a:r>
              <a:rPr lang="en-GB" dirty="0"/>
              <a:t>Start contrasting and comparing plot points and characters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C49B39-E00B-4389-8DE2-97DACD220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0834" y="1526477"/>
            <a:ext cx="1738520" cy="2624181"/>
          </a:xfrm>
          <a:prstGeom prst="rect">
            <a:avLst/>
          </a:prstGeom>
          <a:ln>
            <a:noFill/>
          </a:ln>
          <a:effectLst>
            <a:softEdge rad="3175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2F8836-5EEC-4B9E-B8B9-42BED5673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1370" y="3390899"/>
            <a:ext cx="1847850" cy="2857500"/>
          </a:xfrm>
          <a:prstGeom prst="rect">
            <a:avLst/>
          </a:prstGeom>
          <a:effectLst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624398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34AE7-1712-4FD4-8961-7BD804F75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Scholars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016646-9A5A-495C-9CD4-F99E397A7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111" y="1627962"/>
            <a:ext cx="2518878" cy="2599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69C233-D888-4B1E-AF90-23FFA448DCEC}"/>
              </a:ext>
            </a:extLst>
          </p:cNvPr>
          <p:cNvSpPr txBox="1"/>
          <p:nvPr/>
        </p:nvSpPr>
        <p:spPr>
          <a:xfrm>
            <a:off x="768626" y="4399722"/>
            <a:ext cx="2292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J. R. R. Tolkien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C60816-5901-4423-AE14-2869CCA3F8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82" r="6098"/>
          <a:stretch/>
        </p:blipFill>
        <p:spPr>
          <a:xfrm>
            <a:off x="4108174" y="1627963"/>
            <a:ext cx="3040753" cy="2599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3F32F8-EC6A-4310-A15B-0047E03986C7}"/>
              </a:ext>
            </a:extLst>
          </p:cNvPr>
          <p:cNvSpPr txBox="1"/>
          <p:nvPr/>
        </p:nvSpPr>
        <p:spPr>
          <a:xfrm>
            <a:off x="4108174" y="4399722"/>
            <a:ext cx="3040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Tom </a:t>
            </a:r>
            <a:r>
              <a:rPr lang="en-GB" dirty="0" err="1"/>
              <a:t>Shippey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E20E0E-52B0-4B4C-99E8-244E9C3BC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2113" y="1625052"/>
            <a:ext cx="2602392" cy="2602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1F64DC-9F74-4B81-B555-6C9A6505A5F1}"/>
              </a:ext>
            </a:extLst>
          </p:cNvPr>
          <p:cNvSpPr txBox="1"/>
          <p:nvPr/>
        </p:nvSpPr>
        <p:spPr>
          <a:xfrm>
            <a:off x="8195849" y="4399722"/>
            <a:ext cx="2498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Corey Olsen</a:t>
            </a:r>
          </a:p>
        </p:txBody>
      </p:sp>
    </p:spTree>
    <p:extLst>
      <p:ext uri="{BB962C8B-B14F-4D97-AF65-F5344CB8AC3E}">
        <p14:creationId xmlns:p14="http://schemas.microsoft.com/office/powerpoint/2010/main" val="1579597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AE833-DDE7-4D1A-8A10-2DB3A0C70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BD59E-E688-4D8F-A4F0-B10B91836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5748062" cy="4195481"/>
          </a:xfrm>
        </p:spPr>
        <p:txBody>
          <a:bodyPr/>
          <a:lstStyle/>
          <a:p>
            <a:r>
              <a:rPr lang="en-GB" dirty="0"/>
              <a:t>Books</a:t>
            </a:r>
          </a:p>
          <a:p>
            <a:r>
              <a:rPr lang="en-GB" dirty="0"/>
              <a:t>Articles</a:t>
            </a:r>
          </a:p>
          <a:p>
            <a:r>
              <a:rPr lang="en-GB" dirty="0"/>
              <a:t>Correspondence between Tolkien and others</a:t>
            </a:r>
          </a:p>
          <a:p>
            <a:r>
              <a:rPr lang="en-GB" dirty="0"/>
              <a:t>Online sites/groups. E.g. Tolkien Gateway, The Tolkien Professor</a:t>
            </a:r>
          </a:p>
          <a:p>
            <a:r>
              <a:rPr lang="en-GB" dirty="0"/>
              <a:t>Many easily accessible </a:t>
            </a:r>
          </a:p>
        </p:txBody>
      </p:sp>
    </p:spTree>
    <p:extLst>
      <p:ext uri="{BB962C8B-B14F-4D97-AF65-F5344CB8AC3E}">
        <p14:creationId xmlns:p14="http://schemas.microsoft.com/office/powerpoint/2010/main" val="552865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E4B5B-12B8-4BEA-8FA7-2618B6066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hope to accomplish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37B50-F9E5-4BBC-B6B2-A4C960A21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7775645" cy="4195481"/>
          </a:xfrm>
        </p:spPr>
        <p:txBody>
          <a:bodyPr/>
          <a:lstStyle/>
          <a:p>
            <a:r>
              <a:rPr lang="en-GB" dirty="0"/>
              <a:t>Not a comparison</a:t>
            </a:r>
          </a:p>
          <a:p>
            <a:r>
              <a:rPr lang="en-GB" dirty="0"/>
              <a:t>Through comparisons show how certain story elements or character traits make for the best literature even through retelling</a:t>
            </a:r>
          </a:p>
          <a:p>
            <a:r>
              <a:rPr lang="en-GB" i="1" dirty="0"/>
              <a:t>The Hobbit </a:t>
            </a:r>
            <a:r>
              <a:rPr lang="en-GB" dirty="0"/>
              <a:t>is not a rip off of </a:t>
            </a:r>
            <a:r>
              <a:rPr lang="en-GB" i="1" dirty="0"/>
              <a:t>Beowulf</a:t>
            </a:r>
          </a:p>
        </p:txBody>
      </p:sp>
    </p:spTree>
    <p:extLst>
      <p:ext uri="{BB962C8B-B14F-4D97-AF65-F5344CB8AC3E}">
        <p14:creationId xmlns:p14="http://schemas.microsoft.com/office/powerpoint/2010/main" val="1606673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E1C1D-5E91-4BB9-A3B1-806832F49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86BB-5B2D-44A9-B4B1-568C644EA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/>
              <a:t>Lee, S. The Keys of Middle Earth: Discovering Medieval Literature Through the fiction of J. R. R. Tolkien, ed. </a:t>
            </a:r>
            <a:r>
              <a:rPr lang="en-GB" sz="1400" dirty="0" err="1"/>
              <a:t>Solopova</a:t>
            </a:r>
            <a:r>
              <a:rPr lang="en-GB" sz="1400" dirty="0"/>
              <a:t>, E. Second Edition. (UK: Palgrave Macmillan, 2015).</a:t>
            </a:r>
          </a:p>
          <a:p>
            <a:r>
              <a:rPr lang="en-GB" sz="1400" dirty="0"/>
              <a:t>Rateliff, J. D, The History of The Hobbit. (London: Harper Collins Publishers, 2011).</a:t>
            </a:r>
          </a:p>
          <a:p>
            <a:r>
              <a:rPr lang="en-GB" sz="1400" dirty="0" err="1"/>
              <a:t>Shippey</a:t>
            </a:r>
            <a:r>
              <a:rPr lang="en-GB" sz="1400" dirty="0"/>
              <a:t>, T, J. R. R. Tolkien: The Author of the century (London: Harper Collins Publishers, 2010).</a:t>
            </a:r>
          </a:p>
          <a:p>
            <a:r>
              <a:rPr lang="en-GB" sz="1400" dirty="0" err="1"/>
              <a:t>Shippey</a:t>
            </a:r>
            <a:r>
              <a:rPr lang="en-GB" sz="1400" dirty="0"/>
              <a:t>, T, The Road to Middle Earth. Second Edition. (London: Harper Collins Publishers, 2005).</a:t>
            </a:r>
          </a:p>
          <a:p>
            <a:r>
              <a:rPr lang="en-GB" sz="1400" dirty="0"/>
              <a:t>Swanton, M (</a:t>
            </a:r>
            <a:r>
              <a:rPr lang="en-GB" sz="1400" dirty="0" err="1"/>
              <a:t>ed</a:t>
            </a:r>
            <a:r>
              <a:rPr lang="en-GB" sz="1400" dirty="0"/>
              <a:t>), Beowulf. Second edition. (Manchester: Manchester University Press, 1997).</a:t>
            </a:r>
          </a:p>
          <a:p>
            <a:r>
              <a:rPr lang="en-GB" sz="1400" dirty="0"/>
              <a:t>Tolkien, J. R. R, The Annotated Hobbit, ed. Anderson, D. (London: Harper Collins Publishers, 2003).</a:t>
            </a:r>
          </a:p>
          <a:p>
            <a:r>
              <a:rPr lang="en-GB" sz="1400" dirty="0"/>
              <a:t>Tolkien, J. R. R, Beowulf A translation and commentary, ed. Tolkien, C. (London: Harper Collins Publishers, 2016).</a:t>
            </a:r>
          </a:p>
          <a:p>
            <a:r>
              <a:rPr lang="en-GB" sz="1400" dirty="0"/>
              <a:t>Tolkien, J. R. R, The Hobbit (London: Harper Collins Publishers, 1997).</a:t>
            </a:r>
          </a:p>
          <a:p>
            <a:r>
              <a:rPr lang="en-GB" sz="1400" dirty="0"/>
              <a:t>Tolkien, J. R. R, The Letters of J. R. R. Tolkien. Ed. Carpenter, H &amp; Tolkien, C. (London: Harper Collins Publishers, 2006).</a:t>
            </a:r>
          </a:p>
          <a:p>
            <a:r>
              <a:rPr lang="en-GB" sz="1400" dirty="0"/>
              <a:t>Tolkien, J. R. R, The Monsters and the Critics and Other Essays. Ed. Tolkien, C. (London: Harper Collins Publishers, 2006).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342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2506D-F917-41CB-9DAD-1A611285B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758406"/>
            <a:ext cx="9404723" cy="964377"/>
          </a:xfrm>
        </p:spPr>
        <p:txBody>
          <a:bodyPr/>
          <a:lstStyle/>
          <a:p>
            <a:r>
              <a:rPr lang="en-GB" sz="3200" dirty="0"/>
              <a:t>Image references: in appearing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5EEEC8-1AAF-46D6-A008-ED34280D8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The Hobbit poster, </a:t>
            </a:r>
            <a:r>
              <a:rPr lang="en-GB" sz="1200" i="1" dirty="0"/>
              <a:t>The Last Reel</a:t>
            </a:r>
            <a:r>
              <a:rPr lang="en-GB" sz="1200" dirty="0"/>
              <a:t> image. Available from: </a:t>
            </a:r>
            <a:r>
              <a:rPr lang="en-GB" sz="1200" dirty="0">
                <a:hlinkClick r:id="rId2"/>
              </a:rPr>
              <a:t>http://thelastreel.blogspot.co.uk/2014/07/wb-teaser-posters-hobbit-3-mad-max-fury.html</a:t>
            </a:r>
            <a:r>
              <a:rPr lang="en-GB" sz="1200" dirty="0"/>
              <a:t> </a:t>
            </a:r>
          </a:p>
          <a:p>
            <a:r>
              <a:rPr lang="en-GB" sz="1200" dirty="0"/>
              <a:t>The Dragon and his hoard, </a:t>
            </a:r>
            <a:r>
              <a:rPr lang="en-GB" sz="1200" i="1" dirty="0"/>
              <a:t>Tv Tropes</a:t>
            </a:r>
            <a:r>
              <a:rPr lang="en-GB" sz="1200" dirty="0"/>
              <a:t> image. Available from: </a:t>
            </a:r>
            <a:r>
              <a:rPr lang="en-GB" sz="1200" dirty="0">
                <a:hlinkClick r:id="rId3"/>
              </a:rPr>
              <a:t>http://tvtropes.org/pmwiki/pmwiki.php/Main/DragonHoard</a:t>
            </a:r>
            <a:endParaRPr lang="en-GB" sz="1200" dirty="0"/>
          </a:p>
          <a:p>
            <a:r>
              <a:rPr lang="en-GB" sz="1200" dirty="0"/>
              <a:t>Prose Edda book cover, </a:t>
            </a:r>
            <a:r>
              <a:rPr lang="en-GB" sz="1200" i="1" dirty="0"/>
              <a:t>Goodreads</a:t>
            </a:r>
            <a:r>
              <a:rPr lang="en-GB" sz="1200" dirty="0"/>
              <a:t> image. Available from: </a:t>
            </a:r>
            <a:r>
              <a:rPr lang="en-GB" sz="1200" dirty="0">
                <a:hlinkClick r:id="rId4"/>
              </a:rPr>
              <a:t>https://www.goodreads.com/book/show/24658.The_Prose_Edda</a:t>
            </a:r>
            <a:r>
              <a:rPr lang="en-GB" sz="1200" dirty="0"/>
              <a:t> </a:t>
            </a:r>
          </a:p>
          <a:p>
            <a:r>
              <a:rPr lang="en-GB" sz="1200" dirty="0"/>
              <a:t> Beowulf (Tolkien edition) book cover, </a:t>
            </a:r>
            <a:r>
              <a:rPr lang="en-GB" sz="1200" i="1" dirty="0"/>
              <a:t>Amazon</a:t>
            </a:r>
            <a:r>
              <a:rPr lang="en-GB" sz="1200" dirty="0"/>
              <a:t> image. Available from: </a:t>
            </a:r>
            <a:r>
              <a:rPr lang="en-GB" sz="1200" dirty="0">
                <a:hlinkClick r:id="rId5"/>
              </a:rPr>
              <a:t>https://www.amazon.com/Beowulf-Translation-Commentary-J-R-R-Tolkien/dp/0544570308</a:t>
            </a:r>
            <a:r>
              <a:rPr lang="en-GB" sz="1200" dirty="0"/>
              <a:t> </a:t>
            </a:r>
          </a:p>
          <a:p>
            <a:r>
              <a:rPr lang="en-GB" sz="1200" dirty="0"/>
              <a:t>Professor Tolkien, </a:t>
            </a:r>
            <a:r>
              <a:rPr lang="en-GB" sz="1200" i="1" dirty="0"/>
              <a:t>Amazon </a:t>
            </a:r>
            <a:r>
              <a:rPr lang="en-GB" sz="1200" dirty="0"/>
              <a:t>image. Available from: </a:t>
            </a:r>
            <a:r>
              <a:rPr lang="en-GB" sz="1200" dirty="0">
                <a:hlinkClick r:id="rId6"/>
              </a:rPr>
              <a:t>https://www.amazon.com/J.-R.-R.-Tolkien/e/B000ARC6KA</a:t>
            </a:r>
            <a:r>
              <a:rPr lang="en-GB" sz="1200" dirty="0"/>
              <a:t> </a:t>
            </a:r>
          </a:p>
          <a:p>
            <a:r>
              <a:rPr lang="en-GB" sz="1200" dirty="0"/>
              <a:t>Professor </a:t>
            </a:r>
            <a:r>
              <a:rPr lang="en-GB" sz="1200" dirty="0" err="1"/>
              <a:t>Shippey</a:t>
            </a:r>
            <a:r>
              <a:rPr lang="en-GB" sz="1200" dirty="0"/>
              <a:t>, </a:t>
            </a:r>
            <a:r>
              <a:rPr lang="en-GB" sz="1200" i="1" dirty="0"/>
              <a:t>The One Wiki To Rule Them All </a:t>
            </a:r>
            <a:r>
              <a:rPr lang="en-GB" sz="1200" dirty="0"/>
              <a:t>image. Available from: </a:t>
            </a:r>
            <a:r>
              <a:rPr lang="en-GB" sz="1200" dirty="0">
                <a:hlinkClick r:id="rId7"/>
              </a:rPr>
              <a:t>http://lotr.wikia.com/wiki/Tom_Shippey</a:t>
            </a:r>
            <a:r>
              <a:rPr lang="en-GB" sz="1200" dirty="0"/>
              <a:t> </a:t>
            </a:r>
          </a:p>
          <a:p>
            <a:r>
              <a:rPr lang="en-GB" sz="1200" dirty="0"/>
              <a:t>Professor Olsen, </a:t>
            </a:r>
            <a:r>
              <a:rPr lang="en-GB" sz="1200" i="1" dirty="0"/>
              <a:t>Signum university</a:t>
            </a:r>
            <a:r>
              <a:rPr lang="en-GB" sz="1200" dirty="0"/>
              <a:t> image. Available from: </a:t>
            </a:r>
            <a:r>
              <a:rPr lang="en-GB" sz="1200" dirty="0">
                <a:hlinkClick r:id="rId8"/>
              </a:rPr>
              <a:t>https://signumuniversity.org/directory/corey-olsen/</a:t>
            </a:r>
            <a:r>
              <a:rPr lang="en-GB" sz="1200" dirty="0"/>
              <a:t> 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43643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583</TotalTime>
  <Words>746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Beowulf and The Hobbit: an exploration into the heroic</vt:lpstr>
      <vt:lpstr>First interests</vt:lpstr>
      <vt:lpstr>Dissertation title ideas</vt:lpstr>
      <vt:lpstr>Methodology</vt:lpstr>
      <vt:lpstr>Scholars</vt:lpstr>
      <vt:lpstr>Source material</vt:lpstr>
      <vt:lpstr>What I hope to accomplish</vt:lpstr>
      <vt:lpstr>Bibliography</vt:lpstr>
      <vt:lpstr>Image references: in appearing order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 Roberts</dc:creator>
  <cp:lastModifiedBy>Anna Roberts</cp:lastModifiedBy>
  <cp:revision>28</cp:revision>
  <dcterms:created xsi:type="dcterms:W3CDTF">2018-01-14T16:37:26Z</dcterms:created>
  <dcterms:modified xsi:type="dcterms:W3CDTF">2018-01-15T19:01:07Z</dcterms:modified>
</cp:coreProperties>
</file>