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5" r:id="rId3"/>
    <p:sldId id="276" r:id="rId4"/>
    <p:sldId id="277" r:id="rId5"/>
    <p:sldId id="258" r:id="rId6"/>
    <p:sldId id="265" r:id="rId7"/>
    <p:sldId id="266" r:id="rId8"/>
    <p:sldId id="259" r:id="rId9"/>
    <p:sldId id="267" r:id="rId10"/>
    <p:sldId id="270" r:id="rId11"/>
    <p:sldId id="268" r:id="rId12"/>
    <p:sldId id="269" r:id="rId13"/>
    <p:sldId id="272" r:id="rId14"/>
    <p:sldId id="273" r:id="rId15"/>
    <p:sldId id="260" r:id="rId16"/>
    <p:sldId id="263" r:id="rId17"/>
    <p:sldId id="261" r:id="rId18"/>
    <p:sldId id="274" r:id="rId19"/>
    <p:sldId id="264" r:id="rId20"/>
    <p:sldId id="271"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2DD8D-CBFD-44B1-91B8-3FE46C6AC62B}"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A5952-C9EB-4C06-B0DE-E8159C9CD9FF}" type="slidenum">
              <a:rPr lang="en-GB" smtClean="0"/>
              <a:t>‹#›</a:t>
            </a:fld>
            <a:endParaRPr lang="en-GB"/>
          </a:p>
        </p:txBody>
      </p:sp>
    </p:spTree>
    <p:extLst>
      <p:ext uri="{BB962C8B-B14F-4D97-AF65-F5344CB8AC3E}">
        <p14:creationId xmlns:p14="http://schemas.microsoft.com/office/powerpoint/2010/main" val="62307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6</a:t>
            </a:fld>
            <a:endParaRPr lang="en-GB"/>
          </a:p>
        </p:txBody>
      </p:sp>
    </p:spTree>
    <p:extLst>
      <p:ext uri="{BB962C8B-B14F-4D97-AF65-F5344CB8AC3E}">
        <p14:creationId xmlns:p14="http://schemas.microsoft.com/office/powerpoint/2010/main" val="465349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7</a:t>
            </a:fld>
            <a:endParaRPr lang="en-GB"/>
          </a:p>
        </p:txBody>
      </p:sp>
    </p:spTree>
    <p:extLst>
      <p:ext uri="{BB962C8B-B14F-4D97-AF65-F5344CB8AC3E}">
        <p14:creationId xmlns:p14="http://schemas.microsoft.com/office/powerpoint/2010/main" val="2862150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9</a:t>
            </a:fld>
            <a:endParaRPr lang="en-GB"/>
          </a:p>
        </p:txBody>
      </p:sp>
    </p:spTree>
    <p:extLst>
      <p:ext uri="{BB962C8B-B14F-4D97-AF65-F5344CB8AC3E}">
        <p14:creationId xmlns:p14="http://schemas.microsoft.com/office/powerpoint/2010/main" val="1117516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7563562-8588-4598-97A0-1563BF14D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ACEC46C-7DE9-447D-9FBA-B608125815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14C81F9B-B7EE-400C-A632-F6731FEDF3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509704-4A97-4CF1-8E60-C32E337807C0}" type="slidenum">
              <a:rPr lang="en-US" altLang="en-US" smtClean="0"/>
              <a:pPr/>
              <a:t>13</a:t>
            </a:fld>
            <a:endParaRPr lang="en-US" altLang="en-US"/>
          </a:p>
        </p:txBody>
      </p:sp>
    </p:spTree>
    <p:extLst>
      <p:ext uri="{BB962C8B-B14F-4D97-AF65-F5344CB8AC3E}">
        <p14:creationId xmlns:p14="http://schemas.microsoft.com/office/powerpoint/2010/main" val="2518958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B01840-15B0-45A1-AF7F-39E149B9EA5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274006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01840-15B0-45A1-AF7F-39E149B9EA5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1724923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EB01840-15B0-45A1-AF7F-39E149B9EA5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856720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B01840-15B0-45A1-AF7F-39E149B9EA5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2967347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B01840-15B0-45A1-AF7F-39E149B9EA5F}"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79902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B01840-15B0-45A1-AF7F-39E149B9EA5F}"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28802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B01840-15B0-45A1-AF7F-39E149B9EA5F}"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1005350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01840-15B0-45A1-AF7F-39E149B9EA5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2524667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01840-15B0-45A1-AF7F-39E149B9EA5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418668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01840-15B0-45A1-AF7F-39E149B9EA5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2209682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01840-15B0-45A1-AF7F-39E149B9EA5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A1E68-4361-4FD9-A47D-936FCE382B9F}" type="slidenum">
              <a:rPr lang="en-GB" smtClean="0"/>
              <a:t>‹#›</a:t>
            </a:fld>
            <a:endParaRPr lang="en-GB"/>
          </a:p>
        </p:txBody>
      </p:sp>
    </p:spTree>
    <p:extLst>
      <p:ext uri="{BB962C8B-B14F-4D97-AF65-F5344CB8AC3E}">
        <p14:creationId xmlns:p14="http://schemas.microsoft.com/office/powerpoint/2010/main" val="1945182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01840-15B0-45A1-AF7F-39E149B9EA5F}" type="datetimeFigureOut">
              <a:rPr lang="en-GB" smtClean="0"/>
              <a:t>13/03/2019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6A1E68-4361-4FD9-A47D-936FCE382B9F}" type="slidenum">
              <a:rPr lang="en-GB" smtClean="0"/>
              <a:t>‹#›</a:t>
            </a:fld>
            <a:endParaRPr lang="en-GB"/>
          </a:p>
        </p:txBody>
      </p:sp>
    </p:spTree>
    <p:extLst>
      <p:ext uri="{BB962C8B-B14F-4D97-AF65-F5344CB8AC3E}">
        <p14:creationId xmlns:p14="http://schemas.microsoft.com/office/powerpoint/2010/main" val="2035122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bbc.co.uk/news/uk-wales-42608193"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hyperlink" Target="https://vimeo.com/138339433"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tesGUxyd-lw"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ECCH7003</a:t>
            </a:r>
            <a:endParaRPr lang="en-GB" dirty="0"/>
          </a:p>
        </p:txBody>
      </p:sp>
      <p:sp>
        <p:nvSpPr>
          <p:cNvPr id="3" name="Subtitle 2"/>
          <p:cNvSpPr>
            <a:spLocks noGrp="1"/>
          </p:cNvSpPr>
          <p:nvPr>
            <p:ph type="subTitle" idx="1"/>
          </p:nvPr>
        </p:nvSpPr>
        <p:spPr/>
        <p:txBody>
          <a:bodyPr/>
          <a:lstStyle/>
          <a:p>
            <a:r>
              <a:rPr lang="en-GB" dirty="0" err="1" smtClean="0"/>
              <a:t>Sesiwn</a:t>
            </a:r>
            <a:r>
              <a:rPr lang="en-GB" dirty="0" smtClean="0"/>
              <a:t> 8 / Session 8 </a:t>
            </a:r>
            <a:endParaRPr lang="en-GB" dirty="0"/>
          </a:p>
        </p:txBody>
      </p:sp>
    </p:spTree>
    <p:extLst>
      <p:ext uri="{BB962C8B-B14F-4D97-AF65-F5344CB8AC3E}">
        <p14:creationId xmlns:p14="http://schemas.microsoft.com/office/powerpoint/2010/main" val="3590841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err="1" smtClean="0"/>
              <a:t>Amcanion</a:t>
            </a:r>
            <a:r>
              <a:rPr lang="en-GB" i="1" dirty="0" smtClean="0"/>
              <a:t> y </a:t>
            </a:r>
            <a:r>
              <a:rPr lang="en-GB" i="1" dirty="0" err="1" smtClean="0"/>
              <a:t>Modiwl</a:t>
            </a:r>
            <a:r>
              <a:rPr lang="en-GB" i="1" dirty="0" smtClean="0"/>
              <a:t/>
            </a:r>
            <a:br>
              <a:rPr lang="en-GB" i="1" dirty="0" smtClean="0"/>
            </a:br>
            <a:r>
              <a:rPr lang="en-GB" dirty="0" smtClean="0"/>
              <a:t>Module Aims </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fontAlgn="base"/>
            <a:r>
              <a:rPr lang="cy-GB" dirty="0"/>
              <a:t>Datblygu gwybodaeth, dealltwriaeth a sgiliau manwl sy’n briodol i ymgorffori ac arwain hawliau plant a phobl ifanc o fewn cymuned berthnasol neu gyd-destun addysgol.   </a:t>
            </a:r>
          </a:p>
          <a:p>
            <a:pPr marL="0" indent="0" fontAlgn="base">
              <a:buNone/>
            </a:pPr>
            <a:endParaRPr lang="cy-GB" dirty="0"/>
          </a:p>
          <a:p>
            <a:pPr fontAlgn="base"/>
            <a:r>
              <a:rPr lang="cy-GB" dirty="0"/>
              <a:t>Deall sut i sicrhau newid i arwain datblygiad hawliau plant a phobl ifanc o fewn cymuned berthnasol neu gyd-destunau addysgol.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fontAlgn="base"/>
            <a:r>
              <a:rPr lang="en-GB" dirty="0"/>
              <a:t>To develop in-depth knowledge, understanding and skills appropriate to embedding and leading children and young people’s rights within a relevant community or educational context.   </a:t>
            </a:r>
          </a:p>
          <a:p>
            <a:pPr marL="0" indent="0" fontAlgn="base">
              <a:buNone/>
            </a:pPr>
            <a:endParaRPr lang="en-GB" dirty="0"/>
          </a:p>
          <a:p>
            <a:pPr fontAlgn="base"/>
            <a:r>
              <a:rPr lang="en-GB" dirty="0"/>
              <a:t>To understand how to effect change to lead the development of children and young people’s rights within relevant community or educational contexts.   </a:t>
            </a:r>
          </a:p>
          <a:p>
            <a:endParaRPr lang="en-GB" dirty="0"/>
          </a:p>
        </p:txBody>
      </p:sp>
    </p:spTree>
    <p:extLst>
      <p:ext uri="{BB962C8B-B14F-4D97-AF65-F5344CB8AC3E}">
        <p14:creationId xmlns:p14="http://schemas.microsoft.com/office/powerpoint/2010/main" val="22169056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err="1" smtClean="0"/>
              <a:t>Deilliannau</a:t>
            </a:r>
            <a:r>
              <a:rPr lang="en-GB" i="1" dirty="0" smtClean="0"/>
              <a:t> </a:t>
            </a:r>
            <a:r>
              <a:rPr lang="en-GB" i="1" dirty="0" err="1" smtClean="0"/>
              <a:t>Dysgu</a:t>
            </a:r>
            <a:r>
              <a:rPr lang="en-GB" i="1" dirty="0" smtClean="0"/>
              <a:t> </a:t>
            </a:r>
            <a:br>
              <a:rPr lang="en-GB" i="1" dirty="0" smtClean="0"/>
            </a:br>
            <a:r>
              <a:rPr lang="en-GB" dirty="0" smtClean="0"/>
              <a:t>Learning Outcomes </a:t>
            </a:r>
            <a:endParaRPr lang="en-GB" dirty="0"/>
          </a:p>
        </p:txBody>
      </p:sp>
      <p:sp>
        <p:nvSpPr>
          <p:cNvPr id="3" name="Content Placeholder 2"/>
          <p:cNvSpPr>
            <a:spLocks noGrp="1"/>
          </p:cNvSpPr>
          <p:nvPr>
            <p:ph sz="half" idx="1"/>
          </p:nvPr>
        </p:nvSpPr>
        <p:spPr>
          <a:xfrm>
            <a:off x="1981200" y="1600200"/>
            <a:ext cx="4038600" cy="4781128"/>
          </a:xfrm>
        </p:spPr>
        <p:style>
          <a:lnRef idx="2">
            <a:schemeClr val="accent4"/>
          </a:lnRef>
          <a:fillRef idx="1">
            <a:schemeClr val="lt1"/>
          </a:fillRef>
          <a:effectRef idx="0">
            <a:schemeClr val="accent4"/>
          </a:effectRef>
          <a:fontRef idx="minor">
            <a:schemeClr val="dk1"/>
          </a:fontRef>
        </p:style>
        <p:txBody>
          <a:bodyPr>
            <a:noAutofit/>
          </a:bodyPr>
          <a:lstStyle/>
          <a:p>
            <a:pPr fontAlgn="base"/>
            <a:r>
              <a:rPr lang="cy-GB" sz="1600" dirty="0"/>
              <a:t>Dangos dealltwriaeth feirniadol o hawliau gan gynnwys hawliau plant a phobl ifanc a chyfrifoldebau deiliaid dyletswyddau yn y Gymru gyfoes, yn seiliedig ar theori, polisi ac arfer cyfredol.   </a:t>
            </a:r>
            <a:endParaRPr lang="cy-GB" sz="1600" dirty="0"/>
          </a:p>
          <a:p>
            <a:pPr marL="0" indent="0" fontAlgn="base">
              <a:buNone/>
            </a:pPr>
            <a:endParaRPr lang="cy-GB" sz="1600" dirty="0"/>
          </a:p>
          <a:p>
            <a:pPr fontAlgn="base"/>
            <a:r>
              <a:rPr lang="cy-GB" sz="1600" dirty="0"/>
              <a:t>Dadansoddi a gwerthuso hawliau o ran y maes cyfiawnder cymdeithasol, ac mewn amrywiaeth o gyd-destunau a sefyllfaoedd, a dangos ymwybyddiaeth o rwystrau a phroblemau a allai godi. </a:t>
            </a:r>
          </a:p>
          <a:p>
            <a:pPr marL="0" indent="0" fontAlgn="base">
              <a:buNone/>
            </a:pPr>
            <a:endParaRPr lang="cy-GB" sz="1600" dirty="0"/>
          </a:p>
          <a:p>
            <a:pPr fontAlgn="base"/>
            <a:r>
              <a:rPr lang="cy-GB" sz="1600" dirty="0"/>
              <a:t>Adolygu’n feirniadol rai o’r prif theorïau rheoli ac arwain newid a allai gefnogi datblygiad hawliau plant a phobl ifanc. </a:t>
            </a:r>
          </a:p>
          <a:p>
            <a:pPr marL="0" indent="0" fontAlgn="base">
              <a:buNone/>
            </a:pPr>
            <a:endParaRPr lang="cy-GB" sz="1600" dirty="0"/>
          </a:p>
          <a:p>
            <a:pPr marL="0" indent="0">
              <a:buNone/>
            </a:pPr>
            <a:endParaRPr lang="en-GB" sz="1200" dirty="0"/>
          </a:p>
        </p:txBody>
      </p:sp>
      <p:sp>
        <p:nvSpPr>
          <p:cNvPr id="4" name="Content Placeholder 3"/>
          <p:cNvSpPr>
            <a:spLocks noGrp="1"/>
          </p:cNvSpPr>
          <p:nvPr>
            <p:ph sz="half" idx="2"/>
          </p:nvPr>
        </p:nvSpPr>
        <p:spPr>
          <a:xfrm>
            <a:off x="6172200" y="1600200"/>
            <a:ext cx="4038600" cy="4781128"/>
          </a:xfrm>
        </p:spPr>
        <p:style>
          <a:lnRef idx="2">
            <a:schemeClr val="accent5"/>
          </a:lnRef>
          <a:fillRef idx="1">
            <a:schemeClr val="lt1"/>
          </a:fillRef>
          <a:effectRef idx="0">
            <a:schemeClr val="accent5"/>
          </a:effectRef>
          <a:fontRef idx="minor">
            <a:schemeClr val="dk1"/>
          </a:fontRef>
        </p:style>
        <p:txBody>
          <a:bodyPr>
            <a:normAutofit fontScale="62500" lnSpcReduction="20000"/>
          </a:bodyPr>
          <a:lstStyle/>
          <a:p>
            <a:pPr fontAlgn="base"/>
            <a:r>
              <a:rPr lang="en-GB" dirty="0"/>
              <a:t>Demonstrate a critical understanding of rights including children and young people’s rights and the responsibilities of duty bearers in contemporary Wales, based on current theory, policy and practice.  </a:t>
            </a:r>
          </a:p>
          <a:p>
            <a:pPr marL="0" indent="0" fontAlgn="base">
              <a:buNone/>
            </a:pPr>
            <a:endParaRPr lang="en-GB" dirty="0"/>
          </a:p>
          <a:p>
            <a:pPr fontAlgn="base"/>
            <a:r>
              <a:rPr lang="en-GB" dirty="0"/>
              <a:t>Analyse and evaluate rights in terms of the social justice arena, and in a variety of contexts and situations and demonstrate an awareness of barriers and issues that may arise. </a:t>
            </a:r>
          </a:p>
          <a:p>
            <a:pPr marL="0" indent="0" fontAlgn="base">
              <a:buNone/>
            </a:pPr>
            <a:endParaRPr lang="en-GB" dirty="0"/>
          </a:p>
          <a:p>
            <a:pPr fontAlgn="base"/>
            <a:r>
              <a:rPr lang="en-GB" dirty="0"/>
              <a:t>Critically review some of the main theories of management and leadership of change which may support the development of children and young people’s rights. </a:t>
            </a:r>
          </a:p>
          <a:p>
            <a:pPr marL="0" indent="0" fontAlgn="base">
              <a:buNone/>
            </a:pPr>
            <a:endParaRPr lang="en-GB" dirty="0"/>
          </a:p>
          <a:p>
            <a:endParaRPr lang="en-GB" dirty="0"/>
          </a:p>
        </p:txBody>
      </p:sp>
    </p:spTree>
    <p:extLst>
      <p:ext uri="{BB962C8B-B14F-4D97-AF65-F5344CB8AC3E}">
        <p14:creationId xmlns:p14="http://schemas.microsoft.com/office/powerpoint/2010/main" val="2805305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75520" y="476672"/>
            <a:ext cx="4244280" cy="5976664"/>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fontAlgn="base"/>
            <a:r>
              <a:rPr lang="cy-GB" dirty="0"/>
              <a:t>Adfyfyrio’n feirniadol ar y berthynas rhwng theori ac arfer a herio hynny yng nghyd-destun newid a thrawsffurfiad, gan nodi cyfleoedd a heriau o fewn cyd-destunau perthnasol a chynnig datrysiadau posibl.   </a:t>
            </a:r>
          </a:p>
          <a:p>
            <a:pPr fontAlgn="base"/>
            <a:endParaRPr lang="cy-GB" dirty="0"/>
          </a:p>
          <a:p>
            <a:pPr fontAlgn="base"/>
            <a:r>
              <a:rPr lang="cy-GB" dirty="0"/>
              <a:t>Trefnu eu gwybodaeth a’r hyn y maent wedi’i ddysgu drwy ddefnyddio amrywiaeth o ffynonellau gwybodaeth, gan gynnwys </a:t>
            </a:r>
            <a:r>
              <a:rPr lang="cy-GB" dirty="0" err="1"/>
              <a:t>TGCh</a:t>
            </a:r>
            <a:r>
              <a:rPr lang="cy-GB" dirty="0"/>
              <a:t>, a chyflwyno’u gwaith ar y lefel briodol.  </a:t>
            </a:r>
          </a:p>
          <a:p>
            <a:pPr marL="0" indent="0" fontAlgn="base">
              <a:buNone/>
            </a:pPr>
            <a:endParaRPr lang="cy-GB" dirty="0"/>
          </a:p>
          <a:p>
            <a:endParaRPr lang="en-GB" dirty="0"/>
          </a:p>
        </p:txBody>
      </p:sp>
      <p:sp>
        <p:nvSpPr>
          <p:cNvPr id="4" name="Content Placeholder 3"/>
          <p:cNvSpPr>
            <a:spLocks noGrp="1"/>
          </p:cNvSpPr>
          <p:nvPr>
            <p:ph sz="half" idx="2"/>
          </p:nvPr>
        </p:nvSpPr>
        <p:spPr>
          <a:xfrm>
            <a:off x="6172200" y="476672"/>
            <a:ext cx="4244280" cy="5976664"/>
          </a:xfrm>
        </p:spPr>
        <p:style>
          <a:lnRef idx="2">
            <a:schemeClr val="accent5"/>
          </a:lnRef>
          <a:fillRef idx="1">
            <a:schemeClr val="lt1"/>
          </a:fillRef>
          <a:effectRef idx="0">
            <a:schemeClr val="accent5"/>
          </a:effectRef>
          <a:fontRef idx="minor">
            <a:schemeClr val="dk1"/>
          </a:fontRef>
        </p:style>
        <p:txBody>
          <a:bodyPr>
            <a:noAutofit/>
          </a:bodyPr>
          <a:lstStyle/>
          <a:p>
            <a:pPr fontAlgn="base"/>
            <a:r>
              <a:rPr lang="en-GB" sz="2400" dirty="0"/>
              <a:t>Critically reflect upon and challenge the relationship between theory and practice within the context of change and transformation, identifying opportunities and challenges within relevant contexts and proposing possible solutions.   </a:t>
            </a:r>
          </a:p>
          <a:p>
            <a:pPr marL="0" indent="0" fontAlgn="base">
              <a:buNone/>
            </a:pPr>
            <a:endParaRPr lang="en-GB" sz="2400" dirty="0"/>
          </a:p>
          <a:p>
            <a:pPr fontAlgn="base"/>
            <a:r>
              <a:rPr lang="en-GB" sz="2400" dirty="0"/>
              <a:t>Organise their knowledge and learning through the use of a range of information sources, including ICT and present their work at the appropriate level.  </a:t>
            </a:r>
          </a:p>
          <a:p>
            <a:endParaRPr lang="en-GB" sz="2200" dirty="0"/>
          </a:p>
        </p:txBody>
      </p:sp>
    </p:spTree>
    <p:extLst>
      <p:ext uri="{BB962C8B-B14F-4D97-AF65-F5344CB8AC3E}">
        <p14:creationId xmlns:p14="http://schemas.microsoft.com/office/powerpoint/2010/main" val="3903318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Cwestiwn</a:t>
            </a:r>
            <a:r>
              <a:rPr lang="en-GB" i="1" dirty="0" smtClean="0"/>
              <a:t> </a:t>
            </a:r>
            <a:r>
              <a:rPr lang="en-GB" i="1" dirty="0" err="1" smtClean="0"/>
              <a:t>Sawl</a:t>
            </a:r>
            <a:r>
              <a:rPr lang="en-GB" i="1" dirty="0" smtClean="0"/>
              <a:t> Darn</a:t>
            </a:r>
            <a:r>
              <a:rPr lang="en-GB" dirty="0" smtClean="0"/>
              <a:t/>
            </a:r>
            <a:br>
              <a:rPr lang="en-GB" dirty="0" smtClean="0"/>
            </a:br>
            <a:r>
              <a:rPr lang="en-GB" dirty="0" smtClean="0"/>
              <a:t>A Question of Many Parts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Gan</a:t>
            </a:r>
            <a:r>
              <a:rPr lang="en-GB" dirty="0"/>
              <a:t> </a:t>
            </a:r>
            <a:r>
              <a:rPr lang="en-GB" dirty="0" err="1"/>
              <a:t>gyfeirio'n</a:t>
            </a:r>
            <a:r>
              <a:rPr lang="en-GB" dirty="0"/>
              <a:t> </a:t>
            </a:r>
            <a:r>
              <a:rPr lang="en-GB" dirty="0" err="1"/>
              <a:t>fanwl</a:t>
            </a:r>
            <a:r>
              <a:rPr lang="en-GB" dirty="0"/>
              <a:t> at </a:t>
            </a:r>
            <a:r>
              <a:rPr lang="en-GB" dirty="0" err="1"/>
              <a:t>ystod</a:t>
            </a:r>
            <a:r>
              <a:rPr lang="en-GB" dirty="0"/>
              <a:t> o </a:t>
            </a:r>
            <a:r>
              <a:rPr lang="en-GB" dirty="0" err="1"/>
              <a:t>lenyddiaeth</a:t>
            </a:r>
            <a:r>
              <a:rPr lang="en-GB" dirty="0"/>
              <a:t>, </a:t>
            </a:r>
            <a:r>
              <a:rPr lang="en-GB" dirty="0" err="1">
                <a:solidFill>
                  <a:srgbClr val="FF0000"/>
                </a:solidFill>
              </a:rPr>
              <a:t>adolygwch</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feirniadol</a:t>
            </a:r>
            <a:r>
              <a:rPr lang="en-GB" dirty="0">
                <a:solidFill>
                  <a:srgbClr val="FF0000"/>
                </a:solidFill>
              </a:rPr>
              <a:t> a </a:t>
            </a:r>
            <a:r>
              <a:rPr lang="en-GB" dirty="0" err="1">
                <a:solidFill>
                  <a:srgbClr val="FF0000"/>
                </a:solidFill>
              </a:rPr>
              <a:t>dadansoddwch</a:t>
            </a:r>
            <a:r>
              <a:rPr lang="en-GB" dirty="0">
                <a:solidFill>
                  <a:srgbClr val="FF0000"/>
                </a:solidFill>
              </a:rPr>
              <a:t> </a:t>
            </a:r>
            <a:r>
              <a:rPr lang="en-GB" dirty="0">
                <a:solidFill>
                  <a:srgbClr val="00B050"/>
                </a:solidFill>
              </a:rPr>
              <a:t>her </a:t>
            </a:r>
            <a:r>
              <a:rPr lang="en-GB" dirty="0" err="1">
                <a:solidFill>
                  <a:srgbClr val="00B050"/>
                </a:solidFill>
              </a:rPr>
              <a:t>neu</a:t>
            </a:r>
            <a:r>
              <a:rPr lang="en-GB" dirty="0">
                <a:solidFill>
                  <a:srgbClr val="00B050"/>
                </a:solidFill>
              </a:rPr>
              <a:t> </a:t>
            </a:r>
            <a:r>
              <a:rPr lang="en-GB" dirty="0" err="1">
                <a:solidFill>
                  <a:srgbClr val="00B050"/>
                </a:solidFill>
              </a:rPr>
              <a:t>rwystr</a:t>
            </a:r>
            <a:r>
              <a:rPr lang="en-GB" dirty="0">
                <a:solidFill>
                  <a:srgbClr val="00B050"/>
                </a:solidFill>
              </a:rPr>
              <a:t> </a:t>
            </a:r>
            <a:r>
              <a:rPr lang="en-GB" dirty="0" err="1">
                <a:solidFill>
                  <a:srgbClr val="00B050"/>
                </a:solidFill>
              </a:rPr>
              <a:t>i</a:t>
            </a:r>
            <a:r>
              <a:rPr lang="en-GB" dirty="0">
                <a:solidFill>
                  <a:srgbClr val="00B050"/>
                </a:solidFill>
              </a:rPr>
              <a:t> </a:t>
            </a:r>
            <a:r>
              <a:rPr lang="en-GB" dirty="0" err="1">
                <a:solidFill>
                  <a:srgbClr val="00B050"/>
                </a:solidFill>
              </a:rPr>
              <a:t>gyflawni</a:t>
            </a:r>
            <a:r>
              <a:rPr lang="en-GB" dirty="0">
                <a:solidFill>
                  <a:srgbClr val="00B050"/>
                </a:solidFill>
              </a:rPr>
              <a:t> </a:t>
            </a:r>
            <a:r>
              <a:rPr lang="en-GB" dirty="0" err="1">
                <a:solidFill>
                  <a:srgbClr val="00B050"/>
                </a:solidFill>
              </a:rPr>
              <a:t>hawliau</a:t>
            </a:r>
            <a:r>
              <a:rPr lang="en-GB" dirty="0">
                <a:solidFill>
                  <a:srgbClr val="00B050"/>
                </a:solidFill>
              </a:rPr>
              <a:t> plant</a:t>
            </a:r>
            <a:r>
              <a:rPr lang="en-GB" dirty="0"/>
              <a:t> a </a:t>
            </a:r>
            <a:r>
              <a:rPr lang="en-GB" dirty="0" err="1"/>
              <a:t>wynebir</a:t>
            </a:r>
            <a:r>
              <a:rPr lang="en-GB" dirty="0"/>
              <a:t> </a:t>
            </a:r>
            <a:r>
              <a:rPr lang="en-GB" dirty="0" err="1">
                <a:solidFill>
                  <a:schemeClr val="accent1"/>
                </a:solidFill>
              </a:rPr>
              <a:t>gan</a:t>
            </a:r>
            <a:r>
              <a:rPr lang="en-GB" dirty="0">
                <a:solidFill>
                  <a:schemeClr val="accent1"/>
                </a:solidFill>
              </a:rPr>
              <a:t> </a:t>
            </a:r>
            <a:r>
              <a:rPr lang="en-GB" dirty="0" err="1">
                <a:solidFill>
                  <a:schemeClr val="accent1"/>
                </a:solidFill>
              </a:rPr>
              <a:t>sefydliad</a:t>
            </a:r>
            <a:r>
              <a:rPr lang="en-GB" dirty="0">
                <a:solidFill>
                  <a:schemeClr val="accent1"/>
                </a:solidFill>
              </a:rPr>
              <a:t> </a:t>
            </a:r>
            <a:r>
              <a:rPr lang="en-GB" dirty="0" err="1">
                <a:solidFill>
                  <a:schemeClr val="accent1"/>
                </a:solidFill>
              </a:rPr>
              <a:t>perthnasol</a:t>
            </a:r>
            <a:r>
              <a:rPr lang="en-GB" dirty="0"/>
              <a:t> ac </a:t>
            </a:r>
            <a:r>
              <a:rPr lang="en-GB" dirty="0" err="1">
                <a:solidFill>
                  <a:schemeClr val="bg1">
                    <a:lumMod val="50000"/>
                  </a:schemeClr>
                </a:solidFill>
              </a:rPr>
              <a:t>awgrymwch</a:t>
            </a:r>
            <a:r>
              <a:rPr lang="en-GB" dirty="0">
                <a:solidFill>
                  <a:schemeClr val="bg1">
                    <a:lumMod val="50000"/>
                  </a:schemeClr>
                </a:solidFill>
              </a:rPr>
              <a:t> </a:t>
            </a:r>
            <a:r>
              <a:rPr lang="en-GB" dirty="0" err="1">
                <a:solidFill>
                  <a:schemeClr val="bg1">
                    <a:lumMod val="50000"/>
                  </a:schemeClr>
                </a:solidFill>
              </a:rPr>
              <a:t>ddull</a:t>
            </a:r>
            <a:r>
              <a:rPr lang="en-GB" dirty="0">
                <a:solidFill>
                  <a:schemeClr val="bg1">
                    <a:lumMod val="50000"/>
                  </a:schemeClr>
                </a:solidFill>
              </a:rPr>
              <a:t> </a:t>
            </a:r>
            <a:r>
              <a:rPr lang="en-GB" dirty="0" err="1">
                <a:solidFill>
                  <a:schemeClr val="bg1">
                    <a:lumMod val="50000"/>
                  </a:schemeClr>
                </a:solidFill>
              </a:rPr>
              <a:t>posibl</a:t>
            </a:r>
            <a:r>
              <a:rPr lang="en-GB" dirty="0">
                <a:solidFill>
                  <a:schemeClr val="bg1">
                    <a:lumMod val="50000"/>
                  </a:schemeClr>
                </a:solidFill>
              </a:rPr>
              <a:t> o </a:t>
            </a:r>
            <a:r>
              <a:rPr lang="en-GB" dirty="0" err="1">
                <a:solidFill>
                  <a:schemeClr val="bg1">
                    <a:lumMod val="50000"/>
                  </a:schemeClr>
                </a:solidFill>
              </a:rPr>
              <a:t>fynd</a:t>
            </a:r>
            <a:r>
              <a:rPr lang="en-GB" dirty="0">
                <a:solidFill>
                  <a:schemeClr val="bg1">
                    <a:lumMod val="50000"/>
                  </a:schemeClr>
                </a:solidFill>
              </a:rPr>
              <a:t> </a:t>
            </a:r>
            <a:r>
              <a:rPr lang="en-GB" dirty="0" err="1">
                <a:solidFill>
                  <a:schemeClr val="bg1">
                    <a:lumMod val="50000"/>
                  </a:schemeClr>
                </a:solidFill>
              </a:rPr>
              <a:t>i'r</a:t>
            </a:r>
            <a:r>
              <a:rPr lang="en-GB" dirty="0">
                <a:solidFill>
                  <a:schemeClr val="bg1">
                    <a:lumMod val="50000"/>
                  </a:schemeClr>
                </a:solidFill>
              </a:rPr>
              <a:t> </a:t>
            </a:r>
            <a:r>
              <a:rPr lang="en-GB" dirty="0" err="1">
                <a:solidFill>
                  <a:schemeClr val="bg1">
                    <a:lumMod val="50000"/>
                  </a:schemeClr>
                </a:solidFill>
              </a:rPr>
              <a:t>afael</a:t>
            </a:r>
            <a:r>
              <a:rPr lang="en-GB" dirty="0">
                <a:solidFill>
                  <a:schemeClr val="bg1">
                    <a:lumMod val="50000"/>
                  </a:schemeClr>
                </a:solidFill>
              </a:rPr>
              <a:t> </a:t>
            </a:r>
            <a:r>
              <a:rPr lang="en-GB" dirty="0" err="1">
                <a:solidFill>
                  <a:schemeClr val="bg1">
                    <a:lumMod val="50000"/>
                  </a:schemeClr>
                </a:solidFill>
              </a:rPr>
              <a:t>â'r</a:t>
            </a:r>
            <a:r>
              <a:rPr lang="en-GB" dirty="0">
                <a:solidFill>
                  <a:schemeClr val="bg1">
                    <a:lumMod val="50000"/>
                  </a:schemeClr>
                </a:solidFill>
              </a:rPr>
              <a:t> mater </a:t>
            </a:r>
            <a:r>
              <a:rPr lang="en-GB" dirty="0" err="1">
                <a:solidFill>
                  <a:schemeClr val="bg1">
                    <a:lumMod val="50000"/>
                  </a:schemeClr>
                </a:solidFill>
              </a:rPr>
              <a:t>hwn</a:t>
            </a:r>
            <a:r>
              <a:rPr lang="en-GB" dirty="0"/>
              <a:t>. </a:t>
            </a:r>
            <a:r>
              <a:rPr lang="en-GB" dirty="0" err="1"/>
              <a:t>Dylech</a:t>
            </a:r>
            <a:r>
              <a:rPr lang="en-GB" dirty="0"/>
              <a:t> </a:t>
            </a:r>
            <a:r>
              <a:rPr lang="en-GB" dirty="0" err="1">
                <a:solidFill>
                  <a:schemeClr val="accent2">
                    <a:lumMod val="75000"/>
                  </a:schemeClr>
                </a:solidFill>
              </a:rPr>
              <a:t>gynnwys</a:t>
            </a:r>
            <a:r>
              <a:rPr lang="en-GB" dirty="0">
                <a:solidFill>
                  <a:schemeClr val="accent2">
                    <a:lumMod val="75000"/>
                  </a:schemeClr>
                </a:solidFill>
              </a:rPr>
              <a:t> </a:t>
            </a:r>
            <a:r>
              <a:rPr lang="en-GB" dirty="0" err="1">
                <a:solidFill>
                  <a:schemeClr val="accent2">
                    <a:lumMod val="75000"/>
                  </a:schemeClr>
                </a:solidFill>
              </a:rPr>
              <a:t>offeryn</a:t>
            </a:r>
            <a:r>
              <a:rPr lang="en-GB" dirty="0">
                <a:solidFill>
                  <a:schemeClr val="accent2">
                    <a:lumMod val="75000"/>
                  </a:schemeClr>
                </a:solidFill>
              </a:rPr>
              <a:t> </a:t>
            </a:r>
            <a:r>
              <a:rPr lang="en-GB" dirty="0" err="1">
                <a:solidFill>
                  <a:schemeClr val="accent2">
                    <a:lumMod val="75000"/>
                  </a:schemeClr>
                </a:solidFill>
              </a:rPr>
              <a:t>dadansoddi</a:t>
            </a:r>
            <a:r>
              <a:rPr lang="en-GB" dirty="0">
                <a:solidFill>
                  <a:schemeClr val="accent2">
                    <a:lumMod val="75000"/>
                  </a:schemeClr>
                </a:solidFill>
              </a:rPr>
              <a:t> </a:t>
            </a:r>
            <a:r>
              <a:rPr lang="en-GB" dirty="0" err="1"/>
              <a:t>perthnasol</a:t>
            </a:r>
            <a:r>
              <a:rPr lang="en-GB" dirty="0"/>
              <a:t> (</a:t>
            </a:r>
            <a:r>
              <a:rPr lang="en-GB" dirty="0" err="1"/>
              <a:t>er</a:t>
            </a:r>
            <a:r>
              <a:rPr lang="en-GB" dirty="0"/>
              <a:t> </a:t>
            </a:r>
            <a:r>
              <a:rPr lang="en-GB" dirty="0" err="1"/>
              <a:t>enghraifft</a:t>
            </a:r>
            <a:r>
              <a:rPr lang="en-GB" dirty="0"/>
              <a:t>, </a:t>
            </a:r>
            <a:r>
              <a:rPr lang="en-GB" dirty="0" err="1"/>
              <a:t>dadansoddiad</a:t>
            </a:r>
            <a:r>
              <a:rPr lang="en-GB" dirty="0"/>
              <a:t> </a:t>
            </a:r>
            <a:r>
              <a:rPr lang="en-GB" dirty="0" err="1"/>
              <a:t>meysydd</a:t>
            </a:r>
            <a:r>
              <a:rPr lang="en-GB" dirty="0"/>
              <a:t> </a:t>
            </a:r>
            <a:r>
              <a:rPr lang="en-GB" dirty="0" err="1"/>
              <a:t>grym</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trafodaeth</a:t>
            </a:r>
            <a:r>
              <a:rPr lang="en-GB" dirty="0"/>
              <a:t> </a:t>
            </a:r>
            <a:r>
              <a:rPr lang="en-GB" dirty="0" err="1"/>
              <a:t>ymhellach</a:t>
            </a:r>
            <a:r>
              <a:rPr lang="en-GB" dirty="0"/>
              <a:t>.</a:t>
            </a:r>
          </a:p>
          <a:p>
            <a:pPr marL="0" indent="0">
              <a:buNone/>
            </a:pPr>
            <a:endParaRPr lang="en-GB" dirty="0"/>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With detailed reference to a range of literature, </a:t>
            </a:r>
            <a:r>
              <a:rPr lang="en-GB" dirty="0" smtClean="0">
                <a:solidFill>
                  <a:srgbClr val="FF0000"/>
                </a:solidFill>
              </a:rPr>
              <a:t>critically review</a:t>
            </a:r>
            <a:r>
              <a:rPr lang="en-GB" dirty="0" smtClean="0"/>
              <a:t> and </a:t>
            </a:r>
            <a:r>
              <a:rPr lang="en-GB" dirty="0" smtClean="0">
                <a:solidFill>
                  <a:schemeClr val="accent5"/>
                </a:solidFill>
              </a:rPr>
              <a:t>analyse</a:t>
            </a:r>
            <a:r>
              <a:rPr lang="en-GB" dirty="0" smtClean="0"/>
              <a:t> a </a:t>
            </a:r>
            <a:r>
              <a:rPr lang="en-GB" dirty="0" smtClean="0">
                <a:solidFill>
                  <a:srgbClr val="00B050"/>
                </a:solidFill>
              </a:rPr>
              <a:t>challenge or barrier to the fulfilment of children’s rights</a:t>
            </a:r>
            <a:r>
              <a:rPr lang="en-GB" dirty="0" smtClean="0"/>
              <a:t> faced by a </a:t>
            </a:r>
            <a:r>
              <a:rPr lang="en-GB" dirty="0" smtClean="0">
                <a:solidFill>
                  <a:srgbClr val="0070C0"/>
                </a:solidFill>
              </a:rPr>
              <a:t>relevant institution/organisation </a:t>
            </a:r>
            <a:r>
              <a:rPr lang="en-GB" dirty="0" smtClean="0"/>
              <a:t>and </a:t>
            </a:r>
            <a:r>
              <a:rPr lang="en-GB" dirty="0" smtClean="0">
                <a:solidFill>
                  <a:schemeClr val="tx1">
                    <a:lumMod val="50000"/>
                    <a:lumOff val="50000"/>
                  </a:schemeClr>
                </a:solidFill>
              </a:rPr>
              <a:t>suggest a possible approach to tackling this issue</a:t>
            </a:r>
            <a:r>
              <a:rPr lang="en-GB" dirty="0" smtClean="0"/>
              <a:t>. You should </a:t>
            </a:r>
            <a:r>
              <a:rPr lang="en-GB" dirty="0" smtClean="0">
                <a:solidFill>
                  <a:schemeClr val="accent2">
                    <a:lumMod val="75000"/>
                  </a:schemeClr>
                </a:solidFill>
              </a:rPr>
              <a:t>include a relevant analysis tool </a:t>
            </a:r>
            <a:r>
              <a:rPr lang="en-GB" dirty="0" smtClean="0"/>
              <a:t>(for example, a force field analysis) to further support your discussion.   </a:t>
            </a:r>
          </a:p>
          <a:p>
            <a:endParaRPr lang="en-GB" dirty="0"/>
          </a:p>
        </p:txBody>
      </p:sp>
    </p:spTree>
    <p:extLst>
      <p:ext uri="{BB962C8B-B14F-4D97-AF65-F5344CB8AC3E}">
        <p14:creationId xmlns:p14="http://schemas.microsoft.com/office/powerpoint/2010/main" val="42022729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Dadansoddi</a:t>
            </a:r>
            <a:r>
              <a:rPr lang="en-GB" i="1" dirty="0" smtClean="0"/>
              <a:t> </a:t>
            </a:r>
            <a:r>
              <a:rPr lang="en-GB" i="1" dirty="0" err="1" smtClean="0"/>
              <a:t>Hawliau</a:t>
            </a:r>
            <a:r>
              <a:rPr lang="en-GB" i="1" dirty="0" smtClean="0"/>
              <a:t> Plant</a:t>
            </a:r>
            <a:br>
              <a:rPr lang="en-GB" i="1" dirty="0" smtClean="0"/>
            </a:br>
            <a:r>
              <a:rPr lang="en-GB" dirty="0" smtClean="0"/>
              <a:t>Analysing Children’s Rights</a:t>
            </a:r>
            <a:endParaRPr lang="en-GB" dirty="0"/>
          </a:p>
        </p:txBody>
      </p:sp>
      <p:sp>
        <p:nvSpPr>
          <p:cNvPr id="3" name="Content Placeholder 2"/>
          <p:cNvSpPr>
            <a:spLocks noGrp="1"/>
          </p:cNvSpPr>
          <p:nvPr>
            <p:ph sz="half" idx="1"/>
          </p:nvPr>
        </p:nvSpPr>
        <p:spPr>
          <a:xfrm>
            <a:off x="838200" y="1825625"/>
            <a:ext cx="5181600" cy="467677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Er</a:t>
            </a:r>
            <a:r>
              <a:rPr lang="en-GB" dirty="0"/>
              <a:t> </a:t>
            </a:r>
            <a:r>
              <a:rPr lang="en-GB" dirty="0" err="1"/>
              <a:t>mwyn</a:t>
            </a:r>
            <a:r>
              <a:rPr lang="en-GB" dirty="0"/>
              <a:t> </a:t>
            </a:r>
            <a:r>
              <a:rPr lang="en-GB" dirty="0" err="1"/>
              <a:t>cyflawni</a:t>
            </a:r>
            <a:r>
              <a:rPr lang="en-GB" dirty="0"/>
              <a:t> </a:t>
            </a:r>
            <a:r>
              <a:rPr lang="en-GB" dirty="0" err="1"/>
              <a:t>hawliau</a:t>
            </a:r>
            <a:r>
              <a:rPr lang="en-GB" dirty="0"/>
              <a:t> plant </a:t>
            </a:r>
            <a:r>
              <a:rPr lang="en-GB" dirty="0" err="1"/>
              <a:t>mae</a:t>
            </a:r>
            <a:r>
              <a:rPr lang="en-GB" dirty="0"/>
              <a:t> </a:t>
            </a:r>
            <a:r>
              <a:rPr lang="en-GB" dirty="0" err="1"/>
              <a:t>angen</a:t>
            </a:r>
            <a:r>
              <a:rPr lang="en-GB" dirty="0"/>
              <a:t> </a:t>
            </a:r>
            <a:r>
              <a:rPr lang="en-GB" dirty="0" err="1"/>
              <a:t>nifer</a:t>
            </a:r>
            <a:r>
              <a:rPr lang="en-GB" dirty="0"/>
              <a:t> o </a:t>
            </a:r>
            <a:r>
              <a:rPr lang="en-GB" dirty="0" err="1" smtClean="0"/>
              <a:t>fframweithiau</a:t>
            </a:r>
            <a:r>
              <a:rPr lang="en-GB" dirty="0" smtClean="0"/>
              <a:t>: </a:t>
            </a:r>
            <a:r>
              <a:rPr lang="en-GB" dirty="0" err="1"/>
              <a:t>Cyfreithiol</a:t>
            </a:r>
            <a:r>
              <a:rPr lang="en-GB" dirty="0"/>
              <a:t>, </a:t>
            </a:r>
            <a:r>
              <a:rPr lang="en-GB" dirty="0" err="1"/>
              <a:t>Cymdeithasol</a:t>
            </a:r>
            <a:r>
              <a:rPr lang="en-GB" dirty="0"/>
              <a:t> a </a:t>
            </a:r>
            <a:r>
              <a:rPr lang="en-GB" dirty="0" err="1"/>
              <a:t>Diwylliannol</a:t>
            </a:r>
            <a:r>
              <a:rPr lang="en-GB" dirty="0"/>
              <a:t>.</a:t>
            </a:r>
          </a:p>
          <a:p>
            <a:endParaRPr lang="en-GB" dirty="0"/>
          </a:p>
          <a:p>
            <a:r>
              <a:rPr lang="en-GB" dirty="0"/>
              <a:t>Mae </a:t>
            </a:r>
            <a:r>
              <a:rPr lang="en-GB" dirty="0" err="1"/>
              <a:t>hawliau</a:t>
            </a:r>
            <a:r>
              <a:rPr lang="en-GB" dirty="0"/>
              <a:t> plant </a:t>
            </a:r>
            <a:r>
              <a:rPr lang="en-GB" dirty="0" err="1"/>
              <a:t>yn</a:t>
            </a:r>
            <a:r>
              <a:rPr lang="en-GB" dirty="0"/>
              <a:t> </a:t>
            </a:r>
            <a:r>
              <a:rPr lang="en-GB" dirty="0" err="1"/>
              <a:t>digwydd</a:t>
            </a:r>
            <a:r>
              <a:rPr lang="en-GB" dirty="0"/>
              <a:t> o </a:t>
            </a:r>
            <a:r>
              <a:rPr lang="en-GB" dirty="0" err="1"/>
              <a:t>fewn</a:t>
            </a:r>
            <a:r>
              <a:rPr lang="en-GB" dirty="0"/>
              <a:t> </a:t>
            </a:r>
            <a:r>
              <a:rPr lang="en-GB" dirty="0" err="1"/>
              <a:t>rhwydwaith</a:t>
            </a:r>
            <a:r>
              <a:rPr lang="en-GB" dirty="0"/>
              <a:t> </a:t>
            </a:r>
            <a:r>
              <a:rPr lang="en-GB" dirty="0" err="1"/>
              <a:t>cymhleth</a:t>
            </a:r>
            <a:r>
              <a:rPr lang="en-GB" dirty="0"/>
              <a:t> o </a:t>
            </a:r>
            <a:r>
              <a:rPr lang="en-GB" dirty="0" err="1"/>
              <a:t>ffactorau</a:t>
            </a:r>
            <a:r>
              <a:rPr lang="en-GB" dirty="0" smtClean="0"/>
              <a:t>:</a:t>
            </a:r>
          </a:p>
          <a:p>
            <a:pPr lvl="1"/>
            <a:r>
              <a:rPr lang="en-GB" dirty="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a:t>(Jones and Welch, 2010</a:t>
            </a:r>
            <a:endParaRPr lang="en-GB" dirty="0"/>
          </a:p>
          <a:p>
            <a:endParaRPr lang="en-GB" dirty="0"/>
          </a:p>
        </p:txBody>
      </p:sp>
      <p:sp>
        <p:nvSpPr>
          <p:cNvPr id="4" name="Content Placeholder 3"/>
          <p:cNvSpPr>
            <a:spLocks noGrp="1"/>
          </p:cNvSpPr>
          <p:nvPr>
            <p:ph sz="half" idx="2"/>
          </p:nvPr>
        </p:nvSpPr>
        <p:spPr>
          <a:xfrm>
            <a:off x="6172200" y="1825624"/>
            <a:ext cx="5181600" cy="4676775"/>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smtClean="0"/>
              <a:t>For children’s rights to be fulfilled you need a number of frameworks: Legal, Social and Cultural. </a:t>
            </a:r>
          </a:p>
          <a:p>
            <a:pPr marL="0" indent="0">
              <a:buNone/>
            </a:pPr>
            <a:endParaRPr lang="en-GB" dirty="0" smtClean="0"/>
          </a:p>
          <a:p>
            <a:r>
              <a:rPr lang="en-GB" dirty="0" smtClean="0"/>
              <a:t>Children’s rights occur within a complex network of factors:</a:t>
            </a:r>
          </a:p>
          <a:p>
            <a:pPr lvl="1"/>
            <a:r>
              <a:rPr lang="en-GB" dirty="0" smtClean="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smtClean="0"/>
              <a:t>(Jones and Welch, 2010)</a:t>
            </a:r>
            <a:endParaRPr lang="en-GB" sz="2200" dirty="0" smtClean="0"/>
          </a:p>
          <a:p>
            <a:pPr marL="457200" lvl="1" indent="0" algn="r">
              <a:buNone/>
            </a:pPr>
            <a:endParaRPr lang="en-GB" sz="1600" dirty="0" smtClean="0"/>
          </a:p>
        </p:txBody>
      </p:sp>
    </p:spTree>
    <p:extLst>
      <p:ext uri="{BB962C8B-B14F-4D97-AF65-F5344CB8AC3E}">
        <p14:creationId xmlns:p14="http://schemas.microsoft.com/office/powerpoint/2010/main" val="27552481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Tensiynau</a:t>
            </a:r>
            <a:r>
              <a:rPr lang="en-GB" i="1" dirty="0" smtClean="0"/>
              <a:t> a </a:t>
            </a:r>
            <a:r>
              <a:rPr lang="en-GB" i="1" dirty="0" err="1" smtClean="0"/>
              <a:t>Heriau</a:t>
            </a:r>
            <a:r>
              <a:rPr lang="en-GB" i="1" dirty="0" smtClean="0"/>
              <a:t> </a:t>
            </a:r>
            <a:br>
              <a:rPr lang="en-GB" i="1" dirty="0" smtClean="0"/>
            </a:br>
            <a:r>
              <a:rPr lang="en-GB" dirty="0" smtClean="0"/>
              <a:t>Tensions and Challenges </a:t>
            </a:r>
            <a:endParaRPr lang="en-GB" dirty="0"/>
          </a:p>
        </p:txBody>
      </p:sp>
      <p:pic>
        <p:nvPicPr>
          <p:cNvPr id="5" name="Picture 4"/>
          <p:cNvPicPr>
            <a:picLocks noChangeAspect="1"/>
          </p:cNvPicPr>
          <p:nvPr/>
        </p:nvPicPr>
        <p:blipFill>
          <a:blip r:embed="rId3"/>
          <a:stretch>
            <a:fillRect/>
          </a:stretch>
        </p:blipFill>
        <p:spPr>
          <a:xfrm>
            <a:off x="838200" y="2237797"/>
            <a:ext cx="4754938" cy="3396384"/>
          </a:xfrm>
          <a:prstGeom prst="rect">
            <a:avLst/>
          </a:prstGeom>
        </p:spPr>
      </p:pic>
      <p:sp>
        <p:nvSpPr>
          <p:cNvPr id="6" name="TextBox 5"/>
          <p:cNvSpPr txBox="1"/>
          <p:nvPr/>
        </p:nvSpPr>
        <p:spPr>
          <a:xfrm>
            <a:off x="3713019" y="6176963"/>
            <a:ext cx="2068945" cy="369332"/>
          </a:xfrm>
          <a:prstGeom prst="rect">
            <a:avLst/>
          </a:prstGeom>
          <a:noFill/>
        </p:spPr>
        <p:txBody>
          <a:bodyPr wrap="square" rtlCol="0">
            <a:spAutoFit/>
          </a:bodyPr>
          <a:lstStyle/>
          <a:p>
            <a:r>
              <a:rPr lang="en-GB" dirty="0" smtClean="0"/>
              <a:t>Course Hero, 2019</a:t>
            </a:r>
            <a:endParaRPr lang="en-GB" dirty="0"/>
          </a:p>
        </p:txBody>
      </p:sp>
      <p:sp>
        <p:nvSpPr>
          <p:cNvPr id="7" name="Rounded Rectangle 6"/>
          <p:cNvSpPr/>
          <p:nvPr/>
        </p:nvSpPr>
        <p:spPr>
          <a:xfrm>
            <a:off x="7555345" y="2237797"/>
            <a:ext cx="3195782" cy="14105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smtClean="0"/>
              <a:t>Identify barriers to meeting and fulfilling children’s rights. </a:t>
            </a:r>
            <a:endParaRPr lang="en-GB" sz="2400" dirty="0"/>
          </a:p>
        </p:txBody>
      </p:sp>
      <p:sp>
        <p:nvSpPr>
          <p:cNvPr id="8" name="Rounded Rectangle 7"/>
          <p:cNvSpPr/>
          <p:nvPr/>
        </p:nvSpPr>
        <p:spPr>
          <a:xfrm>
            <a:off x="7555345" y="4195473"/>
            <a:ext cx="3306618" cy="1477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t>Nodwch</a:t>
            </a:r>
            <a:r>
              <a:rPr lang="en-GB" sz="2400" dirty="0" smtClean="0"/>
              <a:t> </a:t>
            </a:r>
            <a:r>
              <a:rPr lang="en-GB" sz="2400" dirty="0" err="1" smtClean="0"/>
              <a:t>unrhyw</a:t>
            </a:r>
            <a:r>
              <a:rPr lang="en-GB" sz="2400" dirty="0" smtClean="0"/>
              <a:t> </a:t>
            </a:r>
            <a:r>
              <a:rPr lang="en-GB" sz="2400" dirty="0" err="1" smtClean="0"/>
              <a:t>rhwystrau</a:t>
            </a:r>
            <a:r>
              <a:rPr lang="en-GB" sz="2400" dirty="0" smtClean="0"/>
              <a:t> </a:t>
            </a:r>
            <a:r>
              <a:rPr lang="en-GB" sz="2400" dirty="0" err="1" smtClean="0"/>
              <a:t>mewn</a:t>
            </a:r>
            <a:r>
              <a:rPr lang="en-GB" sz="2400" dirty="0" smtClean="0"/>
              <a:t> </a:t>
            </a:r>
            <a:r>
              <a:rPr lang="en-GB" sz="2400" dirty="0" err="1" smtClean="0"/>
              <a:t>cyflawni</a:t>
            </a:r>
            <a:r>
              <a:rPr lang="en-GB" sz="2400" dirty="0" smtClean="0"/>
              <a:t> </a:t>
            </a:r>
            <a:r>
              <a:rPr lang="en-GB" sz="2400" dirty="0" err="1" smtClean="0"/>
              <a:t>hawliau</a:t>
            </a:r>
            <a:r>
              <a:rPr lang="en-GB" sz="2400" dirty="0" smtClean="0"/>
              <a:t> plant.</a:t>
            </a:r>
            <a:endParaRPr lang="en-GB" sz="2400" dirty="0"/>
          </a:p>
        </p:txBody>
      </p:sp>
    </p:spTree>
    <p:extLst>
      <p:ext uri="{BB962C8B-B14F-4D97-AF65-F5344CB8AC3E}">
        <p14:creationId xmlns:p14="http://schemas.microsoft.com/office/powerpoint/2010/main" val="42184454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Adnabod</a:t>
            </a:r>
            <a:r>
              <a:rPr lang="en-GB" i="1" dirty="0" smtClean="0"/>
              <a:t> </a:t>
            </a:r>
            <a:r>
              <a:rPr lang="en-GB" i="1" dirty="0" err="1" smtClean="0"/>
              <a:t>Heriau</a:t>
            </a:r>
            <a:r>
              <a:rPr lang="en-GB" i="1" dirty="0" smtClean="0"/>
              <a:t/>
            </a:r>
            <a:br>
              <a:rPr lang="en-GB" i="1" dirty="0" smtClean="0"/>
            </a:br>
            <a:r>
              <a:rPr lang="en-GB" dirty="0" smtClean="0"/>
              <a:t>Identifying a Barrier or Challenge</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smtClean="0"/>
              <a:t>Mewn</a:t>
            </a:r>
            <a:r>
              <a:rPr lang="en-GB" dirty="0" smtClean="0"/>
              <a:t> </a:t>
            </a:r>
            <a:r>
              <a:rPr lang="en-GB" dirty="0" err="1" smtClean="0"/>
              <a:t>parau</a:t>
            </a:r>
            <a:r>
              <a:rPr lang="en-GB" dirty="0" smtClean="0"/>
              <a:t>, </a:t>
            </a:r>
            <a:r>
              <a:rPr lang="en-GB" dirty="0" err="1" smtClean="0"/>
              <a:t>ysgrifennwch</a:t>
            </a:r>
            <a:r>
              <a:rPr lang="en-GB" dirty="0" smtClean="0"/>
              <a:t> </a:t>
            </a:r>
            <a:r>
              <a:rPr lang="en-GB" dirty="0" err="1" smtClean="0"/>
              <a:t>restr</a:t>
            </a:r>
            <a:r>
              <a:rPr lang="en-GB" dirty="0" smtClean="0"/>
              <a:t> o </a:t>
            </a:r>
            <a:r>
              <a:rPr lang="en-GB" dirty="0" err="1" smtClean="0"/>
              <a:t>feysydd</a:t>
            </a:r>
            <a:r>
              <a:rPr lang="en-GB" dirty="0" smtClean="0"/>
              <a:t> </a:t>
            </a:r>
            <a:r>
              <a:rPr lang="en-GB" dirty="0" err="1" smtClean="0"/>
              <a:t>hawliau</a:t>
            </a:r>
            <a:r>
              <a:rPr lang="en-GB" dirty="0" smtClean="0"/>
              <a:t> plant </a:t>
            </a:r>
            <a:r>
              <a:rPr lang="en-GB" dirty="0" err="1" smtClean="0"/>
              <a:t>sy'n</a:t>
            </a:r>
            <a:r>
              <a:rPr lang="en-GB" dirty="0" smtClean="0"/>
              <a:t> </a:t>
            </a:r>
            <a:r>
              <a:rPr lang="en-GB" dirty="0" err="1" smtClean="0"/>
              <a:t>cyflwyno</a:t>
            </a:r>
            <a:r>
              <a:rPr lang="en-GB" dirty="0" smtClean="0"/>
              <a:t> her </a:t>
            </a:r>
            <a:r>
              <a:rPr lang="en-GB" dirty="0" err="1" smtClean="0"/>
              <a:t>neu</a:t>
            </a:r>
            <a:r>
              <a:rPr lang="en-GB" dirty="0" smtClean="0"/>
              <a:t> </a:t>
            </a:r>
            <a:r>
              <a:rPr lang="en-GB" dirty="0" err="1" smtClean="0"/>
              <a:t>rwystr</a:t>
            </a:r>
            <a:r>
              <a:rPr lang="en-GB" dirty="0" smtClean="0"/>
              <a:t> </a:t>
            </a:r>
            <a:r>
              <a:rPr lang="en-GB" dirty="0" err="1" smtClean="0"/>
              <a:t>i</a:t>
            </a:r>
            <a:r>
              <a:rPr lang="en-GB" dirty="0" smtClean="0"/>
              <a:t> </a:t>
            </a:r>
            <a:r>
              <a:rPr lang="en-GB" dirty="0" err="1" smtClean="0"/>
              <a:t>gyflawni</a:t>
            </a:r>
            <a:r>
              <a:rPr lang="en-GB" dirty="0" smtClean="0"/>
              <a:t> </a:t>
            </a:r>
            <a:r>
              <a:rPr lang="en-GB" dirty="0" err="1" smtClean="0"/>
              <a:t>hawliau</a:t>
            </a:r>
            <a:r>
              <a:rPr lang="en-GB" dirty="0" smtClean="0"/>
              <a:t> plant.</a:t>
            </a:r>
          </a:p>
          <a:p>
            <a:endParaRPr lang="en-GB" dirty="0" smtClean="0"/>
          </a:p>
          <a:p>
            <a:r>
              <a:rPr lang="en-GB" dirty="0" smtClean="0"/>
              <a:t>Pa </a:t>
            </a:r>
            <a:r>
              <a:rPr lang="en-GB" dirty="0" err="1" smtClean="0"/>
              <a:t>fath</a:t>
            </a:r>
            <a:r>
              <a:rPr lang="en-GB" dirty="0" smtClean="0"/>
              <a:t> o </a:t>
            </a:r>
            <a:r>
              <a:rPr lang="en-GB" dirty="0" err="1" smtClean="0"/>
              <a:t>leoliad</a:t>
            </a:r>
            <a:r>
              <a:rPr lang="en-GB" dirty="0" smtClean="0"/>
              <a:t> </a:t>
            </a:r>
            <a:r>
              <a:rPr lang="en-GB" dirty="0" err="1" smtClean="0"/>
              <a:t>ydych</a:t>
            </a:r>
            <a:r>
              <a:rPr lang="en-GB" dirty="0" smtClean="0"/>
              <a:t> </a:t>
            </a:r>
            <a:r>
              <a:rPr lang="en-GB" dirty="0" err="1" smtClean="0"/>
              <a:t>chi'n</a:t>
            </a:r>
            <a:r>
              <a:rPr lang="en-GB" dirty="0" smtClean="0"/>
              <a:t> </a:t>
            </a:r>
            <a:r>
              <a:rPr lang="en-GB" dirty="0" err="1" smtClean="0"/>
              <a:t>bwriadu</a:t>
            </a:r>
            <a:r>
              <a:rPr lang="en-GB" dirty="0" smtClean="0"/>
              <a:t> </a:t>
            </a:r>
            <a:r>
              <a:rPr lang="en-GB" dirty="0" err="1" smtClean="0"/>
              <a:t>ei</a:t>
            </a:r>
            <a:r>
              <a:rPr lang="en-GB" dirty="0" smtClean="0"/>
              <a:t> </a:t>
            </a:r>
            <a:r>
              <a:rPr lang="en-GB" dirty="0" err="1" smtClean="0"/>
              <a:t>ddewis</a:t>
            </a:r>
            <a:r>
              <a:rPr lang="en-GB" dirty="0" smtClean="0"/>
              <a:t>?</a:t>
            </a:r>
          </a:p>
          <a:p>
            <a:r>
              <a:rPr lang="en-GB" dirty="0" err="1" smtClean="0"/>
              <a:t>Adolygwch</a:t>
            </a:r>
            <a:r>
              <a:rPr lang="en-GB" dirty="0" smtClean="0"/>
              <a:t> </a:t>
            </a:r>
            <a:r>
              <a:rPr lang="en-GB" dirty="0" err="1" smtClean="0"/>
              <a:t>eich</a:t>
            </a:r>
            <a:r>
              <a:rPr lang="en-GB" dirty="0" smtClean="0"/>
              <a:t> </a:t>
            </a:r>
            <a:r>
              <a:rPr lang="en-GB" dirty="0" err="1" smtClean="0"/>
              <a:t>rhestr</a:t>
            </a:r>
            <a:r>
              <a:rPr lang="en-GB" dirty="0" smtClean="0"/>
              <a:t>. Pa un </a:t>
            </a:r>
            <a:r>
              <a:rPr lang="en-GB" dirty="0" err="1" smtClean="0"/>
              <a:t>o'r</a:t>
            </a:r>
            <a:r>
              <a:rPr lang="en-GB" dirty="0" smtClean="0"/>
              <a:t> </a:t>
            </a:r>
            <a:r>
              <a:rPr lang="en-GB" dirty="0" err="1" smtClean="0"/>
              <a:t>rhain</a:t>
            </a:r>
            <a:r>
              <a:rPr lang="en-GB" dirty="0" smtClean="0"/>
              <a:t> </a:t>
            </a:r>
            <a:r>
              <a:rPr lang="en-GB" dirty="0" err="1" smtClean="0"/>
              <a:t>sydd</a:t>
            </a:r>
            <a:r>
              <a:rPr lang="en-GB" dirty="0" smtClean="0"/>
              <a:t> </a:t>
            </a:r>
            <a:r>
              <a:rPr lang="en-GB" dirty="0" err="1" smtClean="0"/>
              <a:t>fwyaf</a:t>
            </a:r>
            <a:r>
              <a:rPr lang="en-GB" dirty="0" smtClean="0"/>
              <a:t> </a:t>
            </a:r>
            <a:r>
              <a:rPr lang="en-GB" dirty="0" err="1" smtClean="0"/>
              <a:t>perthnasol</a:t>
            </a:r>
            <a:r>
              <a:rPr lang="en-GB" dirty="0" smtClean="0"/>
              <a:t> </a:t>
            </a:r>
            <a:r>
              <a:rPr lang="en-GB" dirty="0" err="1" smtClean="0"/>
              <a:t>yn</a:t>
            </a:r>
            <a:r>
              <a:rPr lang="en-GB" dirty="0" smtClean="0"/>
              <a:t> </a:t>
            </a:r>
            <a:r>
              <a:rPr lang="en-GB" dirty="0" err="1" smtClean="0"/>
              <a:t>eich</a:t>
            </a:r>
            <a:r>
              <a:rPr lang="en-GB" dirty="0" smtClean="0"/>
              <a:t> </a:t>
            </a:r>
            <a:r>
              <a:rPr lang="en-GB" dirty="0" err="1" smtClean="0"/>
              <a:t>lleoliad</a:t>
            </a:r>
            <a:r>
              <a:rPr lang="en-GB" dirty="0" smtClean="0"/>
              <a:t> chi?</a:t>
            </a:r>
          </a:p>
          <a:p>
            <a:endParaRPr lang="en-GB" dirty="0" smtClean="0"/>
          </a:p>
          <a:p>
            <a:r>
              <a:rPr lang="en-GB" dirty="0" err="1" smtClean="0"/>
              <a:t>Cyfeiriwch</a:t>
            </a:r>
            <a:r>
              <a:rPr lang="en-GB" dirty="0" smtClean="0"/>
              <a:t> at y tri </a:t>
            </a:r>
            <a:r>
              <a:rPr lang="en-GB" dirty="0" err="1" smtClean="0"/>
              <a:t>adroddiad</a:t>
            </a:r>
            <a:r>
              <a:rPr lang="en-GB" dirty="0" smtClean="0"/>
              <a:t> </a:t>
            </a:r>
            <a:r>
              <a:rPr lang="en-GB" dirty="0" err="1" smtClean="0"/>
              <a:t>ar</a:t>
            </a:r>
            <a:r>
              <a:rPr lang="en-GB" dirty="0" smtClean="0"/>
              <a:t> Moodle </a:t>
            </a:r>
            <a:r>
              <a:rPr lang="en-GB" dirty="0" err="1" smtClean="0"/>
              <a:t>i'ch</a:t>
            </a:r>
            <a:r>
              <a:rPr lang="en-GB" dirty="0" smtClean="0"/>
              <a:t> </a:t>
            </a:r>
            <a:r>
              <a:rPr lang="en-GB" dirty="0" err="1" smtClean="0"/>
              <a:t>cefnogi</a:t>
            </a:r>
            <a:r>
              <a:rPr lang="en-GB" dirty="0" smtClean="0"/>
              <a:t>.</a:t>
            </a: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smtClean="0"/>
              <a:t>In pairs, write a list of areas of children’s rights which present a </a:t>
            </a:r>
            <a:r>
              <a:rPr lang="en-GB" dirty="0" smtClean="0"/>
              <a:t>challenge or barrier to the fulfilment of children’s rights.</a:t>
            </a:r>
          </a:p>
          <a:p>
            <a:endParaRPr lang="en-GB" dirty="0"/>
          </a:p>
          <a:p>
            <a:r>
              <a:rPr lang="en-GB" dirty="0" smtClean="0"/>
              <a:t>What kind of setting do you intend writing about? </a:t>
            </a:r>
          </a:p>
          <a:p>
            <a:pPr lvl="1"/>
            <a:r>
              <a:rPr lang="en-GB" dirty="0" smtClean="0"/>
              <a:t>Review your list. Which of these is most relevant in  your setting? </a:t>
            </a:r>
          </a:p>
          <a:p>
            <a:pPr lvl="1"/>
            <a:endParaRPr lang="en-GB" dirty="0"/>
          </a:p>
          <a:p>
            <a:r>
              <a:rPr lang="en-GB" dirty="0" smtClean="0"/>
              <a:t>Refer to the three reports on Moodle to support you. </a:t>
            </a:r>
            <a:endParaRPr lang="en-GB" dirty="0"/>
          </a:p>
        </p:txBody>
      </p:sp>
    </p:spTree>
    <p:extLst>
      <p:ext uri="{BB962C8B-B14F-4D97-AF65-F5344CB8AC3E}">
        <p14:creationId xmlns:p14="http://schemas.microsoft.com/office/powerpoint/2010/main" val="57057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anim calcmode="lin" valueType="num">
                                      <p:cBhvr additive="base">
                                        <p:cTn id="1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 calcmode="lin" valueType="num">
                                      <p:cBhvr additive="base">
                                        <p:cTn id="1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Ydy</a:t>
            </a:r>
            <a:r>
              <a:rPr lang="en-GB" dirty="0" smtClean="0"/>
              <a:t> </a:t>
            </a:r>
            <a:r>
              <a:rPr lang="en-GB" dirty="0" err="1" smtClean="0"/>
              <a:t>Hawliau’n</a:t>
            </a:r>
            <a:r>
              <a:rPr lang="en-GB" dirty="0" smtClean="0"/>
              <a:t> </a:t>
            </a:r>
            <a:r>
              <a:rPr lang="en-GB" dirty="0" err="1"/>
              <a:t>D</a:t>
            </a:r>
            <a:r>
              <a:rPr lang="en-GB" dirty="0" err="1" smtClean="0"/>
              <a:t>digon</a:t>
            </a:r>
            <a:r>
              <a:rPr lang="en-GB" dirty="0" smtClean="0"/>
              <a:t>…?</a:t>
            </a:r>
            <a:br>
              <a:rPr lang="en-GB" dirty="0" smtClean="0"/>
            </a:br>
            <a:r>
              <a:rPr lang="en-GB" dirty="0" smtClean="0"/>
              <a:t>Rights are not enough…?</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err="1"/>
              <a:t>Gwahaniaethu</a:t>
            </a:r>
            <a:r>
              <a:rPr lang="en-GB" dirty="0"/>
              <a:t> </a:t>
            </a:r>
            <a:r>
              <a:rPr lang="en-GB" dirty="0" err="1"/>
              <a:t>mewn</a:t>
            </a:r>
            <a:r>
              <a:rPr lang="en-GB" dirty="0"/>
              <a:t> </a:t>
            </a:r>
            <a:r>
              <a:rPr lang="en-GB" dirty="0" err="1"/>
              <a:t>cymdeithas</a:t>
            </a:r>
            <a:endParaRPr lang="en-GB" dirty="0"/>
          </a:p>
          <a:p>
            <a:endParaRPr lang="en-GB" dirty="0"/>
          </a:p>
          <a:p>
            <a:r>
              <a:rPr lang="en-GB" dirty="0" err="1"/>
              <a:t>Materion</a:t>
            </a:r>
            <a:r>
              <a:rPr lang="en-GB" dirty="0"/>
              <a:t> </a:t>
            </a:r>
            <a:r>
              <a:rPr lang="en-GB" dirty="0" err="1" smtClean="0"/>
              <a:t>strwythurol</a:t>
            </a:r>
            <a:r>
              <a:rPr lang="en-GB" dirty="0" smtClean="0"/>
              <a:t> </a:t>
            </a:r>
            <a:r>
              <a:rPr lang="en-GB" dirty="0" err="1" smtClean="0"/>
              <a:t>sy’n</a:t>
            </a:r>
            <a:r>
              <a:rPr lang="en-GB" dirty="0" smtClean="0"/>
              <a:t> </a:t>
            </a:r>
            <a:r>
              <a:rPr lang="en-GB" dirty="0" err="1" smtClean="0"/>
              <a:t>arwain</a:t>
            </a:r>
            <a:r>
              <a:rPr lang="en-GB" dirty="0" smtClean="0"/>
              <a:t> at </a:t>
            </a:r>
            <a:r>
              <a:rPr lang="en-GB" dirty="0" err="1" smtClean="0"/>
              <a:t>eithrio</a:t>
            </a:r>
            <a:r>
              <a:rPr lang="en-GB" dirty="0" smtClean="0"/>
              <a:t> </a:t>
            </a:r>
            <a:r>
              <a:rPr lang="en-GB" dirty="0" err="1"/>
              <a:t>cymdeithasol</a:t>
            </a:r>
            <a:endParaRPr lang="en-GB" dirty="0"/>
          </a:p>
          <a:p>
            <a:endParaRPr lang="en-GB" dirty="0"/>
          </a:p>
          <a:p>
            <a:r>
              <a:rPr lang="en-GB" dirty="0"/>
              <a:t>Mae </a:t>
            </a:r>
            <a:r>
              <a:rPr lang="en-GB" dirty="0" err="1"/>
              <a:t>hawliau</a:t>
            </a:r>
            <a:r>
              <a:rPr lang="en-GB" dirty="0"/>
              <a:t> </a:t>
            </a:r>
            <a:r>
              <a:rPr lang="en-GB" dirty="0" err="1"/>
              <a:t>yn</a:t>
            </a:r>
            <a:r>
              <a:rPr lang="en-GB" dirty="0"/>
              <a:t> </a:t>
            </a:r>
            <a:r>
              <a:rPr lang="en-GB" dirty="0" err="1"/>
              <a:t>gysylltiedig</a:t>
            </a:r>
            <a:r>
              <a:rPr lang="en-GB" dirty="0"/>
              <a:t> </a:t>
            </a:r>
            <a:r>
              <a:rPr lang="en-GB" dirty="0" err="1"/>
              <a:t>yn</a:t>
            </a:r>
            <a:r>
              <a:rPr lang="en-GB" dirty="0"/>
              <a:t> </a:t>
            </a:r>
            <a:r>
              <a:rPr lang="en-GB" dirty="0" err="1"/>
              <a:t>sylfaenol</a:t>
            </a:r>
            <a:r>
              <a:rPr lang="en-GB" dirty="0"/>
              <a:t> â </a:t>
            </a:r>
            <a:r>
              <a:rPr lang="en-GB" dirty="0" err="1" smtClean="0"/>
              <a:t>sefyllfa</a:t>
            </a:r>
            <a:r>
              <a:rPr lang="en-GB" dirty="0" smtClean="0"/>
              <a:t> di-</a:t>
            </a:r>
            <a:r>
              <a:rPr lang="en-GB" dirty="0" err="1" smtClean="0"/>
              <a:t>bwer</a:t>
            </a:r>
            <a:r>
              <a:rPr lang="en-GB" dirty="0" smtClean="0"/>
              <a:t> </a:t>
            </a:r>
            <a:r>
              <a:rPr lang="en-GB" dirty="0"/>
              <a:t>plant, </a:t>
            </a:r>
            <a:r>
              <a:rPr lang="en-GB" dirty="0" err="1"/>
              <a:t>bregusrwydd</a:t>
            </a:r>
            <a:r>
              <a:rPr lang="en-GB" dirty="0"/>
              <a:t> </a:t>
            </a:r>
            <a:r>
              <a:rPr lang="en-GB" dirty="0" err="1"/>
              <a:t>economaidd</a:t>
            </a:r>
            <a:r>
              <a:rPr lang="en-GB" dirty="0"/>
              <a:t> a </a:t>
            </a:r>
            <a:r>
              <a:rPr lang="en-GB" dirty="0" err="1"/>
              <a:t>diffyg</a:t>
            </a:r>
            <a:r>
              <a:rPr lang="en-GB" dirty="0"/>
              <a:t> </a:t>
            </a:r>
            <a:r>
              <a:rPr lang="en-GB" dirty="0" err="1"/>
              <a:t>cydnabyddiaeth</a:t>
            </a:r>
            <a:r>
              <a:rPr lang="en-GB" dirty="0"/>
              <a:t> </a:t>
            </a:r>
            <a:r>
              <a:rPr lang="en-GB" dirty="0" err="1"/>
              <a:t>wleidyddol</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smtClean="0"/>
              <a:t>Discrimination in society</a:t>
            </a:r>
          </a:p>
          <a:p>
            <a:pPr marL="0" indent="0">
              <a:buNone/>
            </a:pPr>
            <a:endParaRPr lang="en-GB" dirty="0"/>
          </a:p>
          <a:p>
            <a:r>
              <a:rPr lang="en-GB" dirty="0" smtClean="0"/>
              <a:t>Structural issues of social exclusion</a:t>
            </a:r>
          </a:p>
          <a:p>
            <a:endParaRPr lang="en-GB" dirty="0"/>
          </a:p>
          <a:p>
            <a:r>
              <a:rPr lang="en-GB" dirty="0" smtClean="0"/>
              <a:t>Rights are inherently linked to children’s powerlessness, economic vulnerability and lack of political acknowledgement</a:t>
            </a:r>
            <a:endParaRPr lang="en-GB" dirty="0"/>
          </a:p>
        </p:txBody>
      </p:sp>
    </p:spTree>
    <p:extLst>
      <p:ext uri="{BB962C8B-B14F-4D97-AF65-F5344CB8AC3E}">
        <p14:creationId xmlns:p14="http://schemas.microsoft.com/office/powerpoint/2010/main" val="13527851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Ymddangosiad</a:t>
            </a:r>
            <a:r>
              <a:rPr lang="en-GB" i="1" dirty="0" smtClean="0"/>
              <a:t> </a:t>
            </a:r>
            <a:r>
              <a:rPr lang="en-GB" i="1" dirty="0" err="1" smtClean="0"/>
              <a:t>Hawliau</a:t>
            </a:r>
            <a:r>
              <a:rPr lang="en-GB" i="1" dirty="0" smtClean="0"/>
              <a:t> </a:t>
            </a:r>
            <a:br>
              <a:rPr lang="en-GB" i="1" dirty="0" smtClean="0"/>
            </a:br>
            <a:r>
              <a:rPr lang="en-GB" dirty="0" smtClean="0"/>
              <a:t>A Rights ‘Veneer’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a:t>‘A rights veneer is [when the] structures or processes set in place give the </a:t>
            </a:r>
            <a:r>
              <a:rPr lang="en-GB" i="1" dirty="0"/>
              <a:t>appearance</a:t>
            </a:r>
            <a:r>
              <a:rPr lang="en-GB" dirty="0"/>
              <a:t> of engaging with a rights agenda, but do not </a:t>
            </a:r>
            <a:r>
              <a:rPr lang="en-GB" i="1" dirty="0"/>
              <a:t>actually</a:t>
            </a:r>
            <a:r>
              <a:rPr lang="en-GB" dirty="0"/>
              <a:t> </a:t>
            </a:r>
            <a:r>
              <a:rPr lang="en-GB" i="1" dirty="0"/>
              <a:t>do</a:t>
            </a:r>
            <a:r>
              <a:rPr lang="en-GB" dirty="0"/>
              <a:t> so.’</a:t>
            </a:r>
          </a:p>
          <a:p>
            <a:pPr marL="0" indent="0" algn="r">
              <a:buNone/>
            </a:pPr>
            <a:r>
              <a:rPr lang="en-GB" dirty="0"/>
              <a:t>Jones and Welch, 2011</a:t>
            </a:r>
          </a:p>
          <a:p>
            <a:r>
              <a:rPr lang="en-GB" b="1" dirty="0" err="1" smtClean="0"/>
              <a:t>Myfyriwch</a:t>
            </a:r>
            <a:r>
              <a:rPr lang="en-GB" b="1" dirty="0" smtClean="0"/>
              <a:t>: </a:t>
            </a:r>
            <a:r>
              <a:rPr lang="en-GB" b="1" dirty="0" err="1"/>
              <a:t>Ym</a:t>
            </a:r>
            <a:r>
              <a:rPr lang="en-GB" b="1" dirty="0"/>
              <a:t> </a:t>
            </a:r>
            <a:r>
              <a:rPr lang="en-GB" b="1" dirty="0" err="1"/>
              <a:t>mha</a:t>
            </a:r>
            <a:r>
              <a:rPr lang="en-GB" b="1" dirty="0"/>
              <a:t> </a:t>
            </a:r>
            <a:r>
              <a:rPr lang="en-GB" b="1" dirty="0" err="1"/>
              <a:t>ffyrdd</a:t>
            </a:r>
            <a:r>
              <a:rPr lang="en-GB" b="1" dirty="0"/>
              <a:t> y </a:t>
            </a:r>
            <a:r>
              <a:rPr lang="en-GB" b="1" dirty="0" err="1"/>
              <a:t>gallai</a:t>
            </a:r>
            <a:r>
              <a:rPr lang="en-GB" b="1" dirty="0"/>
              <a:t> </a:t>
            </a:r>
            <a:r>
              <a:rPr lang="en-GB" b="1" dirty="0" err="1" smtClean="0"/>
              <a:t>eich</a:t>
            </a:r>
            <a:r>
              <a:rPr lang="en-GB" b="1" dirty="0" smtClean="0"/>
              <a:t> </a:t>
            </a:r>
            <a:r>
              <a:rPr lang="en-GB" b="1" dirty="0" err="1" smtClean="0"/>
              <a:t>sefydliad</a:t>
            </a:r>
            <a:r>
              <a:rPr lang="en-GB" b="1" dirty="0" smtClean="0"/>
              <a:t> </a:t>
            </a:r>
            <a:r>
              <a:rPr lang="en-GB" b="1" dirty="0" err="1" smtClean="0"/>
              <a:t>ymddangos</a:t>
            </a:r>
            <a:r>
              <a:rPr lang="en-GB" b="1" dirty="0" smtClean="0"/>
              <a:t> </a:t>
            </a:r>
            <a:r>
              <a:rPr lang="en-GB" b="1" dirty="0" err="1" smtClean="0"/>
              <a:t>i</a:t>
            </a:r>
            <a:r>
              <a:rPr lang="en-GB" b="1" dirty="0" smtClean="0"/>
              <a:t> </a:t>
            </a:r>
            <a:r>
              <a:rPr lang="en-GB" b="1" dirty="0" err="1" smtClean="0"/>
              <a:t>weithredu</a:t>
            </a:r>
            <a:r>
              <a:rPr lang="en-GB" b="1" dirty="0" smtClean="0"/>
              <a:t> </a:t>
            </a:r>
            <a:r>
              <a:rPr lang="en-GB" b="1" dirty="0" err="1" smtClean="0"/>
              <a:t>hawliau’n</a:t>
            </a:r>
            <a:r>
              <a:rPr lang="en-GB" b="1" dirty="0" smtClean="0"/>
              <a:t> </a:t>
            </a:r>
            <a:r>
              <a:rPr lang="en-GB" b="1" dirty="0" err="1" smtClean="0"/>
              <a:t>unig</a:t>
            </a:r>
            <a:r>
              <a:rPr lang="en-GB" b="1" dirty="0" smtClean="0"/>
              <a:t>? </a:t>
            </a:r>
            <a:endParaRPr lang="en-GB" b="1"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smtClean="0"/>
              <a:t>‘A rights veneer is [when the] structures or processes set in place give the </a:t>
            </a:r>
            <a:r>
              <a:rPr lang="en-GB" i="1" dirty="0" smtClean="0"/>
              <a:t>appearance</a:t>
            </a:r>
            <a:r>
              <a:rPr lang="en-GB" dirty="0" smtClean="0"/>
              <a:t> of engaging with a rights agenda, but do not </a:t>
            </a:r>
            <a:r>
              <a:rPr lang="en-GB" i="1" dirty="0" smtClean="0"/>
              <a:t>actually</a:t>
            </a:r>
            <a:r>
              <a:rPr lang="en-GB" dirty="0" smtClean="0"/>
              <a:t> </a:t>
            </a:r>
            <a:r>
              <a:rPr lang="en-GB" i="1" dirty="0" smtClean="0"/>
              <a:t>do</a:t>
            </a:r>
            <a:r>
              <a:rPr lang="en-GB" dirty="0" smtClean="0"/>
              <a:t> so.’</a:t>
            </a:r>
          </a:p>
          <a:p>
            <a:pPr marL="0" indent="0" algn="r">
              <a:buNone/>
            </a:pPr>
            <a:r>
              <a:rPr lang="en-GB" dirty="0" smtClean="0"/>
              <a:t>Jones and Welch, 2011</a:t>
            </a:r>
          </a:p>
          <a:p>
            <a:pPr marL="0" indent="0" algn="r">
              <a:buNone/>
            </a:pPr>
            <a:endParaRPr lang="en-GB" dirty="0"/>
          </a:p>
          <a:p>
            <a:pPr marL="0" indent="0">
              <a:buNone/>
            </a:pPr>
            <a:r>
              <a:rPr lang="en-GB" b="1" dirty="0" smtClean="0"/>
              <a:t>Reflect: In what ways </a:t>
            </a:r>
            <a:r>
              <a:rPr lang="en-GB" b="1" dirty="0" smtClean="0"/>
              <a:t>might </a:t>
            </a:r>
            <a:r>
              <a:rPr lang="en-GB" b="1" dirty="0" smtClean="0"/>
              <a:t>your context</a:t>
            </a:r>
            <a:r>
              <a:rPr lang="en-GB" b="1" dirty="0" smtClean="0"/>
              <a:t> </a:t>
            </a:r>
            <a:r>
              <a:rPr lang="en-GB" b="1" dirty="0" smtClean="0"/>
              <a:t>present a ‘rights veneer’?  </a:t>
            </a:r>
            <a:endParaRPr lang="en-GB" b="1" dirty="0"/>
          </a:p>
        </p:txBody>
      </p:sp>
    </p:spTree>
    <p:extLst>
      <p:ext uri="{BB962C8B-B14F-4D97-AF65-F5344CB8AC3E}">
        <p14:creationId xmlns:p14="http://schemas.microsoft.com/office/powerpoint/2010/main" val="14492135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8798"/>
            <a:ext cx="10515600" cy="1325563"/>
          </a:xfrm>
        </p:spPr>
        <p:txBody>
          <a:bodyPr/>
          <a:lstStyle/>
          <a:p>
            <a:pPr algn="ctr"/>
            <a:r>
              <a:rPr lang="en-GB" i="1" dirty="0" err="1" smtClean="0"/>
              <a:t>Hawliau</a:t>
            </a:r>
            <a:r>
              <a:rPr lang="en-GB" i="1" dirty="0" smtClean="0"/>
              <a:t> a </a:t>
            </a:r>
            <a:r>
              <a:rPr lang="en-GB" i="1" dirty="0" err="1" smtClean="0"/>
              <a:t>Chynhwysiant</a:t>
            </a:r>
            <a:r>
              <a:rPr lang="en-GB" i="1" dirty="0" smtClean="0"/>
              <a:t/>
            </a:r>
            <a:br>
              <a:rPr lang="en-GB" i="1" dirty="0" smtClean="0"/>
            </a:br>
            <a:r>
              <a:rPr lang="en-GB" dirty="0" smtClean="0"/>
              <a:t>Rights and Inclusion</a:t>
            </a:r>
            <a:endParaRPr lang="en-GB" dirty="0"/>
          </a:p>
        </p:txBody>
      </p:sp>
      <p:sp>
        <p:nvSpPr>
          <p:cNvPr id="6" name="Rounded Rectangular Callout 5"/>
          <p:cNvSpPr/>
          <p:nvPr/>
        </p:nvSpPr>
        <p:spPr>
          <a:xfrm>
            <a:off x="1016000" y="1570182"/>
            <a:ext cx="10030691" cy="4396509"/>
          </a:xfrm>
          <a:prstGeom prst="wedgeRoundRectCallout">
            <a:avLst>
              <a:gd name="adj1" fmla="val 1819"/>
              <a:gd name="adj2" fmla="val 64181"/>
              <a:gd name="adj3" fmla="val 16667"/>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GB" sz="2400" dirty="0" smtClean="0"/>
              <a:t>Whether the source of exclusion is poverty, racism, fear of differences or lack of political clout, the consequences are the same: a lack of recognition and acceptance; powerlessness and ‘</a:t>
            </a:r>
            <a:r>
              <a:rPr lang="en-GB" sz="2400" dirty="0" err="1" smtClean="0"/>
              <a:t>voicelesness</a:t>
            </a:r>
            <a:r>
              <a:rPr lang="en-GB" sz="2400" dirty="0" smtClean="0"/>
              <a:t>’; economic vulnerability; and diminished life experiences and limited life prospects. For society as a whole, the social exclusion of individuals and groups can become a major threat to social cohesion and economic prosperity. </a:t>
            </a:r>
            <a:r>
              <a:rPr lang="en-GB" sz="2400" b="1" dirty="0" smtClean="0"/>
              <a:t>A rights based approach is inadequate to address the personal and systemic exclusions experienced by children and adults. </a:t>
            </a:r>
            <a:r>
              <a:rPr lang="en-GB" sz="2400" dirty="0" smtClean="0"/>
              <a:t>People with disabilities are leading the way in </a:t>
            </a:r>
            <a:r>
              <a:rPr lang="en-GB" sz="2400" b="1" u="sng" dirty="0" smtClean="0"/>
              <a:t>calling for approaches based on social inclusion and valued recognition to deliver what human rights alone cannot</a:t>
            </a:r>
            <a:r>
              <a:rPr lang="en-GB" sz="2400" dirty="0" smtClean="0"/>
              <a:t>. </a:t>
            </a:r>
          </a:p>
          <a:p>
            <a:pPr algn="r"/>
            <a:r>
              <a:rPr lang="en-GB" sz="2400" dirty="0" smtClean="0"/>
              <a:t>Bach, 2002 cited in Jones and Welch, 2010</a:t>
            </a:r>
          </a:p>
          <a:p>
            <a:pPr algn="ctr"/>
            <a:endParaRPr lang="en-GB" dirty="0"/>
          </a:p>
        </p:txBody>
      </p:sp>
    </p:spTree>
    <p:extLst>
      <p:ext uri="{BB962C8B-B14F-4D97-AF65-F5344CB8AC3E}">
        <p14:creationId xmlns:p14="http://schemas.microsoft.com/office/powerpoint/2010/main" val="9620491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i="1" dirty="0" err="1" smtClean="0"/>
              <a:t>Meysydd</a:t>
            </a:r>
            <a:r>
              <a:rPr lang="en-GB" i="1" dirty="0" smtClean="0"/>
              <a:t> </a:t>
            </a:r>
            <a:r>
              <a:rPr lang="en-GB" i="1" dirty="0" err="1" smtClean="0"/>
              <a:t>Eraill</a:t>
            </a:r>
            <a:r>
              <a:rPr lang="en-GB" i="1" dirty="0" smtClean="0"/>
              <a:t> </a:t>
            </a:r>
            <a:r>
              <a:rPr lang="en-GB" i="1" dirty="0" err="1" smtClean="0"/>
              <a:t>I’w</a:t>
            </a:r>
            <a:r>
              <a:rPr lang="en-GB" i="1" dirty="0" smtClean="0"/>
              <a:t> </a:t>
            </a:r>
            <a:r>
              <a:rPr lang="en-GB" i="1" dirty="0" err="1" smtClean="0"/>
              <a:t>Hystyried</a:t>
            </a:r>
            <a:r>
              <a:rPr lang="en-GB" i="1" dirty="0" smtClean="0"/>
              <a:t/>
            </a:r>
            <a:br>
              <a:rPr lang="en-GB" i="1" dirty="0" smtClean="0"/>
            </a:br>
            <a:r>
              <a:rPr lang="en-GB" dirty="0" smtClean="0"/>
              <a:t>Other Areas for Consideration </a:t>
            </a:r>
            <a:endParaRPr lang="en-GB" dirty="0"/>
          </a:p>
        </p:txBody>
      </p:sp>
      <p:sp>
        <p:nvSpPr>
          <p:cNvPr id="4" name="Content Placeholder 3"/>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dirty="0" err="1" smtClean="0"/>
              <a:t>Ysgolion</a:t>
            </a:r>
            <a:r>
              <a:rPr lang="en-GB" dirty="0" smtClean="0"/>
              <a:t>:</a:t>
            </a:r>
          </a:p>
          <a:p>
            <a:pPr lvl="1"/>
            <a:r>
              <a:rPr lang="en-GB" dirty="0" err="1" smtClean="0"/>
              <a:t>Effaith</a:t>
            </a:r>
            <a:r>
              <a:rPr lang="en-GB" dirty="0" smtClean="0"/>
              <a:t> </a:t>
            </a:r>
            <a:r>
              <a:rPr lang="en-GB" dirty="0" err="1" smtClean="0"/>
              <a:t>tlodi</a:t>
            </a:r>
            <a:endParaRPr lang="en-GB" dirty="0" smtClean="0"/>
          </a:p>
          <a:p>
            <a:pPr lvl="1"/>
            <a:r>
              <a:rPr lang="en-GB" dirty="0" err="1" smtClean="0"/>
              <a:t>Cyfranogiad</a:t>
            </a:r>
            <a:endParaRPr lang="en-GB" dirty="0" smtClean="0"/>
          </a:p>
          <a:p>
            <a:endParaRPr lang="en-GB" dirty="0" smtClean="0"/>
          </a:p>
          <a:p>
            <a:r>
              <a:rPr lang="en-GB" dirty="0" err="1" smtClean="0"/>
              <a:t>Iechyd</a:t>
            </a:r>
            <a:endParaRPr lang="en-GB" dirty="0" smtClean="0"/>
          </a:p>
          <a:p>
            <a:pPr lvl="1"/>
            <a:r>
              <a:rPr lang="en-GB" dirty="0" err="1" smtClean="0"/>
              <a:t>Caniatâd</a:t>
            </a:r>
            <a:endParaRPr lang="en-GB" dirty="0" smtClean="0"/>
          </a:p>
          <a:p>
            <a:pPr lvl="1"/>
            <a:r>
              <a:rPr lang="en-GB" dirty="0" err="1" smtClean="0"/>
              <a:t>Gwneud</a:t>
            </a:r>
            <a:r>
              <a:rPr lang="en-GB" dirty="0" smtClean="0"/>
              <a:t> </a:t>
            </a:r>
            <a:r>
              <a:rPr lang="en-GB" dirty="0" err="1" smtClean="0"/>
              <a:t>penderfyniadau</a:t>
            </a:r>
            <a:endParaRPr lang="en-GB" dirty="0" smtClean="0"/>
          </a:p>
          <a:p>
            <a:endParaRPr lang="en-GB" dirty="0" smtClean="0"/>
          </a:p>
          <a:p>
            <a:r>
              <a:rPr lang="en-GB" dirty="0" err="1" smtClean="0"/>
              <a:t>Enghreifftiau</a:t>
            </a:r>
            <a:r>
              <a:rPr lang="en-GB" dirty="0" smtClean="0"/>
              <a:t> </a:t>
            </a:r>
            <a:r>
              <a:rPr lang="en-GB" dirty="0" err="1" smtClean="0"/>
              <a:t>eraill</a:t>
            </a:r>
            <a:r>
              <a:rPr lang="en-GB" dirty="0" smtClean="0"/>
              <a:t>?</a:t>
            </a:r>
            <a:endParaRPr lang="en-GB" dirty="0"/>
          </a:p>
        </p:txBody>
      </p:sp>
      <p:sp>
        <p:nvSpPr>
          <p:cNvPr id="5" name="Content Placeholder 4"/>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smtClean="0"/>
              <a:t>Schools:</a:t>
            </a:r>
          </a:p>
          <a:p>
            <a:pPr lvl="1"/>
            <a:r>
              <a:rPr lang="en-GB" dirty="0" smtClean="0"/>
              <a:t>Impact of poverty </a:t>
            </a:r>
          </a:p>
          <a:p>
            <a:pPr lvl="1"/>
            <a:r>
              <a:rPr lang="en-GB" dirty="0" smtClean="0"/>
              <a:t>Participation </a:t>
            </a:r>
          </a:p>
          <a:p>
            <a:pPr marL="457200" lvl="1" indent="0">
              <a:buNone/>
            </a:pPr>
            <a:endParaRPr lang="en-GB" dirty="0" smtClean="0"/>
          </a:p>
          <a:p>
            <a:r>
              <a:rPr lang="en-GB" dirty="0" smtClean="0"/>
              <a:t>Health </a:t>
            </a:r>
          </a:p>
          <a:p>
            <a:pPr lvl="1"/>
            <a:r>
              <a:rPr lang="en-GB" dirty="0" smtClean="0"/>
              <a:t>Consent </a:t>
            </a:r>
          </a:p>
          <a:p>
            <a:pPr lvl="1"/>
            <a:r>
              <a:rPr lang="en-GB" dirty="0" smtClean="0"/>
              <a:t>Decision making</a:t>
            </a:r>
          </a:p>
          <a:p>
            <a:pPr marL="457200" lvl="1" indent="0">
              <a:buNone/>
            </a:pPr>
            <a:endParaRPr lang="en-GB" dirty="0"/>
          </a:p>
          <a:p>
            <a:r>
              <a:rPr lang="en-GB" dirty="0" smtClean="0"/>
              <a:t>Other Examples? </a:t>
            </a:r>
          </a:p>
        </p:txBody>
      </p:sp>
    </p:spTree>
    <p:extLst>
      <p:ext uri="{BB962C8B-B14F-4D97-AF65-F5344CB8AC3E}">
        <p14:creationId xmlns:p14="http://schemas.microsoft.com/office/powerpoint/2010/main" val="25216197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23715-9DED-468D-AEEE-CEBD8D000536}"/>
              </a:ext>
            </a:extLst>
          </p:cNvPr>
          <p:cNvSpPr>
            <a:spLocks noGrp="1"/>
          </p:cNvSpPr>
          <p:nvPr>
            <p:ph type="title"/>
          </p:nvPr>
        </p:nvSpPr>
        <p:spPr/>
        <p:txBody>
          <a:bodyPr/>
          <a:lstStyle/>
          <a:p>
            <a:pPr algn="ctr">
              <a:defRPr/>
            </a:pPr>
            <a:r>
              <a:rPr lang="en-GB" dirty="0"/>
              <a:t>	</a:t>
            </a:r>
            <a:r>
              <a:rPr lang="en-GB" dirty="0" smtClean="0"/>
              <a:t>	</a:t>
            </a:r>
            <a:r>
              <a:rPr lang="en-GB" dirty="0" err="1" smtClean="0"/>
              <a:t>Trafodwch</a:t>
            </a:r>
            <a:r>
              <a:rPr lang="en-GB" dirty="0"/>
              <a:t>               </a:t>
            </a:r>
            <a:r>
              <a:rPr lang="en-GB" dirty="0" smtClean="0"/>
              <a:t/>
            </a:r>
            <a:br>
              <a:rPr lang="en-GB" dirty="0" smtClean="0"/>
            </a:br>
            <a:r>
              <a:rPr lang="en-GB" dirty="0" smtClean="0"/>
              <a:t>Discuss</a:t>
            </a:r>
            <a:r>
              <a:rPr lang="en-GB" dirty="0"/>
              <a: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hyn</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bryd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Cymru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pasio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deddfwriaeth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gyfer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gwahardd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smacio</a:t>
            </a:r>
            <a:r>
              <a:rPr lang="en-US" altLang="en-US" dirty="0">
                <a:ea typeface="ＭＳ Ｐゴシック" panose="020B0600070205080204" pitchFamily="34" charset="-128"/>
                <a:cs typeface="Arial"/>
              </a:rPr>
              <a:t>.</a:t>
            </a:r>
          </a:p>
          <a:p>
            <a:pPr indent="-255270"/>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Ystyriwch</a:t>
            </a:r>
            <a:r>
              <a:rPr lang="en-US" altLang="en-US" dirty="0">
                <a:ea typeface="ＭＳ Ｐゴシック" panose="020B0600070205080204" pitchFamily="34" charset="-128"/>
                <a:cs typeface="Arial"/>
              </a:rPr>
              <a:t>:</a:t>
            </a:r>
          </a:p>
          <a:p>
            <a:pPr indent="-255270"/>
            <a:r>
              <a:rPr lang="en-US" altLang="en-US" dirty="0" err="1">
                <a:ea typeface="ＭＳ Ｐゴシック" panose="020B0600070205080204" pitchFamily="34" charset="-128"/>
                <a:cs typeface="Arial"/>
              </a:rPr>
              <a:t>Sut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mae'r</a:t>
            </a:r>
            <a:r>
              <a:rPr lang="en-US" altLang="en-US" dirty="0">
                <a:ea typeface="ＭＳ Ｐゴシック" panose="020B0600070205080204" pitchFamily="34" charset="-128"/>
                <a:cs typeface="Arial"/>
              </a:rPr>
              <a:t> agenda </a:t>
            </a:r>
            <a:r>
              <a:rPr lang="en-US" altLang="en-US" dirty="0" err="1">
                <a:ea typeface="ＭＳ Ｐゴシック" panose="020B0600070205080204" pitchFamily="34" charset="-128"/>
                <a:cs typeface="Arial"/>
              </a:rPr>
              <a:t>hawliau</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ddadl</a:t>
            </a:r>
            <a:r>
              <a:rPr lang="en-US" altLang="en-US" dirty="0">
                <a:ea typeface="ＭＳ Ｐゴシック" panose="020B0600070205080204" pitchFamily="34" charset="-128"/>
                <a:cs typeface="Arial"/>
              </a:rPr>
              <a:t> hon?</a:t>
            </a:r>
          </a:p>
          <a:p>
            <a:pPr indent="-255270"/>
            <a:r>
              <a:rPr lang="en-US" altLang="en-US" dirty="0">
                <a:ea typeface="ＭＳ Ｐゴシック" panose="020B0600070205080204" pitchFamily="34" charset="-128"/>
                <a:cs typeface="Arial"/>
              </a:rPr>
              <a:t>Beth </a:t>
            </a:r>
            <a:r>
              <a:rPr lang="en-US" altLang="en-US" dirty="0" err="1">
                <a:ea typeface="ＭＳ Ｐゴシック" panose="020B0600070205080204" pitchFamily="34" charset="-128"/>
                <a:cs typeface="Arial"/>
              </a:rPr>
              <a:t>yw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perthnasedd</a:t>
            </a:r>
            <a:r>
              <a:rPr lang="en-US" altLang="en-US" dirty="0">
                <a:ea typeface="ＭＳ Ｐゴシック" panose="020B0600070205080204" pitchFamily="34" charset="-128"/>
                <a:cs typeface="Arial"/>
              </a:rPr>
              <a:t> y CCUHP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achos</a:t>
            </a:r>
            <a:r>
              <a:rPr lang="en-US" altLang="en-US" dirty="0">
                <a:ea typeface="ＭＳ Ｐゴシック" panose="020B0600070205080204" pitchFamily="34" charset="-128"/>
                <a:cs typeface="Arial"/>
              </a:rPr>
              <a:t> hon?</a:t>
            </a:r>
          </a:p>
          <a:p>
            <a:endParaRPr lang="en-GB" dirty="0"/>
          </a:p>
        </p:txBody>
      </p:sp>
      <p:sp>
        <p:nvSpPr>
          <p:cNvPr id="31749" name="Content Placeholder 4">
            <a:extLst>
              <a:ext uri="{FF2B5EF4-FFF2-40B4-BE49-F238E27FC236}">
                <a16:creationId xmlns:a16="http://schemas.microsoft.com/office/drawing/2014/main" id="{7798FE3C-18AA-49A3-9043-8304FCE949B3}"/>
              </a:ext>
            </a:extLst>
          </p:cNvPr>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t>Wales are currently passing legislation to </a:t>
            </a:r>
            <a:r>
              <a:rPr lang="en-GB" dirty="0">
                <a:hlinkClick r:id="rId3"/>
              </a:rPr>
              <a:t>ban smacking </a:t>
            </a:r>
            <a:r>
              <a:rPr lang="en-GB" dirty="0"/>
              <a:t>in Wales. </a:t>
            </a:r>
          </a:p>
          <a:p>
            <a:pPr marL="109537" indent="0">
              <a:buNone/>
              <a:defRPr/>
            </a:pPr>
            <a:endParaRPr lang="en-GB" dirty="0"/>
          </a:p>
          <a:p>
            <a:pPr>
              <a:defRPr/>
            </a:pPr>
            <a:r>
              <a:rPr lang="en-GB" dirty="0"/>
              <a:t>Consider:</a:t>
            </a:r>
          </a:p>
          <a:p>
            <a:pPr lvl="1">
              <a:defRPr/>
            </a:pPr>
            <a:r>
              <a:rPr lang="en-GB" dirty="0"/>
              <a:t>How does the children’s rights agenda impact on this debate?</a:t>
            </a:r>
          </a:p>
          <a:p>
            <a:pPr lvl="1">
              <a:defRPr/>
            </a:pPr>
            <a:r>
              <a:rPr lang="en-GB" dirty="0"/>
              <a:t>What is the relevance of the UNCRC in this case?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4382945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Dewis</a:t>
            </a:r>
            <a:r>
              <a:rPr lang="en-GB" i="1" dirty="0"/>
              <a:t> </a:t>
            </a:r>
            <a:r>
              <a:rPr lang="en-GB" i="1" dirty="0" smtClean="0"/>
              <a:t>Her</a:t>
            </a:r>
            <a:br>
              <a:rPr lang="en-GB" i="1" dirty="0" smtClean="0"/>
            </a:br>
            <a:r>
              <a:rPr lang="en-GB" dirty="0" smtClean="0"/>
              <a:t>Choosing an Area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smtClean="0"/>
              <a:t>Gallwch</a:t>
            </a:r>
            <a:r>
              <a:rPr lang="en-GB" dirty="0" smtClean="0"/>
              <a:t> </a:t>
            </a:r>
            <a:r>
              <a:rPr lang="en-GB" dirty="0" err="1" smtClean="0"/>
              <a:t>ddewis</a:t>
            </a:r>
            <a:r>
              <a:rPr lang="en-GB" dirty="0" smtClean="0"/>
              <a:t> </a:t>
            </a:r>
            <a:r>
              <a:rPr lang="en-GB" dirty="0" err="1" smtClean="0"/>
              <a:t>rhwystr</a:t>
            </a:r>
            <a:r>
              <a:rPr lang="en-GB" dirty="0" smtClean="0"/>
              <a:t> </a:t>
            </a:r>
            <a:r>
              <a:rPr lang="en-GB" dirty="0" err="1" smtClean="0"/>
              <a:t>neu</a:t>
            </a:r>
            <a:r>
              <a:rPr lang="en-GB" dirty="0" smtClean="0"/>
              <a:t> her </a:t>
            </a:r>
            <a:r>
              <a:rPr lang="en-GB" dirty="0" err="1" smtClean="0"/>
              <a:t>ar</a:t>
            </a:r>
            <a:r>
              <a:rPr lang="en-GB" dirty="0" smtClean="0"/>
              <a:t> </a:t>
            </a:r>
            <a:r>
              <a:rPr lang="en-GB" dirty="0" err="1" smtClean="0"/>
              <a:t>naill</a:t>
            </a:r>
            <a:r>
              <a:rPr lang="en-GB" dirty="0" smtClean="0"/>
              <a:t> </a:t>
            </a:r>
            <a:r>
              <a:rPr lang="en-GB" dirty="0" err="1" smtClean="0"/>
              <a:t>ai</a:t>
            </a:r>
            <a:r>
              <a:rPr lang="en-GB" dirty="0" smtClean="0"/>
              <a:t>:</a:t>
            </a:r>
          </a:p>
          <a:p>
            <a:pPr lvl="1"/>
            <a:r>
              <a:rPr lang="en-GB" dirty="0" err="1" smtClean="0"/>
              <a:t>Lefel</a:t>
            </a:r>
            <a:r>
              <a:rPr lang="en-GB" dirty="0" smtClean="0"/>
              <a:t> </a:t>
            </a:r>
            <a:r>
              <a:rPr lang="en-GB" dirty="0" err="1" smtClean="0"/>
              <a:t>genedlaethol</a:t>
            </a:r>
            <a:endParaRPr lang="en-GB" dirty="0" smtClean="0"/>
          </a:p>
          <a:p>
            <a:pPr lvl="1"/>
            <a:r>
              <a:rPr lang="en-GB" dirty="0" err="1" smtClean="0"/>
              <a:t>Lefel</a:t>
            </a:r>
            <a:r>
              <a:rPr lang="en-GB" dirty="0" smtClean="0"/>
              <a:t> </a:t>
            </a:r>
            <a:r>
              <a:rPr lang="en-GB" dirty="0" err="1" smtClean="0"/>
              <a:t>leol</a:t>
            </a:r>
            <a:endParaRPr lang="en-GB" dirty="0" smtClean="0"/>
          </a:p>
          <a:p>
            <a:pPr lvl="1"/>
            <a:r>
              <a:rPr lang="en-GB" dirty="0" err="1" smtClean="0"/>
              <a:t>Lefel</a:t>
            </a:r>
            <a:r>
              <a:rPr lang="en-GB" dirty="0" smtClean="0"/>
              <a:t> </a:t>
            </a:r>
            <a:r>
              <a:rPr lang="en-GB" dirty="0" err="1" smtClean="0"/>
              <a:t>darparwr</a:t>
            </a:r>
            <a:r>
              <a:rPr lang="en-GB" dirty="0" smtClean="0"/>
              <a:t> </a:t>
            </a:r>
            <a:r>
              <a:rPr lang="en-GB" dirty="0" err="1" smtClean="0"/>
              <a:t>gwasanaeth</a:t>
            </a:r>
            <a:r>
              <a:rPr lang="en-GB" dirty="0" smtClean="0"/>
              <a:t> </a:t>
            </a:r>
            <a:r>
              <a:rPr lang="en-GB" dirty="0" err="1" smtClean="0"/>
              <a:t>unigol</a:t>
            </a:r>
            <a:endParaRPr lang="en-GB" dirty="0" smtClean="0"/>
          </a:p>
          <a:p>
            <a:pPr lvl="1"/>
            <a:r>
              <a:rPr lang="en-GB" dirty="0" err="1" smtClean="0"/>
              <a:t>Lefel</a:t>
            </a:r>
            <a:r>
              <a:rPr lang="en-GB" dirty="0" smtClean="0"/>
              <a:t> </a:t>
            </a:r>
            <a:r>
              <a:rPr lang="en-GB" dirty="0" err="1" smtClean="0"/>
              <a:t>Ymarferydd</a:t>
            </a:r>
            <a:r>
              <a:rPr lang="en-GB" dirty="0" smtClean="0"/>
              <a:t> </a:t>
            </a:r>
            <a:r>
              <a:rPr lang="en-GB" dirty="0" err="1" smtClean="0"/>
              <a:t>Unigol</a:t>
            </a:r>
            <a:endParaRPr lang="en-GB" dirty="0" smtClean="0"/>
          </a:p>
          <a:p>
            <a:pPr lvl="1"/>
            <a:endParaRPr lang="en-GB" dirty="0" smtClean="0"/>
          </a:p>
          <a:p>
            <a:r>
              <a:rPr lang="en-GB" dirty="0" smtClean="0"/>
              <a:t>  </a:t>
            </a:r>
            <a:r>
              <a:rPr lang="en-GB" dirty="0" err="1" smtClean="0"/>
              <a:t>Dylai</a:t>
            </a:r>
            <a:r>
              <a:rPr lang="en-GB" dirty="0" smtClean="0"/>
              <a:t> </a:t>
            </a:r>
            <a:r>
              <a:rPr lang="en-GB" dirty="0" err="1" smtClean="0"/>
              <a:t>eich</a:t>
            </a:r>
            <a:r>
              <a:rPr lang="en-GB" dirty="0" smtClean="0"/>
              <a:t> ‘</a:t>
            </a:r>
            <a:r>
              <a:rPr lang="en-GB" dirty="0" err="1" smtClean="0"/>
              <a:t>ateb</a:t>
            </a:r>
            <a:r>
              <a:rPr lang="en-GB" dirty="0" smtClean="0"/>
              <a:t>’</a:t>
            </a:r>
          </a:p>
          <a:p>
            <a:pPr lvl="1"/>
            <a:r>
              <a:rPr lang="en-GB" dirty="0" err="1" smtClean="0"/>
              <a:t>tynnu</a:t>
            </a:r>
            <a:r>
              <a:rPr lang="en-GB" dirty="0" smtClean="0"/>
              <a:t> </a:t>
            </a:r>
            <a:r>
              <a:rPr lang="en-GB" dirty="0" err="1" smtClean="0"/>
              <a:t>ar</a:t>
            </a:r>
            <a:r>
              <a:rPr lang="en-GB" dirty="0" smtClean="0"/>
              <a:t> </a:t>
            </a:r>
            <a:r>
              <a:rPr lang="en-GB" dirty="0" err="1" smtClean="0"/>
              <a:t>ystod</a:t>
            </a:r>
            <a:r>
              <a:rPr lang="en-GB" dirty="0" smtClean="0"/>
              <a:t> </a:t>
            </a:r>
            <a:r>
              <a:rPr lang="en-GB" dirty="0" err="1" smtClean="0"/>
              <a:t>eang</a:t>
            </a:r>
            <a:r>
              <a:rPr lang="en-GB" dirty="0" smtClean="0"/>
              <a:t> o </a:t>
            </a:r>
            <a:r>
              <a:rPr lang="en-GB" dirty="0" err="1" smtClean="0"/>
              <a:t>lenyddiaeth</a:t>
            </a:r>
            <a:r>
              <a:rPr lang="en-GB" dirty="0" smtClean="0"/>
              <a:t>.</a:t>
            </a:r>
          </a:p>
          <a:p>
            <a:pPr lvl="1"/>
            <a:r>
              <a:rPr lang="en-GB" dirty="0" err="1" smtClean="0"/>
              <a:t>fod</a:t>
            </a:r>
            <a:r>
              <a:rPr lang="en-GB" dirty="0" smtClean="0"/>
              <a:t> </a:t>
            </a:r>
            <a:r>
              <a:rPr lang="en-GB" dirty="0" err="1" smtClean="0"/>
              <a:t>yn</a:t>
            </a:r>
            <a:r>
              <a:rPr lang="en-GB" dirty="0" smtClean="0"/>
              <a:t> </a:t>
            </a:r>
            <a:r>
              <a:rPr lang="en-GB" dirty="0" err="1" smtClean="0"/>
              <a:t>aml-ddimensiwn</a:t>
            </a:r>
            <a:r>
              <a:rPr lang="en-GB" dirty="0" smtClean="0"/>
              <a:t> </a:t>
            </a:r>
            <a:r>
              <a:rPr lang="en-GB" dirty="0" err="1" smtClean="0"/>
              <a:t>ei</a:t>
            </a:r>
            <a:r>
              <a:rPr lang="en-GB" dirty="0" smtClean="0"/>
              <a:t> </a:t>
            </a:r>
            <a:r>
              <a:rPr lang="en-GB" dirty="0" err="1" smtClean="0"/>
              <a:t>natur</a:t>
            </a:r>
            <a:r>
              <a:rPr lang="en-GB" dirty="0" smtClean="0"/>
              <a:t>.</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smtClean="0"/>
              <a:t>You may choose a barrier or challenge on either:</a:t>
            </a:r>
          </a:p>
          <a:p>
            <a:pPr lvl="1"/>
            <a:r>
              <a:rPr lang="en-GB" dirty="0" smtClean="0"/>
              <a:t>A national level</a:t>
            </a:r>
          </a:p>
          <a:p>
            <a:pPr lvl="1"/>
            <a:r>
              <a:rPr lang="en-GB" dirty="0" smtClean="0"/>
              <a:t>A local level</a:t>
            </a:r>
          </a:p>
          <a:p>
            <a:pPr lvl="1"/>
            <a:r>
              <a:rPr lang="en-GB" dirty="0" smtClean="0"/>
              <a:t>Individual service provider level</a:t>
            </a:r>
          </a:p>
          <a:p>
            <a:pPr lvl="1"/>
            <a:r>
              <a:rPr lang="en-GB" dirty="0" smtClean="0"/>
              <a:t>Individual Practitioner level</a:t>
            </a:r>
          </a:p>
          <a:p>
            <a:pPr lvl="1"/>
            <a:endParaRPr lang="en-GB" dirty="0"/>
          </a:p>
          <a:p>
            <a:r>
              <a:rPr lang="en-GB" dirty="0" smtClean="0"/>
              <a:t> Your ‘solution’ </a:t>
            </a:r>
          </a:p>
          <a:p>
            <a:pPr lvl="1"/>
            <a:r>
              <a:rPr lang="en-GB" dirty="0" smtClean="0"/>
              <a:t>needs to draw on a wide range of literature.</a:t>
            </a:r>
          </a:p>
          <a:p>
            <a:pPr lvl="1"/>
            <a:r>
              <a:rPr lang="en-GB" dirty="0" smtClean="0"/>
              <a:t>Is likely to be multi-dimensional in nature. </a:t>
            </a:r>
            <a:endParaRPr lang="en-GB" dirty="0"/>
          </a:p>
        </p:txBody>
      </p:sp>
    </p:spTree>
    <p:extLst>
      <p:ext uri="{BB962C8B-B14F-4D97-AF65-F5344CB8AC3E}">
        <p14:creationId xmlns:p14="http://schemas.microsoft.com/office/powerpoint/2010/main" val="5464374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Offeryn</a:t>
            </a:r>
            <a:r>
              <a:rPr lang="en-GB" i="1" dirty="0" smtClean="0"/>
              <a:t> </a:t>
            </a:r>
            <a:r>
              <a:rPr lang="en-GB" i="1" dirty="0" err="1" smtClean="0"/>
              <a:t>Dadansoddol</a:t>
            </a:r>
            <a:r>
              <a:rPr lang="en-GB" dirty="0" smtClean="0"/>
              <a:t/>
            </a:r>
            <a:br>
              <a:rPr lang="en-GB" dirty="0" smtClean="0"/>
            </a:br>
            <a:r>
              <a:rPr lang="en-GB" dirty="0" smtClean="0"/>
              <a:t>Analysis Tools </a:t>
            </a:r>
            <a:endParaRPr lang="en-GB" dirty="0"/>
          </a:p>
        </p:txBody>
      </p:sp>
      <p:pic>
        <p:nvPicPr>
          <p:cNvPr id="5" name="Picture 4"/>
          <p:cNvPicPr>
            <a:picLocks noChangeAspect="1"/>
          </p:cNvPicPr>
          <p:nvPr/>
        </p:nvPicPr>
        <p:blipFill>
          <a:blip r:embed="rId2"/>
          <a:stretch>
            <a:fillRect/>
          </a:stretch>
        </p:blipFill>
        <p:spPr>
          <a:xfrm rot="20974756">
            <a:off x="681710" y="2458636"/>
            <a:ext cx="2573495" cy="2895889"/>
          </a:xfrm>
          <a:prstGeom prst="rect">
            <a:avLst/>
          </a:prstGeom>
        </p:spPr>
      </p:pic>
      <p:pic>
        <p:nvPicPr>
          <p:cNvPr id="6" name="Picture 5"/>
          <p:cNvPicPr>
            <a:picLocks noChangeAspect="1"/>
          </p:cNvPicPr>
          <p:nvPr/>
        </p:nvPicPr>
        <p:blipFill>
          <a:blip r:embed="rId3"/>
          <a:stretch>
            <a:fillRect/>
          </a:stretch>
        </p:blipFill>
        <p:spPr>
          <a:xfrm>
            <a:off x="8220364" y="1464686"/>
            <a:ext cx="3630801" cy="5000769"/>
          </a:xfrm>
          <a:prstGeom prst="rect">
            <a:avLst/>
          </a:prstGeom>
        </p:spPr>
      </p:pic>
      <p:sp>
        <p:nvSpPr>
          <p:cNvPr id="7" name="TextBox 6"/>
          <p:cNvSpPr txBox="1"/>
          <p:nvPr/>
        </p:nvSpPr>
        <p:spPr>
          <a:xfrm>
            <a:off x="4306144" y="5388237"/>
            <a:ext cx="2807854" cy="1077218"/>
          </a:xfrm>
          <a:prstGeom prst="rect">
            <a:avLst/>
          </a:prstGeom>
          <a:noFill/>
        </p:spPr>
        <p:txBody>
          <a:bodyPr wrap="square" rtlCol="0">
            <a:spAutoFit/>
          </a:bodyPr>
          <a:lstStyle/>
          <a:p>
            <a:pPr algn="ctr"/>
            <a:r>
              <a:rPr lang="en-GB" sz="3200" dirty="0" smtClean="0">
                <a:hlinkClick r:id="rId4"/>
              </a:rPr>
              <a:t>Force Field Analysis </a:t>
            </a:r>
            <a:endParaRPr lang="en-GB" sz="3200" dirty="0"/>
          </a:p>
        </p:txBody>
      </p:sp>
      <p:pic>
        <p:nvPicPr>
          <p:cNvPr id="8" name="Picture 7"/>
          <p:cNvPicPr>
            <a:picLocks noChangeAspect="1"/>
          </p:cNvPicPr>
          <p:nvPr/>
        </p:nvPicPr>
        <p:blipFill>
          <a:blip r:embed="rId5"/>
          <a:stretch>
            <a:fillRect/>
          </a:stretch>
        </p:blipFill>
        <p:spPr>
          <a:xfrm>
            <a:off x="4193309" y="2539999"/>
            <a:ext cx="3033525" cy="2378003"/>
          </a:xfrm>
          <a:prstGeom prst="rect">
            <a:avLst/>
          </a:prstGeom>
        </p:spPr>
      </p:pic>
    </p:spTree>
    <p:extLst>
      <p:ext uri="{BB962C8B-B14F-4D97-AF65-F5344CB8AC3E}">
        <p14:creationId xmlns:p14="http://schemas.microsoft.com/office/powerpoint/2010/main" val="38204477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i="1" dirty="0" err="1" smtClean="0"/>
              <a:t>Adnodd</a:t>
            </a:r>
            <a:r>
              <a:rPr lang="en-GB" i="1" dirty="0" smtClean="0"/>
              <a:t> We</a:t>
            </a:r>
            <a:br>
              <a:rPr lang="en-GB" i="1" dirty="0" smtClean="0"/>
            </a:br>
            <a:r>
              <a:rPr lang="en-GB" dirty="0" smtClean="0"/>
              <a:t>Web Resource </a:t>
            </a:r>
            <a:endParaRPr lang="en-GB" dirty="0"/>
          </a:p>
        </p:txBody>
      </p:sp>
      <p:sp>
        <p:nvSpPr>
          <p:cNvPr id="4" name="Content Placeholder 3"/>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Mae </a:t>
            </a:r>
            <a:r>
              <a:rPr lang="en-GB" dirty="0" err="1" smtClean="0"/>
              <a:t>dau</a:t>
            </a:r>
            <a:r>
              <a:rPr lang="en-GB" dirty="0" smtClean="0"/>
              <a:t> </a:t>
            </a:r>
            <a:r>
              <a:rPr lang="en-GB" dirty="0" err="1" smtClean="0"/>
              <a:t>rhan</a:t>
            </a:r>
            <a:r>
              <a:rPr lang="en-GB" dirty="0" smtClean="0"/>
              <a:t> </a:t>
            </a:r>
            <a:r>
              <a:rPr lang="en-GB" dirty="0" err="1" smtClean="0"/>
              <a:t>i’r</a:t>
            </a:r>
            <a:r>
              <a:rPr lang="en-GB" dirty="0" smtClean="0"/>
              <a:t> </a:t>
            </a:r>
            <a:r>
              <a:rPr lang="en-GB" dirty="0" err="1" smtClean="0"/>
              <a:t>aseiniad</a:t>
            </a:r>
            <a:r>
              <a:rPr lang="en-GB" dirty="0" smtClean="0"/>
              <a:t>:</a:t>
            </a:r>
          </a:p>
          <a:p>
            <a:pPr lvl="1"/>
            <a:r>
              <a:rPr lang="en-GB" dirty="0" err="1" smtClean="0"/>
              <a:t>Datblygwch</a:t>
            </a:r>
            <a:r>
              <a:rPr lang="en-GB" dirty="0" smtClean="0"/>
              <a:t> </a:t>
            </a:r>
            <a:r>
              <a:rPr lang="en-GB" dirty="0" err="1"/>
              <a:t>adnodd</a:t>
            </a:r>
            <a:r>
              <a:rPr lang="en-GB" dirty="0"/>
              <a:t> </a:t>
            </a:r>
            <a:r>
              <a:rPr lang="en-GB" dirty="0" err="1"/>
              <a:t>gwefan</a:t>
            </a:r>
            <a:r>
              <a:rPr lang="en-GB" dirty="0"/>
              <a:t> </a:t>
            </a:r>
            <a:r>
              <a:rPr lang="en-GB" dirty="0" err="1"/>
              <a:t>wedi'i</a:t>
            </a:r>
            <a:r>
              <a:rPr lang="en-GB" dirty="0"/>
              <a:t> </a:t>
            </a:r>
            <a:r>
              <a:rPr lang="en-GB" dirty="0" err="1"/>
              <a:t>anelu</a:t>
            </a:r>
            <a:r>
              <a:rPr lang="en-GB" dirty="0"/>
              <a:t> at </a:t>
            </a:r>
            <a:r>
              <a:rPr lang="en-GB" dirty="0" err="1"/>
              <a:t>ymarferwyr</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Dylai'r</a:t>
            </a:r>
            <a:r>
              <a:rPr lang="en-GB" dirty="0"/>
              <a:t> </a:t>
            </a:r>
            <a:r>
              <a:rPr lang="en-GB" dirty="0" err="1"/>
              <a:t>adnodd</a:t>
            </a:r>
            <a:r>
              <a:rPr lang="en-GB" dirty="0"/>
              <a:t> </a:t>
            </a:r>
            <a:r>
              <a:rPr lang="en-GB" dirty="0" err="1"/>
              <a:t>cefnogi</a:t>
            </a:r>
            <a:r>
              <a:rPr lang="en-GB" dirty="0"/>
              <a:t> </a:t>
            </a:r>
            <a:r>
              <a:rPr lang="en-GB" dirty="0" err="1"/>
              <a:t>arweinyddiaeth</a:t>
            </a:r>
            <a:r>
              <a:rPr lang="en-GB" dirty="0"/>
              <a:t> </a:t>
            </a:r>
            <a:r>
              <a:rPr lang="en-GB" dirty="0" err="1"/>
              <a:t>hawliau</a:t>
            </a:r>
            <a:r>
              <a:rPr lang="en-GB" dirty="0"/>
              <a:t> plant a </a:t>
            </a:r>
            <a:r>
              <a:rPr lang="en-GB" dirty="0" err="1"/>
              <a:t>phobl</a:t>
            </a:r>
            <a:r>
              <a:rPr lang="en-GB" dirty="0"/>
              <a:t> </a:t>
            </a:r>
            <a:r>
              <a:rPr lang="en-GB" dirty="0" err="1"/>
              <a:t>ifanc</a:t>
            </a:r>
            <a:r>
              <a:rPr lang="en-GB" dirty="0"/>
              <a:t> o </a:t>
            </a:r>
            <a:r>
              <a:rPr lang="en-GB" dirty="0" err="1"/>
              <a:t>fewn</a:t>
            </a:r>
            <a:r>
              <a:rPr lang="en-GB" dirty="0"/>
              <a:t> </a:t>
            </a:r>
            <a:r>
              <a:rPr lang="en-GB" dirty="0" err="1"/>
              <a:t>cyd-destun</a:t>
            </a:r>
            <a:r>
              <a:rPr lang="en-GB" dirty="0"/>
              <a:t> </a:t>
            </a:r>
            <a:r>
              <a:rPr lang="en-GB" dirty="0" err="1"/>
              <a:t>perthnasol</a:t>
            </a:r>
            <a:r>
              <a:rPr lang="en-GB" dirty="0"/>
              <a:t>. </a:t>
            </a:r>
            <a:endParaRPr lang="en-GB" dirty="0" smtClean="0"/>
          </a:p>
          <a:p>
            <a:pPr lvl="1"/>
            <a:endParaRPr lang="en-GB" dirty="0"/>
          </a:p>
          <a:p>
            <a:pPr lvl="1"/>
            <a:r>
              <a:rPr lang="en-GB" dirty="0" err="1" smtClean="0"/>
              <a:t>Rhowch</a:t>
            </a:r>
            <a:r>
              <a:rPr lang="en-GB" dirty="0" smtClean="0"/>
              <a:t> </a:t>
            </a:r>
            <a:r>
              <a:rPr lang="en-GB" dirty="0" err="1"/>
              <a:t>resymeg</a:t>
            </a:r>
            <a:r>
              <a:rPr lang="en-GB" dirty="0"/>
              <a:t> </a:t>
            </a:r>
            <a:r>
              <a:rPr lang="en-GB" dirty="0" err="1"/>
              <a:t>ategol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adnodd</a:t>
            </a:r>
            <a:r>
              <a:rPr lang="en-GB" dirty="0"/>
              <a:t>.</a:t>
            </a:r>
          </a:p>
        </p:txBody>
      </p:sp>
      <p:sp>
        <p:nvSpPr>
          <p:cNvPr id="5" name="Content Placeholder 4"/>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smtClean="0"/>
              <a:t>There are two parts to this assignment: </a:t>
            </a:r>
          </a:p>
          <a:p>
            <a:pPr lvl="1"/>
            <a:r>
              <a:rPr lang="en-GB" dirty="0" smtClean="0"/>
              <a:t>Create </a:t>
            </a:r>
            <a:r>
              <a:rPr lang="en-GB" dirty="0"/>
              <a:t>a </a:t>
            </a:r>
            <a:r>
              <a:rPr lang="en-GB" dirty="0">
                <a:solidFill>
                  <a:schemeClr val="accent6"/>
                </a:solidFill>
              </a:rPr>
              <a:t>practitioner focused </a:t>
            </a:r>
            <a:r>
              <a:rPr lang="en-GB" dirty="0">
                <a:solidFill>
                  <a:schemeClr val="accent1">
                    <a:lumMod val="75000"/>
                  </a:schemeClr>
                </a:solidFill>
              </a:rPr>
              <a:t>web site resource </a:t>
            </a:r>
            <a:r>
              <a:rPr lang="en-GB" dirty="0"/>
              <a:t>which </a:t>
            </a:r>
            <a:r>
              <a:rPr lang="en-GB" dirty="0">
                <a:solidFill>
                  <a:schemeClr val="accent2">
                    <a:lumMod val="75000"/>
                  </a:schemeClr>
                </a:solidFill>
              </a:rPr>
              <a:t>supports the leadership of children and young people's rights </a:t>
            </a:r>
            <a:r>
              <a:rPr lang="en-GB" dirty="0"/>
              <a:t>within a </a:t>
            </a:r>
            <a:r>
              <a:rPr lang="en-GB" dirty="0">
                <a:solidFill>
                  <a:srgbClr val="7030A0"/>
                </a:solidFill>
              </a:rPr>
              <a:t>relevant context</a:t>
            </a:r>
            <a:r>
              <a:rPr lang="en-GB" dirty="0" smtClean="0">
                <a:solidFill>
                  <a:srgbClr val="7030A0"/>
                </a:solidFill>
              </a:rPr>
              <a:t>.</a:t>
            </a:r>
          </a:p>
          <a:p>
            <a:pPr marL="457200" lvl="1" indent="0">
              <a:buNone/>
            </a:pPr>
            <a:endParaRPr lang="en-GB" dirty="0" smtClean="0">
              <a:solidFill>
                <a:srgbClr val="7030A0"/>
              </a:solidFill>
            </a:endParaRPr>
          </a:p>
          <a:p>
            <a:pPr lvl="1"/>
            <a:r>
              <a:rPr lang="en-GB" dirty="0" smtClean="0">
                <a:solidFill>
                  <a:srgbClr val="7030A0"/>
                </a:solidFill>
              </a:rPr>
              <a:t> </a:t>
            </a:r>
            <a:r>
              <a:rPr lang="en-GB" dirty="0"/>
              <a:t>Provide an accompanying </a:t>
            </a:r>
            <a:r>
              <a:rPr lang="en-GB" dirty="0">
                <a:solidFill>
                  <a:srgbClr val="FF0000"/>
                </a:solidFill>
              </a:rPr>
              <a:t>rationale</a:t>
            </a:r>
            <a:r>
              <a:rPr lang="en-GB" dirty="0"/>
              <a:t> for your resource.  </a:t>
            </a:r>
          </a:p>
        </p:txBody>
      </p:sp>
    </p:spTree>
    <p:extLst>
      <p:ext uri="{BB962C8B-B14F-4D97-AF65-F5344CB8AC3E}">
        <p14:creationId xmlns:p14="http://schemas.microsoft.com/office/powerpoint/2010/main" val="40918283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i="1" dirty="0" err="1" smtClean="0"/>
              <a:t>Creu</a:t>
            </a:r>
            <a:r>
              <a:rPr lang="en-GB" i="1" dirty="0" smtClean="0"/>
              <a:t> </a:t>
            </a:r>
            <a:r>
              <a:rPr lang="en-GB" i="1" dirty="0" err="1" smtClean="0"/>
              <a:t>Adnodd</a:t>
            </a:r>
            <a:r>
              <a:rPr lang="en-GB" i="1" dirty="0" smtClean="0"/>
              <a:t/>
            </a:r>
            <a:br>
              <a:rPr lang="en-GB" i="1" dirty="0" smtClean="0"/>
            </a:br>
            <a:r>
              <a:rPr lang="en-GB" dirty="0" smtClean="0"/>
              <a:t>Creating a Practitioner Resource </a:t>
            </a:r>
            <a:endParaRPr lang="en-GB" dirty="0"/>
          </a:p>
        </p:txBody>
      </p:sp>
      <p:sp>
        <p:nvSpPr>
          <p:cNvPr id="5" name="Content Placeholder 4"/>
          <p:cNvSpPr>
            <a:spLocks noGrp="1"/>
          </p:cNvSpPr>
          <p:nvPr>
            <p:ph sz="half" idx="1"/>
          </p:nvPr>
        </p:nvSpPr>
        <p:spPr>
          <a:xfrm>
            <a:off x="838200" y="1825625"/>
            <a:ext cx="5181600" cy="4843030"/>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dirty="0" err="1" smtClean="0"/>
              <a:t>Mae'r</a:t>
            </a:r>
            <a:r>
              <a:rPr lang="en-GB" dirty="0" smtClean="0"/>
              <a:t> </a:t>
            </a:r>
            <a:r>
              <a:rPr lang="en-GB" dirty="0" err="1" smtClean="0"/>
              <a:t>cynnwys</a:t>
            </a:r>
            <a:r>
              <a:rPr lang="en-GB" dirty="0" smtClean="0"/>
              <a:t> </a:t>
            </a:r>
            <a:r>
              <a:rPr lang="en-GB" dirty="0" err="1" smtClean="0"/>
              <a:t>yn</a:t>
            </a:r>
            <a:r>
              <a:rPr lang="en-GB" dirty="0" smtClean="0"/>
              <a:t> </a:t>
            </a:r>
            <a:r>
              <a:rPr lang="en-GB" dirty="0" err="1" smtClean="0"/>
              <a:t>bwysicach</a:t>
            </a:r>
            <a:r>
              <a:rPr lang="en-GB" dirty="0" smtClean="0"/>
              <a:t> </a:t>
            </a:r>
            <a:r>
              <a:rPr lang="en-GB" dirty="0" err="1" smtClean="0"/>
              <a:t>na'r</a:t>
            </a:r>
            <a:r>
              <a:rPr lang="en-GB" dirty="0" smtClean="0"/>
              <a:t> </a:t>
            </a:r>
            <a:r>
              <a:rPr lang="en-GB" dirty="0" err="1" smtClean="0"/>
              <a:t>fformat</a:t>
            </a:r>
            <a:r>
              <a:rPr lang="en-GB" dirty="0" smtClean="0"/>
              <a:t>!</a:t>
            </a:r>
          </a:p>
          <a:p>
            <a:r>
              <a:rPr lang="en-GB" dirty="0" err="1" smtClean="0"/>
              <a:t>Dylai</a:t>
            </a:r>
            <a:r>
              <a:rPr lang="en-GB" dirty="0" smtClean="0"/>
              <a:t> </a:t>
            </a:r>
            <a:r>
              <a:rPr lang="en-GB" dirty="0" err="1" smtClean="0"/>
              <a:t>eich</a:t>
            </a:r>
            <a:r>
              <a:rPr lang="en-GB" dirty="0" smtClean="0"/>
              <a:t> </a:t>
            </a:r>
            <a:r>
              <a:rPr lang="en-GB" dirty="0" err="1" smtClean="0"/>
              <a:t>aseiniad</a:t>
            </a:r>
            <a:r>
              <a:rPr lang="en-GB" dirty="0" smtClean="0"/>
              <a:t> </a:t>
            </a:r>
            <a:r>
              <a:rPr lang="en-GB" dirty="0" err="1" smtClean="0"/>
              <a:t>cyfan</a:t>
            </a:r>
            <a:r>
              <a:rPr lang="en-GB" dirty="0" smtClean="0"/>
              <a:t> </a:t>
            </a:r>
            <a:r>
              <a:rPr lang="en-GB" dirty="0" err="1" smtClean="0"/>
              <a:t>fod</a:t>
            </a:r>
            <a:r>
              <a:rPr lang="en-GB" dirty="0" smtClean="0"/>
              <a:t> </a:t>
            </a:r>
            <a:r>
              <a:rPr lang="en-GB" dirty="0" err="1" smtClean="0"/>
              <a:t>yn</a:t>
            </a:r>
            <a:r>
              <a:rPr lang="en-GB" dirty="0" smtClean="0"/>
              <a:t> 5,000 o </a:t>
            </a:r>
            <a:r>
              <a:rPr lang="en-GB" dirty="0" err="1" smtClean="0"/>
              <a:t>eiriau</a:t>
            </a:r>
            <a:r>
              <a:rPr lang="en-GB" dirty="0" smtClean="0"/>
              <a:t>. </a:t>
            </a:r>
            <a:r>
              <a:rPr lang="en-GB" dirty="0" err="1" smtClean="0"/>
              <a:t>Awgrymir</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ysgrifennu</a:t>
            </a:r>
            <a:r>
              <a:rPr lang="en-GB" dirty="0" smtClean="0"/>
              <a:t> </a:t>
            </a:r>
            <a:r>
              <a:rPr lang="en-GB" dirty="0" err="1" smtClean="0"/>
              <a:t>tua</a:t>
            </a:r>
            <a:r>
              <a:rPr lang="en-GB" dirty="0" smtClean="0"/>
              <a:t> 3,000 o </a:t>
            </a:r>
            <a:r>
              <a:rPr lang="en-GB" dirty="0" err="1" smtClean="0"/>
              <a:t>eiriau</a:t>
            </a:r>
            <a:r>
              <a:rPr lang="en-GB" dirty="0" smtClean="0"/>
              <a:t> (</a:t>
            </a:r>
            <a:r>
              <a:rPr lang="en-GB" dirty="0" err="1" smtClean="0"/>
              <a:t>cyfwerth</a:t>
            </a:r>
            <a:r>
              <a:rPr lang="en-GB" dirty="0" smtClean="0"/>
              <a:t>) </a:t>
            </a:r>
            <a:r>
              <a:rPr lang="en-GB" dirty="0" err="1" smtClean="0"/>
              <a:t>ar</a:t>
            </a:r>
            <a:r>
              <a:rPr lang="en-GB" dirty="0" smtClean="0"/>
              <a:t> </a:t>
            </a:r>
            <a:r>
              <a:rPr lang="en-GB" dirty="0" err="1" smtClean="0"/>
              <a:t>gyfer</a:t>
            </a:r>
            <a:r>
              <a:rPr lang="en-GB" dirty="0" smtClean="0"/>
              <a:t> </a:t>
            </a:r>
            <a:r>
              <a:rPr lang="en-GB" dirty="0" err="1" smtClean="0"/>
              <a:t>eich</a:t>
            </a:r>
            <a:r>
              <a:rPr lang="en-GB" dirty="0" smtClean="0"/>
              <a:t> </a:t>
            </a:r>
            <a:r>
              <a:rPr lang="en-GB" dirty="0" err="1" smtClean="0"/>
              <a:t>adnodd</a:t>
            </a:r>
            <a:r>
              <a:rPr lang="en-GB" dirty="0" smtClean="0"/>
              <a:t> </a:t>
            </a:r>
            <a:r>
              <a:rPr lang="en-GB" dirty="0" err="1" smtClean="0"/>
              <a:t>gwe</a:t>
            </a:r>
            <a:r>
              <a:rPr lang="en-GB" dirty="0" smtClean="0"/>
              <a:t> a </a:t>
            </a:r>
            <a:r>
              <a:rPr lang="en-GB" dirty="0" err="1" smtClean="0"/>
              <a:t>thua</a:t>
            </a:r>
            <a:r>
              <a:rPr lang="en-GB" dirty="0" smtClean="0"/>
              <a:t> 2,000 o </a:t>
            </a:r>
            <a:r>
              <a:rPr lang="en-GB" dirty="0" err="1" smtClean="0"/>
              <a:t>eiriau</a:t>
            </a:r>
            <a:r>
              <a:rPr lang="en-GB" dirty="0" smtClean="0"/>
              <a:t> </a:t>
            </a:r>
            <a:r>
              <a:rPr lang="en-GB" dirty="0" err="1" smtClean="0"/>
              <a:t>ar</a:t>
            </a:r>
            <a:r>
              <a:rPr lang="en-GB" dirty="0" smtClean="0"/>
              <a:t> </a:t>
            </a:r>
            <a:r>
              <a:rPr lang="en-GB" dirty="0" err="1" smtClean="0"/>
              <a:t>gyfer</a:t>
            </a:r>
            <a:r>
              <a:rPr lang="en-GB" dirty="0" smtClean="0"/>
              <a:t> </a:t>
            </a:r>
            <a:r>
              <a:rPr lang="en-GB" dirty="0" err="1" smtClean="0"/>
              <a:t>eich</a:t>
            </a:r>
            <a:r>
              <a:rPr lang="en-GB" dirty="0" smtClean="0"/>
              <a:t> </a:t>
            </a:r>
            <a:r>
              <a:rPr lang="en-GB" dirty="0" err="1" smtClean="0"/>
              <a:t>rhesymeg</a:t>
            </a:r>
            <a:r>
              <a:rPr lang="en-GB" dirty="0" smtClean="0"/>
              <a:t>.</a:t>
            </a:r>
          </a:p>
          <a:p>
            <a:r>
              <a:rPr lang="en-GB" dirty="0" smtClean="0"/>
              <a:t>  </a:t>
            </a:r>
            <a:r>
              <a:rPr lang="en-GB" dirty="0" err="1" smtClean="0"/>
              <a:t>Bydd</a:t>
            </a:r>
            <a:r>
              <a:rPr lang="en-GB" dirty="0" smtClean="0"/>
              <a:t> </a:t>
            </a:r>
            <a:r>
              <a:rPr lang="en-GB" dirty="0" err="1" smtClean="0"/>
              <a:t>angen</a:t>
            </a:r>
            <a:r>
              <a:rPr lang="en-GB" dirty="0" smtClean="0"/>
              <a:t> </a:t>
            </a:r>
            <a:r>
              <a:rPr lang="en-GB" dirty="0" err="1" smtClean="0"/>
              <a:t>i'ch</a:t>
            </a:r>
            <a:r>
              <a:rPr lang="en-GB" dirty="0" smtClean="0"/>
              <a:t> </a:t>
            </a:r>
            <a:r>
              <a:rPr lang="en-GB" dirty="0" err="1" smtClean="0"/>
              <a:t>rhesymeg</a:t>
            </a:r>
            <a:r>
              <a:rPr lang="en-GB" dirty="0" smtClean="0"/>
              <a:t> </a:t>
            </a:r>
            <a:r>
              <a:rPr lang="en-GB" dirty="0" err="1" smtClean="0"/>
              <a:t>gynnwys</a:t>
            </a:r>
            <a:r>
              <a:rPr lang="en-GB" dirty="0" smtClean="0"/>
              <a:t>:</a:t>
            </a:r>
          </a:p>
          <a:p>
            <a:pPr lvl="1"/>
            <a:r>
              <a:rPr lang="en-GB" dirty="0" err="1" smtClean="0"/>
              <a:t>Amlinelliad</a:t>
            </a:r>
            <a:r>
              <a:rPr lang="en-GB" dirty="0" smtClean="0"/>
              <a:t> o </a:t>
            </a:r>
            <a:r>
              <a:rPr lang="en-GB" dirty="0" err="1" smtClean="0"/>
              <a:t>sut</a:t>
            </a:r>
            <a:r>
              <a:rPr lang="en-GB" dirty="0" smtClean="0"/>
              <a:t> y </a:t>
            </a:r>
            <a:r>
              <a:rPr lang="en-GB" dirty="0" err="1" smtClean="0"/>
              <a:t>bydd</a:t>
            </a:r>
            <a:r>
              <a:rPr lang="en-GB" dirty="0" smtClean="0"/>
              <a:t> </a:t>
            </a:r>
            <a:r>
              <a:rPr lang="en-GB" dirty="0" err="1" smtClean="0"/>
              <a:t>yr</a:t>
            </a:r>
            <a:r>
              <a:rPr lang="en-GB" dirty="0" smtClean="0"/>
              <a:t> </a:t>
            </a:r>
            <a:r>
              <a:rPr lang="en-GB" dirty="0" err="1" smtClean="0"/>
              <a:t>adnodd</a:t>
            </a:r>
            <a:r>
              <a:rPr lang="en-GB" dirty="0" smtClean="0"/>
              <a:t> </a:t>
            </a:r>
            <a:r>
              <a:rPr lang="en-GB" dirty="0" err="1" smtClean="0"/>
              <a:t>hwn</a:t>
            </a:r>
            <a:r>
              <a:rPr lang="en-GB" dirty="0" smtClean="0"/>
              <a:t> </a:t>
            </a:r>
            <a:r>
              <a:rPr lang="en-GB" dirty="0" err="1" smtClean="0"/>
              <a:t>yn</a:t>
            </a:r>
            <a:r>
              <a:rPr lang="en-GB" dirty="0" smtClean="0"/>
              <a:t> </a:t>
            </a:r>
            <a:r>
              <a:rPr lang="en-GB" dirty="0" err="1" smtClean="0"/>
              <a:t>cefnogi</a:t>
            </a:r>
            <a:r>
              <a:rPr lang="en-GB" dirty="0" smtClean="0"/>
              <a:t> </a:t>
            </a:r>
            <a:r>
              <a:rPr lang="en-GB" dirty="0" err="1" smtClean="0"/>
              <a:t>ymarferydd</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eu</a:t>
            </a:r>
            <a:r>
              <a:rPr lang="en-GB" dirty="0" smtClean="0"/>
              <a:t> </a:t>
            </a:r>
            <a:r>
              <a:rPr lang="en-GB" dirty="0" err="1" smtClean="0"/>
              <a:t>harferion</a:t>
            </a:r>
            <a:r>
              <a:rPr lang="en-GB" dirty="0" smtClean="0"/>
              <a:t> </a:t>
            </a:r>
            <a:r>
              <a:rPr lang="en-GB" dirty="0" err="1" smtClean="0"/>
              <a:t>hawliau</a:t>
            </a:r>
            <a:r>
              <a:rPr lang="en-GB" dirty="0" smtClean="0"/>
              <a:t> plant </a:t>
            </a:r>
            <a:r>
              <a:rPr lang="en-GB" dirty="0" err="1" smtClean="0"/>
              <a:t>eu</a:t>
            </a:r>
            <a:r>
              <a:rPr lang="en-GB" dirty="0" smtClean="0"/>
              <a:t> </a:t>
            </a:r>
            <a:r>
              <a:rPr lang="en-GB" dirty="0" err="1" smtClean="0"/>
              <a:t>hunain</a:t>
            </a:r>
            <a:r>
              <a:rPr lang="en-GB" dirty="0" smtClean="0"/>
              <a:t> ac </a:t>
            </a:r>
            <a:r>
              <a:rPr lang="en-GB" dirty="0" err="1" smtClean="0"/>
              <a:t>arweiniol</a:t>
            </a:r>
            <a:r>
              <a:rPr lang="en-GB" dirty="0" smtClean="0"/>
              <a:t> a </a:t>
            </a:r>
            <a:r>
              <a:rPr lang="en-GB" dirty="0" err="1" smtClean="0"/>
              <a:t>pham</a:t>
            </a:r>
            <a:r>
              <a:rPr lang="en-GB" dirty="0" smtClean="0"/>
              <a:t>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bwysig</a:t>
            </a:r>
            <a:endParaRPr lang="en-GB" dirty="0" smtClean="0"/>
          </a:p>
          <a:p>
            <a:pPr lvl="1"/>
            <a:r>
              <a:rPr lang="en-GB" dirty="0" smtClean="0"/>
              <a:t>Y </a:t>
            </a:r>
            <a:r>
              <a:rPr lang="en-GB" dirty="0" err="1" smtClean="0"/>
              <a:t>ddamcaniaeth</a:t>
            </a:r>
            <a:r>
              <a:rPr lang="en-GB" dirty="0" smtClean="0"/>
              <a:t> </a:t>
            </a:r>
            <a:r>
              <a:rPr lang="en-GB" dirty="0" err="1" smtClean="0"/>
              <a:t>greiddiol</a:t>
            </a:r>
            <a:r>
              <a:rPr lang="en-GB" dirty="0" smtClean="0"/>
              <a:t> </a:t>
            </a:r>
            <a:r>
              <a:rPr lang="en-GB" dirty="0" err="1" smtClean="0"/>
              <a:t>sydd</a:t>
            </a:r>
            <a:r>
              <a:rPr lang="en-GB" dirty="0" smtClean="0"/>
              <a:t> </a:t>
            </a:r>
            <a:r>
              <a:rPr lang="en-GB" dirty="0" err="1" smtClean="0"/>
              <a:t>wedi</a:t>
            </a:r>
            <a:r>
              <a:rPr lang="en-GB" dirty="0" smtClean="0"/>
              <a:t> </a:t>
            </a:r>
            <a:r>
              <a:rPr lang="en-GB" dirty="0" err="1" smtClean="0"/>
              <a:t>arwain</a:t>
            </a:r>
            <a:r>
              <a:rPr lang="en-GB" dirty="0" smtClean="0"/>
              <a:t> y </a:t>
            </a:r>
            <a:r>
              <a:rPr lang="en-GB" dirty="0" err="1" smtClean="0"/>
              <a:t>gwaith</a:t>
            </a:r>
            <a:r>
              <a:rPr lang="en-GB" dirty="0" smtClean="0"/>
              <a:t> o </a:t>
            </a:r>
            <a:r>
              <a:rPr lang="en-GB" dirty="0" err="1" smtClean="0"/>
              <a:t>greu'r</a:t>
            </a:r>
            <a:r>
              <a:rPr lang="en-GB" dirty="0" smtClean="0"/>
              <a:t> </a:t>
            </a:r>
            <a:r>
              <a:rPr lang="en-GB" dirty="0" err="1" smtClean="0"/>
              <a:t>adnodd</a:t>
            </a:r>
            <a:r>
              <a:rPr lang="en-GB" dirty="0" smtClean="0"/>
              <a:t> </a:t>
            </a:r>
            <a:r>
              <a:rPr lang="en-GB" dirty="0" err="1" smtClean="0"/>
              <a:t>hwn</a:t>
            </a:r>
            <a:endParaRPr lang="en-GB" dirty="0" smtClean="0"/>
          </a:p>
          <a:p>
            <a:pPr lvl="1"/>
            <a:r>
              <a:rPr lang="en-GB" dirty="0" err="1" smtClean="0"/>
              <a:t>Tystiolaeth</a:t>
            </a:r>
            <a:r>
              <a:rPr lang="en-GB" dirty="0" smtClean="0"/>
              <a:t> </a:t>
            </a:r>
            <a:r>
              <a:rPr lang="en-GB" dirty="0" err="1" smtClean="0"/>
              <a:t>o'ch</a:t>
            </a:r>
            <a:r>
              <a:rPr lang="en-GB" dirty="0" smtClean="0"/>
              <a:t> </a:t>
            </a:r>
            <a:r>
              <a:rPr lang="en-GB" dirty="0" err="1" smtClean="0"/>
              <a:t>ymchwil</a:t>
            </a:r>
            <a:r>
              <a:rPr lang="en-GB" dirty="0" smtClean="0"/>
              <a:t> </a:t>
            </a:r>
            <a:r>
              <a:rPr lang="en-GB" dirty="0" err="1" smtClean="0"/>
              <a:t>a'ch</a:t>
            </a:r>
            <a:r>
              <a:rPr lang="en-GB" dirty="0" smtClean="0"/>
              <a:t> </a:t>
            </a:r>
            <a:r>
              <a:rPr lang="en-GB" dirty="0" err="1" smtClean="0"/>
              <a:t>darllen</a:t>
            </a:r>
            <a:r>
              <a:rPr lang="en-GB" dirty="0" smtClean="0"/>
              <a:t> </a:t>
            </a:r>
            <a:r>
              <a:rPr lang="en-GB" dirty="0" err="1" smtClean="0"/>
              <a:t>ehangach</a:t>
            </a:r>
            <a:r>
              <a:rPr lang="en-GB" dirty="0" smtClean="0"/>
              <a:t> </a:t>
            </a:r>
            <a:r>
              <a:rPr lang="en-GB" dirty="0" err="1" smtClean="0"/>
              <a:t>i</a:t>
            </a:r>
            <a:r>
              <a:rPr lang="en-GB" dirty="0" smtClean="0"/>
              <a:t> </a:t>
            </a:r>
            <a:r>
              <a:rPr lang="en-GB" dirty="0" err="1" smtClean="0"/>
              <a:t>gefnogi'ch</a:t>
            </a:r>
            <a:r>
              <a:rPr lang="en-GB" dirty="0" smtClean="0"/>
              <a:t> </a:t>
            </a:r>
            <a:r>
              <a:rPr lang="en-GB" dirty="0" err="1" smtClean="0"/>
              <a:t>dewisiadau</a:t>
            </a:r>
            <a:r>
              <a:rPr lang="en-GB" dirty="0" smtClean="0"/>
              <a:t>. (Mae hon </a:t>
            </a:r>
            <a:r>
              <a:rPr lang="en-GB" dirty="0" err="1" smtClean="0"/>
              <a:t>yn</a:t>
            </a:r>
            <a:r>
              <a:rPr lang="en-GB" dirty="0" smtClean="0"/>
              <a:t> </a:t>
            </a:r>
            <a:r>
              <a:rPr lang="en-GB" dirty="0" err="1" smtClean="0"/>
              <a:t>agwedd</a:t>
            </a:r>
            <a:r>
              <a:rPr lang="en-GB" dirty="0" smtClean="0"/>
              <a:t> </a:t>
            </a:r>
            <a:r>
              <a:rPr lang="en-GB" dirty="0" err="1" smtClean="0"/>
              <a:t>bwysig</a:t>
            </a:r>
            <a:r>
              <a:rPr lang="en-GB" dirty="0" smtClean="0"/>
              <a:t> </a:t>
            </a:r>
            <a:r>
              <a:rPr lang="en-GB" dirty="0" err="1" smtClean="0"/>
              <a:t>iawn</a:t>
            </a:r>
            <a:r>
              <a:rPr lang="en-GB" dirty="0" smtClean="0"/>
              <a:t>)</a:t>
            </a:r>
            <a:endParaRPr lang="en-GB" dirty="0"/>
          </a:p>
        </p:txBody>
      </p:sp>
      <p:sp>
        <p:nvSpPr>
          <p:cNvPr id="6" name="Content Placeholder 5"/>
          <p:cNvSpPr>
            <a:spLocks noGrp="1"/>
          </p:cNvSpPr>
          <p:nvPr>
            <p:ph sz="half" idx="2"/>
          </p:nvPr>
        </p:nvSpPr>
        <p:spPr>
          <a:xfrm>
            <a:off x="6172200" y="1825625"/>
            <a:ext cx="5502564" cy="4843030"/>
          </a:xfrm>
        </p:spPr>
        <p:style>
          <a:lnRef idx="2">
            <a:schemeClr val="accent4"/>
          </a:lnRef>
          <a:fillRef idx="1">
            <a:schemeClr val="lt1"/>
          </a:fillRef>
          <a:effectRef idx="0">
            <a:schemeClr val="accent4"/>
          </a:effectRef>
          <a:fontRef idx="minor">
            <a:schemeClr val="dk1"/>
          </a:fontRef>
        </p:style>
        <p:txBody>
          <a:bodyPr>
            <a:noAutofit/>
          </a:bodyPr>
          <a:lstStyle/>
          <a:p>
            <a:r>
              <a:rPr lang="en-GB" sz="2000" dirty="0" smtClean="0"/>
              <a:t>The content is more important than the design!</a:t>
            </a:r>
          </a:p>
          <a:p>
            <a:r>
              <a:rPr lang="en-GB" sz="2000" dirty="0" smtClean="0"/>
              <a:t>Your whole assignment should be 5,000 words. It is suggested that you write approximately 3,000 words (equivalent) for your web resource and approximately 2,000 words for your rationale. </a:t>
            </a:r>
          </a:p>
          <a:p>
            <a:pPr fontAlgn="base"/>
            <a:r>
              <a:rPr lang="en-GB" sz="2000" dirty="0" smtClean="0"/>
              <a:t> Your rationale will need to include:</a:t>
            </a:r>
          </a:p>
          <a:p>
            <a:pPr lvl="1" fontAlgn="base"/>
            <a:r>
              <a:rPr lang="en-GB" sz="2000" dirty="0" smtClean="0"/>
              <a:t>An outline of how this resource will support a practitioner in developing their own and leading children’s rights practice and why this is important</a:t>
            </a:r>
          </a:p>
          <a:p>
            <a:pPr lvl="1" fontAlgn="base"/>
            <a:r>
              <a:rPr lang="en-GB" sz="2000" dirty="0" smtClean="0"/>
              <a:t>The underpinning theory that has guided the creation of this resource</a:t>
            </a:r>
          </a:p>
          <a:p>
            <a:pPr lvl="1" fontAlgn="base"/>
            <a:r>
              <a:rPr lang="en-GB" sz="2000" b="1" dirty="0" smtClean="0"/>
              <a:t>Evidence of your research and wider reading to support your choices. </a:t>
            </a:r>
            <a:r>
              <a:rPr lang="en-GB" sz="2000" b="1" u="sng" dirty="0" smtClean="0"/>
              <a:t>(This is a very important aspect)</a:t>
            </a:r>
            <a:endParaRPr lang="en-GB" sz="2000" dirty="0" smtClean="0"/>
          </a:p>
          <a:p>
            <a:pPr marL="457200" lvl="1" indent="0" fontAlgn="base">
              <a:buNone/>
            </a:pPr>
            <a:endParaRPr lang="en-GB" sz="2000" dirty="0" smtClean="0"/>
          </a:p>
          <a:p>
            <a:endParaRPr lang="en-GB" sz="2000" dirty="0"/>
          </a:p>
        </p:txBody>
      </p:sp>
    </p:spTree>
    <p:extLst>
      <p:ext uri="{BB962C8B-B14F-4D97-AF65-F5344CB8AC3E}">
        <p14:creationId xmlns:p14="http://schemas.microsoft.com/office/powerpoint/2010/main" val="2688001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Beth </a:t>
            </a:r>
            <a:r>
              <a:rPr lang="en-GB" i="1" dirty="0" err="1" smtClean="0"/>
              <a:t>gallai</a:t>
            </a:r>
            <a:r>
              <a:rPr lang="en-GB" i="1" dirty="0" smtClean="0"/>
              <a:t> </a:t>
            </a:r>
            <a:r>
              <a:rPr lang="en-GB" i="1" dirty="0" err="1" smtClean="0"/>
              <a:t>cynnwys</a:t>
            </a:r>
            <a:r>
              <a:rPr lang="en-GB" i="1" dirty="0" smtClean="0"/>
              <a:t>?</a:t>
            </a:r>
            <a:br>
              <a:rPr lang="en-GB" i="1" dirty="0" smtClean="0"/>
            </a:br>
            <a:r>
              <a:rPr lang="en-GB" dirty="0" smtClean="0"/>
              <a:t>What might it include? </a:t>
            </a:r>
            <a:endParaRPr lang="en-GB" dirty="0"/>
          </a:p>
        </p:txBody>
      </p:sp>
      <p:pic>
        <p:nvPicPr>
          <p:cNvPr id="5" name="Picture 4"/>
          <p:cNvPicPr>
            <a:picLocks noChangeAspect="1"/>
          </p:cNvPicPr>
          <p:nvPr/>
        </p:nvPicPr>
        <p:blipFill>
          <a:blip r:embed="rId2"/>
          <a:stretch>
            <a:fillRect/>
          </a:stretch>
        </p:blipFill>
        <p:spPr>
          <a:xfrm>
            <a:off x="0" y="4978400"/>
            <a:ext cx="12192000" cy="1879600"/>
          </a:xfrm>
          <a:prstGeom prst="rect">
            <a:avLst/>
          </a:prstGeom>
        </p:spPr>
      </p:pic>
      <p:sp>
        <p:nvSpPr>
          <p:cNvPr id="6" name="Oval 5"/>
          <p:cNvSpPr/>
          <p:nvPr/>
        </p:nvSpPr>
        <p:spPr>
          <a:xfrm>
            <a:off x="5019963" y="2687998"/>
            <a:ext cx="2392219" cy="12930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Web Resource </a:t>
            </a:r>
          </a:p>
          <a:p>
            <a:pPr algn="ctr"/>
            <a:r>
              <a:rPr lang="en-GB" i="1" dirty="0" err="1" smtClean="0"/>
              <a:t>Adnodd</a:t>
            </a:r>
            <a:r>
              <a:rPr lang="en-GB" i="1" dirty="0" smtClean="0"/>
              <a:t> We</a:t>
            </a:r>
            <a:endParaRPr lang="en-GB" i="1" dirty="0"/>
          </a:p>
        </p:txBody>
      </p:sp>
    </p:spTree>
    <p:extLst>
      <p:ext uri="{BB962C8B-B14F-4D97-AF65-F5344CB8AC3E}">
        <p14:creationId xmlns:p14="http://schemas.microsoft.com/office/powerpoint/2010/main" val="33227563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Word Press </a:t>
            </a:r>
            <a:endParaRPr lang="en-GB" dirty="0"/>
          </a:p>
        </p:txBody>
      </p:sp>
      <p:pic>
        <p:nvPicPr>
          <p:cNvPr id="6" name="Picture 5"/>
          <p:cNvPicPr>
            <a:picLocks noChangeAspect="1"/>
          </p:cNvPicPr>
          <p:nvPr/>
        </p:nvPicPr>
        <p:blipFill>
          <a:blip r:embed="rId2"/>
          <a:stretch>
            <a:fillRect/>
          </a:stretch>
        </p:blipFill>
        <p:spPr>
          <a:xfrm>
            <a:off x="2770909" y="2023687"/>
            <a:ext cx="7248236" cy="3805324"/>
          </a:xfrm>
          <a:prstGeom prst="rect">
            <a:avLst/>
          </a:prstGeom>
        </p:spPr>
      </p:pic>
    </p:spTree>
    <p:extLst>
      <p:ext uri="{BB962C8B-B14F-4D97-AF65-F5344CB8AC3E}">
        <p14:creationId xmlns:p14="http://schemas.microsoft.com/office/powerpoint/2010/main" val="5752104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 </a:t>
            </a:r>
            <a:r>
              <a:rPr lang="en-GB" dirty="0" err="1"/>
              <a:t>G</a:t>
            </a:r>
            <a:r>
              <a:rPr lang="en-GB" dirty="0" err="1" smtClean="0"/>
              <a:t>loi</a:t>
            </a:r>
            <a:r>
              <a:rPr lang="en-GB" dirty="0" smtClean="0"/>
              <a:t>…</a:t>
            </a:r>
            <a:br>
              <a:rPr lang="en-GB" dirty="0" smtClean="0"/>
            </a:br>
            <a:r>
              <a:rPr lang="en-GB" dirty="0" smtClean="0"/>
              <a:t>Final Thoughts…</a:t>
            </a:r>
            <a:endParaRPr lang="en-GB" dirty="0"/>
          </a:p>
        </p:txBody>
      </p:sp>
      <p:sp>
        <p:nvSpPr>
          <p:cNvPr id="4" name="Content Placeholder 3"/>
          <p:cNvSpPr>
            <a:spLocks noGrp="1"/>
          </p:cNvSpPr>
          <p:nvPr>
            <p:ph sz="half" idx="2"/>
          </p:nvPr>
        </p:nvSpPr>
        <p:spPr>
          <a:xfrm>
            <a:off x="3829050" y="5429249"/>
            <a:ext cx="5181600" cy="1079183"/>
          </a:xfrm>
        </p:spPr>
        <p:txBody>
          <a:bodyPr>
            <a:normAutofit/>
          </a:bodyPr>
          <a:lstStyle/>
          <a:p>
            <a:pPr algn="ctr"/>
            <a:r>
              <a:rPr lang="en-GB" sz="4000" dirty="0" smtClean="0">
                <a:hlinkClick r:id="rId2"/>
              </a:rPr>
              <a:t>Rights Matter</a:t>
            </a:r>
            <a:endParaRPr lang="en-GB" sz="4000" dirty="0"/>
          </a:p>
        </p:txBody>
      </p:sp>
      <p:pic>
        <p:nvPicPr>
          <p:cNvPr id="5" name="Picture 4"/>
          <p:cNvPicPr>
            <a:picLocks noChangeAspect="1"/>
          </p:cNvPicPr>
          <p:nvPr/>
        </p:nvPicPr>
        <p:blipFill>
          <a:blip r:embed="rId3"/>
          <a:stretch>
            <a:fillRect/>
          </a:stretch>
        </p:blipFill>
        <p:spPr>
          <a:xfrm>
            <a:off x="2343150" y="1581150"/>
            <a:ext cx="7692390" cy="3425190"/>
          </a:xfrm>
          <a:prstGeom prst="rect">
            <a:avLst/>
          </a:prstGeom>
        </p:spPr>
      </p:pic>
    </p:spTree>
    <p:extLst>
      <p:ext uri="{BB962C8B-B14F-4D97-AF65-F5344CB8AC3E}">
        <p14:creationId xmlns:p14="http://schemas.microsoft.com/office/powerpoint/2010/main" val="14499770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gn="ctr"/>
            <a:r>
              <a:rPr lang="en-GB" i="1" dirty="0" err="1" smtClean="0"/>
              <a:t>Llyfryddiaeth</a:t>
            </a:r>
            <a:r>
              <a:rPr lang="en-GB" i="1" dirty="0" smtClean="0"/>
              <a:t/>
            </a:r>
            <a:br>
              <a:rPr lang="en-GB" i="1" dirty="0" smtClean="0"/>
            </a:br>
            <a:r>
              <a:rPr lang="en-GB" dirty="0" smtClean="0"/>
              <a:t>Bibliography</a:t>
            </a:r>
            <a:endParaRPr lang="en-GB" dirty="0"/>
          </a:p>
        </p:txBody>
      </p:sp>
      <p:sp>
        <p:nvSpPr>
          <p:cNvPr id="13" name="Content Placeholder 12"/>
          <p:cNvSpPr>
            <a:spLocks noGrp="1"/>
          </p:cNvSpPr>
          <p:nvPr>
            <p:ph idx="1"/>
          </p:nvPr>
        </p:nvSpPr>
        <p:spPr/>
        <p:txBody>
          <a:bodyPr/>
          <a:lstStyle/>
          <a:p>
            <a:r>
              <a:rPr lang="en-GB" dirty="0" smtClean="0"/>
              <a:t>Jones, P. &amp; Welch, S. (2010)</a:t>
            </a:r>
            <a:r>
              <a:rPr lang="en-GB" i="1" dirty="0" smtClean="0"/>
              <a:t> Rethinking Children's Rights: Attitudes in Contemporary Society. </a:t>
            </a:r>
            <a:r>
              <a:rPr lang="en-GB" dirty="0" smtClean="0"/>
              <a:t>London: Bloomsbury</a:t>
            </a:r>
          </a:p>
          <a:p>
            <a:endParaRPr lang="en-GB" dirty="0"/>
          </a:p>
        </p:txBody>
      </p:sp>
    </p:spTree>
    <p:extLst>
      <p:ext uri="{BB962C8B-B14F-4D97-AF65-F5344CB8AC3E}">
        <p14:creationId xmlns:p14="http://schemas.microsoft.com/office/powerpoint/2010/main" val="32122248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1216</Words>
  <Application>Microsoft Office PowerPoint</Application>
  <PresentationFormat>Widescreen</PresentationFormat>
  <Paragraphs>164</Paragraphs>
  <Slides>21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ＭＳ Ｐゴシック</vt:lpstr>
      <vt:lpstr>Arial</vt:lpstr>
      <vt:lpstr>Calibri</vt:lpstr>
      <vt:lpstr>Calibri Light</vt:lpstr>
      <vt:lpstr>Office Theme</vt:lpstr>
      <vt:lpstr>ECCH7003</vt:lpstr>
      <vt:lpstr>Amcanion y Modiwl Module Aims </vt:lpstr>
      <vt:lpstr>Deilliannau Dysgu  Learning Outcomes </vt:lpstr>
      <vt:lpstr>PowerPoint Presentation</vt:lpstr>
      <vt:lpstr>Cwestiwn Sawl Darn A Question of Many Parts  </vt:lpstr>
      <vt:lpstr>Dadansoddi Hawliau Plant Analysing Children’s Rights</vt:lpstr>
      <vt:lpstr>Tensiynau a Heriau  Tensions and Challenges </vt:lpstr>
      <vt:lpstr>Adnabod Heriau Identifying a Barrier or Challenge</vt:lpstr>
      <vt:lpstr>Ydy Hawliau’n Ddigon…? Rights are not enough…?</vt:lpstr>
      <vt:lpstr>Ymddangosiad Hawliau  A Rights ‘Veneer’ </vt:lpstr>
      <vt:lpstr>Hawliau a Chynhwysiant Rights and Inclusion</vt:lpstr>
      <vt:lpstr>Meysydd Eraill I’w Hystyried Other Areas for Consideration </vt:lpstr>
      <vt:lpstr>  Trafodwch                Discuss </vt:lpstr>
      <vt:lpstr>Dewis Her Choosing an Area </vt:lpstr>
      <vt:lpstr>Offeryn Dadansoddol Analysis Tools </vt:lpstr>
      <vt:lpstr>Adnodd We Web Resource </vt:lpstr>
      <vt:lpstr>Creu Adnodd Creating a Practitioner Resource </vt:lpstr>
      <vt:lpstr>Beth gallai cynnwys? What might it include? </vt:lpstr>
      <vt:lpstr>Word Press </vt:lpstr>
      <vt:lpstr>I Gloi… Final Thoughts…</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Sarah Stewart</cp:lastModifiedBy>
  <cp:revision>11</cp:revision>
  <dcterms:created xsi:type="dcterms:W3CDTF">2019-03-13T14:53:33Z</dcterms:created>
  <dcterms:modified xsi:type="dcterms:W3CDTF">2019-03-13T15:38:31Z</dcterms:modified>
</cp:coreProperties>
</file>