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EC36CB-D4AF-41BF-93F1-BE62D136AD06}" v="1" dt="2025-11-11T20:00:27.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hhaseen@gmail.com" userId="f9745a194a010c13" providerId="LiveId" clId="{73D0018F-20D5-4BC3-95FE-B8D8D4FAB379}"/>
    <pc:docChg chg="modSld">
      <pc:chgData name="aminahhaseen@gmail.com" userId="f9745a194a010c13" providerId="LiveId" clId="{73D0018F-20D5-4BC3-95FE-B8D8D4FAB379}" dt="2025-11-11T20:00:33.229" v="2" actId="1076"/>
      <pc:docMkLst>
        <pc:docMk/>
      </pc:docMkLst>
      <pc:sldChg chg="modSp mod">
        <pc:chgData name="aminahhaseen@gmail.com" userId="f9745a194a010c13" providerId="LiveId" clId="{73D0018F-20D5-4BC3-95FE-B8D8D4FAB379}" dt="2025-11-11T19:59:34.385" v="1" actId="20577"/>
        <pc:sldMkLst>
          <pc:docMk/>
          <pc:sldMk cId="2328935979" sldId="256"/>
        </pc:sldMkLst>
        <pc:spChg chg="mod">
          <ac:chgData name="aminahhaseen@gmail.com" userId="f9745a194a010c13" providerId="LiveId" clId="{73D0018F-20D5-4BC3-95FE-B8D8D4FAB379}" dt="2025-11-11T19:59:34.385" v="1" actId="20577"/>
          <ac:spMkLst>
            <pc:docMk/>
            <pc:sldMk cId="2328935979" sldId="256"/>
            <ac:spMk id="2" creationId="{697FB891-0ECB-F21C-BA3C-201459FCB4CE}"/>
          </ac:spMkLst>
        </pc:spChg>
      </pc:sldChg>
      <pc:sldChg chg="modSp mod">
        <pc:chgData name="aminahhaseen@gmail.com" userId="f9745a194a010c13" providerId="LiveId" clId="{73D0018F-20D5-4BC3-95FE-B8D8D4FAB379}" dt="2025-11-11T20:00:33.229" v="2" actId="1076"/>
        <pc:sldMkLst>
          <pc:docMk/>
          <pc:sldMk cId="3060428498" sldId="268"/>
        </pc:sldMkLst>
        <pc:picChg chg="mod">
          <ac:chgData name="aminahhaseen@gmail.com" userId="f9745a194a010c13" providerId="LiveId" clId="{73D0018F-20D5-4BC3-95FE-B8D8D4FAB379}" dt="2025-11-11T20:00:33.229" v="2" actId="1076"/>
          <ac:picMkLst>
            <pc:docMk/>
            <pc:sldMk cId="3060428498" sldId="268"/>
            <ac:picMk id="3" creationId="{F1190490-8A27-849D-395A-3998E99A41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E475AD-9D8F-446A-8606-1163EE82915B}"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12CC06-52D2-497A-B636-9D9E059C3D20}" type="slidenum">
              <a:rPr lang="en-GB" smtClean="0"/>
              <a:t>‹#›</a:t>
            </a:fld>
            <a:endParaRPr lang="en-GB"/>
          </a:p>
        </p:txBody>
      </p:sp>
    </p:spTree>
    <p:extLst>
      <p:ext uri="{BB962C8B-B14F-4D97-AF65-F5344CB8AC3E}">
        <p14:creationId xmlns:p14="http://schemas.microsoft.com/office/powerpoint/2010/main" val="1158368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12CC06-52D2-497A-B636-9D9E059C3D20}" type="slidenum">
              <a:rPr lang="en-GB" smtClean="0"/>
              <a:t>8</a:t>
            </a:fld>
            <a:endParaRPr lang="en-GB"/>
          </a:p>
        </p:txBody>
      </p:sp>
    </p:spTree>
    <p:extLst>
      <p:ext uri="{BB962C8B-B14F-4D97-AF65-F5344CB8AC3E}">
        <p14:creationId xmlns:p14="http://schemas.microsoft.com/office/powerpoint/2010/main" val="2998602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F0C9-466F-846B-CF3F-464E594C4D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7AFAA4-1E92-8BBC-D04B-7EA0F593A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32181F-9C9D-2CE2-345E-AC4979357F37}"/>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AF7C14F6-C053-044B-416E-2BDA4DDA6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8D4F9-BA10-D19D-C0CD-70282189F600}"/>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2375852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341DC-01C3-8047-BD5E-F58368D234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2A2B46-1A7B-4DC6-2315-BF5425F420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1BB35-5E5A-2D8D-CA6C-AAC040DAD1B5}"/>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60D9ADF6-C786-A2A4-184F-9350843CC0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76A8AF-604E-EFFD-AAA0-2795347A3D6C}"/>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1796031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6445-E8C8-1AD8-FCEA-3B713303E9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D40BC9-F4E9-1BCF-ADF9-5B8A6FFADD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E3BCC5-6DEC-261D-1191-17A522F336CC}"/>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70B068EE-FFC9-819F-EB12-975F4B03CA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2AD41-35B2-29AE-9886-261D377C1992}"/>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754826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DFB7F-3979-D229-2B5F-3FC5922232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4C3A06-1D98-B513-9716-9127D9D376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657C19-1DB6-F86F-66EE-357D3113AE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D8E33C-D715-B7A5-2F57-40AAB19FAF0F}"/>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6" name="Footer Placeholder 5">
            <a:extLst>
              <a:ext uri="{FF2B5EF4-FFF2-40B4-BE49-F238E27FC236}">
                <a16:creationId xmlns:a16="http://schemas.microsoft.com/office/drawing/2014/main" id="{CDA24DEB-1622-547F-6DBB-32DED1F36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B5912D-11EA-F42E-389D-036C0E7412DD}"/>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1372725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81286-FDC0-D061-6604-56C935CB19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A5AE99-2299-DF79-BC3D-5D69DE8F4D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DA9380-66A7-D261-FBCE-34614CEA91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947EB4-6340-12FD-FC93-B45E71675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3C987B-1194-0FE1-E1D6-CEE378F78F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7EA9D8-A1A2-AD54-B704-25C29EC30383}"/>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8" name="Footer Placeholder 7">
            <a:extLst>
              <a:ext uri="{FF2B5EF4-FFF2-40B4-BE49-F238E27FC236}">
                <a16:creationId xmlns:a16="http://schemas.microsoft.com/office/drawing/2014/main" id="{B7EEB6BE-DD6D-3040-9CAB-22CD03148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2A0B83-53C0-BCBA-4E46-31389C4E3FD9}"/>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1276447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93BF8-2214-9629-0538-3DA10F8D58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28DAD6-EF2D-8212-4217-A19F02283CD3}"/>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4" name="Footer Placeholder 3">
            <a:extLst>
              <a:ext uri="{FF2B5EF4-FFF2-40B4-BE49-F238E27FC236}">
                <a16:creationId xmlns:a16="http://schemas.microsoft.com/office/drawing/2014/main" id="{8FA7A755-6D6F-8C87-A272-CDA8727F28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6B07F4-3ACA-2A2F-4AC8-9BE553FFE455}"/>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3869987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EFD1D0-4BEE-EEEA-598D-6E45843BA115}"/>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3" name="Footer Placeholder 2">
            <a:extLst>
              <a:ext uri="{FF2B5EF4-FFF2-40B4-BE49-F238E27FC236}">
                <a16:creationId xmlns:a16="http://schemas.microsoft.com/office/drawing/2014/main" id="{1058A135-BDE8-F47F-2743-91CCABD607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212C5A-2F3B-7DC5-39CA-1978EC8AC40F}"/>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2676009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55381-58D4-3F6D-2FB7-226FA0077A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B05CE9-54E7-3D3D-B17C-3303291012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D9276C-0311-C09A-840E-51F85CD123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90E4A3-B5B7-B4D9-1FAB-B12B95B26DF1}"/>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6" name="Footer Placeholder 5">
            <a:extLst>
              <a:ext uri="{FF2B5EF4-FFF2-40B4-BE49-F238E27FC236}">
                <a16:creationId xmlns:a16="http://schemas.microsoft.com/office/drawing/2014/main" id="{BA228D75-CF99-3F7B-7431-AA0814C7A5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1A373E-174F-4536-AC57-A9AA082D290D}"/>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127389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D1E96-E72D-ADBB-B367-C80B832CB5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68032-0650-F5DD-CD5B-C00E314D4D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2CF621-DA43-CFA8-E9A0-2533281FF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1E032D-AF06-BE58-F381-DEBA2FDB2A37}"/>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6" name="Footer Placeholder 5">
            <a:extLst>
              <a:ext uri="{FF2B5EF4-FFF2-40B4-BE49-F238E27FC236}">
                <a16:creationId xmlns:a16="http://schemas.microsoft.com/office/drawing/2014/main" id="{C3FF6EBD-49E2-6132-384C-FACD7D570E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34FD59-4062-4F74-DD23-4C2D9B20ECAE}"/>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6731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006A5-5DD6-87BE-9BC3-6FEB433C75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D915CC-A626-284E-661F-5285EA0791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FFB4C-04CC-9EB7-7B14-7CE22F158FEC}"/>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28D4046F-40D3-F230-1F70-9CCCB7F67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8653D-EFD1-C458-DCD1-D0033F17CC73}"/>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3578302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C444FF-FCB8-E51B-568C-089571CE7B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FE132A-3D9C-8318-C648-975C65E499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C3D55-C3F3-7856-7509-BBBECD3A48A6}"/>
              </a:ext>
            </a:extLst>
          </p:cNvPr>
          <p:cNvSpPr>
            <a:spLocks noGrp="1"/>
          </p:cNvSpPr>
          <p:nvPr>
            <p:ph type="dt" sz="half" idx="10"/>
          </p:nvPr>
        </p:nvSpPr>
        <p:spPr/>
        <p:txBody>
          <a:body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463D4038-EC7F-1499-240E-09F50E1ABF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27723-38BC-71FF-BA4E-993B2C40A2AC}"/>
              </a:ext>
            </a:extLst>
          </p:cNvPr>
          <p:cNvSpPr>
            <a:spLocks noGrp="1"/>
          </p:cNvSpPr>
          <p:nvPr>
            <p:ph type="sldNum" sz="quarter" idx="12"/>
          </p:nvPr>
        </p:nvSpPr>
        <p:spPr/>
        <p:txBody>
          <a:bodyPr/>
          <a:lstStyle/>
          <a:p>
            <a:fld id="{AFC9730D-6130-4802-9791-40E5516EAC57}" type="slidenum">
              <a:rPr lang="en-GB" smtClean="0"/>
              <a:t>‹#›</a:t>
            </a:fld>
            <a:endParaRPr lang="en-GB"/>
          </a:p>
        </p:txBody>
      </p:sp>
    </p:spTree>
    <p:extLst>
      <p:ext uri="{BB962C8B-B14F-4D97-AF65-F5344CB8AC3E}">
        <p14:creationId xmlns:p14="http://schemas.microsoft.com/office/powerpoint/2010/main" val="3573605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F7341D-B842-BD70-1AD0-8CDE202CF4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2648C6-5345-33A0-FAA4-08B2D7CD91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9C8AF-8E73-E96E-0283-BE790BD4F7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D3F359-1F21-49FF-A23D-B5161178EFF8}" type="datetimeFigureOut">
              <a:rPr lang="en-GB" smtClean="0"/>
              <a:t>11/11/2025</a:t>
            </a:fld>
            <a:endParaRPr lang="en-GB"/>
          </a:p>
        </p:txBody>
      </p:sp>
      <p:sp>
        <p:nvSpPr>
          <p:cNvPr id="5" name="Footer Placeholder 4">
            <a:extLst>
              <a:ext uri="{FF2B5EF4-FFF2-40B4-BE49-F238E27FC236}">
                <a16:creationId xmlns:a16="http://schemas.microsoft.com/office/drawing/2014/main" id="{A2587262-2F41-5EB1-8FEE-FEF360343E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0676C5-F803-C1DF-DE87-00F76A7026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C9730D-6130-4802-9791-40E5516EAC57}" type="slidenum">
              <a:rPr lang="en-GB" smtClean="0"/>
              <a:t>‹#›</a:t>
            </a:fld>
            <a:endParaRPr lang="en-GB"/>
          </a:p>
        </p:txBody>
      </p:sp>
    </p:spTree>
    <p:extLst>
      <p:ext uri="{BB962C8B-B14F-4D97-AF65-F5344CB8AC3E}">
        <p14:creationId xmlns:p14="http://schemas.microsoft.com/office/powerpoint/2010/main" val="14762106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hyperlink" Target="https://www.nice.org.uk/guidance/ng236/chapter/Recommendations" TargetMode="External"/><Relationship Id="rId3" Type="http://schemas.openxmlformats.org/officeDocument/2006/relationships/slideLayout" Target="../slideLayouts/slideLayout2.xml"/><Relationship Id="rId7" Type="http://schemas.openxmlformats.org/officeDocument/2006/relationships/hyperlink" Target="https://www.nhs.uk/conditions/stroke/recovery/"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england.nhs.uk/personalisedcare/pcsp/" TargetMode="External"/><Relationship Id="rId11" Type="http://schemas.openxmlformats.org/officeDocument/2006/relationships/image" Target="../media/image1.png"/><Relationship Id="rId5" Type="http://schemas.openxmlformats.org/officeDocument/2006/relationships/hyperlink" Target="https://www.world-stroke.org/assets/downloads/Stroke_Rehabilitation.pdf" TargetMode="External"/><Relationship Id="rId10" Type="http://schemas.openxmlformats.org/officeDocument/2006/relationships/hyperlink" Target="https://www.stroke.org.uk/stroke/effects/aphasia" TargetMode="External"/><Relationship Id="rId4" Type="http://schemas.openxmlformats.org/officeDocument/2006/relationships/hyperlink" Target="https://www.england.nhs.uk/london/wp-content/uploads/sites/8/2019/09/Brain-Anatomy-Physiology-Stroke-Neurological-Assessment.pdf" TargetMode="External"/><Relationship Id="rId9" Type="http://schemas.openxmlformats.org/officeDocument/2006/relationships/hyperlink" Target="https://www.stroke.org.uk/stroke/types?_gl=1*1j90gwl*_up*MQ..&amp;gclid=1b3c2779e8ae1791af7f4e68db99ab5d&amp;gclsrc=3p.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FB891-0ECB-F21C-BA3C-201459FCB4CE}"/>
              </a:ext>
            </a:extLst>
          </p:cNvPr>
          <p:cNvSpPr>
            <a:spLocks noGrp="1"/>
          </p:cNvSpPr>
          <p:nvPr>
            <p:ph type="ctrTitle"/>
          </p:nvPr>
        </p:nvSpPr>
        <p:spPr/>
        <p:txBody>
          <a:bodyPr/>
          <a:lstStyle/>
          <a:p>
            <a:r>
              <a:rPr lang="en-US" dirty="0"/>
              <a:t>Title: Care Plan for </a:t>
            </a:r>
            <a:r>
              <a:rPr lang="en-US" dirty="0" err="1"/>
              <a:t>Mrs</a:t>
            </a:r>
            <a:r>
              <a:rPr lang="en-US" dirty="0"/>
              <a:t> Jo</a:t>
            </a:r>
            <a:endParaRPr lang="en-GB" dirty="0"/>
          </a:p>
        </p:txBody>
      </p:sp>
      <p:sp>
        <p:nvSpPr>
          <p:cNvPr id="3" name="Subtitle 2">
            <a:extLst>
              <a:ext uri="{FF2B5EF4-FFF2-40B4-BE49-F238E27FC236}">
                <a16:creationId xmlns:a16="http://schemas.microsoft.com/office/drawing/2014/main" id="{476BF10F-675B-E83C-9BFD-CB6535D428BD}"/>
              </a:ext>
            </a:extLst>
          </p:cNvPr>
          <p:cNvSpPr>
            <a:spLocks noGrp="1"/>
          </p:cNvSpPr>
          <p:nvPr>
            <p:ph type="subTitle" idx="1"/>
          </p:nvPr>
        </p:nvSpPr>
        <p:spPr/>
        <p:txBody>
          <a:bodyPr>
            <a:normAutofit fontScale="77500" lnSpcReduction="20000"/>
          </a:bodyPr>
          <a:lstStyle/>
          <a:p>
            <a:r>
              <a:rPr lang="en-US" dirty="0"/>
              <a:t>Name:</a:t>
            </a:r>
            <a:r>
              <a:rPr lang="en-GB" dirty="0"/>
              <a:t> Aminah Haseen</a:t>
            </a:r>
          </a:p>
          <a:p>
            <a:r>
              <a:rPr lang="en-GB" dirty="0"/>
              <a:t>Student number: 2407621</a:t>
            </a:r>
          </a:p>
          <a:p>
            <a:r>
              <a:rPr lang="en-GB" dirty="0"/>
              <a:t>Module code:</a:t>
            </a:r>
            <a:r>
              <a:rPr lang="en-US" dirty="0"/>
              <a:t> BMHP5023</a:t>
            </a:r>
          </a:p>
          <a:p>
            <a:r>
              <a:rPr lang="en-GB" dirty="0"/>
              <a:t>Assignment Title: Component 2 presentation</a:t>
            </a:r>
          </a:p>
          <a:p>
            <a:r>
              <a:rPr lang="en-GB" dirty="0"/>
              <a:t>Lecturers name: Robert </a:t>
            </a:r>
            <a:r>
              <a:rPr lang="en-GB" dirty="0" err="1"/>
              <a:t>Nartowski</a:t>
            </a:r>
            <a:endParaRPr lang="en-GB" dirty="0"/>
          </a:p>
        </p:txBody>
      </p:sp>
      <p:pic>
        <p:nvPicPr>
          <p:cNvPr id="12" name="Recorded Sound">
            <a:hlinkClick r:id="" action="ppaction://media"/>
            <a:extLst>
              <a:ext uri="{FF2B5EF4-FFF2-40B4-BE49-F238E27FC236}">
                <a16:creationId xmlns:a16="http://schemas.microsoft.com/office/drawing/2014/main" id="{BA04A36D-8858-EF9A-4768-F81409BC2E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24318" y="5491955"/>
            <a:ext cx="487363" cy="487363"/>
          </a:xfrm>
          <a:prstGeom prst="rect">
            <a:avLst/>
          </a:prstGeom>
        </p:spPr>
      </p:pic>
    </p:spTree>
    <p:extLst>
      <p:ext uri="{BB962C8B-B14F-4D97-AF65-F5344CB8AC3E}">
        <p14:creationId xmlns:p14="http://schemas.microsoft.com/office/powerpoint/2010/main" val="2328935979"/>
      </p:ext>
    </p:extLst>
  </p:cSld>
  <p:clrMapOvr>
    <a:masterClrMapping/>
  </p:clrMapOvr>
  <mc:AlternateContent xmlns:mc="http://schemas.openxmlformats.org/markup-compatibility/2006" xmlns:p14="http://schemas.microsoft.com/office/powerpoint/2010/main">
    <mc:Choice Requires="p14">
      <p:transition spd="slow" p14:dur="2000" advTm="3387"/>
    </mc:Choice>
    <mc:Fallback xmlns="">
      <p:transition spd="slow" advTm="3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1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49700-7F57-4282-5240-A72DF0D342B3}"/>
              </a:ext>
            </a:extLst>
          </p:cNvPr>
          <p:cNvSpPr>
            <a:spLocks noGrp="1"/>
          </p:cNvSpPr>
          <p:nvPr>
            <p:ph type="title"/>
          </p:nvPr>
        </p:nvSpPr>
        <p:spPr/>
        <p:txBody>
          <a:bodyPr/>
          <a:lstStyle/>
          <a:p>
            <a:r>
              <a:rPr lang="en-US" dirty="0"/>
              <a:t>Introduction </a:t>
            </a:r>
            <a:endParaRPr lang="en-GB" dirty="0"/>
          </a:p>
        </p:txBody>
      </p:sp>
      <p:sp>
        <p:nvSpPr>
          <p:cNvPr id="3" name="Content Placeholder 2">
            <a:extLst>
              <a:ext uri="{FF2B5EF4-FFF2-40B4-BE49-F238E27FC236}">
                <a16:creationId xmlns:a16="http://schemas.microsoft.com/office/drawing/2014/main" id="{396AF377-9289-5E61-7BA5-8B9D33C11AE7}"/>
              </a:ext>
            </a:extLst>
          </p:cNvPr>
          <p:cNvSpPr>
            <a:spLocks noGrp="1"/>
          </p:cNvSpPr>
          <p:nvPr>
            <p:ph idx="1"/>
          </p:nvPr>
        </p:nvSpPr>
        <p:spPr/>
        <p:txBody>
          <a:bodyPr>
            <a:normAutofit fontScale="92500" lnSpcReduction="10000"/>
          </a:bodyPr>
          <a:lstStyle/>
          <a:p>
            <a:r>
              <a:rPr lang="en-US" sz="1600" dirty="0"/>
              <a:t>What is a stroke?</a:t>
            </a:r>
          </a:p>
          <a:p>
            <a:pPr marL="0" indent="0">
              <a:buNone/>
            </a:pPr>
            <a:r>
              <a:rPr lang="en-US" sz="1600" dirty="0"/>
              <a:t>‘A stroke happens when the blood supply to part of the brain is cut off’</a:t>
            </a:r>
          </a:p>
          <a:p>
            <a:pPr marL="0" indent="0">
              <a:buNone/>
            </a:pPr>
            <a:r>
              <a:rPr lang="en-US" sz="1600" dirty="0"/>
              <a:t>(Stroke Association, 2024)</a:t>
            </a:r>
          </a:p>
          <a:p>
            <a:pPr marL="0" indent="0">
              <a:buNone/>
            </a:pPr>
            <a:r>
              <a:rPr lang="en-US" sz="1600" dirty="0"/>
              <a:t>There are three types of strokes: ischemic, which is caused by blockage and hemorrhagic, which is caused by bleeding and finally, transient ischemic stroke, which is a clot blocking the blood supply in your brain.</a:t>
            </a:r>
          </a:p>
          <a:p>
            <a:pPr marL="0" indent="0">
              <a:buNone/>
            </a:pPr>
            <a:r>
              <a:rPr lang="en-US" sz="1600" dirty="0"/>
              <a:t>An ischemic stroke is the most common. </a:t>
            </a:r>
          </a:p>
          <a:p>
            <a:r>
              <a:rPr lang="en-US" sz="1600" dirty="0"/>
              <a:t>Importance of care planning?</a:t>
            </a:r>
          </a:p>
          <a:p>
            <a:pPr marL="0" indent="0">
              <a:buNone/>
            </a:pPr>
            <a:r>
              <a:rPr lang="en-US" sz="1600" dirty="0"/>
              <a:t>Care planning is a structured and collaborative process used across all health and social services which assesses, plans, delivers, and reviews on patient care and support in this case </a:t>
            </a:r>
            <a:r>
              <a:rPr lang="en-US" sz="1600" dirty="0" err="1"/>
              <a:t>Mrs</a:t>
            </a:r>
            <a:r>
              <a:rPr lang="en-US" sz="1600" dirty="0"/>
              <a:t> Jo.</a:t>
            </a:r>
          </a:p>
          <a:p>
            <a:pPr marL="0" indent="0">
              <a:buNone/>
            </a:pPr>
            <a:r>
              <a:rPr lang="en-US" sz="1600" dirty="0"/>
              <a:t>The importance of care planning is that it ensures recovery and addresses physical, emotional, and social needs. </a:t>
            </a:r>
          </a:p>
          <a:p>
            <a:pPr marL="0" indent="0">
              <a:buNone/>
            </a:pPr>
            <a:r>
              <a:rPr lang="en-US" sz="1600" dirty="0"/>
              <a:t>Care planning is </a:t>
            </a:r>
            <a:r>
              <a:rPr lang="en-US" sz="1600" dirty="0" err="1"/>
              <a:t>organised</a:t>
            </a:r>
            <a:r>
              <a:rPr lang="en-US" sz="1600" dirty="0"/>
              <a:t>, well-structured, and consistent, and the quality of care provided to patients defines the roles to care workers.  </a:t>
            </a:r>
          </a:p>
          <a:p>
            <a:pPr marL="0" indent="0">
              <a:buNone/>
            </a:pPr>
            <a:r>
              <a:rPr lang="en-US" sz="1600" dirty="0"/>
              <a:t>Also helps to promote </a:t>
            </a:r>
            <a:r>
              <a:rPr lang="en-US" sz="1600" dirty="0" err="1"/>
              <a:t>personalised</a:t>
            </a:r>
            <a:r>
              <a:rPr lang="en-US" sz="1600" dirty="0"/>
              <a:t>, holistic care and patient-</a:t>
            </a:r>
            <a:r>
              <a:rPr lang="en-US" sz="1600" dirty="0" err="1"/>
              <a:t>centred</a:t>
            </a:r>
            <a:r>
              <a:rPr lang="en-US" sz="1600" dirty="0"/>
              <a:t> outcomes. </a:t>
            </a:r>
          </a:p>
          <a:p>
            <a:pPr marL="0" indent="0">
              <a:buNone/>
            </a:pPr>
            <a:r>
              <a:rPr lang="en-US" sz="1600" dirty="0"/>
              <a:t>‘It is an essential tool to integrate the person’s experience of all the services they access so they have one joined-up plan that covers their health and wellbeing needs’ </a:t>
            </a:r>
            <a:r>
              <a:rPr lang="en-GB" sz="1600" dirty="0"/>
              <a:t>(NHS England, 2022)</a:t>
            </a:r>
            <a:endParaRPr lang="en-US" sz="1600" dirty="0"/>
          </a:p>
        </p:txBody>
      </p:sp>
      <p:pic>
        <p:nvPicPr>
          <p:cNvPr id="10" name="intro">
            <a:hlinkClick r:id="" action="ppaction://media"/>
            <a:extLst>
              <a:ext uri="{FF2B5EF4-FFF2-40B4-BE49-F238E27FC236}">
                <a16:creationId xmlns:a16="http://schemas.microsoft.com/office/drawing/2014/main" id="{A215A2B6-8687-98E8-95B0-7E1532B3AD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90674" y="5851576"/>
            <a:ext cx="487363" cy="487363"/>
          </a:xfrm>
          <a:prstGeom prst="rect">
            <a:avLst/>
          </a:prstGeom>
        </p:spPr>
      </p:pic>
    </p:spTree>
    <p:extLst>
      <p:ext uri="{BB962C8B-B14F-4D97-AF65-F5344CB8AC3E}">
        <p14:creationId xmlns:p14="http://schemas.microsoft.com/office/powerpoint/2010/main" val="588606598"/>
      </p:ext>
    </p:extLst>
  </p:cSld>
  <p:clrMapOvr>
    <a:masterClrMapping/>
  </p:clrMapOvr>
  <mc:AlternateContent xmlns:mc="http://schemas.openxmlformats.org/markup-compatibility/2006">
    <mc:Choice xmlns:p14="http://schemas.microsoft.com/office/powerpoint/2010/main" Requires="p14">
      <p:transition spd="slow" p14:dur="2000" advTm="96862"/>
    </mc:Choice>
    <mc:Fallback>
      <p:transition spd="slow" advTm="96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79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E4CE6-D6AF-6C7A-D391-7BF924EC0847}"/>
              </a:ext>
            </a:extLst>
          </p:cNvPr>
          <p:cNvSpPr>
            <a:spLocks noGrp="1"/>
          </p:cNvSpPr>
          <p:nvPr>
            <p:ph type="title"/>
          </p:nvPr>
        </p:nvSpPr>
        <p:spPr/>
        <p:txBody>
          <a:bodyPr/>
          <a:lstStyle/>
          <a:p>
            <a:r>
              <a:rPr lang="en-US" dirty="0" err="1"/>
              <a:t>Mrs</a:t>
            </a:r>
            <a:r>
              <a:rPr lang="en-US" dirty="0"/>
              <a:t> Jo</a:t>
            </a:r>
            <a:endParaRPr lang="en-GB" dirty="0"/>
          </a:p>
        </p:txBody>
      </p:sp>
      <p:sp>
        <p:nvSpPr>
          <p:cNvPr id="3" name="Content Placeholder 2">
            <a:extLst>
              <a:ext uri="{FF2B5EF4-FFF2-40B4-BE49-F238E27FC236}">
                <a16:creationId xmlns:a16="http://schemas.microsoft.com/office/drawing/2014/main" id="{E81DF5F9-E232-A224-548D-9360F0A58856}"/>
              </a:ext>
            </a:extLst>
          </p:cNvPr>
          <p:cNvSpPr>
            <a:spLocks noGrp="1"/>
          </p:cNvSpPr>
          <p:nvPr>
            <p:ph idx="1"/>
          </p:nvPr>
        </p:nvSpPr>
        <p:spPr/>
        <p:txBody>
          <a:bodyPr/>
          <a:lstStyle/>
          <a:p>
            <a:r>
              <a:rPr lang="en-US" dirty="0"/>
              <a:t>Name: </a:t>
            </a:r>
            <a:r>
              <a:rPr lang="en-US" dirty="0" err="1"/>
              <a:t>Mrs</a:t>
            </a:r>
            <a:r>
              <a:rPr lang="en-US" dirty="0"/>
              <a:t> Jo </a:t>
            </a:r>
          </a:p>
          <a:p>
            <a:r>
              <a:rPr lang="en-US" dirty="0"/>
              <a:t>Age: 72</a:t>
            </a:r>
          </a:p>
          <a:p>
            <a:r>
              <a:rPr lang="en-US" dirty="0"/>
              <a:t>Occupation: retired nurse </a:t>
            </a:r>
          </a:p>
          <a:p>
            <a:r>
              <a:rPr lang="en-US" dirty="0"/>
              <a:t>Marital status: married to </a:t>
            </a:r>
            <a:r>
              <a:rPr lang="en-US" dirty="0" err="1"/>
              <a:t>Mr</a:t>
            </a:r>
            <a:r>
              <a:rPr lang="en-US" dirty="0"/>
              <a:t> Bob, two adult children</a:t>
            </a:r>
          </a:p>
          <a:p>
            <a:r>
              <a:rPr lang="en-GB" dirty="0"/>
              <a:t>Living situation: single-story home with husband </a:t>
            </a:r>
          </a:p>
          <a:p>
            <a:r>
              <a:rPr lang="en-GB" dirty="0"/>
              <a:t>Hobbies: knitting, gardening, and volunteering.</a:t>
            </a:r>
          </a:p>
        </p:txBody>
      </p:sp>
      <p:pic>
        <p:nvPicPr>
          <p:cNvPr id="4" name="mrs jo">
            <a:hlinkClick r:id="" action="ppaction://media"/>
            <a:extLst>
              <a:ext uri="{FF2B5EF4-FFF2-40B4-BE49-F238E27FC236}">
                <a16:creationId xmlns:a16="http://schemas.microsoft.com/office/drawing/2014/main" id="{997D686C-2045-F7EE-977F-6E1555D71F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5812247"/>
            <a:ext cx="487363" cy="487363"/>
          </a:xfrm>
          <a:prstGeom prst="rect">
            <a:avLst/>
          </a:prstGeom>
        </p:spPr>
      </p:pic>
    </p:spTree>
    <p:extLst>
      <p:ext uri="{BB962C8B-B14F-4D97-AF65-F5344CB8AC3E}">
        <p14:creationId xmlns:p14="http://schemas.microsoft.com/office/powerpoint/2010/main" val="987170840"/>
      </p:ext>
    </p:extLst>
  </p:cSld>
  <p:clrMapOvr>
    <a:masterClrMapping/>
  </p:clrMapOvr>
  <mc:AlternateContent xmlns:mc="http://schemas.openxmlformats.org/markup-compatibility/2006">
    <mc:Choice xmlns:p14="http://schemas.microsoft.com/office/powerpoint/2010/main" Requires="p14">
      <p:transition spd="slow" p14:dur="2000" advTm="31626"/>
    </mc:Choice>
    <mc:Fallback>
      <p:transition spd="slow" advTm="31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279A2-EAF6-4ECF-9607-73708A626487}"/>
              </a:ext>
            </a:extLst>
          </p:cNvPr>
          <p:cNvSpPr>
            <a:spLocks noGrp="1"/>
          </p:cNvSpPr>
          <p:nvPr>
            <p:ph type="title"/>
          </p:nvPr>
        </p:nvSpPr>
        <p:spPr/>
        <p:txBody>
          <a:bodyPr/>
          <a:lstStyle/>
          <a:p>
            <a:r>
              <a:rPr lang="en-US" dirty="0"/>
              <a:t>Health condition</a:t>
            </a:r>
            <a:endParaRPr lang="en-GB" dirty="0"/>
          </a:p>
        </p:txBody>
      </p:sp>
      <p:sp>
        <p:nvSpPr>
          <p:cNvPr id="3" name="Content Placeholder 2">
            <a:extLst>
              <a:ext uri="{FF2B5EF4-FFF2-40B4-BE49-F238E27FC236}">
                <a16:creationId xmlns:a16="http://schemas.microsoft.com/office/drawing/2014/main" id="{E39F08F1-2CB9-7FC5-FA71-CB4558C73C63}"/>
              </a:ext>
            </a:extLst>
          </p:cNvPr>
          <p:cNvSpPr>
            <a:spLocks noGrp="1"/>
          </p:cNvSpPr>
          <p:nvPr>
            <p:ph idx="1"/>
          </p:nvPr>
        </p:nvSpPr>
        <p:spPr/>
        <p:txBody>
          <a:bodyPr>
            <a:normAutofit fontScale="85000" lnSpcReduction="20000"/>
          </a:bodyPr>
          <a:lstStyle/>
          <a:p>
            <a:r>
              <a:rPr lang="en-US" dirty="0"/>
              <a:t>Diagnosis: </a:t>
            </a:r>
          </a:p>
          <a:p>
            <a:pPr marL="0" indent="0">
              <a:buNone/>
            </a:pPr>
            <a:r>
              <a:rPr lang="en-US" dirty="0"/>
              <a:t>Ischemic stroke (occurred 1 month ago)</a:t>
            </a:r>
          </a:p>
          <a:p>
            <a:r>
              <a:rPr lang="en-US" dirty="0"/>
              <a:t>Symptoms:</a:t>
            </a:r>
          </a:p>
          <a:p>
            <a:pPr marL="0" indent="0">
              <a:buNone/>
            </a:pPr>
            <a:r>
              <a:rPr lang="en-US" dirty="0"/>
              <a:t>Right side paralysis</a:t>
            </a:r>
          </a:p>
          <a:p>
            <a:pPr marL="0" indent="0">
              <a:buNone/>
            </a:pPr>
            <a:r>
              <a:rPr lang="en-US" dirty="0"/>
              <a:t>Difficulty speaking</a:t>
            </a:r>
          </a:p>
          <a:p>
            <a:pPr marL="0" indent="0">
              <a:buNone/>
            </a:pPr>
            <a:r>
              <a:rPr lang="en-US" dirty="0"/>
              <a:t>Balance and coordination issues</a:t>
            </a:r>
          </a:p>
          <a:p>
            <a:pPr marL="0" indent="0">
              <a:buNone/>
            </a:pPr>
            <a:r>
              <a:rPr lang="en-US" dirty="0"/>
              <a:t>Occasional confusion </a:t>
            </a:r>
          </a:p>
          <a:p>
            <a:r>
              <a:rPr lang="en-US" dirty="0"/>
              <a:t>Impact </a:t>
            </a:r>
          </a:p>
          <a:p>
            <a:pPr marL="0" indent="0">
              <a:buNone/>
            </a:pPr>
            <a:r>
              <a:rPr lang="en-US" dirty="0"/>
              <a:t>Reduced mobility</a:t>
            </a:r>
          </a:p>
          <a:p>
            <a:pPr marL="0" indent="0">
              <a:buNone/>
            </a:pPr>
            <a:r>
              <a:rPr lang="en-US" dirty="0"/>
              <a:t>Reduced independence </a:t>
            </a:r>
          </a:p>
          <a:p>
            <a:pPr marL="0" indent="0">
              <a:buNone/>
            </a:pPr>
            <a:r>
              <a:rPr lang="en-US" dirty="0"/>
              <a:t>Reduced communication</a:t>
            </a:r>
            <a:endParaRPr lang="en-GB" dirty="0"/>
          </a:p>
        </p:txBody>
      </p:sp>
      <p:pic>
        <p:nvPicPr>
          <p:cNvPr id="5" name="mrs jo ">
            <a:hlinkClick r:id="" action="ppaction://media"/>
            <a:extLst>
              <a:ext uri="{FF2B5EF4-FFF2-40B4-BE49-F238E27FC236}">
                <a16:creationId xmlns:a16="http://schemas.microsoft.com/office/drawing/2014/main" id="{F51C065C-2E0F-34E0-7EAC-BBF7D7F5F0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0118" y="5933281"/>
            <a:ext cx="487363" cy="487363"/>
          </a:xfrm>
          <a:prstGeom prst="rect">
            <a:avLst/>
          </a:prstGeom>
        </p:spPr>
      </p:pic>
    </p:spTree>
    <p:extLst>
      <p:ext uri="{BB962C8B-B14F-4D97-AF65-F5344CB8AC3E}">
        <p14:creationId xmlns:p14="http://schemas.microsoft.com/office/powerpoint/2010/main" val="1825915313"/>
      </p:ext>
    </p:extLst>
  </p:cSld>
  <p:clrMapOvr>
    <a:masterClrMapping/>
  </p:clrMapOvr>
  <mc:AlternateContent xmlns:mc="http://schemas.openxmlformats.org/markup-compatibility/2006">
    <mc:Choice xmlns:p14="http://schemas.microsoft.com/office/powerpoint/2010/main" Requires="p14">
      <p:transition spd="slow" p14:dur="2000" advTm="49758"/>
    </mc:Choice>
    <mc:Fallback>
      <p:transition spd="slow" advTm="49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8B2A9-C7FA-6F19-4AA4-3B6C545EEF23}"/>
              </a:ext>
            </a:extLst>
          </p:cNvPr>
          <p:cNvSpPr>
            <a:spLocks noGrp="1"/>
          </p:cNvSpPr>
          <p:nvPr>
            <p:ph type="title"/>
          </p:nvPr>
        </p:nvSpPr>
        <p:spPr/>
        <p:txBody>
          <a:bodyPr/>
          <a:lstStyle/>
          <a:p>
            <a:r>
              <a:rPr lang="en-US" dirty="0"/>
              <a:t>Relevant anatomy and physiology</a:t>
            </a:r>
            <a:endParaRPr lang="en-GB" dirty="0"/>
          </a:p>
        </p:txBody>
      </p:sp>
      <p:sp>
        <p:nvSpPr>
          <p:cNvPr id="3" name="Content Placeholder 2">
            <a:extLst>
              <a:ext uri="{FF2B5EF4-FFF2-40B4-BE49-F238E27FC236}">
                <a16:creationId xmlns:a16="http://schemas.microsoft.com/office/drawing/2014/main" id="{B933CB10-B918-8C1B-B063-0C88D96576E1}"/>
              </a:ext>
            </a:extLst>
          </p:cNvPr>
          <p:cNvSpPr>
            <a:spLocks noGrp="1"/>
          </p:cNvSpPr>
          <p:nvPr>
            <p:ph idx="1"/>
          </p:nvPr>
        </p:nvSpPr>
        <p:spPr/>
        <p:txBody>
          <a:bodyPr>
            <a:normAutofit fontScale="92500" lnSpcReduction="10000"/>
          </a:bodyPr>
          <a:lstStyle/>
          <a:p>
            <a:r>
              <a:rPr lang="en-US" dirty="0"/>
              <a:t>Brain structure:</a:t>
            </a:r>
          </a:p>
          <a:p>
            <a:pPr marL="0" indent="0">
              <a:buNone/>
            </a:pPr>
            <a:r>
              <a:rPr lang="en-US" dirty="0"/>
              <a:t>The left hemisphere controls right-body movement and language. </a:t>
            </a:r>
          </a:p>
          <a:p>
            <a:pPr marL="0" indent="0">
              <a:buNone/>
            </a:pPr>
            <a:r>
              <a:rPr lang="en-US" dirty="0"/>
              <a:t>A stroke here often causes right-sided paralysis and aphasia (communication disorder)</a:t>
            </a:r>
          </a:p>
          <a:p>
            <a:r>
              <a:rPr lang="en-US" dirty="0"/>
              <a:t>Key areas affected:</a:t>
            </a:r>
          </a:p>
          <a:p>
            <a:pPr marL="0" indent="0">
              <a:buNone/>
            </a:pPr>
            <a:r>
              <a:rPr lang="en-US" dirty="0"/>
              <a:t>Motor cortex- movement control </a:t>
            </a:r>
          </a:p>
          <a:p>
            <a:pPr marL="0" indent="0">
              <a:buNone/>
            </a:pPr>
            <a:r>
              <a:rPr lang="en-US" dirty="0"/>
              <a:t>Broca’s area- speech production. ‘control the muscles of the larynx, pharynx and mouth that enable us to speak’ (Drysdale, 2019)</a:t>
            </a:r>
          </a:p>
          <a:p>
            <a:pPr marL="0" indent="0">
              <a:buNone/>
            </a:pPr>
            <a:r>
              <a:rPr lang="en-US" dirty="0"/>
              <a:t>Wernicke’s area- language comprehension. injury here may result in receptive dysphasia. Controls our understanding of language. (Drysdale, 2019)</a:t>
            </a:r>
          </a:p>
          <a:p>
            <a:pPr marL="0" indent="0">
              <a:buNone/>
            </a:pPr>
            <a:endParaRPr lang="en-GB" dirty="0"/>
          </a:p>
        </p:txBody>
      </p:sp>
      <p:pic>
        <p:nvPicPr>
          <p:cNvPr id="4" name="anatomy">
            <a:hlinkClick r:id="" action="ppaction://media"/>
            <a:extLst>
              <a:ext uri="{FF2B5EF4-FFF2-40B4-BE49-F238E27FC236}">
                <a16:creationId xmlns:a16="http://schemas.microsoft.com/office/drawing/2014/main" id="{BCF48904-50AD-5090-63AF-9154538760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5933281"/>
            <a:ext cx="487363" cy="487363"/>
          </a:xfrm>
          <a:prstGeom prst="rect">
            <a:avLst/>
          </a:prstGeom>
        </p:spPr>
      </p:pic>
    </p:spTree>
    <p:extLst>
      <p:ext uri="{BB962C8B-B14F-4D97-AF65-F5344CB8AC3E}">
        <p14:creationId xmlns:p14="http://schemas.microsoft.com/office/powerpoint/2010/main" val="1474285322"/>
      </p:ext>
    </p:extLst>
  </p:cSld>
  <p:clrMapOvr>
    <a:masterClrMapping/>
  </p:clrMapOvr>
  <mc:AlternateContent xmlns:mc="http://schemas.openxmlformats.org/markup-compatibility/2006">
    <mc:Choice xmlns:p14="http://schemas.microsoft.com/office/powerpoint/2010/main" Requires="p14">
      <p:transition spd="slow" p14:dur="2000" advTm="70031"/>
    </mc:Choice>
    <mc:Fallback>
      <p:transition spd="slow" advTm="70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346B-6550-A594-F234-2435CEF8FABD}"/>
              </a:ext>
            </a:extLst>
          </p:cNvPr>
          <p:cNvSpPr>
            <a:spLocks noGrp="1"/>
          </p:cNvSpPr>
          <p:nvPr>
            <p:ph type="title"/>
          </p:nvPr>
        </p:nvSpPr>
        <p:spPr/>
        <p:txBody>
          <a:bodyPr/>
          <a:lstStyle/>
          <a:p>
            <a:r>
              <a:rPr lang="en-US" dirty="0"/>
              <a:t>How the stroke effects the body </a:t>
            </a:r>
            <a:endParaRPr lang="en-GB" dirty="0"/>
          </a:p>
        </p:txBody>
      </p:sp>
      <p:sp>
        <p:nvSpPr>
          <p:cNvPr id="3" name="Content Placeholder 2">
            <a:extLst>
              <a:ext uri="{FF2B5EF4-FFF2-40B4-BE49-F238E27FC236}">
                <a16:creationId xmlns:a16="http://schemas.microsoft.com/office/drawing/2014/main" id="{F35555D4-E811-2BB9-54CE-38E38DC6610E}"/>
              </a:ext>
            </a:extLst>
          </p:cNvPr>
          <p:cNvSpPr>
            <a:spLocks noGrp="1"/>
          </p:cNvSpPr>
          <p:nvPr>
            <p:ph idx="1"/>
          </p:nvPr>
        </p:nvSpPr>
        <p:spPr/>
        <p:txBody>
          <a:bodyPr>
            <a:normAutofit lnSpcReduction="10000"/>
          </a:bodyPr>
          <a:lstStyle/>
          <a:p>
            <a:r>
              <a:rPr lang="en-US" dirty="0"/>
              <a:t>Motor function:</a:t>
            </a:r>
          </a:p>
          <a:p>
            <a:pPr marL="0" indent="0">
              <a:buNone/>
            </a:pPr>
            <a:r>
              <a:rPr lang="en-US" dirty="0"/>
              <a:t>Right-sided weakness needs support with mobility and ADLs (activities of daily living)</a:t>
            </a:r>
          </a:p>
          <a:p>
            <a:r>
              <a:rPr lang="en-US" dirty="0"/>
              <a:t>Speech &amp; cognitive function:</a:t>
            </a:r>
          </a:p>
          <a:p>
            <a:pPr marL="0" indent="0">
              <a:buNone/>
            </a:pPr>
            <a:r>
              <a:rPr lang="en-US" dirty="0"/>
              <a:t>Aphasia- Your ability to understand speech, speak, read, write and use numbers might be affected. (Stroke Association, 2024a)</a:t>
            </a:r>
          </a:p>
          <a:p>
            <a:pPr marL="0" indent="0">
              <a:buNone/>
            </a:pPr>
            <a:r>
              <a:rPr lang="en-US" dirty="0"/>
              <a:t>Mild confusion with complex tasks. </a:t>
            </a:r>
          </a:p>
          <a:p>
            <a:r>
              <a:rPr lang="en-US" dirty="0"/>
              <a:t>Emotional impacts:</a:t>
            </a:r>
          </a:p>
          <a:p>
            <a:pPr marL="0" indent="0">
              <a:buNone/>
            </a:pPr>
            <a:r>
              <a:rPr lang="en-US" dirty="0"/>
              <a:t>Frustration and signs of depression due to the loss of independence. </a:t>
            </a:r>
          </a:p>
          <a:p>
            <a:pPr marL="0" indent="0">
              <a:buNone/>
            </a:pPr>
            <a:endParaRPr lang="en-GB" dirty="0"/>
          </a:p>
        </p:txBody>
      </p:sp>
      <p:pic>
        <p:nvPicPr>
          <p:cNvPr id="4" name="stroke effects ">
            <a:hlinkClick r:id="" action="ppaction://media"/>
            <a:extLst>
              <a:ext uri="{FF2B5EF4-FFF2-40B4-BE49-F238E27FC236}">
                <a16:creationId xmlns:a16="http://schemas.microsoft.com/office/drawing/2014/main" id="{D4BA489A-93DD-9ECA-8730-28C586A604A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27108" y="5812247"/>
            <a:ext cx="487363" cy="487363"/>
          </a:xfrm>
          <a:prstGeom prst="rect">
            <a:avLst/>
          </a:prstGeom>
        </p:spPr>
      </p:pic>
    </p:spTree>
    <p:extLst>
      <p:ext uri="{BB962C8B-B14F-4D97-AF65-F5344CB8AC3E}">
        <p14:creationId xmlns:p14="http://schemas.microsoft.com/office/powerpoint/2010/main" val="3524751311"/>
      </p:ext>
    </p:extLst>
  </p:cSld>
  <p:clrMapOvr>
    <a:masterClrMapping/>
  </p:clrMapOvr>
  <mc:AlternateContent xmlns:mc="http://schemas.openxmlformats.org/markup-compatibility/2006">
    <mc:Choice xmlns:p14="http://schemas.microsoft.com/office/powerpoint/2010/main" Requires="p14">
      <p:transition spd="slow" p14:dur="2000" advTm="44549"/>
    </mc:Choice>
    <mc:Fallback>
      <p:transition spd="slow" advTm="4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D4C30-2907-7001-9A76-1F7925FD8FBF}"/>
              </a:ext>
            </a:extLst>
          </p:cNvPr>
          <p:cNvSpPr>
            <a:spLocks noGrp="1"/>
          </p:cNvSpPr>
          <p:nvPr>
            <p:ph type="title"/>
          </p:nvPr>
        </p:nvSpPr>
        <p:spPr/>
        <p:txBody>
          <a:bodyPr/>
          <a:lstStyle/>
          <a:p>
            <a:r>
              <a:rPr lang="en-US" dirty="0"/>
              <a:t>Care plan overview</a:t>
            </a:r>
            <a:endParaRPr lang="en-GB" dirty="0"/>
          </a:p>
        </p:txBody>
      </p:sp>
      <p:sp>
        <p:nvSpPr>
          <p:cNvPr id="3" name="Content Placeholder 2">
            <a:extLst>
              <a:ext uri="{FF2B5EF4-FFF2-40B4-BE49-F238E27FC236}">
                <a16:creationId xmlns:a16="http://schemas.microsoft.com/office/drawing/2014/main" id="{71551E78-DB37-57AD-C94E-FE0B3FB062F9}"/>
              </a:ext>
            </a:extLst>
          </p:cNvPr>
          <p:cNvSpPr>
            <a:spLocks noGrp="1"/>
          </p:cNvSpPr>
          <p:nvPr>
            <p:ph idx="1"/>
          </p:nvPr>
        </p:nvSpPr>
        <p:spPr/>
        <p:txBody>
          <a:bodyPr>
            <a:normAutofit fontScale="85000" lnSpcReduction="20000"/>
          </a:bodyPr>
          <a:lstStyle/>
          <a:p>
            <a:r>
              <a:rPr lang="en-US" dirty="0"/>
              <a:t>Demographic information:</a:t>
            </a:r>
          </a:p>
          <a:p>
            <a:pPr marL="0" indent="0">
              <a:buNone/>
            </a:pPr>
            <a:r>
              <a:rPr lang="en-US" dirty="0"/>
              <a:t>Name: </a:t>
            </a:r>
            <a:r>
              <a:rPr lang="en-US" dirty="0" err="1"/>
              <a:t>Mrs</a:t>
            </a:r>
            <a:r>
              <a:rPr lang="en-US" dirty="0"/>
              <a:t> Jo</a:t>
            </a:r>
          </a:p>
          <a:p>
            <a:pPr marL="0" indent="0">
              <a:buNone/>
            </a:pPr>
            <a:r>
              <a:rPr lang="en-US" dirty="0"/>
              <a:t>Age: 72</a:t>
            </a:r>
          </a:p>
          <a:p>
            <a:pPr marL="0" indent="0">
              <a:buNone/>
            </a:pPr>
            <a:r>
              <a:rPr lang="en-US" dirty="0"/>
              <a:t>Gender: Female</a:t>
            </a:r>
          </a:p>
          <a:p>
            <a:pPr marL="0" indent="0">
              <a:buNone/>
            </a:pPr>
            <a:r>
              <a:rPr lang="en-US" dirty="0"/>
              <a:t>Retired nurse</a:t>
            </a:r>
          </a:p>
          <a:p>
            <a:r>
              <a:rPr lang="en-GB" dirty="0"/>
              <a:t>Main risk factors:</a:t>
            </a:r>
          </a:p>
          <a:p>
            <a:pPr marL="0" indent="0">
              <a:buNone/>
            </a:pPr>
            <a:r>
              <a:rPr lang="en-GB" dirty="0"/>
              <a:t>Hypertension: blood pressure is always elevated</a:t>
            </a:r>
          </a:p>
          <a:p>
            <a:pPr marL="0" indent="0">
              <a:buNone/>
            </a:pPr>
            <a:r>
              <a:rPr lang="en-GB" dirty="0"/>
              <a:t>Type 2 diabetes: high levels of sugar in the blood</a:t>
            </a:r>
          </a:p>
          <a:p>
            <a:pPr marL="0" indent="0">
              <a:buNone/>
            </a:pPr>
            <a:r>
              <a:rPr lang="en-GB" dirty="0"/>
              <a:t>High cholesterol: elevated levels of cholesterol in the blood </a:t>
            </a:r>
          </a:p>
          <a:p>
            <a:pPr marL="0" indent="0">
              <a:buNone/>
            </a:pPr>
            <a:r>
              <a:rPr lang="en-GB" dirty="0"/>
              <a:t>Former smoker</a:t>
            </a:r>
          </a:p>
          <a:p>
            <a:pPr marL="0" indent="0">
              <a:buNone/>
            </a:pPr>
            <a:r>
              <a:rPr lang="en-GB" dirty="0"/>
              <a:t>Family history of stroke</a:t>
            </a:r>
          </a:p>
        </p:txBody>
      </p:sp>
      <p:pic>
        <p:nvPicPr>
          <p:cNvPr id="4" name="overview">
            <a:hlinkClick r:id="" action="ppaction://media"/>
            <a:extLst>
              <a:ext uri="{FF2B5EF4-FFF2-40B4-BE49-F238E27FC236}">
                <a16:creationId xmlns:a16="http://schemas.microsoft.com/office/drawing/2014/main" id="{B75D2666-8BC6-6DA4-8415-1E31852F95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5763085"/>
            <a:ext cx="487363" cy="487363"/>
          </a:xfrm>
          <a:prstGeom prst="rect">
            <a:avLst/>
          </a:prstGeom>
        </p:spPr>
      </p:pic>
    </p:spTree>
    <p:extLst>
      <p:ext uri="{BB962C8B-B14F-4D97-AF65-F5344CB8AC3E}">
        <p14:creationId xmlns:p14="http://schemas.microsoft.com/office/powerpoint/2010/main" val="4241166841"/>
      </p:ext>
    </p:extLst>
  </p:cSld>
  <p:clrMapOvr>
    <a:masterClrMapping/>
  </p:clrMapOvr>
  <mc:AlternateContent xmlns:mc="http://schemas.openxmlformats.org/markup-compatibility/2006">
    <mc:Choice xmlns:p14="http://schemas.microsoft.com/office/powerpoint/2010/main" Requires="p14">
      <p:transition spd="slow" p14:dur="2000" advTm="42672"/>
    </mc:Choice>
    <mc:Fallback>
      <p:transition spd="slow" advTm="42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6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C5884-3ECE-4C26-D780-E609DCC3AAB6}"/>
              </a:ext>
            </a:extLst>
          </p:cNvPr>
          <p:cNvSpPr>
            <a:spLocks noGrp="1"/>
          </p:cNvSpPr>
          <p:nvPr>
            <p:ph type="title"/>
          </p:nvPr>
        </p:nvSpPr>
        <p:spPr/>
        <p:txBody>
          <a:bodyPr/>
          <a:lstStyle/>
          <a:p>
            <a:r>
              <a:rPr lang="en-US" dirty="0"/>
              <a:t>Risk factors for health condition</a:t>
            </a:r>
            <a:endParaRPr lang="en-GB" dirty="0"/>
          </a:p>
        </p:txBody>
      </p:sp>
      <p:sp>
        <p:nvSpPr>
          <p:cNvPr id="3" name="Content Placeholder 2">
            <a:extLst>
              <a:ext uri="{FF2B5EF4-FFF2-40B4-BE49-F238E27FC236}">
                <a16:creationId xmlns:a16="http://schemas.microsoft.com/office/drawing/2014/main" id="{9A7CA6DA-9CB5-91EA-8049-427BF208766C}"/>
              </a:ext>
            </a:extLst>
          </p:cNvPr>
          <p:cNvSpPr>
            <a:spLocks noGrp="1"/>
          </p:cNvSpPr>
          <p:nvPr>
            <p:ph idx="1"/>
          </p:nvPr>
        </p:nvSpPr>
        <p:spPr/>
        <p:txBody>
          <a:bodyPr>
            <a:normAutofit fontScale="70000" lnSpcReduction="20000"/>
          </a:bodyPr>
          <a:lstStyle/>
          <a:p>
            <a:r>
              <a:rPr lang="en-US" dirty="0"/>
              <a:t>Hypertension: elevated blood pressure that requires strict monitoring </a:t>
            </a:r>
          </a:p>
          <a:p>
            <a:r>
              <a:rPr lang="en-US" dirty="0"/>
              <a:t>Type 2 diabetes: damages blood vessels, making them narrow and stiff and increases clot risk </a:t>
            </a:r>
          </a:p>
          <a:p>
            <a:r>
              <a:rPr lang="en-US" dirty="0"/>
              <a:t>Smoking history: long-term vascular effects persist:</a:t>
            </a:r>
          </a:p>
          <a:p>
            <a:pPr marL="0" indent="0">
              <a:buNone/>
            </a:pPr>
            <a:r>
              <a:rPr lang="en-US" dirty="0"/>
              <a:t>Atherosclerosis: The buildup of fatty deposits on the inner walls of arteries. </a:t>
            </a:r>
          </a:p>
          <a:p>
            <a:pPr marL="0" indent="0">
              <a:buNone/>
            </a:pPr>
            <a:r>
              <a:rPr lang="en-US" dirty="0"/>
              <a:t>These fatty deposits (plaques) contain cholesterol, fats, calcium, and inflammatory cells, which can stiffen and narrow the arteries. </a:t>
            </a:r>
          </a:p>
          <a:p>
            <a:pPr marL="0" indent="0">
              <a:buNone/>
            </a:pPr>
            <a:r>
              <a:rPr lang="en-US" dirty="0"/>
              <a:t>Endothelial Dysfunction: Damage to the endothelium, which can affect blood flow regulation and increase the risk of clot formation. </a:t>
            </a:r>
          </a:p>
          <a:p>
            <a:pPr marL="0" indent="0">
              <a:buNone/>
            </a:pPr>
            <a:r>
              <a:rPr lang="en-US" dirty="0"/>
              <a:t>Inflammation: Chronic inflammation can contribute to the progression of arterial damage and plaque formation.</a:t>
            </a:r>
          </a:p>
          <a:p>
            <a:pPr marL="0" indent="0">
              <a:buNone/>
            </a:pPr>
            <a:r>
              <a:rPr lang="en-US" dirty="0"/>
              <a:t>Oxidative Stress: An imbalance between harmful free radicals and antioxidants that can damage arterial cells. </a:t>
            </a:r>
          </a:p>
          <a:p>
            <a:r>
              <a:rPr lang="en-US" dirty="0"/>
              <a:t>Age &amp; family history: Having a family history of stroke can significantly increase the risk of stroke.</a:t>
            </a:r>
            <a:endParaRPr lang="en-GB" dirty="0"/>
          </a:p>
        </p:txBody>
      </p:sp>
      <p:pic>
        <p:nvPicPr>
          <p:cNvPr id="4" name="risk factors">
            <a:hlinkClick r:id="" action="ppaction://media"/>
            <a:extLst>
              <a:ext uri="{FF2B5EF4-FFF2-40B4-BE49-F238E27FC236}">
                <a16:creationId xmlns:a16="http://schemas.microsoft.com/office/drawing/2014/main" id="{6BCD918E-E0A2-11EF-2E46-4FD1F9938D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0338" y="6022718"/>
            <a:ext cx="487363" cy="487363"/>
          </a:xfrm>
          <a:prstGeom prst="rect">
            <a:avLst/>
          </a:prstGeom>
        </p:spPr>
      </p:pic>
    </p:spTree>
    <p:extLst>
      <p:ext uri="{BB962C8B-B14F-4D97-AF65-F5344CB8AC3E}">
        <p14:creationId xmlns:p14="http://schemas.microsoft.com/office/powerpoint/2010/main" val="495653094"/>
      </p:ext>
    </p:extLst>
  </p:cSld>
  <p:clrMapOvr>
    <a:masterClrMapping/>
  </p:clrMapOvr>
  <mc:AlternateContent xmlns:mc="http://schemas.openxmlformats.org/markup-compatibility/2006">
    <mc:Choice xmlns:p14="http://schemas.microsoft.com/office/powerpoint/2010/main" Requires="p14">
      <p:transition spd="slow" p14:dur="2000" advTm="80861"/>
    </mc:Choice>
    <mc:Fallback>
      <p:transition spd="slow" advTm="80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FCA77-9C90-F8DC-39BF-3B163048F019}"/>
              </a:ext>
            </a:extLst>
          </p:cNvPr>
          <p:cNvSpPr>
            <a:spLocks noGrp="1"/>
          </p:cNvSpPr>
          <p:nvPr>
            <p:ph type="title"/>
          </p:nvPr>
        </p:nvSpPr>
        <p:spPr/>
        <p:txBody>
          <a:bodyPr/>
          <a:lstStyle/>
          <a:p>
            <a:r>
              <a:rPr lang="en-US" dirty="0"/>
              <a:t>Care planning recommendations</a:t>
            </a:r>
            <a:endParaRPr lang="en-GB" dirty="0"/>
          </a:p>
        </p:txBody>
      </p:sp>
      <p:sp>
        <p:nvSpPr>
          <p:cNvPr id="3" name="Content Placeholder 2">
            <a:extLst>
              <a:ext uri="{FF2B5EF4-FFF2-40B4-BE49-F238E27FC236}">
                <a16:creationId xmlns:a16="http://schemas.microsoft.com/office/drawing/2014/main" id="{C04E7366-869E-30F8-BE8D-9E0C556AC97D}"/>
              </a:ext>
            </a:extLst>
          </p:cNvPr>
          <p:cNvSpPr>
            <a:spLocks noGrp="1"/>
          </p:cNvSpPr>
          <p:nvPr>
            <p:ph idx="1"/>
          </p:nvPr>
        </p:nvSpPr>
        <p:spPr/>
        <p:txBody>
          <a:bodyPr>
            <a:normAutofit lnSpcReduction="10000"/>
          </a:bodyPr>
          <a:lstStyle/>
          <a:p>
            <a:r>
              <a:rPr lang="en-US" dirty="0"/>
              <a:t>Routine care: </a:t>
            </a:r>
            <a:endParaRPr lang="en-GB" dirty="0"/>
          </a:p>
          <a:p>
            <a:pPr marL="0" indent="0">
              <a:buNone/>
            </a:pPr>
            <a:r>
              <a:rPr lang="en-GB" dirty="0"/>
              <a:t>Physical therapy: Mobility &amp; balance restoration.</a:t>
            </a:r>
          </a:p>
          <a:p>
            <a:pPr marL="0" indent="0">
              <a:buNone/>
            </a:pPr>
            <a:r>
              <a:rPr lang="en-GB" dirty="0"/>
              <a:t>Speech therapy: rebuild communication</a:t>
            </a:r>
          </a:p>
          <a:p>
            <a:pPr marL="0" indent="0">
              <a:buNone/>
            </a:pPr>
            <a:r>
              <a:rPr lang="en-GB" dirty="0"/>
              <a:t>Monitor blood pressure regularly</a:t>
            </a:r>
          </a:p>
          <a:p>
            <a:r>
              <a:rPr lang="en-GB" dirty="0"/>
              <a:t>Lifestyle modification:</a:t>
            </a:r>
          </a:p>
          <a:p>
            <a:pPr marL="0" indent="0">
              <a:buNone/>
            </a:pPr>
            <a:r>
              <a:rPr lang="en-GB" dirty="0"/>
              <a:t>Heart-healthy, low-sodium diet</a:t>
            </a:r>
          </a:p>
          <a:p>
            <a:pPr marL="0" indent="0">
              <a:buNone/>
            </a:pPr>
            <a:r>
              <a:rPr lang="en-GB" dirty="0"/>
              <a:t>Gentle daily exercise</a:t>
            </a:r>
          </a:p>
          <a:p>
            <a:r>
              <a:rPr lang="en-GB" dirty="0"/>
              <a:t>Mental health support:</a:t>
            </a:r>
          </a:p>
          <a:p>
            <a:pPr marL="0" indent="0">
              <a:buNone/>
            </a:pPr>
            <a:r>
              <a:rPr lang="en-GB" dirty="0"/>
              <a:t>Counselling to manage depression and emotional well-being.</a:t>
            </a:r>
            <a:endParaRPr lang="en-US" dirty="0"/>
          </a:p>
        </p:txBody>
      </p:sp>
      <p:pic>
        <p:nvPicPr>
          <p:cNvPr id="4" name="recommendations">
            <a:hlinkClick r:id="" action="ppaction://media"/>
            <a:extLst>
              <a:ext uri="{FF2B5EF4-FFF2-40B4-BE49-F238E27FC236}">
                <a16:creationId xmlns:a16="http://schemas.microsoft.com/office/drawing/2014/main" id="{7A2D98C1-829C-35BA-8D35-1EDD51D923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7486" y="5824537"/>
            <a:ext cx="487363" cy="487363"/>
          </a:xfrm>
          <a:prstGeom prst="rect">
            <a:avLst/>
          </a:prstGeom>
        </p:spPr>
      </p:pic>
    </p:spTree>
    <p:extLst>
      <p:ext uri="{BB962C8B-B14F-4D97-AF65-F5344CB8AC3E}">
        <p14:creationId xmlns:p14="http://schemas.microsoft.com/office/powerpoint/2010/main" val="2919152609"/>
      </p:ext>
    </p:extLst>
  </p:cSld>
  <p:clrMapOvr>
    <a:masterClrMapping/>
  </p:clrMapOvr>
  <mc:AlternateContent xmlns:mc="http://schemas.openxmlformats.org/markup-compatibility/2006">
    <mc:Choice xmlns:p14="http://schemas.microsoft.com/office/powerpoint/2010/main" Requires="p14">
      <p:transition spd="slow" p14:dur="2000" advTm="86464"/>
    </mc:Choice>
    <mc:Fallback>
      <p:transition spd="slow" advTm="86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4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0A1C2-02B6-EDA8-F8F0-880E406810AC}"/>
              </a:ext>
            </a:extLst>
          </p:cNvPr>
          <p:cNvSpPr>
            <a:spLocks noGrp="1"/>
          </p:cNvSpPr>
          <p:nvPr>
            <p:ph type="title"/>
          </p:nvPr>
        </p:nvSpPr>
        <p:spPr/>
        <p:txBody>
          <a:bodyPr/>
          <a:lstStyle/>
          <a:p>
            <a:r>
              <a:rPr lang="en-US" dirty="0"/>
              <a:t>Monitoring and care planning </a:t>
            </a:r>
            <a:endParaRPr lang="en-GB" dirty="0"/>
          </a:p>
        </p:txBody>
      </p:sp>
      <p:sp>
        <p:nvSpPr>
          <p:cNvPr id="3" name="Content Placeholder 2">
            <a:extLst>
              <a:ext uri="{FF2B5EF4-FFF2-40B4-BE49-F238E27FC236}">
                <a16:creationId xmlns:a16="http://schemas.microsoft.com/office/drawing/2014/main" id="{EFF7EE93-B728-0F1B-4167-845B1551C0BE}"/>
              </a:ext>
            </a:extLst>
          </p:cNvPr>
          <p:cNvSpPr>
            <a:spLocks noGrp="1"/>
          </p:cNvSpPr>
          <p:nvPr>
            <p:ph idx="1"/>
          </p:nvPr>
        </p:nvSpPr>
        <p:spPr/>
        <p:txBody>
          <a:bodyPr>
            <a:normAutofit fontScale="92500"/>
          </a:bodyPr>
          <a:lstStyle/>
          <a:p>
            <a:r>
              <a:rPr lang="en-US" dirty="0"/>
              <a:t>Physical rehabilitation:</a:t>
            </a:r>
          </a:p>
          <a:p>
            <a:pPr marL="0" indent="0">
              <a:buNone/>
            </a:pPr>
            <a:r>
              <a:rPr lang="en-US" dirty="0"/>
              <a:t>Track right side strength and mobility. </a:t>
            </a:r>
          </a:p>
          <a:p>
            <a:r>
              <a:rPr lang="en-US" dirty="0"/>
              <a:t>Speech &amp; cognitive progress:</a:t>
            </a:r>
          </a:p>
          <a:p>
            <a:pPr marL="0" indent="0">
              <a:buNone/>
            </a:pPr>
            <a:r>
              <a:rPr lang="en-US" dirty="0"/>
              <a:t>Regular language tests. </a:t>
            </a:r>
          </a:p>
          <a:p>
            <a:r>
              <a:rPr lang="en-US" dirty="0"/>
              <a:t> Emotional health </a:t>
            </a:r>
          </a:p>
          <a:p>
            <a:pPr marL="0" indent="0">
              <a:buNone/>
            </a:pPr>
            <a:r>
              <a:rPr lang="en-US" dirty="0"/>
              <a:t>Monitor mood; refer for counselling as needed.</a:t>
            </a:r>
          </a:p>
          <a:p>
            <a:r>
              <a:rPr lang="en-US" dirty="0"/>
              <a:t>Family involvement:</a:t>
            </a:r>
          </a:p>
          <a:p>
            <a:pPr marL="0" indent="0">
              <a:buNone/>
            </a:pPr>
            <a:r>
              <a:rPr lang="en-US" dirty="0"/>
              <a:t>Educate and include the husband in care tasks and adult children if they wish. ‘Getting family and friends involved can also help’ (NHS, 2024)</a:t>
            </a:r>
          </a:p>
        </p:txBody>
      </p:sp>
      <p:pic>
        <p:nvPicPr>
          <p:cNvPr id="4" name="care plan">
            <a:hlinkClick r:id="" action="ppaction://media"/>
            <a:extLst>
              <a:ext uri="{FF2B5EF4-FFF2-40B4-BE49-F238E27FC236}">
                <a16:creationId xmlns:a16="http://schemas.microsoft.com/office/drawing/2014/main" id="{E1DCE609-B95A-34F3-F514-8E6A8A6915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66437" y="5824537"/>
            <a:ext cx="487363" cy="487363"/>
          </a:xfrm>
          <a:prstGeom prst="rect">
            <a:avLst/>
          </a:prstGeom>
        </p:spPr>
      </p:pic>
    </p:spTree>
    <p:extLst>
      <p:ext uri="{BB962C8B-B14F-4D97-AF65-F5344CB8AC3E}">
        <p14:creationId xmlns:p14="http://schemas.microsoft.com/office/powerpoint/2010/main" val="989306726"/>
      </p:ext>
    </p:extLst>
  </p:cSld>
  <p:clrMapOvr>
    <a:masterClrMapping/>
  </p:clrMapOvr>
  <mc:AlternateContent xmlns:mc="http://schemas.openxmlformats.org/markup-compatibility/2006">
    <mc:Choice xmlns:p14="http://schemas.microsoft.com/office/powerpoint/2010/main" Requires="p14">
      <p:transition spd="slow" p14:dur="2000" advTm="85298"/>
    </mc:Choice>
    <mc:Fallback>
      <p:transition spd="slow" advTm="8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AD81-0F0E-A9CF-22EB-8F486CE7BCA8}"/>
              </a:ext>
            </a:extLst>
          </p:cNvPr>
          <p:cNvSpPr>
            <a:spLocks noGrp="1"/>
          </p:cNvSpPr>
          <p:nvPr>
            <p:ph type="title"/>
          </p:nvPr>
        </p:nvSpPr>
        <p:spPr/>
        <p:txBody>
          <a:bodyPr/>
          <a:lstStyle/>
          <a:p>
            <a:r>
              <a:rPr lang="en-US" dirty="0"/>
              <a:t>Communication in care plan</a:t>
            </a:r>
            <a:endParaRPr lang="en-GB" dirty="0"/>
          </a:p>
        </p:txBody>
      </p:sp>
      <p:sp>
        <p:nvSpPr>
          <p:cNvPr id="3" name="Content Placeholder 2">
            <a:extLst>
              <a:ext uri="{FF2B5EF4-FFF2-40B4-BE49-F238E27FC236}">
                <a16:creationId xmlns:a16="http://schemas.microsoft.com/office/drawing/2014/main" id="{2F201D43-C7D2-2CE9-CA40-5334CEED0DC4}"/>
              </a:ext>
            </a:extLst>
          </p:cNvPr>
          <p:cNvSpPr>
            <a:spLocks noGrp="1"/>
          </p:cNvSpPr>
          <p:nvPr>
            <p:ph idx="1"/>
          </p:nvPr>
        </p:nvSpPr>
        <p:spPr/>
        <p:txBody>
          <a:bodyPr>
            <a:normAutofit lnSpcReduction="10000"/>
          </a:bodyPr>
          <a:lstStyle/>
          <a:p>
            <a:r>
              <a:rPr lang="en-US" dirty="0"/>
              <a:t>Team coordination:</a:t>
            </a:r>
          </a:p>
          <a:p>
            <a:pPr marL="0" indent="0">
              <a:buNone/>
            </a:pPr>
            <a:r>
              <a:rPr lang="en-US" dirty="0"/>
              <a:t>Nurses, therapists, and doctors share updates.</a:t>
            </a:r>
          </a:p>
          <a:p>
            <a:pPr marL="0" indent="0">
              <a:buNone/>
            </a:pPr>
            <a:r>
              <a:rPr lang="en-US" dirty="0"/>
              <a:t>‘the different types of relationship they may need with different types of profession and </a:t>
            </a:r>
            <a:r>
              <a:rPr lang="en-US" dirty="0" err="1"/>
              <a:t>organisation</a:t>
            </a:r>
            <a:r>
              <a:rPr lang="en-US" dirty="0"/>
              <a:t> in order to deliver particular outcomes for service users and patients’ (Glasby, J. and Dickinson, H, 2014)</a:t>
            </a:r>
          </a:p>
          <a:p>
            <a:r>
              <a:rPr lang="en-GB" dirty="0"/>
              <a:t> Patient-centred care: </a:t>
            </a:r>
          </a:p>
          <a:p>
            <a:pPr marL="0" indent="0">
              <a:buNone/>
            </a:pPr>
            <a:r>
              <a:rPr lang="en-GB" dirty="0"/>
              <a:t>Involve Mrs Jo in all care decisions.</a:t>
            </a:r>
          </a:p>
          <a:p>
            <a:r>
              <a:rPr lang="en-GB" dirty="0"/>
              <a:t>Family communication:</a:t>
            </a:r>
          </a:p>
          <a:p>
            <a:pPr marL="0" indent="0">
              <a:buNone/>
            </a:pPr>
            <a:r>
              <a:rPr lang="en-GB" dirty="0"/>
              <a:t>Keep relatives informed and supported. </a:t>
            </a:r>
          </a:p>
          <a:p>
            <a:pPr marL="0" indent="0">
              <a:buNone/>
            </a:pPr>
            <a:endParaRPr lang="en-US" dirty="0"/>
          </a:p>
        </p:txBody>
      </p:sp>
      <p:pic>
        <p:nvPicPr>
          <p:cNvPr id="4" name="communication">
            <a:hlinkClick r:id="" action="ppaction://media"/>
            <a:extLst>
              <a:ext uri="{FF2B5EF4-FFF2-40B4-BE49-F238E27FC236}">
                <a16:creationId xmlns:a16="http://schemas.microsoft.com/office/drawing/2014/main" id="{B6D7856C-10A2-ED00-8177-C11E43D12B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88996" y="5544267"/>
            <a:ext cx="487363" cy="487363"/>
          </a:xfrm>
          <a:prstGeom prst="rect">
            <a:avLst/>
          </a:prstGeom>
        </p:spPr>
      </p:pic>
    </p:spTree>
    <p:extLst>
      <p:ext uri="{BB962C8B-B14F-4D97-AF65-F5344CB8AC3E}">
        <p14:creationId xmlns:p14="http://schemas.microsoft.com/office/powerpoint/2010/main" val="2902555708"/>
      </p:ext>
    </p:extLst>
  </p:cSld>
  <p:clrMapOvr>
    <a:masterClrMapping/>
  </p:clrMapOvr>
  <mc:AlternateContent xmlns:mc="http://schemas.openxmlformats.org/markup-compatibility/2006">
    <mc:Choice xmlns:p14="http://schemas.microsoft.com/office/powerpoint/2010/main" Requires="p14">
      <p:transition spd="slow" p14:dur="2000" advTm="101977"/>
    </mc:Choice>
    <mc:Fallback>
      <p:transition spd="slow" advTm="101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9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16E6-BE2F-3E3E-CF65-58E42AE84EAE}"/>
              </a:ext>
            </a:extLst>
          </p:cNvPr>
          <p:cNvSpPr>
            <a:spLocks noGrp="1"/>
          </p:cNvSpPr>
          <p:nvPr>
            <p:ph type="title"/>
          </p:nvPr>
        </p:nvSpPr>
        <p:spPr/>
        <p:txBody>
          <a:bodyPr/>
          <a:lstStyle/>
          <a:p>
            <a:r>
              <a:rPr lang="en-US" dirty="0"/>
              <a:t>Conclusion </a:t>
            </a:r>
            <a:endParaRPr lang="en-GB" dirty="0"/>
          </a:p>
        </p:txBody>
      </p:sp>
      <p:sp>
        <p:nvSpPr>
          <p:cNvPr id="3" name="Content Placeholder 2">
            <a:extLst>
              <a:ext uri="{FF2B5EF4-FFF2-40B4-BE49-F238E27FC236}">
                <a16:creationId xmlns:a16="http://schemas.microsoft.com/office/drawing/2014/main" id="{4D683F45-ACCB-CE9C-FA16-527B22C2B0D4}"/>
              </a:ext>
            </a:extLst>
          </p:cNvPr>
          <p:cNvSpPr>
            <a:spLocks noGrp="1"/>
          </p:cNvSpPr>
          <p:nvPr>
            <p:ph idx="1"/>
          </p:nvPr>
        </p:nvSpPr>
        <p:spPr/>
        <p:txBody>
          <a:bodyPr>
            <a:normAutofit lnSpcReduction="10000"/>
          </a:bodyPr>
          <a:lstStyle/>
          <a:p>
            <a:r>
              <a:rPr lang="en-US" dirty="0" err="1"/>
              <a:t>Mrs</a:t>
            </a:r>
            <a:r>
              <a:rPr lang="en-US" dirty="0"/>
              <a:t> Jo’s care plan addresses her physical, psychological, and social needs ensuring that all the aspects of </a:t>
            </a:r>
            <a:r>
              <a:rPr lang="en-US" dirty="0" err="1"/>
              <a:t>Mrs</a:t>
            </a:r>
            <a:r>
              <a:rPr lang="en-US" dirty="0"/>
              <a:t> Jo care plan are addressed as it will help for long term recovery.  ‘focuses on rehabilitation goal setting, assessment, therapies and other and interventions to promote optimal ongoing physical, cognitive and emotional recovery for stroke survivors’ (Lindsay et al., 2021)</a:t>
            </a:r>
          </a:p>
          <a:p>
            <a:r>
              <a:rPr lang="en-US" dirty="0"/>
              <a:t>Combined therapy, lifestyle change, and emotional support improve recovery. </a:t>
            </a:r>
          </a:p>
          <a:p>
            <a:r>
              <a:rPr lang="en-US" dirty="0"/>
              <a:t>Goal: restore independence and enhance quality of life allowing </a:t>
            </a:r>
            <a:r>
              <a:rPr lang="en-US" dirty="0" err="1"/>
              <a:t>Mrs</a:t>
            </a:r>
            <a:r>
              <a:rPr lang="en-US" dirty="0"/>
              <a:t> Jo to take back life in her own hands safely and confidently. </a:t>
            </a:r>
          </a:p>
          <a:p>
            <a:r>
              <a:rPr lang="en-US" dirty="0"/>
              <a:t>Ongoing review and adjustment of </a:t>
            </a:r>
            <a:r>
              <a:rPr lang="en-US" dirty="0" err="1"/>
              <a:t>Mrs</a:t>
            </a:r>
            <a:r>
              <a:rPr lang="en-US" dirty="0"/>
              <a:t> Jo’s care plan. </a:t>
            </a:r>
            <a:endParaRPr lang="en-GB" dirty="0"/>
          </a:p>
        </p:txBody>
      </p:sp>
      <p:pic>
        <p:nvPicPr>
          <p:cNvPr id="4" name="conclusion">
            <a:hlinkClick r:id="" action="ppaction://media"/>
            <a:extLst>
              <a:ext uri="{FF2B5EF4-FFF2-40B4-BE49-F238E27FC236}">
                <a16:creationId xmlns:a16="http://schemas.microsoft.com/office/drawing/2014/main" id="{4E08AED7-5F1B-B182-58E3-CD4652B330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72686" y="5689600"/>
            <a:ext cx="487363" cy="487363"/>
          </a:xfrm>
          <a:prstGeom prst="rect">
            <a:avLst/>
          </a:prstGeom>
        </p:spPr>
      </p:pic>
    </p:spTree>
    <p:extLst>
      <p:ext uri="{BB962C8B-B14F-4D97-AF65-F5344CB8AC3E}">
        <p14:creationId xmlns:p14="http://schemas.microsoft.com/office/powerpoint/2010/main" val="2935624713"/>
      </p:ext>
    </p:extLst>
  </p:cSld>
  <p:clrMapOvr>
    <a:masterClrMapping/>
  </p:clrMapOvr>
  <mc:AlternateContent xmlns:mc="http://schemas.openxmlformats.org/markup-compatibility/2006">
    <mc:Choice xmlns:p14="http://schemas.microsoft.com/office/powerpoint/2010/main" Requires="p14">
      <p:transition spd="slow" p14:dur="2000" advTm="71711"/>
    </mc:Choice>
    <mc:Fallback>
      <p:transition spd="slow" advTm="71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7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7462-ABC0-CEFE-C832-4926BBCCCA8B}"/>
              </a:ext>
            </a:extLst>
          </p:cNvPr>
          <p:cNvSpPr>
            <a:spLocks noGrp="1"/>
          </p:cNvSpPr>
          <p:nvPr>
            <p:ph type="title"/>
          </p:nvPr>
        </p:nvSpPr>
        <p:spPr/>
        <p:txBody>
          <a:bodyPr/>
          <a:lstStyle/>
          <a:p>
            <a:r>
              <a:rPr lang="en-US" dirty="0"/>
              <a:t>References </a:t>
            </a:r>
            <a:endParaRPr lang="en-GB" dirty="0"/>
          </a:p>
        </p:txBody>
      </p:sp>
      <p:sp>
        <p:nvSpPr>
          <p:cNvPr id="5" name="Content Placeholder 4">
            <a:extLst>
              <a:ext uri="{FF2B5EF4-FFF2-40B4-BE49-F238E27FC236}">
                <a16:creationId xmlns:a16="http://schemas.microsoft.com/office/drawing/2014/main" id="{35CFAC55-4FC7-94C6-D5EF-5CF892839643}"/>
              </a:ext>
            </a:extLst>
          </p:cNvPr>
          <p:cNvSpPr>
            <a:spLocks noGrp="1"/>
          </p:cNvSpPr>
          <p:nvPr>
            <p:ph idx="1"/>
          </p:nvPr>
        </p:nvSpPr>
        <p:spPr/>
        <p:txBody>
          <a:bodyPr>
            <a:normAutofit fontScale="55000" lnSpcReduction="20000"/>
          </a:bodyPr>
          <a:lstStyle/>
          <a:p>
            <a:r>
              <a:rPr lang="en-US" dirty="0"/>
              <a:t>Drysdale, S. (2019). Brain anatomy, physiology, Stroke &amp; Neurological Assessment. [online] Available at: </a:t>
            </a:r>
            <a:r>
              <a:rPr lang="en-US" dirty="0">
                <a:hlinkClick r:id="rId4"/>
              </a:rPr>
              <a:t>https://www.england.nhs.uk/london/wp-content/uploads/sites/8/2019/09/Brain-Anatomy-Physiology-Stroke-Neurological-Assessment.pdf</a:t>
            </a:r>
            <a:r>
              <a:rPr lang="en-US" dirty="0"/>
              <a:t> (Accessed 10 Nov. 2025)</a:t>
            </a:r>
          </a:p>
          <a:p>
            <a:r>
              <a:rPr lang="en-US" dirty="0"/>
              <a:t>Glasby, J. and Dickinson, H. (2014) Partnership working in health and social care : what is integrated care and how can we deliver it? Second edition. Bristol: The Policy Press.</a:t>
            </a:r>
          </a:p>
          <a:p>
            <a:r>
              <a:rPr lang="en-US" dirty="0"/>
              <a:t>Lindsay, M. et al. (2021) Global Stroke Guidelines and Action Plan: A Road map for Quality Stroke Care, Global Stroke Services Guidelines and Action Plan: Achieving and Monitoring Quality Stroke Care. </a:t>
            </a:r>
            <a:r>
              <a:rPr lang="en-US" dirty="0">
                <a:hlinkClick r:id="rId5"/>
              </a:rPr>
              <a:t>https://www.world-stroke.org/assets/downloads/Stroke_Rehabilitation.pdf</a:t>
            </a:r>
            <a:r>
              <a:rPr lang="en-US" dirty="0"/>
              <a:t>. (Accessed 10</a:t>
            </a:r>
            <a:r>
              <a:rPr lang="en-US" baseline="30000" dirty="0"/>
              <a:t>th</a:t>
            </a:r>
            <a:r>
              <a:rPr lang="en-US" dirty="0"/>
              <a:t> Nov. 2025).</a:t>
            </a:r>
          </a:p>
          <a:p>
            <a:r>
              <a:rPr lang="en-US" dirty="0"/>
              <a:t>NHS England (2022). </a:t>
            </a:r>
            <a:r>
              <a:rPr lang="en-US" i="1" dirty="0" err="1"/>
              <a:t>Personalised</a:t>
            </a:r>
            <a:r>
              <a:rPr lang="en-US" i="1" dirty="0"/>
              <a:t> Care and Support Planning</a:t>
            </a:r>
            <a:r>
              <a:rPr lang="en-US" dirty="0"/>
              <a:t>. [online] NHS England. Available at: </a:t>
            </a:r>
            <a:r>
              <a:rPr lang="en-US" dirty="0">
                <a:hlinkClick r:id="rId6"/>
              </a:rPr>
              <a:t>https://www.england.nhs.uk/personalisedcare/pcsp/</a:t>
            </a:r>
            <a:r>
              <a:rPr lang="en-US" dirty="0"/>
              <a:t>. (Accessed 10</a:t>
            </a:r>
            <a:r>
              <a:rPr lang="en-US" baseline="30000" dirty="0"/>
              <a:t>th</a:t>
            </a:r>
            <a:r>
              <a:rPr lang="en-US" dirty="0"/>
              <a:t> Nov. 2025)</a:t>
            </a:r>
          </a:p>
          <a:p>
            <a:r>
              <a:rPr lang="en-US" dirty="0"/>
              <a:t>NHS (2024). Recovery - Stroke. [online] NHS. Available at: </a:t>
            </a:r>
            <a:r>
              <a:rPr lang="en-US" dirty="0">
                <a:hlinkClick r:id="rId7"/>
              </a:rPr>
              <a:t>https://www.nhs.uk/conditions/stroke/recovery/</a:t>
            </a:r>
            <a:r>
              <a:rPr lang="en-US" dirty="0"/>
              <a:t> (Accessed 10</a:t>
            </a:r>
            <a:r>
              <a:rPr lang="en-US" baseline="30000" dirty="0"/>
              <a:t>th</a:t>
            </a:r>
            <a:r>
              <a:rPr lang="en-US" dirty="0"/>
              <a:t> Nov. 2025).</a:t>
            </a:r>
          </a:p>
          <a:p>
            <a:r>
              <a:rPr lang="en-US" dirty="0"/>
              <a:t>NICE (2023) Recommendations | Stroke rehabilitation in adults | Guidance | NICE. </a:t>
            </a:r>
            <a:r>
              <a:rPr lang="en-US" dirty="0">
                <a:hlinkClick r:id="rId8"/>
              </a:rPr>
              <a:t>https://www.nice.org.uk/guidance/ng236/chapter/Recommendations</a:t>
            </a:r>
            <a:r>
              <a:rPr lang="en-US" dirty="0"/>
              <a:t>. (Accessed 10</a:t>
            </a:r>
            <a:r>
              <a:rPr lang="en-US" baseline="30000" dirty="0"/>
              <a:t>th</a:t>
            </a:r>
            <a:r>
              <a:rPr lang="en-US" dirty="0"/>
              <a:t> Nov. 2025).</a:t>
            </a:r>
          </a:p>
          <a:p>
            <a:r>
              <a:rPr lang="en-US" dirty="0"/>
              <a:t>Stroke Association (2024) Types and causes of stroke. </a:t>
            </a:r>
            <a:r>
              <a:rPr lang="en-US" dirty="0">
                <a:hlinkClick r:id="rId9"/>
              </a:rPr>
              <a:t>https://www.stroke.org.uk/stroke/types?_</a:t>
            </a:r>
            <a:r>
              <a:rPr lang="en-US" dirty="0" err="1">
                <a:hlinkClick r:id="rId9"/>
              </a:rPr>
              <a:t>gl</a:t>
            </a:r>
            <a:r>
              <a:rPr lang="en-US" dirty="0">
                <a:hlinkClick r:id="rId9"/>
              </a:rPr>
              <a:t>=1*1j90gwl*_up*MQ..&amp;</a:t>
            </a:r>
            <a:r>
              <a:rPr lang="en-US" dirty="0" err="1">
                <a:hlinkClick r:id="rId9"/>
              </a:rPr>
              <a:t>gclid</a:t>
            </a:r>
            <a:r>
              <a:rPr lang="en-US" dirty="0">
                <a:hlinkClick r:id="rId9"/>
              </a:rPr>
              <a:t>=1b3c2779e8ae1791af7f4e68db99ab5d&amp;gclsrc=3p.ds</a:t>
            </a:r>
            <a:r>
              <a:rPr lang="en-US" dirty="0"/>
              <a:t>. (Accessed 10</a:t>
            </a:r>
            <a:r>
              <a:rPr lang="en-US" baseline="30000" dirty="0"/>
              <a:t>th</a:t>
            </a:r>
            <a:r>
              <a:rPr lang="en-US" dirty="0"/>
              <a:t> Nov. 2025).</a:t>
            </a:r>
          </a:p>
          <a:p>
            <a:r>
              <a:rPr lang="en-US" dirty="0"/>
              <a:t>Stroke Association (2024a) Aphasia and communication. </a:t>
            </a:r>
            <a:r>
              <a:rPr lang="en-US" dirty="0">
                <a:hlinkClick r:id="rId10"/>
              </a:rPr>
              <a:t>https://www.stroke.org.uk/stroke/effects/aphasia</a:t>
            </a:r>
            <a:r>
              <a:rPr lang="en-US" dirty="0"/>
              <a:t>. (Accessed 10</a:t>
            </a:r>
            <a:r>
              <a:rPr lang="en-US" baseline="30000" dirty="0"/>
              <a:t>th</a:t>
            </a:r>
            <a:r>
              <a:rPr lang="en-US" dirty="0"/>
              <a:t> Nov. 2025).</a:t>
            </a:r>
          </a:p>
        </p:txBody>
      </p:sp>
      <p:pic>
        <p:nvPicPr>
          <p:cNvPr id="3" name="REFRENCES">
            <a:hlinkClick r:id="" action="ppaction://media"/>
            <a:extLst>
              <a:ext uri="{FF2B5EF4-FFF2-40B4-BE49-F238E27FC236}">
                <a16:creationId xmlns:a16="http://schemas.microsoft.com/office/drawing/2014/main" id="{F1190490-8A27-849D-395A-3998E99A412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354699" y="5933281"/>
            <a:ext cx="487363" cy="487363"/>
          </a:xfrm>
          <a:prstGeom prst="rect">
            <a:avLst/>
          </a:prstGeom>
        </p:spPr>
      </p:pic>
    </p:spTree>
    <p:extLst>
      <p:ext uri="{BB962C8B-B14F-4D97-AF65-F5344CB8AC3E}">
        <p14:creationId xmlns:p14="http://schemas.microsoft.com/office/powerpoint/2010/main" val="3060428498"/>
      </p:ext>
    </p:extLst>
  </p:cSld>
  <p:clrMapOvr>
    <a:masterClrMapping/>
  </p:clrMapOvr>
  <mc:AlternateContent xmlns:mc="http://schemas.openxmlformats.org/markup-compatibility/2006">
    <mc:Choice xmlns:p14="http://schemas.microsoft.com/office/powerpoint/2010/main" Requires="p14">
      <p:transition spd="slow" p14:dur="2000" advTm="7059"/>
    </mc:Choice>
    <mc:Fallback>
      <p:transition spd="slow" advTm="7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536</TotalTime>
  <Words>1350</Words>
  <Application>Microsoft Office PowerPoint</Application>
  <PresentationFormat>Widescreen</PresentationFormat>
  <Paragraphs>117</Paragraphs>
  <Slides>13</Slides>
  <Notes>1</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Title: Care Plan for Mrs Jo</vt:lpstr>
      <vt:lpstr>Introduction </vt:lpstr>
      <vt:lpstr>Mrs Jo</vt:lpstr>
      <vt:lpstr>Health condition</vt:lpstr>
      <vt:lpstr>Relevant anatomy and physiology</vt:lpstr>
      <vt:lpstr>How the stroke effects the body </vt:lpstr>
      <vt:lpstr>Care plan overview</vt:lpstr>
      <vt:lpstr>Risk factors for health condition</vt:lpstr>
      <vt:lpstr>Care planning recommendations</vt:lpstr>
      <vt:lpstr>Monitoring and care planning </vt:lpstr>
      <vt:lpstr>Communication in care plan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aminahhaseen@gmail.com</dc:creator>
  <cp:lastModifiedBy>aminahhaseen@gmail.com</cp:lastModifiedBy>
  <cp:revision>2</cp:revision>
  <dcterms:created xsi:type="dcterms:W3CDTF">2025-11-04T19:27:25Z</dcterms:created>
  <dcterms:modified xsi:type="dcterms:W3CDTF">2025-11-11T20:00:39Z</dcterms:modified>
</cp:coreProperties>
</file>