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257" r:id="rId5"/>
    <p:sldId id="258" r:id="rId6"/>
    <p:sldId id="259" r:id="rId7"/>
    <p:sldId id="260" r:id="rId8"/>
    <p:sldId id="297" r:id="rId9"/>
    <p:sldId id="261" r:id="rId10"/>
    <p:sldId id="264" r:id="rId11"/>
    <p:sldId id="263" r:id="rId12"/>
    <p:sldId id="265" r:id="rId13"/>
    <p:sldId id="267" r:id="rId14"/>
    <p:sldId id="296" r:id="rId15"/>
    <p:sldId id="266" r:id="rId16"/>
    <p:sldId id="294" r:id="rId17"/>
    <p:sldId id="298" r:id="rId18"/>
    <p:sldId id="274" r:id="rId19"/>
    <p:sldId id="293" r:id="rId20"/>
    <p:sldId id="292" r:id="rId21"/>
    <p:sldId id="275" r:id="rId22"/>
    <p:sldId id="276" r:id="rId23"/>
    <p:sldId id="277" r:id="rId24"/>
    <p:sldId id="300" r:id="rId25"/>
    <p:sldId id="283" r:id="rId26"/>
    <p:sldId id="288" r:id="rId27"/>
    <p:sldId id="282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70" d="100"/>
          <a:sy n="70" d="100"/>
        </p:scale>
        <p:origin x="1572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isbeautiful.net/visualizations/worlds-biggest-data-breaches-hacks/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357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https://www.informationisbeautiful.net/visualizations/worlds-biggest-data-breaches-hacks/</a:t>
            </a:r>
            <a:r>
              <a:rPr lang="en-GB" dirty="0"/>
              <a:t> [accessed: 27-Sep-2019]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777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Quote sources:</a:t>
            </a:r>
            <a:r>
              <a:rPr lang="en-GB" baseline="0" dirty="0"/>
              <a:t> </a:t>
            </a:r>
            <a:r>
              <a:rPr lang="en-GB" dirty="0"/>
              <a:t>https://www.springboard.com/blog/41-shareable-data-quotes/ [accessed: 02-Oct-2018, 27-Sep-2019]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sz="1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“Torture the data, and it will confess to anything.”</a:t>
            </a:r>
          </a:p>
          <a:p>
            <a:pPr algn="r"/>
            <a:r>
              <a:rPr lang="en-GB" sz="1050" i="1" dirty="0"/>
              <a:t>Ronald </a:t>
            </a:r>
            <a:r>
              <a:rPr lang="en-GB" sz="1050" i="1" dirty="0" err="1"/>
              <a:t>Coase</a:t>
            </a:r>
            <a:r>
              <a:rPr lang="en-GB" sz="1050" i="1" dirty="0"/>
              <a:t>, winner of the Nobel Prize in Economics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650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https://www.perftesting.co.uk/wp-content/uploads/2011/09/Screen-Shot-2011-09-28-at-10.43.58.png [accessed: 27-Sep-2019]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030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49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When the information needs of an organisation are analysed, they are defined in terms of entities, attributes and relations.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08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48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microsoft.com/en-gb/sql-server/sql-server-editions-expres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ssms/download-sql-server-management-studio-ssms?view=sql-server-201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formationisbeautiful.net/visualizations/worlds-biggest-data-breaches-hack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ringboard.com/blog/41-shareable-data-quote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e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Lecture 1: Database Management Systems (DBMS)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675788-B83E-4E7E-B89F-34703C6A0939}"/>
              </a:ext>
            </a:extLst>
          </p:cNvPr>
          <p:cNvSpPr txBox="1"/>
          <p:nvPr/>
        </p:nvSpPr>
        <p:spPr>
          <a:xfrm>
            <a:off x="179512" y="620827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Databases and Database Management Systems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provide students with a systematic understanding of the concepts underlying the design and development of databases and data applications for real-world problems.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435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Dates to follow:</a:t>
            </a:r>
          </a:p>
          <a:p>
            <a:endParaRPr lang="en-GB" dirty="0"/>
          </a:p>
          <a:p>
            <a:r>
              <a:rPr lang="en-GB" dirty="0"/>
              <a:t>Semester 1 only All assessment will be due in before January 8</a:t>
            </a:r>
            <a:r>
              <a:rPr lang="en-GB" baseline="30000" dirty="0"/>
              <a:t>th</a:t>
            </a:r>
            <a:r>
              <a:rPr lang="en-GB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2507346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</p:txBody>
      </p:sp>
    </p:spTree>
    <p:extLst>
      <p:ext uri="{BB962C8B-B14F-4D97-AF65-F5344CB8AC3E}">
        <p14:creationId xmlns:p14="http://schemas.microsoft.com/office/powerpoint/2010/main" val="3661480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Server</a:t>
            </a:r>
            <a:br>
              <a:rPr lang="en-GB" dirty="0"/>
            </a:br>
            <a:r>
              <a:rPr lang="en-GB" sz="3100" dirty="0"/>
              <a:t>Microsoft SQL Server Express 2017</a:t>
            </a:r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16B205D-510A-4DEE-9136-CCF18DDA653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/>
          </a:bodyPr>
          <a:lstStyle/>
          <a:p>
            <a:r>
              <a:rPr lang="en-GB" dirty="0"/>
              <a:t>We will be using Microsoft SQL Server Express </a:t>
            </a:r>
            <a:r>
              <a:rPr lang="en-GB" b="1" u="sng" dirty="0"/>
              <a:t>2019</a:t>
            </a:r>
            <a:r>
              <a:rPr lang="en-GB" dirty="0"/>
              <a:t> version. Download from:</a:t>
            </a:r>
          </a:p>
          <a:p>
            <a:pPr lvl="1"/>
            <a:r>
              <a:rPr lang="en-GB" dirty="0">
                <a:hlinkClick r:id="rId2"/>
              </a:rPr>
              <a:t>Microsoft® SQL Server® 2019 Express</a:t>
            </a:r>
            <a:r>
              <a:rPr lang="en-GB" dirty="0"/>
              <a:t> (Select the SQL Server 2019 Express version, not </a:t>
            </a:r>
            <a:r>
              <a:rPr lang="en-GB" dirty="0" err="1"/>
              <a:t>LocalDB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BEC803-6460-4A94-8317-71CE908CEC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8891" y="3562846"/>
            <a:ext cx="6120914" cy="3066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71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Server</a:t>
            </a:r>
            <a:br>
              <a:rPr lang="en-GB" dirty="0"/>
            </a:br>
            <a:r>
              <a:rPr lang="en-GB" sz="3100" dirty="0"/>
              <a:t>SQL Server Management Studio (SSMS)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will also need the management tools used to configure, monitor, and administer instances of SQL Server and databases:</a:t>
            </a:r>
            <a:endParaRPr lang="en-GB" dirty="0">
              <a:hlinkClick r:id="rId2"/>
            </a:endParaRPr>
          </a:p>
          <a:p>
            <a:pPr lvl="1"/>
            <a:r>
              <a:rPr lang="en-GB" dirty="0">
                <a:hlinkClick r:id="rId2"/>
              </a:rPr>
              <a:t>SQL Server Management Studio (SSMS)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7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Databases and Database Management Systems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300830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043608" y="2112867"/>
            <a:ext cx="7322927" cy="1848069"/>
            <a:chOff x="1043608" y="2112867"/>
            <a:chExt cx="7322927" cy="184806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43608" y="2132856"/>
              <a:ext cx="2047875" cy="771525"/>
            </a:xfrm>
            <a:prstGeom prst="rect">
              <a:avLst/>
            </a:prstGeom>
          </p:spPr>
        </p:pic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2195561"/>
              <a:ext cx="2286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40152" y="2204864"/>
              <a:ext cx="1257300" cy="381000"/>
            </a:xfrm>
            <a:prstGeom prst="rect">
              <a:avLst/>
            </a:prstGeom>
            <a:solidFill>
              <a:schemeClr val="tx1"/>
            </a:solidFill>
            <a:ln w="38100">
              <a:solidFill>
                <a:schemeClr val="tx1"/>
              </a:solidFill>
            </a:ln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43608" y="3186931"/>
              <a:ext cx="952500" cy="771525"/>
            </a:xfrm>
            <a:prstGeom prst="rect">
              <a:avLst/>
            </a:prstGeom>
          </p:spPr>
        </p:pic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4741" y="3355029"/>
              <a:ext cx="971550" cy="481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9772" y="3490961"/>
              <a:ext cx="804863" cy="2254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3648635" y="2743646"/>
              <a:ext cx="1524000" cy="762000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7480710" y="3186931"/>
              <a:ext cx="885825" cy="771525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2427068" y="3379984"/>
              <a:ext cx="1780952" cy="580952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5871863" y="2789718"/>
              <a:ext cx="1364847" cy="276499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7527970" y="2112867"/>
              <a:ext cx="791303" cy="9459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is valuable.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It needs to be managed - controlled access to it.</a:t>
            </a: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2107" y="2060848"/>
            <a:ext cx="6900913" cy="395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Question(s)</a:t>
            </a:r>
          </a:p>
        </p:txBody>
      </p:sp>
      <p:sp>
        <p:nvSpPr>
          <p:cNvPr id="4" name="Rectangle 3"/>
          <p:cNvSpPr/>
          <p:nvPr/>
        </p:nvSpPr>
        <p:spPr>
          <a:xfrm>
            <a:off x="1671432" y="2967335"/>
            <a:ext cx="580113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Data = Information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True or False?</a:t>
            </a:r>
          </a:p>
        </p:txBody>
      </p:sp>
    </p:spTree>
    <p:extLst>
      <p:ext uri="{BB962C8B-B14F-4D97-AF65-F5344CB8AC3E}">
        <p14:creationId xmlns:p14="http://schemas.microsoft.com/office/powerpoint/2010/main" val="1704798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1413" y="1772816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“You can have data without information, but you cannot have information without data.”</a:t>
            </a:r>
            <a:endParaRPr lang="en-GB" sz="2000" dirty="0"/>
          </a:p>
          <a:p>
            <a:pPr algn="r"/>
            <a:r>
              <a:rPr lang="en-GB" sz="1600" i="1" dirty="0"/>
              <a:t>Daniel Keys Moran, Computer programmer and science fiction author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413" y="501317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“If somebody tortures the data enough (open or not), it will confess anything.”</a:t>
            </a:r>
          </a:p>
          <a:p>
            <a:pPr algn="r"/>
            <a:r>
              <a:rPr lang="en-GB" sz="1600" i="1" dirty="0"/>
              <a:t>Paolo </a:t>
            </a:r>
            <a:r>
              <a:rPr lang="en-GB" sz="1600" i="1" dirty="0" err="1"/>
              <a:t>Magrassi</a:t>
            </a:r>
            <a:r>
              <a:rPr lang="en-GB" sz="1600" i="1" dirty="0"/>
              <a:t>, former vice president, research director, Gartner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6778" y="3843045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“We’re entering a new world in which data may be more important than software.”</a:t>
            </a:r>
            <a:endParaRPr lang="en-GB" sz="2000" dirty="0"/>
          </a:p>
          <a:p>
            <a:pPr algn="r"/>
            <a:r>
              <a:rPr lang="en-GB" sz="1600" i="1" dirty="0"/>
              <a:t>Tim O’Reilly, founder, O’Reilly Media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4184" y="2852936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“Data that is loved tends to survive.”</a:t>
            </a:r>
            <a:endParaRPr lang="en-GB" sz="2000" dirty="0"/>
          </a:p>
          <a:p>
            <a:pPr algn="r"/>
            <a:r>
              <a:rPr lang="en-GB" sz="1600" i="1" dirty="0"/>
              <a:t>Kurt </a:t>
            </a:r>
            <a:r>
              <a:rPr lang="en-GB" sz="1600" i="1" dirty="0" err="1"/>
              <a:t>Bollacker</a:t>
            </a:r>
            <a:r>
              <a:rPr lang="en-GB" sz="1600" i="1" dirty="0"/>
              <a:t>, computer scientist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79503" y="6381328"/>
            <a:ext cx="598349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>
                <a:hlinkClick r:id="rId3"/>
              </a:rPr>
              <a:t>Shareable Data Quotes That Will Change How You Think About Data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95127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is </a:t>
            </a:r>
            <a:r>
              <a:rPr lang="en-GB" u="sng" dirty="0"/>
              <a:t>not</a:t>
            </a:r>
            <a:r>
              <a:rPr lang="en-GB" dirty="0"/>
              <a:t> information!</a:t>
            </a:r>
          </a:p>
          <a:p>
            <a:pPr marL="365760" lvl="1" indent="0">
              <a:buNone/>
            </a:pPr>
            <a:r>
              <a:rPr lang="en-GB" dirty="0"/>
              <a:t>Information is data made meaningful – typically by applications. E.g.: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i="1" dirty="0"/>
              <a:t>It needs to shared!</a:t>
            </a:r>
          </a:p>
          <a:p>
            <a:pPr lvl="1"/>
            <a:r>
              <a:rPr lang="en-GB" dirty="0"/>
              <a:t>Accessed by applications that can make it meaningful</a:t>
            </a:r>
          </a:p>
          <a:p>
            <a:pPr lvl="1"/>
            <a:r>
              <a:rPr lang="en-GB" dirty="0"/>
              <a:t>Simultaneous, multiple access to it too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374387"/>
              </p:ext>
            </p:extLst>
          </p:nvPr>
        </p:nvGraphicFramePr>
        <p:xfrm>
          <a:off x="1043608" y="2708920"/>
          <a:ext cx="7794448" cy="2880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7224">
                  <a:extLst>
                    <a:ext uri="{9D8B030D-6E8A-4147-A177-3AD203B41FA5}">
                      <a16:colId xmlns:a16="http://schemas.microsoft.com/office/drawing/2014/main" val="1106366461"/>
                    </a:ext>
                  </a:extLst>
                </a:gridCol>
                <a:gridCol w="3897224">
                  <a:extLst>
                    <a:ext uri="{9D8B030D-6E8A-4147-A177-3AD203B41FA5}">
                      <a16:colId xmlns:a16="http://schemas.microsoft.com/office/drawing/2014/main" val="11406498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Consumer applications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Registration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268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Search engines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Price comparison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678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Online banking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813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Travel reservation 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226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Health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1757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Libraries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59905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1793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3467681"/>
            <a:ext cx="3339560" cy="250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of Database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923928" y="4797152"/>
            <a:ext cx="29330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400" dirty="0">
                <a:solidFill>
                  <a:prstClr val="black"/>
                </a:solidFill>
              </a:rPr>
              <a:t>Object-Oriented</a:t>
            </a:r>
          </a:p>
        </p:txBody>
      </p:sp>
    </p:spTree>
    <p:extLst>
      <p:ext uri="{BB962C8B-B14F-4D97-AF65-F5344CB8AC3E}">
        <p14:creationId xmlns:p14="http://schemas.microsoft.com/office/powerpoint/2010/main" val="254356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Database?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shared collection </a:t>
            </a:r>
            <a:r>
              <a:rPr lang="en-GB" dirty="0"/>
              <a:t>of </a:t>
            </a:r>
            <a:r>
              <a:rPr lang="en-GB" b="1" dirty="0"/>
              <a:t>logically, related data, and a description of this data</a:t>
            </a:r>
            <a:r>
              <a:rPr lang="en-GB" dirty="0"/>
              <a:t>, designed to meet the information needs of an organisation.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1185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database consists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, aka the data dictionary or metadata (data about the data).</a:t>
            </a:r>
          </a:p>
          <a:p>
            <a:pPr lvl="2"/>
            <a:r>
              <a:rPr lang="en-GB" dirty="0"/>
              <a:t>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  <a:p>
            <a:r>
              <a:rPr lang="en-GB" dirty="0"/>
              <a:t>As a result, </a:t>
            </a:r>
            <a:r>
              <a:rPr lang="en-GB" b="1" dirty="0"/>
              <a:t>a database is </a:t>
            </a:r>
            <a:r>
              <a:rPr lang="en-GB" dirty="0"/>
              <a:t>also defined as </a:t>
            </a:r>
            <a:r>
              <a:rPr lang="en-GB" b="1" i="1" dirty="0"/>
              <a:t>a self-describing collection of integrated records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stores the operational data and also its description.</a:t>
            </a:r>
          </a:p>
        </p:txBody>
      </p:sp>
    </p:spTree>
    <p:extLst>
      <p:ext uri="{BB962C8B-B14F-4D97-AF65-F5344CB8AC3E}">
        <p14:creationId xmlns:p14="http://schemas.microsoft.com/office/powerpoint/2010/main" val="275516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Logically Related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Logically related data is made up of:</a:t>
            </a:r>
          </a:p>
          <a:p>
            <a:pPr lvl="1"/>
            <a:r>
              <a:rPr lang="en-GB" b="1" dirty="0"/>
              <a:t>Entities</a:t>
            </a:r>
            <a:r>
              <a:rPr lang="en-GB" dirty="0"/>
              <a:t>: a distinct object (person, place, thing, concept or event) in the organisation that is to be represented in the database.</a:t>
            </a:r>
          </a:p>
          <a:p>
            <a:pPr lvl="1"/>
            <a:r>
              <a:rPr lang="en-GB" b="1" dirty="0"/>
              <a:t>Attributes</a:t>
            </a:r>
            <a:r>
              <a:rPr lang="en-GB" dirty="0"/>
              <a:t>: a property that describes some aspect of the object that we wish to record in the database.</a:t>
            </a:r>
          </a:p>
          <a:p>
            <a:pPr lvl="1"/>
            <a:r>
              <a:rPr lang="en-GB" b="1" dirty="0"/>
              <a:t>Relationships</a:t>
            </a:r>
            <a:r>
              <a:rPr lang="en-GB" dirty="0"/>
              <a:t>: an association between entities.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00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Logically Related Data</a:t>
            </a:r>
            <a:br>
              <a:rPr lang="en-GB" dirty="0"/>
            </a:br>
            <a:r>
              <a:rPr lang="en-GB" sz="3100" dirty="0"/>
              <a:t>A Simple 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41" y="1600200"/>
            <a:ext cx="8504814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5759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Database Management System (DBMS)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</a:t>
            </a:r>
            <a:r>
              <a:rPr lang="en-GB" b="1" dirty="0"/>
              <a:t>a software system </a:t>
            </a:r>
            <a:r>
              <a:rPr lang="en-GB" dirty="0"/>
              <a:t>that</a:t>
            </a:r>
            <a:r>
              <a:rPr lang="en-GB" b="1" dirty="0"/>
              <a:t> enables users to define, create, maintain and control access to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users and application programs interact with to manipulate data in the database.</a:t>
            </a:r>
          </a:p>
          <a:p>
            <a:r>
              <a:rPr lang="en-GB" dirty="0"/>
              <a:t>Example DBMSs include: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55166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DBMS provides:</a:t>
            </a:r>
          </a:p>
          <a:p>
            <a:r>
              <a:rPr lang="en-GB" dirty="0"/>
              <a:t>A </a:t>
            </a:r>
            <a:r>
              <a:rPr lang="en-GB" b="1" dirty="0"/>
              <a:t>Data Definition Language (DDL)</a:t>
            </a:r>
            <a:r>
              <a:rPr lang="en-GB" dirty="0"/>
              <a:t>: to allow users define the database.</a:t>
            </a:r>
          </a:p>
          <a:p>
            <a:pPr lvl="1"/>
            <a:r>
              <a:rPr lang="en-GB" dirty="0"/>
              <a:t>Enables specification of the structures, data types and constraints on the data stored in the database.</a:t>
            </a:r>
          </a:p>
          <a:p>
            <a:r>
              <a:rPr lang="en-GB" dirty="0"/>
              <a:t>A </a:t>
            </a:r>
            <a:r>
              <a:rPr lang="en-GB" b="1" dirty="0"/>
              <a:t>Data Manipulation Language (DML)</a:t>
            </a:r>
            <a:r>
              <a:rPr lang="en-GB" dirty="0"/>
              <a:t>: a query language to provide an enquiry facility to the data.</a:t>
            </a:r>
          </a:p>
          <a:p>
            <a:pPr lvl="1"/>
            <a:r>
              <a:rPr lang="en-GB" dirty="0"/>
              <a:t>Enables users to insert, update, delete and retrieve data from the database.</a:t>
            </a:r>
          </a:p>
          <a:p>
            <a:pPr lvl="1"/>
            <a:r>
              <a:rPr lang="en-GB" dirty="0"/>
              <a:t>The most common query language is the </a:t>
            </a:r>
            <a:r>
              <a:rPr lang="en-GB" b="1" dirty="0"/>
              <a:t>Structured Query Language (SQL or See-</a:t>
            </a:r>
            <a:r>
              <a:rPr lang="en-GB" b="1" dirty="0" err="1"/>
              <a:t>Quel</a:t>
            </a:r>
            <a:r>
              <a:rPr lang="en-GB" b="1" dirty="0"/>
              <a:t>)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677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DBMS also provides </a:t>
            </a:r>
            <a:r>
              <a:rPr lang="en-GB" b="1" dirty="0"/>
              <a:t>controlled access to the database</a:t>
            </a:r>
            <a:r>
              <a:rPr lang="en-GB" dirty="0"/>
              <a:t>.</a:t>
            </a:r>
          </a:p>
          <a:p>
            <a:r>
              <a:rPr lang="en-GB" dirty="0"/>
              <a:t>It provides: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security system</a:t>
            </a:r>
            <a:r>
              <a:rPr lang="en-GB" dirty="0"/>
              <a:t>: preventing unauthorised users.</a:t>
            </a:r>
          </a:p>
          <a:p>
            <a:pPr lvl="1"/>
            <a:r>
              <a:rPr lang="en-GB" dirty="0"/>
              <a:t>An </a:t>
            </a:r>
            <a:r>
              <a:rPr lang="en-GB" b="1" i="1" dirty="0"/>
              <a:t>integrity system</a:t>
            </a:r>
            <a:r>
              <a:rPr lang="en-GB" dirty="0"/>
              <a:t>: maintains the consistency of the stored data.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concurrency control system</a:t>
            </a:r>
            <a:r>
              <a:rPr lang="en-GB" dirty="0"/>
              <a:t>: which allows shared access of the database.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recovery control system</a:t>
            </a:r>
            <a:r>
              <a:rPr lang="en-GB" dirty="0"/>
              <a:t>: which restores the database to a previous consistent state following a hardware or software failure.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user-accessible </a:t>
            </a:r>
            <a:r>
              <a:rPr lang="en-GB" b="1" i="1" dirty="0" err="1"/>
              <a:t>catalog</a:t>
            </a:r>
            <a:r>
              <a:rPr lang="en-GB" dirty="0"/>
              <a:t>: which contains descriptions of the data in the database.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37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 Environment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3923928" y="3647553"/>
            <a:ext cx="2016224" cy="93610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The bridge between</a:t>
            </a:r>
          </a:p>
        </p:txBody>
      </p:sp>
      <p:sp>
        <p:nvSpPr>
          <p:cNvPr id="4" name="Rectangle 3"/>
          <p:cNvSpPr/>
          <p:nvPr/>
        </p:nvSpPr>
        <p:spPr>
          <a:xfrm>
            <a:off x="4139952" y="3143497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</a:t>
            </a:r>
          </a:p>
        </p:txBody>
      </p:sp>
      <p:sp>
        <p:nvSpPr>
          <p:cNvPr id="7" name="Rectangle 6"/>
          <p:cNvSpPr/>
          <p:nvPr/>
        </p:nvSpPr>
        <p:spPr>
          <a:xfrm>
            <a:off x="698309" y="3147844"/>
            <a:ext cx="2016224" cy="93610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Software</a:t>
            </a:r>
          </a:p>
        </p:txBody>
      </p:sp>
      <p:sp>
        <p:nvSpPr>
          <p:cNvPr id="8" name="Rectangle 7"/>
          <p:cNvSpPr/>
          <p:nvPr/>
        </p:nvSpPr>
        <p:spPr>
          <a:xfrm>
            <a:off x="914333" y="3937403"/>
            <a:ext cx="1584176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</a:t>
            </a:r>
          </a:p>
        </p:txBody>
      </p:sp>
      <p:sp>
        <p:nvSpPr>
          <p:cNvPr id="9" name="Rectangle 8"/>
          <p:cNvSpPr/>
          <p:nvPr/>
        </p:nvSpPr>
        <p:spPr>
          <a:xfrm>
            <a:off x="6774767" y="3143497"/>
            <a:ext cx="2016224" cy="93610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Procedures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</a:t>
            </a:r>
          </a:p>
        </p:txBody>
      </p:sp>
      <p:sp>
        <p:nvSpPr>
          <p:cNvPr id="10" name="Rectangle 9"/>
          <p:cNvSpPr/>
          <p:nvPr/>
        </p:nvSpPr>
        <p:spPr>
          <a:xfrm>
            <a:off x="6990791" y="3933056"/>
            <a:ext cx="1584176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Human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33278" y="1640024"/>
            <a:ext cx="2880320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GB" sz="1400" b="1" dirty="0">
                <a:solidFill>
                  <a:prstClr val="black"/>
                </a:solidFill>
              </a:rPr>
              <a:t>Hardware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Servers for the DBMS and PCs for applications to run 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Network configurations, etc.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79512" y="5013176"/>
            <a:ext cx="2880320" cy="129614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GB" sz="1400" b="1" dirty="0">
                <a:solidFill>
                  <a:prstClr val="black"/>
                </a:solidFill>
              </a:rPr>
              <a:t>Software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The DBMS Software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OS and any network software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Application Programs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</a:rPr>
              <a:t>DBMS Query Interfaces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347864" y="5085184"/>
            <a:ext cx="3168352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rIns="72000" rtlCol="0" anchor="ctr"/>
          <a:lstStyle/>
          <a:p>
            <a:pPr algn="ctr"/>
            <a:r>
              <a:rPr lang="en-GB" sz="1400" b="1" dirty="0"/>
              <a:t>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operational data used by the organisation.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metadata: “data about the data”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774767" y="5085184"/>
            <a:ext cx="2231848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People</a:t>
            </a:r>
          </a:p>
          <a:p>
            <a:r>
              <a:rPr lang="en-GB" sz="1400" dirty="0"/>
              <a:t>Different user roles in the database environment.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774767" y="1725041"/>
            <a:ext cx="22318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Procedures</a:t>
            </a:r>
          </a:p>
          <a:p>
            <a:r>
              <a:rPr lang="en-GB" sz="1400" dirty="0"/>
              <a:t>Rules governing the design and use of the database</a:t>
            </a:r>
          </a:p>
        </p:txBody>
      </p:sp>
      <p:cxnSp>
        <p:nvCxnSpPr>
          <p:cNvPr id="21" name="Elbow Connector 20"/>
          <p:cNvCxnSpPr>
            <a:stCxn id="8" idx="3"/>
            <a:endCxn id="4" idx="1"/>
          </p:cNvCxnSpPr>
          <p:nvPr/>
        </p:nvCxnSpPr>
        <p:spPr>
          <a:xfrm flipV="1">
            <a:off x="2498509" y="3467533"/>
            <a:ext cx="1641443" cy="793906"/>
          </a:xfrm>
          <a:prstGeom prst="bentConnector3">
            <a:avLst/>
          </a:prstGeom>
          <a:ln w="19050"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>
            <a:stCxn id="4" idx="3"/>
            <a:endCxn id="10" idx="1"/>
          </p:cNvCxnSpPr>
          <p:nvPr/>
        </p:nvCxnSpPr>
        <p:spPr>
          <a:xfrm>
            <a:off x="5724128" y="3467533"/>
            <a:ext cx="1266663" cy="789559"/>
          </a:xfrm>
          <a:prstGeom prst="bentConnector3">
            <a:avLst/>
          </a:prstGeom>
          <a:ln w="19050" cap="flat" cmpd="sng" algn="ctr">
            <a:solidFill>
              <a:schemeClr val="accent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50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6" grpId="0" animBg="1"/>
      <p:bldP spid="17" grpId="0" animBg="1"/>
      <p:bldP spid="1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 Environment</a:t>
            </a:r>
            <a:br>
              <a:rPr lang="en-GB" dirty="0"/>
            </a:br>
            <a:r>
              <a:rPr lang="en-GB" sz="3100" dirty="0"/>
              <a:t>Hardware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611" y="2233888"/>
            <a:ext cx="628341" cy="5524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6309" y="2219552"/>
            <a:ext cx="628341" cy="552450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5981" y="2219552"/>
            <a:ext cx="628341" cy="552450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0276" y="2172843"/>
            <a:ext cx="628341" cy="55245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273224" y="3305400"/>
            <a:ext cx="976747" cy="1131712"/>
            <a:chOff x="273224" y="3305400"/>
            <a:chExt cx="976747" cy="1131712"/>
          </a:xfrm>
        </p:grpSpPr>
        <p:pic>
          <p:nvPicPr>
            <p:cNvPr id="45" name="Picture 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33273" y="3305400"/>
              <a:ext cx="495056" cy="754380"/>
            </a:xfrm>
            <a:prstGeom prst="rect">
              <a:avLst/>
            </a:prstGeom>
          </p:spPr>
        </p:pic>
        <p:sp>
          <p:nvSpPr>
            <p:cNvPr id="48" name="TextBox 47"/>
            <p:cNvSpPr txBox="1"/>
            <p:nvPr/>
          </p:nvSpPr>
          <p:spPr>
            <a:xfrm>
              <a:off x="273224" y="3975447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Carmarthen Office</a:t>
              </a: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5538152" y="3305008"/>
            <a:ext cx="976747" cy="1131712"/>
            <a:chOff x="5538152" y="3305008"/>
            <a:chExt cx="976747" cy="1131712"/>
          </a:xfrm>
        </p:grpSpPr>
        <p:pic>
          <p:nvPicPr>
            <p:cNvPr id="49" name="Picture 4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98201" y="3305008"/>
              <a:ext cx="495056" cy="754380"/>
            </a:xfrm>
            <a:prstGeom prst="rect">
              <a:avLst/>
            </a:prstGeom>
          </p:spPr>
        </p:pic>
        <p:sp>
          <p:nvSpPr>
            <p:cNvPr id="50" name="TextBox 49"/>
            <p:cNvSpPr txBox="1"/>
            <p:nvPr/>
          </p:nvSpPr>
          <p:spPr>
            <a:xfrm>
              <a:off x="5538152" y="3975055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Swansea Office</a:t>
              </a: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8177822" y="3313095"/>
            <a:ext cx="976747" cy="947046"/>
            <a:chOff x="8177822" y="3313095"/>
            <a:chExt cx="976747" cy="947046"/>
          </a:xfrm>
        </p:grpSpPr>
        <p:pic>
          <p:nvPicPr>
            <p:cNvPr id="51" name="Picture 5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7871" y="3313095"/>
              <a:ext cx="495056" cy="754380"/>
            </a:xfrm>
            <a:prstGeom prst="rect">
              <a:avLst/>
            </a:prstGeom>
          </p:spPr>
        </p:pic>
        <p:sp>
          <p:nvSpPr>
            <p:cNvPr id="52" name="TextBox 51"/>
            <p:cNvSpPr txBox="1"/>
            <p:nvPr/>
          </p:nvSpPr>
          <p:spPr>
            <a:xfrm>
              <a:off x="8177822" y="3983142"/>
              <a:ext cx="97674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Head Office</a:t>
              </a:r>
            </a:p>
          </p:txBody>
        </p:sp>
      </p:grpSp>
      <p:sp>
        <p:nvSpPr>
          <p:cNvPr id="55" name="TextBox 54"/>
          <p:cNvSpPr txBox="1"/>
          <p:nvPr/>
        </p:nvSpPr>
        <p:spPr>
          <a:xfrm>
            <a:off x="5940151" y="5805390"/>
            <a:ext cx="30123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Hardware</a:t>
            </a:r>
          </a:p>
          <a:p>
            <a:r>
              <a:rPr lang="en-GB" sz="1600" dirty="0"/>
              <a:t>The client computers, application servers, network configurations, etc.</a:t>
            </a:r>
          </a:p>
        </p:txBody>
      </p:sp>
    </p:spTree>
    <p:extLst>
      <p:ext uri="{BB962C8B-B14F-4D97-AF65-F5344CB8AC3E}">
        <p14:creationId xmlns:p14="http://schemas.microsoft.com/office/powerpoint/2010/main" val="271850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 Environment</a:t>
            </a:r>
            <a:br>
              <a:rPr lang="en-GB" dirty="0"/>
            </a:br>
            <a:r>
              <a:rPr lang="en-GB" sz="3100" dirty="0"/>
              <a:t>Software &amp; People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Left Brace 52"/>
          <p:cNvSpPr/>
          <p:nvPr/>
        </p:nvSpPr>
        <p:spPr>
          <a:xfrm>
            <a:off x="273224" y="1778430"/>
            <a:ext cx="336376" cy="100790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People</a:t>
            </a:r>
          </a:p>
        </p:txBody>
      </p:sp>
      <p:sp>
        <p:nvSpPr>
          <p:cNvPr id="54" name="Left Brace 53"/>
          <p:cNvSpPr/>
          <p:nvPr/>
        </p:nvSpPr>
        <p:spPr>
          <a:xfrm>
            <a:off x="251520" y="3124130"/>
            <a:ext cx="336376" cy="260912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Software</a:t>
            </a:r>
          </a:p>
        </p:txBody>
      </p:sp>
    </p:spTree>
    <p:extLst>
      <p:ext uri="{BB962C8B-B14F-4D97-AF65-F5344CB8AC3E}">
        <p14:creationId xmlns:p14="http://schemas.microsoft.com/office/powerpoint/2010/main" val="280043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 Environment</a:t>
            </a:r>
            <a:br>
              <a:rPr lang="en-GB" dirty="0"/>
            </a:br>
            <a:r>
              <a:rPr lang="en-GB" sz="3100" dirty="0"/>
              <a:t>Procedures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Documented procedures on how to use or run the system.</a:t>
            </a:r>
          </a:p>
          <a:p>
            <a:r>
              <a:rPr lang="en-GB" dirty="0"/>
              <a:t>May include instructions on how to:</a:t>
            </a:r>
          </a:p>
          <a:p>
            <a:pPr lvl="1"/>
            <a:r>
              <a:rPr lang="en-GB" dirty="0"/>
              <a:t>Log on to the DBMS</a:t>
            </a:r>
          </a:p>
          <a:p>
            <a:pPr lvl="1"/>
            <a:r>
              <a:rPr lang="en-GB" dirty="0"/>
              <a:t>Use a particular DBMS facility or application program</a:t>
            </a:r>
          </a:p>
          <a:p>
            <a:pPr lvl="1"/>
            <a:r>
              <a:rPr lang="en-GB" dirty="0"/>
              <a:t>Start and stop the DBMS</a:t>
            </a:r>
          </a:p>
          <a:p>
            <a:pPr lvl="1"/>
            <a:r>
              <a:rPr lang="en-GB" dirty="0"/>
              <a:t>Make backup copies of the database</a:t>
            </a:r>
          </a:p>
          <a:p>
            <a:pPr lvl="1"/>
            <a:r>
              <a:rPr lang="en-GB" dirty="0"/>
              <a:t>Handle hardware or software failures</a:t>
            </a:r>
          </a:p>
          <a:p>
            <a:pPr lvl="1"/>
            <a:r>
              <a:rPr lang="en-GB" dirty="0"/>
              <a:t>Change the structure of a table or archive data to secondary storage</a:t>
            </a:r>
          </a:p>
        </p:txBody>
      </p:sp>
    </p:spTree>
    <p:extLst>
      <p:ext uri="{BB962C8B-B14F-4D97-AF65-F5344CB8AC3E}">
        <p14:creationId xmlns:p14="http://schemas.microsoft.com/office/powerpoint/2010/main" val="160007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10047</TotalTime>
  <Words>1381</Words>
  <Application>Microsoft Office PowerPoint</Application>
  <PresentationFormat>On-screen Show (4:3)</PresentationFormat>
  <Paragraphs>230</Paragraphs>
  <Slides>25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SQL Server Microsoft SQL Server Express 2017</vt:lpstr>
      <vt:lpstr>SQL Server SQL Server Management Studio (SSMS)</vt:lpstr>
      <vt:lpstr>Introduction</vt:lpstr>
      <vt:lpstr>Why Database Management Systems?</vt:lpstr>
      <vt:lpstr>Why Database Management Systems?</vt:lpstr>
      <vt:lpstr>Question(s)</vt:lpstr>
      <vt:lpstr>Why Database Management Systems?</vt:lpstr>
      <vt:lpstr>Why Database Management Systems?</vt:lpstr>
      <vt:lpstr>Historical Development of Database Systems</vt:lpstr>
      <vt:lpstr>What is a Database?</vt:lpstr>
      <vt:lpstr>The Database</vt:lpstr>
      <vt:lpstr>Database: Logically Related Data</vt:lpstr>
      <vt:lpstr>Logically Related Data A Simple Example</vt:lpstr>
      <vt:lpstr>The Database Management System (DBMS)</vt:lpstr>
      <vt:lpstr>DBMS Functions</vt:lpstr>
      <vt:lpstr>DBMS Functions</vt:lpstr>
      <vt:lpstr>Components of a DBMS Environment</vt:lpstr>
      <vt:lpstr>Components of a DBMS Environment Hardware</vt:lpstr>
      <vt:lpstr>Components of a DBMS Environment Software &amp; People</vt:lpstr>
      <vt:lpstr>Components of a DBMS Environment Procedures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Beverley Falvey</dc:creator>
  <cp:lastModifiedBy>Beverley Holland</cp:lastModifiedBy>
  <cp:revision>1289</cp:revision>
  <cp:lastPrinted>2014-09-29T16:21:25Z</cp:lastPrinted>
  <dcterms:created xsi:type="dcterms:W3CDTF">2013-09-18T07:00:31Z</dcterms:created>
  <dcterms:modified xsi:type="dcterms:W3CDTF">2020-10-02T10:49:52Z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