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289" r:id="rId3"/>
    <p:sldId id="353" r:id="rId4"/>
    <p:sldId id="288" r:id="rId5"/>
    <p:sldId id="354" r:id="rId6"/>
    <p:sldId id="260" r:id="rId7"/>
    <p:sldId id="258" r:id="rId8"/>
    <p:sldId id="259" r:id="rId9"/>
    <p:sldId id="261" r:id="rId10"/>
    <p:sldId id="262" r:id="rId11"/>
    <p:sldId id="263" r:id="rId12"/>
    <p:sldId id="264" r:id="rId13"/>
    <p:sldId id="266" r:id="rId14"/>
    <p:sldId id="265" r:id="rId15"/>
    <p:sldId id="359" r:id="rId16"/>
    <p:sldId id="267" r:id="rId17"/>
    <p:sldId id="269" r:id="rId18"/>
    <p:sldId id="355" r:id="rId19"/>
    <p:sldId id="356" r:id="rId20"/>
    <p:sldId id="357" r:id="rId21"/>
    <p:sldId id="358" r:id="rId22"/>
    <p:sldId id="270" r:id="rId23"/>
    <p:sldId id="316" r:id="rId24"/>
    <p:sldId id="317" r:id="rId25"/>
    <p:sldId id="318" r:id="rId26"/>
    <p:sldId id="319" r:id="rId27"/>
    <p:sldId id="320" r:id="rId28"/>
    <p:sldId id="321" r:id="rId29"/>
    <p:sldId id="372" r:id="rId30"/>
    <p:sldId id="360" r:id="rId31"/>
    <p:sldId id="361" r:id="rId32"/>
    <p:sldId id="362" r:id="rId33"/>
    <p:sldId id="363" r:id="rId34"/>
    <p:sldId id="364" r:id="rId35"/>
    <p:sldId id="365" r:id="rId36"/>
    <p:sldId id="366" r:id="rId37"/>
    <p:sldId id="367" r:id="rId38"/>
    <p:sldId id="368" r:id="rId39"/>
    <p:sldId id="369" r:id="rId40"/>
    <p:sldId id="268" r:id="rId41"/>
    <p:sldId id="371" r:id="rId42"/>
    <p:sldId id="271" r:id="rId43"/>
    <p:sldId id="272" r:id="rId44"/>
    <p:sldId id="373" r:id="rId45"/>
    <p:sldId id="322" r:id="rId46"/>
    <p:sldId id="324" r:id="rId47"/>
    <p:sldId id="374" r:id="rId48"/>
    <p:sldId id="34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646399-FDF8-CF4C-B260-67F90543C0E1}" v="7" dt="2024-05-04T16:43:18.9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67347" autoAdjust="0"/>
  </p:normalViewPr>
  <p:slideViewPr>
    <p:cSldViewPr snapToGrid="0">
      <p:cViewPr varScale="1">
        <p:scale>
          <a:sx n="72" d="100"/>
          <a:sy n="72" d="100"/>
        </p:scale>
        <p:origin x="207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6B05BB-1DC2-4040-B5FD-E04BFC587127}" type="datetimeFigureOut">
              <a:rPr lang="en-GB" smtClean="0"/>
              <a:t>13/05/2024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6CBF57-7662-48E3-A643-88EDA2EB8073}" type="slidenum">
              <a:rPr lang="en-GB" smtClean="0"/>
              <a:t>‹#›</a:t>
            </a:fld>
            <a:endParaRPr lang="en-GB"/>
          </a:p>
        </p:txBody>
      </p:sp>
    </p:spTree>
    <p:extLst>
      <p:ext uri="{BB962C8B-B14F-4D97-AF65-F5344CB8AC3E}">
        <p14:creationId xmlns:p14="http://schemas.microsoft.com/office/powerpoint/2010/main" val="1910715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I love physical analogies as they help us internalize and remember.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could think of connected leadership as a rope made up of four fibers.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Our ability to thrive as a purpose driven leader is only as strong as the weakest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of these fibers, being present and intentional across all four of these Ps,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makes a stronger rope than being strong in some areas and weaken others.</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3099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These 4 Ps can apply across all levels as we rise out of the individual or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self level, to the team level, through to the world around us or system level. </a:t>
            </a:r>
            <a:endParaRPr lang="en-US" b="0" i="0" dirty="0">
              <a:solidFill>
                <a:srgbClr val="333333"/>
              </a:solidFill>
              <a:effectLst/>
              <a:latin typeface="OpenSan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D7853E-5F1D-0645-B533-059F1D0D33A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4129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let's then take a moment to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unpack what we mean by these two words.</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1664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let's then take a moment to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unpack what we mean by these two words.</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9902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A common feeling is that we're not truly leaders until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we're out front or on top of the organization chart.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But when you cultivate your leadership ability,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can lead from any position.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In your current professional or personal life.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might have the opportunity to lead in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field or define the steps to achieve a goal,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 project with parameters to be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determined by you and your investigation.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Or you might lead from the side,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creating consensus on goals that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and your partners will work together to achieve.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Equally important is being able to lead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from behind and serve as the coach,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educator, or advisor who guides the course of a project.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 purpose-driven, connected leader,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nearly always leads from within.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We'll cover this in this course as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leading from within suits all four positions well,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you are stronger and more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effective when anchored to your individual purpose.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can then lean towards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different leadership positions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depending on what is appropriate for the situation.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In my own professional life,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I've been involved with projects that have needed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my leadership from each of these areas.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Sometimes the situation is obvious and I had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no choice but to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lead from the position I found myself in.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But other times, I have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 conscious choice and I can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adapt my leadership style for the situation.</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3900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F1F1F"/>
                </a:solidFill>
                <a:effectLst/>
                <a:latin typeface="Source Sans Pro" panose="020B0503030403020204" pitchFamily="34" charset="0"/>
              </a:rPr>
              <a:t>I'd like to start by giving you a definition of leadership. Now, there are many definitions of leadership and different ways to conceptualize leadership. But by giving you this specific definition, this is going to help set you up for your own leadership development. Defining leadership helps us to determine where we are as leaders, how we are as leaders, and why we are as leaders. It helps us craft our leadership. Here's a definition that we will use throughout this course. Leadership is a socially-constructed process in which an individual is either given or takes increased responsibility or accountability in empowering others to collectively solve problems in alignment with an organizations or teams purpose. Now, that's a lot. We're going to deconstruct this a little bit and talk a bit about each part of this definition. First, leadership is a socially-constructed process. We've talked about how leadership is essentially a relationship between two people. A leader has other people involved. Leadership emerges from those relationships and situations. It emerges out of the meaning that we make in those situations, how we take roles, the behaviors we engage in. That means it's socially constructed. Every time we lead, it's going to feel and be different based on the people and the context involved. Social constructionism, as it pertains to leadership, basically means that how we evaluate and understand leadership is context and relationship dependent. How we conceptualize leadership relies on the role we are in and the culture we're in at the moment. You can imagine that taking on the responsibilities of a team, lead in a group without define leadership roles is very different from stepping into the role of say, a VP at a large organization. These are both leadership, but the effectiveness and the evaluation of the people in these positions is going to vary drastically based on the context, the people involved in the basic elements of the culture. No, absolutely. I mean, leadership is a really interesting field because on the one hand, it is so incredibly important. On the other hand, there are a lot of different ways that one can go about being an effective leader. What's effective in this context may not be effective in that context. It's the age-old thing about does the history make the person? Does the person make history? It's both. These things are interacting constantly. Having said that, there are principles, whether those principles come from psychology or sociology or just things about human behavior experience we've learned about what makes organizations healthy versus unhealthy, a really valuable to know about being exposed to. But unfortunately, it's not a simple recipe. I've worked in consulting, I've worked in tech, and I have now I'm an academic, so context matters in a few ways. The task matters the task at hand, the people you're working with Matt also. Your leadership style cannot be the same with an intern or a fresh trainee as it is with, say, in sometimes you're in a situation where the people who are working with you, or just a skill just as knowledgeable, just as qualified as you. You happen to be in this position where you are taking the leadership for a project. I think the styles have to be very different in both these contexts. The second element of this definition is given or takes increased responsibility and accountability. We think about leadership often in terms of power. Someone who takes a formal role has leadership, but you don't have to have formal power. You do have to have responsibility and accountability. It's worth noting that leadership can be given to you in some role, but you can also take advantage of an opportunity to be a leader. You can step up and be a leader in any situation and people will follow those whom they admire and respect regardless of whether or not they are in formal leadership roles. You don't necessarily have to be in a status of leadership to be a leader. You can be a leader at any level with your peers, with new hires that are coming in with people that you might be on a project on. It doesn't necessarily relate to what it is that you do in your day to day. I think it's how it goes beyond what your job title is or what your job role is. I agree on the control being sort of a tough thing to wrap around. I think being a leader is more about being an influencer than having control, or control is more of an org chart notion than truly inspiring people and making change. Well, if we step back again and we think about who are we influenced by? Who can influence people when they don't have any sort of positional or legitimate power? It gets back to issues of power. When there's no clear hierarchy, people will follow people who they like and respect or generally find that they have some expertise. The next element in this definition is empowering others. Leadership is not about command and control. It is not about telling others what to do. Rather it's about giving others the space to grow to be the best version of themselves and to help them solve the problems they have been hired to solve. I think the other thing I've probably really learned over time is how to really empower others that I work with. Again, I'm type A personality. I tend to believe that I can do it all and I can do it all myself. I really learned like that's not the best approach. Like yes, I could do it all and I could probably do it all myself. But it doesn't make me an effective leader at all. It probably makes me a very ineffective leader. Because if you empower people that report to you, if you empower those that you work with and you empower your staff, like you can do amazing things together and it's much more fun than trying to do something on your own. The next element is collectively solve problems. Working in businesses, working in teams is really about solving problems. You're solving problems all day and so leaders need to think about their work in terms of helping people solve problems and creating cultures of problem-solving. People who are ready to engage in problem-solving at any moment. At one point, particularly when I was into the role of being a leader and I had these lean principles and concepts in mind, my thought of leadership was to say I have to impose these lean concepts on the organization. It's changed because I realized now that it's really about leaders building a framework for problem-solving and engaging a social change process so that people can feel the energy in the success of some of these principles by testing them and trying them. Most leaders believe that their job is to tell people what to do. That's not what this is about. This is leaders have to embrace the opportunity to develop a culture that allows people to think and act from within to solve problems. Instead of telling people what to do, you deploy problem responsibility in this very trusting environment and allow them to practice and make mistakes and share their thoughts without fear. The last element of this definition is, in alignment with an organization or team's purpose. Leaders help people know what direction they're going. Leaders have to have vision. They can be the inspiration, they have the bigger picture. At any level, leaders need to help people get together on the same page so they know the purpose, they know why, they know where they're headed with their overall goals. For me, I think a lot about how a leader engages other people to work together towards collective goals. That's how I think about it. What does it mean to engage other people. What motivates them? What informs them? What encourages them to want to act? What does it mean to work together as opposed to not together or not together. Lots of different ways of not being effective collectively. Then what does it mean to have shared goals? Who sets those goals? How do we understand them, buy into them and then what happens with the bumps along the way? Do we adjust, pivot and so forth. To me, engaging others to work together toward collective goals is mostly what we try to do as a leader. Leadership is a socially constructed process in which an individual is either given or takes increased responsibility or accountability in empowering others to collectively solve problems in alignment with an organizations or teams purpose. This definition of leadership reminds us that leadership is socially constructed, so context and relationships matter for how we evaluate effectiveness. It highlights that we do not have to have formal authority to lead that our job is to empower others to solve problems and to see the goals that guide the group or organization toward its purpose. There is space for each of us in any capacity to learn about leadership and grow as leaders ourselves. This definition encourages us to pay attention to the factors that we know are important to effective leadership, like relationships, context, and purpose.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65D9C8-3349-4A7D-93D6-FD3F1A86981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1046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56CBF57-7662-48E3-A643-88EDA2EB8073}" type="slidenum">
              <a:rPr lang="en-GB" smtClean="0"/>
              <a:t>20</a:t>
            </a:fld>
            <a:endParaRPr lang="en-GB"/>
          </a:p>
        </p:txBody>
      </p:sp>
    </p:spTree>
    <p:extLst>
      <p:ext uri="{BB962C8B-B14F-4D97-AF65-F5344CB8AC3E}">
        <p14:creationId xmlns:p14="http://schemas.microsoft.com/office/powerpoint/2010/main" val="4093070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might have heard of the window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or mirror schools of management.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 contrast between the leader who views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situation through the window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or the one that looks in the mirror.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This draws the distinction between a leader who tends to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look out from their building and see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others from a distance,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but not really look at themselves and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leader who reflects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first on their own role in the team effort,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both positively and negatively.</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8474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we're going to frame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this through the term know thyself.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It's an understanding of knowing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how we are going to lead.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It's one of the original ideas of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what it means to be human going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as far back as Socrates time.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To know thyself is to understand how you will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act in various different situations.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It doesn't mean by knowing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yourself that you just know a deep inner you,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might have multiple versions of yourself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that act out in different ways, in different situations.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This is what we mean by adapting your leadership style.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might find you have multiple styles,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multiple versions of you,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you can move between them fluidly without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any psychological distress in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your various leadership roles.</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1678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9494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Shape 16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
        <p:nvSpPr>
          <p:cNvPr id="170" name="Shape 17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Shape 17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30</a:t>
            </a:fld>
            <a:endParaRPr lang="en-US" sz="1200" b="0" i="0" u="none" strike="noStrike" cap="none" baseline="0">
              <a:solidFill>
                <a:schemeClr val="dk1"/>
              </a:solidFill>
              <a:latin typeface="Arial"/>
              <a:ea typeface="Arial"/>
              <a:cs typeface="Arial"/>
              <a:sym typeface="Arial"/>
            </a:endParaRPr>
          </a:p>
        </p:txBody>
      </p:sp>
      <p:sp>
        <p:nvSpPr>
          <p:cNvPr id="177" name="Shape 17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78" name="Shape 17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Shape 186"/>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31</a:t>
            </a:fld>
            <a:endParaRPr lang="en-US" sz="1200" b="0" i="0" u="none" strike="noStrike" cap="none" baseline="0">
              <a:solidFill>
                <a:schemeClr val="dk1"/>
              </a:solidFill>
              <a:latin typeface="Arial"/>
              <a:ea typeface="Arial"/>
              <a:cs typeface="Arial"/>
              <a:sym typeface="Arial"/>
            </a:endParaRPr>
          </a:p>
        </p:txBody>
      </p:sp>
      <p:sp>
        <p:nvSpPr>
          <p:cNvPr id="187" name="Shape 18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88" name="Shape 18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Shape 193"/>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32</a:t>
            </a:fld>
            <a:endParaRPr lang="en-US" sz="1200" b="0" i="0" u="none" strike="noStrike" cap="none" baseline="0">
              <a:solidFill>
                <a:schemeClr val="dk1"/>
              </a:solidFill>
              <a:latin typeface="Arial"/>
              <a:ea typeface="Arial"/>
              <a:cs typeface="Arial"/>
              <a:sym typeface="Arial"/>
            </a:endParaRPr>
          </a:p>
        </p:txBody>
      </p:sp>
      <p:sp>
        <p:nvSpPr>
          <p:cNvPr id="194" name="Shape 19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195" name="Shape 19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33</a:t>
            </a:fld>
            <a:endParaRPr lang="en-US" sz="1200" b="0" i="0" u="none" strike="noStrike" cap="none" baseline="0">
              <a:solidFill>
                <a:schemeClr val="dk1"/>
              </a:solidFill>
              <a:latin typeface="Arial"/>
              <a:ea typeface="Arial"/>
              <a:cs typeface="Arial"/>
              <a:sym typeface="Arial"/>
            </a:endParaRPr>
          </a:p>
        </p:txBody>
      </p:sp>
      <p:sp>
        <p:nvSpPr>
          <p:cNvPr id="200" name="Shape 20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01" name="Shape 20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34</a:t>
            </a:fld>
            <a:endParaRPr lang="en-US" sz="1200" b="0" i="0" u="none" strike="noStrike" cap="none" baseline="0">
              <a:solidFill>
                <a:schemeClr val="dk1"/>
              </a:solidFill>
              <a:latin typeface="Arial"/>
              <a:ea typeface="Arial"/>
              <a:cs typeface="Arial"/>
              <a:sym typeface="Arial"/>
            </a:endParaRPr>
          </a:p>
        </p:txBody>
      </p:sp>
      <p:sp>
        <p:nvSpPr>
          <p:cNvPr id="209" name="Shape 2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10" name="Shape 21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Shape 21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35</a:t>
            </a:fld>
            <a:endParaRPr lang="en-US" sz="1200" b="0" i="0" u="none" strike="noStrike" cap="none" baseline="0">
              <a:solidFill>
                <a:schemeClr val="dk1"/>
              </a:solidFill>
              <a:latin typeface="Arial"/>
              <a:ea typeface="Arial"/>
              <a:cs typeface="Arial"/>
              <a:sym typeface="Arial"/>
            </a:endParaRPr>
          </a:p>
        </p:txBody>
      </p:sp>
      <p:sp>
        <p:nvSpPr>
          <p:cNvPr id="218" name="Shape 21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19" name="Shape 21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36</a:t>
            </a:fld>
            <a:endParaRPr lang="en-US" sz="1200" b="0" i="0" u="none" strike="noStrike" cap="none" baseline="0">
              <a:solidFill>
                <a:schemeClr val="dk1"/>
              </a:solidFill>
              <a:latin typeface="Arial"/>
              <a:ea typeface="Arial"/>
              <a:cs typeface="Arial"/>
              <a:sym typeface="Arial"/>
            </a:endParaRPr>
          </a:p>
        </p:txBody>
      </p:sp>
      <p:sp>
        <p:nvSpPr>
          <p:cNvPr id="224" name="Shape 22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25" name="Shape 225"/>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Shape 23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37</a:t>
            </a:fld>
            <a:endParaRPr lang="en-US" sz="1200" b="0" i="0" u="none" strike="noStrike" cap="none" baseline="0">
              <a:solidFill>
                <a:schemeClr val="dk1"/>
              </a:solidFill>
              <a:latin typeface="Arial"/>
              <a:ea typeface="Arial"/>
              <a:cs typeface="Arial"/>
              <a:sym typeface="Arial"/>
            </a:endParaRPr>
          </a:p>
        </p:txBody>
      </p:sp>
      <p:sp>
        <p:nvSpPr>
          <p:cNvPr id="231" name="Shape 23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32" name="Shape 23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Shape 23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chemeClr val="dk1"/>
                </a:solidFill>
                <a:latin typeface="Arial"/>
                <a:ea typeface="Arial"/>
                <a:cs typeface="Arial"/>
                <a:sym typeface="Arial"/>
              </a:rPr>
              <a:t>38</a:t>
            </a:fld>
            <a:endParaRPr lang="en-US" sz="1200" b="0" i="0" u="none" strike="noStrike" cap="none" baseline="0">
              <a:solidFill>
                <a:schemeClr val="dk1"/>
              </a:solidFill>
              <a:latin typeface="Arial"/>
              <a:ea typeface="Arial"/>
              <a:cs typeface="Arial"/>
              <a:sym typeface="Arial"/>
            </a:endParaRPr>
          </a:p>
        </p:txBody>
      </p:sp>
      <p:sp>
        <p:nvSpPr>
          <p:cNvPr id="238" name="Shape 2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39" name="Shape 2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Shape 244"/>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rgbClr val="000000"/>
                </a:solidFill>
                <a:latin typeface="Arial"/>
                <a:ea typeface="Arial"/>
                <a:cs typeface="Arial"/>
                <a:sym typeface="Arial"/>
              </a:rPr>
              <a:t>39</a:t>
            </a:fld>
            <a:endParaRPr lang="en-US" sz="1200" b="0" i="0" u="none" strike="noStrike" cap="none" baseline="0">
              <a:solidFill>
                <a:srgbClr val="000000"/>
              </a:solidFill>
              <a:latin typeface="Arial"/>
              <a:ea typeface="Arial"/>
              <a:cs typeface="Arial"/>
              <a:sym typeface="Arial"/>
            </a:endParaRPr>
          </a:p>
        </p:txBody>
      </p:sp>
      <p:sp>
        <p:nvSpPr>
          <p:cNvPr id="245" name="Shape 24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46" name="Shape 24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rgbClr val="000000"/>
                </a:solidFill>
                <a:latin typeface="Arial"/>
                <a:ea typeface="Arial"/>
                <a:cs typeface="Arial"/>
                <a:sym typeface="Arial"/>
              </a:rPr>
              <a:t>40</a:t>
            </a:fld>
            <a:endParaRPr lang="en-US" sz="1200" b="0" i="0" u="none" strike="noStrike" cap="none" baseline="0">
              <a:solidFill>
                <a:srgbClr val="000000"/>
              </a:solidFill>
              <a:latin typeface="Arial"/>
              <a:ea typeface="Arial"/>
              <a:cs typeface="Arial"/>
              <a:sym typeface="Arial"/>
            </a:endParaRPr>
          </a:p>
        </p:txBody>
      </p:sp>
      <p:sp>
        <p:nvSpPr>
          <p:cNvPr id="260" name="Shape 26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61" name="Shape 261"/>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Shape 265"/>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rgbClr val="000000"/>
                </a:solidFill>
                <a:latin typeface="Arial"/>
                <a:ea typeface="Arial"/>
                <a:cs typeface="Arial"/>
                <a:sym typeface="Arial"/>
              </a:rPr>
              <a:t>41</a:t>
            </a:fld>
            <a:endParaRPr lang="en-US" sz="1200" b="0" i="0" u="none" strike="noStrike" cap="none" baseline="0">
              <a:solidFill>
                <a:srgbClr val="000000"/>
              </a:solidFill>
              <a:latin typeface="Arial"/>
              <a:ea typeface="Arial"/>
              <a:cs typeface="Arial"/>
              <a:sym typeface="Arial"/>
            </a:endParaRPr>
          </a:p>
        </p:txBody>
      </p:sp>
      <p:sp>
        <p:nvSpPr>
          <p:cNvPr id="266" name="Shape 26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67" name="Shape 26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Shape 28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US" sz="1200" b="0" i="0" u="none" strike="noStrike" cap="none" baseline="0">
                <a:solidFill>
                  <a:srgbClr val="000000"/>
                </a:solidFill>
                <a:latin typeface="Arial"/>
                <a:ea typeface="Arial"/>
                <a:cs typeface="Arial"/>
                <a:sym typeface="Arial"/>
              </a:rPr>
              <a:t>42</a:t>
            </a:fld>
            <a:endParaRPr lang="en-US" sz="1200" b="0" i="0" u="none" strike="noStrike" cap="none" baseline="0">
              <a:solidFill>
                <a:srgbClr val="000000"/>
              </a:solidFill>
              <a:latin typeface="Arial"/>
              <a:ea typeface="Arial"/>
              <a:cs typeface="Arial"/>
              <a:sym typeface="Arial"/>
            </a:endParaRPr>
          </a:p>
        </p:txBody>
      </p:sp>
      <p:sp>
        <p:nvSpPr>
          <p:cNvPr id="288" name="Shape 28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a:noFill/>
          </a:ln>
        </p:spPr>
      </p:sp>
      <p:sp>
        <p:nvSpPr>
          <p:cNvPr id="289" name="Shape 28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None/>
            </a:pPr>
            <a:endParaRPr sz="1200" b="0" i="0" u="none" strike="noStrike" cap="none" baseline="0">
              <a:solidFill>
                <a:schemeClr val="dk1"/>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F1F1F"/>
                </a:solidFill>
                <a:effectLst/>
                <a:latin typeface="Source Sans Pro" panose="020B0503030403020204" pitchFamily="34" charset="0"/>
              </a:rPr>
              <a:t>The first of those is influencing,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is the idea that a leader influences and motivates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followers to do their bidding or to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go on some kind of transformational journey.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second relates to followers.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In order to be a leader, you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have to have some kind of follower.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There's this deep relationship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between leader and a follower,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that's something that is absolutely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required in order to be a good leader,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to generate these good relationships with your followers,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then yet again, take them where you're going.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Now, for some people,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leadership just means you have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 formal leadership position.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But for others, we're having an idea of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thought leadership and influences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in the wider social world.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These are people who are actually leading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movements who don't really have any formal authority.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They have a whole bunch of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followers who are choosing to follow them.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This is an important concept.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You have leadership because you have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position of leadership or the position of authority,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but you also have leadership where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followers are choosing to follow you.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Then we might have three very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organizational elements of leadership.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There's the idea of organizational objectives.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How do you get people to do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good work and deliver the objectives of the organization?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We then have the idea of change.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How do you get people working in an organization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to adapt and change to the external environment?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Finally, the idea of leading people themselves,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and it go back to relationships.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How do you develop deep enduring relationships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with the people you are leading?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They are the five essential elements of leadership,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the thing that all leaders actually are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having to do on an ongoing basis. </a:t>
            </a:r>
            <a:endParaRPr lang="en-US" b="0" i="0" dirty="0">
              <a:solidFill>
                <a:srgbClr val="333333"/>
              </a:solidFill>
              <a:effectLst/>
              <a:latin typeface="OpenSan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4B8621-6EA8-474A-8184-C474632CBB6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072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AF7A5-B821-A26D-7435-911B6FE5FF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071AFB-9E20-C21E-AF22-011F846CB9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B8F7542-D2BA-9290-3C6F-C3E4D8D8003B}"/>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5" name="Footer Placeholder 4">
            <a:extLst>
              <a:ext uri="{FF2B5EF4-FFF2-40B4-BE49-F238E27FC236}">
                <a16:creationId xmlns:a16="http://schemas.microsoft.com/office/drawing/2014/main" id="{74A25ACE-831C-D65E-64CB-4BBA649467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219228-3644-B282-BE4C-D908FADA2E23}"/>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9752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04CE5-1ECE-6ABC-9E72-C4841132BC9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485E98-9BAD-F1B3-2772-48F3223682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1839EB-0E90-BF46-C733-11FBB75E0F75}"/>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5" name="Footer Placeholder 4">
            <a:extLst>
              <a:ext uri="{FF2B5EF4-FFF2-40B4-BE49-F238E27FC236}">
                <a16:creationId xmlns:a16="http://schemas.microsoft.com/office/drawing/2014/main" id="{38D9BFF5-7924-B492-F933-553A27C12A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A80B47-0B73-948C-D506-278DE2C7434C}"/>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3116262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1EDED-C463-7DDD-F18B-BB0618A0A02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C4EFE9-5E4E-74E2-D402-D3DD71F090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63F097D-E797-D078-D8A7-356BE5E70FAA}"/>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5" name="Footer Placeholder 4">
            <a:extLst>
              <a:ext uri="{FF2B5EF4-FFF2-40B4-BE49-F238E27FC236}">
                <a16:creationId xmlns:a16="http://schemas.microsoft.com/office/drawing/2014/main" id="{BC8D9EA9-5E57-BD1F-9535-0579AB176B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46DDD7-E893-08C9-532B-259DBD79786F}"/>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1164506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81967-47B2-A303-D55A-7D52494EC1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6D1E86-FEA6-4D57-083B-6ED43121EA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43A7722-EA90-227D-4A10-C91C7BE1E17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EE66D5-6F49-AE86-AA27-5F99B3FA5DE0}"/>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6" name="Footer Placeholder 5">
            <a:extLst>
              <a:ext uri="{FF2B5EF4-FFF2-40B4-BE49-F238E27FC236}">
                <a16:creationId xmlns:a16="http://schemas.microsoft.com/office/drawing/2014/main" id="{8D2A2E59-E69E-7B4F-99CD-D8DF46BF27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D41164-AA95-7116-56F7-932B02AEC66A}"/>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342815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581A2-7C07-51DC-F366-0DAFAE2B929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2659BC-B93E-CB6B-2E6B-2E8969AB37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3EE60C-076A-D6DB-A34D-891C0F53EE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6586A31-514A-3F02-7854-68607EAA70F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B75E535-35E1-815A-8BCE-6B96D21803A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A3D2DD-40A6-334D-084D-891D5971E307}"/>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8" name="Footer Placeholder 7">
            <a:extLst>
              <a:ext uri="{FF2B5EF4-FFF2-40B4-BE49-F238E27FC236}">
                <a16:creationId xmlns:a16="http://schemas.microsoft.com/office/drawing/2014/main" id="{39C6FAAC-C480-7186-B051-9A054DEFCD4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B0BE095-AA38-C6F3-D0D7-F70717B686AB}"/>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2652074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CC22E-D35F-11B6-6878-9C721C39FA1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D529D6-FD07-7A8B-B4DB-2569668B09D1}"/>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4" name="Footer Placeholder 3">
            <a:extLst>
              <a:ext uri="{FF2B5EF4-FFF2-40B4-BE49-F238E27FC236}">
                <a16:creationId xmlns:a16="http://schemas.microsoft.com/office/drawing/2014/main" id="{F105D60E-8FCC-F799-C476-A2F2CB76906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BAC1363-C901-0633-CDCE-46616C711211}"/>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192708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5ECD33-0706-98F1-3149-808933E7AFF0}"/>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3" name="Footer Placeholder 2">
            <a:extLst>
              <a:ext uri="{FF2B5EF4-FFF2-40B4-BE49-F238E27FC236}">
                <a16:creationId xmlns:a16="http://schemas.microsoft.com/office/drawing/2014/main" id="{07BD0881-829C-2564-6E8B-3A718F94BB4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EA4B6A-B5AB-CBD0-F60C-8399C8350F59}"/>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36314443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6439A-410F-A866-A3E2-0F2125FF80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6F688E-C878-88E9-B5DC-7F94755ED6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00763E-78C6-2804-BB9C-E4C6F601F0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935D20-1675-7363-385A-407BAC2D3893}"/>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6" name="Footer Placeholder 5">
            <a:extLst>
              <a:ext uri="{FF2B5EF4-FFF2-40B4-BE49-F238E27FC236}">
                <a16:creationId xmlns:a16="http://schemas.microsoft.com/office/drawing/2014/main" id="{AF5056B7-A68A-9D54-60D1-4BF7124860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267E8F-5CCF-0B48-8C27-CECCC0296F9B}"/>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4055069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DB0C4-58C7-3C62-725F-0EC310D023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C532D8-402C-E342-401F-1D5219FCF9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0F07092-199A-6B91-1B32-779CFD497D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F561D1-D243-6BD5-8EE6-5CEE61E15BC1}"/>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6" name="Footer Placeholder 5">
            <a:extLst>
              <a:ext uri="{FF2B5EF4-FFF2-40B4-BE49-F238E27FC236}">
                <a16:creationId xmlns:a16="http://schemas.microsoft.com/office/drawing/2014/main" id="{6F09F0F3-FF32-0773-8B72-A9AEF2EBF8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FA9717-12BD-9151-998E-D763CDF99916}"/>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2380508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ABAD6-5B87-08F1-FD9A-64EA8F2780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F47CF7-F9CB-5842-2045-A9F2185054B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63D133-6E62-8973-670A-E67D76BC2E77}"/>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5" name="Footer Placeholder 4">
            <a:extLst>
              <a:ext uri="{FF2B5EF4-FFF2-40B4-BE49-F238E27FC236}">
                <a16:creationId xmlns:a16="http://schemas.microsoft.com/office/drawing/2014/main" id="{724D6B94-0600-4392-A1EB-4FAC400403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9D22C7-7742-3200-4CA8-386C507DCF2E}"/>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142788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59991A-FED9-C922-5FA4-3D04378250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A24890-7602-3855-0B0F-78C61C4CA4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435E78-24FA-5B83-ABDE-5ADFEF31242E}"/>
              </a:ext>
            </a:extLst>
          </p:cNvPr>
          <p:cNvSpPr>
            <a:spLocks noGrp="1"/>
          </p:cNvSpPr>
          <p:nvPr>
            <p:ph type="dt" sz="half" idx="10"/>
          </p:nvPr>
        </p:nvSpPr>
        <p:spPr/>
        <p:txBody>
          <a:bodyPr/>
          <a:lstStyle/>
          <a:p>
            <a:fld id="{5C6AEDDF-1A97-4755-81BE-63F87C36CAA8}" type="datetimeFigureOut">
              <a:rPr lang="en-GB" smtClean="0"/>
              <a:t>13/05/2024</a:t>
            </a:fld>
            <a:endParaRPr lang="en-GB"/>
          </a:p>
        </p:txBody>
      </p:sp>
      <p:sp>
        <p:nvSpPr>
          <p:cNvPr id="5" name="Footer Placeholder 4">
            <a:extLst>
              <a:ext uri="{FF2B5EF4-FFF2-40B4-BE49-F238E27FC236}">
                <a16:creationId xmlns:a16="http://schemas.microsoft.com/office/drawing/2014/main" id="{7F8F3A49-A09F-48C5-3CF1-15FE854D31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D49ADF-816F-1324-0367-8D96CC7F1E3C}"/>
              </a:ext>
            </a:extLst>
          </p:cNvPr>
          <p:cNvSpPr>
            <a:spLocks noGrp="1"/>
          </p:cNvSpPr>
          <p:nvPr>
            <p:ph type="sldNum" sz="quarter" idx="12"/>
          </p:nvPr>
        </p:nvSpPr>
        <p:spPr/>
        <p:txBody>
          <a:bodyPr/>
          <a:lstStyle/>
          <a:p>
            <a:fld id="{31AC9450-CA97-412F-9958-CAD279F64757}" type="slidenum">
              <a:rPr lang="en-GB" smtClean="0"/>
              <a:t>‹#›</a:t>
            </a:fld>
            <a:endParaRPr lang="en-GB"/>
          </a:p>
        </p:txBody>
      </p:sp>
    </p:spTree>
    <p:extLst>
      <p:ext uri="{BB962C8B-B14F-4D97-AF65-F5344CB8AC3E}">
        <p14:creationId xmlns:p14="http://schemas.microsoft.com/office/powerpoint/2010/main" val="16735346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13/05/2024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72278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13/05/2024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427410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13/05/2024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315099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13/05/2024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353526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13/05/2024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559981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13/05/2024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89270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13/05/2024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91274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893501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342480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22119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39978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F71EF7-E220-F635-DBB0-DA536CEB0A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0AEF8E-52EC-4491-0369-D8A6E4616C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BCC9D2-4656-118C-4E8C-F83210F7AA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6AEDDF-1A97-4755-81BE-63F87C36CAA8}" type="datetimeFigureOut">
              <a:rPr lang="en-GB" smtClean="0"/>
              <a:t>13/05/2024</a:t>
            </a:fld>
            <a:endParaRPr lang="en-GB"/>
          </a:p>
        </p:txBody>
      </p:sp>
      <p:sp>
        <p:nvSpPr>
          <p:cNvPr id="5" name="Footer Placeholder 4">
            <a:extLst>
              <a:ext uri="{FF2B5EF4-FFF2-40B4-BE49-F238E27FC236}">
                <a16:creationId xmlns:a16="http://schemas.microsoft.com/office/drawing/2014/main" id="{0E49028C-9D64-FB17-4FFA-48CE1BD338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4BD378A-31A2-5CC5-CA7E-49EC255CDA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AC9450-CA97-412F-9958-CAD279F64757}" type="slidenum">
              <a:rPr lang="en-GB" smtClean="0"/>
              <a:t>‹#›</a:t>
            </a:fld>
            <a:endParaRPr lang="en-GB"/>
          </a:p>
        </p:txBody>
      </p:sp>
    </p:spTree>
    <p:extLst>
      <p:ext uri="{BB962C8B-B14F-4D97-AF65-F5344CB8AC3E}">
        <p14:creationId xmlns:p14="http://schemas.microsoft.com/office/powerpoint/2010/main" val="908564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13/05/2024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9903565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9.xml"/><Relationship Id="rId1" Type="http://schemas.openxmlformats.org/officeDocument/2006/relationships/video" Target="https://www.youtube.com/embed/ocj8J7_vRO8?feature=oembed"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hyperlink" Target="https://www.london.edu/faculty-and-research/lbsr/diie-ambidextrous-leadership" TargetMode="External"/><Relationship Id="rId2" Type="http://schemas.openxmlformats.org/officeDocument/2006/relationships/hyperlink" Target="https://youtu.be/_mCmecrnLUM" TargetMode="External"/><Relationship Id="rId1" Type="http://schemas.openxmlformats.org/officeDocument/2006/relationships/slideLayout" Target="../slideLayouts/slideLayout13.xml"/><Relationship Id="rId5" Type="http://schemas.openxmlformats.org/officeDocument/2006/relationships/hyperlink" Target="https://youtu.be/u6XAPnuFjJc" TargetMode="External"/><Relationship Id="rId4" Type="http://schemas.openxmlformats.org/officeDocument/2006/relationships/hyperlink" Target="https://youtu.be/Y7m9eNoB3N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7A4DBEA-D6A2-4952-8612-2F1B35E2CE46}"/>
              </a:ext>
            </a:extLst>
          </p:cNvPr>
          <p:cNvSpPr txBox="1">
            <a:spLocks/>
          </p:cNvSpPr>
          <p:nvPr/>
        </p:nvSpPr>
        <p:spPr>
          <a:xfrm>
            <a:off x="1775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2000" b="1" i="0" u="none" strike="noStrike" kern="1200" cap="none" spc="0" normalizeH="0" baseline="0" noProof="0">
              <a:ln>
                <a:noFill/>
              </a:ln>
              <a:solidFill>
                <a:prstClr val="white"/>
              </a:solidFill>
              <a:effectLst/>
              <a:uLnTx/>
              <a:uFillTx/>
              <a:latin typeface="Myriad Pro"/>
              <a:ea typeface="+mj-ea"/>
              <a:cs typeface="+mj-cs"/>
            </a:endParaRPr>
          </a:p>
        </p:txBody>
      </p:sp>
      <p:sp>
        <p:nvSpPr>
          <p:cNvPr id="4" name="Rectangle 3">
            <a:extLst>
              <a:ext uri="{FF2B5EF4-FFF2-40B4-BE49-F238E27FC236}">
                <a16:creationId xmlns:a16="http://schemas.microsoft.com/office/drawing/2014/main" id="{63DE40DA-47CD-4349-9D54-BB22EFAEF32A}"/>
              </a:ext>
            </a:extLst>
          </p:cNvPr>
          <p:cNvSpPr/>
          <p:nvPr/>
        </p:nvSpPr>
        <p:spPr>
          <a:xfrm>
            <a:off x="2711624" y="3064605"/>
            <a:ext cx="7200800"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Leadership- Introduction- Week 1</a:t>
            </a:r>
          </a:p>
        </p:txBody>
      </p:sp>
      <p:graphicFrame>
        <p:nvGraphicFramePr>
          <p:cNvPr id="7" name="Table 6">
            <a:extLst>
              <a:ext uri="{FF2B5EF4-FFF2-40B4-BE49-F238E27FC236}">
                <a16:creationId xmlns:a16="http://schemas.microsoft.com/office/drawing/2014/main" id="{CC949F96-606C-B728-A826-98FA063EE213}"/>
              </a:ext>
            </a:extLst>
          </p:cNvPr>
          <p:cNvGraphicFramePr>
            <a:graphicFrameLocks noGrp="1"/>
          </p:cNvGraphicFramePr>
          <p:nvPr/>
        </p:nvGraphicFramePr>
        <p:xfrm>
          <a:off x="989045" y="1328803"/>
          <a:ext cx="10375641" cy="1735802"/>
        </p:xfrm>
        <a:graphic>
          <a:graphicData uri="http://schemas.openxmlformats.org/drawingml/2006/table">
            <a:tbl>
              <a:tblPr firstRow="1" firstCol="1" bandRow="1">
                <a:tableStyleId>{2D5ABB26-0587-4C30-8999-92F81FD0307C}</a:tableStyleId>
              </a:tblPr>
              <a:tblGrid>
                <a:gridCol w="10375641">
                  <a:extLst>
                    <a:ext uri="{9D8B030D-6E8A-4147-A177-3AD203B41FA5}">
                      <a16:colId xmlns:a16="http://schemas.microsoft.com/office/drawing/2014/main" val="4081449409"/>
                    </a:ext>
                  </a:extLst>
                </a:gridCol>
              </a:tblGrid>
              <a:tr h="1735802">
                <a:tc>
                  <a:txBody>
                    <a:bodyPr/>
                    <a:lstStyle/>
                    <a:p>
                      <a:pPr algn="ctr">
                        <a:tabLst>
                          <a:tab pos="2865755" algn="ctr"/>
                          <a:tab pos="5731510" algn="r"/>
                        </a:tabLst>
                      </a:pPr>
                      <a:r>
                        <a:rPr lang="en-GB" sz="3600" b="1" kern="100" dirty="0">
                          <a:solidFill>
                            <a:schemeClr val="bg1"/>
                          </a:solidFill>
                          <a:effectLst/>
                        </a:rPr>
                        <a:t>Module: LCHS7002</a:t>
                      </a:r>
                    </a:p>
                    <a:p>
                      <a:pPr algn="ctr">
                        <a:tabLst>
                          <a:tab pos="2865755" algn="ctr"/>
                          <a:tab pos="5731510" algn="r"/>
                        </a:tabLst>
                      </a:pPr>
                      <a:r>
                        <a:rPr lang="en-US" sz="3600" b="1" kern="100" dirty="0">
                          <a:solidFill>
                            <a:schemeClr val="bg1"/>
                          </a:solidFill>
                          <a:effectLst/>
                        </a:rPr>
                        <a:t>Health Care System Organization and Leadership</a:t>
                      </a:r>
                      <a:endParaRPr lang="en-GB" sz="3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64112554"/>
                  </a:ext>
                </a:extLst>
              </a:tr>
            </a:tbl>
          </a:graphicData>
        </a:graphic>
      </p:graphicFrame>
    </p:spTree>
    <p:extLst>
      <p:ext uri="{BB962C8B-B14F-4D97-AF65-F5344CB8AC3E}">
        <p14:creationId xmlns:p14="http://schemas.microsoft.com/office/powerpoint/2010/main" val="139568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A08E4-B8FA-BE9E-B13E-7C8BE17A03EB}"/>
              </a:ext>
            </a:extLst>
          </p:cNvPr>
          <p:cNvSpPr>
            <a:spLocks noGrp="1"/>
          </p:cNvSpPr>
          <p:nvPr>
            <p:ph type="title"/>
          </p:nvPr>
        </p:nvSpPr>
        <p:spPr/>
        <p:txBody>
          <a:bodyPr/>
          <a:lstStyle/>
          <a:p>
            <a:r>
              <a:rPr lang="en-GB" dirty="0"/>
              <a:t>Learning outcomes</a:t>
            </a:r>
          </a:p>
        </p:txBody>
      </p:sp>
      <p:sp>
        <p:nvSpPr>
          <p:cNvPr id="3" name="Content Placeholder 2">
            <a:extLst>
              <a:ext uri="{FF2B5EF4-FFF2-40B4-BE49-F238E27FC236}">
                <a16:creationId xmlns:a16="http://schemas.microsoft.com/office/drawing/2014/main" id="{B18C42A3-E3BA-4A86-BF71-446E9532D4F5}"/>
              </a:ext>
            </a:extLst>
          </p:cNvPr>
          <p:cNvSpPr>
            <a:spLocks noGrp="1"/>
          </p:cNvSpPr>
          <p:nvPr>
            <p:ph idx="1"/>
          </p:nvPr>
        </p:nvSpPr>
        <p:spPr/>
        <p:txBody>
          <a:bodyPr vert="horz" lIns="91440" tIns="45720" rIns="91440" bIns="45720" rtlCol="0" anchor="t">
            <a:normAutofit fontScale="92500" lnSpcReduction="20000"/>
          </a:bodyPr>
          <a:lstStyle/>
          <a:p>
            <a:pPr algn="just">
              <a:lnSpc>
                <a:spcPct val="115000"/>
              </a:lnSpc>
              <a:spcAft>
                <a:spcPts val="1000"/>
              </a:spcAft>
            </a:pPr>
            <a:r>
              <a:rPr lang="en-GB" sz="2500" dirty="0">
                <a:effectLst/>
                <a:latin typeface="Arial"/>
                <a:ea typeface="Arial" panose="020B0604020202020204" pitchFamily="34" charset="0"/>
                <a:cs typeface="Arial"/>
              </a:rPr>
              <a:t>LO1- Understand </a:t>
            </a:r>
            <a:r>
              <a:rPr lang="en-GB" sz="2500" dirty="0">
                <a:effectLst/>
                <a:highlight>
                  <a:srgbClr val="FFFF00"/>
                </a:highlight>
                <a:latin typeface="Arial"/>
                <a:ea typeface="Arial" panose="020B0604020202020204" pitchFamily="34" charset="0"/>
                <a:cs typeface="Arial"/>
              </a:rPr>
              <a:t>key concepts</a:t>
            </a:r>
            <a:r>
              <a:rPr lang="en-GB" sz="2500" dirty="0">
                <a:effectLst/>
                <a:latin typeface="Arial"/>
                <a:ea typeface="Arial" panose="020B0604020202020204" pitchFamily="34" charset="0"/>
                <a:cs typeface="Arial"/>
              </a:rPr>
              <a:t> in health leadership including, governance, health systems, systems thinking, service development and efficiency measurement.</a:t>
            </a:r>
            <a:endParaRPr lang="en-GB" sz="2500" dirty="0">
              <a:effectLst/>
              <a:latin typeface="Arial"/>
              <a:ea typeface="Times New Roman" panose="02020603050405020304" pitchFamily="18" charset="0"/>
              <a:cs typeface="Arial"/>
            </a:endParaRPr>
          </a:p>
          <a:p>
            <a:pPr algn="just">
              <a:lnSpc>
                <a:spcPct val="115000"/>
              </a:lnSpc>
            </a:pPr>
            <a:endParaRPr lang="en-GB" sz="2500" dirty="0">
              <a:effectLst/>
              <a:latin typeface="Times New Roman" panose="02020603050405020304" pitchFamily="18" charset="0"/>
              <a:ea typeface="Times New Roman" panose="02020603050405020304" pitchFamily="18" charset="0"/>
            </a:endParaRPr>
          </a:p>
          <a:p>
            <a:pPr algn="just">
              <a:lnSpc>
                <a:spcPct val="115000"/>
              </a:lnSpc>
            </a:pPr>
            <a:r>
              <a:rPr lang="en-GB" sz="2500" dirty="0">
                <a:effectLst/>
                <a:latin typeface="Arial"/>
                <a:ea typeface="Arial" panose="020B0604020202020204" pitchFamily="34" charset="0"/>
                <a:cs typeface="Arial"/>
              </a:rPr>
              <a:t>LO2- Demonstrate knowledge on </a:t>
            </a:r>
            <a:r>
              <a:rPr lang="en-GB" sz="2500" dirty="0">
                <a:effectLst/>
                <a:highlight>
                  <a:srgbClr val="FFFF00"/>
                </a:highlight>
                <a:latin typeface="Arial"/>
                <a:ea typeface="Arial" panose="020B0604020202020204" pitchFamily="34" charset="0"/>
                <a:cs typeface="Arial"/>
              </a:rPr>
              <a:t>how leadership influences</a:t>
            </a:r>
            <a:r>
              <a:rPr lang="en-GB" sz="2500" dirty="0">
                <a:effectLst/>
                <a:latin typeface="Arial"/>
                <a:ea typeface="Arial" panose="020B0604020202020204" pitchFamily="34" charset="0"/>
                <a:cs typeface="Arial"/>
              </a:rPr>
              <a:t> the planning, functioning, and structuring of local and global </a:t>
            </a:r>
            <a:r>
              <a:rPr lang="en-GB" sz="2500" dirty="0">
                <a:effectLst/>
                <a:highlight>
                  <a:srgbClr val="FFFF00"/>
                </a:highlight>
                <a:latin typeface="Arial"/>
                <a:ea typeface="Arial" panose="020B0604020202020204" pitchFamily="34" charset="0"/>
                <a:cs typeface="Arial"/>
              </a:rPr>
              <a:t>health systems and policy</a:t>
            </a:r>
            <a:r>
              <a:rPr lang="en-GB" sz="2500" dirty="0">
                <a:effectLst/>
                <a:latin typeface="Arial"/>
                <a:ea typeface="Arial" panose="020B0604020202020204" pitchFamily="34" charset="0"/>
                <a:cs typeface="Arial"/>
              </a:rPr>
              <a:t> and influence outcomes in various health and social care systems.</a:t>
            </a:r>
            <a:endParaRPr lang="en-GB" sz="2500" dirty="0">
              <a:effectLst/>
              <a:latin typeface="Arial"/>
              <a:ea typeface="Times New Roman" panose="02020603050405020304" pitchFamily="18" charset="0"/>
              <a:cs typeface="Arial"/>
            </a:endParaRPr>
          </a:p>
          <a:p>
            <a:pPr algn="just">
              <a:lnSpc>
                <a:spcPct val="115000"/>
              </a:lnSpc>
            </a:pPr>
            <a:endParaRPr lang="en-GB" sz="2500" dirty="0">
              <a:effectLst/>
              <a:latin typeface="Times New Roman" panose="02020603050405020304" pitchFamily="18" charset="0"/>
              <a:ea typeface="Times New Roman" panose="02020603050405020304" pitchFamily="18" charset="0"/>
            </a:endParaRPr>
          </a:p>
          <a:p>
            <a:pPr algn="just">
              <a:lnSpc>
                <a:spcPct val="115000"/>
              </a:lnSpc>
            </a:pPr>
            <a:r>
              <a:rPr lang="en-GB" sz="2500" dirty="0">
                <a:effectLst/>
                <a:latin typeface="Arial"/>
                <a:ea typeface="Arial" panose="020B0604020202020204" pitchFamily="34" charset="0"/>
                <a:cs typeface="Arial"/>
              </a:rPr>
              <a:t>LO3- To show an </a:t>
            </a:r>
            <a:r>
              <a:rPr lang="en-GB" sz="2500" dirty="0">
                <a:effectLst/>
                <a:highlight>
                  <a:srgbClr val="FFFF00"/>
                </a:highlight>
                <a:latin typeface="Arial"/>
                <a:ea typeface="Arial" panose="020B0604020202020204" pitchFamily="34" charset="0"/>
                <a:cs typeface="Arial"/>
              </a:rPr>
              <a:t>application of systems thinking and analysis</a:t>
            </a:r>
            <a:r>
              <a:rPr lang="en-GB" sz="2500" dirty="0">
                <a:effectLst/>
                <a:latin typeface="Arial"/>
                <a:ea typeface="Arial" panose="020B0604020202020204" pitchFamily="34" charset="0"/>
                <a:cs typeface="Arial"/>
              </a:rPr>
              <a:t> which can improve health and social care outcomes.</a:t>
            </a:r>
            <a:endParaRPr lang="en-GB" sz="2500" dirty="0">
              <a:effectLst/>
              <a:latin typeface="Arial"/>
              <a:ea typeface="Times New Roman" panose="02020603050405020304" pitchFamily="18" charset="0"/>
              <a:cs typeface="Arial"/>
            </a:endParaRPr>
          </a:p>
          <a:p>
            <a:endParaRPr lang="en-GB" dirty="0"/>
          </a:p>
        </p:txBody>
      </p:sp>
    </p:spTree>
    <p:extLst>
      <p:ext uri="{BB962C8B-B14F-4D97-AF65-F5344CB8AC3E}">
        <p14:creationId xmlns:p14="http://schemas.microsoft.com/office/powerpoint/2010/main" val="2768437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295AE-9F0A-DB34-2856-15E28D5AA0E4}"/>
              </a:ext>
            </a:extLst>
          </p:cNvPr>
          <p:cNvSpPr>
            <a:spLocks noGrp="1"/>
          </p:cNvSpPr>
          <p:nvPr>
            <p:ph type="title"/>
          </p:nvPr>
        </p:nvSpPr>
        <p:spPr/>
        <p:txBody>
          <a:bodyPr/>
          <a:lstStyle/>
          <a:p>
            <a:r>
              <a:rPr lang="en-GB" dirty="0"/>
              <a:t>Aims of todays Lesson</a:t>
            </a:r>
          </a:p>
        </p:txBody>
      </p:sp>
      <p:sp>
        <p:nvSpPr>
          <p:cNvPr id="3" name="Content Placeholder 2">
            <a:extLst>
              <a:ext uri="{FF2B5EF4-FFF2-40B4-BE49-F238E27FC236}">
                <a16:creationId xmlns:a16="http://schemas.microsoft.com/office/drawing/2014/main" id="{BD760B4C-46DB-CE05-6796-58C205EC864D}"/>
              </a:ext>
            </a:extLst>
          </p:cNvPr>
          <p:cNvSpPr>
            <a:spLocks noGrp="1"/>
          </p:cNvSpPr>
          <p:nvPr>
            <p:ph idx="1"/>
          </p:nvPr>
        </p:nvSpPr>
        <p:spPr/>
        <p:txBody>
          <a:bodyPr/>
          <a:lstStyle/>
          <a:p>
            <a:r>
              <a:rPr lang="en-US" dirty="0"/>
              <a:t>Understand module ground rules</a:t>
            </a:r>
          </a:p>
          <a:p>
            <a:r>
              <a:rPr lang="en-US" dirty="0"/>
              <a:t>Understand Connected Leadership Framework</a:t>
            </a:r>
          </a:p>
          <a:p>
            <a:r>
              <a:rPr lang="en-US" dirty="0"/>
              <a:t>Understand module rationale</a:t>
            </a:r>
          </a:p>
          <a:p>
            <a:r>
              <a:rPr lang="en-US" dirty="0"/>
              <a:t>Understand module learning objectives</a:t>
            </a:r>
          </a:p>
          <a:p>
            <a:pPr marL="0" indent="0">
              <a:buNone/>
            </a:pPr>
            <a:r>
              <a:rPr lang="en-US" b="1" dirty="0"/>
              <a:t>Specifically</a:t>
            </a:r>
            <a:r>
              <a:rPr lang="en-US" dirty="0"/>
              <a:t> </a:t>
            </a:r>
          </a:p>
          <a:p>
            <a:pPr>
              <a:buFontTx/>
              <a:buChar char="-"/>
            </a:pPr>
            <a:r>
              <a:rPr lang="en-US" dirty="0"/>
              <a:t>Improve your ability to get the most out of life</a:t>
            </a:r>
          </a:p>
          <a:p>
            <a:pPr>
              <a:buFontTx/>
              <a:buChar char="-"/>
            </a:pPr>
            <a:r>
              <a:rPr lang="en-US" dirty="0"/>
              <a:t>Strengthen your leadership toolkit</a:t>
            </a:r>
          </a:p>
          <a:p>
            <a:pPr>
              <a:buFontTx/>
              <a:buChar char="-"/>
            </a:pPr>
            <a:r>
              <a:rPr lang="en-US" dirty="0"/>
              <a:t>Practice and apply system thinking to plan for change.</a:t>
            </a:r>
            <a:endParaRPr lang="en-GB" dirty="0"/>
          </a:p>
        </p:txBody>
      </p:sp>
    </p:spTree>
    <p:extLst>
      <p:ext uri="{BB962C8B-B14F-4D97-AF65-F5344CB8AC3E}">
        <p14:creationId xmlns:p14="http://schemas.microsoft.com/office/powerpoint/2010/main" val="138752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1AC8F4-4921-0AAF-4E51-37B1B2C53760}"/>
              </a:ext>
            </a:extLst>
          </p:cNvPr>
          <p:cNvSpPr>
            <a:spLocks noGrp="1"/>
          </p:cNvSpPr>
          <p:nvPr>
            <p:ph type="title"/>
          </p:nvPr>
        </p:nvSpPr>
        <p:spPr>
          <a:xfrm>
            <a:off x="640080" y="325369"/>
            <a:ext cx="4368602" cy="1956841"/>
          </a:xfrm>
        </p:spPr>
        <p:txBody>
          <a:bodyPr anchor="b">
            <a:normAutofit/>
          </a:bodyPr>
          <a:lstStyle/>
          <a:p>
            <a:r>
              <a:rPr kumimoji="0" lang="en-GB" sz="5400" b="1" i="1" u="none" strike="noStrike" kern="1200" cap="none" spc="0" normalizeH="0" baseline="0" noProof="0">
                <a:ln>
                  <a:noFill/>
                </a:ln>
                <a:effectLst/>
                <a:uLnTx/>
                <a:uFillTx/>
                <a:latin typeface="Myriad Pro"/>
                <a:ea typeface="+mj-ea"/>
                <a:cs typeface="+mj-cs"/>
              </a:rPr>
              <a:t>Ice breaker</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CD79460-6104-CEB3-356B-EE7C7E1855E4}"/>
              </a:ext>
            </a:extLst>
          </p:cNvPr>
          <p:cNvSpPr>
            <a:spLocks noGrp="1"/>
          </p:cNvSpPr>
          <p:nvPr>
            <p:ph idx="1"/>
          </p:nvPr>
        </p:nvSpPr>
        <p:spPr>
          <a:xfrm>
            <a:off x="640080" y="2872899"/>
            <a:ext cx="4243589" cy="3320668"/>
          </a:xfrm>
        </p:spPr>
        <p:txBody>
          <a:bodyPr vert="horz" lIns="91440" tIns="45720" rIns="91440" bIns="45720" rtlCol="0" anchor="t">
            <a:noAutofit/>
          </a:bodyPr>
          <a:lstStyle/>
          <a:p>
            <a:pPr marL="0" indent="0">
              <a:buNone/>
            </a:pPr>
            <a:endParaRPr lang="en-GB" sz="4400" i="1"/>
          </a:p>
          <a:p>
            <a:pPr marL="0" indent="0">
              <a:buNone/>
            </a:pPr>
            <a:r>
              <a:rPr lang="en-GB" sz="4400" i="1" dirty="0"/>
              <a:t>Use a word to describe good leader/leadership</a:t>
            </a:r>
            <a:endParaRPr lang="en-GB" sz="4400" i="1" dirty="0">
              <a:ea typeface="Calibri"/>
              <a:cs typeface="Calibri"/>
            </a:endParaRPr>
          </a:p>
        </p:txBody>
      </p:sp>
      <p:pic>
        <p:nvPicPr>
          <p:cNvPr id="4" name="Picture 3" descr="A qr code with a white background&#10;&#10;Description automatically generated">
            <a:extLst>
              <a:ext uri="{FF2B5EF4-FFF2-40B4-BE49-F238E27FC236}">
                <a16:creationId xmlns:a16="http://schemas.microsoft.com/office/drawing/2014/main" id="{D225D53C-2D26-0AE5-58DC-C25E38E5C361}"/>
              </a:ext>
            </a:extLst>
          </p:cNvPr>
          <p:cNvPicPr>
            <a:picLocks noChangeAspect="1"/>
          </p:cNvPicPr>
          <p:nvPr/>
        </p:nvPicPr>
        <p:blipFill rotWithShape="1">
          <a:blip r:embed="rId2"/>
          <a:srcRect b="303"/>
          <a:stretch/>
        </p:blipFill>
        <p:spPr>
          <a:xfrm>
            <a:off x="5313225"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409356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FC1D5-433F-9869-FA22-4E3EDE83AECA}"/>
              </a:ext>
            </a:extLst>
          </p:cNvPr>
          <p:cNvSpPr>
            <a:spLocks noGrp="1"/>
          </p:cNvSpPr>
          <p:nvPr>
            <p:ph type="title"/>
          </p:nvPr>
        </p:nvSpPr>
        <p:spPr/>
        <p:txBody>
          <a:bodyPr/>
          <a:lstStyle/>
          <a:p>
            <a:r>
              <a:rPr lang="en-GB" dirty="0"/>
              <a:t>Framework</a:t>
            </a:r>
          </a:p>
        </p:txBody>
      </p:sp>
      <p:sp>
        <p:nvSpPr>
          <p:cNvPr id="3" name="Content Placeholder 2">
            <a:extLst>
              <a:ext uri="{FF2B5EF4-FFF2-40B4-BE49-F238E27FC236}">
                <a16:creationId xmlns:a16="http://schemas.microsoft.com/office/drawing/2014/main" id="{E59B83BD-55DC-A304-2F46-D5B3F28F8220}"/>
              </a:ext>
            </a:extLst>
          </p:cNvPr>
          <p:cNvSpPr>
            <a:spLocks noGrp="1"/>
          </p:cNvSpPr>
          <p:nvPr>
            <p:ph idx="1"/>
          </p:nvPr>
        </p:nvSpPr>
        <p:spPr>
          <a:xfrm>
            <a:off x="609600" y="1600201"/>
            <a:ext cx="7384025" cy="3917032"/>
          </a:xfrm>
        </p:spPr>
        <p:txBody>
          <a:bodyPr vert="horz" lIns="91440" tIns="45720" rIns="91440" bIns="45720" rtlCol="0" anchor="t">
            <a:normAutofit lnSpcReduction="10000"/>
          </a:bodyPr>
          <a:lstStyle/>
          <a:p>
            <a:r>
              <a:rPr lang="en-GB" i="1" dirty="0"/>
              <a:t>Definition from the Cambridge dictionary</a:t>
            </a:r>
          </a:p>
          <a:p>
            <a:pPr lvl="1">
              <a:buFont typeface="Courier New" pitchFamily="34" charset="0"/>
              <a:buChar char="o"/>
            </a:pPr>
            <a:endParaRPr lang="en-GB" i="1" dirty="0"/>
          </a:p>
          <a:p>
            <a:pPr lvl="1">
              <a:buFont typeface="Courier New" pitchFamily="34" charset="0"/>
              <a:buChar char="o"/>
            </a:pPr>
            <a:r>
              <a:rPr lang="en-GB" i="1" dirty="0"/>
              <a:t>a supporting structure around which something can be built</a:t>
            </a:r>
            <a:endParaRPr lang="en-GB"/>
          </a:p>
          <a:p>
            <a:pPr lvl="1">
              <a:buFont typeface="Courier New" pitchFamily="34" charset="0"/>
              <a:buChar char="o"/>
            </a:pPr>
            <a:endParaRPr lang="en-GB" i="1" dirty="0"/>
          </a:p>
          <a:p>
            <a:pPr lvl="1">
              <a:buFont typeface="Courier New" pitchFamily="34" charset="0"/>
              <a:buChar char="o"/>
            </a:pPr>
            <a:r>
              <a:rPr lang="en-GB" i="1" dirty="0"/>
              <a:t>a system of rules, ideas, or beliefs that is used to plan or decide something</a:t>
            </a:r>
            <a:endParaRPr lang="en-GB"/>
          </a:p>
        </p:txBody>
      </p:sp>
      <p:pic>
        <p:nvPicPr>
          <p:cNvPr id="4" name="Picture 3" descr="A hand drawing a diagram&#10;&#10;Description automatically generated">
            <a:extLst>
              <a:ext uri="{FF2B5EF4-FFF2-40B4-BE49-F238E27FC236}">
                <a16:creationId xmlns:a16="http://schemas.microsoft.com/office/drawing/2014/main" id="{E7636B32-8D3F-999D-4307-918D7DC07B03}"/>
              </a:ext>
            </a:extLst>
          </p:cNvPr>
          <p:cNvPicPr>
            <a:picLocks noChangeAspect="1"/>
          </p:cNvPicPr>
          <p:nvPr/>
        </p:nvPicPr>
        <p:blipFill>
          <a:blip r:embed="rId2"/>
          <a:stretch>
            <a:fillRect/>
          </a:stretch>
        </p:blipFill>
        <p:spPr>
          <a:xfrm>
            <a:off x="8429585" y="918396"/>
            <a:ext cx="3357715" cy="2647551"/>
          </a:xfrm>
          <a:prstGeom prst="rect">
            <a:avLst/>
          </a:prstGeom>
        </p:spPr>
      </p:pic>
      <p:pic>
        <p:nvPicPr>
          <p:cNvPr id="5" name="Picture 4" descr="A diagram of a diagram&#10;&#10;Description automatically generated">
            <a:extLst>
              <a:ext uri="{FF2B5EF4-FFF2-40B4-BE49-F238E27FC236}">
                <a16:creationId xmlns:a16="http://schemas.microsoft.com/office/drawing/2014/main" id="{2808F38E-D958-6BDA-FBE7-2EA604B0E6D2}"/>
              </a:ext>
            </a:extLst>
          </p:cNvPr>
          <p:cNvPicPr>
            <a:picLocks noChangeAspect="1"/>
          </p:cNvPicPr>
          <p:nvPr/>
        </p:nvPicPr>
        <p:blipFill>
          <a:blip r:embed="rId3"/>
          <a:stretch>
            <a:fillRect/>
          </a:stretch>
        </p:blipFill>
        <p:spPr>
          <a:xfrm>
            <a:off x="8429585" y="3423306"/>
            <a:ext cx="3357716" cy="1946997"/>
          </a:xfrm>
          <a:prstGeom prst="rect">
            <a:avLst/>
          </a:prstGeom>
        </p:spPr>
      </p:pic>
    </p:spTree>
    <p:extLst>
      <p:ext uri="{BB962C8B-B14F-4D97-AF65-F5344CB8AC3E}">
        <p14:creationId xmlns:p14="http://schemas.microsoft.com/office/powerpoint/2010/main" val="503030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FAFDB4B-7923-6B46-309B-DCEA3B779D46}"/>
              </a:ext>
            </a:extLst>
          </p:cNvPr>
          <p:cNvPicPr>
            <a:picLocks noGrp="1" noChangeAspect="1"/>
          </p:cNvPicPr>
          <p:nvPr>
            <p:ph idx="1"/>
          </p:nvPr>
        </p:nvPicPr>
        <p:blipFill rotWithShape="1">
          <a:blip r:embed="rId2"/>
          <a:srcRect l="16494" t="18048" r="57039" b="18326"/>
          <a:stretch/>
        </p:blipFill>
        <p:spPr>
          <a:xfrm>
            <a:off x="4501662" y="140678"/>
            <a:ext cx="4121833" cy="5570806"/>
          </a:xfrm>
        </p:spPr>
      </p:pic>
    </p:spTree>
    <p:extLst>
      <p:ext uri="{BB962C8B-B14F-4D97-AF65-F5344CB8AC3E}">
        <p14:creationId xmlns:p14="http://schemas.microsoft.com/office/powerpoint/2010/main" val="3947424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883A9-C54A-D390-F9AE-5F27AF902AC8}"/>
              </a:ext>
            </a:extLst>
          </p:cNvPr>
          <p:cNvSpPr>
            <a:spLocks noGrp="1"/>
          </p:cNvSpPr>
          <p:nvPr>
            <p:ph type="title"/>
          </p:nvPr>
        </p:nvSpPr>
        <p:spPr/>
        <p:txBody>
          <a:bodyPr/>
          <a:lstStyle/>
          <a:p>
            <a:r>
              <a:rPr lang="en-GB" dirty="0"/>
              <a:t>SO,</a:t>
            </a:r>
          </a:p>
        </p:txBody>
      </p:sp>
      <p:sp>
        <p:nvSpPr>
          <p:cNvPr id="3" name="Content Placeholder 2">
            <a:extLst>
              <a:ext uri="{FF2B5EF4-FFF2-40B4-BE49-F238E27FC236}">
                <a16:creationId xmlns:a16="http://schemas.microsoft.com/office/drawing/2014/main" id="{B2052189-F7C7-D266-7D3C-CE494E0C6A1B}"/>
              </a:ext>
            </a:extLst>
          </p:cNvPr>
          <p:cNvSpPr>
            <a:spLocks noGrp="1"/>
          </p:cNvSpPr>
          <p:nvPr>
            <p:ph idx="1"/>
          </p:nvPr>
        </p:nvSpPr>
        <p:spPr/>
        <p:txBody>
          <a:bodyPr vert="horz" lIns="91440" tIns="45720" rIns="91440" bIns="45720" rtlCol="0" anchor="t">
            <a:normAutofit fontScale="85000" lnSpcReduction="20000"/>
          </a:bodyPr>
          <a:lstStyle/>
          <a:p>
            <a:pPr algn="l"/>
            <a:r>
              <a:rPr lang="en-US" b="0" i="0" dirty="0">
                <a:solidFill>
                  <a:srgbClr val="1F1F1F"/>
                </a:solidFill>
                <a:effectLst/>
                <a:latin typeface="Source Sans Pro"/>
                <a:ea typeface="Source Sans Pro"/>
              </a:rPr>
              <a:t>You're at your best as a leader when you </a:t>
            </a:r>
            <a:r>
              <a:rPr lang="en-US" b="0" i="0" dirty="0">
                <a:solidFill>
                  <a:srgbClr val="1F1F1F"/>
                </a:solidFill>
                <a:effectLst/>
                <a:highlight>
                  <a:srgbClr val="FFFF00"/>
                </a:highlight>
                <a:latin typeface="Source Sans Pro"/>
                <a:ea typeface="Source Sans Pro"/>
              </a:rPr>
              <a:t>know why</a:t>
            </a:r>
            <a:r>
              <a:rPr lang="en-US" b="0" i="0" dirty="0">
                <a:solidFill>
                  <a:srgbClr val="1F1F1F"/>
                </a:solidFill>
                <a:effectLst/>
                <a:latin typeface="Source Sans Pro"/>
                <a:ea typeface="Source Sans Pro"/>
              </a:rPr>
              <a:t> you're here and why those around you are here. </a:t>
            </a:r>
            <a:endParaRPr lang="en-US" b="0" i="0" dirty="0">
              <a:solidFill>
                <a:srgbClr val="333333"/>
              </a:solidFill>
              <a:effectLst/>
              <a:latin typeface="Source Sans Pro"/>
              <a:ea typeface="Source Sans Pro"/>
            </a:endParaRPr>
          </a:p>
          <a:p>
            <a:pPr algn="l"/>
            <a:r>
              <a:rPr lang="en-US" b="0" i="0" dirty="0">
                <a:solidFill>
                  <a:srgbClr val="1F1F1F"/>
                </a:solidFill>
                <a:effectLst/>
                <a:latin typeface="Source Sans Pro"/>
                <a:ea typeface="Source Sans Pro"/>
              </a:rPr>
              <a:t>That you know </a:t>
            </a:r>
            <a:r>
              <a:rPr lang="en-US" b="0" i="0" dirty="0">
                <a:solidFill>
                  <a:srgbClr val="1F1F1F"/>
                </a:solidFill>
                <a:effectLst/>
                <a:highlight>
                  <a:srgbClr val="00FF00"/>
                </a:highlight>
                <a:latin typeface="Source Sans Pro"/>
                <a:ea typeface="Source Sans Pro"/>
              </a:rPr>
              <a:t>what's truly important</a:t>
            </a:r>
            <a:r>
              <a:rPr lang="en-US" b="0" i="0" dirty="0">
                <a:solidFill>
                  <a:srgbClr val="1F1F1F"/>
                </a:solidFill>
                <a:effectLst/>
                <a:latin typeface="Source Sans Pro"/>
                <a:ea typeface="Source Sans Pro"/>
              </a:rPr>
              <a:t> to be spending time on, and be very clear of the </a:t>
            </a:r>
            <a:r>
              <a:rPr lang="en-US" b="0" i="0" dirty="0">
                <a:solidFill>
                  <a:srgbClr val="1F1F1F"/>
                </a:solidFill>
                <a:effectLst/>
                <a:highlight>
                  <a:srgbClr val="00FF00"/>
                </a:highlight>
                <a:latin typeface="Source Sans Pro"/>
                <a:ea typeface="Source Sans Pro"/>
              </a:rPr>
              <a:t>intended destination</a:t>
            </a:r>
            <a:r>
              <a:rPr lang="en-US" b="0" i="0" dirty="0">
                <a:solidFill>
                  <a:srgbClr val="1F1F1F"/>
                </a:solidFill>
                <a:effectLst/>
                <a:latin typeface="Source Sans Pro"/>
                <a:ea typeface="Source Sans Pro"/>
              </a:rPr>
              <a:t> of what's important. </a:t>
            </a:r>
            <a:endParaRPr lang="en-US" b="0" i="0" dirty="0">
              <a:solidFill>
                <a:srgbClr val="333333"/>
              </a:solidFill>
              <a:effectLst/>
              <a:latin typeface="Source Sans Pro"/>
              <a:ea typeface="Source Sans Pro"/>
            </a:endParaRPr>
          </a:p>
          <a:p>
            <a:pPr algn="l"/>
            <a:r>
              <a:rPr lang="en-US" b="0" i="0" dirty="0">
                <a:solidFill>
                  <a:srgbClr val="1F1F1F"/>
                </a:solidFill>
                <a:effectLst/>
                <a:latin typeface="Source Sans Pro"/>
                <a:ea typeface="Source Sans Pro"/>
              </a:rPr>
              <a:t>You then </a:t>
            </a:r>
            <a:r>
              <a:rPr lang="en-US" b="0" i="0" dirty="0">
                <a:solidFill>
                  <a:srgbClr val="1F1F1F"/>
                </a:solidFill>
                <a:effectLst/>
                <a:highlight>
                  <a:srgbClr val="FFFF00"/>
                </a:highlight>
                <a:latin typeface="Source Sans Pro"/>
                <a:ea typeface="Source Sans Pro"/>
              </a:rPr>
              <a:t>drive your actions</a:t>
            </a:r>
            <a:r>
              <a:rPr lang="en-US" b="0" i="0" dirty="0">
                <a:solidFill>
                  <a:srgbClr val="1F1F1F"/>
                </a:solidFill>
                <a:effectLst/>
                <a:latin typeface="Source Sans Pro"/>
                <a:ea typeface="Source Sans Pro"/>
              </a:rPr>
              <a:t> on these first three steps. And whenever you can you get it </a:t>
            </a:r>
            <a:r>
              <a:rPr lang="en-US" b="0" i="0" dirty="0">
                <a:solidFill>
                  <a:srgbClr val="1F1F1F"/>
                </a:solidFill>
                <a:effectLst/>
                <a:highlight>
                  <a:srgbClr val="FFFF00"/>
                </a:highlight>
                <a:latin typeface="Source Sans Pro"/>
                <a:ea typeface="Source Sans Pro"/>
              </a:rPr>
              <a:t>written down</a:t>
            </a:r>
            <a:r>
              <a:rPr lang="en-US" b="0" i="0" dirty="0">
                <a:solidFill>
                  <a:srgbClr val="1F1F1F"/>
                </a:solidFill>
                <a:effectLst/>
                <a:latin typeface="Source Sans Pro"/>
                <a:ea typeface="Source Sans Pro"/>
              </a:rPr>
              <a:t> and on one page. </a:t>
            </a:r>
            <a:endParaRPr lang="en-US" b="0" i="0" dirty="0">
              <a:solidFill>
                <a:srgbClr val="333333"/>
              </a:solidFill>
              <a:effectLst/>
              <a:latin typeface="Source Sans Pro"/>
              <a:ea typeface="Source Sans Pro"/>
            </a:endParaRPr>
          </a:p>
          <a:p>
            <a:pPr algn="l"/>
            <a:r>
              <a:rPr lang="en-US" b="0" i="0" dirty="0">
                <a:solidFill>
                  <a:srgbClr val="1F1F1F"/>
                </a:solidFill>
                <a:effectLst/>
                <a:latin typeface="Source Sans Pro"/>
                <a:ea typeface="Source Sans Pro"/>
              </a:rPr>
              <a:t>Getting everything on one page allows you to internalize your goals and more effectively </a:t>
            </a:r>
            <a:r>
              <a:rPr lang="en-US" b="0" i="0" dirty="0">
                <a:solidFill>
                  <a:srgbClr val="1F1F1F"/>
                </a:solidFill>
                <a:effectLst/>
                <a:highlight>
                  <a:srgbClr val="00FF00"/>
                </a:highlight>
                <a:latin typeface="Source Sans Pro"/>
                <a:ea typeface="Source Sans Pro"/>
              </a:rPr>
              <a:t>share them with others</a:t>
            </a:r>
            <a:r>
              <a:rPr lang="en-US" b="0" i="0" dirty="0">
                <a:solidFill>
                  <a:srgbClr val="1F1F1F"/>
                </a:solidFill>
                <a:effectLst/>
                <a:latin typeface="Source Sans Pro"/>
                <a:ea typeface="Source Sans Pro"/>
              </a:rPr>
              <a:t>. </a:t>
            </a:r>
            <a:endParaRPr lang="en-US" b="0" i="0" dirty="0">
              <a:solidFill>
                <a:srgbClr val="333333"/>
              </a:solidFill>
              <a:effectLst/>
              <a:latin typeface="Source Sans Pro"/>
              <a:ea typeface="Source Sans Pro"/>
            </a:endParaRPr>
          </a:p>
          <a:p>
            <a:pPr algn="l"/>
            <a:r>
              <a:rPr lang="en-US" b="0" i="0" dirty="0">
                <a:solidFill>
                  <a:srgbClr val="1F1F1F"/>
                </a:solidFill>
                <a:effectLst/>
                <a:latin typeface="Source Sans Pro"/>
                <a:ea typeface="Source Sans Pro"/>
              </a:rPr>
              <a:t>So while this flow is relatively simple, it's </a:t>
            </a:r>
            <a:r>
              <a:rPr lang="en-US" b="0" i="0" dirty="0">
                <a:solidFill>
                  <a:srgbClr val="1F1F1F"/>
                </a:solidFill>
                <a:effectLst/>
                <a:highlight>
                  <a:srgbClr val="FFFF00"/>
                </a:highlight>
                <a:latin typeface="Source Sans Pro"/>
                <a:ea typeface="Source Sans Pro"/>
              </a:rPr>
              <a:t>often hard to do</a:t>
            </a:r>
            <a:r>
              <a:rPr lang="en-US" b="0" i="0" dirty="0">
                <a:solidFill>
                  <a:srgbClr val="1F1F1F"/>
                </a:solidFill>
                <a:effectLst/>
                <a:latin typeface="Source Sans Pro"/>
                <a:ea typeface="Source Sans Pro"/>
              </a:rPr>
              <a:t>, especially as we progress through life with larger and more complex goals. </a:t>
            </a:r>
            <a:endParaRPr lang="en-US" b="0" i="0" dirty="0">
              <a:solidFill>
                <a:srgbClr val="333333"/>
              </a:solidFill>
              <a:effectLst/>
              <a:latin typeface="Source Sans Pro"/>
              <a:ea typeface="Source Sans Pro"/>
            </a:endParaRPr>
          </a:p>
          <a:p>
            <a:endParaRPr lang="en-GB" dirty="0"/>
          </a:p>
        </p:txBody>
      </p:sp>
    </p:spTree>
    <p:extLst>
      <p:ext uri="{BB962C8B-B14F-4D97-AF65-F5344CB8AC3E}">
        <p14:creationId xmlns:p14="http://schemas.microsoft.com/office/powerpoint/2010/main" val="4012764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68642431-BC20-2BC0-C3C2-35C8631FA079}"/>
              </a:ext>
            </a:extLst>
          </p:cNvPr>
          <p:cNvPicPr>
            <a:picLocks noGrp="1" noChangeAspect="1"/>
          </p:cNvPicPr>
          <p:nvPr>
            <p:ph sz="half" idx="2"/>
          </p:nvPr>
        </p:nvPicPr>
        <p:blipFill rotWithShape="1">
          <a:blip r:embed="rId3"/>
          <a:srcRect t="16891"/>
          <a:stretch/>
        </p:blipFill>
        <p:spPr>
          <a:xfrm>
            <a:off x="5935858" y="1268759"/>
            <a:ext cx="6256142" cy="2853075"/>
          </a:xfrm>
          <a:prstGeom prst="rect">
            <a:avLst/>
          </a:prstGeom>
        </p:spPr>
      </p:pic>
      <p:sp>
        <p:nvSpPr>
          <p:cNvPr id="8" name="Rectangle 1">
            <a:extLst>
              <a:ext uri="{FF2B5EF4-FFF2-40B4-BE49-F238E27FC236}">
                <a16:creationId xmlns:a16="http://schemas.microsoft.com/office/drawing/2014/main" id="{CD521BEA-590C-01B1-E657-2451DC0191DE}"/>
              </a:ext>
            </a:extLst>
          </p:cNvPr>
          <p:cNvSpPr>
            <a:spLocks noGrp="1" noChangeArrowheads="1"/>
          </p:cNvSpPr>
          <p:nvPr>
            <p:ph sz="half" idx="1"/>
          </p:nvPr>
        </p:nvSpPr>
        <p:spPr bwMode="auto">
          <a:xfrm>
            <a:off x="609600" y="1268759"/>
            <a:ext cx="5326258" cy="437042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1F1F1F"/>
                </a:solidFill>
                <a:latin typeface="Source Sans Pro"/>
                <a:ea typeface="Source Sans Pro"/>
              </a:rPr>
              <a:t>Leadership</a:t>
            </a:r>
            <a:r>
              <a:rPr kumimoji="0" lang="en-US" altLang="en-US" sz="2000" b="0" i="0" u="none" strike="noStrike" cap="none" normalizeH="0" baseline="0" dirty="0">
                <a:ln>
                  <a:noFill/>
                </a:ln>
                <a:solidFill>
                  <a:srgbClr val="1F1F1F"/>
                </a:solidFill>
                <a:effectLst/>
                <a:latin typeface="Source Sans Pro"/>
                <a:ea typeface="Source Sans Pro"/>
              </a:rPr>
              <a:t> is organized into four parts. </a:t>
            </a:r>
            <a:endParaRPr kumimoji="0" lang="en-US" altLang="en-US" sz="2000" b="0" i="0" u="none" strike="noStrike" cap="none" normalizeH="0" baseline="0" dirty="0">
              <a:ln>
                <a:noFill/>
              </a:ln>
              <a:solidFill>
                <a:srgbClr val="333333"/>
              </a:solidFill>
              <a:effectLst/>
              <a:latin typeface="Source Sans Pro"/>
              <a:ea typeface="Source Sans Pro"/>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F1F1F"/>
                </a:solidFill>
                <a:effectLst/>
                <a:latin typeface="Source Sans Pro" panose="020B0503030403020204" pitchFamily="34" charset="0"/>
              </a:rPr>
              <a:t>Which I call the 4 Ps, questioning and confirming your purpose, clarifying and personalizing what is most important, your priorities. </a:t>
            </a:r>
            <a:endParaRPr kumimoji="0" lang="en-US" altLang="en-US" sz="2000" b="0" i="0" u="none" strike="noStrike" cap="none" normalizeH="0" baseline="0" dirty="0">
              <a:ln>
                <a:noFill/>
              </a:ln>
              <a:solidFill>
                <a:srgbClr val="333333"/>
              </a:solidFill>
              <a:effectLst/>
              <a:latin typeface="OpenSans"/>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dirty="0">
              <a:solidFill>
                <a:srgbClr val="1F1F1F"/>
              </a:solidFill>
              <a:latin typeface="Source Sans Pro" panose="020B0503030403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F1F1F"/>
                </a:solidFill>
                <a:effectLst/>
                <a:latin typeface="Source Sans Pro"/>
                <a:ea typeface="Source Sans Pro"/>
              </a:rPr>
              <a:t>Creating a vivid view of the future you've spent time visualizing and want to help create your potential. </a:t>
            </a:r>
            <a:endParaRPr kumimoji="0" lang="en-US" altLang="en-US" sz="2000" b="0" i="0" u="none" strike="noStrike" cap="none" normalizeH="0" baseline="0" dirty="0">
              <a:ln>
                <a:noFill/>
              </a:ln>
              <a:solidFill>
                <a:srgbClr val="333333"/>
              </a:solidFill>
              <a:effectLst/>
              <a:latin typeface="Source Sans Pro"/>
              <a:ea typeface="Source Sans Pro"/>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1F1F1F"/>
              </a:solidFill>
              <a:effectLst/>
              <a:latin typeface="Source Sans Pro" panose="020B0503030403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F1F1F"/>
                </a:solidFill>
                <a:effectLst/>
                <a:latin typeface="Source Sans Pro"/>
                <a:ea typeface="Source Sans Pro"/>
              </a:rPr>
              <a:t>And then ensuring you progress forward by illuminating where you have come from and where you are going, creating a high performance you connected to the first 3 Ps.</a:t>
            </a:r>
            <a:endParaRPr kumimoji="0" lang="en-US" altLang="en-US" sz="2000" b="0" i="0" u="none" strike="noStrike" cap="none" normalizeH="0" baseline="0" dirty="0">
              <a:ln>
                <a:noFill/>
              </a:ln>
              <a:solidFill>
                <a:schemeClr val="tx1"/>
              </a:solidFill>
              <a:effectLst/>
              <a:latin typeface="Source Sans Pro"/>
              <a:ea typeface="Source Sans Pro"/>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38836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AFC673B-23B9-820F-FE3C-EF8DA695088C}"/>
              </a:ext>
            </a:extLst>
          </p:cNvPr>
          <p:cNvPicPr>
            <a:picLocks noChangeAspect="1"/>
          </p:cNvPicPr>
          <p:nvPr/>
        </p:nvPicPr>
        <p:blipFill rotWithShape="1">
          <a:blip r:embed="rId3"/>
          <a:srcRect l="3215" r="3048" b="1291"/>
          <a:stretch/>
        </p:blipFill>
        <p:spPr>
          <a:xfrm>
            <a:off x="2376667" y="910713"/>
            <a:ext cx="7438665" cy="462648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81BCA-BCB7-DFFD-CAB9-DA136F71E1C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DE63E4D-7549-CF0C-3D37-9CD8E88E6464}"/>
              </a:ext>
            </a:extLst>
          </p:cNvPr>
          <p:cNvSpPr>
            <a:spLocks noGrp="1"/>
          </p:cNvSpPr>
          <p:nvPr>
            <p:ph idx="1"/>
          </p:nvPr>
        </p:nvSpPr>
        <p:spPr/>
        <p:txBody>
          <a:bodyPr/>
          <a:lstStyle/>
          <a:p>
            <a:pPr algn="ctr"/>
            <a:endParaRPr lang="en-GB" b="1" i="1" u="sng" dirty="0">
              <a:solidFill>
                <a:srgbClr val="1F1F1F"/>
              </a:solidFill>
              <a:effectLst/>
              <a:latin typeface="Source Sans Pro" panose="020B0503030403020204" pitchFamily="34" charset="0"/>
            </a:endParaRPr>
          </a:p>
          <a:p>
            <a:pPr algn="ctr"/>
            <a:endParaRPr lang="en-GB" b="1" i="1" u="sng" dirty="0">
              <a:solidFill>
                <a:srgbClr val="1F1F1F"/>
              </a:solidFill>
              <a:latin typeface="Source Sans Pro" panose="020B0503030403020204" pitchFamily="34" charset="0"/>
            </a:endParaRPr>
          </a:p>
          <a:p>
            <a:pPr marL="0" indent="0" algn="ctr">
              <a:buNone/>
            </a:pPr>
            <a:r>
              <a:rPr lang="en-GB" b="1" i="1" u="sng" dirty="0">
                <a:solidFill>
                  <a:srgbClr val="1F1F1F"/>
                </a:solidFill>
                <a:effectLst/>
                <a:latin typeface="Source Sans Pro" panose="020B0503030403020204" pitchFamily="34" charset="0"/>
              </a:rPr>
              <a:t>Unpacking "Connected" + "Leadership"</a:t>
            </a:r>
          </a:p>
          <a:p>
            <a:endParaRPr lang="en-GB" dirty="0"/>
          </a:p>
        </p:txBody>
      </p:sp>
    </p:spTree>
    <p:extLst>
      <p:ext uri="{BB962C8B-B14F-4D97-AF65-F5344CB8AC3E}">
        <p14:creationId xmlns:p14="http://schemas.microsoft.com/office/powerpoint/2010/main" val="2988872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2B172-5473-E7E4-2491-0EF7D154320B}"/>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13967918-51D5-3A83-39F5-0E6074D1A6BC}"/>
              </a:ext>
            </a:extLst>
          </p:cNvPr>
          <p:cNvSpPr>
            <a:spLocks noGrp="1"/>
          </p:cNvSpPr>
          <p:nvPr>
            <p:ph idx="1"/>
          </p:nvPr>
        </p:nvSpPr>
        <p:spPr/>
        <p:txBody>
          <a:bodyPr/>
          <a:lstStyle/>
          <a:p>
            <a:r>
              <a:rPr lang="en-US" dirty="0"/>
              <a:t>Question</a:t>
            </a:r>
          </a:p>
          <a:p>
            <a:endParaRPr lang="en-US" dirty="0"/>
          </a:p>
          <a:p>
            <a:r>
              <a:rPr lang="en-US" dirty="0"/>
              <a:t>Take a moment to write down your thoughts about the word "leadership". What associations does it carry for you? Include both positive and negative associations.</a:t>
            </a:r>
            <a:endParaRPr lang="en-GB" dirty="0"/>
          </a:p>
        </p:txBody>
      </p:sp>
    </p:spTree>
    <p:extLst>
      <p:ext uri="{BB962C8B-B14F-4D97-AF65-F5344CB8AC3E}">
        <p14:creationId xmlns:p14="http://schemas.microsoft.com/office/powerpoint/2010/main" val="1883663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5B09A45-6568-57DA-14E2-A2B5D29AFC0C}"/>
              </a:ext>
            </a:extLst>
          </p:cNvPr>
          <p:cNvPicPr>
            <a:picLocks noGrp="1" noChangeAspect="1"/>
          </p:cNvPicPr>
          <p:nvPr>
            <p:ph idx="1"/>
          </p:nvPr>
        </p:nvPicPr>
        <p:blipFill rotWithShape="1">
          <a:blip r:embed="rId3"/>
          <a:srcRect l="8180" t="2277" r="50000" b="19959"/>
          <a:stretch/>
        </p:blipFill>
        <p:spPr>
          <a:xfrm>
            <a:off x="3936253" y="883255"/>
            <a:ext cx="4582906" cy="4791219"/>
          </a:xfrm>
        </p:spPr>
      </p:pic>
      <p:sp>
        <p:nvSpPr>
          <p:cNvPr id="2" name="Title 1">
            <a:extLst>
              <a:ext uri="{FF2B5EF4-FFF2-40B4-BE49-F238E27FC236}">
                <a16:creationId xmlns:a16="http://schemas.microsoft.com/office/drawing/2014/main" id="{1235E658-142E-08F4-922E-2C27BE3317A1}"/>
              </a:ext>
            </a:extLst>
          </p:cNvPr>
          <p:cNvSpPr>
            <a:spLocks noGrp="1"/>
          </p:cNvSpPr>
          <p:nvPr>
            <p:ph type="title"/>
          </p:nvPr>
        </p:nvSpPr>
        <p:spPr/>
        <p:txBody>
          <a:bodyPr/>
          <a:lstStyle/>
          <a:p>
            <a:r>
              <a:rPr lang="en-GB" dirty="0"/>
              <a:t>We are all leaders</a:t>
            </a:r>
          </a:p>
        </p:txBody>
      </p:sp>
      <p:sp>
        <p:nvSpPr>
          <p:cNvPr id="3" name="Rectangular Callout 2">
            <a:extLst>
              <a:ext uri="{FF2B5EF4-FFF2-40B4-BE49-F238E27FC236}">
                <a16:creationId xmlns:a16="http://schemas.microsoft.com/office/drawing/2014/main" id="{D2C18DD3-58D3-9833-F2DA-4EA74CCA5472}"/>
              </a:ext>
            </a:extLst>
          </p:cNvPr>
          <p:cNvSpPr/>
          <p:nvPr/>
        </p:nvSpPr>
        <p:spPr>
          <a:xfrm>
            <a:off x="502920" y="1182543"/>
            <a:ext cx="2743200" cy="1789258"/>
          </a:xfrm>
          <a:prstGeom prst="wedgeRectCallout">
            <a:avLst>
              <a:gd name="adj1" fmla="val 147900"/>
              <a:gd name="adj2" fmla="val 57157"/>
            </a:avLst>
          </a:prstGeom>
        </p:spPr>
        <p:style>
          <a:lnRef idx="2">
            <a:schemeClr val="accent6"/>
          </a:lnRef>
          <a:fillRef idx="1">
            <a:schemeClr val="lt1"/>
          </a:fillRef>
          <a:effectRef idx="0">
            <a:schemeClr val="accent6"/>
          </a:effectRef>
          <a:fontRef idx="minor">
            <a:schemeClr val="dk1"/>
          </a:fontRef>
        </p:style>
        <p:txBody>
          <a:bodyPr rtlCol="0" anchor="ctr"/>
          <a:lstStyle/>
          <a:p>
            <a:r>
              <a:rPr lang="en-US" b="1" dirty="0"/>
              <a:t>Purpose-driver Leader</a:t>
            </a:r>
            <a:endParaRPr lang="en-US" dirty="0"/>
          </a:p>
          <a:p>
            <a:pPr marL="285750" indent="-285750">
              <a:buFont typeface="Arial" panose="020B0604020202020204" pitchFamily="34" charset="0"/>
              <a:buChar char="•"/>
            </a:pPr>
            <a:r>
              <a:rPr lang="en-US" dirty="0"/>
              <a:t>align goals with passions and values</a:t>
            </a:r>
          </a:p>
          <a:p>
            <a:pPr marL="285750" indent="-285750">
              <a:buFont typeface="Arial" panose="020B0604020202020204" pitchFamily="34" charset="0"/>
              <a:buChar char="•"/>
            </a:pPr>
            <a:r>
              <a:rPr lang="en-US" dirty="0"/>
              <a:t>model the way for others to do the same</a:t>
            </a:r>
          </a:p>
        </p:txBody>
      </p:sp>
      <p:sp>
        <p:nvSpPr>
          <p:cNvPr id="4" name="Rectangular Callout 3">
            <a:extLst>
              <a:ext uri="{FF2B5EF4-FFF2-40B4-BE49-F238E27FC236}">
                <a16:creationId xmlns:a16="http://schemas.microsoft.com/office/drawing/2014/main" id="{CF236F43-B819-2AFF-E810-888B9E753B87}"/>
              </a:ext>
            </a:extLst>
          </p:cNvPr>
          <p:cNvSpPr/>
          <p:nvPr/>
        </p:nvSpPr>
        <p:spPr>
          <a:xfrm>
            <a:off x="502920" y="3429000"/>
            <a:ext cx="2743200" cy="1950720"/>
          </a:xfrm>
          <a:prstGeom prst="wedgeRectCallout">
            <a:avLst>
              <a:gd name="adj1" fmla="val 92020"/>
              <a:gd name="adj2" fmla="val -50756"/>
            </a:avLst>
          </a:prstGeom>
        </p:spPr>
        <p:style>
          <a:lnRef idx="2">
            <a:schemeClr val="accent6"/>
          </a:lnRef>
          <a:fillRef idx="1">
            <a:schemeClr val="lt1"/>
          </a:fillRef>
          <a:effectRef idx="0">
            <a:schemeClr val="accent6"/>
          </a:effectRef>
          <a:fontRef idx="minor">
            <a:schemeClr val="dk1"/>
          </a:fontRef>
        </p:style>
        <p:txBody>
          <a:bodyPr rtlCol="0" anchor="ctr"/>
          <a:lstStyle/>
          <a:p>
            <a:r>
              <a:rPr lang="en-US" b="1" dirty="0"/>
              <a:t>Intuitive Leader</a:t>
            </a:r>
            <a:endParaRPr lang="en-US" dirty="0"/>
          </a:p>
          <a:p>
            <a:pPr marL="285750" indent="-285750">
              <a:buFont typeface="Arial" panose="020B0604020202020204" pitchFamily="34" charset="0"/>
              <a:buChar char="•"/>
            </a:pPr>
            <a:r>
              <a:rPr lang="en-US" dirty="0"/>
              <a:t>quickly assess situations and make decisions based on their instincts, experience, and knowledge</a:t>
            </a:r>
          </a:p>
        </p:txBody>
      </p:sp>
      <p:sp>
        <p:nvSpPr>
          <p:cNvPr id="6" name="Rectangular Callout 5">
            <a:extLst>
              <a:ext uri="{FF2B5EF4-FFF2-40B4-BE49-F238E27FC236}">
                <a16:creationId xmlns:a16="http://schemas.microsoft.com/office/drawing/2014/main" id="{B5DAB75B-82EF-6770-9BC7-2B3FD75CA6DF}"/>
              </a:ext>
            </a:extLst>
          </p:cNvPr>
          <p:cNvSpPr/>
          <p:nvPr/>
        </p:nvSpPr>
        <p:spPr>
          <a:xfrm>
            <a:off x="8732520" y="523009"/>
            <a:ext cx="3352800" cy="1789258"/>
          </a:xfrm>
          <a:prstGeom prst="wedgeRectCallout">
            <a:avLst>
              <a:gd name="adj1" fmla="val -103828"/>
              <a:gd name="adj2" fmla="val 33994"/>
            </a:avLst>
          </a:prstGeom>
        </p:spPr>
        <p:style>
          <a:lnRef idx="2">
            <a:schemeClr val="accent6"/>
          </a:lnRef>
          <a:fillRef idx="1">
            <a:schemeClr val="lt1"/>
          </a:fillRef>
          <a:effectRef idx="0">
            <a:schemeClr val="accent6"/>
          </a:effectRef>
          <a:fontRef idx="minor">
            <a:schemeClr val="dk1"/>
          </a:fontRef>
        </p:style>
        <p:txBody>
          <a:bodyPr rtlCol="0" anchor="ctr"/>
          <a:lstStyle/>
          <a:p>
            <a:r>
              <a:rPr lang="en-US" b="1" dirty="0"/>
              <a:t>Visionary Leader</a:t>
            </a:r>
            <a:endParaRPr lang="en-US" dirty="0"/>
          </a:p>
          <a:p>
            <a:pPr marL="285750" indent="-285750">
              <a:buFont typeface="Arial" panose="020B0604020202020204" pitchFamily="34" charset="0"/>
              <a:buChar char="•"/>
            </a:pPr>
            <a:r>
              <a:rPr lang="en-US" dirty="0"/>
              <a:t>often charismatic and persuasive</a:t>
            </a:r>
          </a:p>
          <a:p>
            <a:pPr marL="285750" indent="-285750">
              <a:buFont typeface="Arial" panose="020B0604020202020204" pitchFamily="34" charset="0"/>
              <a:buChar char="•"/>
            </a:pPr>
            <a:r>
              <a:rPr lang="en-US" dirty="0"/>
              <a:t>articulate vision effectively, inspire team to work towards common goals</a:t>
            </a:r>
          </a:p>
        </p:txBody>
      </p:sp>
      <p:sp>
        <p:nvSpPr>
          <p:cNvPr id="7" name="Rectangular Callout 6">
            <a:extLst>
              <a:ext uri="{FF2B5EF4-FFF2-40B4-BE49-F238E27FC236}">
                <a16:creationId xmlns:a16="http://schemas.microsoft.com/office/drawing/2014/main" id="{B272F08A-0E68-0783-E35B-088E4A7F8CBE}"/>
              </a:ext>
            </a:extLst>
          </p:cNvPr>
          <p:cNvSpPr/>
          <p:nvPr/>
        </p:nvSpPr>
        <p:spPr>
          <a:xfrm>
            <a:off x="8732520" y="2381969"/>
            <a:ext cx="3352800" cy="1671873"/>
          </a:xfrm>
          <a:prstGeom prst="wedgeRectCallout">
            <a:avLst>
              <a:gd name="adj1" fmla="val -64737"/>
              <a:gd name="adj2" fmla="val 3285"/>
            </a:avLst>
          </a:prstGeom>
        </p:spPr>
        <p:style>
          <a:lnRef idx="2">
            <a:schemeClr val="accent6"/>
          </a:lnRef>
          <a:fillRef idx="1">
            <a:schemeClr val="lt1"/>
          </a:fillRef>
          <a:effectRef idx="0">
            <a:schemeClr val="accent6"/>
          </a:effectRef>
          <a:fontRef idx="minor">
            <a:schemeClr val="dk1"/>
          </a:fontRef>
        </p:style>
        <p:txBody>
          <a:bodyPr rtlCol="0" anchor="ctr"/>
          <a:lstStyle/>
          <a:p>
            <a:r>
              <a:rPr lang="en-US" b="1" dirty="0"/>
              <a:t>Collaborative Leader</a:t>
            </a:r>
            <a:r>
              <a:rPr lang="en-US" dirty="0"/>
              <a:t> </a:t>
            </a:r>
          </a:p>
          <a:p>
            <a:pPr marL="285750" indent="-285750">
              <a:buFont typeface="Arial" panose="020B0604020202020204" pitchFamily="34" charset="0"/>
              <a:buChar char="•"/>
            </a:pPr>
            <a:r>
              <a:rPr lang="en-US" dirty="0"/>
              <a:t>value input of all team members</a:t>
            </a:r>
          </a:p>
          <a:p>
            <a:pPr marL="285750" indent="-285750">
              <a:buFont typeface="Arial" panose="020B0604020202020204" pitchFamily="34" charset="0"/>
              <a:buChar char="•"/>
            </a:pPr>
            <a:r>
              <a:rPr lang="en-US" dirty="0"/>
              <a:t>encourage open communication, mutual respect and collaboration</a:t>
            </a:r>
          </a:p>
        </p:txBody>
      </p:sp>
      <p:sp>
        <p:nvSpPr>
          <p:cNvPr id="8" name="Rectangular Callout 7">
            <a:extLst>
              <a:ext uri="{FF2B5EF4-FFF2-40B4-BE49-F238E27FC236}">
                <a16:creationId xmlns:a16="http://schemas.microsoft.com/office/drawing/2014/main" id="{64534F4C-87AC-1C01-2B26-9D8A99D94187}"/>
              </a:ext>
            </a:extLst>
          </p:cNvPr>
          <p:cNvSpPr/>
          <p:nvPr/>
        </p:nvSpPr>
        <p:spPr>
          <a:xfrm>
            <a:off x="8732520" y="4114802"/>
            <a:ext cx="3352800" cy="1946509"/>
          </a:xfrm>
          <a:prstGeom prst="wedgeRectCallout">
            <a:avLst>
              <a:gd name="adj1" fmla="val -101555"/>
              <a:gd name="adj2" fmla="val -24454"/>
            </a:avLst>
          </a:prstGeom>
        </p:spPr>
        <p:style>
          <a:lnRef idx="2">
            <a:schemeClr val="accent6"/>
          </a:lnRef>
          <a:fillRef idx="1">
            <a:schemeClr val="lt1"/>
          </a:fillRef>
          <a:effectRef idx="0">
            <a:schemeClr val="accent6"/>
          </a:effectRef>
          <a:fontRef idx="minor">
            <a:schemeClr val="dk1"/>
          </a:fontRef>
        </p:style>
        <p:txBody>
          <a:bodyPr rtlCol="0" anchor="ctr"/>
          <a:lstStyle/>
          <a:p>
            <a:r>
              <a:rPr lang="en-US" b="1" dirty="0"/>
              <a:t>Servant Leader</a:t>
            </a:r>
            <a:r>
              <a:rPr lang="en-US" dirty="0"/>
              <a:t> </a:t>
            </a:r>
          </a:p>
          <a:p>
            <a:pPr marL="285750" indent="-285750">
              <a:buFont typeface="Arial" panose="020B0604020202020204" pitchFamily="34" charset="0"/>
              <a:buChar char="•"/>
            </a:pPr>
            <a:r>
              <a:rPr lang="en-US" dirty="0"/>
              <a:t>focuses on serving team members needs, well-being and growth</a:t>
            </a:r>
          </a:p>
          <a:p>
            <a:pPr marL="285750" indent="-285750">
              <a:buFont typeface="Arial" panose="020B0604020202020204" pitchFamily="34" charset="0"/>
              <a:buChar char="•"/>
            </a:pPr>
            <a:r>
              <a:rPr lang="en-US" dirty="0"/>
              <a:t>empathy, humility, and a genuine desire to help others succeed</a:t>
            </a:r>
          </a:p>
        </p:txBody>
      </p:sp>
    </p:spTree>
    <p:extLst>
      <p:ext uri="{BB962C8B-B14F-4D97-AF65-F5344CB8AC3E}">
        <p14:creationId xmlns:p14="http://schemas.microsoft.com/office/powerpoint/2010/main" val="1567502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qr code with a white background&#10;&#10;Description automatically generated">
            <a:extLst>
              <a:ext uri="{FF2B5EF4-FFF2-40B4-BE49-F238E27FC236}">
                <a16:creationId xmlns:a16="http://schemas.microsoft.com/office/drawing/2014/main" id="{564C84FA-2AEE-F672-2510-A0417A81F4BA}"/>
              </a:ext>
            </a:extLst>
          </p:cNvPr>
          <p:cNvPicPr>
            <a:picLocks noChangeAspect="1"/>
          </p:cNvPicPr>
          <p:nvPr/>
        </p:nvPicPr>
        <p:blipFill rotWithShape="1">
          <a:blip r:embed="rId2"/>
          <a:srcRect b="303"/>
          <a:stretch/>
        </p:blipFill>
        <p:spPr>
          <a:xfrm>
            <a:off x="628819" y="929640"/>
            <a:ext cx="4673763" cy="4659601"/>
          </a:xfrm>
          <a:prstGeom prst="rect">
            <a:avLst/>
          </a:prstGeom>
          <a:noFill/>
        </p:spPr>
      </p:pic>
      <p:sp>
        <p:nvSpPr>
          <p:cNvPr id="2" name="Title 1">
            <a:extLst>
              <a:ext uri="{FF2B5EF4-FFF2-40B4-BE49-F238E27FC236}">
                <a16:creationId xmlns:a16="http://schemas.microsoft.com/office/drawing/2014/main" id="{6A5ECEE9-BFF8-937A-02A4-9175F6ABB8D1}"/>
              </a:ext>
            </a:extLst>
          </p:cNvPr>
          <p:cNvSpPr>
            <a:spLocks noGrp="1"/>
          </p:cNvSpPr>
          <p:nvPr>
            <p:ph type="title"/>
          </p:nvPr>
        </p:nvSpPr>
        <p:spPr>
          <a:xfrm>
            <a:off x="609600" y="274638"/>
            <a:ext cx="10972800" cy="1143000"/>
          </a:xfrm>
        </p:spPr>
        <p:txBody>
          <a:bodyPr anchor="ctr">
            <a:normAutofit/>
          </a:bodyPr>
          <a:lstStyle/>
          <a:p>
            <a:r>
              <a:rPr lang="en-GB" dirty="0"/>
              <a:t>Activity </a:t>
            </a:r>
          </a:p>
        </p:txBody>
      </p:sp>
      <p:sp>
        <p:nvSpPr>
          <p:cNvPr id="3" name="Content Placeholder 2">
            <a:extLst>
              <a:ext uri="{FF2B5EF4-FFF2-40B4-BE49-F238E27FC236}">
                <a16:creationId xmlns:a16="http://schemas.microsoft.com/office/drawing/2014/main" id="{DEFD406B-9B32-F261-68AE-120F6C4932B3}"/>
              </a:ext>
            </a:extLst>
          </p:cNvPr>
          <p:cNvSpPr>
            <a:spLocks noGrp="1"/>
          </p:cNvSpPr>
          <p:nvPr>
            <p:ph sz="half" idx="2"/>
          </p:nvPr>
        </p:nvSpPr>
        <p:spPr>
          <a:xfrm>
            <a:off x="6197600" y="1600201"/>
            <a:ext cx="5643880" cy="3989040"/>
          </a:xfrm>
        </p:spPr>
        <p:txBody>
          <a:bodyPr>
            <a:normAutofit/>
          </a:bodyPr>
          <a:lstStyle/>
          <a:p>
            <a:r>
              <a:rPr lang="en-GB" dirty="0"/>
              <a:t>What is the difference between Leaders and Manager?</a:t>
            </a:r>
          </a:p>
        </p:txBody>
      </p:sp>
    </p:spTree>
    <p:extLst>
      <p:ext uri="{BB962C8B-B14F-4D97-AF65-F5344CB8AC3E}">
        <p14:creationId xmlns:p14="http://schemas.microsoft.com/office/powerpoint/2010/main" val="3053930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9D158-68D8-CE1F-54F1-7FE9D3D653A4}"/>
              </a:ext>
            </a:extLst>
          </p:cNvPr>
          <p:cNvSpPr>
            <a:spLocks noGrp="1"/>
          </p:cNvSpPr>
          <p:nvPr>
            <p:ph type="title"/>
          </p:nvPr>
        </p:nvSpPr>
        <p:spPr>
          <a:xfrm>
            <a:off x="609601" y="304800"/>
            <a:ext cx="5486399" cy="764540"/>
          </a:xfrm>
        </p:spPr>
        <p:txBody>
          <a:bodyPr anchor="b">
            <a:normAutofit/>
          </a:bodyPr>
          <a:lstStyle/>
          <a:p>
            <a:r>
              <a:rPr lang="en-US" sz="3200" dirty="0"/>
              <a:t>Leadership vs Management</a:t>
            </a:r>
          </a:p>
        </p:txBody>
      </p:sp>
      <p:pic>
        <p:nvPicPr>
          <p:cNvPr id="4" name="Online Media 3" descr="Leadership vs. Management 4 Key Differences">
            <a:hlinkClick r:id="" action="ppaction://media"/>
            <a:extLst>
              <a:ext uri="{FF2B5EF4-FFF2-40B4-BE49-F238E27FC236}">
                <a16:creationId xmlns:a16="http://schemas.microsoft.com/office/drawing/2014/main" id="{2E0BF157-FCF2-6E93-DEA9-157F481BF77A}"/>
              </a:ext>
            </a:extLst>
          </p:cNvPr>
          <p:cNvPicPr>
            <a:picLocks noRot="1" noChangeAspect="1"/>
          </p:cNvPicPr>
          <p:nvPr>
            <a:videoFile r:link="rId1"/>
          </p:nvPr>
        </p:nvPicPr>
        <p:blipFill>
          <a:blip r:embed="rId3"/>
          <a:stretch>
            <a:fillRect/>
          </a:stretch>
        </p:blipFill>
        <p:spPr>
          <a:xfrm>
            <a:off x="4862427" y="1358396"/>
            <a:ext cx="7329573" cy="4141208"/>
          </a:xfrm>
          <a:prstGeom prst="rect">
            <a:avLst/>
          </a:prstGeom>
          <a:noFill/>
        </p:spPr>
      </p:pic>
      <p:sp>
        <p:nvSpPr>
          <p:cNvPr id="9" name="Text Placeholder 3">
            <a:extLst>
              <a:ext uri="{FF2B5EF4-FFF2-40B4-BE49-F238E27FC236}">
                <a16:creationId xmlns:a16="http://schemas.microsoft.com/office/drawing/2014/main" id="{0F2D7372-8EB7-7723-69D1-389748013436}"/>
              </a:ext>
            </a:extLst>
          </p:cNvPr>
          <p:cNvSpPr>
            <a:spLocks noGrp="1"/>
          </p:cNvSpPr>
          <p:nvPr>
            <p:ph type="body" sz="half" idx="2"/>
          </p:nvPr>
        </p:nvSpPr>
        <p:spPr>
          <a:xfrm>
            <a:off x="609601" y="1554480"/>
            <a:ext cx="4252826" cy="3833807"/>
          </a:xfrm>
        </p:spPr>
        <p:txBody>
          <a:bodyPr>
            <a:noAutofit/>
          </a:bodyPr>
          <a:lstStyle/>
          <a:p>
            <a:pPr marL="285750" indent="-285750">
              <a:buFont typeface="Arial" panose="020B0604020202020204" pitchFamily="34" charset="0"/>
              <a:buChar char="•"/>
            </a:pPr>
            <a:r>
              <a:rPr lang="en-HK" sz="2600" dirty="0">
                <a:solidFill>
                  <a:srgbClr val="131313"/>
                </a:solidFill>
                <a:effectLst/>
              </a:rPr>
              <a:t>Sources of power</a:t>
            </a:r>
          </a:p>
          <a:p>
            <a:pPr marL="285750" indent="-285750">
              <a:buFont typeface="Arial" panose="020B0604020202020204" pitchFamily="34" charset="0"/>
              <a:buChar char="•"/>
            </a:pPr>
            <a:endParaRPr lang="en-HK" sz="2600" dirty="0">
              <a:solidFill>
                <a:srgbClr val="131313"/>
              </a:solidFill>
              <a:effectLst/>
            </a:endParaRPr>
          </a:p>
          <a:p>
            <a:pPr marL="285750" indent="-285750">
              <a:buFont typeface="Arial" panose="020B0604020202020204" pitchFamily="34" charset="0"/>
              <a:buChar char="•"/>
            </a:pPr>
            <a:r>
              <a:rPr lang="en-HK" sz="2600" dirty="0">
                <a:solidFill>
                  <a:srgbClr val="131313"/>
                </a:solidFill>
                <a:effectLst/>
              </a:rPr>
              <a:t>Vision vs. Administration</a:t>
            </a:r>
          </a:p>
          <a:p>
            <a:pPr marL="285750" indent="-285750">
              <a:buFont typeface="Arial" panose="020B0604020202020204" pitchFamily="34" charset="0"/>
              <a:buChar char="•"/>
            </a:pPr>
            <a:endParaRPr lang="en-HK" sz="2600" dirty="0">
              <a:solidFill>
                <a:srgbClr val="131313"/>
              </a:solidFill>
              <a:effectLst/>
            </a:endParaRPr>
          </a:p>
          <a:p>
            <a:pPr marL="285750" indent="-285750">
              <a:buFont typeface="Arial" panose="020B0604020202020204" pitchFamily="34" charset="0"/>
              <a:buChar char="•"/>
            </a:pPr>
            <a:r>
              <a:rPr lang="en-HK" sz="2600" dirty="0">
                <a:solidFill>
                  <a:srgbClr val="131313"/>
                </a:solidFill>
                <a:effectLst/>
              </a:rPr>
              <a:t>Risk vs. Maintenance</a:t>
            </a:r>
          </a:p>
          <a:p>
            <a:pPr marL="285750" indent="-285750">
              <a:buFont typeface="Arial" panose="020B0604020202020204" pitchFamily="34" charset="0"/>
              <a:buChar char="•"/>
            </a:pPr>
            <a:endParaRPr lang="en-HK" sz="2600" dirty="0">
              <a:solidFill>
                <a:srgbClr val="131313"/>
              </a:solidFill>
              <a:effectLst/>
            </a:endParaRPr>
          </a:p>
          <a:p>
            <a:pPr marL="285750" indent="-285750">
              <a:buFont typeface="Arial" panose="020B0604020202020204" pitchFamily="34" charset="0"/>
              <a:buChar char="•"/>
            </a:pPr>
            <a:r>
              <a:rPr lang="en-HK" sz="2600" dirty="0">
                <a:solidFill>
                  <a:srgbClr val="131313"/>
                </a:solidFill>
                <a:effectLst/>
              </a:rPr>
              <a:t>Communication</a:t>
            </a:r>
            <a:endParaRPr lang="en-HK" sz="2600" dirty="0">
              <a:effectLst/>
            </a:endParaRPr>
          </a:p>
          <a:p>
            <a:pPr algn="l"/>
            <a:br>
              <a:rPr lang="en-HK" sz="2600" b="1" i="0" dirty="0">
                <a:solidFill>
                  <a:srgbClr val="0F0F0F"/>
                </a:solidFill>
                <a:effectLst/>
                <a:latin typeface="Roboto" panose="02000000000000000000" pitchFamily="2" charset="0"/>
              </a:rPr>
            </a:br>
            <a:endParaRPr lang="en-HK" sz="2600" b="1" i="0" dirty="0">
              <a:solidFill>
                <a:srgbClr val="0F0F0F"/>
              </a:solidFill>
              <a:effectLst/>
              <a:latin typeface="Roboto" panose="02000000000000000000" pitchFamily="2" charset="0"/>
            </a:endParaRPr>
          </a:p>
          <a:p>
            <a:pPr marL="285750" indent="-285750">
              <a:buFont typeface="Arial" panose="020B0604020202020204" pitchFamily="34" charset="0"/>
              <a:buChar char="•"/>
            </a:pPr>
            <a:endParaRPr lang="en-US" sz="2600" dirty="0"/>
          </a:p>
        </p:txBody>
      </p:sp>
    </p:spTree>
    <p:extLst>
      <p:ext uri="{BB962C8B-B14F-4D97-AF65-F5344CB8AC3E}">
        <p14:creationId xmlns:p14="http://schemas.microsoft.com/office/powerpoint/2010/main" val="3798343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90FE1-9654-B661-049D-B2A03A852A41}"/>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141EED32-57C8-1934-9818-FD72857DD811}"/>
              </a:ext>
            </a:extLst>
          </p:cNvPr>
          <p:cNvSpPr>
            <a:spLocks noGrp="1"/>
          </p:cNvSpPr>
          <p:nvPr>
            <p:ph idx="1"/>
          </p:nvPr>
        </p:nvSpPr>
        <p:spPr/>
        <p:txBody>
          <a:bodyPr/>
          <a:lstStyle/>
          <a:p>
            <a:pPr marL="0" indent="0">
              <a:buNone/>
            </a:pPr>
            <a:r>
              <a:rPr lang="en-GB" i="1" dirty="0"/>
              <a:t>Now, </a:t>
            </a:r>
          </a:p>
          <a:p>
            <a:endParaRPr lang="en-GB" i="1" dirty="0"/>
          </a:p>
          <a:p>
            <a:pPr marL="0" indent="0">
              <a:buNone/>
            </a:pPr>
            <a:r>
              <a:rPr lang="en-GB" i="1" dirty="0"/>
              <a:t>Craft your definition of leadership………………….</a:t>
            </a:r>
          </a:p>
        </p:txBody>
      </p:sp>
    </p:spTree>
    <p:extLst>
      <p:ext uri="{BB962C8B-B14F-4D97-AF65-F5344CB8AC3E}">
        <p14:creationId xmlns:p14="http://schemas.microsoft.com/office/powerpoint/2010/main" val="2783873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B0B1C-6D65-ADF2-999D-D4CD6275D2FC}"/>
              </a:ext>
            </a:extLst>
          </p:cNvPr>
          <p:cNvSpPr>
            <a:spLocks noGrp="1"/>
          </p:cNvSpPr>
          <p:nvPr>
            <p:ph type="title"/>
          </p:nvPr>
        </p:nvSpPr>
        <p:spPr/>
        <p:txBody>
          <a:bodyPr>
            <a:normAutofit fontScale="90000"/>
          </a:bodyPr>
          <a:lstStyle/>
          <a:p>
            <a:r>
              <a:rPr lang="en-GB" dirty="0"/>
              <a:t>Leadership Defined</a:t>
            </a:r>
            <a:br>
              <a:rPr lang="en-GB" dirty="0"/>
            </a:br>
            <a:endParaRPr lang="en-GB" dirty="0"/>
          </a:p>
        </p:txBody>
      </p:sp>
      <p:sp>
        <p:nvSpPr>
          <p:cNvPr id="3" name="Content Placeholder 2">
            <a:extLst>
              <a:ext uri="{FF2B5EF4-FFF2-40B4-BE49-F238E27FC236}">
                <a16:creationId xmlns:a16="http://schemas.microsoft.com/office/drawing/2014/main" id="{01022425-3F88-1029-BD30-F3CD9674AD54}"/>
              </a:ext>
            </a:extLst>
          </p:cNvPr>
          <p:cNvSpPr>
            <a:spLocks noGrp="1"/>
          </p:cNvSpPr>
          <p:nvPr>
            <p:ph idx="1"/>
          </p:nvPr>
        </p:nvSpPr>
        <p:spPr>
          <a:xfrm>
            <a:off x="365760" y="1600201"/>
            <a:ext cx="11521440" cy="3917032"/>
          </a:xfrm>
        </p:spPr>
        <p:txBody>
          <a:bodyPr/>
          <a:lstStyle/>
          <a:p>
            <a:pPr marL="0" indent="0" algn="ctr">
              <a:buNone/>
            </a:pPr>
            <a:endParaRPr lang="en-GB" i="1" dirty="0"/>
          </a:p>
          <a:p>
            <a:pPr marL="0" indent="0" algn="ctr">
              <a:buNone/>
            </a:pPr>
            <a:r>
              <a:rPr lang="en-GB" i="1" dirty="0"/>
              <a:t>“</a:t>
            </a:r>
            <a:r>
              <a:rPr lang="en-US" b="0" i="1" dirty="0">
                <a:solidFill>
                  <a:srgbClr val="1F1F1F"/>
                </a:solidFill>
                <a:effectLst/>
                <a:latin typeface="Source Sans Pro" panose="020B0503030403020204" pitchFamily="34" charset="0"/>
              </a:rPr>
              <a:t> Leadership is a </a:t>
            </a:r>
            <a:r>
              <a:rPr lang="en-US" b="1" i="1" dirty="0">
                <a:solidFill>
                  <a:srgbClr val="FF0000"/>
                </a:solidFill>
                <a:effectLst/>
                <a:latin typeface="Source Sans Pro" panose="020B0503030403020204" pitchFamily="34" charset="0"/>
              </a:rPr>
              <a:t>socially-constructed process </a:t>
            </a:r>
            <a:r>
              <a:rPr lang="en-US" b="0" i="1" dirty="0">
                <a:solidFill>
                  <a:srgbClr val="1F1F1F"/>
                </a:solidFill>
                <a:effectLst/>
                <a:latin typeface="Source Sans Pro" panose="020B0503030403020204" pitchFamily="34" charset="0"/>
              </a:rPr>
              <a:t>in which an individual is either given or takes increased </a:t>
            </a:r>
            <a:r>
              <a:rPr lang="en-US" b="1" i="1" dirty="0">
                <a:solidFill>
                  <a:srgbClr val="00B050"/>
                </a:solidFill>
                <a:effectLst/>
                <a:latin typeface="Source Sans Pro" panose="020B0503030403020204" pitchFamily="34" charset="0"/>
              </a:rPr>
              <a:t>responsibility or accountability</a:t>
            </a:r>
            <a:r>
              <a:rPr lang="en-US" b="0" i="1" dirty="0">
                <a:solidFill>
                  <a:srgbClr val="1F1F1F"/>
                </a:solidFill>
                <a:effectLst/>
                <a:latin typeface="Source Sans Pro" panose="020B0503030403020204" pitchFamily="34" charset="0"/>
              </a:rPr>
              <a:t> in empowering others to </a:t>
            </a:r>
            <a:r>
              <a:rPr lang="en-US" b="1" i="1" dirty="0">
                <a:solidFill>
                  <a:srgbClr val="0070C0"/>
                </a:solidFill>
                <a:effectLst/>
                <a:latin typeface="Source Sans Pro" panose="020B0503030403020204" pitchFamily="34" charset="0"/>
              </a:rPr>
              <a:t>collectively solve problems</a:t>
            </a:r>
            <a:r>
              <a:rPr lang="en-US" b="0" i="1" dirty="0">
                <a:solidFill>
                  <a:srgbClr val="1F1F1F"/>
                </a:solidFill>
                <a:effectLst/>
                <a:latin typeface="Source Sans Pro" panose="020B0503030403020204" pitchFamily="34" charset="0"/>
              </a:rPr>
              <a:t> in </a:t>
            </a:r>
            <a:r>
              <a:rPr lang="en-US" b="1" i="1" dirty="0">
                <a:solidFill>
                  <a:srgbClr val="7030A0"/>
                </a:solidFill>
                <a:effectLst/>
                <a:latin typeface="Source Sans Pro" panose="020B0503030403020204" pitchFamily="34" charset="0"/>
              </a:rPr>
              <a:t>alignment with an </a:t>
            </a:r>
            <a:r>
              <a:rPr lang="en-US" b="1" i="1" dirty="0" err="1">
                <a:solidFill>
                  <a:srgbClr val="7030A0"/>
                </a:solidFill>
                <a:effectLst/>
                <a:latin typeface="Source Sans Pro" panose="020B0503030403020204" pitchFamily="34" charset="0"/>
              </a:rPr>
              <a:t>organisations</a:t>
            </a:r>
            <a:r>
              <a:rPr lang="en-US" b="1" i="1" dirty="0">
                <a:solidFill>
                  <a:srgbClr val="7030A0"/>
                </a:solidFill>
                <a:effectLst/>
                <a:latin typeface="Source Sans Pro" panose="020B0503030403020204" pitchFamily="34" charset="0"/>
              </a:rPr>
              <a:t> or teams purpose</a:t>
            </a:r>
            <a:r>
              <a:rPr lang="en-US" b="0" i="1" dirty="0">
                <a:solidFill>
                  <a:srgbClr val="1F1F1F"/>
                </a:solidFill>
                <a:effectLst/>
                <a:latin typeface="Source Sans Pro" panose="020B0503030403020204" pitchFamily="34" charset="0"/>
              </a:rPr>
              <a:t>.”</a:t>
            </a:r>
            <a:endParaRPr lang="en-GB" i="1" dirty="0"/>
          </a:p>
        </p:txBody>
      </p:sp>
    </p:spTree>
    <p:extLst>
      <p:ext uri="{BB962C8B-B14F-4D97-AF65-F5344CB8AC3E}">
        <p14:creationId xmlns:p14="http://schemas.microsoft.com/office/powerpoint/2010/main" val="936993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F6362-978A-0872-EBE8-95C9120B6D5A}"/>
              </a:ext>
            </a:extLst>
          </p:cNvPr>
          <p:cNvSpPr>
            <a:spLocks noGrp="1"/>
          </p:cNvSpPr>
          <p:nvPr>
            <p:ph type="title"/>
          </p:nvPr>
        </p:nvSpPr>
        <p:spPr/>
        <p:txBody>
          <a:bodyPr/>
          <a:lstStyle/>
          <a:p>
            <a:r>
              <a:rPr lang="en-US" b="1" i="1" dirty="0">
                <a:solidFill>
                  <a:srgbClr val="FF0000"/>
                </a:solidFill>
                <a:effectLst/>
                <a:latin typeface="Source Sans Pro" panose="020B0503030403020204" pitchFamily="34" charset="0"/>
              </a:rPr>
              <a:t>Socially-constructed process</a:t>
            </a:r>
            <a:endParaRPr lang="en-US" dirty="0"/>
          </a:p>
        </p:txBody>
      </p:sp>
      <p:sp>
        <p:nvSpPr>
          <p:cNvPr id="3" name="Content Placeholder 2">
            <a:extLst>
              <a:ext uri="{FF2B5EF4-FFF2-40B4-BE49-F238E27FC236}">
                <a16:creationId xmlns:a16="http://schemas.microsoft.com/office/drawing/2014/main" id="{14098CC6-24F1-699F-9882-71D27FB6FEDC}"/>
              </a:ext>
            </a:extLst>
          </p:cNvPr>
          <p:cNvSpPr>
            <a:spLocks noGrp="1"/>
          </p:cNvSpPr>
          <p:nvPr>
            <p:ph idx="1"/>
          </p:nvPr>
        </p:nvSpPr>
        <p:spPr/>
        <p:txBody>
          <a:bodyPr/>
          <a:lstStyle/>
          <a:p>
            <a:r>
              <a:rPr lang="en-US" dirty="0"/>
              <a:t>leadership exists between two or more people</a:t>
            </a:r>
          </a:p>
          <a:p>
            <a:r>
              <a:rPr lang="en-US" dirty="0"/>
              <a:t>leadership emerges from the social situation and relationships they are in</a:t>
            </a:r>
          </a:p>
          <a:p>
            <a:r>
              <a:rPr lang="en-US" dirty="0"/>
              <a:t>evaluating and understanding leadership is context and relationship dependent</a:t>
            </a:r>
          </a:p>
          <a:p>
            <a:endParaRPr lang="en-US" dirty="0"/>
          </a:p>
        </p:txBody>
      </p:sp>
    </p:spTree>
    <p:extLst>
      <p:ext uri="{BB962C8B-B14F-4D97-AF65-F5344CB8AC3E}">
        <p14:creationId xmlns:p14="http://schemas.microsoft.com/office/powerpoint/2010/main" val="191108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ED3D6-7501-559A-9327-96E864A8172F}"/>
              </a:ext>
            </a:extLst>
          </p:cNvPr>
          <p:cNvSpPr>
            <a:spLocks noGrp="1"/>
          </p:cNvSpPr>
          <p:nvPr>
            <p:ph type="title"/>
          </p:nvPr>
        </p:nvSpPr>
        <p:spPr/>
        <p:txBody>
          <a:bodyPr/>
          <a:lstStyle/>
          <a:p>
            <a:r>
              <a:rPr lang="en-US" b="1" i="1" dirty="0">
                <a:solidFill>
                  <a:srgbClr val="00B050"/>
                </a:solidFill>
                <a:effectLst/>
                <a:latin typeface="Source Sans Pro" panose="020B0503030403020204" pitchFamily="34" charset="0"/>
              </a:rPr>
              <a:t>Responsibility and/or accountability</a:t>
            </a:r>
            <a:endParaRPr lang="en-US" dirty="0"/>
          </a:p>
        </p:txBody>
      </p:sp>
      <p:sp>
        <p:nvSpPr>
          <p:cNvPr id="3" name="Content Placeholder 2">
            <a:extLst>
              <a:ext uri="{FF2B5EF4-FFF2-40B4-BE49-F238E27FC236}">
                <a16:creationId xmlns:a16="http://schemas.microsoft.com/office/drawing/2014/main" id="{39595FE8-F75E-F809-DC91-0CFEE2A80E50}"/>
              </a:ext>
            </a:extLst>
          </p:cNvPr>
          <p:cNvSpPr>
            <a:spLocks noGrp="1"/>
          </p:cNvSpPr>
          <p:nvPr>
            <p:ph idx="1"/>
          </p:nvPr>
        </p:nvSpPr>
        <p:spPr/>
        <p:txBody>
          <a:bodyPr/>
          <a:lstStyle/>
          <a:p>
            <a:r>
              <a:rPr lang="en-US" dirty="0"/>
              <a:t>leadership involves power, formal or informal</a:t>
            </a:r>
          </a:p>
          <a:p>
            <a:r>
              <a:rPr lang="en-US" dirty="0"/>
              <a:t>leader has fluence and (some) control on others (thoughts, </a:t>
            </a:r>
            <a:r>
              <a:rPr lang="en-US" dirty="0" err="1"/>
              <a:t>behaviours</a:t>
            </a:r>
            <a:r>
              <a:rPr lang="en-US" dirty="0"/>
              <a:t>, etc.)</a:t>
            </a:r>
          </a:p>
          <a:p>
            <a:r>
              <a:rPr lang="en-US" dirty="0"/>
              <a:t>leader has legitimacy to allocate resources (and power) to complete tasks</a:t>
            </a:r>
          </a:p>
          <a:p>
            <a:r>
              <a:rPr lang="en-US" dirty="0"/>
              <a:t>therefore leader is often assumed responsibilities and accountabilities  </a:t>
            </a:r>
          </a:p>
        </p:txBody>
      </p:sp>
    </p:spTree>
    <p:extLst>
      <p:ext uri="{BB962C8B-B14F-4D97-AF65-F5344CB8AC3E}">
        <p14:creationId xmlns:p14="http://schemas.microsoft.com/office/powerpoint/2010/main" val="1602439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2A295-2EAD-08C4-E2CC-9C7BC17F4DE8}"/>
              </a:ext>
            </a:extLst>
          </p:cNvPr>
          <p:cNvSpPr>
            <a:spLocks noGrp="1"/>
          </p:cNvSpPr>
          <p:nvPr>
            <p:ph type="title"/>
          </p:nvPr>
        </p:nvSpPr>
        <p:spPr/>
        <p:txBody>
          <a:bodyPr/>
          <a:lstStyle/>
          <a:p>
            <a:r>
              <a:rPr lang="en-US" b="1" i="1" dirty="0">
                <a:solidFill>
                  <a:srgbClr val="0070C0"/>
                </a:solidFill>
                <a:effectLst/>
                <a:latin typeface="Source Sans Pro" panose="020B0503030403020204" pitchFamily="34" charset="0"/>
              </a:rPr>
              <a:t>Collectively solve problems</a:t>
            </a:r>
            <a:endParaRPr lang="en-US" dirty="0"/>
          </a:p>
        </p:txBody>
      </p:sp>
      <p:sp>
        <p:nvSpPr>
          <p:cNvPr id="3" name="Content Placeholder 2">
            <a:extLst>
              <a:ext uri="{FF2B5EF4-FFF2-40B4-BE49-F238E27FC236}">
                <a16:creationId xmlns:a16="http://schemas.microsoft.com/office/drawing/2014/main" id="{C7564E94-A33D-BB38-F4EF-FE50FD18EF03}"/>
              </a:ext>
            </a:extLst>
          </p:cNvPr>
          <p:cNvSpPr>
            <a:spLocks noGrp="1"/>
          </p:cNvSpPr>
          <p:nvPr>
            <p:ph idx="1"/>
          </p:nvPr>
        </p:nvSpPr>
        <p:spPr/>
        <p:txBody>
          <a:bodyPr>
            <a:normAutofit/>
          </a:bodyPr>
          <a:lstStyle/>
          <a:p>
            <a:r>
              <a:rPr lang="en-US" dirty="0"/>
              <a:t>leader lead team or organization to accomplish tasks and solve problems; by:</a:t>
            </a:r>
          </a:p>
          <a:p>
            <a:pPr lvl="1"/>
            <a:r>
              <a:rPr lang="en-US" dirty="0"/>
              <a:t>telling people what to do</a:t>
            </a:r>
          </a:p>
          <a:p>
            <a:pPr lvl="1"/>
            <a:r>
              <a:rPr lang="en-US" dirty="0"/>
              <a:t>delegating power and responsibilities to people</a:t>
            </a:r>
          </a:p>
          <a:p>
            <a:pPr lvl="1"/>
            <a:r>
              <a:rPr lang="en-US" dirty="0"/>
              <a:t>developing trustful culture that allows people to think and act</a:t>
            </a:r>
          </a:p>
          <a:p>
            <a:pPr lvl="1"/>
            <a:r>
              <a:rPr lang="en-US" dirty="0"/>
              <a:t>sometimes, allowing mistakes</a:t>
            </a:r>
          </a:p>
        </p:txBody>
      </p:sp>
    </p:spTree>
    <p:extLst>
      <p:ext uri="{BB962C8B-B14F-4D97-AF65-F5344CB8AC3E}">
        <p14:creationId xmlns:p14="http://schemas.microsoft.com/office/powerpoint/2010/main" val="2937624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10E68-C2BC-3ACC-EC8C-17556C40342B}"/>
              </a:ext>
            </a:extLst>
          </p:cNvPr>
          <p:cNvSpPr>
            <a:spLocks noGrp="1"/>
          </p:cNvSpPr>
          <p:nvPr>
            <p:ph type="title"/>
          </p:nvPr>
        </p:nvSpPr>
        <p:spPr/>
        <p:txBody>
          <a:bodyPr>
            <a:normAutofit/>
          </a:bodyPr>
          <a:lstStyle/>
          <a:p>
            <a:r>
              <a:rPr lang="en-US" b="1" i="1" dirty="0">
                <a:solidFill>
                  <a:srgbClr val="7030A0"/>
                </a:solidFill>
                <a:effectLst/>
                <a:latin typeface="Source Sans Pro" panose="020B0503030403020204" pitchFamily="34" charset="0"/>
              </a:rPr>
              <a:t>Alignment with </a:t>
            </a:r>
            <a:r>
              <a:rPr lang="en-US" b="1" i="1" dirty="0" err="1">
                <a:solidFill>
                  <a:srgbClr val="7030A0"/>
                </a:solidFill>
                <a:effectLst/>
                <a:latin typeface="Source Sans Pro" panose="020B0503030403020204" pitchFamily="34" charset="0"/>
              </a:rPr>
              <a:t>organisation</a:t>
            </a:r>
            <a:r>
              <a:rPr lang="en-US" b="1" i="1" dirty="0">
                <a:solidFill>
                  <a:srgbClr val="7030A0"/>
                </a:solidFill>
                <a:effectLst/>
                <a:latin typeface="Source Sans Pro" panose="020B0503030403020204" pitchFamily="34" charset="0"/>
              </a:rPr>
              <a:t> / team purpose</a:t>
            </a:r>
            <a:endParaRPr lang="en-US" dirty="0"/>
          </a:p>
        </p:txBody>
      </p:sp>
      <p:sp>
        <p:nvSpPr>
          <p:cNvPr id="3" name="Content Placeholder 2">
            <a:extLst>
              <a:ext uri="{FF2B5EF4-FFF2-40B4-BE49-F238E27FC236}">
                <a16:creationId xmlns:a16="http://schemas.microsoft.com/office/drawing/2014/main" id="{4514E1A6-B532-756E-8E8D-7D910B41CEAA}"/>
              </a:ext>
            </a:extLst>
          </p:cNvPr>
          <p:cNvSpPr>
            <a:spLocks noGrp="1"/>
          </p:cNvSpPr>
          <p:nvPr>
            <p:ph idx="1"/>
          </p:nvPr>
        </p:nvSpPr>
        <p:spPr/>
        <p:txBody>
          <a:bodyPr/>
          <a:lstStyle/>
          <a:p>
            <a:r>
              <a:rPr lang="en-US" dirty="0"/>
              <a:t>leader helps people know what direction to go - </a:t>
            </a:r>
            <a:r>
              <a:rPr lang="en-US" b="1" i="1" dirty="0"/>
              <a:t>Vision</a:t>
            </a:r>
          </a:p>
          <a:p>
            <a:r>
              <a:rPr lang="en-US" dirty="0"/>
              <a:t>leader informs, motivate and empower people to act, in alignment with common interests and purposes of </a:t>
            </a:r>
            <a:r>
              <a:rPr lang="en-US" dirty="0" err="1"/>
              <a:t>ogranisation</a:t>
            </a:r>
            <a:r>
              <a:rPr lang="en-US" dirty="0"/>
              <a:t>/team  </a:t>
            </a:r>
          </a:p>
          <a:p>
            <a:endParaRPr lang="en-US" dirty="0"/>
          </a:p>
        </p:txBody>
      </p:sp>
    </p:spTree>
    <p:extLst>
      <p:ext uri="{BB962C8B-B14F-4D97-AF65-F5344CB8AC3E}">
        <p14:creationId xmlns:p14="http://schemas.microsoft.com/office/powerpoint/2010/main" val="3658592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138DE-9CAF-1250-28A7-AC7907C5667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6E13E57-4E5B-7896-3B9F-CEB1BE4B54D0}"/>
              </a:ext>
            </a:extLst>
          </p:cNvPr>
          <p:cNvSpPr>
            <a:spLocks noGrp="1"/>
          </p:cNvSpPr>
          <p:nvPr>
            <p:ph idx="1"/>
          </p:nvPr>
        </p:nvSpPr>
        <p:spPr>
          <a:xfrm>
            <a:off x="609600" y="1470484"/>
            <a:ext cx="10972800" cy="3917032"/>
          </a:xfrm>
        </p:spPr>
        <p:txBody>
          <a:bodyPr>
            <a:normAutofit fontScale="92500" lnSpcReduction="10000"/>
          </a:bodyPr>
          <a:lstStyle/>
          <a:p>
            <a:pPr algn="l"/>
            <a:r>
              <a:rPr lang="en-US" b="1" i="0" u="sng" dirty="0">
                <a:solidFill>
                  <a:srgbClr val="1F1F1F"/>
                </a:solidFill>
                <a:effectLst/>
                <a:latin typeface="Source Sans Pro" panose="020B0503030403020204" pitchFamily="34" charset="0"/>
              </a:rPr>
              <a:t>let's also consider the meaning contained within connected</a:t>
            </a:r>
            <a:r>
              <a:rPr lang="en-US" b="0" i="0" dirty="0">
                <a:solidFill>
                  <a:srgbClr val="1F1F1F"/>
                </a:solidFill>
                <a:effectLst/>
                <a:latin typeface="Source Sans Pro" panose="020B0503030403020204" pitchFamily="34" charset="0"/>
              </a:rPr>
              <a:t>. </a:t>
            </a:r>
            <a:endParaRPr lang="en-US" b="0" i="0" dirty="0">
              <a:solidFill>
                <a:srgbClr val="333333"/>
              </a:solidFill>
              <a:effectLst/>
              <a:latin typeface="OpenSans"/>
            </a:endParaRPr>
          </a:p>
          <a:p>
            <a:pPr algn="l"/>
            <a:r>
              <a:rPr lang="en-US" b="0" i="0" dirty="0">
                <a:solidFill>
                  <a:srgbClr val="1F1F1F"/>
                </a:solidFill>
                <a:effectLst/>
                <a:latin typeface="Source Sans Pro" panose="020B0503030403020204" pitchFamily="34" charset="0"/>
              </a:rPr>
              <a:t>Connected leadership involves working with others. </a:t>
            </a:r>
            <a:endParaRPr lang="en-US" b="0" i="0" dirty="0">
              <a:solidFill>
                <a:srgbClr val="333333"/>
              </a:solidFill>
              <a:effectLst/>
              <a:latin typeface="OpenSans"/>
            </a:endParaRPr>
          </a:p>
          <a:p>
            <a:pPr algn="l"/>
            <a:r>
              <a:rPr lang="en-US" dirty="0">
                <a:solidFill>
                  <a:srgbClr val="1F1F1F"/>
                </a:solidFill>
                <a:latin typeface="Source Sans Pro" panose="020B0503030403020204" pitchFamily="34" charset="0"/>
              </a:rPr>
              <a:t>C</a:t>
            </a:r>
            <a:r>
              <a:rPr lang="en-US" b="0" i="0" dirty="0">
                <a:solidFill>
                  <a:srgbClr val="1F1F1F"/>
                </a:solidFill>
                <a:effectLst/>
                <a:latin typeface="Source Sans Pro" panose="020B0503030403020204" pitchFamily="34" charset="0"/>
              </a:rPr>
              <a:t>onnected leader being fully present with those around them, bringing their authenticity and naturally </a:t>
            </a:r>
            <a:r>
              <a:rPr lang="en-US" dirty="0">
                <a:solidFill>
                  <a:srgbClr val="333333"/>
                </a:solidFill>
                <a:latin typeface="OpenSans"/>
              </a:rPr>
              <a:t> </a:t>
            </a:r>
            <a:r>
              <a:rPr lang="en-US" b="0" i="0" dirty="0">
                <a:solidFill>
                  <a:srgbClr val="1F1F1F"/>
                </a:solidFill>
                <a:effectLst/>
                <a:latin typeface="Source Sans Pro" panose="020B0503030403020204" pitchFamily="34" charset="0"/>
              </a:rPr>
              <a:t>unintentionally encouraging others to do the same.</a:t>
            </a:r>
          </a:p>
          <a:p>
            <a:pPr marL="0" indent="0" algn="ctr">
              <a:buNone/>
            </a:pPr>
            <a:endParaRPr lang="en-US" b="0" i="1" dirty="0">
              <a:solidFill>
                <a:srgbClr val="1F1F1F"/>
              </a:solidFill>
              <a:effectLst/>
              <a:latin typeface="Source Sans Pro" panose="020B0503030403020204" pitchFamily="34" charset="0"/>
            </a:endParaRPr>
          </a:p>
          <a:p>
            <a:pPr marL="0" indent="0" algn="ctr">
              <a:buNone/>
            </a:pPr>
            <a:r>
              <a:rPr lang="en-US" b="0" i="1" dirty="0">
                <a:solidFill>
                  <a:srgbClr val="1F1F1F"/>
                </a:solidFill>
                <a:effectLst/>
                <a:latin typeface="Source Sans Pro" panose="020B0503030403020204" pitchFamily="34" charset="0"/>
              </a:rPr>
              <a:t>“You might have heard of the window or mirror schools of management. ”</a:t>
            </a:r>
            <a:endParaRPr lang="en-US" b="0" i="1" dirty="0">
              <a:solidFill>
                <a:srgbClr val="333333"/>
              </a:solidFill>
              <a:effectLst/>
              <a:latin typeface="OpenSans"/>
            </a:endParaRPr>
          </a:p>
          <a:p>
            <a:pPr algn="l"/>
            <a:endParaRPr lang="en-US" b="0" i="0" dirty="0">
              <a:solidFill>
                <a:srgbClr val="333333"/>
              </a:solidFill>
              <a:effectLst/>
              <a:latin typeface="OpenSans"/>
            </a:endParaRPr>
          </a:p>
          <a:p>
            <a:endParaRPr lang="en-GB" dirty="0"/>
          </a:p>
        </p:txBody>
      </p:sp>
    </p:spTree>
    <p:extLst>
      <p:ext uri="{BB962C8B-B14F-4D97-AF65-F5344CB8AC3E}">
        <p14:creationId xmlns:p14="http://schemas.microsoft.com/office/powerpoint/2010/main" val="4048707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BF604-3B00-E096-FF65-9934E5E9667E}"/>
              </a:ext>
            </a:extLst>
          </p:cNvPr>
          <p:cNvSpPr>
            <a:spLocks noGrp="1"/>
          </p:cNvSpPr>
          <p:nvPr>
            <p:ph type="title"/>
          </p:nvPr>
        </p:nvSpPr>
        <p:spPr/>
        <p:txBody>
          <a:bodyPr/>
          <a:lstStyle/>
          <a:p>
            <a:r>
              <a:rPr lang="en-GB" dirty="0"/>
              <a:t>Importance of Leadership</a:t>
            </a:r>
          </a:p>
        </p:txBody>
      </p:sp>
      <p:sp>
        <p:nvSpPr>
          <p:cNvPr id="3" name="Content Placeholder 2">
            <a:extLst>
              <a:ext uri="{FF2B5EF4-FFF2-40B4-BE49-F238E27FC236}">
                <a16:creationId xmlns:a16="http://schemas.microsoft.com/office/drawing/2014/main" id="{122D80EA-8A72-2CDF-87FA-20AB3FB37C14}"/>
              </a:ext>
            </a:extLst>
          </p:cNvPr>
          <p:cNvSpPr>
            <a:spLocks noGrp="1"/>
          </p:cNvSpPr>
          <p:nvPr>
            <p:ph idx="1"/>
          </p:nvPr>
        </p:nvSpPr>
        <p:spPr/>
        <p:txBody>
          <a:bodyPr>
            <a:normAutofit fontScale="92500"/>
          </a:bodyPr>
          <a:lstStyle/>
          <a:p>
            <a:r>
              <a:rPr lang="en-US" dirty="0"/>
              <a:t>In 2018, if you enter leadership development into Google, you get 636 million hits. The </a:t>
            </a:r>
            <a:r>
              <a:rPr lang="en-US" b="1" i="1" dirty="0">
                <a:solidFill>
                  <a:srgbClr val="FF0000"/>
                </a:solidFill>
              </a:rPr>
              <a:t>leadership development </a:t>
            </a:r>
            <a:r>
              <a:rPr lang="en-US" dirty="0"/>
              <a:t>industry in 2015 deemed to be worth around about $31 billion. </a:t>
            </a:r>
          </a:p>
          <a:p>
            <a:r>
              <a:rPr lang="en-US" dirty="0"/>
              <a:t>According to a Deloitte Research Report of 2016, when companies were asked how important leadership is to them, 89 percent chose either very important or important, and 57 percent of all companies said that leadership was very important to them.</a:t>
            </a:r>
            <a:endParaRPr lang="en-GB" dirty="0"/>
          </a:p>
        </p:txBody>
      </p:sp>
    </p:spTree>
    <p:extLst>
      <p:ext uri="{BB962C8B-B14F-4D97-AF65-F5344CB8AC3E}">
        <p14:creationId xmlns:p14="http://schemas.microsoft.com/office/powerpoint/2010/main" val="855749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33240-6AFE-55DF-227D-D885013626F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FF05407-1461-50F0-2884-E77B3F90F6AE}"/>
              </a:ext>
            </a:extLst>
          </p:cNvPr>
          <p:cNvSpPr>
            <a:spLocks noGrp="1"/>
          </p:cNvSpPr>
          <p:nvPr>
            <p:ph idx="1"/>
          </p:nvPr>
        </p:nvSpPr>
        <p:spPr/>
        <p:txBody>
          <a:bodyPr/>
          <a:lstStyle/>
          <a:p>
            <a:r>
              <a:rPr lang="en-US" dirty="0"/>
              <a:t>The word development is important, and you'll see why as we go further through these lessons. It's important because it makes us understand that </a:t>
            </a:r>
            <a:r>
              <a:rPr lang="en-US" b="1" i="1" dirty="0">
                <a:solidFill>
                  <a:srgbClr val="FF0000"/>
                </a:solidFill>
              </a:rPr>
              <a:t>leadership is not something</a:t>
            </a:r>
            <a:r>
              <a:rPr lang="en-US" dirty="0"/>
              <a:t> that is </a:t>
            </a:r>
            <a:r>
              <a:rPr lang="en-US" b="1" i="1" dirty="0">
                <a:solidFill>
                  <a:srgbClr val="FF0000"/>
                </a:solidFill>
              </a:rPr>
              <a:t>fixed</a:t>
            </a:r>
            <a:r>
              <a:rPr lang="en-US" dirty="0"/>
              <a:t>, </a:t>
            </a:r>
            <a:r>
              <a:rPr lang="en-US" b="1" i="1" dirty="0">
                <a:solidFill>
                  <a:srgbClr val="00B050"/>
                </a:solidFill>
              </a:rPr>
              <a:t>not something that you're born into</a:t>
            </a:r>
            <a:r>
              <a:rPr lang="en-US" dirty="0"/>
              <a:t>, not something that is natural, there's </a:t>
            </a:r>
            <a:r>
              <a:rPr lang="en-US" b="1" i="1" dirty="0">
                <a:solidFill>
                  <a:srgbClr val="0070C0"/>
                </a:solidFill>
              </a:rPr>
              <a:t>no fixed mindset of leadership</a:t>
            </a:r>
            <a:r>
              <a:rPr lang="en-US" dirty="0"/>
              <a:t>. Instead, it has a </a:t>
            </a:r>
            <a:r>
              <a:rPr lang="en-US" b="1" i="1" dirty="0">
                <a:solidFill>
                  <a:srgbClr val="7030A0"/>
                </a:solidFill>
              </a:rPr>
              <a:t>growth mindset</a:t>
            </a:r>
            <a:r>
              <a:rPr lang="en-US" dirty="0"/>
              <a:t>.</a:t>
            </a:r>
            <a:endParaRPr lang="en-GB" dirty="0"/>
          </a:p>
        </p:txBody>
      </p:sp>
    </p:spTree>
    <p:extLst>
      <p:ext uri="{BB962C8B-B14F-4D97-AF65-F5344CB8AC3E}">
        <p14:creationId xmlns:p14="http://schemas.microsoft.com/office/powerpoint/2010/main" val="3956265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0AB0A-8F35-B206-7509-67E5E93EEEC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541BD8D-0304-2996-B797-0265BEA5957A}"/>
              </a:ext>
            </a:extLst>
          </p:cNvPr>
          <p:cNvSpPr>
            <a:spLocks noGrp="1"/>
          </p:cNvSpPr>
          <p:nvPr>
            <p:ph idx="1"/>
          </p:nvPr>
        </p:nvSpPr>
        <p:spPr/>
        <p:txBody>
          <a:bodyPr>
            <a:normAutofit fontScale="92500" lnSpcReduction="20000"/>
          </a:bodyPr>
          <a:lstStyle/>
          <a:p>
            <a:r>
              <a:rPr lang="en-US" dirty="0"/>
              <a:t>There's a distinct difference between a fixed mindset in that you can't get beyond the levels of which you were born at, and a growth mindset in that you can grow into the task. </a:t>
            </a:r>
          </a:p>
          <a:p>
            <a:r>
              <a:rPr lang="en-US" dirty="0"/>
              <a:t>However, although leadership is seen as very important, it doesn't seem as we're very good at it. Only seven percent of companies that they're excellent at developing millennial leaders. Only 13 percent of companies, just at the excellence in developing global leaders, and only 14 percent of companies, any succession planning in place of future leaders. </a:t>
            </a:r>
            <a:r>
              <a:rPr lang="en-US" i="1" dirty="0"/>
              <a:t>What does it mean….</a:t>
            </a:r>
            <a:endParaRPr lang="en-GB" dirty="0"/>
          </a:p>
        </p:txBody>
      </p:sp>
    </p:spTree>
    <p:extLst>
      <p:ext uri="{BB962C8B-B14F-4D97-AF65-F5344CB8AC3E}">
        <p14:creationId xmlns:p14="http://schemas.microsoft.com/office/powerpoint/2010/main" val="27933693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C8244-4B42-14E5-AFCA-34085C17D38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BC71CB8-6559-7BC2-A59D-FA675B7A0ED9}"/>
              </a:ext>
            </a:extLst>
          </p:cNvPr>
          <p:cNvSpPr>
            <a:spLocks noGrp="1"/>
          </p:cNvSpPr>
          <p:nvPr>
            <p:ph idx="1"/>
          </p:nvPr>
        </p:nvSpPr>
        <p:spPr/>
        <p:txBody>
          <a:bodyPr/>
          <a:lstStyle/>
          <a:p>
            <a:pPr marL="0" indent="0" algn="ctr">
              <a:buNone/>
            </a:pPr>
            <a:endParaRPr lang="en-GB" b="1" i="1" dirty="0"/>
          </a:p>
          <a:p>
            <a:pPr marL="0" indent="0" algn="ctr">
              <a:buNone/>
            </a:pPr>
            <a:endParaRPr lang="en-GB" b="1" i="1" dirty="0"/>
          </a:p>
          <a:p>
            <a:pPr marL="0" indent="0" algn="ctr">
              <a:buNone/>
            </a:pPr>
            <a:r>
              <a:rPr lang="en-GB" b="1" i="1" dirty="0"/>
              <a:t>To Know Thyself</a:t>
            </a:r>
          </a:p>
        </p:txBody>
      </p:sp>
    </p:spTree>
    <p:extLst>
      <p:ext uri="{BB962C8B-B14F-4D97-AF65-F5344CB8AC3E}">
        <p14:creationId xmlns:p14="http://schemas.microsoft.com/office/powerpoint/2010/main" val="23017011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7EFA3-62A8-2A67-FDC5-4D433A4E12D1}"/>
              </a:ext>
            </a:extLst>
          </p:cNvPr>
          <p:cNvSpPr>
            <a:spLocks noGrp="1"/>
          </p:cNvSpPr>
          <p:nvPr>
            <p:ph type="title"/>
          </p:nvPr>
        </p:nvSpPr>
        <p:spPr/>
        <p:txBody>
          <a:bodyPr/>
          <a:lstStyle/>
          <a:p>
            <a:r>
              <a:rPr lang="en-GB" dirty="0"/>
              <a:t>Term “To know thyself”</a:t>
            </a:r>
          </a:p>
        </p:txBody>
      </p:sp>
      <p:sp>
        <p:nvSpPr>
          <p:cNvPr id="3" name="Content Placeholder 2">
            <a:extLst>
              <a:ext uri="{FF2B5EF4-FFF2-40B4-BE49-F238E27FC236}">
                <a16:creationId xmlns:a16="http://schemas.microsoft.com/office/drawing/2014/main" id="{4FC82B58-2C4E-B542-D8A1-A4F4ABA80A81}"/>
              </a:ext>
            </a:extLst>
          </p:cNvPr>
          <p:cNvSpPr>
            <a:spLocks noGrp="1"/>
          </p:cNvSpPr>
          <p:nvPr>
            <p:ph idx="1"/>
          </p:nvPr>
        </p:nvSpPr>
        <p:spPr/>
        <p:txBody>
          <a:bodyPr>
            <a:normAutofit fontScale="92500" lnSpcReduction="10000"/>
          </a:bodyPr>
          <a:lstStyle/>
          <a:p>
            <a:r>
              <a:rPr lang="en-US" dirty="0"/>
              <a:t>To know thyself is to understand how you will act in various different situations. It doesn't mean by knowing yourself that you just know a deep inner you, you might have multiple versions of yourself that act out in different ways, in different situations. This is what we mean by adapting your leadership style. You might find you have multiple styles, multiple versions of you, and you can move between them fluidly without any psychological distress in your various leadership roles.</a:t>
            </a:r>
            <a:endParaRPr lang="en-GB" dirty="0"/>
          </a:p>
        </p:txBody>
      </p:sp>
    </p:spTree>
    <p:extLst>
      <p:ext uri="{BB962C8B-B14F-4D97-AF65-F5344CB8AC3E}">
        <p14:creationId xmlns:p14="http://schemas.microsoft.com/office/powerpoint/2010/main" val="22109900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EF7B2-BEBC-6200-96D0-DADC5B5948A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4BF904E-02D5-A445-D1F8-293FC0E9F03F}"/>
              </a:ext>
            </a:extLst>
          </p:cNvPr>
          <p:cNvSpPr>
            <a:spLocks noGrp="1"/>
          </p:cNvSpPr>
          <p:nvPr>
            <p:ph idx="1"/>
          </p:nvPr>
        </p:nvSpPr>
        <p:spPr/>
        <p:txBody>
          <a:bodyPr/>
          <a:lstStyle/>
          <a:p>
            <a:r>
              <a:rPr lang="en-US" dirty="0"/>
              <a:t>Now this can be quite a complex idea (TO KNOW THYSELF), the fact that you're not just oneself but multiple selves adapting to different situations. Prior to going into these deeply complex issues, let's look at what the common sense perspective of leadership is and where you might be coming from. The common sensical level, there seems to be </a:t>
            </a:r>
            <a:r>
              <a:rPr lang="en-US" b="1" dirty="0"/>
              <a:t>five essential elements of leadership</a:t>
            </a:r>
            <a:r>
              <a:rPr lang="en-US" dirty="0"/>
              <a:t>. </a:t>
            </a:r>
            <a:endParaRPr lang="en-GB" dirty="0"/>
          </a:p>
        </p:txBody>
      </p:sp>
    </p:spTree>
    <p:extLst>
      <p:ext uri="{BB962C8B-B14F-4D97-AF65-F5344CB8AC3E}">
        <p14:creationId xmlns:p14="http://schemas.microsoft.com/office/powerpoint/2010/main" val="133390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96E11-6315-56E0-2CCF-A7447E4633D4}"/>
              </a:ext>
            </a:extLst>
          </p:cNvPr>
          <p:cNvSpPr>
            <a:spLocks noGrp="1"/>
          </p:cNvSpPr>
          <p:nvPr>
            <p:ph type="title"/>
          </p:nvPr>
        </p:nvSpPr>
        <p:spPr/>
        <p:txBody>
          <a:bodyPr/>
          <a:lstStyle/>
          <a:p>
            <a:r>
              <a:rPr lang="en-US" dirty="0"/>
              <a:t>Leadership theories</a:t>
            </a:r>
          </a:p>
        </p:txBody>
      </p:sp>
      <p:sp>
        <p:nvSpPr>
          <p:cNvPr id="3" name="Text Placeholder 2">
            <a:extLst>
              <a:ext uri="{FF2B5EF4-FFF2-40B4-BE49-F238E27FC236}">
                <a16:creationId xmlns:a16="http://schemas.microsoft.com/office/drawing/2014/main" id="{CB7150DE-13B1-BAC5-4844-DF62B2F2EE31}"/>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93771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Shape 166"/>
          <p:cNvSpPr txBox="1">
            <a:spLocks noGrp="1"/>
          </p:cNvSpPr>
          <p:nvPr>
            <p:ph type="title"/>
          </p:nvPr>
        </p:nvSpPr>
        <p:spPr>
          <a:xfrm>
            <a:off x="1981200" y="274637"/>
            <a:ext cx="8229600" cy="1143000"/>
          </a:xfrm>
          <a:prstGeom prst="rect">
            <a:avLst/>
          </a:prstGeom>
          <a:noFill/>
          <a:ln>
            <a:noFill/>
          </a:ln>
        </p:spPr>
        <p:txBody>
          <a:bodyPr vert="horz" lIns="91425" tIns="45700" rIns="91425" bIns="45700" rtlCol="0" anchor="ctr" anchorCtr="0">
            <a:noAutofit/>
          </a:bodyPr>
          <a:lstStyle/>
          <a:p>
            <a:pPr>
              <a:spcBef>
                <a:spcPts val="0"/>
              </a:spcBef>
              <a:buSzPct val="25000"/>
            </a:pPr>
            <a:r>
              <a:rPr lang="en-US">
                <a:solidFill>
                  <a:schemeClr val="dk2"/>
                </a:solidFill>
                <a:latin typeface="Arial"/>
                <a:ea typeface="Arial"/>
                <a:cs typeface="Arial"/>
                <a:sym typeface="Arial"/>
              </a:rPr>
              <a:t>Leadership Theories</a:t>
            </a:r>
          </a:p>
        </p:txBody>
      </p:sp>
      <p:sp>
        <p:nvSpPr>
          <p:cNvPr id="167" name="Shape 167"/>
          <p:cNvSpPr txBox="1">
            <a:spLocks noGrp="1"/>
          </p:cNvSpPr>
          <p:nvPr>
            <p:ph type="body" idx="1"/>
          </p:nvPr>
        </p:nvSpPr>
        <p:spPr>
          <a:xfrm>
            <a:off x="1847528" y="1600201"/>
            <a:ext cx="8640960" cy="4525963"/>
          </a:xfrm>
          <a:prstGeom prst="rect">
            <a:avLst/>
          </a:prstGeom>
          <a:noFill/>
          <a:ln>
            <a:noFill/>
          </a:ln>
        </p:spPr>
        <p:txBody>
          <a:bodyPr vert="horz" lIns="91425" tIns="45700" rIns="91425" bIns="45700" rtlCol="0" anchor="t" anchorCtr="0">
            <a:noAutofit/>
          </a:bodyPr>
          <a:lstStyle/>
          <a:p>
            <a:pPr>
              <a:spcBef>
                <a:spcPts val="0"/>
              </a:spcBef>
              <a:buClr>
                <a:schemeClr val="dk1"/>
              </a:buClr>
              <a:buSzPct val="100000"/>
              <a:buFont typeface="Arial"/>
              <a:buChar char="•"/>
            </a:pPr>
            <a:r>
              <a:rPr lang="en-US" sz="3000">
                <a:solidFill>
                  <a:schemeClr val="dk1"/>
                </a:solidFill>
                <a:latin typeface="Arial"/>
                <a:ea typeface="Arial"/>
                <a:cs typeface="Arial"/>
                <a:sym typeface="Arial"/>
              </a:rPr>
              <a:t>Trait theories </a:t>
            </a:r>
            <a:r>
              <a:rPr lang="en-US" sz="2600">
                <a:solidFill>
                  <a:schemeClr val="dk1"/>
                </a:solidFill>
                <a:latin typeface="Arial"/>
                <a:ea typeface="Arial"/>
                <a:cs typeface="Arial"/>
                <a:sym typeface="Arial"/>
              </a:rPr>
              <a:t>(1920s-30s)</a:t>
            </a:r>
          </a:p>
          <a:p>
            <a:pPr indent="-139700">
              <a:spcBef>
                <a:spcPts val="640"/>
              </a:spcBef>
              <a:buClr>
                <a:schemeClr val="dk1"/>
              </a:buClr>
              <a:buNone/>
            </a:pPr>
            <a:endParaRPr>
              <a:solidFill>
                <a:schemeClr val="dk1"/>
              </a:solidFill>
              <a:latin typeface="Arial"/>
              <a:ea typeface="Arial"/>
              <a:cs typeface="Arial"/>
              <a:sym typeface="Arial"/>
            </a:endParaRPr>
          </a:p>
          <a:p>
            <a:pPr>
              <a:spcBef>
                <a:spcPts val="600"/>
              </a:spcBef>
              <a:buClr>
                <a:schemeClr val="dk1"/>
              </a:buClr>
              <a:buSzPct val="100000"/>
              <a:buFont typeface="Arial"/>
              <a:buChar char="•"/>
            </a:pPr>
            <a:r>
              <a:rPr lang="en-US" sz="3000">
                <a:solidFill>
                  <a:schemeClr val="dk1"/>
                </a:solidFill>
                <a:latin typeface="Arial"/>
                <a:ea typeface="Arial"/>
                <a:cs typeface="Arial"/>
                <a:sym typeface="Arial"/>
              </a:rPr>
              <a:t>Behavioural theories </a:t>
            </a:r>
            <a:r>
              <a:rPr lang="en-US" sz="2600">
                <a:solidFill>
                  <a:schemeClr val="dk1"/>
                </a:solidFill>
                <a:latin typeface="Arial"/>
                <a:ea typeface="Arial"/>
                <a:cs typeface="Arial"/>
                <a:sym typeface="Arial"/>
              </a:rPr>
              <a:t>(1940s)</a:t>
            </a:r>
          </a:p>
          <a:p>
            <a:pPr indent="-139700">
              <a:spcBef>
                <a:spcPts val="640"/>
              </a:spcBef>
              <a:buClr>
                <a:schemeClr val="dk1"/>
              </a:buClr>
              <a:buNone/>
            </a:pPr>
            <a:endParaRPr>
              <a:solidFill>
                <a:schemeClr val="dk1"/>
              </a:solidFill>
              <a:latin typeface="Arial"/>
              <a:ea typeface="Arial"/>
              <a:cs typeface="Arial"/>
              <a:sym typeface="Arial"/>
            </a:endParaRPr>
          </a:p>
          <a:p>
            <a:pPr>
              <a:spcBef>
                <a:spcPts val="600"/>
              </a:spcBef>
              <a:buClr>
                <a:schemeClr val="dk1"/>
              </a:buClr>
              <a:buSzPct val="100000"/>
              <a:buFont typeface="Arial"/>
              <a:buChar char="•"/>
            </a:pPr>
            <a:r>
              <a:rPr lang="en-US" sz="3000">
                <a:solidFill>
                  <a:schemeClr val="dk1"/>
                </a:solidFill>
                <a:latin typeface="Arial"/>
                <a:ea typeface="Arial"/>
                <a:cs typeface="Arial"/>
                <a:sym typeface="Arial"/>
              </a:rPr>
              <a:t>Situational/Contingency theories </a:t>
            </a:r>
            <a:r>
              <a:rPr lang="en-US" sz="2600">
                <a:solidFill>
                  <a:schemeClr val="dk1"/>
                </a:solidFill>
                <a:latin typeface="Arial"/>
                <a:ea typeface="Arial"/>
                <a:cs typeface="Arial"/>
                <a:sym typeface="Arial"/>
              </a:rPr>
              <a:t>(70s onwards)</a:t>
            </a:r>
          </a:p>
          <a:p>
            <a:pPr marL="0" indent="0">
              <a:spcBef>
                <a:spcPts val="640"/>
              </a:spcBef>
              <a:buNone/>
            </a:pPr>
            <a:endParaRPr>
              <a:solidFill>
                <a:schemeClr val="dk1"/>
              </a:solidFill>
              <a:latin typeface="Arial"/>
              <a:ea typeface="Arial"/>
              <a:cs typeface="Arial"/>
              <a:sym typeface="Arial"/>
            </a:endParaRPr>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Shape 172"/>
          <p:cNvSpPr txBox="1">
            <a:spLocks noGrp="1"/>
          </p:cNvSpPr>
          <p:nvPr>
            <p:ph type="title"/>
          </p:nvPr>
        </p:nvSpPr>
        <p:spPr>
          <a:xfrm>
            <a:off x="1981200" y="274637"/>
            <a:ext cx="8229600" cy="1143000"/>
          </a:xfrm>
          <a:prstGeom prst="rect">
            <a:avLst/>
          </a:prstGeom>
          <a:noFill/>
          <a:ln>
            <a:noFill/>
          </a:ln>
        </p:spPr>
        <p:txBody>
          <a:bodyPr vert="horz" lIns="91425" tIns="45700" rIns="91425" bIns="45700" rtlCol="0" anchor="ctr" anchorCtr="0">
            <a:noAutofit/>
          </a:bodyPr>
          <a:lstStyle/>
          <a:p>
            <a:pPr>
              <a:spcBef>
                <a:spcPts val="0"/>
              </a:spcBef>
              <a:buSzPct val="25000"/>
            </a:pPr>
            <a:r>
              <a:rPr lang="en-US">
                <a:solidFill>
                  <a:schemeClr val="dk2"/>
                </a:solidFill>
                <a:latin typeface="Arial"/>
                <a:ea typeface="Arial"/>
                <a:cs typeface="Arial"/>
                <a:sym typeface="Arial"/>
              </a:rPr>
              <a:t>Trait Theories</a:t>
            </a:r>
          </a:p>
        </p:txBody>
      </p:sp>
      <p:sp>
        <p:nvSpPr>
          <p:cNvPr id="173" name="Shape 173"/>
          <p:cNvSpPr txBox="1">
            <a:spLocks noGrp="1"/>
          </p:cNvSpPr>
          <p:nvPr>
            <p:ph type="body" idx="1"/>
          </p:nvPr>
        </p:nvSpPr>
        <p:spPr>
          <a:xfrm>
            <a:off x="1981200" y="1600201"/>
            <a:ext cx="8229600" cy="4525963"/>
          </a:xfrm>
          <a:prstGeom prst="rect">
            <a:avLst/>
          </a:prstGeom>
          <a:noFill/>
          <a:ln>
            <a:noFill/>
          </a:ln>
        </p:spPr>
        <p:txBody>
          <a:bodyPr vert="horz" lIns="91425" tIns="45700" rIns="91425" bIns="45700" rtlCol="0" anchor="t" anchorCtr="0">
            <a:noAutofit/>
          </a:bodyPr>
          <a:lstStyle/>
          <a:p>
            <a:pPr>
              <a:spcBef>
                <a:spcPts val="0"/>
              </a:spcBef>
              <a:buClr>
                <a:schemeClr val="dk1"/>
              </a:buClr>
              <a:buSzPct val="100000"/>
              <a:buFont typeface="Arial"/>
              <a:buChar char="•"/>
            </a:pPr>
            <a:r>
              <a:rPr lang="en-US">
                <a:solidFill>
                  <a:schemeClr val="dk1"/>
                </a:solidFill>
                <a:latin typeface="Arial"/>
                <a:ea typeface="Arial"/>
                <a:cs typeface="Arial"/>
                <a:sym typeface="Arial"/>
              </a:rPr>
              <a:t>differentiating personal characteristics of leaders from non-leaders – physical buildup, appearance, social class, etc.  </a:t>
            </a:r>
          </a:p>
          <a:p>
            <a:pPr>
              <a:spcBef>
                <a:spcPts val="1600"/>
              </a:spcBef>
              <a:buClr>
                <a:schemeClr val="dk1"/>
              </a:buClr>
              <a:buSzPct val="100000"/>
              <a:buFont typeface="Arial"/>
              <a:buChar char="•"/>
            </a:pPr>
            <a:r>
              <a:rPr lang="en-US">
                <a:solidFill>
                  <a:schemeClr val="dk1"/>
                </a:solidFill>
                <a:latin typeface="Arial"/>
                <a:ea typeface="Arial"/>
                <a:cs typeface="Arial"/>
                <a:sym typeface="Arial"/>
              </a:rPr>
              <a:t>later attempts identified 7 traits consistently associated with leadership (i.e. process, not person)</a:t>
            </a:r>
          </a:p>
          <a:p>
            <a:pPr lvl="2">
              <a:spcBef>
                <a:spcPts val="1200"/>
              </a:spcBef>
              <a:buClr>
                <a:schemeClr val="dk1"/>
              </a:buClr>
              <a:buSzPct val="100000"/>
              <a:buFont typeface="Arial"/>
              <a:buChar char="•"/>
            </a:pPr>
            <a:r>
              <a:rPr lang="en-US">
                <a:solidFill>
                  <a:schemeClr val="dk1"/>
                </a:solidFill>
                <a:latin typeface="Arial"/>
                <a:ea typeface="Arial"/>
                <a:cs typeface="Arial"/>
                <a:sym typeface="Arial"/>
              </a:rPr>
              <a:t>Drive, the desire to lead, honesty and integrity, self-confidence, intelligence, job-relevant knowledge, and extraversion.</a:t>
            </a:r>
          </a:p>
        </p:txBody>
      </p:sp>
      <p:sp>
        <p:nvSpPr>
          <p:cNvPr id="174" name="Shape 174"/>
          <p:cNvSpPr txBox="1"/>
          <p:nvPr/>
        </p:nvSpPr>
        <p:spPr>
          <a:xfrm>
            <a:off x="1919536" y="1643316"/>
            <a:ext cx="1152128" cy="1569660"/>
          </a:xfrm>
          <a:prstGeom prst="rect">
            <a:avLst/>
          </a:prstGeom>
          <a:noFill/>
          <a:ln>
            <a:noFill/>
          </a:ln>
        </p:spPr>
        <p:txBody>
          <a:bodyPr lIns="91425" tIns="45700" rIns="91425" bIns="45700" anchor="t" anchorCtr="0">
            <a:noAutofit/>
          </a:bodyPr>
          <a:lstStyle/>
          <a:p>
            <a:pPr algn="ctr">
              <a:buSzPct val="25000"/>
            </a:pPr>
            <a:r>
              <a:rPr lang="en-US" sz="9600" b="1">
                <a:solidFill>
                  <a:srgbClr val="FF0000"/>
                </a:solidFill>
                <a:latin typeface="Arial"/>
                <a:ea typeface="Arial"/>
                <a:cs typeface="Arial"/>
                <a:sym typeface="Arial"/>
              </a:rPr>
              <a:t>X</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
                                        </p:tgtEl>
                                        <p:attrNameLst>
                                          <p:attrName>style.visibility</p:attrName>
                                        </p:attrNameLst>
                                      </p:cBhvr>
                                      <p:to>
                                        <p:strVal val="visible"/>
                                      </p:to>
                                    </p:set>
                                    <p:animEffect transition="in" filter="fade">
                                      <p:cBhvr>
                                        <p:cTn id="7" dur="1"/>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Shape 180"/>
          <p:cNvSpPr/>
          <p:nvPr/>
        </p:nvSpPr>
        <p:spPr>
          <a:xfrm>
            <a:off x="1847529" y="6156012"/>
            <a:ext cx="8568951" cy="369332"/>
          </a:xfrm>
          <a:prstGeom prst="rect">
            <a:avLst/>
          </a:prstGeom>
          <a:noFill/>
          <a:ln>
            <a:noFill/>
          </a:ln>
        </p:spPr>
        <p:txBody>
          <a:bodyPr lIns="91425" tIns="45700" rIns="91425" bIns="45700" anchor="t" anchorCtr="0">
            <a:noAutofit/>
          </a:bodyPr>
          <a:lstStyle/>
          <a:p>
            <a:pPr>
              <a:buSzPct val="25000"/>
            </a:pPr>
            <a:r>
              <a:rPr lang="en-US" sz="900" i="1">
                <a:solidFill>
                  <a:schemeClr val="dk1"/>
                </a:solidFill>
                <a:latin typeface="Arial"/>
                <a:ea typeface="Arial"/>
                <a:cs typeface="Arial"/>
                <a:sym typeface="Arial"/>
              </a:rPr>
              <a:t>Source: </a:t>
            </a:r>
            <a:r>
              <a:rPr lang="en-US" sz="900">
                <a:solidFill>
                  <a:schemeClr val="dk1"/>
                </a:solidFill>
                <a:latin typeface="Arial"/>
                <a:ea typeface="Arial"/>
                <a:cs typeface="Arial"/>
                <a:sym typeface="Arial"/>
              </a:rPr>
              <a:t>S. A. Kirkpatrick and E. A. Locke, “Leadership: Do Traits Really Matter?” </a:t>
            </a:r>
            <a:r>
              <a:rPr lang="en-US" sz="900" i="1">
                <a:solidFill>
                  <a:schemeClr val="dk1"/>
                </a:solidFill>
                <a:latin typeface="Arial"/>
                <a:ea typeface="Arial"/>
                <a:cs typeface="Arial"/>
                <a:sym typeface="Arial"/>
              </a:rPr>
              <a:t>Academy of Management Executive, </a:t>
            </a:r>
            <a:r>
              <a:rPr lang="en-US" sz="900">
                <a:solidFill>
                  <a:schemeClr val="dk1"/>
                </a:solidFill>
                <a:latin typeface="Arial"/>
                <a:ea typeface="Arial"/>
                <a:cs typeface="Arial"/>
                <a:sym typeface="Arial"/>
              </a:rPr>
              <a:t>May 1991, pp. 48–60; T. A. Judge, J. E. Bono, R. llies, and M. W. Gerhardt, “Personality and Leadership: A Qualitative and Quantitative Review,” </a:t>
            </a:r>
            <a:r>
              <a:rPr lang="en-US" sz="900" i="1">
                <a:solidFill>
                  <a:schemeClr val="dk1"/>
                </a:solidFill>
                <a:latin typeface="Arial"/>
                <a:ea typeface="Arial"/>
                <a:cs typeface="Arial"/>
                <a:sym typeface="Arial"/>
              </a:rPr>
              <a:t>Journal of Applied Psychology, </a:t>
            </a:r>
            <a:r>
              <a:rPr lang="en-US" sz="900">
                <a:solidFill>
                  <a:schemeClr val="dk1"/>
                </a:solidFill>
                <a:latin typeface="Arial"/>
                <a:ea typeface="Arial"/>
                <a:cs typeface="Arial"/>
                <a:sym typeface="Arial"/>
              </a:rPr>
              <a:t>August 2002, pp. 765–780.</a:t>
            </a:r>
          </a:p>
        </p:txBody>
      </p:sp>
      <p:sp>
        <p:nvSpPr>
          <p:cNvPr id="181" name="Shape 181"/>
          <p:cNvSpPr txBox="1">
            <a:spLocks noGrp="1"/>
          </p:cNvSpPr>
          <p:nvPr>
            <p:ph type="title"/>
          </p:nvPr>
        </p:nvSpPr>
        <p:spPr>
          <a:xfrm>
            <a:off x="1981200" y="-30163"/>
            <a:ext cx="8229600" cy="1143000"/>
          </a:xfrm>
          <a:prstGeom prst="rect">
            <a:avLst/>
          </a:prstGeom>
          <a:noFill/>
          <a:ln>
            <a:noFill/>
          </a:ln>
        </p:spPr>
        <p:txBody>
          <a:bodyPr vert="horz" lIns="91425" tIns="45700" rIns="91425" bIns="45700" rtlCol="0" anchor="ctr" anchorCtr="0">
            <a:noAutofit/>
          </a:bodyPr>
          <a:lstStyle/>
          <a:p>
            <a:pPr marL="1597025" indent="-1597025">
              <a:spcBef>
                <a:spcPts val="0"/>
              </a:spcBef>
              <a:buSzPct val="25000"/>
            </a:pPr>
            <a:r>
              <a:rPr lang="en-US" sz="1800" dirty="0">
                <a:solidFill>
                  <a:schemeClr val="dk1"/>
                </a:solidFill>
                <a:latin typeface="Arial"/>
                <a:ea typeface="Arial"/>
                <a:cs typeface="Arial"/>
                <a:sym typeface="Arial"/>
              </a:rPr>
              <a:t>Seven Traits Associated with Leadership</a:t>
            </a:r>
          </a:p>
        </p:txBody>
      </p:sp>
      <p:cxnSp>
        <p:nvCxnSpPr>
          <p:cNvPr id="182" name="Shape 182"/>
          <p:cNvCxnSpPr/>
          <p:nvPr/>
        </p:nvCxnSpPr>
        <p:spPr>
          <a:xfrm>
            <a:off x="2133601" y="724535"/>
            <a:ext cx="7924799" cy="0"/>
          </a:xfrm>
          <a:prstGeom prst="straightConnector1">
            <a:avLst/>
          </a:prstGeom>
          <a:noFill/>
          <a:ln w="19050" cap="flat">
            <a:solidFill>
              <a:srgbClr val="996633"/>
            </a:solidFill>
            <a:prstDash val="solid"/>
            <a:round/>
            <a:headEnd type="none" w="med" len="med"/>
            <a:tailEnd type="none" w="med" len="med"/>
          </a:ln>
        </p:spPr>
      </p:cxnSp>
      <p:cxnSp>
        <p:nvCxnSpPr>
          <p:cNvPr id="183" name="Shape 183"/>
          <p:cNvCxnSpPr/>
          <p:nvPr/>
        </p:nvCxnSpPr>
        <p:spPr>
          <a:xfrm>
            <a:off x="2133601" y="321310"/>
            <a:ext cx="7924799" cy="0"/>
          </a:xfrm>
          <a:prstGeom prst="straightConnector1">
            <a:avLst/>
          </a:prstGeom>
          <a:noFill/>
          <a:ln w="19050" cap="flat">
            <a:solidFill>
              <a:srgbClr val="996633"/>
            </a:solidFill>
            <a:prstDash val="solid"/>
            <a:round/>
            <a:headEnd type="none" w="med" len="med"/>
            <a:tailEnd type="none" w="med" len="med"/>
          </a:ln>
        </p:spPr>
      </p:cxnSp>
      <p:pic>
        <p:nvPicPr>
          <p:cNvPr id="184" name="Shape 184"/>
          <p:cNvPicPr preferRelativeResize="0"/>
          <p:nvPr/>
        </p:nvPicPr>
        <p:blipFill rotWithShape="1">
          <a:blip r:embed="rId3">
            <a:alphaModFix/>
          </a:blip>
          <a:srcRect/>
          <a:stretch/>
        </p:blipFill>
        <p:spPr>
          <a:xfrm>
            <a:off x="2133601" y="922973"/>
            <a:ext cx="7924799" cy="4721225"/>
          </a:xfrm>
          <a:prstGeom prst="rect">
            <a:avLst/>
          </a:prstGeom>
          <a:noFill/>
          <a:ln>
            <a:noFill/>
          </a:ln>
        </p:spPr>
      </p:pic>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Shape 190"/>
          <p:cNvSpPr txBox="1">
            <a:spLocks noGrp="1"/>
          </p:cNvSpPr>
          <p:nvPr>
            <p:ph type="title"/>
          </p:nvPr>
        </p:nvSpPr>
        <p:spPr>
          <a:xfrm>
            <a:off x="1981200" y="274637"/>
            <a:ext cx="8229600" cy="1143000"/>
          </a:xfrm>
          <a:prstGeom prst="rect">
            <a:avLst/>
          </a:prstGeom>
          <a:noFill/>
          <a:ln>
            <a:noFill/>
          </a:ln>
        </p:spPr>
        <p:txBody>
          <a:bodyPr vert="horz" lIns="91425" tIns="45700" rIns="91425" bIns="45700" rtlCol="0" anchor="ctr" anchorCtr="0">
            <a:noAutofit/>
          </a:bodyPr>
          <a:lstStyle/>
          <a:p>
            <a:pPr>
              <a:spcBef>
                <a:spcPts val="0"/>
              </a:spcBef>
              <a:buSzPct val="25000"/>
            </a:pPr>
            <a:r>
              <a:rPr lang="en-US">
                <a:solidFill>
                  <a:schemeClr val="dk2"/>
                </a:solidFill>
                <a:latin typeface="Arial"/>
                <a:ea typeface="Arial"/>
                <a:cs typeface="Arial"/>
                <a:sym typeface="Arial"/>
              </a:rPr>
              <a:t>Behavioural Theories</a:t>
            </a:r>
          </a:p>
        </p:txBody>
      </p:sp>
      <p:sp>
        <p:nvSpPr>
          <p:cNvPr id="191" name="Shape 191"/>
          <p:cNvSpPr txBox="1">
            <a:spLocks noGrp="1"/>
          </p:cNvSpPr>
          <p:nvPr>
            <p:ph type="body" idx="1"/>
          </p:nvPr>
        </p:nvSpPr>
        <p:spPr>
          <a:xfrm>
            <a:off x="1981200" y="1600201"/>
            <a:ext cx="8229600" cy="4525963"/>
          </a:xfrm>
          <a:prstGeom prst="rect">
            <a:avLst/>
          </a:prstGeom>
          <a:noFill/>
          <a:ln>
            <a:noFill/>
          </a:ln>
        </p:spPr>
        <p:txBody>
          <a:bodyPr vert="horz" lIns="91425" tIns="45700" rIns="91425" bIns="45700" rtlCol="0" anchor="t" anchorCtr="0">
            <a:noAutofit/>
          </a:bodyPr>
          <a:lstStyle/>
          <a:p>
            <a:pPr>
              <a:spcBef>
                <a:spcPts val="0"/>
              </a:spcBef>
              <a:buClr>
                <a:schemeClr val="dk1"/>
              </a:buClr>
              <a:buSzPct val="100000"/>
              <a:buFont typeface="Arial"/>
              <a:buChar char="•"/>
            </a:pPr>
            <a:r>
              <a:rPr lang="en-US" sz="3000">
                <a:solidFill>
                  <a:schemeClr val="dk1"/>
                </a:solidFill>
                <a:latin typeface="Arial"/>
                <a:ea typeface="Arial"/>
                <a:cs typeface="Arial"/>
                <a:sym typeface="Arial"/>
              </a:rPr>
              <a:t>University of Iowa Studies (Kurt Lewin)</a:t>
            </a:r>
          </a:p>
          <a:p>
            <a:pPr lvl="1">
              <a:spcBef>
                <a:spcPts val="720"/>
              </a:spcBef>
              <a:buClr>
                <a:schemeClr val="dk1"/>
              </a:buClr>
              <a:buSzPct val="100000"/>
              <a:buFont typeface="Arial"/>
              <a:buChar char="–"/>
            </a:pPr>
            <a:r>
              <a:rPr lang="en-US" sz="2400">
                <a:solidFill>
                  <a:schemeClr val="dk1"/>
                </a:solidFill>
                <a:latin typeface="Arial"/>
                <a:ea typeface="Arial"/>
                <a:cs typeface="Arial"/>
                <a:sym typeface="Arial"/>
              </a:rPr>
              <a:t>3 leadership styles:</a:t>
            </a:r>
          </a:p>
          <a:p>
            <a:pPr lvl="2">
              <a:spcBef>
                <a:spcPts val="600"/>
              </a:spcBef>
              <a:buClr>
                <a:schemeClr val="dk1"/>
              </a:buClr>
              <a:buSzPct val="100000"/>
              <a:buFont typeface="Arial"/>
              <a:buChar char="•"/>
            </a:pPr>
            <a:r>
              <a:rPr lang="en-US" sz="2000" b="1">
                <a:solidFill>
                  <a:schemeClr val="dk1"/>
                </a:solidFill>
                <a:latin typeface="Arial"/>
                <a:ea typeface="Arial"/>
                <a:cs typeface="Arial"/>
                <a:sym typeface="Arial"/>
              </a:rPr>
              <a:t>Autocratic style:</a:t>
            </a:r>
            <a:r>
              <a:rPr lang="en-US" sz="2000">
                <a:solidFill>
                  <a:schemeClr val="dk1"/>
                </a:solidFill>
                <a:latin typeface="Arial"/>
                <a:ea typeface="Arial"/>
                <a:cs typeface="Arial"/>
                <a:sym typeface="Arial"/>
              </a:rPr>
              <a:t> centralized authority, low participation</a:t>
            </a:r>
          </a:p>
          <a:p>
            <a:pPr lvl="2">
              <a:spcBef>
                <a:spcPts val="600"/>
              </a:spcBef>
              <a:buClr>
                <a:schemeClr val="dk1"/>
              </a:buClr>
              <a:buSzPct val="100000"/>
              <a:buFont typeface="Arial"/>
              <a:buChar char="•"/>
            </a:pPr>
            <a:r>
              <a:rPr lang="en-US" sz="2000" b="1">
                <a:solidFill>
                  <a:schemeClr val="dk1"/>
                </a:solidFill>
                <a:latin typeface="Arial"/>
                <a:ea typeface="Arial"/>
                <a:cs typeface="Arial"/>
                <a:sym typeface="Arial"/>
              </a:rPr>
              <a:t>Democratic style:</a:t>
            </a:r>
            <a:r>
              <a:rPr lang="en-US" sz="2000">
                <a:solidFill>
                  <a:schemeClr val="dk1"/>
                </a:solidFill>
                <a:latin typeface="Arial"/>
                <a:ea typeface="Arial"/>
                <a:cs typeface="Arial"/>
                <a:sym typeface="Arial"/>
              </a:rPr>
              <a:t> involvement, high participation, feedback</a:t>
            </a:r>
          </a:p>
          <a:p>
            <a:pPr lvl="2">
              <a:spcBef>
                <a:spcPts val="600"/>
              </a:spcBef>
              <a:buClr>
                <a:schemeClr val="dk1"/>
              </a:buClr>
              <a:buSzPct val="100000"/>
              <a:buFont typeface="Arial"/>
              <a:buChar char="•"/>
            </a:pPr>
            <a:r>
              <a:rPr lang="en-US" sz="2000" b="1">
                <a:solidFill>
                  <a:schemeClr val="dk1"/>
                </a:solidFill>
                <a:latin typeface="Arial"/>
                <a:ea typeface="Arial"/>
                <a:cs typeface="Arial"/>
                <a:sym typeface="Arial"/>
              </a:rPr>
              <a:t>Laissez faire style:</a:t>
            </a:r>
            <a:r>
              <a:rPr lang="en-US" sz="2000">
                <a:solidFill>
                  <a:schemeClr val="dk1"/>
                </a:solidFill>
                <a:latin typeface="Arial"/>
                <a:ea typeface="Arial"/>
                <a:cs typeface="Arial"/>
                <a:sym typeface="Arial"/>
              </a:rPr>
              <a:t> hands-off management</a:t>
            </a:r>
          </a:p>
          <a:p>
            <a:pPr lvl="1">
              <a:spcBef>
                <a:spcPts val="720"/>
              </a:spcBef>
              <a:buClr>
                <a:schemeClr val="dk1"/>
              </a:buClr>
              <a:buSzPct val="100000"/>
              <a:buFont typeface="Arial"/>
              <a:buChar char="–"/>
            </a:pPr>
            <a:r>
              <a:rPr lang="en-US" sz="2400">
                <a:solidFill>
                  <a:schemeClr val="dk1"/>
                </a:solidFill>
                <a:latin typeface="Arial"/>
                <a:ea typeface="Arial"/>
                <a:cs typeface="Arial"/>
                <a:sym typeface="Arial"/>
              </a:rPr>
              <a:t>Research findings: mixed results</a:t>
            </a:r>
          </a:p>
          <a:p>
            <a:pPr lvl="2">
              <a:spcBef>
                <a:spcPts val="600"/>
              </a:spcBef>
              <a:buClr>
                <a:schemeClr val="dk1"/>
              </a:buClr>
              <a:buSzPct val="100000"/>
              <a:buFont typeface="Arial"/>
              <a:buChar char="•"/>
            </a:pPr>
            <a:r>
              <a:rPr lang="en-US" sz="2000">
                <a:solidFill>
                  <a:schemeClr val="dk1"/>
                </a:solidFill>
                <a:latin typeface="Arial"/>
                <a:ea typeface="Arial"/>
                <a:cs typeface="Arial"/>
                <a:sym typeface="Arial"/>
              </a:rPr>
              <a:t>no specific style was consistently better for producing better performance</a:t>
            </a:r>
          </a:p>
          <a:p>
            <a:pPr lvl="2">
              <a:spcBef>
                <a:spcPts val="600"/>
              </a:spcBef>
              <a:buClr>
                <a:schemeClr val="dk1"/>
              </a:buClr>
              <a:buSzPct val="100000"/>
              <a:buFont typeface="Arial"/>
              <a:buChar char="•"/>
            </a:pPr>
            <a:r>
              <a:rPr lang="en-US" sz="2000">
                <a:solidFill>
                  <a:schemeClr val="dk1"/>
                </a:solidFill>
                <a:latin typeface="Arial"/>
                <a:ea typeface="Arial"/>
                <a:cs typeface="Arial"/>
                <a:sym typeface="Arial"/>
              </a:rPr>
              <a:t>employees were more satisfied under a democratic leader than an autocratic leader</a:t>
            </a:r>
          </a:p>
        </p:txBody>
      </p:sp>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Shape 197"/>
          <p:cNvSpPr txBox="1">
            <a:spLocks noGrp="1"/>
          </p:cNvSpPr>
          <p:nvPr>
            <p:ph type="body" idx="1"/>
          </p:nvPr>
        </p:nvSpPr>
        <p:spPr>
          <a:xfrm>
            <a:off x="1981200" y="853441"/>
            <a:ext cx="8229600" cy="4525963"/>
          </a:xfrm>
          <a:prstGeom prst="rect">
            <a:avLst/>
          </a:prstGeom>
          <a:noFill/>
          <a:ln>
            <a:noFill/>
          </a:ln>
        </p:spPr>
        <p:txBody>
          <a:bodyPr vert="horz" lIns="91425" tIns="45700" rIns="91425" bIns="45700" rtlCol="0" anchor="t" anchorCtr="0">
            <a:noAutofit/>
          </a:bodyPr>
          <a:lstStyle/>
          <a:p>
            <a:pPr>
              <a:spcBef>
                <a:spcPts val="0"/>
              </a:spcBef>
              <a:buClr>
                <a:schemeClr val="dk1"/>
              </a:buClr>
              <a:buSzPct val="100000"/>
              <a:buFont typeface="Arial"/>
              <a:buChar char="•"/>
            </a:pPr>
            <a:r>
              <a:rPr lang="en-US" sz="3000" dirty="0">
                <a:solidFill>
                  <a:schemeClr val="dk1"/>
                </a:solidFill>
                <a:latin typeface="Arial"/>
                <a:ea typeface="Arial"/>
                <a:cs typeface="Arial"/>
                <a:sym typeface="Arial"/>
              </a:rPr>
              <a:t>Ohio State Studies</a:t>
            </a:r>
          </a:p>
          <a:p>
            <a:pPr lvl="1">
              <a:spcBef>
                <a:spcPts val="960"/>
              </a:spcBef>
              <a:buClr>
                <a:schemeClr val="dk1"/>
              </a:buClr>
              <a:buSzPct val="100000"/>
              <a:buFont typeface="Arial"/>
              <a:buChar char="–"/>
            </a:pPr>
            <a:r>
              <a:rPr lang="en-US" sz="2400" dirty="0">
                <a:solidFill>
                  <a:schemeClr val="dk1"/>
                </a:solidFill>
                <a:latin typeface="Arial"/>
                <a:ea typeface="Arial"/>
                <a:cs typeface="Arial"/>
                <a:sym typeface="Arial"/>
              </a:rPr>
              <a:t>Identified two dimensions of leader behavior</a:t>
            </a:r>
          </a:p>
          <a:p>
            <a:pPr lvl="2">
              <a:spcBef>
                <a:spcPts val="800"/>
              </a:spcBef>
              <a:buClr>
                <a:schemeClr val="dk1"/>
              </a:buClr>
              <a:buSzPct val="100000"/>
              <a:buFont typeface="Arial"/>
              <a:buChar char="•"/>
            </a:pPr>
            <a:r>
              <a:rPr lang="en-US" sz="2000" b="1" dirty="0">
                <a:solidFill>
                  <a:schemeClr val="dk1"/>
                </a:solidFill>
                <a:latin typeface="Arial"/>
                <a:ea typeface="Arial"/>
                <a:cs typeface="Arial"/>
                <a:sym typeface="Arial"/>
              </a:rPr>
              <a:t>Initiating structure:</a:t>
            </a:r>
            <a:r>
              <a:rPr lang="en-US" sz="2000" dirty="0">
                <a:solidFill>
                  <a:schemeClr val="dk1"/>
                </a:solidFill>
                <a:latin typeface="Arial"/>
                <a:ea typeface="Arial"/>
                <a:cs typeface="Arial"/>
                <a:sym typeface="Arial"/>
              </a:rPr>
              <a:t> the role of the leader in defining his or her role and the roles of group members</a:t>
            </a:r>
          </a:p>
          <a:p>
            <a:pPr lvl="2">
              <a:spcBef>
                <a:spcPts val="800"/>
              </a:spcBef>
              <a:buClr>
                <a:schemeClr val="dk1"/>
              </a:buClr>
              <a:buSzPct val="100000"/>
              <a:buFont typeface="Arial"/>
              <a:buChar char="•"/>
            </a:pPr>
            <a:r>
              <a:rPr lang="en-US" sz="2000" b="1" dirty="0">
                <a:solidFill>
                  <a:schemeClr val="dk1"/>
                </a:solidFill>
                <a:latin typeface="Arial"/>
                <a:ea typeface="Arial"/>
                <a:cs typeface="Arial"/>
                <a:sym typeface="Arial"/>
              </a:rPr>
              <a:t>Consideration:</a:t>
            </a:r>
            <a:r>
              <a:rPr lang="en-US" sz="2000" dirty="0">
                <a:solidFill>
                  <a:schemeClr val="dk1"/>
                </a:solidFill>
                <a:latin typeface="Arial"/>
                <a:ea typeface="Arial"/>
                <a:cs typeface="Arial"/>
                <a:sym typeface="Arial"/>
              </a:rPr>
              <a:t> the leader’s mutual trust and respect for group members’ ideas and feelings</a:t>
            </a:r>
          </a:p>
          <a:p>
            <a:pPr lvl="1">
              <a:spcBef>
                <a:spcPts val="960"/>
              </a:spcBef>
              <a:buClr>
                <a:schemeClr val="dk1"/>
              </a:buClr>
              <a:buSzPct val="100000"/>
              <a:buFont typeface="Arial"/>
              <a:buChar char="–"/>
            </a:pPr>
            <a:r>
              <a:rPr lang="en-US" sz="2400" dirty="0">
                <a:solidFill>
                  <a:schemeClr val="dk1"/>
                </a:solidFill>
                <a:latin typeface="Arial"/>
                <a:ea typeface="Arial"/>
                <a:cs typeface="Arial"/>
                <a:sym typeface="Arial"/>
              </a:rPr>
              <a:t>Research findings: mixed results</a:t>
            </a:r>
          </a:p>
          <a:p>
            <a:pPr lvl="2">
              <a:spcBef>
                <a:spcPts val="800"/>
              </a:spcBef>
              <a:buClr>
                <a:schemeClr val="dk1"/>
              </a:buClr>
              <a:buSzPct val="100000"/>
              <a:buFont typeface="Arial"/>
              <a:buChar char="•"/>
            </a:pPr>
            <a:r>
              <a:rPr lang="en-US" sz="2000" dirty="0" err="1">
                <a:solidFill>
                  <a:schemeClr val="dk1"/>
                </a:solidFill>
                <a:latin typeface="Arial"/>
                <a:ea typeface="Arial"/>
                <a:cs typeface="Arial"/>
                <a:sym typeface="Arial"/>
              </a:rPr>
              <a:t>Hhgh</a:t>
            </a:r>
            <a:r>
              <a:rPr lang="en-US" sz="2000" dirty="0">
                <a:solidFill>
                  <a:schemeClr val="dk1"/>
                </a:solidFill>
                <a:latin typeface="Arial"/>
                <a:ea typeface="Arial"/>
                <a:cs typeface="Arial"/>
                <a:sym typeface="Arial"/>
              </a:rPr>
              <a:t>-high leaders generally, but not always, achieved high group task performance and satisfaction</a:t>
            </a:r>
          </a:p>
          <a:p>
            <a:pPr lvl="2">
              <a:spcBef>
                <a:spcPts val="800"/>
              </a:spcBef>
              <a:buClr>
                <a:schemeClr val="dk1"/>
              </a:buClr>
              <a:buSzPct val="100000"/>
              <a:buFont typeface="Arial"/>
              <a:buChar char="•"/>
            </a:pPr>
            <a:r>
              <a:rPr lang="en-US" sz="2000" dirty="0">
                <a:solidFill>
                  <a:schemeClr val="dk1"/>
                </a:solidFill>
                <a:latin typeface="Arial"/>
                <a:ea typeface="Arial"/>
                <a:cs typeface="Arial"/>
                <a:sym typeface="Arial"/>
              </a:rPr>
              <a:t>evidence indicated that </a:t>
            </a:r>
            <a:r>
              <a:rPr lang="en-US" sz="2000" b="1" dirty="0">
                <a:solidFill>
                  <a:srgbClr val="996600"/>
                </a:solidFill>
                <a:latin typeface="Arial"/>
                <a:ea typeface="Arial"/>
                <a:cs typeface="Arial"/>
                <a:sym typeface="Arial"/>
              </a:rPr>
              <a:t>situational factors</a:t>
            </a:r>
            <a:r>
              <a:rPr lang="en-US" sz="2000" dirty="0">
                <a:solidFill>
                  <a:schemeClr val="dk1"/>
                </a:solidFill>
                <a:latin typeface="Arial"/>
                <a:ea typeface="Arial"/>
                <a:cs typeface="Arial"/>
                <a:sym typeface="Arial"/>
              </a:rPr>
              <a:t> appeared to strongly influence leadership effectiveness</a:t>
            </a:r>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Shape 203"/>
          <p:cNvSpPr txBox="1">
            <a:spLocks noGrp="1"/>
          </p:cNvSpPr>
          <p:nvPr>
            <p:ph type="title"/>
          </p:nvPr>
        </p:nvSpPr>
        <p:spPr>
          <a:xfrm>
            <a:off x="1981200" y="274637"/>
            <a:ext cx="8229600" cy="1143000"/>
          </a:xfrm>
          <a:prstGeom prst="rect">
            <a:avLst/>
          </a:prstGeom>
          <a:noFill/>
          <a:ln>
            <a:noFill/>
          </a:ln>
        </p:spPr>
        <p:txBody>
          <a:bodyPr vert="horz" lIns="91425" tIns="45700" rIns="91425" bIns="45700" rtlCol="0" anchor="ctr" anchorCtr="0">
            <a:noAutofit/>
          </a:bodyPr>
          <a:lstStyle/>
          <a:p>
            <a:pPr marL="1597025" indent="-1597025">
              <a:spcBef>
                <a:spcPts val="0"/>
              </a:spcBef>
              <a:buSzPct val="25000"/>
            </a:pPr>
            <a:r>
              <a:rPr lang="en-US" sz="1800">
                <a:solidFill>
                  <a:schemeClr val="dk1"/>
                </a:solidFill>
                <a:latin typeface="Arial"/>
                <a:ea typeface="Arial"/>
                <a:cs typeface="Arial"/>
                <a:sym typeface="Arial"/>
              </a:rPr>
              <a:t>Behavioral Theories of Leadership</a:t>
            </a:r>
          </a:p>
        </p:txBody>
      </p:sp>
      <p:cxnSp>
        <p:nvCxnSpPr>
          <p:cNvPr id="204" name="Shape 204"/>
          <p:cNvCxnSpPr/>
          <p:nvPr/>
        </p:nvCxnSpPr>
        <p:spPr>
          <a:xfrm>
            <a:off x="2133601" y="968375"/>
            <a:ext cx="7924799" cy="0"/>
          </a:xfrm>
          <a:prstGeom prst="straightConnector1">
            <a:avLst/>
          </a:prstGeom>
          <a:noFill/>
          <a:ln w="19050" cap="flat">
            <a:solidFill>
              <a:srgbClr val="996633"/>
            </a:solidFill>
            <a:prstDash val="solid"/>
            <a:round/>
            <a:headEnd type="none" w="med" len="med"/>
            <a:tailEnd type="none" w="med" len="med"/>
          </a:ln>
        </p:spPr>
      </p:cxnSp>
      <p:cxnSp>
        <p:nvCxnSpPr>
          <p:cNvPr id="205" name="Shape 205"/>
          <p:cNvCxnSpPr/>
          <p:nvPr/>
        </p:nvCxnSpPr>
        <p:spPr>
          <a:xfrm>
            <a:off x="2133601" y="565150"/>
            <a:ext cx="7924799" cy="0"/>
          </a:xfrm>
          <a:prstGeom prst="straightConnector1">
            <a:avLst/>
          </a:prstGeom>
          <a:noFill/>
          <a:ln w="19050" cap="flat">
            <a:solidFill>
              <a:srgbClr val="996633"/>
            </a:solidFill>
            <a:prstDash val="solid"/>
            <a:round/>
            <a:headEnd type="none" w="med" len="med"/>
            <a:tailEnd type="none" w="med" len="med"/>
          </a:ln>
        </p:spPr>
      </p:cxnSp>
      <p:pic>
        <p:nvPicPr>
          <p:cNvPr id="206" name="Shape 206"/>
          <p:cNvPicPr preferRelativeResize="0"/>
          <p:nvPr/>
        </p:nvPicPr>
        <p:blipFill rotWithShape="1">
          <a:blip r:embed="rId3">
            <a:alphaModFix/>
          </a:blip>
          <a:srcRect/>
          <a:stretch/>
        </p:blipFill>
        <p:spPr>
          <a:xfrm>
            <a:off x="2133601" y="1628800"/>
            <a:ext cx="7924799" cy="4314824"/>
          </a:xfrm>
          <a:prstGeom prst="rect">
            <a:avLst/>
          </a:prstGeom>
          <a:noFill/>
          <a:ln>
            <a:noFill/>
          </a:ln>
        </p:spPr>
      </p:pic>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Shape 212"/>
          <p:cNvSpPr txBox="1">
            <a:spLocks noGrp="1"/>
          </p:cNvSpPr>
          <p:nvPr>
            <p:ph type="title"/>
          </p:nvPr>
        </p:nvSpPr>
        <p:spPr>
          <a:xfrm>
            <a:off x="1981200" y="274637"/>
            <a:ext cx="8229600" cy="1143000"/>
          </a:xfrm>
          <a:prstGeom prst="rect">
            <a:avLst/>
          </a:prstGeom>
          <a:noFill/>
          <a:ln>
            <a:noFill/>
          </a:ln>
        </p:spPr>
        <p:txBody>
          <a:bodyPr vert="horz" lIns="91425" tIns="45700" rIns="91425" bIns="45700" rtlCol="0" anchor="ctr" anchorCtr="0">
            <a:noAutofit/>
          </a:bodyPr>
          <a:lstStyle/>
          <a:p>
            <a:pPr marL="2397125" indent="-2397125">
              <a:spcBef>
                <a:spcPts val="0"/>
              </a:spcBef>
              <a:buSzPct val="25000"/>
            </a:pPr>
            <a:r>
              <a:rPr lang="en-US" sz="1800">
                <a:solidFill>
                  <a:schemeClr val="dk1"/>
                </a:solidFill>
                <a:latin typeface="Arial"/>
                <a:ea typeface="Arial"/>
                <a:cs typeface="Arial"/>
                <a:sym typeface="Arial"/>
              </a:rPr>
              <a:t>Behavioral Theories of Leadership</a:t>
            </a:r>
          </a:p>
        </p:txBody>
      </p:sp>
      <p:cxnSp>
        <p:nvCxnSpPr>
          <p:cNvPr id="213" name="Shape 213"/>
          <p:cNvCxnSpPr/>
          <p:nvPr/>
        </p:nvCxnSpPr>
        <p:spPr>
          <a:xfrm>
            <a:off x="2133601" y="968375"/>
            <a:ext cx="7924799" cy="0"/>
          </a:xfrm>
          <a:prstGeom prst="straightConnector1">
            <a:avLst/>
          </a:prstGeom>
          <a:noFill/>
          <a:ln w="19050" cap="flat">
            <a:solidFill>
              <a:srgbClr val="996633"/>
            </a:solidFill>
            <a:prstDash val="solid"/>
            <a:round/>
            <a:headEnd type="none" w="med" len="med"/>
            <a:tailEnd type="none" w="med" len="med"/>
          </a:ln>
        </p:spPr>
      </p:cxnSp>
      <p:cxnSp>
        <p:nvCxnSpPr>
          <p:cNvPr id="214" name="Shape 214"/>
          <p:cNvCxnSpPr/>
          <p:nvPr/>
        </p:nvCxnSpPr>
        <p:spPr>
          <a:xfrm>
            <a:off x="2133601" y="565150"/>
            <a:ext cx="7924799" cy="0"/>
          </a:xfrm>
          <a:prstGeom prst="straightConnector1">
            <a:avLst/>
          </a:prstGeom>
          <a:noFill/>
          <a:ln w="19050" cap="flat">
            <a:solidFill>
              <a:srgbClr val="996633"/>
            </a:solidFill>
            <a:prstDash val="solid"/>
            <a:round/>
            <a:headEnd type="none" w="med" len="med"/>
            <a:tailEnd type="none" w="med" len="med"/>
          </a:ln>
        </p:spPr>
      </p:cxnSp>
      <p:pic>
        <p:nvPicPr>
          <p:cNvPr id="215" name="Shape 215"/>
          <p:cNvPicPr preferRelativeResize="0"/>
          <p:nvPr/>
        </p:nvPicPr>
        <p:blipFill rotWithShape="1">
          <a:blip r:embed="rId3">
            <a:alphaModFix/>
          </a:blip>
          <a:srcRect/>
          <a:stretch/>
        </p:blipFill>
        <p:spPr>
          <a:xfrm>
            <a:off x="2133601" y="2204864"/>
            <a:ext cx="7924799" cy="3276600"/>
          </a:xfrm>
          <a:prstGeom prst="rect">
            <a:avLst/>
          </a:prstGeom>
          <a:noFill/>
          <a:ln>
            <a:noFill/>
          </a:ln>
        </p:spPr>
      </p:pic>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Shape 221"/>
          <p:cNvSpPr txBox="1">
            <a:spLocks noGrp="1"/>
          </p:cNvSpPr>
          <p:nvPr>
            <p:ph type="body" idx="1"/>
          </p:nvPr>
        </p:nvSpPr>
        <p:spPr>
          <a:xfrm>
            <a:off x="1981200" y="1600201"/>
            <a:ext cx="8229600" cy="4525963"/>
          </a:xfrm>
          <a:prstGeom prst="rect">
            <a:avLst/>
          </a:prstGeom>
          <a:noFill/>
          <a:ln>
            <a:noFill/>
          </a:ln>
        </p:spPr>
        <p:txBody>
          <a:bodyPr vert="horz" lIns="91425" tIns="45700" rIns="91425" bIns="45700" rtlCol="0" anchor="t" anchorCtr="0">
            <a:noAutofit/>
          </a:bodyPr>
          <a:lstStyle/>
          <a:p>
            <a:pPr>
              <a:spcBef>
                <a:spcPts val="0"/>
              </a:spcBef>
              <a:buClr>
                <a:schemeClr val="dk1"/>
              </a:buClr>
              <a:buSzPct val="100000"/>
              <a:buFont typeface="Arial"/>
              <a:buChar char="•"/>
            </a:pPr>
            <a:r>
              <a:rPr lang="en-US" sz="3000">
                <a:solidFill>
                  <a:schemeClr val="dk1"/>
                </a:solidFill>
                <a:latin typeface="Arial"/>
                <a:ea typeface="Arial"/>
                <a:cs typeface="Arial"/>
                <a:sym typeface="Arial"/>
              </a:rPr>
              <a:t>University of Michigan Studies</a:t>
            </a:r>
          </a:p>
          <a:p>
            <a:pPr lvl="1">
              <a:spcBef>
                <a:spcPts val="1200"/>
              </a:spcBef>
              <a:buClr>
                <a:schemeClr val="dk1"/>
              </a:buClr>
              <a:buSzPct val="100000"/>
              <a:buFont typeface="Arial"/>
              <a:buChar char="–"/>
            </a:pPr>
            <a:r>
              <a:rPr lang="en-US" sz="2400">
                <a:solidFill>
                  <a:schemeClr val="dk1"/>
                </a:solidFill>
                <a:latin typeface="Arial"/>
                <a:ea typeface="Arial"/>
                <a:cs typeface="Arial"/>
                <a:sym typeface="Arial"/>
              </a:rPr>
              <a:t>Identified two dimensions of leader behavior</a:t>
            </a:r>
          </a:p>
          <a:p>
            <a:pPr lvl="2">
              <a:spcBef>
                <a:spcPts val="1000"/>
              </a:spcBef>
              <a:buClr>
                <a:schemeClr val="dk1"/>
              </a:buClr>
              <a:buSzPct val="100000"/>
              <a:buFont typeface="Arial"/>
              <a:buChar char="•"/>
            </a:pPr>
            <a:r>
              <a:rPr lang="en-US" sz="2000" b="1">
                <a:solidFill>
                  <a:schemeClr val="dk1"/>
                </a:solidFill>
                <a:latin typeface="Arial"/>
                <a:ea typeface="Arial"/>
                <a:cs typeface="Arial"/>
                <a:sym typeface="Arial"/>
              </a:rPr>
              <a:t>Employee oriented:</a:t>
            </a:r>
            <a:r>
              <a:rPr lang="en-US" sz="2000">
                <a:solidFill>
                  <a:schemeClr val="dk1"/>
                </a:solidFill>
                <a:latin typeface="Arial"/>
                <a:ea typeface="Arial"/>
                <a:cs typeface="Arial"/>
                <a:sym typeface="Arial"/>
              </a:rPr>
              <a:t> emphasizing personal relationships</a:t>
            </a:r>
          </a:p>
          <a:p>
            <a:pPr lvl="2">
              <a:spcBef>
                <a:spcPts val="1000"/>
              </a:spcBef>
              <a:buClr>
                <a:schemeClr val="dk1"/>
              </a:buClr>
              <a:buSzPct val="100000"/>
              <a:buFont typeface="Arial"/>
              <a:buChar char="•"/>
            </a:pPr>
            <a:r>
              <a:rPr lang="en-US" sz="2000" b="1">
                <a:solidFill>
                  <a:schemeClr val="dk1"/>
                </a:solidFill>
                <a:latin typeface="Arial"/>
                <a:ea typeface="Arial"/>
                <a:cs typeface="Arial"/>
                <a:sym typeface="Arial"/>
              </a:rPr>
              <a:t>Production oriented:</a:t>
            </a:r>
            <a:r>
              <a:rPr lang="en-US" sz="2000">
                <a:solidFill>
                  <a:schemeClr val="dk1"/>
                </a:solidFill>
                <a:latin typeface="Arial"/>
                <a:ea typeface="Arial"/>
                <a:cs typeface="Arial"/>
                <a:sym typeface="Arial"/>
              </a:rPr>
              <a:t> emphasizing task accomplishment</a:t>
            </a:r>
          </a:p>
          <a:p>
            <a:pPr lvl="1">
              <a:spcBef>
                <a:spcPts val="1400"/>
              </a:spcBef>
              <a:buClr>
                <a:schemeClr val="dk1"/>
              </a:buClr>
              <a:buSzPct val="116666"/>
              <a:buFont typeface="Arial"/>
              <a:buChar char="–"/>
            </a:pPr>
            <a:r>
              <a:rPr lang="en-US" sz="2400">
                <a:solidFill>
                  <a:schemeClr val="dk1"/>
                </a:solidFill>
                <a:latin typeface="Arial"/>
                <a:ea typeface="Arial"/>
                <a:cs typeface="Arial"/>
                <a:sym typeface="Arial"/>
              </a:rPr>
              <a:t>Research findings:</a:t>
            </a:r>
            <a:r>
              <a:rPr lang="en-US">
                <a:solidFill>
                  <a:schemeClr val="dk1"/>
                </a:solidFill>
                <a:latin typeface="Arial"/>
                <a:ea typeface="Arial"/>
                <a:cs typeface="Arial"/>
                <a:sym typeface="Arial"/>
              </a:rPr>
              <a:t> </a:t>
            </a:r>
          </a:p>
          <a:p>
            <a:pPr lvl="2">
              <a:spcBef>
                <a:spcPts val="1000"/>
              </a:spcBef>
              <a:buClr>
                <a:schemeClr val="dk1"/>
              </a:buClr>
              <a:buSzPct val="100000"/>
              <a:buFont typeface="Arial"/>
              <a:buChar char="•"/>
            </a:pPr>
            <a:r>
              <a:rPr lang="en-US" sz="2000">
                <a:solidFill>
                  <a:schemeClr val="dk1"/>
                </a:solidFill>
                <a:latin typeface="Arial"/>
                <a:ea typeface="Arial"/>
                <a:cs typeface="Arial"/>
                <a:sym typeface="Arial"/>
              </a:rPr>
              <a:t>Leaders who are employee oriented are strongly associated with high group productivity and high job satisfaction</a:t>
            </a:r>
          </a:p>
        </p:txBody>
      </p:sp>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Shape 227"/>
          <p:cNvSpPr txBox="1">
            <a:spLocks noGrp="1"/>
          </p:cNvSpPr>
          <p:nvPr>
            <p:ph type="title"/>
          </p:nvPr>
        </p:nvSpPr>
        <p:spPr>
          <a:xfrm>
            <a:off x="1981200" y="274637"/>
            <a:ext cx="8229600" cy="1143000"/>
          </a:xfrm>
          <a:prstGeom prst="rect">
            <a:avLst/>
          </a:prstGeom>
          <a:noFill/>
          <a:ln>
            <a:noFill/>
          </a:ln>
        </p:spPr>
        <p:txBody>
          <a:bodyPr vert="horz" lIns="91425" tIns="45700" rIns="91425" bIns="45700" rtlCol="0" anchor="ctr" anchorCtr="0">
            <a:noAutofit/>
          </a:bodyPr>
          <a:lstStyle/>
          <a:p>
            <a:pPr>
              <a:spcBef>
                <a:spcPts val="0"/>
              </a:spcBef>
              <a:buSzPct val="25000"/>
            </a:pPr>
            <a:r>
              <a:rPr lang="en-US">
                <a:solidFill>
                  <a:schemeClr val="dk2"/>
                </a:solidFill>
                <a:latin typeface="Arial"/>
                <a:ea typeface="Arial"/>
                <a:cs typeface="Arial"/>
                <a:sym typeface="Arial"/>
              </a:rPr>
              <a:t>The Managerial Grid</a:t>
            </a:r>
          </a:p>
        </p:txBody>
      </p:sp>
      <p:sp>
        <p:nvSpPr>
          <p:cNvPr id="228" name="Shape 228"/>
          <p:cNvSpPr txBox="1">
            <a:spLocks noGrp="1"/>
          </p:cNvSpPr>
          <p:nvPr>
            <p:ph type="body" idx="1"/>
          </p:nvPr>
        </p:nvSpPr>
        <p:spPr>
          <a:xfrm>
            <a:off x="1722120" y="1417637"/>
            <a:ext cx="9204960" cy="4525963"/>
          </a:xfrm>
          <a:prstGeom prst="rect">
            <a:avLst/>
          </a:prstGeom>
          <a:noFill/>
          <a:ln>
            <a:noFill/>
          </a:ln>
        </p:spPr>
        <p:txBody>
          <a:bodyPr vert="horz" lIns="91425" tIns="45700" rIns="91425" bIns="45700" rtlCol="0" anchor="t" anchorCtr="0">
            <a:noAutofit/>
          </a:bodyPr>
          <a:lstStyle/>
          <a:p>
            <a:pPr>
              <a:spcBef>
                <a:spcPts val="0"/>
              </a:spcBef>
              <a:buClr>
                <a:schemeClr val="dk1"/>
              </a:buClr>
              <a:buSzPct val="100000"/>
              <a:buFont typeface="Arial"/>
              <a:buChar char="•"/>
            </a:pPr>
            <a:r>
              <a:rPr lang="en-US" sz="3000" dirty="0">
                <a:solidFill>
                  <a:schemeClr val="dk1"/>
                </a:solidFill>
                <a:latin typeface="Arial"/>
                <a:ea typeface="Arial"/>
                <a:cs typeface="Arial"/>
                <a:sym typeface="Arial"/>
              </a:rPr>
              <a:t>Appraises leadership styles using two dimensions:</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Concern for people</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Concern for production</a:t>
            </a:r>
          </a:p>
          <a:p>
            <a:pPr>
              <a:spcBef>
                <a:spcPts val="900"/>
              </a:spcBef>
              <a:buClr>
                <a:schemeClr val="dk1"/>
              </a:buClr>
              <a:buSzPct val="100000"/>
              <a:buFont typeface="Arial"/>
              <a:buChar char="•"/>
            </a:pPr>
            <a:r>
              <a:rPr lang="en-US" sz="3000" dirty="0">
                <a:solidFill>
                  <a:schemeClr val="dk1"/>
                </a:solidFill>
                <a:latin typeface="Arial"/>
                <a:ea typeface="Arial"/>
                <a:cs typeface="Arial"/>
                <a:sym typeface="Arial"/>
              </a:rPr>
              <a:t>Places managerial styles in five categories:</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Impoverished management</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Task management</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Middle-of-the-road management</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Country club management</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Team management</a:t>
            </a:r>
          </a:p>
        </p:txBody>
      </p:sp>
    </p:spTree>
  </p:cSld>
  <p:clrMapOvr>
    <a:masterClrMapping/>
  </p:clrMapOvr>
  <p:transition spd="slow">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Shape 234"/>
          <p:cNvSpPr/>
          <p:nvPr/>
        </p:nvSpPr>
        <p:spPr>
          <a:xfrm>
            <a:off x="2102992" y="6188795"/>
            <a:ext cx="8241481" cy="336549"/>
          </a:xfrm>
          <a:prstGeom prst="rect">
            <a:avLst/>
          </a:prstGeom>
          <a:noFill/>
          <a:ln>
            <a:noFill/>
          </a:ln>
        </p:spPr>
        <p:txBody>
          <a:bodyPr lIns="91425" tIns="45700" rIns="91425" bIns="45700" anchor="t" anchorCtr="0">
            <a:noAutofit/>
          </a:bodyPr>
          <a:lstStyle/>
          <a:p>
            <a:pPr>
              <a:buSzPct val="25000"/>
            </a:pPr>
            <a:r>
              <a:rPr lang="en-US" sz="800" b="1" i="1">
                <a:solidFill>
                  <a:schemeClr val="dk1"/>
                </a:solidFill>
                <a:latin typeface="Arial"/>
                <a:ea typeface="Arial"/>
                <a:cs typeface="Arial"/>
                <a:sym typeface="Arial"/>
              </a:rPr>
              <a:t>Source:</a:t>
            </a:r>
            <a:r>
              <a:rPr lang="en-US" sz="800" i="1">
                <a:solidFill>
                  <a:schemeClr val="dk1"/>
                </a:solidFill>
                <a:latin typeface="Arial"/>
                <a:ea typeface="Arial"/>
                <a:cs typeface="Arial"/>
                <a:sym typeface="Arial"/>
              </a:rPr>
              <a:t> </a:t>
            </a:r>
            <a:r>
              <a:rPr lang="en-US" sz="800">
                <a:solidFill>
                  <a:schemeClr val="dk1"/>
                </a:solidFill>
                <a:latin typeface="Arial"/>
                <a:ea typeface="Arial"/>
                <a:cs typeface="Arial"/>
                <a:sym typeface="Arial"/>
              </a:rPr>
              <a:t>Reprinted by permission of </a:t>
            </a:r>
            <a:r>
              <a:rPr lang="en-US" sz="800" i="1">
                <a:solidFill>
                  <a:schemeClr val="dk1"/>
                </a:solidFill>
                <a:latin typeface="Arial"/>
                <a:ea typeface="Arial"/>
                <a:cs typeface="Arial"/>
                <a:sym typeface="Arial"/>
              </a:rPr>
              <a:t>Harvard Business Review</a:t>
            </a:r>
            <a:r>
              <a:rPr lang="en-US" sz="800">
                <a:solidFill>
                  <a:schemeClr val="dk1"/>
                </a:solidFill>
                <a:latin typeface="Arial"/>
                <a:ea typeface="Arial"/>
                <a:cs typeface="Arial"/>
                <a:sym typeface="Arial"/>
              </a:rPr>
              <a:t>. An exhibit from “Breakthrough in Organization Development” by Robert R. Blake, Jane S. Mouton, Louis B. Barnes, and Larry E. Greiner, November–December 1964, p. 136. Copyright © 1964 by the President and Fellows of Harvard College. All rights reserved.</a:t>
            </a:r>
          </a:p>
        </p:txBody>
      </p:sp>
      <p:pic>
        <p:nvPicPr>
          <p:cNvPr id="235" name="Shape 235"/>
          <p:cNvPicPr preferRelativeResize="0"/>
          <p:nvPr/>
        </p:nvPicPr>
        <p:blipFill rotWithShape="1">
          <a:blip r:embed="rId3">
            <a:alphaModFix/>
          </a:blip>
          <a:srcRect/>
          <a:stretch/>
        </p:blipFill>
        <p:spPr>
          <a:xfrm>
            <a:off x="3257209" y="332656"/>
            <a:ext cx="6172199" cy="5364161"/>
          </a:xfrm>
          <a:prstGeom prst="rect">
            <a:avLst/>
          </a:prstGeom>
          <a:noFill/>
          <a:ln>
            <a:noFill/>
          </a:ln>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5"/>
                                        </p:tgtEl>
                                        <p:attrNameLst>
                                          <p:attrName>style.visibility</p:attrName>
                                        </p:attrNameLst>
                                      </p:cBhvr>
                                      <p:to>
                                        <p:strVal val="visible"/>
                                      </p:to>
                                    </p:set>
                                    <p:animEffect transition="in" filter="fade">
                                      <p:cBhvr>
                                        <p:cTn id="7" dur="500"/>
                                        <p:tgtEl>
                                          <p:spTgt spid="2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Shape 241"/>
          <p:cNvSpPr txBox="1">
            <a:spLocks noGrp="1"/>
          </p:cNvSpPr>
          <p:nvPr>
            <p:ph type="title"/>
          </p:nvPr>
        </p:nvSpPr>
        <p:spPr>
          <a:xfrm>
            <a:off x="1981200" y="274637"/>
            <a:ext cx="8229600" cy="1143000"/>
          </a:xfrm>
          <a:prstGeom prst="rect">
            <a:avLst/>
          </a:prstGeom>
          <a:noFill/>
          <a:ln>
            <a:noFill/>
          </a:ln>
        </p:spPr>
        <p:txBody>
          <a:bodyPr vert="horz" lIns="91425" tIns="45700" rIns="91425" bIns="45700" rtlCol="0" anchor="ctr" anchorCtr="0">
            <a:noAutofit/>
          </a:bodyPr>
          <a:lstStyle/>
          <a:p>
            <a:pPr>
              <a:spcBef>
                <a:spcPts val="0"/>
              </a:spcBef>
              <a:buSzPct val="25000"/>
            </a:pPr>
            <a:r>
              <a:rPr lang="en-US">
                <a:solidFill>
                  <a:schemeClr val="dk2"/>
                </a:solidFill>
                <a:latin typeface="Arial"/>
                <a:ea typeface="Arial"/>
                <a:cs typeface="Arial"/>
                <a:sym typeface="Arial"/>
              </a:rPr>
              <a:t>Contingency Theories</a:t>
            </a:r>
          </a:p>
        </p:txBody>
      </p:sp>
      <p:sp>
        <p:nvSpPr>
          <p:cNvPr id="242" name="Shape 242"/>
          <p:cNvSpPr txBox="1">
            <a:spLocks noGrp="1"/>
          </p:cNvSpPr>
          <p:nvPr>
            <p:ph type="body" idx="1"/>
          </p:nvPr>
        </p:nvSpPr>
        <p:spPr>
          <a:xfrm>
            <a:off x="1074420" y="1242218"/>
            <a:ext cx="10279380" cy="4373563"/>
          </a:xfrm>
          <a:prstGeom prst="rect">
            <a:avLst/>
          </a:prstGeom>
          <a:noFill/>
          <a:ln>
            <a:noFill/>
          </a:ln>
        </p:spPr>
        <p:txBody>
          <a:bodyPr vert="horz" lIns="91425" tIns="45700" rIns="91425" bIns="45700" rtlCol="0" anchor="t" anchorCtr="0">
            <a:noAutofit/>
          </a:bodyPr>
          <a:lstStyle/>
          <a:p>
            <a:pPr marL="0" indent="0">
              <a:spcBef>
                <a:spcPts val="0"/>
              </a:spcBef>
              <a:buClr>
                <a:schemeClr val="dk1"/>
              </a:buClr>
              <a:buSzPct val="100000"/>
              <a:buNone/>
            </a:pPr>
            <a:r>
              <a:rPr lang="en-US" b="1" dirty="0">
                <a:solidFill>
                  <a:schemeClr val="dk1"/>
                </a:solidFill>
                <a:latin typeface="Arial"/>
                <a:ea typeface="Arial"/>
                <a:cs typeface="Arial"/>
                <a:sym typeface="Arial"/>
              </a:rPr>
              <a:t>Example 1 - </a:t>
            </a:r>
            <a:r>
              <a:rPr lang="en-US" dirty="0">
                <a:solidFill>
                  <a:schemeClr val="dk1"/>
                </a:solidFill>
                <a:latin typeface="Arial"/>
                <a:ea typeface="Arial"/>
                <a:cs typeface="Arial"/>
                <a:sym typeface="Arial"/>
              </a:rPr>
              <a:t>The Fiedler Model</a:t>
            </a:r>
          </a:p>
          <a:p>
            <a:pPr lvl="1">
              <a:spcBef>
                <a:spcPts val="840"/>
              </a:spcBef>
              <a:buClr>
                <a:schemeClr val="dk1"/>
              </a:buClr>
              <a:buSzPct val="100000"/>
              <a:buFont typeface="Arial"/>
              <a:buChar char="–"/>
            </a:pPr>
            <a:r>
              <a:rPr lang="en-US" sz="2400" dirty="0">
                <a:solidFill>
                  <a:schemeClr val="dk1"/>
                </a:solidFill>
                <a:latin typeface="Arial"/>
                <a:ea typeface="Arial"/>
                <a:cs typeface="Arial"/>
                <a:sym typeface="Arial"/>
              </a:rPr>
              <a:t>effective group performance depends upon proper match between leader’s style of interacting with followers and </a:t>
            </a:r>
            <a:r>
              <a:rPr lang="en-US" sz="2400" dirty="0">
                <a:solidFill>
                  <a:srgbClr val="996600"/>
                </a:solidFill>
                <a:latin typeface="Arial"/>
                <a:ea typeface="Arial"/>
                <a:cs typeface="Arial"/>
                <a:sym typeface="Arial"/>
              </a:rPr>
              <a:t>degree</a:t>
            </a:r>
            <a:r>
              <a:rPr lang="en-US" sz="2400" dirty="0">
                <a:solidFill>
                  <a:schemeClr val="dk1"/>
                </a:solidFill>
                <a:latin typeface="Arial"/>
                <a:ea typeface="Arial"/>
                <a:cs typeface="Arial"/>
                <a:sym typeface="Arial"/>
              </a:rPr>
              <a:t> to which the situation allows the leader to </a:t>
            </a:r>
            <a:r>
              <a:rPr lang="en-US" sz="2400" dirty="0">
                <a:solidFill>
                  <a:srgbClr val="996600"/>
                </a:solidFill>
                <a:latin typeface="Arial"/>
                <a:ea typeface="Arial"/>
                <a:cs typeface="Arial"/>
                <a:sym typeface="Arial"/>
              </a:rPr>
              <a:t>control and influence</a:t>
            </a:r>
          </a:p>
          <a:p>
            <a:pPr lvl="1">
              <a:spcBef>
                <a:spcPts val="720"/>
              </a:spcBef>
              <a:buClr>
                <a:schemeClr val="dk1"/>
              </a:buClr>
              <a:buSzPct val="100000"/>
              <a:buFont typeface="Arial"/>
              <a:buChar char="–"/>
            </a:pPr>
            <a:r>
              <a:rPr lang="en-US" sz="2400" dirty="0">
                <a:solidFill>
                  <a:schemeClr val="dk1"/>
                </a:solidFill>
                <a:latin typeface="Arial"/>
                <a:ea typeface="Arial"/>
                <a:cs typeface="Arial"/>
                <a:sym typeface="Arial"/>
              </a:rPr>
              <a:t>situational factors in matching leader to the situation:</a:t>
            </a:r>
          </a:p>
          <a:p>
            <a:pPr lvl="2">
              <a:spcBef>
                <a:spcPts val="600"/>
              </a:spcBef>
              <a:buClr>
                <a:schemeClr val="dk1"/>
              </a:buClr>
              <a:buSzPct val="100000"/>
              <a:buFont typeface="Arial"/>
              <a:buChar char="•"/>
            </a:pPr>
            <a:r>
              <a:rPr lang="en-US" sz="2000" b="1" dirty="0">
                <a:solidFill>
                  <a:schemeClr val="dk1"/>
                </a:solidFill>
                <a:latin typeface="Arial"/>
                <a:ea typeface="Arial"/>
                <a:cs typeface="Arial"/>
                <a:sym typeface="Arial"/>
              </a:rPr>
              <a:t>Leader-member relations</a:t>
            </a:r>
          </a:p>
          <a:p>
            <a:pPr lvl="2">
              <a:spcBef>
                <a:spcPts val="600"/>
              </a:spcBef>
              <a:buClr>
                <a:schemeClr val="dk1"/>
              </a:buClr>
              <a:buSzPct val="100000"/>
              <a:buFont typeface="Arial"/>
              <a:buChar char="•"/>
            </a:pPr>
            <a:r>
              <a:rPr lang="en-US" sz="2000" b="1" dirty="0">
                <a:solidFill>
                  <a:schemeClr val="dk1"/>
                </a:solidFill>
                <a:latin typeface="Arial"/>
                <a:ea typeface="Arial"/>
                <a:cs typeface="Arial"/>
                <a:sym typeface="Arial"/>
              </a:rPr>
              <a:t>Task structure</a:t>
            </a:r>
          </a:p>
          <a:p>
            <a:pPr lvl="2">
              <a:spcBef>
                <a:spcPts val="600"/>
              </a:spcBef>
              <a:buClr>
                <a:schemeClr val="dk1"/>
              </a:buClr>
              <a:buSzPct val="100000"/>
              <a:buFont typeface="Arial"/>
              <a:buChar char="•"/>
            </a:pPr>
            <a:r>
              <a:rPr lang="en-US" sz="2000" b="1" dirty="0">
                <a:solidFill>
                  <a:schemeClr val="dk1"/>
                </a:solidFill>
                <a:latin typeface="Arial"/>
                <a:ea typeface="Arial"/>
                <a:cs typeface="Arial"/>
                <a:sym typeface="Arial"/>
              </a:rPr>
              <a:t>Position power</a:t>
            </a:r>
          </a:p>
          <a:p>
            <a:pPr lvl="1">
              <a:spcBef>
                <a:spcPts val="840"/>
              </a:spcBef>
              <a:buClr>
                <a:schemeClr val="dk1"/>
              </a:buClr>
              <a:buSzPct val="100000"/>
              <a:buFont typeface="Arial"/>
              <a:buChar char="–"/>
            </a:pPr>
            <a:endParaRPr lang="en-US" sz="2400" dirty="0">
              <a:solidFill>
                <a:srgbClr val="996600"/>
              </a:solidFill>
              <a:latin typeface="Arial"/>
              <a:ea typeface="Arial"/>
              <a:cs typeface="Arial"/>
              <a:sym typeface="Arial"/>
            </a:endParaRPr>
          </a:p>
        </p:txBody>
      </p:sp>
    </p:spTree>
  </p:cSld>
  <p:clrMapOvr>
    <a:masterClrMapping/>
  </p:clrMapOvr>
  <p:transition spd="slow">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Shape 254"/>
          <p:cNvSpPr txBox="1">
            <a:spLocks noGrp="1"/>
          </p:cNvSpPr>
          <p:nvPr>
            <p:ph type="title"/>
          </p:nvPr>
        </p:nvSpPr>
        <p:spPr>
          <a:xfrm>
            <a:off x="2057401" y="579438"/>
            <a:ext cx="8077199" cy="366711"/>
          </a:xfrm>
          <a:prstGeom prst="rect">
            <a:avLst/>
          </a:prstGeom>
          <a:noFill/>
          <a:ln>
            <a:noFill/>
          </a:ln>
        </p:spPr>
        <p:txBody>
          <a:bodyPr vert="horz" lIns="91425" tIns="45700" rIns="91425" bIns="45700" rtlCol="0" anchor="ctr" anchorCtr="0">
            <a:noAutofit/>
          </a:bodyPr>
          <a:lstStyle/>
          <a:p>
            <a:pPr marL="1597025" indent="-1597025">
              <a:spcBef>
                <a:spcPts val="0"/>
              </a:spcBef>
              <a:buSzPct val="25000"/>
            </a:pPr>
            <a:r>
              <a:rPr lang="en-US" sz="1800">
                <a:solidFill>
                  <a:schemeClr val="dk1"/>
                </a:solidFill>
                <a:latin typeface="Arial"/>
                <a:ea typeface="Arial"/>
                <a:cs typeface="Arial"/>
                <a:sym typeface="Arial"/>
              </a:rPr>
              <a:t>Findings of the Fiedler Model</a:t>
            </a:r>
          </a:p>
        </p:txBody>
      </p:sp>
      <p:cxnSp>
        <p:nvCxnSpPr>
          <p:cNvPr id="255" name="Shape 255"/>
          <p:cNvCxnSpPr/>
          <p:nvPr/>
        </p:nvCxnSpPr>
        <p:spPr>
          <a:xfrm>
            <a:off x="2133601" y="968375"/>
            <a:ext cx="7924799" cy="0"/>
          </a:xfrm>
          <a:prstGeom prst="straightConnector1">
            <a:avLst/>
          </a:prstGeom>
          <a:noFill/>
          <a:ln w="19050" cap="flat">
            <a:solidFill>
              <a:srgbClr val="996633"/>
            </a:solidFill>
            <a:prstDash val="solid"/>
            <a:round/>
            <a:headEnd type="none" w="med" len="med"/>
            <a:tailEnd type="none" w="med" len="med"/>
          </a:ln>
        </p:spPr>
      </p:cxnSp>
      <p:cxnSp>
        <p:nvCxnSpPr>
          <p:cNvPr id="256" name="Shape 256"/>
          <p:cNvCxnSpPr/>
          <p:nvPr/>
        </p:nvCxnSpPr>
        <p:spPr>
          <a:xfrm>
            <a:off x="2133601" y="565150"/>
            <a:ext cx="7924799" cy="0"/>
          </a:xfrm>
          <a:prstGeom prst="straightConnector1">
            <a:avLst/>
          </a:prstGeom>
          <a:noFill/>
          <a:ln w="19050" cap="flat">
            <a:solidFill>
              <a:srgbClr val="996633"/>
            </a:solidFill>
            <a:prstDash val="solid"/>
            <a:round/>
            <a:headEnd type="none" w="med" len="med"/>
            <a:tailEnd type="none" w="med" len="med"/>
          </a:ln>
        </p:spPr>
      </p:cxnSp>
      <p:pic>
        <p:nvPicPr>
          <p:cNvPr id="257" name="Shape 257"/>
          <p:cNvPicPr preferRelativeResize="0"/>
          <p:nvPr/>
        </p:nvPicPr>
        <p:blipFill rotWithShape="1">
          <a:blip r:embed="rId3">
            <a:alphaModFix/>
          </a:blip>
          <a:srcRect/>
          <a:stretch/>
        </p:blipFill>
        <p:spPr>
          <a:xfrm>
            <a:off x="1203960" y="1203992"/>
            <a:ext cx="9616439" cy="4511005"/>
          </a:xfrm>
          <a:prstGeom prst="rect">
            <a:avLst/>
          </a:prstGeom>
          <a:noFill/>
          <a:ln>
            <a:noFill/>
          </a:ln>
        </p:spPr>
      </p:pic>
    </p:spTree>
  </p:cSld>
  <p:clrMapOvr>
    <a:masterClrMapping/>
  </p:clrMapOvr>
  <p:transition spd="slow">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Shape 263"/>
          <p:cNvSpPr txBox="1">
            <a:spLocks noGrp="1"/>
          </p:cNvSpPr>
          <p:nvPr>
            <p:ph type="body" idx="1"/>
          </p:nvPr>
        </p:nvSpPr>
        <p:spPr>
          <a:xfrm>
            <a:off x="944880" y="1013618"/>
            <a:ext cx="10302240" cy="4525963"/>
          </a:xfrm>
          <a:prstGeom prst="rect">
            <a:avLst/>
          </a:prstGeom>
          <a:noFill/>
          <a:ln>
            <a:noFill/>
          </a:ln>
        </p:spPr>
        <p:txBody>
          <a:bodyPr vert="horz" lIns="91425" tIns="45700" rIns="91425" bIns="45700" rtlCol="0" anchor="t" anchorCtr="0">
            <a:noAutofit/>
          </a:bodyPr>
          <a:lstStyle/>
          <a:p>
            <a:pPr>
              <a:spcBef>
                <a:spcPts val="0"/>
              </a:spcBef>
              <a:buClr>
                <a:schemeClr val="dk1"/>
              </a:buClr>
              <a:buSzPct val="100000"/>
              <a:buFont typeface="Arial"/>
              <a:buChar char="•"/>
            </a:pPr>
            <a:r>
              <a:rPr lang="en-US" sz="2800" b="1" dirty="0">
                <a:solidFill>
                  <a:schemeClr val="dk1"/>
                </a:solidFill>
                <a:latin typeface="Arial"/>
                <a:ea typeface="Arial"/>
                <a:cs typeface="Arial"/>
                <a:sym typeface="Arial"/>
              </a:rPr>
              <a:t>Example 1 - </a:t>
            </a:r>
            <a:r>
              <a:rPr lang="en-US" sz="3000" dirty="0">
                <a:solidFill>
                  <a:schemeClr val="dk1"/>
                </a:solidFill>
                <a:latin typeface="Arial"/>
                <a:ea typeface="Arial"/>
                <a:cs typeface="Arial"/>
                <a:sym typeface="Arial"/>
              </a:rPr>
              <a:t>Hersey and Blanchard’s Situational Leadership Theory (SLT)</a:t>
            </a:r>
          </a:p>
          <a:p>
            <a:pPr lvl="1">
              <a:spcBef>
                <a:spcPts val="840"/>
              </a:spcBef>
              <a:buClr>
                <a:schemeClr val="dk1"/>
              </a:buClr>
              <a:buSzPct val="100000"/>
              <a:buFont typeface="Arial"/>
              <a:buChar char="–"/>
            </a:pPr>
            <a:r>
              <a:rPr lang="en-US" sz="2400" dirty="0">
                <a:solidFill>
                  <a:schemeClr val="dk1"/>
                </a:solidFill>
                <a:latin typeface="Arial"/>
                <a:ea typeface="Arial"/>
                <a:cs typeface="Arial"/>
                <a:sym typeface="Arial"/>
              </a:rPr>
              <a:t>successful leadership is achieved by selecting the right leadership style which is contingent on the level of the followers’ readiness</a:t>
            </a:r>
          </a:p>
          <a:p>
            <a:pPr lvl="2">
              <a:spcBef>
                <a:spcPts val="700"/>
              </a:spcBef>
              <a:buClr>
                <a:schemeClr val="dk1"/>
              </a:buClr>
              <a:buSzPct val="100000"/>
              <a:buFont typeface="Arial"/>
              <a:buChar char="•"/>
            </a:pPr>
            <a:r>
              <a:rPr lang="en-US" sz="2000" b="1" dirty="0">
                <a:solidFill>
                  <a:schemeClr val="dk1"/>
                </a:solidFill>
                <a:latin typeface="Arial"/>
                <a:ea typeface="Arial"/>
                <a:cs typeface="Arial"/>
                <a:sym typeface="Arial"/>
              </a:rPr>
              <a:t>Acceptance:</a:t>
            </a:r>
            <a:r>
              <a:rPr lang="en-US" sz="2000" dirty="0">
                <a:solidFill>
                  <a:schemeClr val="dk1"/>
                </a:solidFill>
                <a:latin typeface="Arial"/>
                <a:ea typeface="Arial"/>
                <a:cs typeface="Arial"/>
                <a:sym typeface="Arial"/>
              </a:rPr>
              <a:t> leadership effectiveness depends on whether followers accept or reject a leader</a:t>
            </a:r>
          </a:p>
          <a:p>
            <a:pPr lvl="2">
              <a:spcBef>
                <a:spcPts val="700"/>
              </a:spcBef>
              <a:buClr>
                <a:schemeClr val="dk1"/>
              </a:buClr>
              <a:buSzPct val="100000"/>
              <a:buFont typeface="Arial"/>
              <a:buChar char="•"/>
            </a:pPr>
            <a:r>
              <a:rPr lang="en-US" sz="2000" b="1" dirty="0">
                <a:solidFill>
                  <a:schemeClr val="dk1"/>
                </a:solidFill>
                <a:latin typeface="Arial"/>
                <a:ea typeface="Arial"/>
                <a:cs typeface="Arial"/>
                <a:sym typeface="Arial"/>
              </a:rPr>
              <a:t>Readiness:</a:t>
            </a:r>
            <a:r>
              <a:rPr lang="en-US" sz="2000" dirty="0">
                <a:solidFill>
                  <a:schemeClr val="dk1"/>
                </a:solidFill>
                <a:latin typeface="Arial"/>
                <a:ea typeface="Arial"/>
                <a:cs typeface="Arial"/>
                <a:sym typeface="Arial"/>
              </a:rPr>
              <a:t> the extent to which followers have the ability and willingness to accomplish a specific task</a:t>
            </a:r>
          </a:p>
          <a:p>
            <a:pPr lvl="1">
              <a:spcBef>
                <a:spcPts val="840"/>
              </a:spcBef>
              <a:buClr>
                <a:schemeClr val="dk1"/>
              </a:buClr>
              <a:buSzPct val="100000"/>
              <a:buFont typeface="Arial"/>
              <a:buChar char="–"/>
            </a:pPr>
            <a:r>
              <a:rPr lang="en-US" sz="2400" dirty="0">
                <a:solidFill>
                  <a:schemeClr val="dk1"/>
                </a:solidFill>
                <a:latin typeface="Arial"/>
                <a:ea typeface="Arial"/>
                <a:cs typeface="Arial"/>
                <a:sym typeface="Arial"/>
              </a:rPr>
              <a:t>Leaders must relinquish control over and contact with followers as they become more competent</a:t>
            </a:r>
          </a:p>
        </p:txBody>
      </p:sp>
    </p:spTree>
  </p:cSld>
  <p:clrMapOvr>
    <a:masterClrMapping/>
  </p:clrMapOvr>
  <p:transition spd="slow">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Shape 269"/>
          <p:cNvSpPr txBox="1">
            <a:spLocks noGrp="1"/>
          </p:cNvSpPr>
          <p:nvPr>
            <p:ph type="body" idx="1"/>
          </p:nvPr>
        </p:nvSpPr>
        <p:spPr>
          <a:xfrm>
            <a:off x="829719" y="881807"/>
            <a:ext cx="5424028" cy="4525963"/>
          </a:xfrm>
          <a:prstGeom prst="rect">
            <a:avLst/>
          </a:prstGeom>
          <a:noFill/>
          <a:ln>
            <a:noFill/>
          </a:ln>
        </p:spPr>
        <p:txBody>
          <a:bodyPr vert="horz" lIns="91425" tIns="45700" rIns="91425" bIns="45700" rtlCol="0" anchor="t" anchorCtr="0">
            <a:noAutofit/>
          </a:bodyPr>
          <a:lstStyle/>
          <a:p>
            <a:pPr>
              <a:spcBef>
                <a:spcPts val="1200"/>
              </a:spcBef>
              <a:buClr>
                <a:schemeClr val="dk1"/>
              </a:buClr>
              <a:buSzPct val="100000"/>
              <a:buFont typeface="Arial"/>
              <a:buChar char="•"/>
            </a:pPr>
            <a:r>
              <a:rPr lang="en-US" sz="2400" dirty="0">
                <a:solidFill>
                  <a:schemeClr val="dk1"/>
                </a:solidFill>
                <a:latin typeface="Arial"/>
                <a:ea typeface="Arial"/>
                <a:cs typeface="Arial"/>
                <a:sym typeface="Arial"/>
              </a:rPr>
              <a:t>4 specific leadership styles incorporating two leadership dimensions:</a:t>
            </a:r>
          </a:p>
          <a:p>
            <a:pPr lvl="1">
              <a:spcBef>
                <a:spcPts val="1000"/>
              </a:spcBef>
              <a:buClr>
                <a:schemeClr val="dk1"/>
              </a:buClr>
              <a:buSzPct val="100000"/>
              <a:buFont typeface="Arial"/>
              <a:buChar char="–"/>
            </a:pPr>
            <a:r>
              <a:rPr lang="en-US" sz="2000" b="1" dirty="0">
                <a:solidFill>
                  <a:schemeClr val="dk1"/>
                </a:solidFill>
                <a:latin typeface="Arial"/>
                <a:ea typeface="Arial"/>
                <a:cs typeface="Arial"/>
                <a:sym typeface="Arial"/>
              </a:rPr>
              <a:t>Telling:</a:t>
            </a:r>
            <a:r>
              <a:rPr lang="en-US" sz="2000" dirty="0">
                <a:solidFill>
                  <a:schemeClr val="dk1"/>
                </a:solidFill>
                <a:latin typeface="Arial"/>
                <a:ea typeface="Arial"/>
                <a:cs typeface="Arial"/>
                <a:sym typeface="Arial"/>
              </a:rPr>
              <a:t> high task-low relationship leadership</a:t>
            </a:r>
          </a:p>
          <a:p>
            <a:pPr lvl="1">
              <a:spcBef>
                <a:spcPts val="1000"/>
              </a:spcBef>
              <a:buClr>
                <a:schemeClr val="dk1"/>
              </a:buClr>
              <a:buSzPct val="100000"/>
              <a:buFont typeface="Arial"/>
              <a:buChar char="–"/>
            </a:pPr>
            <a:r>
              <a:rPr lang="en-US" sz="2000" b="1" dirty="0">
                <a:solidFill>
                  <a:schemeClr val="dk1"/>
                </a:solidFill>
                <a:latin typeface="Arial"/>
                <a:ea typeface="Arial"/>
                <a:cs typeface="Arial"/>
                <a:sym typeface="Arial"/>
              </a:rPr>
              <a:t>Selling:</a:t>
            </a:r>
            <a:r>
              <a:rPr lang="en-US" sz="2000" dirty="0">
                <a:solidFill>
                  <a:schemeClr val="dk1"/>
                </a:solidFill>
                <a:latin typeface="Arial"/>
                <a:ea typeface="Arial"/>
                <a:cs typeface="Arial"/>
                <a:sym typeface="Arial"/>
              </a:rPr>
              <a:t> high task-high relationship leadership</a:t>
            </a:r>
          </a:p>
          <a:p>
            <a:pPr lvl="1">
              <a:spcBef>
                <a:spcPts val="1000"/>
              </a:spcBef>
              <a:buClr>
                <a:schemeClr val="dk1"/>
              </a:buClr>
              <a:buSzPct val="100000"/>
              <a:buFont typeface="Arial"/>
              <a:buChar char="–"/>
            </a:pPr>
            <a:r>
              <a:rPr lang="en-US" sz="2000" b="1" dirty="0">
                <a:solidFill>
                  <a:schemeClr val="dk1"/>
                </a:solidFill>
                <a:latin typeface="Arial"/>
                <a:ea typeface="Arial"/>
                <a:cs typeface="Arial"/>
                <a:sym typeface="Arial"/>
              </a:rPr>
              <a:t>Participating:</a:t>
            </a:r>
            <a:r>
              <a:rPr lang="en-US" sz="2000" dirty="0">
                <a:solidFill>
                  <a:schemeClr val="dk1"/>
                </a:solidFill>
                <a:latin typeface="Arial"/>
                <a:ea typeface="Arial"/>
                <a:cs typeface="Arial"/>
                <a:sym typeface="Arial"/>
              </a:rPr>
              <a:t> low task-high relationship leadership</a:t>
            </a:r>
          </a:p>
          <a:p>
            <a:pPr lvl="1">
              <a:spcBef>
                <a:spcPts val="1000"/>
              </a:spcBef>
              <a:buClr>
                <a:schemeClr val="dk1"/>
              </a:buClr>
              <a:buSzPct val="100000"/>
              <a:buFont typeface="Arial"/>
              <a:buChar char="–"/>
            </a:pPr>
            <a:r>
              <a:rPr lang="en-US" sz="2000" b="1" dirty="0">
                <a:solidFill>
                  <a:schemeClr val="dk1"/>
                </a:solidFill>
                <a:latin typeface="Arial"/>
                <a:ea typeface="Arial"/>
                <a:cs typeface="Arial"/>
                <a:sym typeface="Arial"/>
              </a:rPr>
              <a:t>Delegating:</a:t>
            </a:r>
            <a:r>
              <a:rPr lang="en-US" sz="2000" dirty="0">
                <a:solidFill>
                  <a:schemeClr val="dk1"/>
                </a:solidFill>
                <a:latin typeface="Arial"/>
                <a:ea typeface="Arial"/>
                <a:cs typeface="Arial"/>
                <a:sym typeface="Arial"/>
              </a:rPr>
              <a:t> low task-low relationship leadership</a:t>
            </a:r>
          </a:p>
        </p:txBody>
      </p:sp>
      <p:grpSp>
        <p:nvGrpSpPr>
          <p:cNvPr id="270" name="Shape 270"/>
          <p:cNvGrpSpPr/>
          <p:nvPr/>
        </p:nvGrpSpPr>
        <p:grpSpPr>
          <a:xfrm>
            <a:off x="6528049" y="1680910"/>
            <a:ext cx="4834232" cy="3607369"/>
            <a:chOff x="4939640" y="1885019"/>
            <a:chExt cx="4008079" cy="2756200"/>
          </a:xfrm>
        </p:grpSpPr>
        <p:grpSp>
          <p:nvGrpSpPr>
            <p:cNvPr id="271" name="Shape 271"/>
            <p:cNvGrpSpPr/>
            <p:nvPr/>
          </p:nvGrpSpPr>
          <p:grpSpPr>
            <a:xfrm>
              <a:off x="5419327" y="1885019"/>
              <a:ext cx="3528391" cy="2304300"/>
              <a:chOff x="5508103" y="3501007"/>
              <a:chExt cx="3528391" cy="2304300"/>
            </a:xfrm>
          </p:grpSpPr>
          <p:sp>
            <p:nvSpPr>
              <p:cNvPr id="272" name="Shape 272"/>
              <p:cNvSpPr/>
              <p:nvPr/>
            </p:nvSpPr>
            <p:spPr>
              <a:xfrm>
                <a:off x="5508103" y="3501007"/>
                <a:ext cx="3528391" cy="2304256"/>
              </a:xfrm>
              <a:prstGeom prst="rect">
                <a:avLst/>
              </a:prstGeom>
              <a:solidFill>
                <a:srgbClr val="E3B847">
                  <a:alpha val="33725"/>
                </a:srgbClr>
              </a:solidFill>
              <a:ln>
                <a:noFill/>
              </a:ln>
            </p:spPr>
            <p:txBody>
              <a:bodyPr lIns="91425" tIns="45700" rIns="91425" bIns="45700" anchor="ctr" anchorCtr="0">
                <a:noAutofit/>
              </a:bodyPr>
              <a:lstStyle/>
              <a:p>
                <a:pPr algn="ctr"/>
                <a:endParaRPr>
                  <a:solidFill>
                    <a:schemeClr val="lt1"/>
                  </a:solidFill>
                  <a:latin typeface="Arial"/>
                  <a:ea typeface="Arial"/>
                  <a:cs typeface="Arial"/>
                  <a:sym typeface="Arial"/>
                </a:endParaRPr>
              </a:p>
            </p:txBody>
          </p:sp>
          <p:grpSp>
            <p:nvGrpSpPr>
              <p:cNvPr id="273" name="Shape 273"/>
              <p:cNvGrpSpPr/>
              <p:nvPr/>
            </p:nvGrpSpPr>
            <p:grpSpPr>
              <a:xfrm>
                <a:off x="5508103" y="3501007"/>
                <a:ext cx="3528300" cy="2304300"/>
                <a:chOff x="5508103" y="3501007"/>
                <a:chExt cx="3528300" cy="2304300"/>
              </a:xfrm>
            </p:grpSpPr>
            <p:cxnSp>
              <p:nvCxnSpPr>
                <p:cNvPr id="274" name="Shape 274"/>
                <p:cNvCxnSpPr>
                  <a:stCxn id="272" idx="1"/>
                  <a:endCxn id="272" idx="3"/>
                </p:cNvCxnSpPr>
                <p:nvPr/>
              </p:nvCxnSpPr>
              <p:spPr>
                <a:xfrm>
                  <a:off x="5508103" y="4653135"/>
                  <a:ext cx="3528300" cy="0"/>
                </a:xfrm>
                <a:prstGeom prst="straightConnector1">
                  <a:avLst/>
                </a:prstGeom>
                <a:noFill/>
                <a:ln w="19050" cap="flat">
                  <a:solidFill>
                    <a:srgbClr val="92D050"/>
                  </a:solidFill>
                  <a:prstDash val="solid"/>
                  <a:round/>
                  <a:headEnd type="none" w="med" len="med"/>
                  <a:tailEnd type="none" w="med" len="med"/>
                </a:ln>
              </p:spPr>
            </p:cxnSp>
            <p:cxnSp>
              <p:nvCxnSpPr>
                <p:cNvPr id="275" name="Shape 275"/>
                <p:cNvCxnSpPr>
                  <a:stCxn id="272" idx="0"/>
                  <a:endCxn id="272" idx="2"/>
                </p:cNvCxnSpPr>
                <p:nvPr/>
              </p:nvCxnSpPr>
              <p:spPr>
                <a:xfrm>
                  <a:off x="7272299" y="3501007"/>
                  <a:ext cx="0" cy="2304300"/>
                </a:xfrm>
                <a:prstGeom prst="straightConnector1">
                  <a:avLst/>
                </a:prstGeom>
                <a:noFill/>
                <a:ln w="19050" cap="flat">
                  <a:solidFill>
                    <a:srgbClr val="92D050"/>
                  </a:solidFill>
                  <a:prstDash val="solid"/>
                  <a:round/>
                  <a:headEnd type="none" w="med" len="med"/>
                  <a:tailEnd type="none" w="med" len="med"/>
                </a:ln>
              </p:spPr>
            </p:cxnSp>
            <p:sp>
              <p:nvSpPr>
                <p:cNvPr id="276" name="Shape 276"/>
                <p:cNvSpPr txBox="1"/>
                <p:nvPr/>
              </p:nvSpPr>
              <p:spPr>
                <a:xfrm>
                  <a:off x="7668343" y="5013176"/>
                  <a:ext cx="1080120" cy="646331"/>
                </a:xfrm>
                <a:prstGeom prst="rect">
                  <a:avLst/>
                </a:prstGeom>
                <a:noFill/>
                <a:ln>
                  <a:noFill/>
                </a:ln>
              </p:spPr>
              <p:txBody>
                <a:bodyPr lIns="91425" tIns="45700" rIns="91425" bIns="45700" anchor="t" anchorCtr="0">
                  <a:noAutofit/>
                </a:bodyPr>
                <a:lstStyle/>
                <a:p>
                  <a:pPr algn="ctr">
                    <a:buSzPct val="25000"/>
                  </a:pPr>
                  <a:r>
                    <a:rPr lang="en-US">
                      <a:solidFill>
                        <a:schemeClr val="dk1"/>
                      </a:solidFill>
                      <a:latin typeface="Arial"/>
                      <a:ea typeface="Arial"/>
                      <a:cs typeface="Arial"/>
                      <a:sym typeface="Arial"/>
                    </a:rPr>
                    <a:t>Telling / directing</a:t>
                  </a:r>
                </a:p>
              </p:txBody>
            </p:sp>
            <p:sp>
              <p:nvSpPr>
                <p:cNvPr id="277" name="Shape 277"/>
                <p:cNvSpPr txBox="1"/>
                <p:nvPr/>
              </p:nvSpPr>
              <p:spPr>
                <a:xfrm>
                  <a:off x="5747555" y="4964885"/>
                  <a:ext cx="1376536" cy="369332"/>
                </a:xfrm>
                <a:prstGeom prst="rect">
                  <a:avLst/>
                </a:prstGeom>
                <a:noFill/>
                <a:ln>
                  <a:noFill/>
                </a:ln>
              </p:spPr>
              <p:txBody>
                <a:bodyPr lIns="91425" tIns="45700" rIns="91425" bIns="45700" anchor="t" anchorCtr="0">
                  <a:noAutofit/>
                </a:bodyPr>
                <a:lstStyle/>
                <a:p>
                  <a:pPr algn="ctr">
                    <a:buSzPct val="25000"/>
                  </a:pPr>
                  <a:r>
                    <a:rPr lang="en-US">
                      <a:solidFill>
                        <a:schemeClr val="dk1"/>
                      </a:solidFill>
                      <a:latin typeface="Arial"/>
                      <a:ea typeface="Arial"/>
                      <a:cs typeface="Arial"/>
                      <a:sym typeface="Arial"/>
                    </a:rPr>
                    <a:t>Delegating</a:t>
                  </a:r>
                </a:p>
              </p:txBody>
            </p:sp>
            <p:sp>
              <p:nvSpPr>
                <p:cNvPr id="278" name="Shape 278"/>
                <p:cNvSpPr txBox="1"/>
                <p:nvPr/>
              </p:nvSpPr>
              <p:spPr>
                <a:xfrm>
                  <a:off x="5635351" y="3857723"/>
                  <a:ext cx="1600944" cy="646331"/>
                </a:xfrm>
                <a:prstGeom prst="rect">
                  <a:avLst/>
                </a:prstGeom>
                <a:noFill/>
                <a:ln>
                  <a:noFill/>
                </a:ln>
              </p:spPr>
              <p:txBody>
                <a:bodyPr lIns="91425" tIns="45700" rIns="91425" bIns="45700" anchor="t" anchorCtr="0">
                  <a:noAutofit/>
                </a:bodyPr>
                <a:lstStyle/>
                <a:p>
                  <a:pPr algn="ctr">
                    <a:buSzPct val="25000"/>
                  </a:pPr>
                  <a:r>
                    <a:rPr lang="en-US" dirty="0">
                      <a:solidFill>
                        <a:schemeClr val="dk1"/>
                      </a:solidFill>
                      <a:latin typeface="Arial"/>
                      <a:ea typeface="Arial"/>
                      <a:cs typeface="Arial"/>
                      <a:sym typeface="Arial"/>
                    </a:rPr>
                    <a:t>Participating / supporting</a:t>
                  </a:r>
                </a:p>
              </p:txBody>
            </p:sp>
            <p:sp>
              <p:nvSpPr>
                <p:cNvPr id="279" name="Shape 279"/>
                <p:cNvSpPr txBox="1"/>
                <p:nvPr/>
              </p:nvSpPr>
              <p:spPr>
                <a:xfrm>
                  <a:off x="7476688" y="3861048"/>
                  <a:ext cx="1271776" cy="646331"/>
                </a:xfrm>
                <a:prstGeom prst="rect">
                  <a:avLst/>
                </a:prstGeom>
                <a:noFill/>
                <a:ln>
                  <a:noFill/>
                </a:ln>
              </p:spPr>
              <p:txBody>
                <a:bodyPr lIns="91425" tIns="45700" rIns="91425" bIns="45700" anchor="t" anchorCtr="0">
                  <a:noAutofit/>
                </a:bodyPr>
                <a:lstStyle/>
                <a:p>
                  <a:pPr algn="ctr">
                    <a:buSzPct val="25000"/>
                  </a:pPr>
                  <a:r>
                    <a:rPr lang="en-US">
                      <a:solidFill>
                        <a:schemeClr val="dk1"/>
                      </a:solidFill>
                      <a:latin typeface="Arial"/>
                      <a:ea typeface="Arial"/>
                      <a:cs typeface="Arial"/>
                      <a:sym typeface="Arial"/>
                    </a:rPr>
                    <a:t>Selling / coaching</a:t>
                  </a:r>
                </a:p>
              </p:txBody>
            </p:sp>
          </p:grpSp>
        </p:grpSp>
        <p:grpSp>
          <p:nvGrpSpPr>
            <p:cNvPr id="280" name="Shape 280"/>
            <p:cNvGrpSpPr/>
            <p:nvPr/>
          </p:nvGrpSpPr>
          <p:grpSpPr>
            <a:xfrm>
              <a:off x="5690219" y="4271887"/>
              <a:ext cx="2969095" cy="369332"/>
              <a:chOff x="5690219" y="4271887"/>
              <a:chExt cx="2969095" cy="369332"/>
            </a:xfrm>
          </p:grpSpPr>
          <p:cxnSp>
            <p:nvCxnSpPr>
              <p:cNvPr id="281" name="Shape 281"/>
              <p:cNvCxnSpPr/>
              <p:nvPr/>
            </p:nvCxnSpPr>
            <p:spPr>
              <a:xfrm>
                <a:off x="5690219" y="4293096"/>
                <a:ext cx="2969095" cy="0"/>
              </a:xfrm>
              <a:prstGeom prst="straightConnector1">
                <a:avLst/>
              </a:prstGeom>
              <a:noFill/>
              <a:ln w="31750" cap="flat">
                <a:solidFill>
                  <a:srgbClr val="002060"/>
                </a:solidFill>
                <a:prstDash val="solid"/>
                <a:round/>
                <a:headEnd type="triangle" w="lg" len="lg"/>
                <a:tailEnd type="triangle" w="lg" len="lg"/>
              </a:ln>
            </p:spPr>
          </p:cxnSp>
          <p:sp>
            <p:nvSpPr>
              <p:cNvPr id="282" name="Shape 282"/>
              <p:cNvSpPr txBox="1"/>
              <p:nvPr/>
            </p:nvSpPr>
            <p:spPr>
              <a:xfrm>
                <a:off x="6374296" y="4271887"/>
                <a:ext cx="1600944" cy="369332"/>
              </a:xfrm>
              <a:prstGeom prst="rect">
                <a:avLst/>
              </a:prstGeom>
              <a:noFill/>
              <a:ln>
                <a:noFill/>
              </a:ln>
            </p:spPr>
            <p:txBody>
              <a:bodyPr lIns="91425" tIns="45700" rIns="91425" bIns="45700" anchor="t" anchorCtr="0">
                <a:noAutofit/>
              </a:bodyPr>
              <a:lstStyle/>
              <a:p>
                <a:pPr algn="ctr">
                  <a:buSzPct val="25000"/>
                </a:pPr>
                <a:r>
                  <a:rPr lang="en-US">
                    <a:solidFill>
                      <a:schemeClr val="dk1"/>
                    </a:solidFill>
                    <a:latin typeface="Arial"/>
                    <a:ea typeface="Arial"/>
                    <a:cs typeface="Arial"/>
                    <a:sym typeface="Arial"/>
                  </a:rPr>
                  <a:t>Task focus</a:t>
                </a:r>
              </a:p>
            </p:txBody>
          </p:sp>
        </p:grpSp>
        <p:grpSp>
          <p:nvGrpSpPr>
            <p:cNvPr id="283" name="Shape 283"/>
            <p:cNvGrpSpPr/>
            <p:nvPr/>
          </p:nvGrpSpPr>
          <p:grpSpPr>
            <a:xfrm>
              <a:off x="4939640" y="1934839"/>
              <a:ext cx="369332" cy="2312268"/>
              <a:chOff x="4778732" y="1909439"/>
              <a:chExt cx="369332" cy="2312268"/>
            </a:xfrm>
          </p:grpSpPr>
          <p:cxnSp>
            <p:nvCxnSpPr>
              <p:cNvPr id="284" name="Shape 284"/>
              <p:cNvCxnSpPr/>
              <p:nvPr/>
            </p:nvCxnSpPr>
            <p:spPr>
              <a:xfrm rot="10800000">
                <a:off x="5148064" y="1916832"/>
                <a:ext cx="0" cy="2240631"/>
              </a:xfrm>
              <a:prstGeom prst="straightConnector1">
                <a:avLst/>
              </a:prstGeom>
              <a:noFill/>
              <a:ln w="31750" cap="flat">
                <a:solidFill>
                  <a:srgbClr val="002060"/>
                </a:solidFill>
                <a:prstDash val="solid"/>
                <a:round/>
                <a:headEnd type="triangle" w="lg" len="lg"/>
                <a:tailEnd type="triangle" w="lg" len="lg"/>
              </a:ln>
            </p:spPr>
          </p:cxnSp>
          <p:sp>
            <p:nvSpPr>
              <p:cNvPr id="285" name="Shape 285"/>
              <p:cNvSpPr txBox="1"/>
              <p:nvPr/>
            </p:nvSpPr>
            <p:spPr>
              <a:xfrm rot="-5400000">
                <a:off x="3807264" y="2880907"/>
                <a:ext cx="2312268" cy="369332"/>
              </a:xfrm>
              <a:prstGeom prst="rect">
                <a:avLst/>
              </a:prstGeom>
              <a:noFill/>
              <a:ln>
                <a:noFill/>
              </a:ln>
            </p:spPr>
            <p:txBody>
              <a:bodyPr lIns="91425" tIns="45700" rIns="91425" bIns="45700" anchor="t" anchorCtr="0">
                <a:noAutofit/>
              </a:bodyPr>
              <a:lstStyle/>
              <a:p>
                <a:pPr algn="ctr">
                  <a:buSzPct val="25000"/>
                </a:pPr>
                <a:r>
                  <a:rPr lang="en-US">
                    <a:solidFill>
                      <a:schemeClr val="dk1"/>
                    </a:solidFill>
                    <a:latin typeface="Arial"/>
                    <a:ea typeface="Arial"/>
                    <a:cs typeface="Arial"/>
                    <a:sym typeface="Arial"/>
                  </a:rPr>
                  <a:t>Relationship focus</a:t>
                </a:r>
              </a:p>
            </p:txBody>
          </p:sp>
        </p:grpSp>
      </p:grpSp>
    </p:spTree>
  </p:cSld>
  <p:clrMapOvr>
    <a:masterClrMapping/>
  </p:clrMapOvr>
  <p:transition spd="slow">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1F0AC-788B-4E02-861A-1631EDE77ECF}"/>
              </a:ext>
            </a:extLst>
          </p:cNvPr>
          <p:cNvSpPr>
            <a:spLocks noGrp="1"/>
          </p:cNvSpPr>
          <p:nvPr>
            <p:ph type="title"/>
          </p:nvPr>
        </p:nvSpPr>
        <p:spPr/>
        <p:txBody>
          <a:bodyPr/>
          <a:lstStyle/>
          <a:p>
            <a:r>
              <a:rPr lang="en-US" dirty="0"/>
              <a:t>essential elements of leadership</a:t>
            </a:r>
          </a:p>
        </p:txBody>
      </p:sp>
    </p:spTree>
    <p:extLst>
      <p:ext uri="{BB962C8B-B14F-4D97-AF65-F5344CB8AC3E}">
        <p14:creationId xmlns:p14="http://schemas.microsoft.com/office/powerpoint/2010/main" val="26404105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9D7951BC-CD8E-011E-CFE1-10ADDAFE05FC}"/>
              </a:ext>
            </a:extLst>
          </p:cNvPr>
          <p:cNvPicPr>
            <a:picLocks noGrp="1" noChangeAspect="1"/>
          </p:cNvPicPr>
          <p:nvPr>
            <p:ph idx="1"/>
          </p:nvPr>
        </p:nvPicPr>
        <p:blipFill rotWithShape="1">
          <a:blip r:embed="rId3"/>
          <a:srcRect b="7256"/>
          <a:stretch/>
        </p:blipFill>
        <p:spPr>
          <a:xfrm>
            <a:off x="1416152" y="133519"/>
            <a:ext cx="9359695" cy="4880441"/>
          </a:xfrm>
        </p:spPr>
      </p:pic>
      <p:sp>
        <p:nvSpPr>
          <p:cNvPr id="2" name="Title 1">
            <a:extLst>
              <a:ext uri="{FF2B5EF4-FFF2-40B4-BE49-F238E27FC236}">
                <a16:creationId xmlns:a16="http://schemas.microsoft.com/office/drawing/2014/main" id="{ECA67BA8-33D0-012C-B400-E204D35B5221}"/>
              </a:ext>
            </a:extLst>
          </p:cNvPr>
          <p:cNvSpPr>
            <a:spLocks noGrp="1"/>
          </p:cNvSpPr>
          <p:nvPr>
            <p:ph type="title"/>
          </p:nvPr>
        </p:nvSpPr>
        <p:spPr>
          <a:xfrm>
            <a:off x="1041400" y="5013960"/>
            <a:ext cx="10972800" cy="670878"/>
          </a:xfrm>
        </p:spPr>
        <p:txBody>
          <a:bodyPr>
            <a:normAutofit fontScale="90000"/>
          </a:bodyPr>
          <a:lstStyle/>
          <a:p>
            <a:r>
              <a:rPr lang="en-GB" dirty="0"/>
              <a:t>(Lussier &amp; Achua, 2015)</a:t>
            </a:r>
          </a:p>
        </p:txBody>
      </p:sp>
    </p:spTree>
    <p:extLst>
      <p:ext uri="{BB962C8B-B14F-4D97-AF65-F5344CB8AC3E}">
        <p14:creationId xmlns:p14="http://schemas.microsoft.com/office/powerpoint/2010/main" val="27662278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E4F1D-2404-4BAA-FBEE-E17585AA0138}"/>
              </a:ext>
            </a:extLst>
          </p:cNvPr>
          <p:cNvSpPr>
            <a:spLocks noGrp="1"/>
          </p:cNvSpPr>
          <p:nvPr>
            <p:ph type="title"/>
          </p:nvPr>
        </p:nvSpPr>
        <p:spPr/>
        <p:txBody>
          <a:bodyPr/>
          <a:lstStyle/>
          <a:p>
            <a:r>
              <a:rPr lang="en-GB" dirty="0"/>
              <a:t>Essential leadership skills</a:t>
            </a:r>
          </a:p>
        </p:txBody>
      </p:sp>
      <p:sp>
        <p:nvSpPr>
          <p:cNvPr id="3" name="Content Placeholder 2">
            <a:extLst>
              <a:ext uri="{FF2B5EF4-FFF2-40B4-BE49-F238E27FC236}">
                <a16:creationId xmlns:a16="http://schemas.microsoft.com/office/drawing/2014/main" id="{5B0948C7-7CAA-FBF0-FABA-66D3782BEB46}"/>
              </a:ext>
            </a:extLst>
          </p:cNvPr>
          <p:cNvSpPr>
            <a:spLocks noGrp="1"/>
          </p:cNvSpPr>
          <p:nvPr>
            <p:ph idx="1"/>
          </p:nvPr>
        </p:nvSpPr>
        <p:spPr/>
        <p:txBody>
          <a:bodyPr/>
          <a:lstStyle/>
          <a:p>
            <a:pPr algn="l">
              <a:buFontTx/>
              <a:buChar char="-"/>
            </a:pPr>
            <a:r>
              <a:rPr lang="en-US" b="1" i="1" dirty="0">
                <a:solidFill>
                  <a:srgbClr val="0070C0"/>
                </a:solidFill>
                <a:effectLst/>
                <a:latin typeface="Source Sans Pro" panose="020B0503030403020204" pitchFamily="34" charset="0"/>
              </a:rPr>
              <a:t>technical skills</a:t>
            </a:r>
            <a:r>
              <a:rPr lang="en-US" b="0" i="0" dirty="0">
                <a:solidFill>
                  <a:srgbClr val="1F1F1F"/>
                </a:solidFill>
                <a:effectLst/>
                <a:latin typeface="Source Sans Pro" panose="020B0503030403020204" pitchFamily="34" charset="0"/>
              </a:rPr>
              <a:t> </a:t>
            </a:r>
            <a:endParaRPr lang="en-US" dirty="0">
              <a:solidFill>
                <a:srgbClr val="333333"/>
              </a:solidFill>
              <a:latin typeface="OpenSans"/>
            </a:endParaRPr>
          </a:p>
          <a:p>
            <a:pPr algn="l">
              <a:buFontTx/>
              <a:buChar char="-"/>
            </a:pPr>
            <a:endParaRPr lang="en-US" b="0" i="0" dirty="0">
              <a:solidFill>
                <a:srgbClr val="1F1F1F"/>
              </a:solidFill>
              <a:effectLst/>
              <a:latin typeface="Source Sans Pro" panose="020B0503030403020204" pitchFamily="34" charset="0"/>
            </a:endParaRPr>
          </a:p>
          <a:p>
            <a:pPr algn="l">
              <a:buFontTx/>
              <a:buChar char="-"/>
            </a:pPr>
            <a:r>
              <a:rPr lang="en-US" b="0" i="0" dirty="0">
                <a:solidFill>
                  <a:srgbClr val="1F1F1F"/>
                </a:solidFill>
                <a:effectLst/>
                <a:latin typeface="Source Sans Pro" panose="020B0503030403020204" pitchFamily="34" charset="0"/>
              </a:rPr>
              <a:t>move up and have </a:t>
            </a:r>
            <a:r>
              <a:rPr lang="en-US" b="1" i="1" dirty="0">
                <a:solidFill>
                  <a:srgbClr val="7030A0"/>
                </a:solidFill>
                <a:effectLst/>
                <a:latin typeface="Source Sans Pro" panose="020B0503030403020204" pitchFamily="34" charset="0"/>
              </a:rPr>
              <a:t>interpersonal skills</a:t>
            </a:r>
            <a:r>
              <a:rPr lang="en-US" b="0" i="0" dirty="0">
                <a:solidFill>
                  <a:srgbClr val="1F1F1F"/>
                </a:solidFill>
                <a:effectLst/>
                <a:latin typeface="Source Sans Pro" panose="020B0503030403020204" pitchFamily="34" charset="0"/>
              </a:rPr>
              <a:t>, and finally,</a:t>
            </a:r>
          </a:p>
          <a:p>
            <a:pPr algn="l">
              <a:buFontTx/>
              <a:buChar char="-"/>
            </a:pPr>
            <a:endParaRPr lang="en-US" b="0" i="0" dirty="0">
              <a:solidFill>
                <a:srgbClr val="1F1F1F"/>
              </a:solidFill>
              <a:effectLst/>
              <a:latin typeface="Source Sans Pro" panose="020B0503030403020204" pitchFamily="34" charset="0"/>
            </a:endParaRPr>
          </a:p>
          <a:p>
            <a:pPr algn="l">
              <a:buFontTx/>
              <a:buChar char="-"/>
            </a:pPr>
            <a:r>
              <a:rPr lang="en-US" b="0" i="0" dirty="0">
                <a:solidFill>
                  <a:srgbClr val="1F1F1F"/>
                </a:solidFill>
                <a:effectLst/>
                <a:latin typeface="Source Sans Pro" panose="020B0503030403020204" pitchFamily="34" charset="0"/>
              </a:rPr>
              <a:t>high-end leaders will have complex </a:t>
            </a:r>
            <a:r>
              <a:rPr lang="en-US" b="1" i="1" dirty="0">
                <a:solidFill>
                  <a:srgbClr val="FF0000"/>
                </a:solidFill>
                <a:effectLst/>
                <a:latin typeface="Source Sans Pro" panose="020B0503030403020204" pitchFamily="34" charset="0"/>
              </a:rPr>
              <a:t>decision-making skills</a:t>
            </a:r>
            <a:endParaRPr lang="en-US" b="0" i="0" dirty="0">
              <a:solidFill>
                <a:srgbClr val="FF0000"/>
              </a:solidFill>
              <a:effectLst/>
              <a:latin typeface="OpenSans"/>
            </a:endParaRPr>
          </a:p>
          <a:p>
            <a:pPr algn="l"/>
            <a:endParaRPr lang="en-US" b="0" i="0" dirty="0">
              <a:solidFill>
                <a:srgbClr val="333333"/>
              </a:solidFill>
              <a:effectLst/>
              <a:latin typeface="OpenSans"/>
            </a:endParaRPr>
          </a:p>
          <a:p>
            <a:endParaRPr lang="en-GB" dirty="0"/>
          </a:p>
        </p:txBody>
      </p:sp>
    </p:spTree>
    <p:extLst>
      <p:ext uri="{BB962C8B-B14F-4D97-AF65-F5344CB8AC3E}">
        <p14:creationId xmlns:p14="http://schemas.microsoft.com/office/powerpoint/2010/main" val="37644635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64314FB-FC69-8FC2-4510-47347D92E82C}"/>
              </a:ext>
            </a:extLst>
          </p:cNvPr>
          <p:cNvSpPr>
            <a:spLocks noGrp="1"/>
          </p:cNvSpPr>
          <p:nvPr>
            <p:ph type="title"/>
          </p:nvPr>
        </p:nvSpPr>
        <p:spPr>
          <a:xfrm>
            <a:off x="609600" y="274638"/>
            <a:ext cx="10972800" cy="1143000"/>
          </a:xfrm>
        </p:spPr>
        <p:txBody>
          <a:bodyPr/>
          <a:lstStyle/>
          <a:p>
            <a:r>
              <a:rPr lang="en-US" dirty="0"/>
              <a:t>Summary</a:t>
            </a:r>
          </a:p>
        </p:txBody>
      </p:sp>
      <p:sp>
        <p:nvSpPr>
          <p:cNvPr id="11" name="Content Placeholder 2">
            <a:extLst>
              <a:ext uri="{FF2B5EF4-FFF2-40B4-BE49-F238E27FC236}">
                <a16:creationId xmlns:a16="http://schemas.microsoft.com/office/drawing/2014/main" id="{1342B077-2CCE-8E27-A816-5AE0C3A23AE7}"/>
              </a:ext>
            </a:extLst>
          </p:cNvPr>
          <p:cNvSpPr>
            <a:spLocks noGrp="1"/>
          </p:cNvSpPr>
          <p:nvPr>
            <p:ph sz="half" idx="1"/>
          </p:nvPr>
        </p:nvSpPr>
        <p:spPr>
          <a:xfrm>
            <a:off x="609600" y="1600201"/>
            <a:ext cx="6172200" cy="3989040"/>
          </a:xfrm>
        </p:spPr>
        <p:txBody>
          <a:bodyPr>
            <a:normAutofit fontScale="92500" lnSpcReduction="20000"/>
          </a:bodyPr>
          <a:lstStyle/>
          <a:p>
            <a:r>
              <a:rPr lang="en-US" dirty="0"/>
              <a:t>Leader</a:t>
            </a:r>
          </a:p>
          <a:p>
            <a:endParaRPr lang="en-US" dirty="0"/>
          </a:p>
          <a:p>
            <a:r>
              <a:rPr lang="en-US" dirty="0"/>
              <a:t>Leadership</a:t>
            </a:r>
          </a:p>
          <a:p>
            <a:endParaRPr lang="en-US" dirty="0"/>
          </a:p>
          <a:p>
            <a:r>
              <a:rPr lang="en-US" dirty="0"/>
              <a:t>Leadership vs. Management</a:t>
            </a:r>
          </a:p>
          <a:p>
            <a:endParaRPr lang="en-US" dirty="0"/>
          </a:p>
          <a:p>
            <a:r>
              <a:rPr lang="en-US" dirty="0"/>
              <a:t>Brief history of leadership </a:t>
            </a:r>
            <a:r>
              <a:rPr lang="en-US"/>
              <a:t>theory development</a:t>
            </a:r>
            <a:endParaRPr lang="en-US" dirty="0"/>
          </a:p>
          <a:p>
            <a:endParaRPr lang="en-US" dirty="0"/>
          </a:p>
          <a:p>
            <a:r>
              <a:rPr lang="en-US" dirty="0"/>
              <a:t>Essential leadership skills</a:t>
            </a:r>
          </a:p>
        </p:txBody>
      </p:sp>
      <p:pic>
        <p:nvPicPr>
          <p:cNvPr id="4" name="Content Placeholder 4">
            <a:extLst>
              <a:ext uri="{FF2B5EF4-FFF2-40B4-BE49-F238E27FC236}">
                <a16:creationId xmlns:a16="http://schemas.microsoft.com/office/drawing/2014/main" id="{8F825DA0-17B0-0837-8CA8-C734FA2C8E61}"/>
              </a:ext>
            </a:extLst>
          </p:cNvPr>
          <p:cNvPicPr>
            <a:picLocks noChangeAspect="1"/>
          </p:cNvPicPr>
          <p:nvPr/>
        </p:nvPicPr>
        <p:blipFill rotWithShape="1">
          <a:blip r:embed="rId2"/>
          <a:srcRect b="9071"/>
          <a:stretch/>
        </p:blipFill>
        <p:spPr>
          <a:xfrm>
            <a:off x="6532880" y="2051903"/>
            <a:ext cx="5384800" cy="2754193"/>
          </a:xfrm>
          <a:prstGeom prst="rect">
            <a:avLst/>
          </a:prstGeom>
          <a:noFill/>
        </p:spPr>
      </p:pic>
    </p:spTree>
    <p:extLst>
      <p:ext uri="{BB962C8B-B14F-4D97-AF65-F5344CB8AC3E}">
        <p14:creationId xmlns:p14="http://schemas.microsoft.com/office/powerpoint/2010/main" val="6156322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26504-5643-7FF7-FFC4-BE653909561D}"/>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A3B40628-48BA-A637-8D98-14BD974C263F}"/>
              </a:ext>
            </a:extLst>
          </p:cNvPr>
          <p:cNvSpPr>
            <a:spLocks noGrp="1"/>
          </p:cNvSpPr>
          <p:nvPr>
            <p:ph idx="1"/>
          </p:nvPr>
        </p:nvSpPr>
        <p:spPr>
          <a:xfrm>
            <a:off x="609600" y="1600200"/>
            <a:ext cx="11846560" cy="4353559"/>
          </a:xfrm>
        </p:spPr>
        <p:txBody>
          <a:bodyPr>
            <a:normAutofit fontScale="47500" lnSpcReduction="20000"/>
          </a:bodyPr>
          <a:lstStyle/>
          <a:p>
            <a:r>
              <a:rPr lang="en-GB" b="1" dirty="0"/>
              <a:t>References</a:t>
            </a:r>
          </a:p>
          <a:p>
            <a:pPr algn="l"/>
            <a:r>
              <a:rPr lang="en-US" b="0" i="0" dirty="0">
                <a:solidFill>
                  <a:srgbClr val="1F1F1F"/>
                </a:solidFill>
                <a:effectLst/>
                <a:latin typeface="Source Sans Pro" panose="020B0503030403020204" pitchFamily="34" charset="0"/>
              </a:rPr>
              <a:t>Hamel states that we need to find ways to "</a:t>
            </a:r>
            <a:r>
              <a:rPr lang="en-US" b="0" i="1" dirty="0">
                <a:solidFill>
                  <a:srgbClr val="1F1F1F"/>
                </a:solidFill>
                <a:effectLst/>
                <a:latin typeface="Source Sans Pro" panose="020B0503030403020204" pitchFamily="34" charset="0"/>
              </a:rPr>
              <a:t>unleash the latent leadership talent</a:t>
            </a:r>
            <a:r>
              <a:rPr lang="en-US" b="0" i="0" dirty="0">
                <a:solidFill>
                  <a:srgbClr val="1F1F1F"/>
                </a:solidFill>
                <a:effectLst/>
                <a:latin typeface="Source Sans Pro" panose="020B0503030403020204" pitchFamily="34" charset="0"/>
              </a:rPr>
              <a:t>" within </a:t>
            </a:r>
            <a:r>
              <a:rPr lang="en-US" b="0" i="0" dirty="0" err="1">
                <a:solidFill>
                  <a:srgbClr val="1F1F1F"/>
                </a:solidFill>
                <a:effectLst/>
                <a:latin typeface="Source Sans Pro" panose="020B0503030403020204" pitchFamily="34" charset="0"/>
              </a:rPr>
              <a:t>organisations</a:t>
            </a:r>
            <a:r>
              <a:rPr lang="en-US" b="0" i="0" dirty="0">
                <a:solidFill>
                  <a:srgbClr val="1F1F1F"/>
                </a:solidFill>
                <a:effectLst/>
                <a:latin typeface="Source Sans Pro" panose="020B0503030403020204" pitchFamily="34" charset="0"/>
              </a:rPr>
              <a:t>. Mintzberg says, "</a:t>
            </a:r>
            <a:r>
              <a:rPr lang="en-US" b="0" i="1" dirty="0">
                <a:solidFill>
                  <a:srgbClr val="1F1F1F"/>
                </a:solidFill>
                <a:effectLst/>
                <a:latin typeface="Source Sans Pro" panose="020B0503030403020204" pitchFamily="34" charset="0"/>
              </a:rPr>
              <a:t>from everywhere... come little insights that can emerge into big strategies</a:t>
            </a:r>
            <a:r>
              <a:rPr lang="en-US" b="0" i="0" dirty="0">
                <a:solidFill>
                  <a:srgbClr val="1F1F1F"/>
                </a:solidFill>
                <a:effectLst/>
                <a:latin typeface="Source Sans Pro" panose="020B0503030403020204" pitchFamily="34" charset="0"/>
              </a:rPr>
              <a:t>." What does this mean from your perspective? How do they propose this can be achieved? What leader </a:t>
            </a:r>
            <a:r>
              <a:rPr lang="en-US" b="0" i="0" dirty="0" err="1">
                <a:solidFill>
                  <a:srgbClr val="1F1F1F"/>
                </a:solidFill>
                <a:effectLst/>
                <a:latin typeface="Source Sans Pro" panose="020B0503030403020204" pitchFamily="34" charset="0"/>
              </a:rPr>
              <a:t>behaviours</a:t>
            </a:r>
            <a:r>
              <a:rPr lang="en-US" b="0" i="0" dirty="0">
                <a:solidFill>
                  <a:srgbClr val="1F1F1F"/>
                </a:solidFill>
                <a:effectLst/>
                <a:latin typeface="Source Sans Pro" panose="020B0503030403020204" pitchFamily="34" charset="0"/>
              </a:rPr>
              <a:t> does </a:t>
            </a:r>
            <a:r>
              <a:rPr lang="en-US" b="0" i="0" dirty="0" err="1">
                <a:solidFill>
                  <a:srgbClr val="1F1F1F"/>
                </a:solidFill>
                <a:effectLst/>
                <a:latin typeface="Source Sans Pro" panose="020B0503030403020204" pitchFamily="34" charset="0"/>
              </a:rPr>
              <a:t>Birkenshaw</a:t>
            </a:r>
            <a:r>
              <a:rPr lang="en-US" b="0" i="0" dirty="0">
                <a:solidFill>
                  <a:srgbClr val="1F1F1F"/>
                </a:solidFill>
                <a:effectLst/>
                <a:latin typeface="Source Sans Pro" panose="020B0503030403020204" pitchFamily="34" charset="0"/>
              </a:rPr>
              <a:t> identify that might support this "unleashing"?:</a:t>
            </a:r>
          </a:p>
          <a:p>
            <a:pPr algn="l"/>
            <a:r>
              <a:rPr lang="en-US" b="0" i="0" dirty="0">
                <a:solidFill>
                  <a:srgbClr val="1F1F1F"/>
                </a:solidFill>
                <a:effectLst/>
                <a:latin typeface="Source Sans Pro" panose="020B0503030403020204" pitchFamily="34" charset="0"/>
              </a:rPr>
              <a:t>Hamel, G. (2013). </a:t>
            </a:r>
            <a:r>
              <a:rPr lang="en-US" b="0" i="0" u="sng" dirty="0">
                <a:solidFill>
                  <a:srgbClr val="0056D2"/>
                </a:solidFill>
                <a:effectLst/>
                <a:latin typeface="Source Sans Pro" panose="020B0503030403020204" pitchFamily="34" charset="0"/>
                <a:hlinkClick r:id="rId2"/>
              </a:rPr>
              <a:t>A conversation with Gary Hamel: Transformation of leadership, step-by-step</a:t>
            </a:r>
            <a:r>
              <a:rPr lang="en-US" b="0" i="0" dirty="0">
                <a:solidFill>
                  <a:srgbClr val="1F1F1F"/>
                </a:solidFill>
                <a:effectLst/>
                <a:latin typeface="Source Sans Pro" panose="020B0503030403020204" pitchFamily="34" charset="0"/>
              </a:rPr>
              <a:t>. McKinsey &amp; Company. (4:52)</a:t>
            </a:r>
          </a:p>
          <a:p>
            <a:pPr algn="l"/>
            <a:r>
              <a:rPr lang="en-US" b="0" i="0" dirty="0" err="1">
                <a:solidFill>
                  <a:srgbClr val="1F1F1F"/>
                </a:solidFill>
                <a:effectLst/>
                <a:latin typeface="Source Sans Pro" panose="020B0503030403020204" pitchFamily="34" charset="0"/>
              </a:rPr>
              <a:t>Birkinshaw</a:t>
            </a:r>
            <a:r>
              <a:rPr lang="en-US" b="0" i="0" dirty="0">
                <a:solidFill>
                  <a:srgbClr val="1F1F1F"/>
                </a:solidFill>
                <a:effectLst/>
                <a:latin typeface="Source Sans Pro" panose="020B0503030403020204" pitchFamily="34" charset="0"/>
              </a:rPr>
              <a:t>, J. (2016, September 7). </a:t>
            </a:r>
            <a:r>
              <a:rPr lang="en-US" b="0" i="0" u="sng" dirty="0">
                <a:solidFill>
                  <a:srgbClr val="0056D2"/>
                </a:solidFill>
                <a:effectLst/>
                <a:latin typeface="Source Sans Pro" panose="020B0503030403020204" pitchFamily="34" charset="0"/>
                <a:hlinkClick r:id="rId3" tooltip="The ambidextrous leader"/>
              </a:rPr>
              <a:t>The ambidextrous leader: when to step in and how to step back. What's best: dictatorial top-down leadership or empowering from the bottom up?</a:t>
            </a:r>
            <a:r>
              <a:rPr lang="en-US" b="0" i="0" dirty="0">
                <a:solidFill>
                  <a:srgbClr val="1F1F1F"/>
                </a:solidFill>
                <a:effectLst/>
                <a:latin typeface="Source Sans Pro" panose="020B0503030403020204" pitchFamily="34" charset="0"/>
              </a:rPr>
              <a:t> London Business School.</a:t>
            </a:r>
          </a:p>
          <a:p>
            <a:pPr algn="l"/>
            <a:r>
              <a:rPr lang="en-US" b="0" i="0" dirty="0">
                <a:solidFill>
                  <a:srgbClr val="1F1F1F"/>
                </a:solidFill>
                <a:effectLst/>
                <a:latin typeface="Source Sans Pro" panose="020B0503030403020204" pitchFamily="34" charset="0"/>
              </a:rPr>
              <a:t>Mintzberg, H. (2017, March 22). Some half-truths of management.</a:t>
            </a:r>
          </a:p>
          <a:p>
            <a:pPr algn="l"/>
            <a:r>
              <a:rPr lang="en-US" b="0" i="0" dirty="0" err="1">
                <a:solidFill>
                  <a:srgbClr val="1F1F1F"/>
                </a:solidFill>
                <a:effectLst/>
                <a:latin typeface="Source Sans Pro" panose="020B0503030403020204" pitchFamily="34" charset="0"/>
              </a:rPr>
              <a:t>Lebowitz</a:t>
            </a:r>
            <a:r>
              <a:rPr lang="en-US" b="0" i="0" dirty="0">
                <a:solidFill>
                  <a:srgbClr val="1F1F1F"/>
                </a:solidFill>
                <a:effectLst/>
                <a:latin typeface="Source Sans Pro" panose="020B0503030403020204" pitchFamily="34" charset="0"/>
              </a:rPr>
              <a:t> uses the OCEAN model to predict leadership emergence and effectiveness; while Grant (2014, Sept) reports that EQ is an ineffective prediction measure. How reasonable and justifiable are these claims?:</a:t>
            </a:r>
          </a:p>
          <a:p>
            <a:pPr algn="l"/>
            <a:r>
              <a:rPr lang="en-US" b="0" i="0" dirty="0">
                <a:solidFill>
                  <a:srgbClr val="1F1F1F"/>
                </a:solidFill>
                <a:effectLst/>
                <a:latin typeface="Source Sans Pro" panose="020B0503030403020204" pitchFamily="34" charset="0"/>
              </a:rPr>
              <a:t>Goleman, D. (2012). </a:t>
            </a:r>
            <a:r>
              <a:rPr lang="en-US" b="0" i="0" u="sng" dirty="0">
                <a:solidFill>
                  <a:srgbClr val="0056D2"/>
                </a:solidFill>
                <a:effectLst/>
                <a:latin typeface="Source Sans Pro" panose="020B0503030403020204" pitchFamily="34" charset="0"/>
                <a:hlinkClick r:id="rId4" tooltip="Goleman (2012). Emotional Intelligence"/>
              </a:rPr>
              <a:t>Emotional Intelligence</a:t>
            </a:r>
            <a:r>
              <a:rPr lang="en-US" b="0" i="0" dirty="0">
                <a:solidFill>
                  <a:srgbClr val="1F1F1F"/>
                </a:solidFill>
                <a:effectLst/>
                <a:latin typeface="Source Sans Pro" panose="020B0503030403020204" pitchFamily="34" charset="0"/>
              </a:rPr>
              <a:t>. </a:t>
            </a:r>
            <a:r>
              <a:rPr lang="en-US" b="0" i="1" dirty="0">
                <a:solidFill>
                  <a:srgbClr val="1F1F1F"/>
                </a:solidFill>
                <a:effectLst/>
                <a:latin typeface="Source Sans Pro" panose="020B0503030403020204" pitchFamily="34" charset="0"/>
              </a:rPr>
              <a:t>Big Think</a:t>
            </a:r>
            <a:r>
              <a:rPr lang="en-US" b="0" i="0" dirty="0">
                <a:solidFill>
                  <a:srgbClr val="1F1F1F"/>
                </a:solidFill>
                <a:effectLst/>
                <a:latin typeface="Source Sans Pro" panose="020B0503030403020204" pitchFamily="34" charset="0"/>
              </a:rPr>
              <a:t>. (5:31)</a:t>
            </a:r>
          </a:p>
          <a:p>
            <a:pPr algn="l"/>
            <a:r>
              <a:rPr lang="en-US" b="0" i="0" dirty="0">
                <a:solidFill>
                  <a:srgbClr val="1F1F1F"/>
                </a:solidFill>
                <a:effectLst/>
                <a:latin typeface="Source Sans Pro" panose="020B0503030403020204" pitchFamily="34" charset="0"/>
              </a:rPr>
              <a:t>Global Leadership Foundation (2002). The global emotional intelligence test – sampler. </a:t>
            </a:r>
          </a:p>
          <a:p>
            <a:pPr algn="l"/>
            <a:r>
              <a:rPr lang="en-US" b="0" i="0" dirty="0" err="1">
                <a:solidFill>
                  <a:srgbClr val="1F1F1F"/>
                </a:solidFill>
                <a:effectLst/>
                <a:latin typeface="Source Sans Pro" panose="020B0503030403020204" pitchFamily="34" charset="0"/>
              </a:rPr>
              <a:t>Lebowitz</a:t>
            </a:r>
            <a:r>
              <a:rPr lang="en-US" b="0" i="0" dirty="0">
                <a:solidFill>
                  <a:srgbClr val="1F1F1F"/>
                </a:solidFill>
                <a:effectLst/>
                <a:latin typeface="Source Sans Pro" panose="020B0503030403020204" pitchFamily="34" charset="0"/>
              </a:rPr>
              <a:t>, S. (2016, December 8). The 'big 5' personality traits could predict who will and won't become a leader. </a:t>
            </a:r>
            <a:r>
              <a:rPr lang="en-US" b="0" i="1" dirty="0">
                <a:solidFill>
                  <a:srgbClr val="1F1F1F"/>
                </a:solidFill>
                <a:effectLst/>
                <a:latin typeface="Source Sans Pro" panose="020B0503030403020204" pitchFamily="34" charset="0"/>
              </a:rPr>
              <a:t>Business Insider</a:t>
            </a:r>
            <a:r>
              <a:rPr lang="en-US" b="0" i="0" dirty="0">
                <a:solidFill>
                  <a:srgbClr val="1F1F1F"/>
                </a:solidFill>
                <a:effectLst/>
                <a:latin typeface="Source Sans Pro" panose="020B0503030403020204" pitchFamily="34" charset="0"/>
              </a:rPr>
              <a:t>. </a:t>
            </a:r>
          </a:p>
          <a:p>
            <a:pPr algn="l"/>
            <a:r>
              <a:rPr lang="en-US" b="0" i="0" dirty="0">
                <a:solidFill>
                  <a:srgbClr val="1F1F1F"/>
                </a:solidFill>
                <a:effectLst/>
                <a:latin typeface="Source Sans Pro" panose="020B0503030403020204" pitchFamily="34" charset="0"/>
              </a:rPr>
              <a:t>Which motivation techniques does Pink identify? Which, if any, are used in your current team or </a:t>
            </a:r>
            <a:r>
              <a:rPr lang="en-US" b="0" i="0" dirty="0" err="1">
                <a:solidFill>
                  <a:srgbClr val="1F1F1F"/>
                </a:solidFill>
                <a:effectLst/>
                <a:latin typeface="Source Sans Pro" panose="020B0503030403020204" pitchFamily="34" charset="0"/>
              </a:rPr>
              <a:t>organisation</a:t>
            </a:r>
            <a:r>
              <a:rPr lang="en-US" b="0" i="0" dirty="0">
                <a:solidFill>
                  <a:srgbClr val="1F1F1F"/>
                </a:solidFill>
                <a:effectLst/>
                <a:latin typeface="Source Sans Pro" panose="020B0503030403020204" pitchFamily="34" charset="0"/>
              </a:rPr>
              <a:t>? Are they applied effectively? Which would you like to apply to your current team or </a:t>
            </a:r>
            <a:r>
              <a:rPr lang="en-US" b="0" i="0" dirty="0" err="1">
                <a:solidFill>
                  <a:srgbClr val="1F1F1F"/>
                </a:solidFill>
                <a:effectLst/>
                <a:latin typeface="Source Sans Pro" panose="020B0503030403020204" pitchFamily="34" charset="0"/>
              </a:rPr>
              <a:t>organisation</a:t>
            </a:r>
            <a:r>
              <a:rPr lang="en-US" b="0" i="0" dirty="0">
                <a:solidFill>
                  <a:srgbClr val="1F1F1F"/>
                </a:solidFill>
                <a:effectLst/>
                <a:latin typeface="Source Sans Pro" panose="020B0503030403020204" pitchFamily="34" charset="0"/>
              </a:rPr>
              <a:t> and why?:</a:t>
            </a:r>
          </a:p>
          <a:p>
            <a:pPr algn="l"/>
            <a:r>
              <a:rPr lang="en-US" b="0" i="0" dirty="0">
                <a:solidFill>
                  <a:srgbClr val="1F1F1F"/>
                </a:solidFill>
                <a:effectLst/>
                <a:latin typeface="Source Sans Pro" panose="020B0503030403020204" pitchFamily="34" charset="0"/>
              </a:rPr>
              <a:t>Pink, D. (2010, April 1). </a:t>
            </a:r>
            <a:r>
              <a:rPr lang="en-US" b="0" i="0" u="sng" dirty="0">
                <a:solidFill>
                  <a:srgbClr val="0056D2"/>
                </a:solidFill>
                <a:effectLst/>
                <a:latin typeface="Source Sans Pro" panose="020B0503030403020204" pitchFamily="34" charset="0"/>
                <a:hlinkClick r:id="rId5" tooltip="Pink (2010). Drive: The surprising truth about what motivates us."/>
              </a:rPr>
              <a:t>Drive: The surprising truth about what motivates us</a:t>
            </a:r>
            <a:r>
              <a:rPr lang="en-US" b="0" i="0" dirty="0">
                <a:solidFill>
                  <a:srgbClr val="1F1F1F"/>
                </a:solidFill>
                <a:effectLst/>
                <a:latin typeface="Source Sans Pro" panose="020B0503030403020204" pitchFamily="34" charset="0"/>
              </a:rPr>
              <a:t>. The Royal Society for the encouragement of Arts, Manufactures and Commerce (RSA). (10:47)</a:t>
            </a:r>
          </a:p>
        </p:txBody>
      </p:sp>
    </p:spTree>
    <p:extLst>
      <p:ext uri="{BB962C8B-B14F-4D97-AF65-F5344CB8AC3E}">
        <p14:creationId xmlns:p14="http://schemas.microsoft.com/office/powerpoint/2010/main" val="38724867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4873</Words>
  <Application>Microsoft Office PowerPoint</Application>
  <PresentationFormat>Widescreen</PresentationFormat>
  <Paragraphs>360</Paragraphs>
  <Slides>47</Slides>
  <Notes>25</Notes>
  <HiddenSlides>0</HiddenSlides>
  <MMClips>1</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47</vt:i4>
      </vt:variant>
    </vt:vector>
  </HeadingPairs>
  <TitlesOfParts>
    <vt:vector size="58" baseType="lpstr">
      <vt:lpstr>Myriad Pro</vt:lpstr>
      <vt:lpstr>OpenSans</vt:lpstr>
      <vt:lpstr>Arial</vt:lpstr>
      <vt:lpstr>Calibri</vt:lpstr>
      <vt:lpstr>Calibri Light</vt:lpstr>
      <vt:lpstr>Courier New</vt:lpstr>
      <vt:lpstr>Roboto</vt:lpstr>
      <vt:lpstr>Source Sans Pro</vt:lpstr>
      <vt:lpstr>Times New Roman</vt:lpstr>
      <vt:lpstr>Office Theme</vt:lpstr>
      <vt:lpstr>20140311PresentationUWTSDTemplate</vt:lpstr>
      <vt:lpstr>PowerPoint Presentation</vt:lpstr>
      <vt:lpstr>Learning outcomes</vt:lpstr>
      <vt:lpstr>Aims of todays Lesson</vt:lpstr>
      <vt:lpstr>Ice breaker</vt:lpstr>
      <vt:lpstr>Framework</vt:lpstr>
      <vt:lpstr>PowerPoint Presentation</vt:lpstr>
      <vt:lpstr>SO,</vt:lpstr>
      <vt:lpstr>PowerPoint Presentation</vt:lpstr>
      <vt:lpstr>PowerPoint Presentation</vt:lpstr>
      <vt:lpstr>PowerPoint Presentation</vt:lpstr>
      <vt:lpstr>Activity</vt:lpstr>
      <vt:lpstr>We are all leaders</vt:lpstr>
      <vt:lpstr>Activity </vt:lpstr>
      <vt:lpstr>Leadership vs Management</vt:lpstr>
      <vt:lpstr>Activity</vt:lpstr>
      <vt:lpstr>Leadership Defined </vt:lpstr>
      <vt:lpstr>Socially-constructed process</vt:lpstr>
      <vt:lpstr>Responsibility and/or accountability</vt:lpstr>
      <vt:lpstr>Collectively solve problems</vt:lpstr>
      <vt:lpstr>Alignment with organisation / team purpose</vt:lpstr>
      <vt:lpstr>PowerPoint Presentation</vt:lpstr>
      <vt:lpstr>Importance of Leadership</vt:lpstr>
      <vt:lpstr>PowerPoint Presentation</vt:lpstr>
      <vt:lpstr>PowerPoint Presentation</vt:lpstr>
      <vt:lpstr>PowerPoint Presentation</vt:lpstr>
      <vt:lpstr>Term “To know thyself”</vt:lpstr>
      <vt:lpstr>PowerPoint Presentation</vt:lpstr>
      <vt:lpstr>Leadership theories</vt:lpstr>
      <vt:lpstr>Leadership Theories</vt:lpstr>
      <vt:lpstr>Trait Theories</vt:lpstr>
      <vt:lpstr>Seven Traits Associated with Leadership</vt:lpstr>
      <vt:lpstr>Behavioural Theories</vt:lpstr>
      <vt:lpstr>PowerPoint Presentation</vt:lpstr>
      <vt:lpstr>Behavioral Theories of Leadership</vt:lpstr>
      <vt:lpstr>Behavioral Theories of Leadership</vt:lpstr>
      <vt:lpstr>PowerPoint Presentation</vt:lpstr>
      <vt:lpstr>The Managerial Grid</vt:lpstr>
      <vt:lpstr>PowerPoint Presentation</vt:lpstr>
      <vt:lpstr>Contingency Theories</vt:lpstr>
      <vt:lpstr>Findings of the Fiedler Model</vt:lpstr>
      <vt:lpstr>PowerPoint Presentation</vt:lpstr>
      <vt:lpstr>PowerPoint Presentation</vt:lpstr>
      <vt:lpstr>essential elements of leadership</vt:lpstr>
      <vt:lpstr>(Lussier &amp; Achua, 2015)</vt:lpstr>
      <vt:lpstr>Essential leadership skills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Fahad Khan</dc:creator>
  <cp:lastModifiedBy>Jakub Ceglarz</cp:lastModifiedBy>
  <cp:revision>57</cp:revision>
  <dcterms:created xsi:type="dcterms:W3CDTF">2023-05-16T03:26:45Z</dcterms:created>
  <dcterms:modified xsi:type="dcterms:W3CDTF">2024-05-13T10:46:19Z</dcterms:modified>
</cp:coreProperties>
</file>