
<file path=[Content_Types].xml><?xml version="1.0" encoding="utf-8"?>
<Types xmlns="http://schemas.openxmlformats.org/package/2006/content-types">
  <Default Extension="png" ContentType="image/png"/>
  <Default Extension="bin" ContentType="application/vnd.openxmlformats-officedocument.oleObject"/>
  <Default Extension="jpeg" ContentType="image/jpeg"/>
  <Default Extension="emf" ContentType="image/x-emf"/>
  <Default Extension="rels" ContentType="application/vnd.openxmlformats-package.relationships+xml"/>
  <Default Extension="xml" ContentType="application/xml"/>
  <Default Extension="vml" ContentType="application/vnd.openxmlformats-officedocument.vmlDrawing"/>
  <Default Extension="doc" ContentType="application/msword"/>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1" r:id="rId1"/>
  </p:sldMasterIdLst>
  <p:notesMasterIdLst>
    <p:notesMasterId r:id="rId21"/>
  </p:notesMasterIdLst>
  <p:handoutMasterIdLst>
    <p:handoutMasterId r:id="rId22"/>
  </p:handoutMasterIdLst>
  <p:sldIdLst>
    <p:sldId id="308" r:id="rId2"/>
    <p:sldId id="310" r:id="rId3"/>
    <p:sldId id="261" r:id="rId4"/>
    <p:sldId id="262" r:id="rId5"/>
    <p:sldId id="311" r:id="rId6"/>
    <p:sldId id="320" r:id="rId7"/>
    <p:sldId id="338" r:id="rId8"/>
    <p:sldId id="316" r:id="rId9"/>
    <p:sldId id="323" r:id="rId10"/>
    <p:sldId id="264" r:id="rId11"/>
    <p:sldId id="337" r:id="rId12"/>
    <p:sldId id="331" r:id="rId13"/>
    <p:sldId id="339" r:id="rId14"/>
    <p:sldId id="332" r:id="rId15"/>
    <p:sldId id="333" r:id="rId16"/>
    <p:sldId id="335" r:id="rId17"/>
    <p:sldId id="324" r:id="rId18"/>
    <p:sldId id="325" r:id="rId19"/>
    <p:sldId id="327" r:id="rId20"/>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43F89613-A685-40DC-8F65-60EB356EFF52}">
          <p14:sldIdLst>
            <p14:sldId id="308"/>
            <p14:sldId id="310"/>
            <p14:sldId id="261"/>
            <p14:sldId id="262"/>
            <p14:sldId id="311"/>
            <p14:sldId id="320"/>
            <p14:sldId id="338"/>
          </p14:sldIdLst>
        </p14:section>
        <p14:section name="Untitled Section" id="{E5840174-FAA2-47B2-8030-8EEF05A65290}">
          <p14:sldIdLst>
            <p14:sldId id="316"/>
            <p14:sldId id="323"/>
            <p14:sldId id="264"/>
            <p14:sldId id="337"/>
            <p14:sldId id="331"/>
            <p14:sldId id="339"/>
            <p14:sldId id="332"/>
            <p14:sldId id="333"/>
            <p14:sldId id="335"/>
            <p14:sldId id="324"/>
            <p14:sldId id="325"/>
            <p14:sldId id="327"/>
          </p14:sldIdLst>
        </p14:section>
      </p14:section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Administrator" initials="A" lastIdx="0" clrIdx="0"/>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504" autoAdjust="0"/>
    <p:restoredTop sz="94660"/>
  </p:normalViewPr>
  <p:slideViewPr>
    <p:cSldViewPr>
      <p:cViewPr varScale="1">
        <p:scale>
          <a:sx n="103" d="100"/>
          <a:sy n="103" d="100"/>
        </p:scale>
        <p:origin x="-132" y="-96"/>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commentAuthors" Target="commentAuthor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handoutMaster" Target="handoutMasters/handoutMaster1.xml"/><Relationship Id="rId27" Type="http://schemas.openxmlformats.org/officeDocument/2006/relationships/tableStyles" Target="tableStyles.xml"/></Relationships>
</file>

<file path=ppt/drawings/_rels/vmlDrawing1.v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image" Target="../media/image3.emf"/></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a:lvl1pPr>
          </a:lstStyle>
          <a:p>
            <a:fld id="{C060899E-CAF7-4491-B159-69F7CBE37909}" type="datetimeFigureOut">
              <a:rPr lang="en-US" smtClean="0"/>
              <a:t>10/6/2014</a:t>
            </a:fld>
            <a:endParaRPr lang="en-US"/>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a:lvl1pPr>
          </a:lstStyle>
          <a:p>
            <a:fld id="{FE608B85-8188-401E-B7EF-157795713197}" type="slidenum">
              <a:rPr lang="en-US" smtClean="0"/>
              <a:t>‹#›</a:t>
            </a:fld>
            <a:endParaRPr lang="en-US"/>
          </a:p>
        </p:txBody>
      </p:sp>
    </p:spTree>
    <p:extLst>
      <p:ext uri="{BB962C8B-B14F-4D97-AF65-F5344CB8AC3E}">
        <p14:creationId xmlns:p14="http://schemas.microsoft.com/office/powerpoint/2010/main" val="353471617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Header Placeholder 1"/>
          <p:cNvSpPr txBox="1">
            <a:spLocks noGrp="1"/>
          </p:cNvSpPr>
          <p:nvPr>
            <p:ph type="hdr" sz="quarter"/>
          </p:nvPr>
        </p:nvSpPr>
        <p:spPr>
          <a:xfrm>
            <a:off x="0" y="0"/>
            <a:ext cx="2945659" cy="496332"/>
          </a:xfrm>
          <a:prstGeom prst="rect">
            <a:avLst/>
          </a:prstGeom>
          <a:noFill/>
          <a:ln>
            <a:noFill/>
          </a:ln>
        </p:spPr>
        <p:txBody>
          <a:bodyPr vert="horz" wrap="square" lIns="91440" tIns="45720" rIns="91440" bIns="45720" anchor="t" anchorCtr="0" compatLnSpc="1"/>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ea typeface=""/>
                <a:cs typeface=""/>
              </a:defRPr>
            </a:lvl1pPr>
          </a:lstStyle>
          <a:p>
            <a:pPr lvl="0"/>
            <a:endParaRPr lang="en-GB"/>
          </a:p>
        </p:txBody>
      </p:sp>
      <p:sp>
        <p:nvSpPr>
          <p:cNvPr id="3" name="Date Placeholder 2"/>
          <p:cNvSpPr txBox="1">
            <a:spLocks noGrp="1"/>
          </p:cNvSpPr>
          <p:nvPr>
            <p:ph type="dt" idx="1"/>
          </p:nvPr>
        </p:nvSpPr>
        <p:spPr>
          <a:xfrm>
            <a:off x="3850438" y="0"/>
            <a:ext cx="2945659" cy="496332"/>
          </a:xfrm>
          <a:prstGeom prst="rect">
            <a:avLst/>
          </a:prstGeom>
          <a:noFill/>
          <a:ln>
            <a:noFill/>
          </a:ln>
        </p:spPr>
        <p:txBody>
          <a:bodyPr vert="horz" wrap="square" lIns="91440" tIns="45720" rIns="91440" bIns="45720" anchor="t" anchorCtr="0" compatLnSpc="1"/>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ea typeface=""/>
                <a:cs typeface=""/>
              </a:defRPr>
            </a:lvl1pPr>
          </a:lstStyle>
          <a:p>
            <a:pPr lvl="0"/>
            <a:fld id="{E6474AEC-CB88-4FB9-A568-DAD980137A41}" type="datetime1">
              <a:rPr lang="en-GB"/>
              <a:pPr lvl="0"/>
              <a:t>06/10/2014</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1">
            <a:solidFill>
              <a:srgbClr val="000000"/>
            </a:solidFill>
            <a:prstDash val="solid"/>
          </a:ln>
        </p:spPr>
      </p:sp>
      <p:sp>
        <p:nvSpPr>
          <p:cNvPr id="5" name="Notes Placeholder 4"/>
          <p:cNvSpPr txBox="1">
            <a:spLocks noGrp="1"/>
          </p:cNvSpPr>
          <p:nvPr>
            <p:ph type="body" sz="quarter" idx="3"/>
          </p:nvPr>
        </p:nvSpPr>
        <p:spPr>
          <a:xfrm>
            <a:off x="679768" y="4715153"/>
            <a:ext cx="5438140" cy="4466987"/>
          </a:xfrm>
          <a:prstGeom prst="rect">
            <a:avLst/>
          </a:prstGeom>
          <a:noFill/>
          <a:ln>
            <a:noFill/>
          </a:ln>
        </p:spPr>
        <p:txBody>
          <a:bodyPr vert="horz" wrap="square" lIns="91440" tIns="45720" rIns="91440" bIns="45720" anchor="t" anchorCtr="0" compatLnSpc="1"/>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txBox="1">
            <a:spLocks noGrp="1"/>
          </p:cNvSpPr>
          <p:nvPr>
            <p:ph type="ftr" sz="quarter" idx="4"/>
          </p:nvPr>
        </p:nvSpPr>
        <p:spPr>
          <a:xfrm>
            <a:off x="0" y="9428578"/>
            <a:ext cx="2945659" cy="496332"/>
          </a:xfrm>
          <a:prstGeom prst="rect">
            <a:avLst/>
          </a:prstGeom>
          <a:noFill/>
          <a:ln>
            <a:noFill/>
          </a:ln>
        </p:spPr>
        <p:txBody>
          <a:bodyPr vert="horz" wrap="square" lIns="91440" tIns="45720" rIns="91440" bIns="45720" anchor="b" anchorCtr="0" compatLnSpc="1"/>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ea typeface=""/>
                <a:cs typeface=""/>
              </a:defRPr>
            </a:lvl1pPr>
          </a:lstStyle>
          <a:p>
            <a:pPr lvl="0"/>
            <a:endParaRPr lang="en-GB"/>
          </a:p>
        </p:txBody>
      </p:sp>
      <p:sp>
        <p:nvSpPr>
          <p:cNvPr id="7" name="Slide Number Placeholder 6"/>
          <p:cNvSpPr txBox="1">
            <a:spLocks noGrp="1"/>
          </p:cNvSpPr>
          <p:nvPr>
            <p:ph type="sldNum" sz="quarter" idx="5"/>
          </p:nvPr>
        </p:nvSpPr>
        <p:spPr>
          <a:xfrm>
            <a:off x="3850438" y="9428578"/>
            <a:ext cx="2945659" cy="496332"/>
          </a:xfrm>
          <a:prstGeom prst="rect">
            <a:avLst/>
          </a:prstGeom>
          <a:noFill/>
          <a:ln>
            <a:noFill/>
          </a:ln>
        </p:spPr>
        <p:txBody>
          <a:bodyPr vert="horz" wrap="square" lIns="91440" tIns="45720" rIns="91440" bIns="45720" anchor="b" anchorCtr="0" compatLnSpc="1"/>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ea typeface=""/>
                <a:cs typeface=""/>
              </a:defRPr>
            </a:lvl1pPr>
          </a:lstStyle>
          <a:p>
            <a:pPr lvl="0"/>
            <a:fld id="{CF9547EF-0BFF-462D-8887-D147402B7CA8}" type="slidenum">
              <a:t>‹#›</a:t>
            </a:fld>
            <a:endParaRPr lang="en-GB"/>
          </a:p>
        </p:txBody>
      </p:sp>
    </p:spTree>
    <p:extLst>
      <p:ext uri="{BB962C8B-B14F-4D97-AF65-F5344CB8AC3E}">
        <p14:creationId xmlns:p14="http://schemas.microsoft.com/office/powerpoint/2010/main" val="1303409489"/>
      </p:ext>
    </p:extLst>
  </p:cSld>
  <p:clrMap bg1="lt1" tx1="dk1" bg2="lt2" tx2="dk2" accent1="accent1" accent2="accent2" accent3="accent3" accent4="accent4" accent5="accent5" accent6="accent6" hlink="hlink" folHlink="folHlink"/>
  <p:notesStyle>
    <a:lvl1pPr marL="0" marR="0" lvl="0"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1pPr>
    <a:lvl2pPr marL="457200" marR="0" lvl="1"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2pPr>
    <a:lvl3pPr marL="914400" marR="0" lvl="2"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3pPr>
    <a:lvl4pPr marL="1371600" marR="0" lvl="3"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4pPr>
    <a:lvl5pPr marL="1828800" marR="0" lvl="4"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7"/>
          <p:cNvSpPr txBox="1"/>
          <p:nvPr/>
        </p:nvSpPr>
        <p:spPr>
          <a:xfrm>
            <a:off x="3850438" y="9428578"/>
            <a:ext cx="2945659" cy="496332"/>
          </a:xfrm>
          <a:prstGeom prst="rect">
            <a:avLst/>
          </a:prstGeom>
          <a:noFill/>
          <a:ln>
            <a:noFill/>
          </a:ln>
        </p:spPr>
        <p:txBody>
          <a:bodyPr vert="horz" wrap="square" lIns="91440" tIns="45720" rIns="91440" bIns="45720" anchor="b" anchorCtr="0" compatLnSpc="1"/>
          <a:lstStyle/>
          <a:p>
            <a:pPr marL="0" marR="0" lvl="0" indent="0" algn="r"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fld id="{B75A8CEB-A1D4-410C-82B3-C5011DD0ECE2}" type="slidenum">
              <a:t>3</a:t>
            </a:fld>
            <a:endParaRPr lang="en-GB" sz="1200" b="0" i="0" u="none" strike="noStrike" kern="1200" cap="none" spc="0" baseline="0">
              <a:solidFill>
                <a:srgbClr val="000000"/>
              </a:solidFill>
              <a:uFillTx/>
              <a:latin typeface="Times New Roman" pitchFamily="18"/>
              <a:ea typeface=""/>
              <a:cs typeface=""/>
            </a:endParaRPr>
          </a:p>
        </p:txBody>
      </p:sp>
      <p:sp>
        <p:nvSpPr>
          <p:cNvPr id="3" name="Slide Image Placeholder 2"/>
          <p:cNvSpPr>
            <a:spLocks noGrp="1" noRot="1" noChangeAspect="1"/>
          </p:cNvSpPr>
          <p:nvPr>
            <p:ph type="sldImg"/>
          </p:nvPr>
        </p:nvSpPr>
        <p:spPr/>
      </p:sp>
      <p:sp>
        <p:nvSpPr>
          <p:cNvPr id="4" name="Rectangle 3"/>
          <p:cNvSpPr txBox="1">
            <a:spLocks noGrp="1"/>
          </p:cNvSpPr>
          <p:nvPr>
            <p:ph type="body" sz="quarter" idx="1"/>
          </p:nvPr>
        </p:nvSpPr>
        <p:spPr/>
        <p:txBody>
          <a:bodyPr/>
          <a:lstStyle/>
          <a:p>
            <a:pPr lvl="0"/>
            <a:r>
              <a:rPr lang="en-GB"/>
              <a:t>Give out papers: </a:t>
            </a:r>
            <a:r>
              <a:rPr lang="en-GB" b="1" u="sng"/>
              <a:t>Four Errors and a Conspiracy </a:t>
            </a:r>
          </a:p>
          <a:p>
            <a:pPr lvl="0"/>
            <a:r>
              <a:rPr lang="en-GB" b="1" u="sng"/>
              <a:t>Read abstract</a:t>
            </a:r>
          </a:p>
          <a:p>
            <a:pPr lvl="0"/>
            <a:r>
              <a:rPr lang="en-GB"/>
              <a:t>Refer to p 459/460</a:t>
            </a:r>
          </a:p>
          <a:p>
            <a:pPr lvl="0"/>
            <a:r>
              <a:rPr lang="en-GB"/>
              <a:t>Allow time for discussion</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7"/>
          <p:cNvSpPr txBox="1"/>
          <p:nvPr/>
        </p:nvSpPr>
        <p:spPr>
          <a:xfrm>
            <a:off x="3850438" y="9428578"/>
            <a:ext cx="2945659" cy="496332"/>
          </a:xfrm>
          <a:prstGeom prst="rect">
            <a:avLst/>
          </a:prstGeom>
          <a:noFill/>
          <a:ln>
            <a:noFill/>
          </a:ln>
        </p:spPr>
        <p:txBody>
          <a:bodyPr vert="horz" wrap="square" lIns="91440" tIns="45720" rIns="91440" bIns="45720" anchor="b" anchorCtr="0" compatLnSpc="1"/>
          <a:lstStyle/>
          <a:p>
            <a:pPr marL="0" marR="0" lvl="0" indent="0" algn="r"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fld id="{D1FF51F9-4D59-41AE-B4BD-490CD318EE13}" type="slidenum">
              <a:t>4</a:t>
            </a:fld>
            <a:endParaRPr lang="en-GB" sz="1200" b="0" i="0" u="none" strike="noStrike" kern="1200" cap="none" spc="0" baseline="0">
              <a:solidFill>
                <a:srgbClr val="000000"/>
              </a:solidFill>
              <a:uFillTx/>
              <a:latin typeface="Times New Roman" pitchFamily="18"/>
              <a:ea typeface=""/>
              <a:cs typeface=""/>
            </a:endParaRPr>
          </a:p>
        </p:txBody>
      </p:sp>
      <p:sp>
        <p:nvSpPr>
          <p:cNvPr id="3" name="Slide Image Placeholder 2"/>
          <p:cNvSpPr>
            <a:spLocks noGrp="1" noRot="1" noChangeAspect="1"/>
          </p:cNvSpPr>
          <p:nvPr>
            <p:ph type="sldImg"/>
          </p:nvPr>
        </p:nvSpPr>
        <p:spPr/>
      </p:sp>
      <p:sp>
        <p:nvSpPr>
          <p:cNvPr id="4" name="Rectangle 3"/>
          <p:cNvSpPr txBox="1">
            <a:spLocks noGrp="1"/>
          </p:cNvSpPr>
          <p:nvPr>
            <p:ph type="body" sz="quarter" idx="1"/>
          </p:nvPr>
        </p:nvSpPr>
        <p:spPr/>
        <p:txBody>
          <a:bodyPr/>
          <a:lstStyle/>
          <a:p>
            <a:pPr lvl="0"/>
            <a:r>
              <a:rPr lang="en-GB"/>
              <a:t>Social Constraints</a:t>
            </a:r>
          </a:p>
          <a:p>
            <a:pPr lvl="0"/>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lvl="0"/>
            <a:fld id="{CF9547EF-0BFF-462D-8887-D147402B7CA8}" type="slidenum">
              <a:rPr lang="en-US" smtClean="0"/>
              <a:t>7</a:t>
            </a:fld>
            <a:endParaRPr lang="en-US"/>
          </a:p>
        </p:txBody>
      </p:sp>
    </p:spTree>
    <p:extLst>
      <p:ext uri="{BB962C8B-B14F-4D97-AF65-F5344CB8AC3E}">
        <p14:creationId xmlns:p14="http://schemas.microsoft.com/office/powerpoint/2010/main" val="98953543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7"/>
          <p:cNvSpPr txBox="1"/>
          <p:nvPr/>
        </p:nvSpPr>
        <p:spPr>
          <a:xfrm>
            <a:off x="3850438" y="9428578"/>
            <a:ext cx="2945659" cy="496332"/>
          </a:xfrm>
          <a:prstGeom prst="rect">
            <a:avLst/>
          </a:prstGeom>
          <a:noFill/>
          <a:ln>
            <a:noFill/>
          </a:ln>
        </p:spPr>
        <p:txBody>
          <a:bodyPr vert="horz" wrap="square" lIns="91440" tIns="45720" rIns="91440" bIns="45720" anchor="b" anchorCtr="0" compatLnSpc="1"/>
          <a:lstStyle/>
          <a:p>
            <a:pPr marL="0" marR="0" lvl="0" indent="0" algn="r"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fld id="{4ACCDFCA-B779-4445-B95E-CF5A62BA97D8}" type="slidenum">
              <a:t>19</a:t>
            </a:fld>
            <a:endParaRPr lang="en-GB" sz="1200" b="0" i="0" u="none" strike="noStrike" kern="1200" cap="none" spc="0" baseline="0">
              <a:solidFill>
                <a:srgbClr val="000000"/>
              </a:solidFill>
              <a:uFillTx/>
              <a:latin typeface="Times New Roman" pitchFamily="18"/>
              <a:ea typeface=""/>
              <a:cs typeface=""/>
            </a:endParaRPr>
          </a:p>
        </p:txBody>
      </p:sp>
      <p:sp>
        <p:nvSpPr>
          <p:cNvPr id="3" name="Slide Image Placeholder 2"/>
          <p:cNvSpPr>
            <a:spLocks noGrp="1" noRot="1" noChangeAspect="1"/>
          </p:cNvSpPr>
          <p:nvPr>
            <p:ph type="sldImg"/>
          </p:nvPr>
        </p:nvSpPr>
        <p:spPr/>
      </p:sp>
      <p:sp>
        <p:nvSpPr>
          <p:cNvPr id="4" name="Rectangle 3"/>
          <p:cNvSpPr txBox="1">
            <a:spLocks noGrp="1"/>
          </p:cNvSpPr>
          <p:nvPr>
            <p:ph type="body" sz="quarter" idx="1"/>
          </p:nvPr>
        </p:nvSpPr>
        <p:spPr/>
        <p:txBody>
          <a:bodyPr/>
          <a:lstStyle/>
          <a:p>
            <a:endParaRPr lang="en-US" dirty="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905000"/>
            <a:ext cx="7543800" cy="2593975"/>
          </a:xfrm>
        </p:spPr>
        <p:txBody>
          <a:bodyPr anchor="b"/>
          <a:lstStyle>
            <a:lvl1pPr>
              <a:defRPr sz="6600">
                <a:ln>
                  <a:noFill/>
                </a:ln>
                <a:solidFill>
                  <a:schemeClr val="tx2"/>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685800" y="4572000"/>
            <a:ext cx="6461760" cy="1066800"/>
          </a:xfrm>
        </p:spPr>
        <p:txBody>
          <a:bodyPr anchor="t">
            <a:normAutofit/>
          </a:bodyPr>
          <a:lstStyle>
            <a:lvl1pPr marL="0" indent="0" algn="l">
              <a:buNone/>
              <a:defRPr sz="20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pPr lvl="0"/>
            <a:fld id="{2FDD53FB-E48A-4A64-8A3A-1E67F106A9F9}" type="datetime1">
              <a:rPr lang="en-GB" smtClean="0"/>
              <a:pPr lvl="0"/>
              <a:t>06/10/2014</a:t>
            </a:fld>
            <a:endParaRPr lang="en-GB"/>
          </a:p>
        </p:txBody>
      </p:sp>
      <p:sp>
        <p:nvSpPr>
          <p:cNvPr id="5" name="Footer Placeholder 4"/>
          <p:cNvSpPr>
            <a:spLocks noGrp="1"/>
          </p:cNvSpPr>
          <p:nvPr>
            <p:ph type="ftr" sz="quarter" idx="11"/>
          </p:nvPr>
        </p:nvSpPr>
        <p:spPr/>
        <p:txBody>
          <a:bodyPr/>
          <a:lstStyle/>
          <a:p>
            <a:pPr lvl="0"/>
            <a:endParaRPr lang="en-GB"/>
          </a:p>
        </p:txBody>
      </p:sp>
      <p:sp>
        <p:nvSpPr>
          <p:cNvPr id="6" name="Slide Number Placeholder 5"/>
          <p:cNvSpPr>
            <a:spLocks noGrp="1"/>
          </p:cNvSpPr>
          <p:nvPr>
            <p:ph type="sldNum" sz="quarter" idx="12"/>
          </p:nvPr>
        </p:nvSpPr>
        <p:spPr/>
        <p:txBody>
          <a:bodyPr/>
          <a:lstStyle/>
          <a:p>
            <a:pPr lvl="0"/>
            <a:fld id="{8041DD6A-8B4C-4476-831E-2CD80DE58082}" type="slidenum">
              <a:rPr lang="en-GB" smtClean="0"/>
              <a:t>‹#›</a:t>
            </a:fld>
            <a:endParaRPr lang="en-GB"/>
          </a:p>
        </p:txBody>
      </p:sp>
    </p:spTree>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pPr lvl="0"/>
            <a:fld id="{3EC2E007-CE3D-4A96-8036-592F9602A124}" type="datetime1">
              <a:rPr lang="en-GB" smtClean="0"/>
              <a:pPr lvl="0"/>
              <a:t>06/10/2014</a:t>
            </a:fld>
            <a:endParaRPr lang="en-GB"/>
          </a:p>
        </p:txBody>
      </p:sp>
      <p:sp>
        <p:nvSpPr>
          <p:cNvPr id="5" name="Footer Placeholder 4"/>
          <p:cNvSpPr>
            <a:spLocks noGrp="1"/>
          </p:cNvSpPr>
          <p:nvPr>
            <p:ph type="ftr" sz="quarter" idx="11"/>
          </p:nvPr>
        </p:nvSpPr>
        <p:spPr/>
        <p:txBody>
          <a:bodyPr/>
          <a:lstStyle/>
          <a:p>
            <a:pPr lvl="0"/>
            <a:endParaRPr lang="en-GB"/>
          </a:p>
        </p:txBody>
      </p:sp>
      <p:sp>
        <p:nvSpPr>
          <p:cNvPr id="6" name="Slide Number Placeholder 5"/>
          <p:cNvSpPr>
            <a:spLocks noGrp="1"/>
          </p:cNvSpPr>
          <p:nvPr>
            <p:ph type="sldNum" sz="quarter" idx="12"/>
          </p:nvPr>
        </p:nvSpPr>
        <p:spPr/>
        <p:txBody>
          <a:bodyPr/>
          <a:lstStyle/>
          <a:p>
            <a:pPr lvl="0"/>
            <a:fld id="{E5CCC07D-A225-4B6B-A98E-E151FFF30286}" type="slidenum">
              <a:rPr lang="en-GB" smtClean="0"/>
              <a:t>‹#›</a:t>
            </a:fld>
            <a:endParaRPr lang="en-GB"/>
          </a:p>
        </p:txBody>
      </p:sp>
    </p:spTree>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5486400"/>
            <a:ext cx="7659687" cy="1168400"/>
          </a:xfrm>
        </p:spPr>
        <p:txBody>
          <a:bodyPr anchor="t"/>
          <a:lstStyle>
            <a:lvl1pPr algn="l">
              <a:defRPr sz="3600" b="0" cap="all"/>
            </a:lvl1pPr>
          </a:lstStyle>
          <a:p>
            <a:r>
              <a:rPr lang="en-US" smtClean="0"/>
              <a:t>Click to edit Master title style</a:t>
            </a:r>
            <a:endParaRPr lang="en-US" dirty="0"/>
          </a:p>
        </p:txBody>
      </p:sp>
      <p:sp>
        <p:nvSpPr>
          <p:cNvPr id="3" name="Text Placeholder 2"/>
          <p:cNvSpPr>
            <a:spLocks noGrp="1"/>
          </p:cNvSpPr>
          <p:nvPr>
            <p:ph type="body" idx="1"/>
          </p:nvPr>
        </p:nvSpPr>
        <p:spPr>
          <a:xfrm>
            <a:off x="722313" y="3852863"/>
            <a:ext cx="6135687" cy="1633538"/>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pPr lvl="0"/>
            <a:fld id="{6F4210F4-7FFE-4C23-A5F1-59EC3E36FDE9}" type="datetime1">
              <a:rPr lang="en-GB" smtClean="0"/>
              <a:pPr lvl="0"/>
              <a:t>06/10/2014</a:t>
            </a:fld>
            <a:endParaRPr lang="en-GB"/>
          </a:p>
        </p:txBody>
      </p:sp>
      <p:sp>
        <p:nvSpPr>
          <p:cNvPr id="5" name="Footer Placeholder 4"/>
          <p:cNvSpPr>
            <a:spLocks noGrp="1"/>
          </p:cNvSpPr>
          <p:nvPr>
            <p:ph type="ftr" sz="quarter" idx="11"/>
          </p:nvPr>
        </p:nvSpPr>
        <p:spPr/>
        <p:txBody>
          <a:bodyPr/>
          <a:lstStyle/>
          <a:p>
            <a:pPr lvl="0"/>
            <a:endParaRPr lang="en-GB"/>
          </a:p>
        </p:txBody>
      </p:sp>
      <p:sp>
        <p:nvSpPr>
          <p:cNvPr id="6" name="Slide Number Placeholder 5"/>
          <p:cNvSpPr>
            <a:spLocks noGrp="1"/>
          </p:cNvSpPr>
          <p:nvPr>
            <p:ph type="sldNum" sz="quarter" idx="12"/>
          </p:nvPr>
        </p:nvSpPr>
        <p:spPr/>
        <p:txBody>
          <a:bodyPr/>
          <a:lstStyle/>
          <a:p>
            <a:pPr lvl="0"/>
            <a:fld id="{FEC1D00F-3079-4027-B5FB-16D229694A9C}"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536192"/>
            <a:ext cx="3657600" cy="459028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419600" y="1536192"/>
            <a:ext cx="3657600" cy="459028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pPr lvl="0"/>
            <a:fld id="{4F8C357E-4342-4A92-A4CF-00FC74BBC003}" type="datetime1">
              <a:rPr lang="en-GB" smtClean="0"/>
              <a:pPr lvl="0"/>
              <a:t>06/10/2014</a:t>
            </a:fld>
            <a:endParaRPr lang="en-GB"/>
          </a:p>
        </p:txBody>
      </p:sp>
      <p:sp>
        <p:nvSpPr>
          <p:cNvPr id="6" name="Footer Placeholder 5"/>
          <p:cNvSpPr>
            <a:spLocks noGrp="1"/>
          </p:cNvSpPr>
          <p:nvPr>
            <p:ph type="ftr" sz="quarter" idx="11"/>
          </p:nvPr>
        </p:nvSpPr>
        <p:spPr/>
        <p:txBody>
          <a:bodyPr/>
          <a:lstStyle/>
          <a:p>
            <a:pPr lvl="0"/>
            <a:endParaRPr lang="en-GB"/>
          </a:p>
        </p:txBody>
      </p:sp>
      <p:sp>
        <p:nvSpPr>
          <p:cNvPr id="7" name="Slide Number Placeholder 6"/>
          <p:cNvSpPr>
            <a:spLocks noGrp="1"/>
          </p:cNvSpPr>
          <p:nvPr>
            <p:ph type="sldNum" sz="quarter" idx="12"/>
          </p:nvPr>
        </p:nvSpPr>
        <p:spPr/>
        <p:txBody>
          <a:bodyPr/>
          <a:lstStyle/>
          <a:p>
            <a:pPr lvl="0"/>
            <a:fld id="{05F07D07-9A3B-44C8-88BF-5C3FC5203EB0}" type="slidenum">
              <a:rPr lang="en-GB" smtClean="0"/>
              <a:t>‹#›</a:t>
            </a:fld>
            <a:endParaRPr lang="en-GB"/>
          </a:p>
        </p:txBody>
      </p:sp>
    </p:spTree>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3657600" cy="639762"/>
          </a:xfrm>
        </p:spPr>
        <p:txBody>
          <a:bodyPr anchor="b">
            <a:noAutofit/>
          </a:bodyPr>
          <a:lstStyle>
            <a:lvl1pPr marL="0" indent="0" algn="ctr">
              <a:buNone/>
              <a:defRPr sz="2000" b="1">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365760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419600" y="1535113"/>
            <a:ext cx="3657600" cy="639762"/>
          </a:xfrm>
        </p:spPr>
        <p:txBody>
          <a:bodyPr anchor="b">
            <a:noAutofit/>
          </a:bodyPr>
          <a:lstStyle>
            <a:lvl1pPr marL="0" indent="0" algn="ctr">
              <a:buNone/>
              <a:defRPr sz="2000" b="1">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419600" y="2174875"/>
            <a:ext cx="365760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pPr lvl="0"/>
            <a:fld id="{FA5579D2-28C8-4C4D-AB6D-A96CB05B0669}" type="datetime1">
              <a:rPr lang="en-GB" smtClean="0"/>
              <a:pPr lvl="0"/>
              <a:t>06/10/2014</a:t>
            </a:fld>
            <a:endParaRPr lang="en-GB"/>
          </a:p>
        </p:txBody>
      </p:sp>
      <p:sp>
        <p:nvSpPr>
          <p:cNvPr id="8" name="Footer Placeholder 7"/>
          <p:cNvSpPr>
            <a:spLocks noGrp="1"/>
          </p:cNvSpPr>
          <p:nvPr>
            <p:ph type="ftr" sz="quarter" idx="11"/>
          </p:nvPr>
        </p:nvSpPr>
        <p:spPr/>
        <p:txBody>
          <a:bodyPr/>
          <a:lstStyle/>
          <a:p>
            <a:pPr lvl="0"/>
            <a:endParaRPr lang="en-GB"/>
          </a:p>
        </p:txBody>
      </p:sp>
      <p:sp>
        <p:nvSpPr>
          <p:cNvPr id="9" name="Slide Number Placeholder 8"/>
          <p:cNvSpPr>
            <a:spLocks noGrp="1"/>
          </p:cNvSpPr>
          <p:nvPr>
            <p:ph type="sldNum" sz="quarter" idx="12"/>
          </p:nvPr>
        </p:nvSpPr>
        <p:spPr/>
        <p:txBody>
          <a:bodyPr/>
          <a:lstStyle/>
          <a:p>
            <a:pPr lvl="0"/>
            <a:fld id="{7999C282-66D1-4CDF-9182-59B6BA73F1EE}"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pPr lvl="0"/>
            <a:fld id="{7C7B6BCC-8FC6-4B32-B81D-FD2EBAF752FB}" type="datetime1">
              <a:rPr lang="en-GB" smtClean="0"/>
              <a:pPr lvl="0"/>
              <a:t>06/10/2014</a:t>
            </a:fld>
            <a:endParaRPr lang="en-GB"/>
          </a:p>
        </p:txBody>
      </p:sp>
      <p:sp>
        <p:nvSpPr>
          <p:cNvPr id="4" name="Footer Placeholder 3"/>
          <p:cNvSpPr>
            <a:spLocks noGrp="1"/>
          </p:cNvSpPr>
          <p:nvPr>
            <p:ph type="ftr" sz="quarter" idx="11"/>
          </p:nvPr>
        </p:nvSpPr>
        <p:spPr/>
        <p:txBody>
          <a:bodyPr/>
          <a:lstStyle/>
          <a:p>
            <a:pPr lvl="0"/>
            <a:endParaRPr lang="en-GB"/>
          </a:p>
        </p:txBody>
      </p:sp>
      <p:sp>
        <p:nvSpPr>
          <p:cNvPr id="5" name="Slide Number Placeholder 4"/>
          <p:cNvSpPr>
            <a:spLocks noGrp="1"/>
          </p:cNvSpPr>
          <p:nvPr>
            <p:ph type="sldNum" sz="quarter" idx="12"/>
          </p:nvPr>
        </p:nvSpPr>
        <p:spPr/>
        <p:txBody>
          <a:bodyPr/>
          <a:lstStyle/>
          <a:p>
            <a:pPr lvl="0"/>
            <a:fld id="{16557796-0F53-4762-BF10-AC72EFC3C608}"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lvl="0"/>
            <a:fld id="{AD0761FC-6FFB-4605-A823-DC45A3FBBF85}" type="datetime1">
              <a:rPr lang="en-GB" smtClean="0"/>
              <a:pPr lvl="0"/>
              <a:t>06/10/2014</a:t>
            </a:fld>
            <a:endParaRPr lang="en-GB"/>
          </a:p>
        </p:txBody>
      </p:sp>
      <p:sp>
        <p:nvSpPr>
          <p:cNvPr id="3" name="Footer Placeholder 2"/>
          <p:cNvSpPr>
            <a:spLocks noGrp="1"/>
          </p:cNvSpPr>
          <p:nvPr>
            <p:ph type="ftr" sz="quarter" idx="11"/>
          </p:nvPr>
        </p:nvSpPr>
        <p:spPr/>
        <p:txBody>
          <a:bodyPr/>
          <a:lstStyle/>
          <a:p>
            <a:pPr lvl="0"/>
            <a:endParaRPr lang="en-GB"/>
          </a:p>
        </p:txBody>
      </p:sp>
      <p:sp>
        <p:nvSpPr>
          <p:cNvPr id="4" name="Slide Number Placeholder 3"/>
          <p:cNvSpPr>
            <a:spLocks noGrp="1"/>
          </p:cNvSpPr>
          <p:nvPr>
            <p:ph type="sldNum" sz="quarter" idx="12"/>
          </p:nvPr>
        </p:nvSpPr>
        <p:spPr/>
        <p:txBody>
          <a:bodyPr/>
          <a:lstStyle/>
          <a:p>
            <a:pPr lvl="0"/>
            <a:fld id="{6B5AA396-0392-456A-8CE2-19E34BEF6636}" type="slidenum">
              <a:rPr lang="en-GB" smtClean="0"/>
              <a:t>‹#›</a:t>
            </a:fld>
            <a:endParaRPr lang="en-GB"/>
          </a:p>
        </p:txBody>
      </p:sp>
    </p:spTree>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04801" y="5495544"/>
            <a:ext cx="7772400" cy="594360"/>
          </a:xfrm>
        </p:spPr>
        <p:txBody>
          <a:bodyPr anchor="b"/>
          <a:lstStyle>
            <a:lvl1pPr algn="ctr">
              <a:defRPr sz="2200" b="1"/>
            </a:lvl1pPr>
          </a:lstStyle>
          <a:p>
            <a:r>
              <a:rPr lang="en-US" smtClean="0"/>
              <a:t>Click to edit Master title style</a:t>
            </a:r>
            <a:endParaRPr lang="en-US" dirty="0"/>
          </a:p>
        </p:txBody>
      </p:sp>
      <p:sp>
        <p:nvSpPr>
          <p:cNvPr id="4" name="Text Placeholder 3"/>
          <p:cNvSpPr>
            <a:spLocks noGrp="1"/>
          </p:cNvSpPr>
          <p:nvPr>
            <p:ph type="body" sz="half" idx="2"/>
          </p:nvPr>
        </p:nvSpPr>
        <p:spPr>
          <a:xfrm>
            <a:off x="304799" y="6096000"/>
            <a:ext cx="7772401" cy="6096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pPr lvl="0"/>
            <a:fld id="{CE43F30D-F0E9-40D0-B202-3EB3134784E0}" type="datetime1">
              <a:rPr lang="en-GB" smtClean="0"/>
              <a:pPr lvl="0"/>
              <a:t>06/10/2014</a:t>
            </a:fld>
            <a:endParaRPr lang="en-GB"/>
          </a:p>
        </p:txBody>
      </p:sp>
      <p:sp>
        <p:nvSpPr>
          <p:cNvPr id="6" name="Footer Placeholder 5"/>
          <p:cNvSpPr>
            <a:spLocks noGrp="1"/>
          </p:cNvSpPr>
          <p:nvPr>
            <p:ph type="ftr" sz="quarter" idx="11"/>
          </p:nvPr>
        </p:nvSpPr>
        <p:spPr/>
        <p:txBody>
          <a:bodyPr/>
          <a:lstStyle/>
          <a:p>
            <a:pPr lvl="0"/>
            <a:endParaRPr lang="en-GB"/>
          </a:p>
        </p:txBody>
      </p:sp>
      <p:sp>
        <p:nvSpPr>
          <p:cNvPr id="7" name="Slide Number Placeholder 6"/>
          <p:cNvSpPr>
            <a:spLocks noGrp="1"/>
          </p:cNvSpPr>
          <p:nvPr>
            <p:ph type="sldNum" sz="quarter" idx="12"/>
          </p:nvPr>
        </p:nvSpPr>
        <p:spPr/>
        <p:txBody>
          <a:bodyPr/>
          <a:lstStyle/>
          <a:p>
            <a:pPr lvl="0"/>
            <a:fld id="{A0DB73CE-2EA3-4024-83B5-FC531F472B97}" type="slidenum">
              <a:rPr lang="en-GB" smtClean="0"/>
              <a:t>‹#›</a:t>
            </a:fld>
            <a:endParaRPr lang="en-GB"/>
          </a:p>
        </p:txBody>
      </p:sp>
      <p:sp>
        <p:nvSpPr>
          <p:cNvPr id="9" name="Content Placeholder 8"/>
          <p:cNvSpPr>
            <a:spLocks noGrp="1"/>
          </p:cNvSpPr>
          <p:nvPr>
            <p:ph sz="quarter" idx="13"/>
          </p:nvPr>
        </p:nvSpPr>
        <p:spPr>
          <a:xfrm>
            <a:off x="304800" y="381000"/>
            <a:ext cx="7772400" cy="494284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01752" y="5495278"/>
            <a:ext cx="7772400" cy="594626"/>
          </a:xfrm>
        </p:spPr>
        <p:txBody>
          <a:bodyPr anchor="b"/>
          <a:lstStyle>
            <a:lvl1pPr algn="ctr">
              <a:defRPr sz="2200" b="1">
                <a:ln>
                  <a:noFill/>
                </a:ln>
                <a:solidFill>
                  <a:schemeClr val="tx2"/>
                </a:solidFill>
              </a:defRPr>
            </a:lvl1pPr>
          </a:lstStyle>
          <a:p>
            <a:r>
              <a:rPr lang="en-US" smtClean="0"/>
              <a:t>Click to edit Master title style</a:t>
            </a:r>
            <a:endParaRPr lang="en-US" dirty="0"/>
          </a:p>
        </p:txBody>
      </p:sp>
      <p:sp>
        <p:nvSpPr>
          <p:cNvPr id="3" name="Picture Placeholder 2"/>
          <p:cNvSpPr>
            <a:spLocks noGrp="1"/>
          </p:cNvSpPr>
          <p:nvPr>
            <p:ph type="pic" idx="1"/>
          </p:nvPr>
        </p:nvSpPr>
        <p:spPr>
          <a:xfrm>
            <a:off x="0" y="0"/>
            <a:ext cx="8458200" cy="54864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301752" y="6096000"/>
            <a:ext cx="7772400" cy="612648"/>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8" name="Date Placeholder 7"/>
          <p:cNvSpPr>
            <a:spLocks noGrp="1"/>
          </p:cNvSpPr>
          <p:nvPr>
            <p:ph type="dt" sz="half" idx="10"/>
          </p:nvPr>
        </p:nvSpPr>
        <p:spPr/>
        <p:txBody>
          <a:bodyPr/>
          <a:lstStyle/>
          <a:p>
            <a:pPr lvl="0"/>
            <a:fld id="{D3926D43-5D85-4F49-A330-DF4BA72D5ADD}" type="datetime1">
              <a:rPr lang="en-GB" smtClean="0"/>
              <a:pPr lvl="0"/>
              <a:t>06/10/2014</a:t>
            </a:fld>
            <a:endParaRPr lang="en-GB"/>
          </a:p>
        </p:txBody>
      </p:sp>
      <p:sp>
        <p:nvSpPr>
          <p:cNvPr id="9" name="Slide Number Placeholder 8"/>
          <p:cNvSpPr>
            <a:spLocks noGrp="1"/>
          </p:cNvSpPr>
          <p:nvPr>
            <p:ph type="sldNum" sz="quarter" idx="11"/>
          </p:nvPr>
        </p:nvSpPr>
        <p:spPr/>
        <p:txBody>
          <a:bodyPr/>
          <a:lstStyle/>
          <a:p>
            <a:pPr lvl="0"/>
            <a:fld id="{32675A93-4C12-44E2-850A-6F654D030F83}" type="slidenum">
              <a:rPr lang="en-GB" smtClean="0"/>
              <a:t>‹#›</a:t>
            </a:fld>
            <a:endParaRPr lang="en-GB"/>
          </a:p>
        </p:txBody>
      </p:sp>
      <p:sp>
        <p:nvSpPr>
          <p:cNvPr id="10" name="Footer Placeholder 9"/>
          <p:cNvSpPr>
            <a:spLocks noGrp="1"/>
          </p:cNvSpPr>
          <p:nvPr>
            <p:ph type="ftr" sz="quarter" idx="12"/>
          </p:nvPr>
        </p:nvSpPr>
        <p:spPr/>
        <p:txBody>
          <a:bodyPr/>
          <a:lstStyle/>
          <a:p>
            <a:pPr lvl="0"/>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pPr lvl="0"/>
            <a:fld id="{2E76C7AA-A964-435E-A2C7-233E5C3F2D92}" type="datetime1">
              <a:rPr lang="en-GB" smtClean="0"/>
              <a:pPr lvl="0"/>
              <a:t>06/10/2014</a:t>
            </a:fld>
            <a:endParaRPr lang="en-GB"/>
          </a:p>
        </p:txBody>
      </p:sp>
      <p:sp>
        <p:nvSpPr>
          <p:cNvPr id="5" name="Footer Placeholder 4"/>
          <p:cNvSpPr>
            <a:spLocks noGrp="1"/>
          </p:cNvSpPr>
          <p:nvPr>
            <p:ph type="ftr" sz="quarter" idx="11"/>
          </p:nvPr>
        </p:nvSpPr>
        <p:spPr/>
        <p:txBody>
          <a:bodyPr/>
          <a:lstStyle/>
          <a:p>
            <a:pPr lvl="0"/>
            <a:endParaRPr lang="en-GB"/>
          </a:p>
        </p:txBody>
      </p:sp>
      <p:sp>
        <p:nvSpPr>
          <p:cNvPr id="6" name="Slide Number Placeholder 5"/>
          <p:cNvSpPr>
            <a:spLocks noGrp="1"/>
          </p:cNvSpPr>
          <p:nvPr>
            <p:ph type="sldNum" sz="quarter" idx="12"/>
          </p:nvPr>
        </p:nvSpPr>
        <p:spPr/>
        <p:txBody>
          <a:bodyPr/>
          <a:lstStyle/>
          <a:p>
            <a:pPr lvl="0"/>
            <a:fld id="{C65D52CE-7AC9-49B7-BECC-F40AF237A820}"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1752600" cy="5851525"/>
          </a:xfrm>
        </p:spPr>
        <p:txBody>
          <a:bodyPr vert="eaVert" anchor="b" anchorCtr="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pPr lvl="0"/>
            <a:fld id="{F16607FC-1057-4DD3-A265-30486A69B883}" type="datetime1">
              <a:rPr lang="en-GB" smtClean="0"/>
              <a:pPr lvl="0"/>
              <a:t>06/10/2014</a:t>
            </a:fld>
            <a:endParaRPr lang="en-GB"/>
          </a:p>
        </p:txBody>
      </p:sp>
      <p:sp>
        <p:nvSpPr>
          <p:cNvPr id="5" name="Footer Placeholder 4"/>
          <p:cNvSpPr>
            <a:spLocks noGrp="1"/>
          </p:cNvSpPr>
          <p:nvPr>
            <p:ph type="ftr" sz="quarter" idx="11"/>
          </p:nvPr>
        </p:nvSpPr>
        <p:spPr/>
        <p:txBody>
          <a:bodyPr/>
          <a:lstStyle/>
          <a:p>
            <a:pPr lvl="0"/>
            <a:endParaRPr lang="en-GB"/>
          </a:p>
        </p:txBody>
      </p:sp>
      <p:sp>
        <p:nvSpPr>
          <p:cNvPr id="6" name="Slide Number Placeholder 5"/>
          <p:cNvSpPr>
            <a:spLocks noGrp="1"/>
          </p:cNvSpPr>
          <p:nvPr>
            <p:ph type="sldNum" sz="quarter" idx="12"/>
          </p:nvPr>
        </p:nvSpPr>
        <p:spPr/>
        <p:txBody>
          <a:bodyPr/>
          <a:lstStyle/>
          <a:p>
            <a:pPr lvl="0"/>
            <a:fld id="{63D5CD9E-23A5-4349-96E9-CB6670FC9B17}"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7620000" cy="1143000"/>
          </a:xfrm>
          <a:prstGeom prst="rect">
            <a:avLst/>
          </a:prstGeom>
        </p:spPr>
        <p:txBody>
          <a:bodyPr vert="horz" lIns="91440" tIns="45720" rIns="91440" bIns="45720" rtlCol="0" anchor="ctr">
            <a:noAutofit/>
          </a:bodyPr>
          <a:lstStyle/>
          <a:p>
            <a:r>
              <a:rPr lang="en-US" smtClean="0"/>
              <a:t>Click to edit Master title style</a:t>
            </a:r>
            <a:endParaRPr lang="en-US" dirty="0"/>
          </a:p>
        </p:txBody>
      </p:sp>
      <p:sp>
        <p:nvSpPr>
          <p:cNvPr id="3" name="Text Placeholder 2"/>
          <p:cNvSpPr>
            <a:spLocks noGrp="1"/>
          </p:cNvSpPr>
          <p:nvPr>
            <p:ph type="body" idx="1"/>
          </p:nvPr>
        </p:nvSpPr>
        <p:spPr>
          <a:xfrm>
            <a:off x="457200" y="1600200"/>
            <a:ext cx="7620000" cy="48006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Rectangle 6"/>
          <p:cNvSpPr/>
          <p:nvPr/>
        </p:nvSpPr>
        <p:spPr>
          <a:xfrm>
            <a:off x="8458200" y="0"/>
            <a:ext cx="6858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8458200" y="5486400"/>
            <a:ext cx="685800" cy="6858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Slide Number Placeholder 5"/>
          <p:cNvSpPr>
            <a:spLocks noGrp="1"/>
          </p:cNvSpPr>
          <p:nvPr>
            <p:ph type="sldNum" sz="quarter" idx="4"/>
          </p:nvPr>
        </p:nvSpPr>
        <p:spPr>
          <a:xfrm>
            <a:off x="8531788" y="5648960"/>
            <a:ext cx="548640" cy="396240"/>
          </a:xfrm>
          <a:prstGeom prst="bracketPair">
            <a:avLst>
              <a:gd name="adj" fmla="val 17949"/>
            </a:avLst>
          </a:prstGeom>
          <a:ln w="19050">
            <a:solidFill>
              <a:srgbClr val="FFFFFF"/>
            </a:solidFill>
          </a:ln>
        </p:spPr>
        <p:txBody>
          <a:bodyPr vert="horz" lIns="0" tIns="0" rIns="0" bIns="0" rtlCol="0" anchor="ctr"/>
          <a:lstStyle>
            <a:lvl1pPr algn="ctr">
              <a:defRPr sz="1800">
                <a:solidFill>
                  <a:srgbClr val="FFFFFF"/>
                </a:solidFill>
              </a:defRPr>
            </a:lvl1pPr>
          </a:lstStyle>
          <a:p>
            <a:pPr lvl="0"/>
            <a:fld id="{DE24A12E-8ADD-465E-B2E4-4C7CD424959E}" type="slidenum">
              <a:rPr lang="en-GB" smtClean="0"/>
              <a:t>‹#›</a:t>
            </a:fld>
            <a:endParaRPr lang="en-GB"/>
          </a:p>
        </p:txBody>
      </p:sp>
      <p:sp>
        <p:nvSpPr>
          <p:cNvPr id="5" name="Footer Placeholder 4"/>
          <p:cNvSpPr>
            <a:spLocks noGrp="1"/>
          </p:cNvSpPr>
          <p:nvPr>
            <p:ph type="ftr" sz="quarter" idx="3"/>
          </p:nvPr>
        </p:nvSpPr>
        <p:spPr>
          <a:xfrm rot="16200000">
            <a:off x="7586910" y="4048760"/>
            <a:ext cx="2367281" cy="365760"/>
          </a:xfrm>
          <a:prstGeom prst="rect">
            <a:avLst/>
          </a:prstGeom>
        </p:spPr>
        <p:txBody>
          <a:bodyPr vert="horz" lIns="91440" tIns="45720" rIns="91440" bIns="45720" rtlCol="0" anchor="ctr"/>
          <a:lstStyle>
            <a:lvl1pPr algn="r">
              <a:defRPr sz="1200">
                <a:solidFill>
                  <a:schemeClr val="bg2"/>
                </a:solidFill>
              </a:defRPr>
            </a:lvl1pPr>
          </a:lstStyle>
          <a:p>
            <a:pPr lvl="0"/>
            <a:endParaRPr lang="en-GB"/>
          </a:p>
        </p:txBody>
      </p:sp>
      <p:sp>
        <p:nvSpPr>
          <p:cNvPr id="4" name="Date Placeholder 3"/>
          <p:cNvSpPr>
            <a:spLocks noGrp="1"/>
          </p:cNvSpPr>
          <p:nvPr>
            <p:ph type="dt" sz="half" idx="2"/>
          </p:nvPr>
        </p:nvSpPr>
        <p:spPr>
          <a:xfrm rot="16200000">
            <a:off x="7551351" y="1645920"/>
            <a:ext cx="2438399" cy="365760"/>
          </a:xfrm>
          <a:prstGeom prst="rect">
            <a:avLst/>
          </a:prstGeom>
        </p:spPr>
        <p:txBody>
          <a:bodyPr vert="horz" lIns="91440" tIns="45720" rIns="91440" bIns="45720" rtlCol="0" anchor="ctr"/>
          <a:lstStyle>
            <a:lvl1pPr algn="l">
              <a:defRPr sz="1200">
                <a:solidFill>
                  <a:schemeClr val="bg2"/>
                </a:solidFill>
              </a:defRPr>
            </a:lvl1pPr>
          </a:lstStyle>
          <a:p>
            <a:pPr lvl="0"/>
            <a:fld id="{9D8FA05E-55F3-4D4B-A38C-A9CD10016DA5}" type="datetime1">
              <a:rPr lang="en-GB" smtClean="0"/>
              <a:pPr lvl="0"/>
              <a:t>06/10/2014</a:t>
            </a:fld>
            <a:endParaRPr lang="en-GB"/>
          </a:p>
        </p:txBody>
      </p:sp>
    </p:spTree>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Lst>
  <p:txStyles>
    <p:titleStyle>
      <a:lvl1pPr algn="l" defTabSz="914400" rtl="0" eaLnBrk="1" latinLnBrk="0" hangingPunct="1">
        <a:spcBef>
          <a:spcPct val="0"/>
        </a:spcBef>
        <a:buNone/>
        <a:defRPr sz="4600" kern="1200" cap="none" spc="-100" baseline="0">
          <a:ln>
            <a:noFill/>
          </a:ln>
          <a:solidFill>
            <a:schemeClr val="tx2"/>
          </a:solidFill>
          <a:effectLst/>
          <a:latin typeface="+mj-lt"/>
          <a:ea typeface="+mj-ea"/>
          <a:cs typeface="+mj-cs"/>
        </a:defRPr>
      </a:lvl1pPr>
    </p:titleStyle>
    <p:bodyStyle>
      <a:lvl1pPr marL="342900" indent="-228600" algn="l" defTabSz="914400" rtl="0" eaLnBrk="1" latinLnBrk="0" hangingPunct="1">
        <a:spcBef>
          <a:spcPct val="20000"/>
        </a:spcBef>
        <a:buClr>
          <a:schemeClr val="accent1"/>
        </a:buClr>
        <a:buFont typeface="Arial" pitchFamily="34" charset="0"/>
        <a:buChar char="•"/>
        <a:defRPr sz="2200" kern="1200">
          <a:solidFill>
            <a:schemeClr val="tx1"/>
          </a:solidFill>
          <a:latin typeface="+mn-lt"/>
          <a:ea typeface="+mn-ea"/>
          <a:cs typeface="+mn-cs"/>
        </a:defRPr>
      </a:lvl1pPr>
      <a:lvl2pPr marL="640080" indent="-228600" algn="l" defTabSz="914400" rtl="0" eaLnBrk="1" latinLnBrk="0" hangingPunct="1">
        <a:spcBef>
          <a:spcPct val="20000"/>
        </a:spcBef>
        <a:buClr>
          <a:schemeClr val="accent2"/>
        </a:buClr>
        <a:buFont typeface="Arial" pitchFamily="34" charset="0"/>
        <a:buChar char="•"/>
        <a:defRPr sz="2000" kern="1200">
          <a:solidFill>
            <a:schemeClr val="tx1"/>
          </a:solidFill>
          <a:latin typeface="+mn-lt"/>
          <a:ea typeface="+mn-ea"/>
          <a:cs typeface="+mn-cs"/>
        </a:defRPr>
      </a:lvl2pPr>
      <a:lvl3pPr marL="1005840" indent="-228600" algn="l" defTabSz="914400" rtl="0" eaLnBrk="1" latinLnBrk="0" hangingPunct="1">
        <a:spcBef>
          <a:spcPct val="20000"/>
        </a:spcBef>
        <a:buClr>
          <a:schemeClr val="accent3"/>
        </a:buClr>
        <a:buFont typeface="Arial" pitchFamily="34" charset="0"/>
        <a:buChar char="•"/>
        <a:defRPr sz="1800" kern="1200">
          <a:solidFill>
            <a:schemeClr val="tx1"/>
          </a:solidFill>
          <a:latin typeface="+mn-lt"/>
          <a:ea typeface="+mn-ea"/>
          <a:cs typeface="+mn-cs"/>
        </a:defRPr>
      </a:lvl3pPr>
      <a:lvl4pPr marL="1280160" indent="-228600" algn="l" defTabSz="914400" rtl="0" eaLnBrk="1" latinLnBrk="0" hangingPunct="1">
        <a:spcBef>
          <a:spcPct val="20000"/>
        </a:spcBef>
        <a:buClr>
          <a:schemeClr val="accent4"/>
        </a:buClr>
        <a:buFont typeface="Arial" pitchFamily="34" charset="0"/>
        <a:buChar char="•"/>
        <a:defRPr sz="1600" kern="1200">
          <a:solidFill>
            <a:schemeClr val="tx1"/>
          </a:solidFill>
          <a:latin typeface="+mn-lt"/>
          <a:ea typeface="+mn-ea"/>
          <a:cs typeface="+mn-cs"/>
        </a:defRPr>
      </a:lvl4pPr>
      <a:lvl5pPr marL="1554480" indent="-228600" algn="l" defTabSz="914400" rtl="0" eaLnBrk="1" latinLnBrk="0" hangingPunct="1">
        <a:spcBef>
          <a:spcPct val="20000"/>
        </a:spcBef>
        <a:buClr>
          <a:schemeClr val="accent5"/>
        </a:buClr>
        <a:buFont typeface="Arial" pitchFamily="34" charset="0"/>
        <a:buChar char="•"/>
        <a:defRPr sz="1400" kern="1200" baseline="0">
          <a:solidFill>
            <a:schemeClr val="tx1"/>
          </a:solidFill>
          <a:latin typeface="+mn-lt"/>
          <a:ea typeface="+mn-ea"/>
          <a:cs typeface="+mn-cs"/>
        </a:defRPr>
      </a:lvl5pPr>
      <a:lvl6pPr marL="1737360" indent="-182880" algn="l" defTabSz="914400" rtl="0" eaLnBrk="1" latinLnBrk="0" hangingPunct="1">
        <a:spcBef>
          <a:spcPct val="20000"/>
        </a:spcBef>
        <a:buClr>
          <a:schemeClr val="accent1"/>
        </a:buClr>
        <a:buFont typeface="Arial" pitchFamily="34" charset="0"/>
        <a:buChar char="•"/>
        <a:defRPr sz="1400" kern="1200" baseline="0">
          <a:solidFill>
            <a:schemeClr val="tx1"/>
          </a:solidFill>
          <a:latin typeface="+mn-lt"/>
          <a:ea typeface="+mn-ea"/>
          <a:cs typeface="+mn-cs"/>
        </a:defRPr>
      </a:lvl6pPr>
      <a:lvl7pPr marL="1920240" indent="-182880" algn="l" defTabSz="914400" rtl="0" eaLnBrk="1" latinLnBrk="0" hangingPunct="1">
        <a:spcBef>
          <a:spcPct val="20000"/>
        </a:spcBef>
        <a:buClr>
          <a:schemeClr val="accent2"/>
        </a:buClr>
        <a:buFont typeface="Arial" pitchFamily="34" charset="0"/>
        <a:buChar char="•"/>
        <a:defRPr sz="1400" kern="1200">
          <a:solidFill>
            <a:schemeClr val="tx1"/>
          </a:solidFill>
          <a:latin typeface="+mn-lt"/>
          <a:ea typeface="+mn-ea"/>
          <a:cs typeface="+mn-cs"/>
        </a:defRPr>
      </a:lvl7pPr>
      <a:lvl8pPr marL="2103120" indent="-182880" algn="l" defTabSz="914400" rtl="0" eaLnBrk="1" latinLnBrk="0" hangingPunct="1">
        <a:spcBef>
          <a:spcPct val="20000"/>
        </a:spcBef>
        <a:buClr>
          <a:schemeClr val="accent3"/>
        </a:buClr>
        <a:buFont typeface="Arial" pitchFamily="34" charset="0"/>
        <a:buChar char="•"/>
        <a:defRPr sz="1400" kern="1200">
          <a:solidFill>
            <a:schemeClr val="tx1"/>
          </a:solidFill>
          <a:latin typeface="+mn-lt"/>
          <a:ea typeface="+mn-ea"/>
          <a:cs typeface="+mn-cs"/>
        </a:defRPr>
      </a:lvl8pPr>
      <a:lvl9pPr marL="2286000" indent="-182880" algn="l" defTabSz="914400" rtl="0" eaLnBrk="1" latinLnBrk="0" hangingPunct="1">
        <a:spcBef>
          <a:spcPct val="20000"/>
        </a:spcBef>
        <a:buClr>
          <a:schemeClr val="accent4"/>
        </a:buClr>
        <a:buFont typeface="Arial"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oleObject" Target="../embeddings/oleObject1.bin"/><Relationship Id="rId7" Type="http://schemas.openxmlformats.org/officeDocument/2006/relationships/image" Target="../media/image4.emf"/><Relationship Id="rId2" Type="http://schemas.openxmlformats.org/officeDocument/2006/relationships/slideLayout" Target="../slideLayouts/slideLayout7.xml"/><Relationship Id="rId1" Type="http://schemas.openxmlformats.org/officeDocument/2006/relationships/vmlDrawing" Target="../drawings/vmlDrawing1.vml"/><Relationship Id="rId6" Type="http://schemas.openxmlformats.org/officeDocument/2006/relationships/oleObject" Target="../embeddings/oleObject2.bin"/><Relationship Id="rId5" Type="http://schemas.openxmlformats.org/officeDocument/2006/relationships/image" Target="../media/image3.emf"/><Relationship Id="rId4" Type="http://schemas.openxmlformats.org/officeDocument/2006/relationships/oleObject" Target="../embeddings/Microsoft_Word_97_-_2003_Document1.doc"/></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name="Slide62">
    <p:spTree>
      <p:nvGrpSpPr>
        <p:cNvPr id="1" name=""/>
        <p:cNvGrpSpPr/>
        <p:nvPr/>
      </p:nvGrpSpPr>
      <p:grpSpPr>
        <a:xfrm>
          <a:off x="0" y="0"/>
          <a:ext cx="0" cy="0"/>
          <a:chOff x="0" y="0"/>
          <a:chExt cx="0" cy="0"/>
        </a:xfrm>
      </p:grpSpPr>
      <p:sp>
        <p:nvSpPr>
          <p:cNvPr id="2" name="Title 1"/>
          <p:cNvSpPr txBox="1">
            <a:spLocks noGrp="1"/>
          </p:cNvSpPr>
          <p:nvPr>
            <p:ph type="ctrTitle"/>
          </p:nvPr>
        </p:nvSpPr>
        <p:spPr>
          <a:xfrm>
            <a:off x="1752600" y="2057400"/>
            <a:ext cx="5723467" cy="2209086"/>
          </a:xfrm>
        </p:spPr>
        <p:txBody>
          <a:bodyPr/>
          <a:lstStyle/>
          <a:p>
            <a:pPr lvl="0">
              <a:lnSpc>
                <a:spcPct val="80000"/>
              </a:lnSpc>
              <a:spcBef>
                <a:spcPts val="400"/>
              </a:spcBef>
            </a:pPr>
            <a:r>
              <a:rPr lang="en-GB" sz="2900" b="1" dirty="0"/>
              <a:t/>
            </a:r>
            <a:br>
              <a:rPr lang="en-GB" sz="2900" b="1" dirty="0"/>
            </a:br>
            <a:r>
              <a:rPr lang="en-GB" sz="2900" b="1" dirty="0"/>
              <a:t/>
            </a:r>
            <a:br>
              <a:rPr lang="en-GB" sz="2900" b="1" dirty="0"/>
            </a:br>
            <a:r>
              <a:rPr lang="en-GB" sz="2900" b="1" dirty="0" smtClean="0"/>
              <a:t/>
            </a:r>
            <a:br>
              <a:rPr lang="en-GB" sz="2900" b="1" dirty="0" smtClean="0"/>
            </a:br>
            <a:r>
              <a:rPr lang="en-GB" sz="2900" b="1" dirty="0" smtClean="0"/>
              <a:t/>
            </a:r>
            <a:br>
              <a:rPr lang="en-GB" sz="2900" b="1" dirty="0" smtClean="0"/>
            </a:br>
            <a:r>
              <a:rPr lang="en-GB" sz="2900" b="1" dirty="0"/>
              <a:t/>
            </a:r>
            <a:br>
              <a:rPr lang="en-GB" sz="2900" b="1" dirty="0"/>
            </a:br>
            <a:r>
              <a:rPr lang="en-GB" sz="2900" b="1" dirty="0" smtClean="0"/>
              <a:t/>
            </a:r>
            <a:br>
              <a:rPr lang="en-GB" sz="2900" b="1" dirty="0" smtClean="0"/>
            </a:br>
            <a:r>
              <a:rPr lang="en-GB" sz="2900" b="1" dirty="0"/>
              <a:t/>
            </a:r>
            <a:br>
              <a:rPr lang="en-GB" sz="2900" b="1" dirty="0"/>
            </a:br>
            <a:r>
              <a:rPr lang="en-GB" sz="2900" b="1" dirty="0" smtClean="0"/>
              <a:t/>
            </a:r>
            <a:br>
              <a:rPr lang="en-GB" sz="2900" b="1" dirty="0" smtClean="0"/>
            </a:br>
            <a:r>
              <a:rPr lang="en-GB" sz="2900" b="1" dirty="0"/>
              <a:t/>
            </a:r>
            <a:br>
              <a:rPr lang="en-GB" sz="2900" b="1" dirty="0"/>
            </a:br>
            <a:r>
              <a:rPr lang="en-GB" sz="2900" b="1" dirty="0" smtClean="0"/>
              <a:t/>
            </a:r>
            <a:br>
              <a:rPr lang="en-GB" sz="2900" b="1" dirty="0" smtClean="0"/>
            </a:br>
            <a:r>
              <a:rPr lang="en-GB" sz="2900" b="1" dirty="0"/>
              <a:t/>
            </a:r>
            <a:br>
              <a:rPr lang="en-GB" sz="2900" b="1" dirty="0"/>
            </a:br>
            <a:r>
              <a:rPr lang="en-GB" sz="2900" b="1" dirty="0" smtClean="0"/>
              <a:t/>
            </a:r>
            <a:br>
              <a:rPr lang="en-GB" sz="2900" b="1" dirty="0" smtClean="0"/>
            </a:br>
            <a:r>
              <a:rPr lang="en-GB" sz="2900" b="1" dirty="0"/>
              <a:t/>
            </a:r>
            <a:br>
              <a:rPr lang="en-GB" sz="2900" b="1" dirty="0"/>
            </a:br>
            <a:r>
              <a:rPr lang="en-GB" sz="2900" b="1" dirty="0" smtClean="0"/>
              <a:t/>
            </a:r>
            <a:br>
              <a:rPr lang="en-GB" sz="2900" b="1" dirty="0" smtClean="0"/>
            </a:br>
            <a:r>
              <a:rPr lang="cy-GB" sz="2900" b="1" dirty="0" smtClean="0"/>
              <a:t>Beth yw Ymchwil </a:t>
            </a:r>
            <a:br>
              <a:rPr lang="cy-GB" sz="2900" b="1" dirty="0" smtClean="0"/>
            </a:br>
            <a:r>
              <a:rPr lang="cy-GB" sz="2900" b="1" dirty="0" smtClean="0"/>
              <a:t>yn y Gwyddorau Cymdeithasol?</a:t>
            </a:r>
            <a:r>
              <a:rPr lang="en-GB" sz="2900" b="1" dirty="0" smtClean="0"/>
              <a:t/>
            </a:r>
            <a:br>
              <a:rPr lang="en-GB" sz="2900" b="1" dirty="0" smtClean="0"/>
            </a:br>
            <a:r>
              <a:rPr lang="en-GB" sz="2900" b="1" dirty="0" smtClean="0"/>
              <a:t/>
            </a:r>
            <a:br>
              <a:rPr lang="en-GB" sz="2900" b="1" dirty="0" smtClean="0"/>
            </a:br>
            <a:r>
              <a:rPr lang="en-GB" sz="2900" b="1" dirty="0" smtClean="0"/>
              <a:t>What is Research </a:t>
            </a:r>
            <a:br>
              <a:rPr lang="en-GB" sz="2900" b="1" dirty="0" smtClean="0"/>
            </a:br>
            <a:r>
              <a:rPr lang="en-GB" sz="2900" b="1" dirty="0" smtClean="0"/>
              <a:t>in the Social Sciences?</a:t>
            </a:r>
            <a:r>
              <a:rPr lang="en-GB" sz="2900" b="1" dirty="0"/>
              <a:t/>
            </a:r>
            <a:br>
              <a:rPr lang="en-GB" sz="2900" b="1" dirty="0"/>
            </a:br>
            <a:r>
              <a:rPr lang="en-GB" sz="2900" b="1" dirty="0"/>
              <a:t/>
            </a:r>
            <a:br>
              <a:rPr lang="en-GB" sz="2900" b="1" dirty="0"/>
            </a:br>
            <a:r>
              <a:rPr lang="en-GB" sz="2000" dirty="0"/>
              <a:t/>
            </a:r>
            <a:br>
              <a:rPr lang="en-GB" sz="2000" dirty="0"/>
            </a:br>
            <a:endParaRPr lang="en-GB" sz="2000" dirty="0"/>
          </a:p>
        </p:txBody>
      </p:sp>
      <p:sp>
        <p:nvSpPr>
          <p:cNvPr id="3" name="Subtitle 2"/>
          <p:cNvSpPr txBox="1">
            <a:spLocks noGrp="1"/>
          </p:cNvSpPr>
          <p:nvPr>
            <p:ph type="subTitle" idx="1"/>
          </p:nvPr>
        </p:nvSpPr>
        <p:spPr>
          <a:xfrm>
            <a:off x="1676400" y="4191000"/>
            <a:ext cx="5712174" cy="1524003"/>
          </a:xfrm>
        </p:spPr>
        <p:txBody>
          <a:bodyPr/>
          <a:lstStyle/>
          <a:p>
            <a:pPr lvl="0">
              <a:lnSpc>
                <a:spcPct val="80000"/>
              </a:lnSpc>
              <a:spcBef>
                <a:spcPts val="400"/>
              </a:spcBef>
            </a:pPr>
            <a:endParaRPr lang="en-GB" sz="2800" dirty="0"/>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smtClean="0"/>
              <a:t>Nodau</a:t>
            </a:r>
            <a:r>
              <a:rPr lang="en-GB" dirty="0" smtClean="0"/>
              <a:t>                Aims </a:t>
            </a:r>
            <a:endParaRPr lang="en-US" dirty="0"/>
          </a:p>
        </p:txBody>
      </p:sp>
      <p:sp>
        <p:nvSpPr>
          <p:cNvPr id="3" name="Content Placeholder 2"/>
          <p:cNvSpPr>
            <a:spLocks noGrp="1"/>
          </p:cNvSpPr>
          <p:nvPr>
            <p:ph sz="half" idx="1"/>
          </p:nvPr>
        </p:nvSpPr>
        <p:spPr>
          <a:xfrm>
            <a:off x="1298448" y="1752600"/>
            <a:ext cx="3200400" cy="4267200"/>
          </a:xfrm>
        </p:spPr>
        <p:txBody>
          <a:bodyPr>
            <a:normAutofit lnSpcReduction="10000"/>
          </a:bodyPr>
          <a:lstStyle/>
          <a:p>
            <a:pPr marL="0" indent="0">
              <a:buNone/>
            </a:pPr>
            <a:endParaRPr lang="en-GB" dirty="0"/>
          </a:p>
          <a:p>
            <a:r>
              <a:rPr lang="cy-GB" dirty="0" smtClean="0"/>
              <a:t>Dechrau dadansoddi beth yw ymchwil cymdeithasol; </a:t>
            </a:r>
          </a:p>
          <a:p>
            <a:r>
              <a:rPr lang="cy-GB" dirty="0" smtClean="0"/>
              <a:t>Adfyfyrio ar rôl ymchwil cymdeithasol yng nghyd-destun eich gweithle</a:t>
            </a:r>
            <a:r>
              <a:rPr lang="en-GB" noProof="1" smtClean="0"/>
              <a:t>’</a:t>
            </a:r>
            <a:r>
              <a:rPr lang="cy-GB" noProof="1" smtClean="0"/>
              <a:t>ch </a:t>
            </a:r>
            <a:r>
              <a:rPr lang="cy-GB" dirty="0" smtClean="0"/>
              <a:t>hun. </a:t>
            </a:r>
          </a:p>
          <a:p>
            <a:pPr marL="0" indent="0">
              <a:buNone/>
            </a:pPr>
            <a:endParaRPr lang="en-US" dirty="0"/>
          </a:p>
        </p:txBody>
      </p:sp>
      <p:sp>
        <p:nvSpPr>
          <p:cNvPr id="4" name="Content Placeholder 3"/>
          <p:cNvSpPr>
            <a:spLocks noGrp="1"/>
          </p:cNvSpPr>
          <p:nvPr>
            <p:ph sz="half" idx="2"/>
          </p:nvPr>
        </p:nvSpPr>
        <p:spPr>
          <a:xfrm>
            <a:off x="4663440" y="1828800"/>
            <a:ext cx="3200400" cy="3895728"/>
          </a:xfrm>
        </p:spPr>
        <p:txBody>
          <a:bodyPr>
            <a:normAutofit lnSpcReduction="10000"/>
          </a:bodyPr>
          <a:lstStyle/>
          <a:p>
            <a:pPr marL="0" indent="0">
              <a:buNone/>
            </a:pPr>
            <a:r>
              <a:rPr lang="en-GB" dirty="0" smtClean="0"/>
              <a:t>To:</a:t>
            </a:r>
            <a:endParaRPr lang="en-GB" dirty="0"/>
          </a:p>
          <a:p>
            <a:r>
              <a:rPr lang="en-GB" dirty="0"/>
              <a:t>Begin to analyse what is social research; </a:t>
            </a:r>
          </a:p>
          <a:p>
            <a:r>
              <a:rPr lang="en-GB" dirty="0"/>
              <a:t>Reflect upon the role of social research in your own workplace contexts. </a:t>
            </a:r>
            <a:endParaRPr lang="en-US" dirty="0"/>
          </a:p>
          <a:p>
            <a:endParaRPr lang="en-US" dirty="0"/>
          </a:p>
        </p:txBody>
      </p:sp>
    </p:spTree>
    <p:extLst>
      <p:ext uri="{BB962C8B-B14F-4D97-AF65-F5344CB8AC3E}">
        <p14:creationId xmlns:p14="http://schemas.microsoft.com/office/powerpoint/2010/main" val="19169604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name="Slide14">
    <p:spTree>
      <p:nvGrpSpPr>
        <p:cNvPr id="1" name=""/>
        <p:cNvGrpSpPr/>
        <p:nvPr/>
      </p:nvGrpSpPr>
      <p:grpSpPr>
        <a:xfrm>
          <a:off x="0" y="0"/>
          <a:ext cx="0" cy="0"/>
          <a:chOff x="0" y="0"/>
          <a:chExt cx="0" cy="0"/>
        </a:xfrm>
      </p:grpSpPr>
      <p:sp>
        <p:nvSpPr>
          <p:cNvPr id="2" name="Rectangle 2"/>
          <p:cNvSpPr txBox="1">
            <a:spLocks noGrp="1"/>
          </p:cNvSpPr>
          <p:nvPr>
            <p:ph type="title"/>
          </p:nvPr>
        </p:nvSpPr>
        <p:spPr>
          <a:xfrm>
            <a:off x="457200" y="152400"/>
            <a:ext cx="7620000" cy="1143000"/>
          </a:xfrm>
        </p:spPr>
        <p:txBody>
          <a:bodyPr/>
          <a:lstStyle/>
          <a:p>
            <a:pPr lvl="0"/>
            <a:r>
              <a:rPr lang="cy-GB" sz="2700" dirty="0"/>
              <a:t>Pam </a:t>
            </a:r>
            <a:r>
              <a:rPr lang="cy-GB" sz="2700" dirty="0" smtClean="0"/>
              <a:t>Gwneud Ymchwil </a:t>
            </a:r>
            <a:r>
              <a:rPr lang="cy-GB" sz="2700" dirty="0"/>
              <a:t>yn y Cyd-destun Cymdeithasol?</a:t>
            </a:r>
            <a:br>
              <a:rPr lang="cy-GB" sz="2700" dirty="0"/>
            </a:br>
            <a:r>
              <a:rPr lang="en-GB" sz="2800" dirty="0"/>
              <a:t>Why Research in the Social Context?</a:t>
            </a:r>
            <a:endParaRPr lang="en-GB" sz="4000" dirty="0"/>
          </a:p>
        </p:txBody>
      </p:sp>
      <p:sp>
        <p:nvSpPr>
          <p:cNvPr id="3" name="Rectangle 3"/>
          <p:cNvSpPr txBox="1">
            <a:spLocks noGrp="1"/>
          </p:cNvSpPr>
          <p:nvPr>
            <p:ph sz="half" idx="1"/>
          </p:nvPr>
        </p:nvSpPr>
        <p:spPr/>
        <p:txBody>
          <a:bodyPr>
            <a:normAutofit lnSpcReduction="10000"/>
          </a:bodyPr>
          <a:lstStyle/>
          <a:p>
            <a:pPr lvl="0"/>
            <a:r>
              <a:rPr lang="cy-GB" dirty="0" smtClean="0"/>
              <a:t>Llywio Polisi</a:t>
            </a:r>
          </a:p>
          <a:p>
            <a:pPr lvl="1"/>
            <a:r>
              <a:rPr lang="cy-GB" dirty="0" smtClean="0"/>
              <a:t>Gogwydd Gwleidyddol	 </a:t>
            </a:r>
          </a:p>
          <a:p>
            <a:pPr lvl="0"/>
            <a:r>
              <a:rPr lang="cy-GB" dirty="0" smtClean="0"/>
              <a:t>Llywio Arfer</a:t>
            </a:r>
          </a:p>
          <a:p>
            <a:pPr lvl="1"/>
            <a:r>
              <a:rPr lang="cy-GB" dirty="0" smtClean="0"/>
              <a:t>Gwaith Cymdeithasol,</a:t>
            </a:r>
          </a:p>
          <a:p>
            <a:pPr lvl="1"/>
            <a:r>
              <a:rPr lang="cy-GB" dirty="0" smtClean="0"/>
              <a:t>Addysg, </a:t>
            </a:r>
          </a:p>
          <a:p>
            <a:pPr lvl="1"/>
            <a:r>
              <a:rPr lang="cy-GB" dirty="0" smtClean="0"/>
              <a:t>Nyrsio, </a:t>
            </a:r>
          </a:p>
          <a:p>
            <a:pPr lvl="1"/>
            <a:r>
              <a:rPr lang="cy-GB" dirty="0" smtClean="0"/>
              <a:t>Datblygiad Cymunedol, </a:t>
            </a:r>
          </a:p>
          <a:p>
            <a:pPr lvl="1"/>
            <a:r>
              <a:rPr lang="cy-GB" dirty="0" smtClean="0"/>
              <a:t>Arfer ar sail tystiolaeth ac ati….</a:t>
            </a:r>
          </a:p>
          <a:p>
            <a:pPr marL="365760" lvl="1" indent="0">
              <a:buNone/>
            </a:pPr>
            <a:endParaRPr lang="en-GB" dirty="0"/>
          </a:p>
        </p:txBody>
      </p:sp>
      <p:sp>
        <p:nvSpPr>
          <p:cNvPr id="5" name="Content Placeholder 4"/>
          <p:cNvSpPr>
            <a:spLocks noGrp="1"/>
          </p:cNvSpPr>
          <p:nvPr>
            <p:ph sz="half" idx="2"/>
          </p:nvPr>
        </p:nvSpPr>
        <p:spPr/>
        <p:txBody>
          <a:bodyPr>
            <a:normAutofit lnSpcReduction="10000"/>
          </a:bodyPr>
          <a:lstStyle/>
          <a:p>
            <a:pPr lvl="0"/>
            <a:r>
              <a:rPr lang="en-GB" dirty="0"/>
              <a:t>Inform Policy</a:t>
            </a:r>
          </a:p>
          <a:p>
            <a:pPr lvl="1"/>
            <a:r>
              <a:rPr lang="en-GB" dirty="0"/>
              <a:t>Political slant	 </a:t>
            </a:r>
          </a:p>
          <a:p>
            <a:pPr lvl="0"/>
            <a:r>
              <a:rPr lang="en-GB" dirty="0"/>
              <a:t>To Inform Practice</a:t>
            </a:r>
          </a:p>
          <a:p>
            <a:pPr lvl="1"/>
            <a:r>
              <a:rPr lang="en-GB" dirty="0"/>
              <a:t>Social Work,</a:t>
            </a:r>
          </a:p>
          <a:p>
            <a:pPr lvl="1"/>
            <a:r>
              <a:rPr lang="en-GB" dirty="0"/>
              <a:t>Education, </a:t>
            </a:r>
          </a:p>
          <a:p>
            <a:pPr lvl="1"/>
            <a:r>
              <a:rPr lang="en-GB" dirty="0" smtClean="0"/>
              <a:t>Nursing,</a:t>
            </a:r>
            <a:endParaRPr lang="en-GB" dirty="0"/>
          </a:p>
          <a:p>
            <a:pPr lvl="1"/>
            <a:r>
              <a:rPr lang="en-GB" dirty="0"/>
              <a:t>Community Development, </a:t>
            </a:r>
          </a:p>
          <a:p>
            <a:pPr lvl="1"/>
            <a:r>
              <a:rPr lang="en-GB" dirty="0"/>
              <a:t>Evidence based practice etc……….</a:t>
            </a:r>
          </a:p>
          <a:p>
            <a:pPr marL="365760" lvl="1" indent="0">
              <a:buNone/>
            </a:pPr>
            <a:endParaRPr lang="en-GB" dirty="0"/>
          </a:p>
          <a:p>
            <a:endParaRPr lang="en-US" dirty="0"/>
          </a:p>
        </p:txBody>
      </p:sp>
    </p:spTree>
  </p:cSld>
  <p:clrMapOvr>
    <a:masterClrMapping/>
  </p:clrMapOvr>
  <p:transition>
    <p:checker/>
  </p:transition>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name="Slide15">
    <p:spTree>
      <p:nvGrpSpPr>
        <p:cNvPr id="1" name=""/>
        <p:cNvGrpSpPr/>
        <p:nvPr/>
      </p:nvGrpSpPr>
      <p:grpSpPr>
        <a:xfrm>
          <a:off x="0" y="0"/>
          <a:ext cx="0" cy="0"/>
          <a:chOff x="0" y="0"/>
          <a:chExt cx="0" cy="0"/>
        </a:xfrm>
      </p:grpSpPr>
      <p:sp>
        <p:nvSpPr>
          <p:cNvPr id="2" name="Rectangle 2"/>
          <p:cNvSpPr txBox="1">
            <a:spLocks noGrp="1"/>
          </p:cNvSpPr>
          <p:nvPr>
            <p:ph type="title"/>
          </p:nvPr>
        </p:nvSpPr>
        <p:spPr/>
        <p:txBody>
          <a:bodyPr/>
          <a:lstStyle/>
          <a:p>
            <a:pPr lvl="0"/>
            <a:r>
              <a:rPr lang="cy-GB" dirty="0"/>
              <a:t>Ymholiad i’r byd go iawn</a:t>
            </a:r>
            <a:br>
              <a:rPr lang="cy-GB" dirty="0"/>
            </a:br>
            <a:r>
              <a:rPr lang="en-GB" dirty="0"/>
              <a:t>Real world enquiry </a:t>
            </a:r>
          </a:p>
        </p:txBody>
      </p:sp>
      <p:sp>
        <p:nvSpPr>
          <p:cNvPr id="3" name="Rectangle 3"/>
          <p:cNvSpPr txBox="1">
            <a:spLocks noGrp="1"/>
          </p:cNvSpPr>
          <p:nvPr>
            <p:ph idx="1"/>
          </p:nvPr>
        </p:nvSpPr>
        <p:spPr/>
        <p:txBody>
          <a:bodyPr/>
          <a:lstStyle/>
          <a:p>
            <a:pPr lvl="0">
              <a:buNone/>
            </a:pPr>
            <a:r>
              <a:rPr lang="en-GB" dirty="0"/>
              <a:t>‘Social research does not exist in a bubble’</a:t>
            </a:r>
          </a:p>
          <a:p>
            <a:pPr lvl="0">
              <a:buNone/>
            </a:pPr>
            <a:r>
              <a:rPr lang="en-GB" dirty="0"/>
              <a:t>				</a:t>
            </a:r>
            <a:r>
              <a:rPr lang="en-GB" dirty="0" smtClean="0"/>
              <a:t>(</a:t>
            </a:r>
            <a:r>
              <a:rPr lang="en-GB" noProof="1" smtClean="0"/>
              <a:t>Bryman</a:t>
            </a:r>
            <a:r>
              <a:rPr lang="en-GB" dirty="0" smtClean="0"/>
              <a:t> </a:t>
            </a:r>
            <a:r>
              <a:rPr lang="en-GB" dirty="0"/>
              <a:t>2001)</a:t>
            </a:r>
          </a:p>
        </p:txBody>
      </p:sp>
      <p:pic>
        <p:nvPicPr>
          <p:cNvPr id="4" name="Picture 5" descr="cartoon"/>
          <p:cNvPicPr>
            <a:picLocks noChangeAspect="1"/>
          </p:cNvPicPr>
          <p:nvPr/>
        </p:nvPicPr>
        <p:blipFill>
          <a:blip r:embed="rId3"/>
          <a:srcRect/>
          <a:stretch>
            <a:fillRect/>
          </a:stretch>
        </p:blipFill>
        <p:spPr>
          <a:xfrm>
            <a:off x="2051721" y="2996955"/>
            <a:ext cx="5256583" cy="3265450"/>
          </a:xfrm>
          <a:prstGeom prst="rect">
            <a:avLst/>
          </a:prstGeom>
          <a:noFill/>
          <a:ln>
            <a:noFill/>
          </a:ln>
        </p:spPr>
      </p:pic>
    </p:spTree>
  </p:cSld>
  <p:clrMapOvr>
    <a:masterClrMapping/>
  </p:clrMapOvr>
  <p:transition>
    <p:checker/>
  </p:transition>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2"/>
          <p:cNvSpPr txBox="1">
            <a:spLocks/>
          </p:cNvSpPr>
          <p:nvPr/>
        </p:nvSpPr>
        <p:spPr>
          <a:xfrm>
            <a:off x="595745" y="533400"/>
            <a:ext cx="6965240" cy="1202481"/>
          </a:xfrm>
          <a:prstGeom prst="rect">
            <a:avLst/>
          </a:prstGeom>
          <a:noFill/>
          <a:ln>
            <a:noFill/>
          </a:ln>
        </p:spPr>
        <p:txBody>
          <a:bodyPr vert="horz" wrap="square" lIns="91440" tIns="45720" rIns="91440" bIns="45720" anchor="ctr" anchorCtr="1" compatLnSpc="1"/>
          <a:lstStyle>
            <a:lvl1pPr marL="0" marR="0" lvl="0" indent="0" algn="ctr" defTabSz="914400" rtl="0" fontAlgn="auto" hangingPunct="1">
              <a:lnSpc>
                <a:spcPct val="100000"/>
              </a:lnSpc>
              <a:spcBef>
                <a:spcPts val="0"/>
              </a:spcBef>
              <a:spcAft>
                <a:spcPts val="0"/>
              </a:spcAft>
              <a:buNone/>
              <a:tabLst/>
              <a:defRPr lang="en-US" sz="4400" b="0" i="0" u="none" strike="noStrike" kern="1200" cap="none" spc="0" baseline="0">
                <a:solidFill>
                  <a:srgbClr val="000000"/>
                </a:solidFill>
                <a:uFillTx/>
                <a:latin typeface="Constantia"/>
              </a:defRPr>
            </a:lvl1pPr>
          </a:lstStyle>
          <a:p>
            <a:r>
              <a:rPr lang="cy-GB" sz="3200" dirty="0" smtClean="0"/>
              <a:t>Sut beth yw Ymchwil Cymdeithasol?</a:t>
            </a:r>
          </a:p>
          <a:p>
            <a:r>
              <a:rPr lang="en-GB" sz="3200" dirty="0" smtClean="0"/>
              <a:t>What </a:t>
            </a:r>
            <a:r>
              <a:rPr lang="en-GB" sz="3200" dirty="0"/>
              <a:t>does Social Research Look like? </a:t>
            </a:r>
          </a:p>
        </p:txBody>
      </p:sp>
      <p:sp>
        <p:nvSpPr>
          <p:cNvPr id="9" name="Text Box 14"/>
          <p:cNvSpPr txBox="1"/>
          <p:nvPr/>
        </p:nvSpPr>
        <p:spPr>
          <a:xfrm>
            <a:off x="5943600" y="2849707"/>
            <a:ext cx="2209800" cy="708532"/>
          </a:xfrm>
          <a:prstGeom prst="rect">
            <a:avLst/>
          </a:prstGeom>
          <a:ln/>
        </p:spPr>
        <p:style>
          <a:lnRef idx="2">
            <a:schemeClr val="accent4"/>
          </a:lnRef>
          <a:fillRef idx="1">
            <a:schemeClr val="lt1"/>
          </a:fillRef>
          <a:effectRef idx="0">
            <a:schemeClr val="accent4"/>
          </a:effectRef>
          <a:fontRef idx="minor">
            <a:schemeClr val="dk1"/>
          </a:fontRef>
        </p:style>
        <p:txBody>
          <a:bodyPr vert="horz" wrap="square" lIns="92070" tIns="46040" rIns="92070" bIns="46040" anchor="t" anchorCtr="0" compatLnSpc="1">
            <a:spAutoFit/>
          </a:bodyPr>
          <a:lstStyle/>
          <a:p>
            <a:pPr marL="0" marR="0" lvl="0" indent="0" algn="ctr" defTabSz="914400" rtl="0" fontAlgn="auto" hangingPunct="0">
              <a:lnSpc>
                <a:spcPct val="100000"/>
              </a:lnSpc>
              <a:spcBef>
                <a:spcPts val="1900"/>
              </a:spcBef>
              <a:spcAft>
                <a:spcPts val="0"/>
              </a:spcAft>
              <a:buNone/>
              <a:tabLst/>
              <a:defRPr sz="1800" b="0" i="0" u="none" strike="noStrike" kern="0" cap="none" spc="0" baseline="0">
                <a:solidFill>
                  <a:srgbClr val="000000"/>
                </a:solidFill>
                <a:uFillTx/>
              </a:defRPr>
            </a:pPr>
            <a:r>
              <a:rPr lang="cy-GB" sz="2000" b="1" i="0" u="none" strike="noStrike" kern="1200" cap="none" spc="0" baseline="0" dirty="0" smtClean="0">
                <a:solidFill>
                  <a:srgbClr val="000000"/>
                </a:solidFill>
                <a:uFillTx/>
                <a:latin typeface="Times New Roman" pitchFamily="18"/>
                <a:ea typeface=""/>
                <a:cs typeface=""/>
              </a:rPr>
              <a:t>Methodoleg </a:t>
            </a:r>
            <a:r>
              <a:rPr lang="en-GB" sz="2000" b="1" i="0" u="none" strike="noStrike" kern="1200" cap="none" spc="0" baseline="0" dirty="0" smtClean="0">
                <a:solidFill>
                  <a:srgbClr val="000000"/>
                </a:solidFill>
                <a:uFillTx/>
                <a:latin typeface="Times New Roman" pitchFamily="18"/>
                <a:ea typeface=""/>
                <a:cs typeface=""/>
              </a:rPr>
              <a:t>Methodology</a:t>
            </a:r>
            <a:endParaRPr lang="en-GB" sz="2000" b="1" i="0" u="none" strike="noStrike" kern="1200" cap="none" spc="0" baseline="0" dirty="0">
              <a:solidFill>
                <a:srgbClr val="000000"/>
              </a:solidFill>
              <a:uFillTx/>
              <a:latin typeface="Times New Roman" pitchFamily="18"/>
              <a:ea typeface=""/>
              <a:cs typeface=""/>
            </a:endParaRPr>
          </a:p>
        </p:txBody>
      </p:sp>
      <p:grpSp>
        <p:nvGrpSpPr>
          <p:cNvPr id="10" name="Group 20"/>
          <p:cNvGrpSpPr/>
          <p:nvPr/>
        </p:nvGrpSpPr>
        <p:grpSpPr>
          <a:xfrm>
            <a:off x="609600" y="2040068"/>
            <a:ext cx="7150148" cy="4230065"/>
            <a:chOff x="1169020" y="1975141"/>
            <a:chExt cx="6027635" cy="4230065"/>
          </a:xfrm>
        </p:grpSpPr>
        <p:sp>
          <p:nvSpPr>
            <p:cNvPr id="11" name="Text Box 15"/>
            <p:cNvSpPr txBox="1"/>
            <p:nvPr/>
          </p:nvSpPr>
          <p:spPr>
            <a:xfrm>
              <a:off x="1169020" y="5419730"/>
              <a:ext cx="1879604" cy="785476"/>
            </a:xfrm>
            <a:prstGeom prst="rect">
              <a:avLst/>
            </a:prstGeom>
            <a:ln/>
          </p:spPr>
          <p:style>
            <a:lnRef idx="2">
              <a:schemeClr val="dk1"/>
            </a:lnRef>
            <a:fillRef idx="1">
              <a:schemeClr val="lt1"/>
            </a:fillRef>
            <a:effectRef idx="0">
              <a:schemeClr val="dk1"/>
            </a:effectRef>
            <a:fontRef idx="minor">
              <a:schemeClr val="dk1"/>
            </a:fontRef>
          </p:style>
          <p:txBody>
            <a:bodyPr vert="horz" wrap="square" lIns="92070" tIns="46040" rIns="92070" bIns="46040" anchor="t" anchorCtr="0" compatLnSpc="1">
              <a:spAutoFit/>
            </a:bodyPr>
            <a:lstStyle/>
            <a:p>
              <a:pPr marL="0" marR="0" lvl="0" indent="0" algn="ctr" defTabSz="914400" rtl="0" fontAlgn="auto" hangingPunct="0">
                <a:lnSpc>
                  <a:spcPct val="100000"/>
                </a:lnSpc>
                <a:spcBef>
                  <a:spcPts val="600"/>
                </a:spcBef>
                <a:spcAft>
                  <a:spcPts val="0"/>
                </a:spcAft>
                <a:buNone/>
                <a:tabLst/>
                <a:defRPr sz="1800" b="0" i="0" u="none" strike="noStrike" kern="0" cap="none" spc="0" baseline="0">
                  <a:solidFill>
                    <a:srgbClr val="000000"/>
                  </a:solidFill>
                  <a:uFillTx/>
                </a:defRPr>
              </a:pPr>
              <a:r>
                <a:rPr lang="cy-GB" sz="2000" b="1" i="0" u="none" strike="noStrike" kern="1200" cap="none" spc="0" baseline="0" dirty="0" smtClean="0">
                  <a:solidFill>
                    <a:srgbClr val="000000"/>
                  </a:solidFill>
                  <a:uFillTx/>
                  <a:latin typeface="Times New Roman" pitchFamily="18"/>
                  <a:ea typeface=""/>
                  <a:cs typeface=""/>
                </a:rPr>
                <a:t>Gwerthoedd</a:t>
              </a:r>
              <a:endParaRPr lang="cy-GB" sz="2000" b="1" dirty="0" smtClean="0">
                <a:solidFill>
                  <a:srgbClr val="000000"/>
                </a:solidFill>
                <a:latin typeface="Times New Roman" pitchFamily="18"/>
                <a:ea typeface=""/>
                <a:cs typeface=""/>
              </a:endParaRPr>
            </a:p>
            <a:p>
              <a:pPr marL="0" marR="0" lvl="0" indent="0" algn="ctr" defTabSz="914400" rtl="0" fontAlgn="auto" hangingPunct="0">
                <a:lnSpc>
                  <a:spcPct val="100000"/>
                </a:lnSpc>
                <a:spcBef>
                  <a:spcPts val="600"/>
                </a:spcBef>
                <a:spcAft>
                  <a:spcPts val="0"/>
                </a:spcAft>
                <a:buNone/>
                <a:tabLst/>
                <a:defRPr sz="1800" b="0" i="0" u="none" strike="noStrike" kern="0" cap="none" spc="0" baseline="0">
                  <a:solidFill>
                    <a:srgbClr val="000000"/>
                  </a:solidFill>
                  <a:uFillTx/>
                </a:defRPr>
              </a:pPr>
              <a:r>
                <a:rPr lang="en-GB" sz="2000" b="1" i="0" u="none" strike="noStrike" kern="1200" cap="none" spc="0" baseline="0" dirty="0" smtClean="0">
                  <a:solidFill>
                    <a:srgbClr val="000000"/>
                  </a:solidFill>
                  <a:uFillTx/>
                  <a:latin typeface="Times New Roman" pitchFamily="18"/>
                  <a:ea typeface=""/>
                  <a:cs typeface=""/>
                </a:rPr>
                <a:t>Values</a:t>
              </a:r>
              <a:endParaRPr lang="en-GB" sz="2000" b="1" i="0" u="none" strike="noStrike" kern="1200" cap="none" spc="0" baseline="0" dirty="0">
                <a:solidFill>
                  <a:srgbClr val="000000"/>
                </a:solidFill>
                <a:uFillTx/>
                <a:latin typeface="Times New Roman" pitchFamily="18"/>
                <a:ea typeface=""/>
                <a:cs typeface=""/>
              </a:endParaRPr>
            </a:p>
          </p:txBody>
        </p:sp>
        <p:sp>
          <p:nvSpPr>
            <p:cNvPr id="17" name="Oval 6"/>
            <p:cNvSpPr/>
            <p:nvPr/>
          </p:nvSpPr>
          <p:spPr>
            <a:xfrm>
              <a:off x="2271915" y="3465583"/>
              <a:ext cx="3438925" cy="1752603"/>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ln/>
          </p:spPr>
          <p:style>
            <a:lnRef idx="2">
              <a:schemeClr val="accent2"/>
            </a:lnRef>
            <a:fillRef idx="1">
              <a:schemeClr val="lt1"/>
            </a:fillRef>
            <a:effectRef idx="0">
              <a:schemeClr val="accent2"/>
            </a:effectRef>
            <a:fontRef idx="minor">
              <a:schemeClr val="dk1"/>
            </a:fontRef>
          </p:style>
          <p:txBody>
            <a:bodyPr vert="horz" wrap="none" lIns="92070" tIns="46040" rIns="92070" bIns="46040" anchor="ctr" anchorCtr="0" compatLnSpc="1"/>
            <a:lstStyle/>
            <a:p>
              <a:pPr marL="0" marR="0" lvl="0" indent="0" algn="ctr" defTabSz="914400" rtl="0" fontAlgn="auto" hangingPunct="0">
                <a:lnSpc>
                  <a:spcPct val="100000"/>
                </a:lnSpc>
                <a:spcBef>
                  <a:spcPts val="800"/>
                </a:spcBef>
                <a:spcAft>
                  <a:spcPts val="0"/>
                </a:spcAft>
                <a:buNone/>
                <a:tabLst/>
                <a:defRPr sz="1800" b="0" i="0" u="none" strike="noStrike" kern="0" cap="none" spc="0" baseline="0">
                  <a:solidFill>
                    <a:srgbClr val="000000"/>
                  </a:solidFill>
                  <a:uFillTx/>
                </a:defRPr>
              </a:pPr>
              <a:r>
                <a:rPr lang="cy-GB" sz="2800" b="1" i="0" u="none" strike="noStrike" kern="1200" cap="none" spc="0" baseline="0" dirty="0" smtClean="0">
                  <a:solidFill>
                    <a:srgbClr val="000000"/>
                  </a:solidFill>
                  <a:uFillTx/>
                  <a:latin typeface="Times New Roman" pitchFamily="18"/>
                  <a:ea typeface=""/>
                  <a:cs typeface=""/>
                </a:rPr>
                <a:t>Ymchwil</a:t>
              </a:r>
              <a:r>
                <a:rPr lang="cy-GB" sz="2800" b="1" i="0" u="none" strike="noStrike" kern="1200" cap="none" spc="0" dirty="0" smtClean="0">
                  <a:solidFill>
                    <a:srgbClr val="000000"/>
                  </a:solidFill>
                  <a:uFillTx/>
                  <a:latin typeface="Times New Roman" pitchFamily="18"/>
                  <a:ea typeface=""/>
                  <a:cs typeface=""/>
                </a:rPr>
                <a:t> Cymdeithasol</a:t>
              </a:r>
            </a:p>
            <a:p>
              <a:pPr marL="0" marR="0" lvl="0" indent="0" algn="ctr" defTabSz="914400" rtl="0" fontAlgn="auto" hangingPunct="0">
                <a:lnSpc>
                  <a:spcPct val="100000"/>
                </a:lnSpc>
                <a:spcBef>
                  <a:spcPts val="800"/>
                </a:spcBef>
                <a:spcAft>
                  <a:spcPts val="0"/>
                </a:spcAft>
                <a:buNone/>
                <a:tabLst/>
                <a:defRPr sz="1800" b="0" i="0" u="none" strike="noStrike" kern="0" cap="none" spc="0" baseline="0">
                  <a:solidFill>
                    <a:srgbClr val="000000"/>
                  </a:solidFill>
                  <a:uFillTx/>
                </a:defRPr>
              </a:pPr>
              <a:r>
                <a:rPr lang="en-GB" sz="2800" b="1" i="0" u="none" strike="noStrike" kern="1200" cap="none" spc="0" baseline="0" dirty="0" smtClean="0">
                  <a:solidFill>
                    <a:srgbClr val="000000"/>
                  </a:solidFill>
                  <a:uFillTx/>
                  <a:latin typeface="Times New Roman" pitchFamily="18"/>
                  <a:ea typeface=""/>
                  <a:cs typeface=""/>
                </a:rPr>
                <a:t>Social </a:t>
              </a:r>
              <a:r>
                <a:rPr lang="en-GB" sz="2800" b="1" i="0" u="none" strike="noStrike" kern="1200" cap="none" spc="0" baseline="0" dirty="0">
                  <a:solidFill>
                    <a:srgbClr val="000000"/>
                  </a:solidFill>
                  <a:uFillTx/>
                  <a:latin typeface="Times New Roman" pitchFamily="18"/>
                  <a:ea typeface=""/>
                  <a:cs typeface=""/>
                </a:rPr>
                <a:t>Research</a:t>
              </a:r>
            </a:p>
          </p:txBody>
        </p:sp>
        <p:sp>
          <p:nvSpPr>
            <p:cNvPr id="18" name="Text Box 12"/>
            <p:cNvSpPr txBox="1"/>
            <p:nvPr/>
          </p:nvSpPr>
          <p:spPr>
            <a:xfrm>
              <a:off x="5139255" y="5405876"/>
              <a:ext cx="2057400" cy="785476"/>
            </a:xfrm>
            <a:prstGeom prst="rect">
              <a:avLst/>
            </a:prstGeom>
            <a:ln/>
          </p:spPr>
          <p:style>
            <a:lnRef idx="2">
              <a:schemeClr val="accent3"/>
            </a:lnRef>
            <a:fillRef idx="1">
              <a:schemeClr val="lt1"/>
            </a:fillRef>
            <a:effectRef idx="0">
              <a:schemeClr val="accent3"/>
            </a:effectRef>
            <a:fontRef idx="minor">
              <a:schemeClr val="dk1"/>
            </a:fontRef>
          </p:style>
          <p:txBody>
            <a:bodyPr vert="horz" wrap="square" lIns="92070" tIns="46040" rIns="92070" bIns="46040" anchor="t" anchorCtr="0" compatLnSpc="1">
              <a:spAutoFit/>
            </a:bodyPr>
            <a:lstStyle/>
            <a:p>
              <a:pPr marL="0" marR="0" lvl="0" indent="0" algn="ctr" defTabSz="914400" rtl="0" fontAlgn="auto" hangingPunct="0">
                <a:lnSpc>
                  <a:spcPct val="100000"/>
                </a:lnSpc>
                <a:spcBef>
                  <a:spcPts val="600"/>
                </a:spcBef>
                <a:spcAft>
                  <a:spcPts val="0"/>
                </a:spcAft>
                <a:buNone/>
                <a:tabLst/>
                <a:defRPr sz="1800" b="0" i="0" u="none" strike="noStrike" kern="0" cap="none" spc="0" baseline="0">
                  <a:solidFill>
                    <a:srgbClr val="000000"/>
                  </a:solidFill>
                  <a:uFillTx/>
                </a:defRPr>
              </a:pPr>
              <a:r>
                <a:rPr lang="cy-GB" sz="2000" b="1" dirty="0" smtClean="0">
                  <a:solidFill>
                    <a:srgbClr val="000000"/>
                  </a:solidFill>
                  <a:latin typeface="Times New Roman" pitchFamily="18"/>
                  <a:ea typeface=""/>
                  <a:cs typeface=""/>
                </a:rPr>
                <a:t>Damcaniaeth</a:t>
              </a:r>
            </a:p>
            <a:p>
              <a:pPr marL="0" marR="0" lvl="0" indent="0" algn="ctr" defTabSz="914400" rtl="0" fontAlgn="auto" hangingPunct="0">
                <a:lnSpc>
                  <a:spcPct val="100000"/>
                </a:lnSpc>
                <a:spcBef>
                  <a:spcPts val="600"/>
                </a:spcBef>
                <a:spcAft>
                  <a:spcPts val="0"/>
                </a:spcAft>
                <a:buNone/>
                <a:tabLst/>
                <a:defRPr sz="1800" b="0" i="0" u="none" strike="noStrike" kern="0" cap="none" spc="0" baseline="0">
                  <a:solidFill>
                    <a:srgbClr val="000000"/>
                  </a:solidFill>
                  <a:uFillTx/>
                </a:defRPr>
              </a:pPr>
              <a:r>
                <a:rPr lang="en-GB" sz="2000" b="1" i="0" u="none" strike="noStrike" kern="1200" cap="none" spc="0" baseline="0" dirty="0" smtClean="0">
                  <a:solidFill>
                    <a:srgbClr val="000000"/>
                  </a:solidFill>
                  <a:uFillTx/>
                  <a:latin typeface="Times New Roman" pitchFamily="18"/>
                  <a:ea typeface=""/>
                  <a:cs typeface=""/>
                </a:rPr>
                <a:t>Theory</a:t>
              </a:r>
              <a:endParaRPr lang="en-GB" sz="2000" b="1" i="0" u="none" strike="noStrike" kern="1200" cap="none" spc="0" baseline="0" dirty="0">
                <a:solidFill>
                  <a:srgbClr val="000000"/>
                </a:solidFill>
                <a:uFillTx/>
                <a:latin typeface="Times New Roman" pitchFamily="18"/>
                <a:ea typeface=""/>
                <a:cs typeface=""/>
              </a:endParaRPr>
            </a:p>
          </p:txBody>
        </p:sp>
        <p:sp>
          <p:nvSpPr>
            <p:cNvPr id="19" name="Text Box 13"/>
            <p:cNvSpPr txBox="1"/>
            <p:nvPr/>
          </p:nvSpPr>
          <p:spPr>
            <a:xfrm>
              <a:off x="2683612" y="1975141"/>
              <a:ext cx="2624857" cy="708532"/>
            </a:xfrm>
            <a:prstGeom prst="rect">
              <a:avLst/>
            </a:prstGeom>
            <a:ln/>
          </p:spPr>
          <p:style>
            <a:lnRef idx="2">
              <a:schemeClr val="accent1"/>
            </a:lnRef>
            <a:fillRef idx="1">
              <a:schemeClr val="lt1"/>
            </a:fillRef>
            <a:effectRef idx="0">
              <a:schemeClr val="accent1"/>
            </a:effectRef>
            <a:fontRef idx="minor">
              <a:schemeClr val="dk1"/>
            </a:fontRef>
          </p:style>
          <p:txBody>
            <a:bodyPr vert="horz" wrap="square" lIns="92070" tIns="46040" rIns="92070" bIns="46040" anchor="t" anchorCtr="0" compatLnSpc="1">
              <a:spAutoFit/>
            </a:bodyPr>
            <a:lstStyle/>
            <a:p>
              <a:pPr marL="0" marR="0" lvl="0" indent="0" algn="ctr" defTabSz="914400" rtl="0" fontAlgn="auto" hangingPunct="0">
                <a:lnSpc>
                  <a:spcPct val="100000"/>
                </a:lnSpc>
                <a:spcBef>
                  <a:spcPts val="1900"/>
                </a:spcBef>
                <a:spcAft>
                  <a:spcPts val="0"/>
                </a:spcAft>
                <a:buNone/>
                <a:tabLst/>
                <a:defRPr sz="1800" b="0" i="0" u="none" strike="noStrike" kern="0" cap="none" spc="0" baseline="0">
                  <a:solidFill>
                    <a:srgbClr val="000000"/>
                  </a:solidFill>
                  <a:uFillTx/>
                </a:defRPr>
              </a:pPr>
              <a:r>
                <a:rPr lang="cy-GB" sz="2000" b="1" i="0" u="none" strike="noStrike" kern="1200" cap="none" spc="0" baseline="0" dirty="0" smtClean="0">
                  <a:solidFill>
                    <a:srgbClr val="000000"/>
                  </a:solidFill>
                  <a:uFillTx/>
                  <a:latin typeface="Times New Roman" pitchFamily="18"/>
                  <a:ea typeface=""/>
                  <a:cs typeface=""/>
                </a:rPr>
                <a:t>Ystyriaethau ymarferol </a:t>
              </a:r>
              <a:r>
                <a:rPr lang="en-GB" sz="2000" b="1" i="0" u="none" strike="noStrike" kern="1200" cap="none" spc="0" baseline="0" dirty="0" smtClean="0">
                  <a:solidFill>
                    <a:srgbClr val="000000"/>
                  </a:solidFill>
                  <a:uFillTx/>
                  <a:latin typeface="Times New Roman" pitchFamily="18"/>
                  <a:ea typeface=""/>
                  <a:cs typeface=""/>
                </a:rPr>
                <a:t>Practical </a:t>
              </a:r>
              <a:r>
                <a:rPr lang="en-GB" sz="2000" b="1" i="0" u="none" strike="noStrike" kern="1200" cap="none" spc="0" baseline="0" dirty="0">
                  <a:solidFill>
                    <a:srgbClr val="000000"/>
                  </a:solidFill>
                  <a:uFillTx/>
                  <a:latin typeface="Times New Roman" pitchFamily="18"/>
                  <a:ea typeface=""/>
                  <a:cs typeface=""/>
                </a:rPr>
                <a:t>considerations</a:t>
              </a:r>
            </a:p>
          </p:txBody>
        </p:sp>
      </p:grpSp>
      <p:sp>
        <p:nvSpPr>
          <p:cNvPr id="23" name="TextBox 22"/>
          <p:cNvSpPr txBox="1"/>
          <p:nvPr/>
        </p:nvSpPr>
        <p:spPr>
          <a:xfrm>
            <a:off x="1174353" y="2895600"/>
            <a:ext cx="1506541" cy="707886"/>
          </a:xfrm>
          <a:prstGeom prst="rect">
            <a:avLst/>
          </a:prstGeom>
        </p:spPr>
        <p:style>
          <a:lnRef idx="2">
            <a:schemeClr val="accent6"/>
          </a:lnRef>
          <a:fillRef idx="1">
            <a:schemeClr val="lt1"/>
          </a:fillRef>
          <a:effectRef idx="0">
            <a:schemeClr val="accent6"/>
          </a:effectRef>
          <a:fontRef idx="minor">
            <a:schemeClr val="dk1"/>
          </a:fontRef>
        </p:style>
        <p:txBody>
          <a:bodyPr wrap="square" rtlCol="0">
            <a:spAutoFit/>
          </a:bodyPr>
          <a:lstStyle/>
          <a:p>
            <a:pPr algn="ctr"/>
            <a:r>
              <a:rPr lang="cy-GB" sz="2000" b="1" dirty="0" smtClean="0">
                <a:latin typeface="Times New Roman" panose="02020603050405020304" pitchFamily="18" charset="0"/>
                <a:cs typeface="Times New Roman" panose="02020603050405020304" pitchFamily="18" charset="0"/>
              </a:rPr>
              <a:t>Moeseg</a:t>
            </a:r>
          </a:p>
          <a:p>
            <a:pPr algn="ctr"/>
            <a:r>
              <a:rPr lang="en-GB" sz="2000" b="1" dirty="0" smtClean="0">
                <a:latin typeface="Times New Roman" panose="02020603050405020304" pitchFamily="18" charset="0"/>
                <a:cs typeface="Times New Roman" panose="02020603050405020304" pitchFamily="18" charset="0"/>
              </a:rPr>
              <a:t>Ethics</a:t>
            </a:r>
            <a:r>
              <a:rPr lang="en-GB" sz="2000" dirty="0" smtClean="0">
                <a:latin typeface="Times New Roman" panose="02020603050405020304" pitchFamily="18" charset="0"/>
                <a:cs typeface="Times New Roman" panose="02020603050405020304" pitchFamily="18" charset="0"/>
              </a:rPr>
              <a:t> </a:t>
            </a:r>
            <a:endParaRPr lang="en-US" sz="2000" dirty="0">
              <a:latin typeface="Times New Roman" panose="02020603050405020304" pitchFamily="18" charset="0"/>
              <a:cs typeface="Times New Roman" panose="02020603050405020304" pitchFamily="18" charset="0"/>
            </a:endParaRPr>
          </a:p>
        </p:txBody>
      </p:sp>
      <p:cxnSp>
        <p:nvCxnSpPr>
          <p:cNvPr id="5" name="Straight Connector 4"/>
          <p:cNvCxnSpPr>
            <a:stCxn id="19" idx="2"/>
          </p:cNvCxnSpPr>
          <p:nvPr/>
        </p:nvCxnSpPr>
        <p:spPr>
          <a:xfrm>
            <a:off x="3963090" y="2748600"/>
            <a:ext cx="0" cy="768055"/>
          </a:xfrm>
          <a:prstGeom prst="line">
            <a:avLst/>
          </a:prstGeom>
        </p:spPr>
        <p:style>
          <a:lnRef idx="1">
            <a:schemeClr val="accent1"/>
          </a:lnRef>
          <a:fillRef idx="0">
            <a:schemeClr val="accent1"/>
          </a:fillRef>
          <a:effectRef idx="0">
            <a:schemeClr val="accent1"/>
          </a:effectRef>
          <a:fontRef idx="minor">
            <a:schemeClr val="tx1"/>
          </a:fontRef>
        </p:style>
      </p:cxnSp>
      <p:cxnSp>
        <p:nvCxnSpPr>
          <p:cNvPr id="7" name="Straight Connector 6"/>
          <p:cNvCxnSpPr>
            <a:stCxn id="17" idx="7"/>
            <a:endCxn id="9" idx="2"/>
          </p:cNvCxnSpPr>
          <p:nvPr/>
        </p:nvCxnSpPr>
        <p:spPr>
          <a:xfrm flipV="1">
            <a:off x="5399826" y="3558239"/>
            <a:ext cx="1648674" cy="228934"/>
          </a:xfrm>
          <a:prstGeom prst="line">
            <a:avLst/>
          </a:prstGeom>
        </p:spPr>
        <p:style>
          <a:lnRef idx="1">
            <a:schemeClr val="accent1"/>
          </a:lnRef>
          <a:fillRef idx="0">
            <a:schemeClr val="accent1"/>
          </a:fillRef>
          <a:effectRef idx="0">
            <a:schemeClr val="accent1"/>
          </a:effectRef>
          <a:fontRef idx="minor">
            <a:schemeClr val="tx1"/>
          </a:fontRef>
        </p:style>
      </p:cxnSp>
      <p:cxnSp>
        <p:nvCxnSpPr>
          <p:cNvPr id="20" name="Straight Connector 19"/>
          <p:cNvCxnSpPr>
            <a:stCxn id="17" idx="6"/>
            <a:endCxn id="18" idx="0"/>
          </p:cNvCxnSpPr>
          <p:nvPr/>
        </p:nvCxnSpPr>
        <p:spPr>
          <a:xfrm>
            <a:off x="5399826" y="5026450"/>
            <a:ext cx="1139650" cy="444353"/>
          </a:xfrm>
          <a:prstGeom prst="line">
            <a:avLst/>
          </a:prstGeom>
        </p:spPr>
        <p:style>
          <a:lnRef idx="1">
            <a:schemeClr val="accent1"/>
          </a:lnRef>
          <a:fillRef idx="0">
            <a:schemeClr val="accent1"/>
          </a:fillRef>
          <a:effectRef idx="0">
            <a:schemeClr val="accent1"/>
          </a:effectRef>
          <a:fontRef idx="minor">
            <a:schemeClr val="tx1"/>
          </a:fontRef>
        </p:style>
      </p:cxnSp>
      <p:cxnSp>
        <p:nvCxnSpPr>
          <p:cNvPr id="24" name="Straight Connector 23"/>
          <p:cNvCxnSpPr>
            <a:stCxn id="17" idx="4"/>
            <a:endCxn id="23" idx="2"/>
          </p:cNvCxnSpPr>
          <p:nvPr/>
        </p:nvCxnSpPr>
        <p:spPr>
          <a:xfrm flipH="1" flipV="1">
            <a:off x="1927624" y="3603486"/>
            <a:ext cx="587668" cy="183687"/>
          </a:xfrm>
          <a:prstGeom prst="line">
            <a:avLst/>
          </a:prstGeom>
        </p:spPr>
        <p:style>
          <a:lnRef idx="1">
            <a:schemeClr val="accent1"/>
          </a:lnRef>
          <a:fillRef idx="0">
            <a:schemeClr val="accent1"/>
          </a:fillRef>
          <a:effectRef idx="0">
            <a:schemeClr val="accent1"/>
          </a:effectRef>
          <a:fontRef idx="minor">
            <a:schemeClr val="tx1"/>
          </a:fontRef>
        </p:style>
      </p:cxnSp>
      <p:cxnSp>
        <p:nvCxnSpPr>
          <p:cNvPr id="26" name="Straight Connector 25"/>
          <p:cNvCxnSpPr>
            <a:stCxn id="11" idx="0"/>
            <a:endCxn id="17" idx="5"/>
          </p:cNvCxnSpPr>
          <p:nvPr/>
        </p:nvCxnSpPr>
        <p:spPr>
          <a:xfrm flipV="1">
            <a:off x="1724419" y="5026450"/>
            <a:ext cx="790873" cy="458207"/>
          </a:xfrm>
          <a:prstGeom prst="line">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2394031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1095021" y="817583"/>
            <a:ext cx="6965240" cy="1202481"/>
          </a:xfrm>
          <a:prstGeom prst="rect">
            <a:avLst/>
          </a:prstGeom>
        </p:spPr>
        <p:txBody>
          <a:bodyPr/>
          <a:lstStyle>
            <a:lvl1pPr marL="0" marR="0" lvl="0" indent="0" algn="ctr" defTabSz="914400" rtl="0" fontAlgn="auto" hangingPunct="1">
              <a:lnSpc>
                <a:spcPct val="100000"/>
              </a:lnSpc>
              <a:spcBef>
                <a:spcPts val="0"/>
              </a:spcBef>
              <a:spcAft>
                <a:spcPts val="0"/>
              </a:spcAft>
              <a:buNone/>
              <a:tabLst/>
              <a:defRPr lang="en-US" sz="4400" b="0" i="0" u="none" strike="noStrike" kern="1200" cap="none" spc="0" baseline="0">
                <a:solidFill>
                  <a:srgbClr val="000000"/>
                </a:solidFill>
                <a:uFillTx/>
                <a:latin typeface="Constantia"/>
              </a:defRPr>
            </a:lvl1pPr>
          </a:lstStyle>
          <a:p>
            <a:r>
              <a:rPr lang="cy-GB" dirty="0" smtClean="0"/>
              <a:t>Methodoleg yn erbyn Dull</a:t>
            </a:r>
          </a:p>
          <a:p>
            <a:r>
              <a:rPr lang="en-US" dirty="0" smtClean="0"/>
              <a:t>Methodology  vs. Method </a:t>
            </a:r>
            <a:endParaRPr lang="en-US" dirty="0"/>
          </a:p>
        </p:txBody>
      </p:sp>
      <p:sp>
        <p:nvSpPr>
          <p:cNvPr id="3" name="Content Placeholder 2"/>
          <p:cNvSpPr txBox="1">
            <a:spLocks/>
          </p:cNvSpPr>
          <p:nvPr/>
        </p:nvSpPr>
        <p:spPr>
          <a:xfrm>
            <a:off x="971595" y="2121408"/>
            <a:ext cx="3527252" cy="3602736"/>
          </a:xfrm>
          <a:prstGeom prst="rect">
            <a:avLst/>
          </a:prstGeom>
        </p:spPr>
        <p:txBody>
          <a:bodyPr/>
          <a:lstStyle>
            <a:lvl1pPr marL="274320" marR="0" lvl="0" indent="-274320" algn="l" defTabSz="914400" rtl="0" fontAlgn="auto" hangingPunct="1">
              <a:lnSpc>
                <a:spcPct val="100000"/>
              </a:lnSpc>
              <a:spcBef>
                <a:spcPts val="600"/>
              </a:spcBef>
              <a:spcAft>
                <a:spcPts val="0"/>
              </a:spcAft>
              <a:buClr>
                <a:srgbClr val="AA2B1E"/>
              </a:buClr>
              <a:buSzPct val="85000"/>
              <a:buFont typeface="Brush Script MT" pitchFamily="66"/>
              <a:buChar char="O"/>
              <a:tabLst/>
              <a:defRPr lang="en-US" sz="2400" b="0" i="0" u="none" strike="noStrike" kern="1200" cap="none" spc="0" baseline="0">
                <a:solidFill>
                  <a:srgbClr val="000000"/>
                </a:solidFill>
                <a:uFillTx/>
                <a:latin typeface="Franklin Gothic Book"/>
              </a:defRPr>
            </a:lvl1pPr>
            <a:lvl2pPr marL="640080" marR="0" lvl="1" indent="-274320" algn="l" defTabSz="914400" rtl="0" fontAlgn="auto" hangingPunct="1">
              <a:lnSpc>
                <a:spcPct val="100000"/>
              </a:lnSpc>
              <a:spcBef>
                <a:spcPts val="500"/>
              </a:spcBef>
              <a:spcAft>
                <a:spcPts val="0"/>
              </a:spcAft>
              <a:buClr>
                <a:srgbClr val="AA2B1E"/>
              </a:buClr>
              <a:buSzPct val="85000"/>
              <a:buFont typeface="Brush Script MT" pitchFamily="66"/>
              <a:buChar char="O"/>
              <a:tabLst/>
              <a:defRPr lang="en-US" sz="2200" b="0" i="0" u="none" strike="noStrike" kern="1200" cap="none" spc="0" baseline="0">
                <a:solidFill>
                  <a:srgbClr val="000000"/>
                </a:solidFill>
                <a:uFillTx/>
                <a:latin typeface="Franklin Gothic Book"/>
              </a:defRPr>
            </a:lvl2pPr>
            <a:lvl3pPr marL="914400" marR="0" lvl="2" indent="-228600" algn="l" defTabSz="914400" rtl="0" fontAlgn="auto" hangingPunct="1">
              <a:lnSpc>
                <a:spcPct val="100000"/>
              </a:lnSpc>
              <a:spcBef>
                <a:spcPts val="500"/>
              </a:spcBef>
              <a:spcAft>
                <a:spcPts val="0"/>
              </a:spcAft>
              <a:buClr>
                <a:srgbClr val="AA2B1E"/>
              </a:buClr>
              <a:buSzPct val="85000"/>
              <a:buFont typeface="Brush Script MT" pitchFamily="66"/>
              <a:buChar char="O"/>
              <a:tabLst/>
              <a:defRPr lang="en-US" sz="2000" b="0" i="0" u="none" strike="noStrike" kern="1200" cap="none" spc="0" baseline="0">
                <a:solidFill>
                  <a:srgbClr val="000000"/>
                </a:solidFill>
                <a:uFillTx/>
                <a:latin typeface="Franklin Gothic Book"/>
              </a:defRPr>
            </a:lvl3pPr>
            <a:lvl4pPr marL="1280160" marR="0" lvl="3" indent="-228600" algn="l" defTabSz="914400" rtl="0" fontAlgn="auto" hangingPunct="1">
              <a:lnSpc>
                <a:spcPct val="100000"/>
              </a:lnSpc>
              <a:spcBef>
                <a:spcPts val="400"/>
              </a:spcBef>
              <a:spcAft>
                <a:spcPts val="0"/>
              </a:spcAft>
              <a:buClr>
                <a:srgbClr val="AA2B1E"/>
              </a:buClr>
              <a:buSzPct val="85000"/>
              <a:buFont typeface="Brush Script MT" pitchFamily="66"/>
              <a:buChar char="O"/>
              <a:tabLst/>
              <a:defRPr lang="en-US" sz="1800" b="0" i="0" u="none" strike="noStrike" kern="1200" cap="none" spc="0" baseline="0">
                <a:solidFill>
                  <a:srgbClr val="000000"/>
                </a:solidFill>
                <a:uFillTx/>
                <a:latin typeface="Franklin Gothic Book"/>
              </a:defRPr>
            </a:lvl4pPr>
            <a:lvl5pPr marL="1645920" marR="0" lvl="4" indent="-228600" algn="l" defTabSz="914400" rtl="0" fontAlgn="auto" hangingPunct="1">
              <a:lnSpc>
                <a:spcPct val="100000"/>
              </a:lnSpc>
              <a:spcBef>
                <a:spcPts val="400"/>
              </a:spcBef>
              <a:spcAft>
                <a:spcPts val="0"/>
              </a:spcAft>
              <a:buClr>
                <a:srgbClr val="AA2B1E"/>
              </a:buClr>
              <a:buSzPct val="85000"/>
              <a:buFont typeface="Brush Script MT" pitchFamily="66"/>
              <a:buChar char="O"/>
              <a:tabLst/>
              <a:defRPr lang="en-US" sz="1600" b="0" i="0" u="none" strike="noStrike" kern="1200" cap="none" spc="0" baseline="0">
                <a:solidFill>
                  <a:srgbClr val="000000"/>
                </a:solidFill>
                <a:uFillTx/>
                <a:latin typeface="Franklin Gothic Book"/>
              </a:defRPr>
            </a:lvl5pPr>
          </a:lstStyle>
          <a:p>
            <a:pPr marL="0" indent="0" algn="ctr">
              <a:buFont typeface="Brush Script MT" pitchFamily="66"/>
              <a:buNone/>
            </a:pPr>
            <a:r>
              <a:rPr lang="cy-GB" b="1" dirty="0" smtClean="0"/>
              <a:t>Methodoleg </a:t>
            </a:r>
          </a:p>
          <a:p>
            <a:r>
              <a:rPr lang="cy-GB" sz="2200" dirty="0" smtClean="0"/>
              <a:t>Y fframwaith damcaniaethol sy’n amlinellu’r rheolau y dylid eu dilyn mewn astudiaeth.</a:t>
            </a:r>
          </a:p>
          <a:p>
            <a:pPr marL="0" indent="0" algn="ctr">
              <a:buNone/>
            </a:pPr>
            <a:r>
              <a:rPr lang="cy-GB" b="1" dirty="0" smtClean="0"/>
              <a:t>Dull</a:t>
            </a:r>
          </a:p>
          <a:p>
            <a:r>
              <a:rPr lang="cy-GB" sz="2200" dirty="0" smtClean="0"/>
              <a:t>Yr offer a ddefnyddiwch / y camau a gymerwch wrth gynnal ymchwil i bwnc neu destun.</a:t>
            </a:r>
            <a:endParaRPr lang="cy-GB" sz="2200" dirty="0"/>
          </a:p>
        </p:txBody>
      </p:sp>
      <p:sp>
        <p:nvSpPr>
          <p:cNvPr id="4" name="Content Placeholder 5"/>
          <p:cNvSpPr txBox="1">
            <a:spLocks/>
          </p:cNvSpPr>
          <p:nvPr/>
        </p:nvSpPr>
        <p:spPr>
          <a:xfrm>
            <a:off x="4663440" y="2119314"/>
            <a:ext cx="3436955" cy="3605214"/>
          </a:xfrm>
          <a:prstGeom prst="rect">
            <a:avLst/>
          </a:prstGeom>
        </p:spPr>
        <p:txBody>
          <a:bodyPr/>
          <a:lstStyle>
            <a:lvl1pPr marL="274320" marR="0" lvl="0" indent="-274320" algn="l" defTabSz="914400" rtl="0" fontAlgn="auto" hangingPunct="1">
              <a:lnSpc>
                <a:spcPct val="100000"/>
              </a:lnSpc>
              <a:spcBef>
                <a:spcPts val="600"/>
              </a:spcBef>
              <a:spcAft>
                <a:spcPts val="0"/>
              </a:spcAft>
              <a:buClr>
                <a:srgbClr val="AA2B1E"/>
              </a:buClr>
              <a:buSzPct val="85000"/>
              <a:buFont typeface="Brush Script MT" pitchFamily="66"/>
              <a:buChar char="O"/>
              <a:tabLst/>
              <a:defRPr lang="en-US" sz="2400" b="0" i="0" u="none" strike="noStrike" kern="1200" cap="none" spc="0" baseline="0">
                <a:solidFill>
                  <a:srgbClr val="000000"/>
                </a:solidFill>
                <a:uFillTx/>
                <a:latin typeface="Franklin Gothic Book"/>
              </a:defRPr>
            </a:lvl1pPr>
            <a:lvl2pPr marL="640080" marR="0" lvl="1" indent="-274320" algn="l" defTabSz="914400" rtl="0" fontAlgn="auto" hangingPunct="1">
              <a:lnSpc>
                <a:spcPct val="100000"/>
              </a:lnSpc>
              <a:spcBef>
                <a:spcPts val="500"/>
              </a:spcBef>
              <a:spcAft>
                <a:spcPts val="0"/>
              </a:spcAft>
              <a:buClr>
                <a:srgbClr val="AA2B1E"/>
              </a:buClr>
              <a:buSzPct val="85000"/>
              <a:buFont typeface="Brush Script MT" pitchFamily="66"/>
              <a:buChar char="O"/>
              <a:tabLst/>
              <a:defRPr lang="en-US" sz="2200" b="0" i="0" u="none" strike="noStrike" kern="1200" cap="none" spc="0" baseline="0">
                <a:solidFill>
                  <a:srgbClr val="000000"/>
                </a:solidFill>
                <a:uFillTx/>
                <a:latin typeface="Franklin Gothic Book"/>
              </a:defRPr>
            </a:lvl2pPr>
            <a:lvl3pPr marL="914400" marR="0" lvl="2" indent="-228600" algn="l" defTabSz="914400" rtl="0" fontAlgn="auto" hangingPunct="1">
              <a:lnSpc>
                <a:spcPct val="100000"/>
              </a:lnSpc>
              <a:spcBef>
                <a:spcPts val="500"/>
              </a:spcBef>
              <a:spcAft>
                <a:spcPts val="0"/>
              </a:spcAft>
              <a:buClr>
                <a:srgbClr val="AA2B1E"/>
              </a:buClr>
              <a:buSzPct val="85000"/>
              <a:buFont typeface="Brush Script MT" pitchFamily="66"/>
              <a:buChar char="O"/>
              <a:tabLst/>
              <a:defRPr lang="en-US" sz="2000" b="0" i="0" u="none" strike="noStrike" kern="1200" cap="none" spc="0" baseline="0">
                <a:solidFill>
                  <a:srgbClr val="000000"/>
                </a:solidFill>
                <a:uFillTx/>
                <a:latin typeface="Franklin Gothic Book"/>
              </a:defRPr>
            </a:lvl3pPr>
            <a:lvl4pPr marL="1280160" marR="0" lvl="3" indent="-228600" algn="l" defTabSz="914400" rtl="0" fontAlgn="auto" hangingPunct="1">
              <a:lnSpc>
                <a:spcPct val="100000"/>
              </a:lnSpc>
              <a:spcBef>
                <a:spcPts val="400"/>
              </a:spcBef>
              <a:spcAft>
                <a:spcPts val="0"/>
              </a:spcAft>
              <a:buClr>
                <a:srgbClr val="AA2B1E"/>
              </a:buClr>
              <a:buSzPct val="85000"/>
              <a:buFont typeface="Brush Script MT" pitchFamily="66"/>
              <a:buChar char="O"/>
              <a:tabLst/>
              <a:defRPr lang="en-US" sz="1800" b="0" i="0" u="none" strike="noStrike" kern="1200" cap="none" spc="0" baseline="0">
                <a:solidFill>
                  <a:srgbClr val="000000"/>
                </a:solidFill>
                <a:uFillTx/>
                <a:latin typeface="Franklin Gothic Book"/>
              </a:defRPr>
            </a:lvl4pPr>
            <a:lvl5pPr marL="1645920" marR="0" lvl="4" indent="-228600" algn="l" defTabSz="914400" rtl="0" fontAlgn="auto" hangingPunct="1">
              <a:lnSpc>
                <a:spcPct val="100000"/>
              </a:lnSpc>
              <a:spcBef>
                <a:spcPts val="400"/>
              </a:spcBef>
              <a:spcAft>
                <a:spcPts val="0"/>
              </a:spcAft>
              <a:buClr>
                <a:srgbClr val="AA2B1E"/>
              </a:buClr>
              <a:buSzPct val="85000"/>
              <a:buFont typeface="Brush Script MT" pitchFamily="66"/>
              <a:buChar char="O"/>
              <a:tabLst/>
              <a:defRPr lang="en-US" sz="1600" b="0" i="0" u="none" strike="noStrike" kern="1200" cap="none" spc="0" baseline="0">
                <a:solidFill>
                  <a:srgbClr val="000000"/>
                </a:solidFill>
                <a:uFillTx/>
                <a:latin typeface="Franklin Gothic Book"/>
              </a:defRPr>
            </a:lvl5pPr>
          </a:lstStyle>
          <a:p>
            <a:pPr marL="0" indent="0" algn="ctr">
              <a:buNone/>
            </a:pPr>
            <a:r>
              <a:rPr lang="en-US" b="1" dirty="0"/>
              <a:t>Methodology </a:t>
            </a:r>
          </a:p>
          <a:p>
            <a:r>
              <a:rPr lang="en-US" dirty="0"/>
              <a:t>The theoretical framework that outlines the rules to follow in a study.</a:t>
            </a:r>
          </a:p>
          <a:p>
            <a:pPr marL="0" indent="0" algn="ctr">
              <a:buFont typeface="Brush Script MT" pitchFamily="66"/>
              <a:buNone/>
            </a:pPr>
            <a:r>
              <a:rPr lang="en-US" b="1" dirty="0" smtClean="0"/>
              <a:t>Method</a:t>
            </a:r>
            <a:endParaRPr lang="en-US" dirty="0" smtClean="0"/>
          </a:p>
          <a:p>
            <a:r>
              <a:rPr lang="en-US" dirty="0" smtClean="0"/>
              <a:t>The actual tools/steps taken by which you conduct research into a subject or a topic.</a:t>
            </a:r>
            <a:endParaRPr lang="en-US" dirty="0"/>
          </a:p>
        </p:txBody>
      </p:sp>
    </p:spTree>
    <p:extLst>
      <p:ext uri="{BB962C8B-B14F-4D97-AF65-F5344CB8AC3E}">
        <p14:creationId xmlns:p14="http://schemas.microsoft.com/office/powerpoint/2010/main" val="346767123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itl 1"/>
          <p:cNvSpPr txBox="1">
            <a:spLocks/>
          </p:cNvSpPr>
          <p:nvPr/>
        </p:nvSpPr>
        <p:spPr>
          <a:xfrm>
            <a:off x="1087582" y="76200"/>
            <a:ext cx="6965240" cy="1202481"/>
          </a:xfrm>
          <a:prstGeom prst="rect">
            <a:avLst/>
          </a:prstGeom>
        </p:spPr>
        <p:txBody>
          <a:bodyPr/>
          <a:lstStyle>
            <a:lvl1pPr marL="0" marR="0" lvl="0" indent="0" algn="ctr" defTabSz="914400" rtl="0" fontAlgn="auto" hangingPunct="1">
              <a:lnSpc>
                <a:spcPct val="100000"/>
              </a:lnSpc>
              <a:spcBef>
                <a:spcPts val="0"/>
              </a:spcBef>
              <a:spcAft>
                <a:spcPts val="0"/>
              </a:spcAft>
              <a:buNone/>
              <a:tabLst/>
              <a:defRPr lang="en-US" sz="4400" b="0" i="0" u="none" strike="noStrike" kern="1200" cap="none" spc="0" baseline="0">
                <a:solidFill>
                  <a:srgbClr val="000000"/>
                </a:solidFill>
                <a:uFillTx/>
                <a:latin typeface="Constantia"/>
              </a:defRPr>
            </a:lvl1pPr>
          </a:lstStyle>
          <a:p>
            <a:r>
              <a:rPr lang="cy-GB" sz="2800" dirty="0" smtClean="0">
                <a:solidFill>
                  <a:prstClr val="black"/>
                </a:solidFill>
                <a:latin typeface="Calibri"/>
              </a:rPr>
              <a:t>Ymagweddau Gwahanol at Ymchwil yn Gyfystyr â Pharadeimau ‘Ymchwil’ Gwahanol</a:t>
            </a:r>
            <a:r>
              <a:rPr lang="en-US" sz="3600" dirty="0" smtClean="0">
                <a:solidFill>
                  <a:prstClr val="black"/>
                </a:solidFill>
                <a:latin typeface="Calibri"/>
              </a:rPr>
              <a:t/>
            </a:r>
            <a:br>
              <a:rPr lang="en-US" sz="3600" dirty="0" smtClean="0">
                <a:solidFill>
                  <a:prstClr val="black"/>
                </a:solidFill>
                <a:latin typeface="Calibri"/>
              </a:rPr>
            </a:br>
            <a:r>
              <a:rPr lang="en-US" sz="3200" dirty="0" smtClean="0">
                <a:solidFill>
                  <a:prstClr val="black"/>
                </a:solidFill>
                <a:latin typeface="Calibri"/>
              </a:rPr>
              <a:t>Different Approaches to Research Equate to Different ‘Research’ Paradigms</a:t>
            </a:r>
            <a:r>
              <a:rPr lang="en-US" sz="3600" dirty="0" smtClean="0">
                <a:solidFill>
                  <a:prstClr val="black"/>
                </a:solidFill>
                <a:latin typeface="Calibri"/>
              </a:rPr>
              <a:t/>
            </a:r>
            <a:br>
              <a:rPr lang="en-US" sz="3600" dirty="0" smtClean="0">
                <a:solidFill>
                  <a:prstClr val="black"/>
                </a:solidFill>
                <a:latin typeface="Calibri"/>
              </a:rPr>
            </a:br>
            <a:endParaRPr lang="en-US" dirty="0"/>
          </a:p>
        </p:txBody>
      </p:sp>
      <p:sp>
        <p:nvSpPr>
          <p:cNvPr id="6" name="Dalfan Cynnwys 2"/>
          <p:cNvSpPr txBox="1">
            <a:spLocks/>
          </p:cNvSpPr>
          <p:nvPr/>
        </p:nvSpPr>
        <p:spPr>
          <a:xfrm>
            <a:off x="1175327" y="2286000"/>
            <a:ext cx="3200400" cy="3602736"/>
          </a:xfrm>
          <a:prstGeom prst="rect">
            <a:avLst/>
          </a:prstGeom>
        </p:spPr>
        <p:txBody>
          <a:bodyPr/>
          <a:lstStyle>
            <a:lvl1pPr marL="274320" marR="0" lvl="0" indent="-274320" algn="l" defTabSz="914400" rtl="0" fontAlgn="auto" hangingPunct="1">
              <a:lnSpc>
                <a:spcPct val="100000"/>
              </a:lnSpc>
              <a:spcBef>
                <a:spcPts val="600"/>
              </a:spcBef>
              <a:spcAft>
                <a:spcPts val="0"/>
              </a:spcAft>
              <a:buClr>
                <a:srgbClr val="AA2B1E"/>
              </a:buClr>
              <a:buSzPct val="85000"/>
              <a:buFont typeface="Brush Script MT" pitchFamily="66"/>
              <a:buChar char="O"/>
              <a:tabLst/>
              <a:defRPr lang="en-US" sz="2400" b="0" i="0" u="none" strike="noStrike" kern="1200" cap="none" spc="0" baseline="0">
                <a:solidFill>
                  <a:srgbClr val="000000"/>
                </a:solidFill>
                <a:uFillTx/>
                <a:latin typeface="Franklin Gothic Book"/>
              </a:defRPr>
            </a:lvl1pPr>
            <a:lvl2pPr marL="640080" marR="0" lvl="1" indent="-274320" algn="l" defTabSz="914400" rtl="0" fontAlgn="auto" hangingPunct="1">
              <a:lnSpc>
                <a:spcPct val="100000"/>
              </a:lnSpc>
              <a:spcBef>
                <a:spcPts val="500"/>
              </a:spcBef>
              <a:spcAft>
                <a:spcPts val="0"/>
              </a:spcAft>
              <a:buClr>
                <a:srgbClr val="AA2B1E"/>
              </a:buClr>
              <a:buSzPct val="85000"/>
              <a:buFont typeface="Brush Script MT" pitchFamily="66"/>
              <a:buChar char="O"/>
              <a:tabLst/>
              <a:defRPr lang="en-US" sz="2200" b="0" i="0" u="none" strike="noStrike" kern="1200" cap="none" spc="0" baseline="0">
                <a:solidFill>
                  <a:srgbClr val="000000"/>
                </a:solidFill>
                <a:uFillTx/>
                <a:latin typeface="Franklin Gothic Book"/>
              </a:defRPr>
            </a:lvl2pPr>
            <a:lvl3pPr marL="914400" marR="0" lvl="2" indent="-228600" algn="l" defTabSz="914400" rtl="0" fontAlgn="auto" hangingPunct="1">
              <a:lnSpc>
                <a:spcPct val="100000"/>
              </a:lnSpc>
              <a:spcBef>
                <a:spcPts val="500"/>
              </a:spcBef>
              <a:spcAft>
                <a:spcPts val="0"/>
              </a:spcAft>
              <a:buClr>
                <a:srgbClr val="AA2B1E"/>
              </a:buClr>
              <a:buSzPct val="85000"/>
              <a:buFont typeface="Brush Script MT" pitchFamily="66"/>
              <a:buChar char="O"/>
              <a:tabLst/>
              <a:defRPr lang="en-US" sz="2000" b="0" i="0" u="none" strike="noStrike" kern="1200" cap="none" spc="0" baseline="0">
                <a:solidFill>
                  <a:srgbClr val="000000"/>
                </a:solidFill>
                <a:uFillTx/>
                <a:latin typeface="Franklin Gothic Book"/>
              </a:defRPr>
            </a:lvl3pPr>
            <a:lvl4pPr marL="1280160" marR="0" lvl="3" indent="-228600" algn="l" defTabSz="914400" rtl="0" fontAlgn="auto" hangingPunct="1">
              <a:lnSpc>
                <a:spcPct val="100000"/>
              </a:lnSpc>
              <a:spcBef>
                <a:spcPts val="400"/>
              </a:spcBef>
              <a:spcAft>
                <a:spcPts val="0"/>
              </a:spcAft>
              <a:buClr>
                <a:srgbClr val="AA2B1E"/>
              </a:buClr>
              <a:buSzPct val="85000"/>
              <a:buFont typeface="Brush Script MT" pitchFamily="66"/>
              <a:buChar char="O"/>
              <a:tabLst/>
              <a:defRPr lang="en-US" sz="1800" b="0" i="0" u="none" strike="noStrike" kern="1200" cap="none" spc="0" baseline="0">
                <a:solidFill>
                  <a:srgbClr val="000000"/>
                </a:solidFill>
                <a:uFillTx/>
                <a:latin typeface="Franklin Gothic Book"/>
              </a:defRPr>
            </a:lvl4pPr>
            <a:lvl5pPr marL="1645920" marR="0" lvl="4" indent="-228600" algn="l" defTabSz="914400" rtl="0" fontAlgn="auto" hangingPunct="1">
              <a:lnSpc>
                <a:spcPct val="100000"/>
              </a:lnSpc>
              <a:spcBef>
                <a:spcPts val="400"/>
              </a:spcBef>
              <a:spcAft>
                <a:spcPts val="0"/>
              </a:spcAft>
              <a:buClr>
                <a:srgbClr val="AA2B1E"/>
              </a:buClr>
              <a:buSzPct val="85000"/>
              <a:buFont typeface="Brush Script MT" pitchFamily="66"/>
              <a:buChar char="O"/>
              <a:tabLst/>
              <a:defRPr lang="en-US" sz="1600" b="0" i="0" u="none" strike="noStrike" kern="1200" cap="none" spc="0" baseline="0">
                <a:solidFill>
                  <a:srgbClr val="000000"/>
                </a:solidFill>
                <a:uFillTx/>
                <a:latin typeface="Franklin Gothic Book"/>
              </a:defRPr>
            </a:lvl5pPr>
          </a:lstStyle>
          <a:p>
            <a:r>
              <a:rPr lang="cy-GB" dirty="0" smtClean="0"/>
              <a:t>Mae paradeim yn </a:t>
            </a:r>
          </a:p>
          <a:p>
            <a:pPr lvl="1"/>
            <a:r>
              <a:rPr lang="cy-GB" sz="2400" dirty="0" smtClean="0"/>
              <a:t>‘</a:t>
            </a:r>
            <a:r>
              <a:rPr lang="cy-GB" sz="2400" noProof="1" smtClean="0"/>
              <a:t>farn </a:t>
            </a:r>
            <a:r>
              <a:rPr lang="cy-GB" sz="2400" dirty="0" smtClean="0"/>
              <a:t>gyffredin’ neu set o dybiaethau am y modd y mae pethau’n gweithio</a:t>
            </a:r>
          </a:p>
          <a:p>
            <a:pPr marL="365760" lvl="1" indent="0">
              <a:buNone/>
            </a:pPr>
            <a:endParaRPr lang="cy-GB" sz="2400" dirty="0" smtClean="0"/>
          </a:p>
          <a:p>
            <a:endParaRPr lang="en-GB" dirty="0"/>
          </a:p>
        </p:txBody>
      </p:sp>
      <p:sp>
        <p:nvSpPr>
          <p:cNvPr id="7" name="Dalfan Cynnwys 3"/>
          <p:cNvSpPr txBox="1">
            <a:spLocks/>
          </p:cNvSpPr>
          <p:nvPr/>
        </p:nvSpPr>
        <p:spPr>
          <a:xfrm>
            <a:off x="4673600" y="2286000"/>
            <a:ext cx="3200400" cy="3605214"/>
          </a:xfrm>
          <a:prstGeom prst="rect">
            <a:avLst/>
          </a:prstGeom>
        </p:spPr>
        <p:txBody>
          <a:bodyPr/>
          <a:lstStyle>
            <a:lvl1pPr marL="274320" marR="0" lvl="0" indent="-274320" algn="l" defTabSz="914400" rtl="0" fontAlgn="auto" hangingPunct="1">
              <a:lnSpc>
                <a:spcPct val="100000"/>
              </a:lnSpc>
              <a:spcBef>
                <a:spcPts val="600"/>
              </a:spcBef>
              <a:spcAft>
                <a:spcPts val="0"/>
              </a:spcAft>
              <a:buClr>
                <a:srgbClr val="AA2B1E"/>
              </a:buClr>
              <a:buSzPct val="85000"/>
              <a:buFont typeface="Brush Script MT" pitchFamily="66"/>
              <a:buChar char="O"/>
              <a:tabLst/>
              <a:defRPr lang="en-US" sz="2400" b="0" i="0" u="none" strike="noStrike" kern="1200" cap="none" spc="0" baseline="0">
                <a:solidFill>
                  <a:srgbClr val="000000"/>
                </a:solidFill>
                <a:uFillTx/>
                <a:latin typeface="Franklin Gothic Book"/>
              </a:defRPr>
            </a:lvl1pPr>
            <a:lvl2pPr marL="640080" marR="0" lvl="1" indent="-274320" algn="l" defTabSz="914400" rtl="0" fontAlgn="auto" hangingPunct="1">
              <a:lnSpc>
                <a:spcPct val="100000"/>
              </a:lnSpc>
              <a:spcBef>
                <a:spcPts val="500"/>
              </a:spcBef>
              <a:spcAft>
                <a:spcPts val="0"/>
              </a:spcAft>
              <a:buClr>
                <a:srgbClr val="AA2B1E"/>
              </a:buClr>
              <a:buSzPct val="85000"/>
              <a:buFont typeface="Brush Script MT" pitchFamily="66"/>
              <a:buChar char="O"/>
              <a:tabLst/>
              <a:defRPr lang="en-US" sz="2200" b="0" i="0" u="none" strike="noStrike" kern="1200" cap="none" spc="0" baseline="0">
                <a:solidFill>
                  <a:srgbClr val="000000"/>
                </a:solidFill>
                <a:uFillTx/>
                <a:latin typeface="Franklin Gothic Book"/>
              </a:defRPr>
            </a:lvl2pPr>
            <a:lvl3pPr marL="914400" marR="0" lvl="2" indent="-228600" algn="l" defTabSz="914400" rtl="0" fontAlgn="auto" hangingPunct="1">
              <a:lnSpc>
                <a:spcPct val="100000"/>
              </a:lnSpc>
              <a:spcBef>
                <a:spcPts val="500"/>
              </a:spcBef>
              <a:spcAft>
                <a:spcPts val="0"/>
              </a:spcAft>
              <a:buClr>
                <a:srgbClr val="AA2B1E"/>
              </a:buClr>
              <a:buSzPct val="85000"/>
              <a:buFont typeface="Brush Script MT" pitchFamily="66"/>
              <a:buChar char="O"/>
              <a:tabLst/>
              <a:defRPr lang="en-US" sz="2000" b="0" i="0" u="none" strike="noStrike" kern="1200" cap="none" spc="0" baseline="0">
                <a:solidFill>
                  <a:srgbClr val="000000"/>
                </a:solidFill>
                <a:uFillTx/>
                <a:latin typeface="Franklin Gothic Book"/>
              </a:defRPr>
            </a:lvl3pPr>
            <a:lvl4pPr marL="1280160" marR="0" lvl="3" indent="-228600" algn="l" defTabSz="914400" rtl="0" fontAlgn="auto" hangingPunct="1">
              <a:lnSpc>
                <a:spcPct val="100000"/>
              </a:lnSpc>
              <a:spcBef>
                <a:spcPts val="400"/>
              </a:spcBef>
              <a:spcAft>
                <a:spcPts val="0"/>
              </a:spcAft>
              <a:buClr>
                <a:srgbClr val="AA2B1E"/>
              </a:buClr>
              <a:buSzPct val="85000"/>
              <a:buFont typeface="Brush Script MT" pitchFamily="66"/>
              <a:buChar char="O"/>
              <a:tabLst/>
              <a:defRPr lang="en-US" sz="1800" b="0" i="0" u="none" strike="noStrike" kern="1200" cap="none" spc="0" baseline="0">
                <a:solidFill>
                  <a:srgbClr val="000000"/>
                </a:solidFill>
                <a:uFillTx/>
                <a:latin typeface="Franklin Gothic Book"/>
              </a:defRPr>
            </a:lvl4pPr>
            <a:lvl5pPr marL="1645920" marR="0" lvl="4" indent="-228600" algn="l" defTabSz="914400" rtl="0" fontAlgn="auto" hangingPunct="1">
              <a:lnSpc>
                <a:spcPct val="100000"/>
              </a:lnSpc>
              <a:spcBef>
                <a:spcPts val="400"/>
              </a:spcBef>
              <a:spcAft>
                <a:spcPts val="0"/>
              </a:spcAft>
              <a:buClr>
                <a:srgbClr val="AA2B1E"/>
              </a:buClr>
              <a:buSzPct val="85000"/>
              <a:buFont typeface="Brush Script MT" pitchFamily="66"/>
              <a:buChar char="O"/>
              <a:tabLst/>
              <a:defRPr lang="en-US" sz="1600" b="0" i="0" u="none" strike="noStrike" kern="1200" cap="none" spc="0" baseline="0">
                <a:solidFill>
                  <a:srgbClr val="000000"/>
                </a:solidFill>
                <a:uFillTx/>
                <a:latin typeface="Franklin Gothic Book"/>
              </a:defRPr>
            </a:lvl5pPr>
          </a:lstStyle>
          <a:p>
            <a:r>
              <a:rPr lang="en-US" dirty="0" smtClean="0"/>
              <a:t>A paradigm is </a:t>
            </a:r>
          </a:p>
          <a:p>
            <a:pPr lvl="1"/>
            <a:r>
              <a:rPr lang="en-US" sz="2400" dirty="0" smtClean="0"/>
              <a:t>a ‘worldview 'or a set of assumptions about how things work</a:t>
            </a:r>
          </a:p>
          <a:p>
            <a:pPr marL="0" indent="0">
              <a:buNone/>
            </a:pPr>
            <a:endParaRPr lang="en-US" dirty="0"/>
          </a:p>
        </p:txBody>
      </p:sp>
    </p:spTree>
    <p:extLst>
      <p:ext uri="{BB962C8B-B14F-4D97-AF65-F5344CB8AC3E}">
        <p14:creationId xmlns:p14="http://schemas.microsoft.com/office/powerpoint/2010/main" val="71956602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2"/>
          <p:cNvSpPr txBox="1">
            <a:spLocks/>
          </p:cNvSpPr>
          <p:nvPr/>
        </p:nvSpPr>
        <p:spPr>
          <a:xfrm>
            <a:off x="1524000" y="533400"/>
            <a:ext cx="7108829" cy="973141"/>
          </a:xfrm>
          <a:prstGeom prst="rect">
            <a:avLst/>
          </a:prstGeom>
        </p:spPr>
        <p:txBody>
          <a:bodyPr/>
          <a:lstStyle>
            <a:lvl1pPr marL="0" marR="0" lvl="0" indent="0" algn="ctr" defTabSz="914400" rtl="0" fontAlgn="auto" hangingPunct="1">
              <a:lnSpc>
                <a:spcPct val="100000"/>
              </a:lnSpc>
              <a:spcBef>
                <a:spcPts val="0"/>
              </a:spcBef>
              <a:spcAft>
                <a:spcPts val="0"/>
              </a:spcAft>
              <a:buNone/>
              <a:tabLst/>
              <a:defRPr lang="en-US" sz="4400" b="0" i="0" u="none" strike="noStrike" kern="1200" cap="none" spc="0" baseline="0">
                <a:solidFill>
                  <a:srgbClr val="000000"/>
                </a:solidFill>
                <a:uFillTx/>
                <a:latin typeface="Constantia"/>
              </a:defRPr>
            </a:lvl1pPr>
          </a:lstStyle>
          <a:p>
            <a:r>
              <a:rPr lang="cy-GB" sz="2800" dirty="0" smtClean="0"/>
              <a:t>Meintiol ac Ansoddol</a:t>
            </a:r>
          </a:p>
          <a:p>
            <a:r>
              <a:rPr lang="en-GB" sz="2800" dirty="0" smtClean="0"/>
              <a:t>Quantitative and Qualitative</a:t>
            </a:r>
            <a:endParaRPr lang="en-GB" dirty="0"/>
          </a:p>
        </p:txBody>
      </p:sp>
      <p:graphicFrame>
        <p:nvGraphicFramePr>
          <p:cNvPr id="6" name="Object 5"/>
          <p:cNvGraphicFramePr/>
          <p:nvPr>
            <p:extLst>
              <p:ext uri="{D42A27DB-BD31-4B8C-83A1-F6EECF244321}">
                <p14:modId xmlns:p14="http://schemas.microsoft.com/office/powerpoint/2010/main" val="3999874801"/>
              </p:ext>
            </p:extLst>
          </p:nvPr>
        </p:nvGraphicFramePr>
        <p:xfrm>
          <a:off x="609600" y="1749425"/>
          <a:ext cx="6942138" cy="5645150"/>
        </p:xfrm>
        <a:graphic>
          <a:graphicData uri="http://schemas.openxmlformats.org/presentationml/2006/ole">
            <mc:AlternateContent xmlns:mc="http://schemas.openxmlformats.org/markup-compatibility/2006">
              <mc:Choice xmlns:v="urn:schemas-microsoft-com:vml" Requires="v">
                <p:oleObj spid="_x0000_s5264" name="Document" r:id="rId4" imgW="7917404" imgH="6438791" progId="Word.Document.8">
                  <p:embed/>
                </p:oleObj>
              </mc:Choice>
              <mc:Fallback>
                <p:oleObj name="Document" r:id="rId4" imgW="7917404" imgH="6438791" progId="Word.Document.8">
                  <p:embed/>
                  <p:pic>
                    <p:nvPicPr>
                      <p:cNvPr id="0" name=""/>
                      <p:cNvPicPr/>
                      <p:nvPr/>
                    </p:nvPicPr>
                    <p:blipFill>
                      <a:blip r:embed="rId5"/>
                      <a:stretch>
                        <a:fillRect/>
                      </a:stretch>
                    </p:blipFill>
                    <p:spPr>
                      <a:xfrm>
                        <a:off x="609600" y="1749425"/>
                        <a:ext cx="6942138" cy="5645150"/>
                      </a:xfrm>
                      <a:prstGeom prst="rect">
                        <a:avLst/>
                      </a:prstGeom>
                      <a:noFill/>
                      <a:ln>
                        <a:noFill/>
                      </a:ln>
                    </p:spPr>
                  </p:pic>
                </p:oleObj>
              </mc:Fallback>
            </mc:AlternateContent>
          </a:graphicData>
        </a:graphic>
      </p:graphicFrame>
      <p:graphicFrame>
        <p:nvGraphicFramePr>
          <p:cNvPr id="7" name="Object 6"/>
          <p:cNvGraphicFramePr/>
          <p:nvPr>
            <p:extLst>
              <p:ext uri="{D42A27DB-BD31-4B8C-83A1-F6EECF244321}">
                <p14:modId xmlns:p14="http://schemas.microsoft.com/office/powerpoint/2010/main" val="107738263"/>
              </p:ext>
            </p:extLst>
          </p:nvPr>
        </p:nvGraphicFramePr>
        <p:xfrm>
          <a:off x="228600" y="441330"/>
          <a:ext cx="1447796" cy="1065211"/>
        </p:xfrm>
        <a:graphic>
          <a:graphicData uri="http://schemas.openxmlformats.org/presentationml/2006/ole">
            <mc:AlternateContent xmlns:mc="http://schemas.openxmlformats.org/markup-compatibility/2006">
              <mc:Choice xmlns:v="urn:schemas-microsoft-com:vml" Requires="v">
                <p:oleObj spid="_x0000_s5265" r:id="rId6" imgW="6351392" imgH="4674751" progId="">
                  <p:embed/>
                </p:oleObj>
              </mc:Choice>
              <mc:Fallback>
                <p:oleObj r:id="rId6" imgW="6351392" imgH="4674751" progId="">
                  <p:embed/>
                  <p:pic>
                    <p:nvPicPr>
                      <p:cNvPr id="0" name=""/>
                      <p:cNvPicPr/>
                      <p:nvPr/>
                    </p:nvPicPr>
                    <p:blipFill>
                      <a:blip r:embed="rId7"/>
                      <a:stretch>
                        <a:fillRect/>
                      </a:stretch>
                    </p:blipFill>
                    <p:spPr>
                      <a:xfrm>
                        <a:off x="228600" y="441330"/>
                        <a:ext cx="1447796" cy="1065211"/>
                      </a:xfrm>
                      <a:prstGeom prst="rect">
                        <a:avLst/>
                      </a:prstGeom>
                      <a:solidFill>
                        <a:srgbClr val="FFFFFF"/>
                      </a:solidFill>
                      <a:ln>
                        <a:noFill/>
                      </a:ln>
                    </p:spPr>
                  </p:pic>
                </p:oleObj>
              </mc:Fallback>
            </mc:AlternateContent>
          </a:graphicData>
        </a:graphic>
      </p:graphicFrame>
    </p:spTree>
    <p:extLst>
      <p:ext uri="{BB962C8B-B14F-4D97-AF65-F5344CB8AC3E}">
        <p14:creationId xmlns:p14="http://schemas.microsoft.com/office/powerpoint/2010/main" val="170531462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p:cNvSpPr txBox="1">
            <a:spLocks/>
          </p:cNvSpPr>
          <p:nvPr/>
        </p:nvSpPr>
        <p:spPr>
          <a:xfrm>
            <a:off x="899595" y="685801"/>
            <a:ext cx="7272808" cy="1334264"/>
          </a:xfrm>
          <a:prstGeom prst="rect">
            <a:avLst/>
          </a:prstGeom>
        </p:spPr>
        <p:txBody>
          <a:bodyPr/>
          <a:lstStyle>
            <a:lvl1pPr marL="0" marR="0" lvl="0" indent="0" algn="ctr" defTabSz="914400" rtl="0" fontAlgn="auto" hangingPunct="1">
              <a:lnSpc>
                <a:spcPct val="100000"/>
              </a:lnSpc>
              <a:spcBef>
                <a:spcPts val="0"/>
              </a:spcBef>
              <a:spcAft>
                <a:spcPts val="0"/>
              </a:spcAft>
              <a:buNone/>
              <a:tabLst/>
              <a:defRPr lang="en-US" sz="4400" b="0" i="0" u="none" strike="noStrike" kern="1200" cap="none" spc="0" baseline="0">
                <a:solidFill>
                  <a:srgbClr val="000000"/>
                </a:solidFill>
                <a:uFillTx/>
                <a:latin typeface="Constantia"/>
              </a:defRPr>
            </a:lvl1pPr>
          </a:lstStyle>
          <a:p>
            <a:r>
              <a:rPr lang="cy-GB" sz="2800" b="1" dirty="0" smtClean="0"/>
              <a:t>Dulliau Casglu Data: Ansoddol a Meintiol</a:t>
            </a:r>
          </a:p>
          <a:p>
            <a:r>
              <a:rPr lang="en-US" sz="2800" b="1" dirty="0" smtClean="0"/>
              <a:t>Methods Of Data Collection:  Qualitative and Quantitative</a:t>
            </a:r>
            <a:endParaRPr lang="en-US" sz="2800" b="1" dirty="0"/>
          </a:p>
        </p:txBody>
      </p:sp>
      <p:sp>
        <p:nvSpPr>
          <p:cNvPr id="3" name="Rectangle 3"/>
          <p:cNvSpPr txBox="1">
            <a:spLocks/>
          </p:cNvSpPr>
          <p:nvPr/>
        </p:nvSpPr>
        <p:spPr>
          <a:xfrm>
            <a:off x="609600" y="2020691"/>
            <a:ext cx="3815279" cy="3602736"/>
          </a:xfrm>
          <a:prstGeom prst="rect">
            <a:avLst/>
          </a:prstGeom>
        </p:spPr>
        <p:txBody>
          <a:bodyPr/>
          <a:lstStyle>
            <a:lvl1pPr marL="274320" marR="0" lvl="0" indent="-274320" algn="l" defTabSz="914400" rtl="0" fontAlgn="auto" hangingPunct="1">
              <a:lnSpc>
                <a:spcPct val="100000"/>
              </a:lnSpc>
              <a:spcBef>
                <a:spcPts val="600"/>
              </a:spcBef>
              <a:spcAft>
                <a:spcPts val="0"/>
              </a:spcAft>
              <a:buClr>
                <a:srgbClr val="AA2B1E"/>
              </a:buClr>
              <a:buSzPct val="85000"/>
              <a:buFont typeface="Brush Script MT" pitchFamily="66"/>
              <a:buChar char="O"/>
              <a:tabLst/>
              <a:defRPr lang="en-US" sz="2400" b="0" i="0" u="none" strike="noStrike" kern="1200" cap="none" spc="0" baseline="0">
                <a:solidFill>
                  <a:srgbClr val="000000"/>
                </a:solidFill>
                <a:uFillTx/>
                <a:latin typeface="Franklin Gothic Book"/>
              </a:defRPr>
            </a:lvl1pPr>
            <a:lvl2pPr marL="640080" marR="0" lvl="1" indent="-274320" algn="l" defTabSz="914400" rtl="0" fontAlgn="auto" hangingPunct="1">
              <a:lnSpc>
                <a:spcPct val="100000"/>
              </a:lnSpc>
              <a:spcBef>
                <a:spcPts val="500"/>
              </a:spcBef>
              <a:spcAft>
                <a:spcPts val="0"/>
              </a:spcAft>
              <a:buClr>
                <a:srgbClr val="AA2B1E"/>
              </a:buClr>
              <a:buSzPct val="85000"/>
              <a:buFont typeface="Brush Script MT" pitchFamily="66"/>
              <a:buChar char="O"/>
              <a:tabLst/>
              <a:defRPr lang="en-US" sz="2200" b="0" i="0" u="none" strike="noStrike" kern="1200" cap="none" spc="0" baseline="0">
                <a:solidFill>
                  <a:srgbClr val="000000"/>
                </a:solidFill>
                <a:uFillTx/>
                <a:latin typeface="Franklin Gothic Book"/>
              </a:defRPr>
            </a:lvl2pPr>
            <a:lvl3pPr marL="914400" marR="0" lvl="2" indent="-228600" algn="l" defTabSz="914400" rtl="0" fontAlgn="auto" hangingPunct="1">
              <a:lnSpc>
                <a:spcPct val="100000"/>
              </a:lnSpc>
              <a:spcBef>
                <a:spcPts val="500"/>
              </a:spcBef>
              <a:spcAft>
                <a:spcPts val="0"/>
              </a:spcAft>
              <a:buClr>
                <a:srgbClr val="AA2B1E"/>
              </a:buClr>
              <a:buSzPct val="85000"/>
              <a:buFont typeface="Brush Script MT" pitchFamily="66"/>
              <a:buChar char="O"/>
              <a:tabLst/>
              <a:defRPr lang="en-US" sz="2000" b="0" i="0" u="none" strike="noStrike" kern="1200" cap="none" spc="0" baseline="0">
                <a:solidFill>
                  <a:srgbClr val="000000"/>
                </a:solidFill>
                <a:uFillTx/>
                <a:latin typeface="Franklin Gothic Book"/>
              </a:defRPr>
            </a:lvl3pPr>
            <a:lvl4pPr marL="1280160" marR="0" lvl="3" indent="-228600" algn="l" defTabSz="914400" rtl="0" fontAlgn="auto" hangingPunct="1">
              <a:lnSpc>
                <a:spcPct val="100000"/>
              </a:lnSpc>
              <a:spcBef>
                <a:spcPts val="400"/>
              </a:spcBef>
              <a:spcAft>
                <a:spcPts val="0"/>
              </a:spcAft>
              <a:buClr>
                <a:srgbClr val="AA2B1E"/>
              </a:buClr>
              <a:buSzPct val="85000"/>
              <a:buFont typeface="Brush Script MT" pitchFamily="66"/>
              <a:buChar char="O"/>
              <a:tabLst/>
              <a:defRPr lang="en-US" sz="1800" b="0" i="0" u="none" strike="noStrike" kern="1200" cap="none" spc="0" baseline="0">
                <a:solidFill>
                  <a:srgbClr val="000000"/>
                </a:solidFill>
                <a:uFillTx/>
                <a:latin typeface="Franklin Gothic Book"/>
              </a:defRPr>
            </a:lvl4pPr>
            <a:lvl5pPr marL="1645920" marR="0" lvl="4" indent="-228600" algn="l" defTabSz="914400" rtl="0" fontAlgn="auto" hangingPunct="1">
              <a:lnSpc>
                <a:spcPct val="100000"/>
              </a:lnSpc>
              <a:spcBef>
                <a:spcPts val="400"/>
              </a:spcBef>
              <a:spcAft>
                <a:spcPts val="0"/>
              </a:spcAft>
              <a:buClr>
                <a:srgbClr val="AA2B1E"/>
              </a:buClr>
              <a:buSzPct val="85000"/>
              <a:buFont typeface="Brush Script MT" pitchFamily="66"/>
              <a:buChar char="O"/>
              <a:tabLst/>
              <a:defRPr lang="en-US" sz="1600" b="0" i="0" u="none" strike="noStrike" kern="1200" cap="none" spc="0" baseline="0">
                <a:solidFill>
                  <a:srgbClr val="000000"/>
                </a:solidFill>
                <a:uFillTx/>
                <a:latin typeface="Franklin Gothic Book"/>
              </a:defRPr>
            </a:lvl5pPr>
          </a:lstStyle>
          <a:p>
            <a:pPr marL="0" indent="0" algn="ctr">
              <a:buNone/>
            </a:pPr>
            <a:r>
              <a:rPr lang="cy-GB" sz="2000" b="1" dirty="0" smtClean="0"/>
              <a:t>Meintiol</a:t>
            </a:r>
          </a:p>
          <a:p>
            <a:r>
              <a:rPr lang="cy-GB" sz="2000" dirty="0" smtClean="0"/>
              <a:t>Yn cynnwys arbrofion, arolygon, profion a dadansoddi cynnwys mewn modd trefnus, cyfweliadau  strwythuredig ac arsylwi.</a:t>
            </a:r>
          </a:p>
          <a:p>
            <a:pPr marL="0" indent="0" algn="ctr">
              <a:buNone/>
            </a:pPr>
            <a:r>
              <a:rPr lang="cy-GB" sz="2000" b="1" dirty="0" smtClean="0"/>
              <a:t>Ansoddol</a:t>
            </a:r>
          </a:p>
          <a:p>
            <a:r>
              <a:rPr lang="cy-GB" sz="2000" dirty="0" smtClean="0"/>
              <a:t>Yn cynnwys cyfweliadau di-strwythur / lled-strwythuredig, arsylwi, grwpiau ffocws a dadansoddi cynnwys, dulliau cyfranogol wrth </a:t>
            </a:r>
            <a:r>
              <a:rPr lang="cy-GB" sz="2000" noProof="1" smtClean="0"/>
              <a:t>gasglu</a:t>
            </a:r>
            <a:r>
              <a:rPr lang="cy-GB" sz="2000" dirty="0" smtClean="0"/>
              <a:t> data.</a:t>
            </a:r>
          </a:p>
          <a:p>
            <a:endParaRPr lang="cy-GB" dirty="0" smtClean="0"/>
          </a:p>
          <a:p>
            <a:endParaRPr lang="en-US" dirty="0"/>
          </a:p>
        </p:txBody>
      </p:sp>
      <p:sp>
        <p:nvSpPr>
          <p:cNvPr id="4" name="Rectangle 4"/>
          <p:cNvSpPr txBox="1">
            <a:spLocks/>
          </p:cNvSpPr>
          <p:nvPr/>
        </p:nvSpPr>
        <p:spPr>
          <a:xfrm>
            <a:off x="4447421" y="2020691"/>
            <a:ext cx="3724982" cy="3605214"/>
          </a:xfrm>
          <a:prstGeom prst="rect">
            <a:avLst/>
          </a:prstGeom>
        </p:spPr>
        <p:txBody>
          <a:bodyPr/>
          <a:lstStyle>
            <a:lvl1pPr marL="274320" marR="0" lvl="0" indent="-274320" algn="l" defTabSz="914400" rtl="0" fontAlgn="auto" hangingPunct="1">
              <a:lnSpc>
                <a:spcPct val="100000"/>
              </a:lnSpc>
              <a:spcBef>
                <a:spcPts val="600"/>
              </a:spcBef>
              <a:spcAft>
                <a:spcPts val="0"/>
              </a:spcAft>
              <a:buClr>
                <a:srgbClr val="AA2B1E"/>
              </a:buClr>
              <a:buSzPct val="85000"/>
              <a:buFont typeface="Brush Script MT" pitchFamily="66"/>
              <a:buChar char="O"/>
              <a:tabLst/>
              <a:defRPr lang="en-US" sz="2400" b="0" i="0" u="none" strike="noStrike" kern="1200" cap="none" spc="0" baseline="0">
                <a:solidFill>
                  <a:srgbClr val="000000"/>
                </a:solidFill>
                <a:uFillTx/>
                <a:latin typeface="Franklin Gothic Book"/>
              </a:defRPr>
            </a:lvl1pPr>
            <a:lvl2pPr marL="640080" marR="0" lvl="1" indent="-274320" algn="l" defTabSz="914400" rtl="0" fontAlgn="auto" hangingPunct="1">
              <a:lnSpc>
                <a:spcPct val="100000"/>
              </a:lnSpc>
              <a:spcBef>
                <a:spcPts val="500"/>
              </a:spcBef>
              <a:spcAft>
                <a:spcPts val="0"/>
              </a:spcAft>
              <a:buClr>
                <a:srgbClr val="AA2B1E"/>
              </a:buClr>
              <a:buSzPct val="85000"/>
              <a:buFont typeface="Brush Script MT" pitchFamily="66"/>
              <a:buChar char="O"/>
              <a:tabLst/>
              <a:defRPr lang="en-US" sz="2200" b="0" i="0" u="none" strike="noStrike" kern="1200" cap="none" spc="0" baseline="0">
                <a:solidFill>
                  <a:srgbClr val="000000"/>
                </a:solidFill>
                <a:uFillTx/>
                <a:latin typeface="Franklin Gothic Book"/>
              </a:defRPr>
            </a:lvl2pPr>
            <a:lvl3pPr marL="914400" marR="0" lvl="2" indent="-228600" algn="l" defTabSz="914400" rtl="0" fontAlgn="auto" hangingPunct="1">
              <a:lnSpc>
                <a:spcPct val="100000"/>
              </a:lnSpc>
              <a:spcBef>
                <a:spcPts val="500"/>
              </a:spcBef>
              <a:spcAft>
                <a:spcPts val="0"/>
              </a:spcAft>
              <a:buClr>
                <a:srgbClr val="AA2B1E"/>
              </a:buClr>
              <a:buSzPct val="85000"/>
              <a:buFont typeface="Brush Script MT" pitchFamily="66"/>
              <a:buChar char="O"/>
              <a:tabLst/>
              <a:defRPr lang="en-US" sz="2000" b="0" i="0" u="none" strike="noStrike" kern="1200" cap="none" spc="0" baseline="0">
                <a:solidFill>
                  <a:srgbClr val="000000"/>
                </a:solidFill>
                <a:uFillTx/>
                <a:latin typeface="Franklin Gothic Book"/>
              </a:defRPr>
            </a:lvl3pPr>
            <a:lvl4pPr marL="1280160" marR="0" lvl="3" indent="-228600" algn="l" defTabSz="914400" rtl="0" fontAlgn="auto" hangingPunct="1">
              <a:lnSpc>
                <a:spcPct val="100000"/>
              </a:lnSpc>
              <a:spcBef>
                <a:spcPts val="400"/>
              </a:spcBef>
              <a:spcAft>
                <a:spcPts val="0"/>
              </a:spcAft>
              <a:buClr>
                <a:srgbClr val="AA2B1E"/>
              </a:buClr>
              <a:buSzPct val="85000"/>
              <a:buFont typeface="Brush Script MT" pitchFamily="66"/>
              <a:buChar char="O"/>
              <a:tabLst/>
              <a:defRPr lang="en-US" sz="1800" b="0" i="0" u="none" strike="noStrike" kern="1200" cap="none" spc="0" baseline="0">
                <a:solidFill>
                  <a:srgbClr val="000000"/>
                </a:solidFill>
                <a:uFillTx/>
                <a:latin typeface="Franklin Gothic Book"/>
              </a:defRPr>
            </a:lvl4pPr>
            <a:lvl5pPr marL="1645920" marR="0" lvl="4" indent="-228600" algn="l" defTabSz="914400" rtl="0" fontAlgn="auto" hangingPunct="1">
              <a:lnSpc>
                <a:spcPct val="100000"/>
              </a:lnSpc>
              <a:spcBef>
                <a:spcPts val="400"/>
              </a:spcBef>
              <a:spcAft>
                <a:spcPts val="0"/>
              </a:spcAft>
              <a:buClr>
                <a:srgbClr val="AA2B1E"/>
              </a:buClr>
              <a:buSzPct val="85000"/>
              <a:buFont typeface="Brush Script MT" pitchFamily="66"/>
              <a:buChar char="O"/>
              <a:tabLst/>
              <a:defRPr lang="en-US" sz="1600" b="0" i="0" u="none" strike="noStrike" kern="1200" cap="none" spc="0" baseline="0">
                <a:solidFill>
                  <a:srgbClr val="000000"/>
                </a:solidFill>
                <a:uFillTx/>
                <a:latin typeface="Franklin Gothic Book"/>
              </a:defRPr>
            </a:lvl5pPr>
          </a:lstStyle>
          <a:p>
            <a:pPr marL="0" indent="0" algn="ctr">
              <a:buFont typeface="Brush Script MT" pitchFamily="66"/>
              <a:buNone/>
            </a:pPr>
            <a:r>
              <a:rPr lang="en-US" sz="2000" b="1" dirty="0" smtClean="0"/>
              <a:t>Quantitative</a:t>
            </a:r>
          </a:p>
          <a:p>
            <a:r>
              <a:rPr lang="en-US" sz="2000" dirty="0" smtClean="0"/>
              <a:t>Involves experiments, surveys, testing, and structured content analysis, structured interviews, and observation.</a:t>
            </a:r>
          </a:p>
          <a:p>
            <a:pPr marL="0" indent="0" algn="ctr">
              <a:buNone/>
            </a:pPr>
            <a:r>
              <a:rPr lang="en-US" sz="2000" b="1" dirty="0"/>
              <a:t>Qualitative</a:t>
            </a:r>
          </a:p>
          <a:p>
            <a:r>
              <a:rPr lang="en-US" sz="2000" dirty="0"/>
              <a:t>Involves semi / unstructured interviews, observation, focus groups and content analysis, participatory methods of data collection.</a:t>
            </a:r>
          </a:p>
          <a:p>
            <a:endParaRPr lang="en-US" sz="2000" dirty="0"/>
          </a:p>
        </p:txBody>
      </p:sp>
    </p:spTree>
    <p:extLst>
      <p:ext uri="{BB962C8B-B14F-4D97-AF65-F5344CB8AC3E}">
        <p14:creationId xmlns:p14="http://schemas.microsoft.com/office/powerpoint/2010/main" val="2188486821"/>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name="Slide29">
    <p:spTree>
      <p:nvGrpSpPr>
        <p:cNvPr id="1" name=""/>
        <p:cNvGrpSpPr/>
        <p:nvPr/>
      </p:nvGrpSpPr>
      <p:grpSpPr>
        <a:xfrm>
          <a:off x="0" y="0"/>
          <a:ext cx="0" cy="0"/>
          <a:chOff x="0" y="0"/>
          <a:chExt cx="0" cy="0"/>
        </a:xfrm>
      </p:grpSpPr>
      <p:sp>
        <p:nvSpPr>
          <p:cNvPr id="8" name="Title 1"/>
          <p:cNvSpPr txBox="1">
            <a:spLocks/>
          </p:cNvSpPr>
          <p:nvPr/>
        </p:nvSpPr>
        <p:spPr>
          <a:xfrm>
            <a:off x="801255" y="214259"/>
            <a:ext cx="6965240" cy="1905000"/>
          </a:xfrm>
          <a:prstGeom prst="rect">
            <a:avLst/>
          </a:prstGeom>
        </p:spPr>
        <p:txBody>
          <a:bodyPr/>
          <a:lstStyle>
            <a:lvl1pPr marL="0" marR="0" lvl="0" indent="0" algn="ctr" defTabSz="914400" rtl="0" fontAlgn="auto" hangingPunct="1">
              <a:lnSpc>
                <a:spcPct val="100000"/>
              </a:lnSpc>
              <a:spcBef>
                <a:spcPts val="0"/>
              </a:spcBef>
              <a:spcAft>
                <a:spcPts val="0"/>
              </a:spcAft>
              <a:buNone/>
              <a:tabLst/>
              <a:defRPr lang="en-US" sz="4400" b="0" i="0" u="none" strike="noStrike" kern="1200" cap="none" spc="0" baseline="0">
                <a:solidFill>
                  <a:srgbClr val="000000"/>
                </a:solidFill>
                <a:uFillTx/>
                <a:latin typeface="Constantia"/>
              </a:defRPr>
            </a:lvl1pPr>
          </a:lstStyle>
          <a:p>
            <a:r>
              <a:rPr lang="cy-GB" sz="3200" dirty="0" smtClean="0"/>
              <a:t>Cyfuno </a:t>
            </a:r>
            <a:r>
              <a:rPr lang="cy-GB" sz="3200" noProof="1" smtClean="0"/>
              <a:t>Methodolegau</a:t>
            </a:r>
            <a:r>
              <a:rPr lang="cy-GB" sz="3200" dirty="0" smtClean="0"/>
              <a:t> </a:t>
            </a:r>
          </a:p>
          <a:p>
            <a:r>
              <a:rPr lang="cy-GB" sz="3200" dirty="0" smtClean="0"/>
              <a:t>Meintiol ac Ansoddol</a:t>
            </a:r>
          </a:p>
          <a:p>
            <a:r>
              <a:rPr lang="en-US" sz="3200" dirty="0" smtClean="0"/>
              <a:t>Combining Quantitative and Qualitative Methodologies</a:t>
            </a:r>
            <a:endParaRPr lang="en-US" sz="3200" dirty="0"/>
          </a:p>
        </p:txBody>
      </p:sp>
      <p:sp>
        <p:nvSpPr>
          <p:cNvPr id="9" name="Content Placeholder 2"/>
          <p:cNvSpPr txBox="1">
            <a:spLocks/>
          </p:cNvSpPr>
          <p:nvPr/>
        </p:nvSpPr>
        <p:spPr>
          <a:xfrm>
            <a:off x="1463040" y="2119259"/>
            <a:ext cx="6196404" cy="3603814"/>
          </a:xfrm>
          <a:prstGeom prst="rect">
            <a:avLst/>
          </a:prstGeom>
        </p:spPr>
        <p:txBody>
          <a:bodyPr/>
          <a:lstStyle>
            <a:lvl1pPr marL="274320" marR="0" lvl="0" indent="-274320" algn="l" defTabSz="914400" rtl="0" fontAlgn="auto" hangingPunct="1">
              <a:lnSpc>
                <a:spcPct val="100000"/>
              </a:lnSpc>
              <a:spcBef>
                <a:spcPts val="600"/>
              </a:spcBef>
              <a:spcAft>
                <a:spcPts val="0"/>
              </a:spcAft>
              <a:buClr>
                <a:srgbClr val="AA2B1E"/>
              </a:buClr>
              <a:buSzPct val="85000"/>
              <a:buFont typeface="Brush Script MT" pitchFamily="66"/>
              <a:buChar char="O"/>
              <a:tabLst/>
              <a:defRPr lang="en-US" sz="2400" b="0" i="0" u="none" strike="noStrike" kern="1200" cap="none" spc="0" baseline="0">
                <a:solidFill>
                  <a:srgbClr val="000000"/>
                </a:solidFill>
                <a:uFillTx/>
                <a:latin typeface="Franklin Gothic Book"/>
              </a:defRPr>
            </a:lvl1pPr>
            <a:lvl2pPr marL="640080" marR="0" lvl="1" indent="-274320" algn="l" defTabSz="914400" rtl="0" fontAlgn="auto" hangingPunct="1">
              <a:lnSpc>
                <a:spcPct val="100000"/>
              </a:lnSpc>
              <a:spcBef>
                <a:spcPts val="500"/>
              </a:spcBef>
              <a:spcAft>
                <a:spcPts val="0"/>
              </a:spcAft>
              <a:buClr>
                <a:srgbClr val="AA2B1E"/>
              </a:buClr>
              <a:buSzPct val="85000"/>
              <a:buFont typeface="Brush Script MT" pitchFamily="66"/>
              <a:buChar char="O"/>
              <a:tabLst/>
              <a:defRPr lang="en-US" sz="2200" b="0" i="0" u="none" strike="noStrike" kern="1200" cap="none" spc="0" baseline="0">
                <a:solidFill>
                  <a:srgbClr val="000000"/>
                </a:solidFill>
                <a:uFillTx/>
                <a:latin typeface="Franklin Gothic Book"/>
              </a:defRPr>
            </a:lvl2pPr>
            <a:lvl3pPr marL="914400" marR="0" lvl="2" indent="-228600" algn="l" defTabSz="914400" rtl="0" fontAlgn="auto" hangingPunct="1">
              <a:lnSpc>
                <a:spcPct val="100000"/>
              </a:lnSpc>
              <a:spcBef>
                <a:spcPts val="500"/>
              </a:spcBef>
              <a:spcAft>
                <a:spcPts val="0"/>
              </a:spcAft>
              <a:buClr>
                <a:srgbClr val="AA2B1E"/>
              </a:buClr>
              <a:buSzPct val="85000"/>
              <a:buFont typeface="Brush Script MT" pitchFamily="66"/>
              <a:buChar char="O"/>
              <a:tabLst/>
              <a:defRPr lang="en-US" sz="2000" b="0" i="0" u="none" strike="noStrike" kern="1200" cap="none" spc="0" baseline="0">
                <a:solidFill>
                  <a:srgbClr val="000000"/>
                </a:solidFill>
                <a:uFillTx/>
                <a:latin typeface="Franklin Gothic Book"/>
              </a:defRPr>
            </a:lvl3pPr>
            <a:lvl4pPr marL="1280160" marR="0" lvl="3" indent="-228600" algn="l" defTabSz="914400" rtl="0" fontAlgn="auto" hangingPunct="1">
              <a:lnSpc>
                <a:spcPct val="100000"/>
              </a:lnSpc>
              <a:spcBef>
                <a:spcPts val="400"/>
              </a:spcBef>
              <a:spcAft>
                <a:spcPts val="0"/>
              </a:spcAft>
              <a:buClr>
                <a:srgbClr val="AA2B1E"/>
              </a:buClr>
              <a:buSzPct val="85000"/>
              <a:buFont typeface="Brush Script MT" pitchFamily="66"/>
              <a:buChar char="O"/>
              <a:tabLst/>
              <a:defRPr lang="en-US" sz="1800" b="0" i="0" u="none" strike="noStrike" kern="1200" cap="none" spc="0" baseline="0">
                <a:solidFill>
                  <a:srgbClr val="000000"/>
                </a:solidFill>
                <a:uFillTx/>
                <a:latin typeface="Franklin Gothic Book"/>
              </a:defRPr>
            </a:lvl4pPr>
            <a:lvl5pPr marL="1645920" marR="0" lvl="4" indent="-228600" algn="l" defTabSz="914400" rtl="0" fontAlgn="auto" hangingPunct="1">
              <a:lnSpc>
                <a:spcPct val="100000"/>
              </a:lnSpc>
              <a:spcBef>
                <a:spcPts val="400"/>
              </a:spcBef>
              <a:spcAft>
                <a:spcPts val="0"/>
              </a:spcAft>
              <a:buClr>
                <a:srgbClr val="AA2B1E"/>
              </a:buClr>
              <a:buSzPct val="85000"/>
              <a:buFont typeface="Brush Script MT" pitchFamily="66"/>
              <a:buChar char="O"/>
              <a:tabLst/>
              <a:defRPr lang="en-US" sz="1600" b="0" i="0" u="none" strike="noStrike" kern="1200" cap="none" spc="0" baseline="0">
                <a:solidFill>
                  <a:srgbClr val="000000"/>
                </a:solidFill>
                <a:uFillTx/>
                <a:latin typeface="Franklin Gothic Book"/>
              </a:defRPr>
            </a:lvl5pPr>
          </a:lstStyle>
          <a:p>
            <a:pPr marL="0" indent="0">
              <a:buNone/>
            </a:pPr>
            <a:endParaRPr lang="en-US" dirty="0"/>
          </a:p>
        </p:txBody>
      </p:sp>
      <p:sp>
        <p:nvSpPr>
          <p:cNvPr id="11" name="Content Placeholder 10"/>
          <p:cNvSpPr>
            <a:spLocks noGrp="1"/>
          </p:cNvSpPr>
          <p:nvPr>
            <p:ph sz="half" idx="1"/>
          </p:nvPr>
        </p:nvSpPr>
        <p:spPr>
          <a:xfrm>
            <a:off x="845127" y="2819400"/>
            <a:ext cx="3200400" cy="3602736"/>
          </a:xfrm>
        </p:spPr>
        <p:txBody>
          <a:bodyPr/>
          <a:lstStyle/>
          <a:p>
            <a:r>
              <a:rPr lang="cy-GB" dirty="0" smtClean="0"/>
              <a:t>Yn aml ystyrir bod methodoleg gymysg ac ymagweddau cymysg yn ateb ymarferol i ymchwil.</a:t>
            </a:r>
            <a:endParaRPr lang="cy-GB" dirty="0"/>
          </a:p>
        </p:txBody>
      </p:sp>
      <p:sp>
        <p:nvSpPr>
          <p:cNvPr id="12" name="Content Placeholder 11"/>
          <p:cNvSpPr>
            <a:spLocks noGrp="1"/>
          </p:cNvSpPr>
          <p:nvPr>
            <p:ph sz="half" idx="2"/>
          </p:nvPr>
        </p:nvSpPr>
        <p:spPr>
          <a:xfrm>
            <a:off x="4570713" y="2743200"/>
            <a:ext cx="3200400" cy="3605214"/>
          </a:xfrm>
        </p:spPr>
        <p:txBody>
          <a:bodyPr/>
          <a:lstStyle/>
          <a:p>
            <a:r>
              <a:rPr lang="en-GB" dirty="0"/>
              <a:t>Mixed methodology  and mixed approaches often regarded  as a practical solution to research. </a:t>
            </a:r>
            <a:endParaRPr lang="en-US" dirty="0"/>
          </a:p>
          <a:p>
            <a:endParaRPr lang="en-US" dirty="0"/>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itl 3"/>
          <p:cNvSpPr>
            <a:spLocks noGrp="1"/>
          </p:cNvSpPr>
          <p:nvPr>
            <p:ph type="title"/>
          </p:nvPr>
        </p:nvSpPr>
        <p:spPr>
          <a:xfrm>
            <a:off x="762000" y="533400"/>
            <a:ext cx="6993461" cy="1544617"/>
          </a:xfrm>
        </p:spPr>
        <p:txBody>
          <a:bodyPr/>
          <a:lstStyle/>
          <a:p>
            <a:r>
              <a:rPr lang="cy-GB" sz="2800" dirty="0" smtClean="0"/>
              <a:t>Strategaethau Cynllunio Ansoddol mewn Ymchwil Cymdeithasol</a:t>
            </a:r>
            <a:br>
              <a:rPr lang="cy-GB" sz="2800" dirty="0" smtClean="0"/>
            </a:br>
            <a:r>
              <a:rPr lang="en-GB" sz="2800" dirty="0" smtClean="0"/>
              <a:t>Social </a:t>
            </a:r>
            <a:r>
              <a:rPr lang="en-GB" sz="2800" dirty="0"/>
              <a:t>Research Qualitative Design Strategies </a:t>
            </a:r>
          </a:p>
        </p:txBody>
      </p:sp>
      <p:sp>
        <p:nvSpPr>
          <p:cNvPr id="5" name="Dalfan Cynnwys 4"/>
          <p:cNvSpPr>
            <a:spLocks noGrp="1"/>
          </p:cNvSpPr>
          <p:nvPr>
            <p:ph sz="half" idx="1"/>
          </p:nvPr>
        </p:nvSpPr>
        <p:spPr>
          <a:xfrm>
            <a:off x="1371600" y="2438400"/>
            <a:ext cx="3200400" cy="3602736"/>
          </a:xfrm>
        </p:spPr>
        <p:txBody>
          <a:bodyPr>
            <a:normAutofit lnSpcReduction="10000"/>
          </a:bodyPr>
          <a:lstStyle/>
          <a:p>
            <a:pPr lvl="0"/>
            <a:r>
              <a:rPr lang="cy-GB" sz="2000" dirty="0" smtClean="0"/>
              <a:t>Astudiaeth Achos </a:t>
            </a:r>
          </a:p>
          <a:p>
            <a:pPr lvl="0"/>
            <a:r>
              <a:rPr lang="cy-GB" sz="2000" dirty="0" smtClean="0"/>
              <a:t>Ethnograffeg </a:t>
            </a:r>
          </a:p>
          <a:p>
            <a:pPr lvl="0"/>
            <a:r>
              <a:rPr lang="cy-GB" sz="2000" noProof="1" smtClean="0"/>
              <a:t>Ffenomenoleg </a:t>
            </a:r>
          </a:p>
          <a:p>
            <a:pPr lvl="0"/>
            <a:r>
              <a:rPr lang="cy-GB" sz="2000" dirty="0" smtClean="0"/>
              <a:t>Damcaniaeth Seiliedig </a:t>
            </a:r>
          </a:p>
          <a:p>
            <a:pPr lvl="0"/>
            <a:r>
              <a:rPr lang="cy-GB" sz="2000" dirty="0" smtClean="0"/>
              <a:t>Hanes Bywyd </a:t>
            </a:r>
          </a:p>
          <a:p>
            <a:pPr lvl="0"/>
            <a:r>
              <a:rPr lang="cy-GB" sz="2000" dirty="0" smtClean="0"/>
              <a:t>Dulliau Hanesyddol</a:t>
            </a:r>
          </a:p>
          <a:p>
            <a:pPr lvl="0"/>
            <a:r>
              <a:rPr lang="cy-GB" sz="2000" dirty="0" smtClean="0"/>
              <a:t>Ymchwil Clinigol </a:t>
            </a:r>
          </a:p>
          <a:p>
            <a:pPr lvl="0"/>
            <a:r>
              <a:rPr lang="cy-GB" sz="2000" b="1" u="sng" dirty="0" smtClean="0">
                <a:solidFill>
                  <a:srgbClr val="FF0000"/>
                </a:solidFill>
              </a:rPr>
              <a:t>Ymchwil gweithredu ac ymchwil cymhwysol </a:t>
            </a:r>
          </a:p>
          <a:p>
            <a:pPr lvl="0"/>
            <a:r>
              <a:rPr lang="cy-GB" sz="2000" b="1" u="sng" dirty="0" smtClean="0">
                <a:solidFill>
                  <a:srgbClr val="FF0000"/>
                </a:solidFill>
              </a:rPr>
              <a:t>Ymchwil cyfranogol </a:t>
            </a:r>
          </a:p>
          <a:p>
            <a:endParaRPr lang="en-GB" dirty="0"/>
          </a:p>
        </p:txBody>
      </p:sp>
      <p:sp>
        <p:nvSpPr>
          <p:cNvPr id="6" name="Dalfan Cynnwys 5"/>
          <p:cNvSpPr>
            <a:spLocks noGrp="1"/>
          </p:cNvSpPr>
          <p:nvPr>
            <p:ph sz="half" idx="2"/>
          </p:nvPr>
        </p:nvSpPr>
        <p:spPr>
          <a:xfrm>
            <a:off x="4724400" y="2514600"/>
            <a:ext cx="3200400" cy="3605214"/>
          </a:xfrm>
        </p:spPr>
        <p:txBody>
          <a:bodyPr>
            <a:normAutofit lnSpcReduction="10000"/>
          </a:bodyPr>
          <a:lstStyle/>
          <a:p>
            <a:pPr lvl="0"/>
            <a:r>
              <a:rPr lang="en-GB" sz="2000" dirty="0"/>
              <a:t>Case Study </a:t>
            </a:r>
          </a:p>
          <a:p>
            <a:pPr lvl="0"/>
            <a:r>
              <a:rPr lang="en-GB" sz="2000" dirty="0"/>
              <a:t>Ethnography </a:t>
            </a:r>
          </a:p>
          <a:p>
            <a:pPr lvl="0"/>
            <a:r>
              <a:rPr lang="en-GB" sz="2000" dirty="0"/>
              <a:t>Phenomenology </a:t>
            </a:r>
          </a:p>
          <a:p>
            <a:pPr lvl="0"/>
            <a:r>
              <a:rPr lang="en-GB" sz="2000" dirty="0"/>
              <a:t>Grounded Theory </a:t>
            </a:r>
          </a:p>
          <a:p>
            <a:pPr lvl="0"/>
            <a:r>
              <a:rPr lang="en-GB" sz="2000" dirty="0"/>
              <a:t>Life History </a:t>
            </a:r>
          </a:p>
          <a:p>
            <a:pPr lvl="0"/>
            <a:r>
              <a:rPr lang="en-GB" sz="2000" dirty="0"/>
              <a:t>Historical Methods </a:t>
            </a:r>
          </a:p>
          <a:p>
            <a:pPr lvl="0"/>
            <a:r>
              <a:rPr lang="en-GB" sz="2000" dirty="0"/>
              <a:t>Clinical Research </a:t>
            </a:r>
          </a:p>
          <a:p>
            <a:pPr lvl="0"/>
            <a:r>
              <a:rPr lang="en-GB" sz="2000" b="1" u="sng" dirty="0">
                <a:solidFill>
                  <a:srgbClr val="FF0000"/>
                </a:solidFill>
              </a:rPr>
              <a:t>Action and applied research </a:t>
            </a:r>
          </a:p>
          <a:p>
            <a:pPr lvl="0"/>
            <a:r>
              <a:rPr lang="en-GB" sz="2000" b="1" u="sng" dirty="0">
                <a:solidFill>
                  <a:srgbClr val="FF0000"/>
                </a:solidFill>
              </a:rPr>
              <a:t>Participatory research </a:t>
            </a:r>
          </a:p>
          <a:p>
            <a:endParaRPr lang="en-GB" dirty="0"/>
          </a:p>
        </p:txBody>
      </p:sp>
    </p:spTree>
    <p:extLst>
      <p:ext uri="{BB962C8B-B14F-4D97-AF65-F5344CB8AC3E}">
        <p14:creationId xmlns:p14="http://schemas.microsoft.com/office/powerpoint/2010/main" val="301755803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p:cNvSpPr>
            <a:spLocks noGrp="1"/>
          </p:cNvSpPr>
          <p:nvPr>
            <p:ph type="title"/>
          </p:nvPr>
        </p:nvSpPr>
        <p:spPr>
          <a:xfrm>
            <a:off x="990600" y="817583"/>
            <a:ext cx="7069661" cy="1697017"/>
          </a:xfrm>
        </p:spPr>
        <p:txBody>
          <a:bodyPr/>
          <a:lstStyle/>
          <a:p>
            <a:r>
              <a:rPr lang="cy-GB" sz="3200" dirty="0" smtClean="0"/>
              <a:t>Ymchwil Cymdeithasol fel estyniad i arfer</a:t>
            </a:r>
            <a:r>
              <a:rPr lang="en-GB" sz="3600" dirty="0" smtClean="0"/>
              <a:t/>
            </a:r>
            <a:br>
              <a:rPr lang="en-GB" sz="3600" dirty="0" smtClean="0"/>
            </a:br>
            <a:r>
              <a:rPr lang="en-GB" sz="3200" dirty="0" smtClean="0"/>
              <a:t>Social Research as an extension of practice </a:t>
            </a:r>
            <a:endParaRPr lang="en-GB" sz="3200" dirty="0"/>
          </a:p>
        </p:txBody>
      </p:sp>
      <p:sp>
        <p:nvSpPr>
          <p:cNvPr id="10" name="Content Placeholder 9"/>
          <p:cNvSpPr>
            <a:spLocks noGrp="1"/>
          </p:cNvSpPr>
          <p:nvPr>
            <p:ph sz="half" idx="1"/>
          </p:nvPr>
        </p:nvSpPr>
        <p:spPr>
          <a:xfrm>
            <a:off x="914400" y="2514600"/>
            <a:ext cx="3200400" cy="3602736"/>
          </a:xfrm>
        </p:spPr>
        <p:txBody>
          <a:bodyPr>
            <a:normAutofit fontScale="92500" lnSpcReduction="20000"/>
          </a:bodyPr>
          <a:lstStyle/>
          <a:p>
            <a:r>
              <a:rPr lang="cy-GB" dirty="0" smtClean="0"/>
              <a:t>Meddyliwch am faes o fewn eich arfer cyfredol yr hoffech ymchwilio iddo neu’i werthuso: </a:t>
            </a:r>
          </a:p>
          <a:p>
            <a:pPr lvl="1"/>
            <a:r>
              <a:rPr lang="cy-GB" dirty="0" smtClean="0"/>
              <a:t>datrys problem,</a:t>
            </a:r>
          </a:p>
          <a:p>
            <a:pPr lvl="1"/>
            <a:r>
              <a:rPr lang="cy-GB" dirty="0" smtClean="0"/>
              <a:t>gwella arfer, </a:t>
            </a:r>
          </a:p>
          <a:p>
            <a:pPr lvl="1"/>
            <a:r>
              <a:rPr lang="cy-GB" dirty="0" smtClean="0"/>
              <a:t>gwerthuso menter newydd i weld a ydy’n gweithio...</a:t>
            </a:r>
          </a:p>
        </p:txBody>
      </p:sp>
      <p:sp>
        <p:nvSpPr>
          <p:cNvPr id="11" name="Content Placeholder 10"/>
          <p:cNvSpPr>
            <a:spLocks noGrp="1"/>
          </p:cNvSpPr>
          <p:nvPr>
            <p:ph sz="half" idx="2"/>
          </p:nvPr>
        </p:nvSpPr>
        <p:spPr>
          <a:xfrm>
            <a:off x="4724400" y="2590800"/>
            <a:ext cx="3200400" cy="3605214"/>
          </a:xfrm>
        </p:spPr>
        <p:txBody>
          <a:bodyPr>
            <a:normAutofit fontScale="92500" lnSpcReduction="20000"/>
          </a:bodyPr>
          <a:lstStyle/>
          <a:p>
            <a:r>
              <a:rPr lang="en-GB" dirty="0"/>
              <a:t>T</a:t>
            </a:r>
            <a:r>
              <a:rPr lang="en-GB" dirty="0" smtClean="0"/>
              <a:t>hink </a:t>
            </a:r>
            <a:r>
              <a:rPr lang="en-GB" dirty="0"/>
              <a:t>about an area of your current practice that you would like to research or evaluate: </a:t>
            </a:r>
          </a:p>
          <a:p>
            <a:pPr lvl="1"/>
            <a:r>
              <a:rPr lang="en-GB" dirty="0"/>
              <a:t> solving a problem,</a:t>
            </a:r>
          </a:p>
          <a:p>
            <a:pPr lvl="1"/>
            <a:r>
              <a:rPr lang="en-GB" dirty="0"/>
              <a:t>improving practice, </a:t>
            </a:r>
          </a:p>
          <a:p>
            <a:pPr lvl="1"/>
            <a:r>
              <a:rPr lang="en-GB" dirty="0"/>
              <a:t>evaluating a new initiative to see if it works……</a:t>
            </a:r>
          </a:p>
          <a:p>
            <a:endParaRPr lang="en-GB" dirty="0"/>
          </a:p>
        </p:txBody>
      </p:sp>
    </p:spTree>
    <p:extLst>
      <p:ext uri="{BB962C8B-B14F-4D97-AF65-F5344CB8AC3E}">
        <p14:creationId xmlns:p14="http://schemas.microsoft.com/office/powerpoint/2010/main" val="256565797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sz="4400" dirty="0" smtClean="0"/>
              <a:t>Beth </a:t>
            </a:r>
            <a:r>
              <a:rPr lang="cy-GB" sz="4400" noProof="1" smtClean="0"/>
              <a:t>gallaf </a:t>
            </a:r>
            <a:r>
              <a:rPr lang="cy-GB" sz="4400" dirty="0" smtClean="0"/>
              <a:t>ymchwilio iddo felly</a:t>
            </a:r>
            <a:r>
              <a:rPr lang="en-GB" sz="4400" dirty="0" smtClean="0"/>
              <a:t>? </a:t>
            </a:r>
            <a:r>
              <a:rPr lang="en-GB" dirty="0" smtClean="0"/>
              <a:t>What Can I research then?</a:t>
            </a:r>
            <a:endParaRPr lang="en-GB" dirty="0"/>
          </a:p>
        </p:txBody>
      </p:sp>
      <p:sp>
        <p:nvSpPr>
          <p:cNvPr id="3" name="Content Placeholder 2"/>
          <p:cNvSpPr>
            <a:spLocks noGrp="1"/>
          </p:cNvSpPr>
          <p:nvPr>
            <p:ph sz="half" idx="1"/>
          </p:nvPr>
        </p:nvSpPr>
        <p:spPr>
          <a:xfrm>
            <a:off x="381000" y="1905000"/>
            <a:ext cx="3657600" cy="4590288"/>
          </a:xfrm>
        </p:spPr>
        <p:txBody>
          <a:bodyPr>
            <a:normAutofit fontScale="62500" lnSpcReduction="20000"/>
          </a:bodyPr>
          <a:lstStyle/>
          <a:p>
            <a:r>
              <a:rPr lang="cy-GB" dirty="0" smtClean="0"/>
              <a:t>Gall bron iawn unrhyw ffenomen, mater neu broblem cymdeithasol, gwleidyddol, diwylliannol, economaidd neu esthetaidd, fod yn destun ymchwil.  Y peth allweddol yw nid y pwnc, ond y modd rydych yn ymdrin </a:t>
            </a:r>
            <a:r>
              <a:rPr lang="cy-GB" noProof="1" smtClean="0"/>
              <a:t>â’r</a:t>
            </a:r>
            <a:r>
              <a:rPr lang="cy-GB" dirty="0" smtClean="0"/>
              <a:t> mater.  Os ydych yn chwilio am bwnc i’ch ymchwil, y peth gorau i’w wneud yw datblygu synnwyr go iawn o chwilfrydedd ynghylch sut mae’r byd o’ch cwmpas yn gweithio neu adael i’ch hun fod yn agored i syniadau, wrthrychau, profiadau neu ddigwyddiadau.</a:t>
            </a:r>
          </a:p>
          <a:p>
            <a:pPr algn="r"/>
            <a:r>
              <a:rPr lang="en-GB" noProof="1" smtClean="0"/>
              <a:t>Boden, Kenway </a:t>
            </a:r>
            <a:r>
              <a:rPr lang="en-GB" dirty="0" smtClean="0"/>
              <a:t>ac Epstein, 2005.</a:t>
            </a:r>
            <a:endParaRPr lang="en-GB" dirty="0"/>
          </a:p>
        </p:txBody>
      </p:sp>
      <p:sp>
        <p:nvSpPr>
          <p:cNvPr id="4" name="Dalfan Cynnwys 3"/>
          <p:cNvSpPr>
            <a:spLocks noGrp="1"/>
          </p:cNvSpPr>
          <p:nvPr>
            <p:ph sz="half" idx="2"/>
          </p:nvPr>
        </p:nvSpPr>
        <p:spPr>
          <a:xfrm>
            <a:off x="4114800" y="1828800"/>
            <a:ext cx="3962400" cy="4590288"/>
          </a:xfrm>
        </p:spPr>
        <p:txBody>
          <a:bodyPr>
            <a:noAutofit/>
          </a:bodyPr>
          <a:lstStyle/>
          <a:p>
            <a:r>
              <a:rPr lang="en-GB" sz="1900" dirty="0"/>
              <a:t>Almost any social, political, cultural, economic or aesthetic phenomenon, issue or problem can be the subject of research.  The key thing is not what it’s about, but the way you approach the issue.  If you are looking for a subject for your research the best things to do is to develop a real sense of curiosity about how the world around you works or let yourself be open to ideas, objects, experiences or events.</a:t>
            </a:r>
          </a:p>
          <a:p>
            <a:pPr algn="r"/>
            <a:r>
              <a:rPr lang="en-GB" sz="1900" noProof="1"/>
              <a:t>Boden, </a:t>
            </a:r>
            <a:r>
              <a:rPr lang="en-GB" sz="1900" noProof="1" smtClean="0"/>
              <a:t>Kenway </a:t>
            </a:r>
            <a:r>
              <a:rPr lang="en-GB" sz="1900" dirty="0"/>
              <a:t>and Epstein, 2005</a:t>
            </a:r>
          </a:p>
        </p:txBody>
      </p:sp>
    </p:spTree>
    <p:extLst>
      <p:ext uri="{BB962C8B-B14F-4D97-AF65-F5344CB8AC3E}">
        <p14:creationId xmlns:p14="http://schemas.microsoft.com/office/powerpoint/2010/main" val="4006393205"/>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66800" y="817583"/>
            <a:ext cx="6993461" cy="1620817"/>
          </a:xfrm>
        </p:spPr>
        <p:txBody>
          <a:bodyPr/>
          <a:lstStyle/>
          <a:p>
            <a:r>
              <a:rPr lang="cy-GB" sz="3200" dirty="0"/>
              <a:t>Ymchwil Cymdeithasol fel estyniad i arfer</a:t>
            </a:r>
            <a:r>
              <a:rPr lang="en-GB" sz="3600" dirty="0"/>
              <a:t/>
            </a:r>
            <a:br>
              <a:rPr lang="en-GB" sz="3600" dirty="0"/>
            </a:br>
            <a:r>
              <a:rPr lang="en-GB" sz="3200" dirty="0"/>
              <a:t>Social Research as an extension of practice </a:t>
            </a:r>
            <a:endParaRPr lang="en-GB" dirty="0"/>
          </a:p>
        </p:txBody>
      </p:sp>
      <p:sp>
        <p:nvSpPr>
          <p:cNvPr id="3" name="Content Placeholder 2"/>
          <p:cNvSpPr>
            <a:spLocks noGrp="1"/>
          </p:cNvSpPr>
          <p:nvPr>
            <p:ph sz="half" idx="1"/>
          </p:nvPr>
        </p:nvSpPr>
        <p:spPr>
          <a:xfrm>
            <a:off x="762000" y="2819400"/>
            <a:ext cx="3200400" cy="3602736"/>
          </a:xfrm>
        </p:spPr>
        <p:txBody>
          <a:bodyPr/>
          <a:lstStyle/>
          <a:p>
            <a:r>
              <a:rPr lang="cy-GB" dirty="0" smtClean="0"/>
              <a:t>Beth fyddai’n well gennych i wneud yr ymchwil hwn, ansoddol / meintiol</a:t>
            </a:r>
            <a:r>
              <a:rPr lang="en-GB" dirty="0" smtClean="0"/>
              <a:t>?</a:t>
            </a:r>
            <a:endParaRPr lang="en-GB" dirty="0"/>
          </a:p>
        </p:txBody>
      </p:sp>
      <p:sp>
        <p:nvSpPr>
          <p:cNvPr id="4" name="Content Placeholder 3"/>
          <p:cNvSpPr>
            <a:spLocks noGrp="1"/>
          </p:cNvSpPr>
          <p:nvPr>
            <p:ph sz="half" idx="2"/>
          </p:nvPr>
        </p:nvSpPr>
        <p:spPr>
          <a:xfrm>
            <a:off x="4419600" y="2743200"/>
            <a:ext cx="3200400" cy="3605214"/>
          </a:xfrm>
        </p:spPr>
        <p:txBody>
          <a:bodyPr/>
          <a:lstStyle/>
          <a:p>
            <a:r>
              <a:rPr lang="en-GB" dirty="0" smtClean="0"/>
              <a:t>What would be your preference for carrying out this research qualitative / quantitative? </a:t>
            </a:r>
            <a:endParaRPr lang="en-GB" dirty="0"/>
          </a:p>
        </p:txBody>
      </p:sp>
    </p:spTree>
    <p:extLst>
      <p:ext uri="{BB962C8B-B14F-4D97-AF65-F5344CB8AC3E}">
        <p14:creationId xmlns:p14="http://schemas.microsoft.com/office/powerpoint/2010/main" val="368482448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533400"/>
            <a:ext cx="6965240" cy="1600200"/>
          </a:xfrm>
        </p:spPr>
        <p:txBody>
          <a:bodyPr/>
          <a:lstStyle/>
          <a:p>
            <a:r>
              <a:rPr lang="cy-GB" sz="2800" dirty="0"/>
              <a:t>Ymchwil Cymdeithasol fel estyniad i arfer</a:t>
            </a:r>
            <a:r>
              <a:rPr lang="en-GB" sz="2800" dirty="0"/>
              <a:t/>
            </a:r>
            <a:br>
              <a:rPr lang="en-GB" sz="2800" dirty="0"/>
            </a:br>
            <a:r>
              <a:rPr lang="en-GB" sz="2800" dirty="0"/>
              <a:t>Social Research as an extension of practice </a:t>
            </a:r>
          </a:p>
        </p:txBody>
      </p:sp>
      <p:sp>
        <p:nvSpPr>
          <p:cNvPr id="3" name="Content Placeholder 2"/>
          <p:cNvSpPr>
            <a:spLocks noGrp="1"/>
          </p:cNvSpPr>
          <p:nvPr>
            <p:ph sz="half" idx="1"/>
          </p:nvPr>
        </p:nvSpPr>
        <p:spPr>
          <a:xfrm>
            <a:off x="838200" y="2209800"/>
            <a:ext cx="3200400" cy="3602736"/>
          </a:xfrm>
        </p:spPr>
        <p:txBody>
          <a:bodyPr>
            <a:normAutofit fontScale="92500"/>
          </a:bodyPr>
          <a:lstStyle/>
          <a:p>
            <a:pPr lvl="0"/>
            <a:r>
              <a:rPr lang="cy-GB" sz="2200" dirty="0" smtClean="0"/>
              <a:t>Ymchwil cymhwysol </a:t>
            </a:r>
          </a:p>
          <a:p>
            <a:pPr lvl="1"/>
            <a:r>
              <a:rPr lang="cy-GB" dirty="0" smtClean="0"/>
              <a:t>Ymchwil cyfranogol</a:t>
            </a:r>
          </a:p>
          <a:p>
            <a:pPr lvl="1"/>
            <a:r>
              <a:rPr lang="cy-GB" dirty="0" smtClean="0"/>
              <a:t>Ymchwil Gweithredu</a:t>
            </a:r>
          </a:p>
          <a:p>
            <a:pPr lvl="0"/>
            <a:r>
              <a:rPr lang="cy-GB" sz="2200" dirty="0" smtClean="0"/>
              <a:t>Ymarferwyr: perchenogaeth ar y broses ymchwil </a:t>
            </a:r>
          </a:p>
          <a:p>
            <a:pPr lvl="0"/>
            <a:r>
              <a:rPr lang="cy-GB" sz="2200" dirty="0" smtClean="0"/>
              <a:t>Democrataidd  </a:t>
            </a:r>
          </a:p>
          <a:p>
            <a:pPr lvl="0"/>
            <a:r>
              <a:rPr lang="cy-GB" sz="2200" dirty="0" smtClean="0"/>
              <a:t>Adfyfyrio: yn ysgogi newid personol neu sefydliadol</a:t>
            </a:r>
            <a:r>
              <a:rPr lang="en-GB" sz="2200" dirty="0" smtClean="0"/>
              <a:t>. </a:t>
            </a:r>
            <a:endParaRPr lang="en-GB" sz="2200" dirty="0"/>
          </a:p>
          <a:p>
            <a:endParaRPr lang="en-GB" dirty="0"/>
          </a:p>
        </p:txBody>
      </p:sp>
      <p:sp>
        <p:nvSpPr>
          <p:cNvPr id="4" name="Content Placeholder 3"/>
          <p:cNvSpPr>
            <a:spLocks noGrp="1"/>
          </p:cNvSpPr>
          <p:nvPr>
            <p:ph sz="half" idx="2"/>
          </p:nvPr>
        </p:nvSpPr>
        <p:spPr>
          <a:xfrm>
            <a:off x="4648200" y="2209800"/>
            <a:ext cx="3200400" cy="3605214"/>
          </a:xfrm>
        </p:spPr>
        <p:txBody>
          <a:bodyPr>
            <a:normAutofit fontScale="92500"/>
          </a:bodyPr>
          <a:lstStyle/>
          <a:p>
            <a:r>
              <a:rPr lang="en-GB" sz="2200" dirty="0" smtClean="0"/>
              <a:t>Applied research </a:t>
            </a:r>
          </a:p>
          <a:p>
            <a:pPr lvl="1"/>
            <a:r>
              <a:rPr lang="en-GB" dirty="0" smtClean="0"/>
              <a:t>Participatory research</a:t>
            </a:r>
          </a:p>
          <a:p>
            <a:pPr lvl="1"/>
            <a:r>
              <a:rPr lang="en-GB" dirty="0" smtClean="0"/>
              <a:t>Action Research</a:t>
            </a:r>
          </a:p>
          <a:p>
            <a:r>
              <a:rPr lang="en-GB" sz="2200" dirty="0"/>
              <a:t>Practitioners: ownership of the research process </a:t>
            </a:r>
            <a:endParaRPr lang="en-GB" sz="2200" dirty="0" smtClean="0"/>
          </a:p>
          <a:p>
            <a:r>
              <a:rPr lang="en-GB" sz="2200" dirty="0" smtClean="0"/>
              <a:t>Democratic</a:t>
            </a:r>
          </a:p>
          <a:p>
            <a:r>
              <a:rPr lang="en-GB" sz="2200" dirty="0" smtClean="0"/>
              <a:t>Reflection:  </a:t>
            </a:r>
            <a:r>
              <a:rPr lang="en-GB" sz="2200" dirty="0"/>
              <a:t>engenders personal or organisational change. </a:t>
            </a:r>
          </a:p>
          <a:p>
            <a:endParaRPr lang="en-GB" dirty="0" smtClean="0"/>
          </a:p>
        </p:txBody>
      </p:sp>
    </p:spTree>
    <p:extLst>
      <p:ext uri="{BB962C8B-B14F-4D97-AF65-F5344CB8AC3E}">
        <p14:creationId xmlns:p14="http://schemas.microsoft.com/office/powerpoint/2010/main" val="373921919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smtClean="0"/>
              <a:t>Crynodeb</a:t>
            </a:r>
            <a:br>
              <a:rPr lang="cy-GB" dirty="0" smtClean="0"/>
            </a:br>
            <a:r>
              <a:rPr lang="en-GB" dirty="0" smtClean="0"/>
              <a:t>Summary </a:t>
            </a:r>
            <a:endParaRPr lang="en-GB" dirty="0"/>
          </a:p>
        </p:txBody>
      </p:sp>
      <p:sp>
        <p:nvSpPr>
          <p:cNvPr id="3" name="Content Placeholder 2"/>
          <p:cNvSpPr>
            <a:spLocks noGrp="1"/>
          </p:cNvSpPr>
          <p:nvPr>
            <p:ph sz="half" idx="1"/>
          </p:nvPr>
        </p:nvSpPr>
        <p:spPr>
          <a:xfrm>
            <a:off x="457200" y="1752600"/>
            <a:ext cx="3657600" cy="4590288"/>
          </a:xfrm>
        </p:spPr>
        <p:txBody>
          <a:bodyPr/>
          <a:lstStyle/>
          <a:p>
            <a:r>
              <a:rPr lang="cy-GB" dirty="0" smtClean="0"/>
              <a:t>Beth ydy ymchwil cymdeithasol yn eich tyb chi bellach?</a:t>
            </a:r>
          </a:p>
          <a:p>
            <a:r>
              <a:rPr lang="cy-GB" noProof="1" smtClean="0"/>
              <a:t>Ydych chi’n gallu</a:t>
            </a:r>
            <a:r>
              <a:rPr lang="cy-GB" dirty="0" smtClean="0"/>
              <a:t> dechrau gweld y cysylltiadau </a:t>
            </a:r>
            <a:r>
              <a:rPr lang="cy-GB" noProof="1" smtClean="0"/>
              <a:t>â’ch </a:t>
            </a:r>
            <a:r>
              <a:rPr lang="cy-GB" dirty="0" smtClean="0"/>
              <a:t>arfer eich hun</a:t>
            </a:r>
            <a:r>
              <a:rPr lang="en-GB" dirty="0" smtClean="0"/>
              <a:t>?</a:t>
            </a:r>
            <a:endParaRPr lang="en-GB" dirty="0"/>
          </a:p>
        </p:txBody>
      </p:sp>
      <p:sp>
        <p:nvSpPr>
          <p:cNvPr id="4" name="Content Placeholder 3"/>
          <p:cNvSpPr>
            <a:spLocks noGrp="1"/>
          </p:cNvSpPr>
          <p:nvPr>
            <p:ph sz="half" idx="2"/>
          </p:nvPr>
        </p:nvSpPr>
        <p:spPr>
          <a:xfrm>
            <a:off x="4419600" y="1752600"/>
            <a:ext cx="3657600" cy="4590288"/>
          </a:xfrm>
        </p:spPr>
        <p:txBody>
          <a:bodyPr/>
          <a:lstStyle/>
          <a:p>
            <a:r>
              <a:rPr lang="en-GB" dirty="0" smtClean="0"/>
              <a:t>What do you now understand as social research?</a:t>
            </a:r>
          </a:p>
          <a:p>
            <a:pPr marL="114300" indent="0">
              <a:buNone/>
            </a:pPr>
            <a:endParaRPr lang="en-GB" dirty="0" smtClean="0"/>
          </a:p>
          <a:p>
            <a:r>
              <a:rPr lang="en-GB" dirty="0" smtClean="0"/>
              <a:t>Are you able to begin see the links to your own practice?</a:t>
            </a:r>
          </a:p>
        </p:txBody>
      </p:sp>
    </p:spTree>
    <p:extLst>
      <p:ext uri="{BB962C8B-B14F-4D97-AF65-F5344CB8AC3E}">
        <p14:creationId xmlns:p14="http://schemas.microsoft.com/office/powerpoint/2010/main" val="334130064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0"/>
          <p:cNvSpPr txBox="1">
            <a:spLocks/>
          </p:cNvSpPr>
          <p:nvPr/>
        </p:nvSpPr>
        <p:spPr>
          <a:xfrm>
            <a:off x="1095021" y="817583"/>
            <a:ext cx="6965240" cy="1202481"/>
          </a:xfrm>
          <a:prstGeom prst="rect">
            <a:avLst/>
          </a:prstGeom>
        </p:spPr>
        <p:txBody>
          <a:bodyPr/>
          <a:lstStyle>
            <a:lvl1pPr marL="0" marR="0" lvl="0" indent="0" algn="ctr" defTabSz="914400" rtl="0" fontAlgn="auto" hangingPunct="1">
              <a:lnSpc>
                <a:spcPct val="100000"/>
              </a:lnSpc>
              <a:spcBef>
                <a:spcPts val="0"/>
              </a:spcBef>
              <a:spcAft>
                <a:spcPts val="0"/>
              </a:spcAft>
              <a:buNone/>
              <a:tabLst/>
              <a:defRPr lang="en-US" sz="4400" b="0" i="0" u="none" strike="noStrike" kern="1200" cap="none" spc="0" baseline="0">
                <a:solidFill>
                  <a:srgbClr val="000000"/>
                </a:solidFill>
                <a:uFillTx/>
                <a:latin typeface="Constantia"/>
              </a:defRPr>
            </a:lvl1pPr>
          </a:lstStyle>
          <a:p>
            <a:r>
              <a:rPr lang="cy-GB" dirty="0" smtClean="0"/>
              <a:t>Hanfodol</a:t>
            </a:r>
            <a:r>
              <a:rPr lang="en-GB" dirty="0" smtClean="0"/>
              <a:t>       Required</a:t>
            </a:r>
            <a:endParaRPr lang="en-GB" dirty="0"/>
          </a:p>
        </p:txBody>
      </p:sp>
      <p:pic>
        <p:nvPicPr>
          <p:cNvPr id="5" name="prodImage" descr="Introduction to Social Research: Quantitative and Qualitative Approaches (Essential Resource Books for Social Research)"/>
          <p:cNvPicPr>
            <a:picLocks noChangeAspect="1"/>
          </p:cNvPicPr>
          <p:nvPr/>
        </p:nvPicPr>
        <p:blipFill>
          <a:blip r:embed="rId2"/>
          <a:stretch>
            <a:fillRect/>
          </a:stretch>
        </p:blipFill>
        <p:spPr>
          <a:xfrm>
            <a:off x="971595" y="2152323"/>
            <a:ext cx="3148882" cy="3148882"/>
          </a:xfrm>
          <a:prstGeom prst="rect">
            <a:avLst/>
          </a:prstGeom>
        </p:spPr>
      </p:pic>
      <p:sp>
        <p:nvSpPr>
          <p:cNvPr id="6" name="Rectangle 11"/>
          <p:cNvSpPr txBox="1">
            <a:spLocks/>
          </p:cNvSpPr>
          <p:nvPr/>
        </p:nvSpPr>
        <p:spPr>
          <a:xfrm>
            <a:off x="4139955" y="2119314"/>
            <a:ext cx="4248476" cy="3605214"/>
          </a:xfrm>
          <a:prstGeom prst="rect">
            <a:avLst/>
          </a:prstGeom>
        </p:spPr>
        <p:txBody>
          <a:bodyPr/>
          <a:lstStyle>
            <a:lvl1pPr marL="274320" marR="0" lvl="0" indent="-274320" algn="l" defTabSz="914400" rtl="0" fontAlgn="auto" hangingPunct="1">
              <a:lnSpc>
                <a:spcPct val="100000"/>
              </a:lnSpc>
              <a:spcBef>
                <a:spcPts val="600"/>
              </a:spcBef>
              <a:spcAft>
                <a:spcPts val="0"/>
              </a:spcAft>
              <a:buClr>
                <a:srgbClr val="AA2B1E"/>
              </a:buClr>
              <a:buSzPct val="85000"/>
              <a:buFont typeface="Brush Script MT" pitchFamily="66"/>
              <a:buChar char="O"/>
              <a:tabLst/>
              <a:defRPr lang="en-US" sz="2400" b="0" i="0" u="none" strike="noStrike" kern="1200" cap="none" spc="0" baseline="0">
                <a:solidFill>
                  <a:srgbClr val="000000"/>
                </a:solidFill>
                <a:uFillTx/>
                <a:latin typeface="Franklin Gothic Book"/>
              </a:defRPr>
            </a:lvl1pPr>
            <a:lvl2pPr marL="640080" marR="0" lvl="1" indent="-274320" algn="l" defTabSz="914400" rtl="0" fontAlgn="auto" hangingPunct="1">
              <a:lnSpc>
                <a:spcPct val="100000"/>
              </a:lnSpc>
              <a:spcBef>
                <a:spcPts val="500"/>
              </a:spcBef>
              <a:spcAft>
                <a:spcPts val="0"/>
              </a:spcAft>
              <a:buClr>
                <a:srgbClr val="AA2B1E"/>
              </a:buClr>
              <a:buSzPct val="85000"/>
              <a:buFont typeface="Brush Script MT" pitchFamily="66"/>
              <a:buChar char="O"/>
              <a:tabLst/>
              <a:defRPr lang="en-US" sz="2200" b="0" i="0" u="none" strike="noStrike" kern="1200" cap="none" spc="0" baseline="0">
                <a:solidFill>
                  <a:srgbClr val="000000"/>
                </a:solidFill>
                <a:uFillTx/>
                <a:latin typeface="Franklin Gothic Book"/>
              </a:defRPr>
            </a:lvl2pPr>
            <a:lvl3pPr marL="914400" marR="0" lvl="2" indent="-228600" algn="l" defTabSz="914400" rtl="0" fontAlgn="auto" hangingPunct="1">
              <a:lnSpc>
                <a:spcPct val="100000"/>
              </a:lnSpc>
              <a:spcBef>
                <a:spcPts val="500"/>
              </a:spcBef>
              <a:spcAft>
                <a:spcPts val="0"/>
              </a:spcAft>
              <a:buClr>
                <a:srgbClr val="AA2B1E"/>
              </a:buClr>
              <a:buSzPct val="85000"/>
              <a:buFont typeface="Brush Script MT" pitchFamily="66"/>
              <a:buChar char="O"/>
              <a:tabLst/>
              <a:defRPr lang="en-US" sz="2000" b="0" i="0" u="none" strike="noStrike" kern="1200" cap="none" spc="0" baseline="0">
                <a:solidFill>
                  <a:srgbClr val="000000"/>
                </a:solidFill>
                <a:uFillTx/>
                <a:latin typeface="Franklin Gothic Book"/>
              </a:defRPr>
            </a:lvl3pPr>
            <a:lvl4pPr marL="1280160" marR="0" lvl="3" indent="-228600" algn="l" defTabSz="914400" rtl="0" fontAlgn="auto" hangingPunct="1">
              <a:lnSpc>
                <a:spcPct val="100000"/>
              </a:lnSpc>
              <a:spcBef>
                <a:spcPts val="400"/>
              </a:spcBef>
              <a:spcAft>
                <a:spcPts val="0"/>
              </a:spcAft>
              <a:buClr>
                <a:srgbClr val="AA2B1E"/>
              </a:buClr>
              <a:buSzPct val="85000"/>
              <a:buFont typeface="Brush Script MT" pitchFamily="66"/>
              <a:buChar char="O"/>
              <a:tabLst/>
              <a:defRPr lang="en-US" sz="1800" b="0" i="0" u="none" strike="noStrike" kern="1200" cap="none" spc="0" baseline="0">
                <a:solidFill>
                  <a:srgbClr val="000000"/>
                </a:solidFill>
                <a:uFillTx/>
                <a:latin typeface="Franklin Gothic Book"/>
              </a:defRPr>
            </a:lvl4pPr>
            <a:lvl5pPr marL="1645920" marR="0" lvl="4" indent="-228600" algn="l" defTabSz="914400" rtl="0" fontAlgn="auto" hangingPunct="1">
              <a:lnSpc>
                <a:spcPct val="100000"/>
              </a:lnSpc>
              <a:spcBef>
                <a:spcPts val="400"/>
              </a:spcBef>
              <a:spcAft>
                <a:spcPts val="0"/>
              </a:spcAft>
              <a:buClr>
                <a:srgbClr val="AA2B1E"/>
              </a:buClr>
              <a:buSzPct val="85000"/>
              <a:buFont typeface="Brush Script MT" pitchFamily="66"/>
              <a:buChar char="O"/>
              <a:tabLst/>
              <a:defRPr lang="en-US" sz="1600" b="0" i="0" u="none" strike="noStrike" kern="1200" cap="none" spc="0" baseline="0">
                <a:solidFill>
                  <a:srgbClr val="000000"/>
                </a:solidFill>
                <a:uFillTx/>
                <a:latin typeface="Franklin Gothic Book"/>
              </a:defRPr>
            </a:lvl5pPr>
          </a:lstStyle>
          <a:p>
            <a:pPr lvl="1"/>
            <a:r>
              <a:rPr lang="en-GB" dirty="0" smtClean="0"/>
              <a:t>Punch K, </a:t>
            </a:r>
            <a:r>
              <a:rPr lang="en-GB" i="1" dirty="0" smtClean="0"/>
              <a:t>Introduction to Social Research Methods: Quantitative and Qualitative Approaches, </a:t>
            </a:r>
            <a:r>
              <a:rPr lang="en-GB" dirty="0" smtClean="0"/>
              <a:t>London: Sage, 2005.</a:t>
            </a:r>
          </a:p>
          <a:p>
            <a:endParaRPr lang="en-GB" dirty="0"/>
          </a:p>
        </p:txBody>
      </p:sp>
      <p:sp>
        <p:nvSpPr>
          <p:cNvPr id="7" name="Rectangle 8"/>
          <p:cNvSpPr/>
          <p:nvPr/>
        </p:nvSpPr>
        <p:spPr>
          <a:xfrm>
            <a:off x="0" y="0"/>
            <a:ext cx="9144000" cy="0"/>
          </a:xfrm>
          <a:prstGeom prst="rect">
            <a:avLst/>
          </a:prstGeom>
          <a:noFill/>
          <a:ln>
            <a:noFill/>
            <a:prstDash val="solid"/>
          </a:ln>
        </p:spPr>
        <p:txBody>
          <a:bodyPr vert="horz" wrap="none" lIns="92070" tIns="46040" rIns="92070" bIns="0" anchor="ctr"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Franklin Gothic Book"/>
              <a:ea typeface=""/>
              <a:cs typeface=""/>
            </a:endParaRPr>
          </a:p>
        </p:txBody>
      </p:sp>
      <p:sp>
        <p:nvSpPr>
          <p:cNvPr id="8" name="Rectangle 9"/>
          <p:cNvSpPr/>
          <p:nvPr/>
        </p:nvSpPr>
        <p:spPr>
          <a:xfrm>
            <a:off x="0" y="2286000"/>
            <a:ext cx="184151" cy="639759"/>
          </a:xfrm>
          <a:prstGeom prst="rect">
            <a:avLst/>
          </a:prstGeom>
          <a:noFill/>
          <a:ln>
            <a:noFill/>
            <a:prstDash val="solid"/>
          </a:ln>
        </p:spPr>
        <p:txBody>
          <a:bodyPr vert="horz" wrap="none" lIns="92070" tIns="46040" rIns="92070" bIns="46040" anchor="ctr" anchorCtr="0" compatLnSpc="1">
            <a:spAutoFit/>
          </a:bodyPr>
          <a:lstStyle/>
          <a:p>
            <a:pPr marL="0" marR="0" lvl="0" indent="0" algn="l"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endParaRPr lang="en-GB" sz="1200" b="1" i="0" u="none" strike="noStrike" kern="1200" cap="none" spc="0" baseline="0">
              <a:solidFill>
                <a:srgbClr val="000000"/>
              </a:solidFill>
              <a:uFillTx/>
              <a:latin typeface="Times New Roman" pitchFamily="18"/>
              <a:ea typeface=""/>
              <a:cs typeface="Times New Roman" pitchFamily="18"/>
            </a:endParaRPr>
          </a:p>
          <a:p>
            <a:pPr marL="0" marR="0" lvl="0" indent="0" algn="l"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000000"/>
              </a:solidFill>
              <a:uFillTx/>
              <a:latin typeface="Times New Roman" pitchFamily="18"/>
              <a:ea typeface=""/>
              <a:cs typeface=""/>
            </a:endParaRPr>
          </a:p>
        </p:txBody>
      </p:sp>
    </p:spTree>
    <p:extLst>
      <p:ext uri="{BB962C8B-B14F-4D97-AF65-F5344CB8AC3E}">
        <p14:creationId xmlns:p14="http://schemas.microsoft.com/office/powerpoint/2010/main" val="1294812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8"/>
          <p:cNvSpPr txBox="1">
            <a:spLocks/>
          </p:cNvSpPr>
          <p:nvPr/>
        </p:nvSpPr>
        <p:spPr>
          <a:xfrm>
            <a:off x="1095021" y="817583"/>
            <a:ext cx="6965240" cy="1202481"/>
          </a:xfrm>
          <a:prstGeom prst="rect">
            <a:avLst/>
          </a:prstGeom>
        </p:spPr>
        <p:txBody>
          <a:bodyPr/>
          <a:lstStyle>
            <a:lvl1pPr marL="0" marR="0" lvl="0" indent="0" algn="ctr" defTabSz="914400" rtl="0" fontAlgn="auto" hangingPunct="1">
              <a:lnSpc>
                <a:spcPct val="100000"/>
              </a:lnSpc>
              <a:spcBef>
                <a:spcPts val="0"/>
              </a:spcBef>
              <a:spcAft>
                <a:spcPts val="0"/>
              </a:spcAft>
              <a:buNone/>
              <a:tabLst/>
              <a:defRPr lang="en-US" sz="4400" b="0" i="0" u="none" strike="noStrike" kern="1200" cap="none" spc="0" baseline="0">
                <a:solidFill>
                  <a:srgbClr val="000000"/>
                </a:solidFill>
                <a:uFillTx/>
                <a:latin typeface="Constantia"/>
              </a:defRPr>
            </a:lvl1pPr>
          </a:lstStyle>
          <a:p>
            <a:r>
              <a:rPr lang="cy-GB" dirty="0" smtClean="0"/>
              <a:t>Hanfodol </a:t>
            </a:r>
            <a:r>
              <a:rPr lang="en-GB" dirty="0" smtClean="0"/>
              <a:t>            Required</a:t>
            </a:r>
            <a:endParaRPr lang="en-GB" dirty="0"/>
          </a:p>
        </p:txBody>
      </p:sp>
      <p:pic>
        <p:nvPicPr>
          <p:cNvPr id="3" name="prodImage" descr="The Students' Guide to Research Ethics"/>
          <p:cNvPicPr>
            <a:picLocks noChangeAspect="1"/>
          </p:cNvPicPr>
          <p:nvPr/>
        </p:nvPicPr>
        <p:blipFill>
          <a:blip r:embed="rId2"/>
          <a:stretch>
            <a:fillRect/>
          </a:stretch>
        </p:blipFill>
        <p:spPr>
          <a:xfrm>
            <a:off x="755577" y="2041379"/>
            <a:ext cx="3024332" cy="3024332"/>
          </a:xfrm>
          <a:prstGeom prst="rect">
            <a:avLst/>
          </a:prstGeom>
        </p:spPr>
      </p:pic>
      <p:sp>
        <p:nvSpPr>
          <p:cNvPr id="4" name="Rectangle 3"/>
          <p:cNvSpPr txBox="1">
            <a:spLocks/>
          </p:cNvSpPr>
          <p:nvPr/>
        </p:nvSpPr>
        <p:spPr>
          <a:xfrm>
            <a:off x="3779910" y="2119314"/>
            <a:ext cx="4680520" cy="3605214"/>
          </a:xfrm>
          <a:prstGeom prst="rect">
            <a:avLst/>
          </a:prstGeom>
        </p:spPr>
        <p:txBody>
          <a:bodyPr/>
          <a:lstStyle>
            <a:lvl1pPr marL="274320" marR="0" lvl="0" indent="-274320" algn="l" defTabSz="914400" rtl="0" fontAlgn="auto" hangingPunct="1">
              <a:lnSpc>
                <a:spcPct val="100000"/>
              </a:lnSpc>
              <a:spcBef>
                <a:spcPts val="600"/>
              </a:spcBef>
              <a:spcAft>
                <a:spcPts val="0"/>
              </a:spcAft>
              <a:buClr>
                <a:srgbClr val="AA2B1E"/>
              </a:buClr>
              <a:buSzPct val="85000"/>
              <a:buFont typeface="Brush Script MT" pitchFamily="66"/>
              <a:buChar char="O"/>
              <a:tabLst/>
              <a:defRPr lang="en-US" sz="2400" b="0" i="0" u="none" strike="noStrike" kern="1200" cap="none" spc="0" baseline="0">
                <a:solidFill>
                  <a:srgbClr val="000000"/>
                </a:solidFill>
                <a:uFillTx/>
                <a:latin typeface="Franklin Gothic Book"/>
              </a:defRPr>
            </a:lvl1pPr>
            <a:lvl2pPr marL="640080" marR="0" lvl="1" indent="-274320" algn="l" defTabSz="914400" rtl="0" fontAlgn="auto" hangingPunct="1">
              <a:lnSpc>
                <a:spcPct val="100000"/>
              </a:lnSpc>
              <a:spcBef>
                <a:spcPts val="500"/>
              </a:spcBef>
              <a:spcAft>
                <a:spcPts val="0"/>
              </a:spcAft>
              <a:buClr>
                <a:srgbClr val="AA2B1E"/>
              </a:buClr>
              <a:buSzPct val="85000"/>
              <a:buFont typeface="Brush Script MT" pitchFamily="66"/>
              <a:buChar char="O"/>
              <a:tabLst/>
              <a:defRPr lang="en-US" sz="2200" b="0" i="0" u="none" strike="noStrike" kern="1200" cap="none" spc="0" baseline="0">
                <a:solidFill>
                  <a:srgbClr val="000000"/>
                </a:solidFill>
                <a:uFillTx/>
                <a:latin typeface="Franklin Gothic Book"/>
              </a:defRPr>
            </a:lvl2pPr>
            <a:lvl3pPr marL="914400" marR="0" lvl="2" indent="-228600" algn="l" defTabSz="914400" rtl="0" fontAlgn="auto" hangingPunct="1">
              <a:lnSpc>
                <a:spcPct val="100000"/>
              </a:lnSpc>
              <a:spcBef>
                <a:spcPts val="500"/>
              </a:spcBef>
              <a:spcAft>
                <a:spcPts val="0"/>
              </a:spcAft>
              <a:buClr>
                <a:srgbClr val="AA2B1E"/>
              </a:buClr>
              <a:buSzPct val="85000"/>
              <a:buFont typeface="Brush Script MT" pitchFamily="66"/>
              <a:buChar char="O"/>
              <a:tabLst/>
              <a:defRPr lang="en-US" sz="2000" b="0" i="0" u="none" strike="noStrike" kern="1200" cap="none" spc="0" baseline="0">
                <a:solidFill>
                  <a:srgbClr val="000000"/>
                </a:solidFill>
                <a:uFillTx/>
                <a:latin typeface="Franklin Gothic Book"/>
              </a:defRPr>
            </a:lvl3pPr>
            <a:lvl4pPr marL="1280160" marR="0" lvl="3" indent="-228600" algn="l" defTabSz="914400" rtl="0" fontAlgn="auto" hangingPunct="1">
              <a:lnSpc>
                <a:spcPct val="100000"/>
              </a:lnSpc>
              <a:spcBef>
                <a:spcPts val="400"/>
              </a:spcBef>
              <a:spcAft>
                <a:spcPts val="0"/>
              </a:spcAft>
              <a:buClr>
                <a:srgbClr val="AA2B1E"/>
              </a:buClr>
              <a:buSzPct val="85000"/>
              <a:buFont typeface="Brush Script MT" pitchFamily="66"/>
              <a:buChar char="O"/>
              <a:tabLst/>
              <a:defRPr lang="en-US" sz="1800" b="0" i="0" u="none" strike="noStrike" kern="1200" cap="none" spc="0" baseline="0">
                <a:solidFill>
                  <a:srgbClr val="000000"/>
                </a:solidFill>
                <a:uFillTx/>
                <a:latin typeface="Franklin Gothic Book"/>
              </a:defRPr>
            </a:lvl4pPr>
            <a:lvl5pPr marL="1645920" marR="0" lvl="4" indent="-228600" algn="l" defTabSz="914400" rtl="0" fontAlgn="auto" hangingPunct="1">
              <a:lnSpc>
                <a:spcPct val="100000"/>
              </a:lnSpc>
              <a:spcBef>
                <a:spcPts val="400"/>
              </a:spcBef>
              <a:spcAft>
                <a:spcPts val="0"/>
              </a:spcAft>
              <a:buClr>
                <a:srgbClr val="AA2B1E"/>
              </a:buClr>
              <a:buSzPct val="85000"/>
              <a:buFont typeface="Brush Script MT" pitchFamily="66"/>
              <a:buChar char="O"/>
              <a:tabLst/>
              <a:defRPr lang="en-US" sz="1600" b="0" i="0" u="none" strike="noStrike" kern="1200" cap="none" spc="0" baseline="0">
                <a:solidFill>
                  <a:srgbClr val="000000"/>
                </a:solidFill>
                <a:uFillTx/>
                <a:latin typeface="Franklin Gothic Book"/>
              </a:defRPr>
            </a:lvl5pPr>
          </a:lstStyle>
          <a:p>
            <a:pPr>
              <a:spcBef>
                <a:spcPts val="500"/>
              </a:spcBef>
            </a:pPr>
            <a:r>
              <a:rPr lang="en-GB" sz="2200" i="1" smtClean="0"/>
              <a:t>Oliver P, (2003)The Students' Guide to Research Ethics, Buckingham: Open University Press.</a:t>
            </a:r>
            <a:endParaRPr lang="en-GB" sz="2200" i="1" dirty="0"/>
          </a:p>
        </p:txBody>
      </p:sp>
      <p:sp>
        <p:nvSpPr>
          <p:cNvPr id="5" name="Rectangle 5"/>
          <p:cNvSpPr/>
          <p:nvPr/>
        </p:nvSpPr>
        <p:spPr>
          <a:xfrm>
            <a:off x="0" y="1966910"/>
            <a:ext cx="9144000" cy="0"/>
          </a:xfrm>
          <a:prstGeom prst="rect">
            <a:avLst/>
          </a:prstGeom>
          <a:noFill/>
          <a:ln>
            <a:noFill/>
            <a:prstDash val="solid"/>
          </a:ln>
        </p:spPr>
        <p:txBody>
          <a:bodyPr vert="horz" wrap="none" lIns="92070" tIns="46040" rIns="92070" bIns="0" anchor="ctr"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Franklin Gothic Book"/>
              <a:ea typeface=""/>
              <a:cs typeface=""/>
            </a:endParaRPr>
          </a:p>
        </p:txBody>
      </p:sp>
      <p:sp>
        <p:nvSpPr>
          <p:cNvPr id="6" name="Rectangle 6"/>
          <p:cNvSpPr/>
          <p:nvPr/>
        </p:nvSpPr>
        <p:spPr>
          <a:xfrm>
            <a:off x="0" y="4252910"/>
            <a:ext cx="184151" cy="639759"/>
          </a:xfrm>
          <a:prstGeom prst="rect">
            <a:avLst/>
          </a:prstGeom>
          <a:noFill/>
          <a:ln>
            <a:noFill/>
            <a:prstDash val="solid"/>
          </a:ln>
        </p:spPr>
        <p:txBody>
          <a:bodyPr vert="horz" wrap="none" lIns="92070" tIns="46040" rIns="92070" bIns="46040" anchor="ctr" anchorCtr="0" compatLnSpc="1">
            <a:spAutoFit/>
          </a:bodyPr>
          <a:lstStyle/>
          <a:p>
            <a:pPr marL="0" marR="0" lvl="0" indent="0" algn="l"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endParaRPr lang="en-GB" sz="1200" b="1" i="0" u="none" strike="noStrike" kern="1200" cap="none" spc="0" baseline="0">
              <a:solidFill>
                <a:srgbClr val="000000"/>
              </a:solidFill>
              <a:uFillTx/>
              <a:latin typeface="Times New Roman" pitchFamily="18"/>
              <a:ea typeface=""/>
              <a:cs typeface="Times New Roman" pitchFamily="18"/>
            </a:endParaRPr>
          </a:p>
          <a:p>
            <a:pPr marL="0" marR="0" lvl="0" indent="0" algn="l"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000000"/>
              </a:solidFill>
              <a:uFillTx/>
              <a:latin typeface="Times New Roman" pitchFamily="18"/>
              <a:ea typeface=""/>
              <a:cs typeface=""/>
            </a:endParaRPr>
          </a:p>
        </p:txBody>
      </p:sp>
    </p:spTree>
    <p:extLst>
      <p:ext uri="{BB962C8B-B14F-4D97-AF65-F5344CB8AC3E}">
        <p14:creationId xmlns:p14="http://schemas.microsoft.com/office/powerpoint/2010/main" val="1734959888"/>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p:cNvSpPr txBox="1">
            <a:spLocks noGrp="1"/>
          </p:cNvSpPr>
          <p:nvPr>
            <p:ph type="title"/>
          </p:nvPr>
        </p:nvSpPr>
        <p:spPr/>
        <p:txBody>
          <a:bodyPr/>
          <a:lstStyle/>
          <a:p>
            <a:pPr lvl="0"/>
            <a:r>
              <a:rPr lang="cy-GB" dirty="0" smtClean="0"/>
              <a:t>Llyfrau!</a:t>
            </a:r>
            <a:r>
              <a:rPr lang="en-GB" dirty="0" smtClean="0"/>
              <a:t>                 Books</a:t>
            </a:r>
            <a:r>
              <a:rPr lang="en-GB" dirty="0"/>
              <a:t>!</a:t>
            </a:r>
          </a:p>
        </p:txBody>
      </p:sp>
      <p:sp>
        <p:nvSpPr>
          <p:cNvPr id="3" name="Rectangle 3"/>
          <p:cNvSpPr txBox="1">
            <a:spLocks noGrp="1"/>
          </p:cNvSpPr>
          <p:nvPr>
            <p:ph idx="1"/>
          </p:nvPr>
        </p:nvSpPr>
        <p:spPr/>
        <p:txBody>
          <a:bodyPr/>
          <a:lstStyle/>
          <a:p>
            <a:pPr lvl="1"/>
            <a:r>
              <a:rPr lang="en-GB" sz="1800" noProof="1" smtClean="0"/>
              <a:t>Boden, R. Kenway, J. and Epstein, D. (2005) </a:t>
            </a:r>
            <a:r>
              <a:rPr lang="en-GB" sz="1800" i="1" noProof="1" smtClean="0"/>
              <a:t>Getting started on research</a:t>
            </a:r>
            <a:r>
              <a:rPr lang="en-GB" sz="1800" noProof="1" smtClean="0"/>
              <a:t>.  London: SAGE.</a:t>
            </a:r>
          </a:p>
          <a:p>
            <a:pPr lvl="1"/>
            <a:r>
              <a:rPr lang="en-GB" sz="1800" noProof="1" smtClean="0"/>
              <a:t>Bryman,</a:t>
            </a:r>
            <a:r>
              <a:rPr lang="en-GB" sz="1800" dirty="0" smtClean="0"/>
              <a:t> A. </a:t>
            </a:r>
            <a:r>
              <a:rPr lang="en-GB" sz="1800" dirty="0"/>
              <a:t>(2001) </a:t>
            </a:r>
            <a:r>
              <a:rPr lang="en-GB" sz="1800" i="1" dirty="0"/>
              <a:t>Social Research </a:t>
            </a:r>
            <a:r>
              <a:rPr lang="en-GB" sz="1800" i="1" dirty="0" smtClean="0"/>
              <a:t>Methods</a:t>
            </a:r>
            <a:r>
              <a:rPr lang="en-GB" sz="1800" dirty="0"/>
              <a:t>.</a:t>
            </a:r>
            <a:r>
              <a:rPr lang="en-GB" sz="1800" dirty="0" smtClean="0"/>
              <a:t> </a:t>
            </a:r>
            <a:r>
              <a:rPr lang="en-GB" sz="1800" dirty="0"/>
              <a:t>Oxford: Oxford University Press</a:t>
            </a:r>
          </a:p>
          <a:p>
            <a:pPr lvl="1"/>
            <a:r>
              <a:rPr lang="en-GB" sz="1800" dirty="0" smtClean="0"/>
              <a:t>Louis</a:t>
            </a:r>
            <a:r>
              <a:rPr lang="en-GB" sz="1800" dirty="0"/>
              <a:t>, Cohen, </a:t>
            </a:r>
            <a:r>
              <a:rPr lang="en-GB" sz="1800" noProof="1" smtClean="0"/>
              <a:t>Manion </a:t>
            </a:r>
            <a:r>
              <a:rPr lang="en-GB" sz="1800" dirty="0" smtClean="0"/>
              <a:t>&amp; Morrison. </a:t>
            </a:r>
            <a:r>
              <a:rPr lang="en-GB" sz="1800" dirty="0"/>
              <a:t>(2000) </a:t>
            </a:r>
            <a:r>
              <a:rPr lang="en-GB" sz="1800" i="1" dirty="0"/>
              <a:t>Research Methods in </a:t>
            </a:r>
            <a:r>
              <a:rPr lang="en-GB" sz="1800" i="1" dirty="0" smtClean="0"/>
              <a:t>Education.</a:t>
            </a:r>
            <a:r>
              <a:rPr lang="en-GB" sz="1800" dirty="0" smtClean="0"/>
              <a:t> </a:t>
            </a:r>
            <a:r>
              <a:rPr lang="en-GB" sz="1800" dirty="0"/>
              <a:t>London: </a:t>
            </a:r>
            <a:r>
              <a:rPr lang="en-GB" sz="1800" noProof="1" smtClean="0"/>
              <a:t>Routledge Falmer.</a:t>
            </a:r>
          </a:p>
          <a:p>
            <a:pPr lvl="1"/>
            <a:r>
              <a:rPr lang="en-GB" altLang="en-US" sz="1800" dirty="0" smtClean="0"/>
              <a:t>Macintyre</a:t>
            </a:r>
            <a:r>
              <a:rPr lang="en-GB" altLang="en-US" sz="1800" dirty="0"/>
              <a:t>. (2000) </a:t>
            </a:r>
            <a:r>
              <a:rPr lang="en-GB" altLang="en-US" sz="1800" i="1" dirty="0"/>
              <a:t>The Art of Action Research</a:t>
            </a:r>
            <a:r>
              <a:rPr lang="en-GB" altLang="en-US" sz="1800" dirty="0" smtClean="0"/>
              <a:t>. London</a:t>
            </a:r>
            <a:r>
              <a:rPr lang="en-GB" altLang="en-US" sz="1800" dirty="0"/>
              <a:t>: David Fulton Publishers.</a:t>
            </a:r>
          </a:p>
          <a:p>
            <a:pPr lvl="1"/>
            <a:r>
              <a:rPr lang="en-GB" altLang="en-US" sz="1800" noProof="1" smtClean="0"/>
              <a:t>McNiff,</a:t>
            </a:r>
            <a:r>
              <a:rPr lang="en-GB" altLang="en-US" sz="1800" dirty="0" smtClean="0"/>
              <a:t> J., Lomax, P. &amp; White, J</a:t>
            </a:r>
            <a:r>
              <a:rPr lang="en-GB" altLang="en-US" sz="1800" dirty="0"/>
              <a:t>.(2003) </a:t>
            </a:r>
            <a:r>
              <a:rPr lang="en-GB" altLang="en-US" sz="1800" i="1" dirty="0"/>
              <a:t>You and Your Action Research Project</a:t>
            </a:r>
            <a:r>
              <a:rPr lang="en-GB" altLang="en-US" sz="1800" dirty="0" smtClean="0"/>
              <a:t>. 2nd </a:t>
            </a:r>
            <a:r>
              <a:rPr lang="en-GB" altLang="en-US" sz="1800" dirty="0"/>
              <a:t>Edition</a:t>
            </a:r>
            <a:r>
              <a:rPr lang="en-GB" altLang="en-US" sz="1800" dirty="0" smtClean="0"/>
              <a:t>. London</a:t>
            </a:r>
            <a:r>
              <a:rPr lang="en-GB" altLang="en-US" sz="1800" dirty="0"/>
              <a:t>: </a:t>
            </a:r>
            <a:r>
              <a:rPr lang="en-GB" altLang="en-US" sz="1800" noProof="1" smtClean="0"/>
              <a:t>Routledge Falmer</a:t>
            </a:r>
            <a:r>
              <a:rPr lang="en-GB" altLang="en-US" sz="1800" dirty="0" smtClean="0"/>
              <a:t>.</a:t>
            </a:r>
            <a:endParaRPr lang="en-GB" altLang="en-US" sz="1800" dirty="0"/>
          </a:p>
          <a:p>
            <a:pPr lvl="1"/>
            <a:r>
              <a:rPr lang="en-GB" sz="1800" dirty="0" smtClean="0"/>
              <a:t>Robson, C. </a:t>
            </a:r>
            <a:r>
              <a:rPr lang="en-GB" sz="1800" dirty="0"/>
              <a:t>(2002) </a:t>
            </a:r>
            <a:r>
              <a:rPr lang="en-GB" sz="1800" i="1" dirty="0"/>
              <a:t>Real World </a:t>
            </a:r>
            <a:r>
              <a:rPr lang="en-GB" sz="1800" i="1" dirty="0" smtClean="0"/>
              <a:t>Research</a:t>
            </a:r>
            <a:r>
              <a:rPr lang="en-GB" sz="1800" dirty="0"/>
              <a:t>.</a:t>
            </a:r>
            <a:r>
              <a:rPr lang="en-GB" sz="1800" dirty="0" smtClean="0"/>
              <a:t> </a:t>
            </a:r>
            <a:r>
              <a:rPr lang="en-GB" sz="1800" dirty="0"/>
              <a:t>Oxford: Blackwell Publishers</a:t>
            </a:r>
          </a:p>
          <a:p>
            <a:pPr lvl="1"/>
            <a:endParaRPr lang="en-GB" dirty="0"/>
          </a:p>
        </p:txBody>
      </p:sp>
    </p:spTree>
    <p:extLst>
      <p:ext uri="{BB962C8B-B14F-4D97-AF65-F5344CB8AC3E}">
        <p14:creationId xmlns:p14="http://schemas.microsoft.com/office/powerpoint/2010/main" val="422578252"/>
      </p:ext>
    </p:extLst>
  </p:cSld>
  <p:clrMapOvr>
    <a:masterClrMapping/>
  </p:clrMapOvr>
  <p:transition>
    <p:checker/>
  </p:transition>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djacency">
  <a:themeElements>
    <a:clrScheme name="Adjacency">
      <a:dk1>
        <a:srgbClr val="2F2B20"/>
      </a:dk1>
      <a:lt1>
        <a:srgbClr val="FFFFFF"/>
      </a:lt1>
      <a:dk2>
        <a:srgbClr val="675E47"/>
      </a:dk2>
      <a:lt2>
        <a:srgbClr val="DFDCB7"/>
      </a:lt2>
      <a:accent1>
        <a:srgbClr val="A9A57C"/>
      </a:accent1>
      <a:accent2>
        <a:srgbClr val="9CBEBD"/>
      </a:accent2>
      <a:accent3>
        <a:srgbClr val="D2CB6C"/>
      </a:accent3>
      <a:accent4>
        <a:srgbClr val="95A39D"/>
      </a:accent4>
      <a:accent5>
        <a:srgbClr val="C89F5D"/>
      </a:accent5>
      <a:accent6>
        <a:srgbClr val="B1A089"/>
      </a:accent6>
      <a:hlink>
        <a:srgbClr val="D25814"/>
      </a:hlink>
      <a:folHlink>
        <a:srgbClr val="849A0A"/>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Adjacency">
      <a:fillStyleLst>
        <a:solidFill>
          <a:schemeClr val="phClr"/>
        </a:solidFill>
        <a:solidFill>
          <a:schemeClr val="phClr">
            <a:tint val="55000"/>
          </a:schemeClr>
        </a:solidFill>
        <a:solidFill>
          <a:schemeClr val="phClr"/>
        </a:solidFill>
      </a:fillStyleLst>
      <a:lnStyleLst>
        <a:ln w="12700"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outerShdw blurRad="50800" dist="25400" algn="bl" rotWithShape="0">
              <a:srgbClr val="000000">
                <a:alpha val="60000"/>
              </a:srgbClr>
            </a:outerShdw>
          </a:effectLst>
        </a:effectStyle>
        <a:effectStyle>
          <a:effectLst/>
          <a:scene3d>
            <a:camera prst="orthographicFront">
              <a:rot lat="0" lon="0" rev="0"/>
            </a:camera>
            <a:lightRig rig="brightRoom" dir="tl">
              <a:rot lat="0" lon="0" rev="1800000"/>
            </a:lightRig>
          </a:scene3d>
          <a:sp3d contourW="10160" prstMaterial="dkEdge">
            <a:bevelT w="38100" h="50800" prst="angle"/>
            <a:contourClr>
              <a:schemeClr val="phClr">
                <a:shade val="40000"/>
                <a:satMod val="150000"/>
              </a:schemeClr>
            </a:contourClr>
          </a:sp3d>
        </a:effectStyle>
      </a:effectStyleLst>
      <a:bgFillStyleLst>
        <a:solidFill>
          <a:schemeClr val="phClr"/>
        </a:solidFill>
        <a:gradFill rotWithShape="1">
          <a:gsLst>
            <a:gs pos="0">
              <a:schemeClr val="phClr">
                <a:tint val="90000"/>
              </a:schemeClr>
            </a:gs>
            <a:gs pos="75000">
              <a:schemeClr val="phClr">
                <a:shade val="100000"/>
                <a:satMod val="115000"/>
              </a:schemeClr>
            </a:gs>
            <a:gs pos="100000">
              <a:schemeClr val="phClr">
                <a:shade val="70000"/>
                <a:satMod val="130000"/>
              </a:schemeClr>
            </a:gs>
          </a:gsLst>
          <a:path path="circle">
            <a:fillToRect l="20000" t="50000" r="100000" b="50000"/>
          </a:path>
        </a:gradFill>
        <a:blipFill rotWithShape="1">
          <a:blip xmlns:r="http://schemas.openxmlformats.org/officeDocument/2006/relationships" r:embed="rId1">
            <a:duotone>
              <a:schemeClr val="phClr">
                <a:tint val="97000"/>
              </a:schemeClr>
              <a:schemeClr val="phClr">
                <a:shade val="96000"/>
              </a:schemeClr>
            </a:duotone>
          </a:blip>
          <a:tile tx="0" ty="0" sx="32000" sy="32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Adjacency</Template>
  <TotalTime>2009</TotalTime>
  <Words>999</Words>
  <Application>Microsoft Office PowerPoint</Application>
  <PresentationFormat>On-screen Show (4:3)</PresentationFormat>
  <Paragraphs>147</Paragraphs>
  <Slides>19</Slides>
  <Notes>4</Notes>
  <HiddenSlides>0</HiddenSlides>
  <MMClips>0</MMClips>
  <ScaleCrop>false</ScaleCrop>
  <HeadingPairs>
    <vt:vector size="6" baseType="variant">
      <vt:variant>
        <vt:lpstr>Theme</vt:lpstr>
      </vt:variant>
      <vt:variant>
        <vt:i4>1</vt:i4>
      </vt:variant>
      <vt:variant>
        <vt:lpstr>Embedded OLE Servers</vt:lpstr>
      </vt:variant>
      <vt:variant>
        <vt:i4>1</vt:i4>
      </vt:variant>
      <vt:variant>
        <vt:lpstr>Slide Titles</vt:lpstr>
      </vt:variant>
      <vt:variant>
        <vt:i4>19</vt:i4>
      </vt:variant>
    </vt:vector>
  </HeadingPairs>
  <TitlesOfParts>
    <vt:vector size="21" baseType="lpstr">
      <vt:lpstr>Adjacency</vt:lpstr>
      <vt:lpstr>Document</vt:lpstr>
      <vt:lpstr>              Beth yw Ymchwil  yn y Gwyddorau Cymdeithasol?  What is Research  in the Social Sciences?   </vt:lpstr>
      <vt:lpstr>Nodau                Aims </vt:lpstr>
      <vt:lpstr>Pam Gwneud Ymchwil yn y Cyd-destun Cymdeithasol? Why Research in the Social Context?</vt:lpstr>
      <vt:lpstr>Ymholiad i’r byd go iawn Real world enquiry </vt:lpstr>
      <vt:lpstr>PowerPoint Presentation</vt:lpstr>
      <vt:lpstr>PowerPoint Presentation</vt:lpstr>
      <vt:lpstr>PowerPoint Presentation</vt:lpstr>
      <vt:lpstr>PowerPoint Presentation</vt:lpstr>
      <vt:lpstr>PowerPoint Presentation</vt:lpstr>
      <vt:lpstr>PowerPoint Presentation</vt:lpstr>
      <vt:lpstr>Strategaethau Cynllunio Ansoddol mewn Ymchwil Cymdeithasol Social Research Qualitative Design Strategies </vt:lpstr>
      <vt:lpstr>Ymchwil Cymdeithasol fel estyniad i arfer Social Research as an extension of practice </vt:lpstr>
      <vt:lpstr>Beth gallaf ymchwilio iddo felly? What Can I research then?</vt:lpstr>
      <vt:lpstr>Ymchwil Cymdeithasol fel estyniad i arfer Social Research as an extension of practice </vt:lpstr>
      <vt:lpstr>Ymchwil Cymdeithasol fel estyniad i arfer Social Research as an extension of practice </vt:lpstr>
      <vt:lpstr>Crynodeb Summary </vt:lpstr>
      <vt:lpstr>PowerPoint Presentation</vt:lpstr>
      <vt:lpstr>PowerPoint Presentation</vt:lpstr>
      <vt:lpstr>Llyfrau!                 Books!</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SJEQ7001 Researching and Reflecting  upon   Equality, Diversity and Inclusion</dc:title>
  <dc:creator>Administrator</dc:creator>
  <cp:lastModifiedBy>Administrator</cp:lastModifiedBy>
  <cp:revision>93</cp:revision>
  <cp:lastPrinted>2014-04-15T11:21:12Z</cp:lastPrinted>
  <dcterms:created xsi:type="dcterms:W3CDTF">2013-06-18T14:25:40Z</dcterms:created>
  <dcterms:modified xsi:type="dcterms:W3CDTF">2014-10-06T12:15:53Z</dcterms:modified>
</cp:coreProperties>
</file>