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58" r:id="rId6"/>
    <p:sldId id="266" r:id="rId7"/>
    <p:sldId id="267" r:id="rId8"/>
    <p:sldId id="259" r:id="rId9"/>
    <p:sldId id="262" r:id="rId10"/>
    <p:sldId id="263" r:id="rId11"/>
    <p:sldId id="264" r:id="rId12"/>
    <p:sldId id="265" r:id="rId13"/>
    <p:sldId id="269" r:id="rId14"/>
    <p:sldId id="270" r:id="rId15"/>
    <p:sldId id="271" r:id="rId16"/>
    <p:sldId id="273" r:id="rId17"/>
    <p:sldId id="274" r:id="rId18"/>
    <p:sldId id="272" r:id="rId19"/>
    <p:sldId id="275" r:id="rId20"/>
    <p:sldId id="277" r:id="rId21"/>
    <p:sldId id="278" r:id="rId22"/>
    <p:sldId id="279" r:id="rId23"/>
    <p:sldId id="280" r:id="rId24"/>
    <p:sldId id="281" r:id="rId25"/>
    <p:sldId id="282" r:id="rId26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62" autoAdjust="0"/>
    <p:restoredTop sz="94660"/>
  </p:normalViewPr>
  <p:slideViewPr>
    <p:cSldViewPr>
      <p:cViewPr varScale="1">
        <p:scale>
          <a:sx n="65" d="100"/>
          <a:sy n="65" d="100"/>
        </p:scale>
        <p:origin x="-153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9CFC9-F30D-435D-91A5-067F87CCDF74}" type="datetimeFigureOut">
              <a:rPr lang="zh-CN" altLang="en-US" smtClean="0"/>
              <a:pPr/>
              <a:t>2012/4/10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41CEE-3803-4E6D-9C92-C792166D5D3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9CFC9-F30D-435D-91A5-067F87CCDF74}" type="datetimeFigureOut">
              <a:rPr lang="zh-CN" altLang="en-US" smtClean="0"/>
              <a:pPr/>
              <a:t>2012/4/10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41CEE-3803-4E6D-9C92-C792166D5D3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9CFC9-F30D-435D-91A5-067F87CCDF74}" type="datetimeFigureOut">
              <a:rPr lang="zh-CN" altLang="en-US" smtClean="0"/>
              <a:pPr/>
              <a:t>2012/4/10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41CEE-3803-4E6D-9C92-C792166D5D3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9CFC9-F30D-435D-91A5-067F87CCDF74}" type="datetimeFigureOut">
              <a:rPr lang="zh-CN" altLang="en-US" smtClean="0"/>
              <a:pPr/>
              <a:t>2012/4/10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41CEE-3803-4E6D-9C92-C792166D5D3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9CFC9-F30D-435D-91A5-067F87CCDF74}" type="datetimeFigureOut">
              <a:rPr lang="zh-CN" altLang="en-US" smtClean="0"/>
              <a:pPr/>
              <a:t>2012/4/10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41CEE-3803-4E6D-9C92-C792166D5D3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9CFC9-F30D-435D-91A5-067F87CCDF74}" type="datetimeFigureOut">
              <a:rPr lang="zh-CN" altLang="en-US" smtClean="0"/>
              <a:pPr/>
              <a:t>2012/4/10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41CEE-3803-4E6D-9C92-C792166D5D3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9CFC9-F30D-435D-91A5-067F87CCDF74}" type="datetimeFigureOut">
              <a:rPr lang="zh-CN" altLang="en-US" smtClean="0"/>
              <a:pPr/>
              <a:t>2012/4/10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41CEE-3803-4E6D-9C92-C792166D5D3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9CFC9-F30D-435D-91A5-067F87CCDF74}" type="datetimeFigureOut">
              <a:rPr lang="zh-CN" altLang="en-US" smtClean="0"/>
              <a:pPr/>
              <a:t>2012/4/10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41CEE-3803-4E6D-9C92-C792166D5D3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9CFC9-F30D-435D-91A5-067F87CCDF74}" type="datetimeFigureOut">
              <a:rPr lang="zh-CN" altLang="en-US" smtClean="0"/>
              <a:pPr/>
              <a:t>2012/4/10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41CEE-3803-4E6D-9C92-C792166D5D3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9CFC9-F30D-435D-91A5-067F87CCDF74}" type="datetimeFigureOut">
              <a:rPr lang="zh-CN" altLang="en-US" smtClean="0"/>
              <a:pPr/>
              <a:t>2012/4/10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41CEE-3803-4E6D-9C92-C792166D5D3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9CFC9-F30D-435D-91A5-067F87CCDF74}" type="datetimeFigureOut">
              <a:rPr lang="zh-CN" altLang="en-US" smtClean="0"/>
              <a:pPr/>
              <a:t>2012/4/10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41CEE-3803-4E6D-9C92-C792166D5D3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A9CFC9-F30D-435D-91A5-067F87CCDF74}" type="datetimeFigureOut">
              <a:rPr lang="zh-CN" altLang="en-US" smtClean="0"/>
              <a:pPr/>
              <a:t>2012/4/10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141CEE-3803-4E6D-9C92-C792166D5D3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 err="1" smtClean="0"/>
              <a:t>dōnɡ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tiān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lěnɡ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  <a:r>
              <a:rPr lang="en-US" altLang="zh-CN" dirty="0" err="1" smtClean="0"/>
              <a:t>xià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tiān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rè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冬   天   冷   ， 夏  天   热 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smtClean="0"/>
              <a:t>  </a:t>
            </a:r>
            <a:r>
              <a:rPr lang="en-US" altLang="zh-CN" dirty="0" err="1" smtClean="0"/>
              <a:t>xīn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nián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新  年   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新年快乐。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中国新年是一月一号。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缅甸新年是几月几号？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altLang="zh-CN" dirty="0" err="1" smtClean="0"/>
              <a:t>mánɡ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 忙       </a:t>
            </a:r>
            <a:r>
              <a:rPr lang="en-US" altLang="zh-CN" dirty="0" smtClean="0"/>
              <a:t>busy</a:t>
            </a:r>
            <a:endParaRPr lang="zh-CN" altLang="en-US" dirty="0"/>
          </a:p>
        </p:txBody>
      </p:sp>
      <p:pic>
        <p:nvPicPr>
          <p:cNvPr id="4" name="内容占位符 3" descr="115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282" y="2000240"/>
            <a:ext cx="5844927" cy="4071966"/>
          </a:xfrm>
        </p:spPr>
      </p:pic>
      <p:sp>
        <p:nvSpPr>
          <p:cNvPr id="5" name="TextBox 4"/>
          <p:cNvSpPr txBox="1"/>
          <p:nvPr/>
        </p:nvSpPr>
        <p:spPr>
          <a:xfrm>
            <a:off x="5286380" y="857232"/>
            <a:ext cx="29546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5400" dirty="0" smtClean="0"/>
              <a:t>我很忙！</a:t>
            </a:r>
            <a:endParaRPr lang="zh-CN" altLang="en-US" sz="5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3330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43174" y="1285860"/>
            <a:ext cx="3571900" cy="357190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altLang="zh-CN" dirty="0" err="1" smtClean="0"/>
              <a:t>zuì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jìn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最  </a:t>
            </a:r>
            <a:r>
              <a:rPr lang="zh-CN" altLang="en-US" dirty="0" smtClean="0"/>
              <a:t>近     </a:t>
            </a:r>
            <a:r>
              <a:rPr lang="en-US" altLang="zh-CN" dirty="0" smtClean="0"/>
              <a:t>recently </a:t>
            </a:r>
            <a:r>
              <a:rPr lang="zh-CN" altLang="en-US" dirty="0" smtClean="0"/>
              <a:t>；</a:t>
            </a:r>
            <a:r>
              <a:rPr lang="en-US" altLang="zh-CN" dirty="0" smtClean="0"/>
              <a:t>lately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最近好吗？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最近忙不忙？</a:t>
            </a:r>
            <a:endParaRPr lang="en-US" altLang="zh-CN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altLang="zh-CN" dirty="0" err="1" smtClean="0"/>
              <a:t>lěnɡ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冷   </a:t>
            </a:r>
            <a:r>
              <a:rPr lang="en-US" altLang="zh-CN" dirty="0" smtClean="0"/>
              <a:t>cold</a:t>
            </a:r>
            <a:endParaRPr lang="zh-CN" altLang="en-US" dirty="0"/>
          </a:p>
        </p:txBody>
      </p:sp>
      <p:pic>
        <p:nvPicPr>
          <p:cNvPr id="4" name="内容占位符 3" descr="20101221013431666022.jpg"/>
          <p:cNvPicPr>
            <a:picLocks noGrp="1" noChangeAspect="1"/>
          </p:cNvPicPr>
          <p:nvPr>
            <p:ph idx="1"/>
          </p:nvPr>
        </p:nvPicPr>
        <p:blipFill>
          <a:blip r:embed="rId2"/>
          <a:srcRect l="11568" r="43318"/>
          <a:stretch>
            <a:fillRect/>
          </a:stretch>
        </p:blipFill>
        <p:spPr>
          <a:xfrm>
            <a:off x="714348" y="1571612"/>
            <a:ext cx="2786082" cy="4525963"/>
          </a:xfrm>
        </p:spPr>
      </p:pic>
      <p:pic>
        <p:nvPicPr>
          <p:cNvPr id="5" name="图片 4" descr="1253947001920855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643050"/>
            <a:ext cx="3375446" cy="450059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altLang="zh-CN" dirty="0" err="1" smtClean="0"/>
              <a:t>rè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热  </a:t>
            </a:r>
            <a:r>
              <a:rPr lang="en-US" altLang="zh-CN" dirty="0" smtClean="0"/>
              <a:t>hot</a:t>
            </a:r>
            <a:endParaRPr lang="zh-CN" altLang="en-US" dirty="0"/>
          </a:p>
        </p:txBody>
      </p:sp>
      <p:pic>
        <p:nvPicPr>
          <p:cNvPr id="4" name="图片 3" descr="U1206DT20050312175358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9058" y="1357298"/>
            <a:ext cx="2857520" cy="28194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5155810_170914759856_2.jpg"/>
          <p:cNvPicPr>
            <a:picLocks noGrp="1" noChangeAspect="1"/>
          </p:cNvPicPr>
          <p:nvPr>
            <p:ph idx="1"/>
          </p:nvPr>
        </p:nvPicPr>
        <p:blipFill>
          <a:blip r:embed="rId2"/>
          <a:srcRect t="3125"/>
          <a:stretch>
            <a:fillRect/>
          </a:stretch>
        </p:blipFill>
        <p:spPr>
          <a:xfrm>
            <a:off x="-1" y="0"/>
            <a:ext cx="9144001" cy="6858000"/>
          </a:xfr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US" altLang="zh-CN" dirty="0" err="1" smtClean="0">
                <a:solidFill>
                  <a:srgbClr val="FF0000"/>
                </a:solidFill>
              </a:rPr>
              <a:t>dōnɡ</a:t>
            </a:r>
            <a:r>
              <a:rPr lang="en-US" altLang="zh-CN" dirty="0" smtClean="0">
                <a:solidFill>
                  <a:srgbClr val="FF0000"/>
                </a:solidFill>
              </a:rPr>
              <a:t> </a:t>
            </a:r>
            <a:r>
              <a:rPr lang="en-US" altLang="zh-CN" dirty="0" err="1" smtClean="0">
                <a:solidFill>
                  <a:srgbClr val="FF0000"/>
                </a:solidFill>
              </a:rPr>
              <a:t>tiān</a:t>
            </a:r>
            <a:r>
              <a:rPr lang="en-US" altLang="zh-CN" dirty="0" smtClean="0">
                <a:solidFill>
                  <a:srgbClr val="FF0000"/>
                </a:solidFill>
              </a:rPr>
              <a:t> </a:t>
            </a:r>
            <a:r>
              <a:rPr lang="zh-CN" altLang="en-US" dirty="0" smtClean="0">
                <a:solidFill>
                  <a:srgbClr val="FF0000"/>
                </a:solidFill>
              </a:rPr>
              <a:t/>
            </a:r>
            <a:br>
              <a:rPr lang="zh-CN" altLang="en-US" dirty="0" smtClean="0">
                <a:solidFill>
                  <a:srgbClr val="FF0000"/>
                </a:solidFill>
              </a:rPr>
            </a:br>
            <a:r>
              <a:rPr lang="zh-CN" altLang="en-US" dirty="0" smtClean="0">
                <a:solidFill>
                  <a:srgbClr val="FF0000"/>
                </a:solidFill>
              </a:rPr>
              <a:t>  冬   </a:t>
            </a:r>
            <a:r>
              <a:rPr lang="zh-CN" altLang="en-US" dirty="0" smtClean="0">
                <a:solidFill>
                  <a:srgbClr val="FF0000"/>
                </a:solidFill>
              </a:rPr>
              <a:t>天 </a:t>
            </a:r>
            <a:r>
              <a:rPr lang="zh-CN" altLang="en-US" dirty="0" smtClean="0">
                <a:solidFill>
                  <a:srgbClr val="FF0000"/>
                </a:solidFill>
              </a:rPr>
              <a:t>    </a:t>
            </a:r>
            <a:r>
              <a:rPr lang="en-US" altLang="zh-CN" dirty="0" smtClean="0">
                <a:solidFill>
                  <a:srgbClr val="FF0000"/>
                </a:solidFill>
              </a:rPr>
              <a:t>winter</a:t>
            </a:r>
            <a:endParaRPr lang="zh-CN" alt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2613067_113650752711_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Autofit/>
          </a:bodyPr>
          <a:lstStyle/>
          <a:p>
            <a:pPr algn="l"/>
            <a:r>
              <a:rPr lang="en-US" altLang="zh-CN" sz="4800" dirty="0" err="1" smtClean="0"/>
              <a:t>chūn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tiān</a:t>
            </a:r>
            <a:r>
              <a:rPr lang="en-US" altLang="zh-CN" sz="4800" dirty="0" smtClean="0"/>
              <a:t> </a:t>
            </a:r>
            <a:r>
              <a:rPr lang="zh-CN" altLang="en-US" sz="4800" dirty="0" smtClean="0"/>
              <a:t/>
            </a:r>
            <a:br>
              <a:rPr lang="zh-CN" altLang="en-US" sz="4800" dirty="0" smtClean="0"/>
            </a:br>
            <a:r>
              <a:rPr lang="zh-CN" altLang="en-US" sz="4800" dirty="0" smtClean="0"/>
              <a:t> 春   </a:t>
            </a:r>
            <a:r>
              <a:rPr lang="zh-CN" altLang="en-US" sz="4800" dirty="0" smtClean="0"/>
              <a:t>天 </a:t>
            </a:r>
            <a:r>
              <a:rPr lang="zh-CN" altLang="en-US" sz="4800" dirty="0" smtClean="0"/>
              <a:t>    </a:t>
            </a:r>
            <a:r>
              <a:rPr lang="en-US" altLang="zh-CN" sz="4800" dirty="0" smtClean="0"/>
              <a:t>spring</a:t>
            </a:r>
            <a:endParaRPr lang="zh-CN" altLang="en-US" sz="4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_172550005_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85786" y="714356"/>
            <a:ext cx="2900354" cy="796908"/>
          </a:xfrm>
        </p:spPr>
        <p:txBody>
          <a:bodyPr>
            <a:noAutofit/>
          </a:bodyPr>
          <a:lstStyle/>
          <a:p>
            <a:pPr algn="l"/>
            <a:r>
              <a:rPr lang="en-US" altLang="zh-CN" sz="5400" dirty="0" err="1" smtClean="0">
                <a:solidFill>
                  <a:srgbClr val="FF0000"/>
                </a:solidFill>
              </a:rPr>
              <a:t>xià</a:t>
            </a:r>
            <a:r>
              <a:rPr lang="en-US" altLang="zh-CN" sz="5400" dirty="0" smtClean="0">
                <a:solidFill>
                  <a:srgbClr val="FF0000"/>
                </a:solidFill>
              </a:rPr>
              <a:t> </a:t>
            </a:r>
            <a:r>
              <a:rPr lang="en-US" altLang="zh-CN" sz="5400" dirty="0" smtClean="0">
                <a:solidFill>
                  <a:srgbClr val="FF0000"/>
                </a:solidFill>
              </a:rPr>
              <a:t>    </a:t>
            </a:r>
            <a:r>
              <a:rPr lang="en-US" altLang="zh-CN" sz="5400" dirty="0" err="1" smtClean="0">
                <a:solidFill>
                  <a:srgbClr val="FF0000"/>
                </a:solidFill>
              </a:rPr>
              <a:t>tiān</a:t>
            </a:r>
            <a:r>
              <a:rPr lang="en-US" altLang="zh-CN" sz="5400" dirty="0" smtClean="0">
                <a:solidFill>
                  <a:srgbClr val="FF0000"/>
                </a:solidFill>
              </a:rPr>
              <a:t> </a:t>
            </a:r>
            <a:r>
              <a:rPr lang="zh-CN" altLang="en-US" sz="5400" dirty="0" smtClean="0">
                <a:solidFill>
                  <a:srgbClr val="FF0000"/>
                </a:solidFill>
              </a:rPr>
              <a:t/>
            </a:r>
            <a:br>
              <a:rPr lang="zh-CN" altLang="en-US" sz="5400" dirty="0" smtClean="0">
                <a:solidFill>
                  <a:srgbClr val="FF0000"/>
                </a:solidFill>
              </a:rPr>
            </a:br>
            <a:endParaRPr lang="zh-CN" altLang="en-US" sz="5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5252423_191447913000_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0183"/>
            <a:ext cx="9144000" cy="67776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571736" y="3929066"/>
            <a:ext cx="4214842" cy="1143000"/>
          </a:xfrm>
        </p:spPr>
        <p:txBody>
          <a:bodyPr>
            <a:noAutofit/>
          </a:bodyPr>
          <a:lstStyle/>
          <a:p>
            <a:pPr algn="l"/>
            <a:r>
              <a:rPr lang="en-US" altLang="zh-CN" sz="6000" b="1" dirty="0" err="1" smtClean="0">
                <a:solidFill>
                  <a:srgbClr val="FF0000"/>
                </a:solidFill>
              </a:rPr>
              <a:t>qiū</a:t>
            </a:r>
            <a:r>
              <a:rPr lang="zh-CN" altLang="en-US" sz="6000" b="1" dirty="0" smtClean="0">
                <a:solidFill>
                  <a:srgbClr val="FF0000"/>
                </a:solidFill>
              </a:rPr>
              <a:t> </a:t>
            </a:r>
            <a:r>
              <a:rPr lang="en-US" altLang="zh-CN" sz="6000" b="1" dirty="0" err="1" smtClean="0">
                <a:solidFill>
                  <a:srgbClr val="FF0000"/>
                </a:solidFill>
              </a:rPr>
              <a:t>tiān</a:t>
            </a:r>
            <a:r>
              <a:rPr lang="en-US" altLang="zh-CN" sz="6000" b="1" dirty="0" smtClean="0">
                <a:solidFill>
                  <a:srgbClr val="FF0000"/>
                </a:solidFill>
              </a:rPr>
              <a:t> </a:t>
            </a:r>
            <a:r>
              <a:rPr lang="zh-CN" altLang="en-US" sz="6000" b="1" dirty="0" smtClean="0">
                <a:solidFill>
                  <a:srgbClr val="FF0000"/>
                </a:solidFill>
              </a:rPr>
              <a:t/>
            </a:r>
            <a:br>
              <a:rPr lang="zh-CN" altLang="en-US" sz="6000" b="1" dirty="0" smtClean="0">
                <a:solidFill>
                  <a:srgbClr val="FF0000"/>
                </a:solidFill>
              </a:rPr>
            </a:br>
            <a:r>
              <a:rPr lang="zh-CN" altLang="en-US" sz="6000" b="1" dirty="0" smtClean="0">
                <a:solidFill>
                  <a:srgbClr val="FF0000"/>
                </a:solidFill>
              </a:rPr>
              <a:t> 秋  </a:t>
            </a:r>
            <a:r>
              <a:rPr lang="zh-CN" altLang="en-US" sz="6000" b="1" dirty="0" smtClean="0">
                <a:solidFill>
                  <a:srgbClr val="FF0000"/>
                </a:solidFill>
              </a:rPr>
              <a:t>天 </a:t>
            </a:r>
            <a:r>
              <a:rPr lang="zh-CN" altLang="en-US" sz="6000" b="1" dirty="0" smtClean="0">
                <a:solidFill>
                  <a:srgbClr val="FF0000"/>
                </a:solidFill>
              </a:rPr>
              <a:t>    </a:t>
            </a:r>
            <a:r>
              <a:rPr lang="en-US" altLang="zh-CN" sz="6000" b="1" dirty="0" smtClean="0">
                <a:solidFill>
                  <a:srgbClr val="FF0000"/>
                </a:solidFill>
              </a:rPr>
              <a:t>fall</a:t>
            </a:r>
            <a:endParaRPr lang="zh-CN" altLang="en-US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altLang="zh-CN" dirty="0" err="1" smtClean="0"/>
              <a:t>chánɡ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chánɡ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   常    </a:t>
            </a:r>
            <a:r>
              <a:rPr lang="zh-CN" altLang="en-US" dirty="0" smtClean="0"/>
              <a:t>常 </a:t>
            </a:r>
            <a:r>
              <a:rPr lang="zh-CN" altLang="en-US" dirty="0" smtClean="0"/>
              <a:t>       </a:t>
            </a:r>
            <a:r>
              <a:rPr lang="en-US" altLang="zh-CN" dirty="0" smtClean="0"/>
              <a:t>often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983047"/>
          </a:xfrm>
        </p:spPr>
        <p:txBody>
          <a:bodyPr/>
          <a:lstStyle/>
          <a:p>
            <a:r>
              <a:rPr lang="zh-CN" altLang="en-US" sz="4800" dirty="0" smtClean="0"/>
              <a:t>冬天常常下雪。</a:t>
            </a:r>
            <a:endParaRPr lang="en-US" altLang="zh-CN" sz="4800" dirty="0" smtClean="0"/>
          </a:p>
          <a:p>
            <a:endParaRPr lang="en-US" altLang="zh-CN" dirty="0" smtClean="0"/>
          </a:p>
          <a:p>
            <a:endParaRPr lang="en-US" altLang="zh-CN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爷爷常常喝茶</a:t>
            </a:r>
            <a:r>
              <a:rPr lang="zh-CN" altLang="en-US" dirty="0" smtClean="0"/>
              <a:t>。</a:t>
            </a:r>
            <a:endParaRPr lang="zh-CN" altLang="en-US" dirty="0"/>
          </a:p>
        </p:txBody>
      </p:sp>
      <p:pic>
        <p:nvPicPr>
          <p:cNvPr id="4" name="内容占位符 3" descr="喝茶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414" y="1357298"/>
            <a:ext cx="7334269" cy="5500702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姐姐常常</a:t>
            </a:r>
            <a:r>
              <a:rPr lang="zh-CN" altLang="en-US" dirty="0" smtClean="0"/>
              <a:t>看报纸</a:t>
            </a:r>
            <a:r>
              <a:rPr lang="zh-CN" altLang="en-US" dirty="0" smtClean="0"/>
              <a:t>。</a:t>
            </a:r>
            <a:endParaRPr lang="zh-CN" altLang="en-US" dirty="0"/>
          </a:p>
        </p:txBody>
      </p:sp>
      <p:pic>
        <p:nvPicPr>
          <p:cNvPr id="4" name="内容占位符 3" descr="看报纸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1500174"/>
            <a:ext cx="7286676" cy="48601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听歌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0" y="714356"/>
            <a:ext cx="4286248" cy="5707565"/>
          </a:xfrm>
        </p:spPr>
      </p:pic>
      <p:sp>
        <p:nvSpPr>
          <p:cNvPr id="6" name="标题 5"/>
          <p:cNvSpPr>
            <a:spLocks noGrp="1"/>
          </p:cNvSpPr>
          <p:nvPr>
            <p:ph type="title"/>
          </p:nvPr>
        </p:nvSpPr>
        <p:spPr>
          <a:xfrm>
            <a:off x="0" y="1785926"/>
            <a:ext cx="4429156" cy="1143000"/>
          </a:xfrm>
        </p:spPr>
        <p:txBody>
          <a:bodyPr>
            <a:normAutofit fontScale="90000"/>
          </a:bodyPr>
          <a:lstStyle/>
          <a:p>
            <a:r>
              <a:rPr lang="en-US" altLang="zh-CN" dirty="0" smtClean="0">
                <a:solidFill>
                  <a:srgbClr val="FF0000"/>
                </a:solidFill>
                <a:latin typeface="+mn-lt"/>
              </a:rPr>
              <a:t>               </a:t>
            </a:r>
            <a:r>
              <a:rPr lang="en-US" altLang="zh-CN" dirty="0" err="1" smtClean="0">
                <a:solidFill>
                  <a:srgbClr val="FF0000"/>
                </a:solidFill>
                <a:latin typeface="+mn-lt"/>
              </a:rPr>
              <a:t>tīng</a:t>
            </a:r>
            <a:r>
              <a:rPr lang="en-US" altLang="zh-CN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en-US" altLang="zh-CN" dirty="0" err="1" smtClean="0">
                <a:solidFill>
                  <a:srgbClr val="FF0000"/>
                </a:solidFill>
                <a:latin typeface="+mn-lt"/>
              </a:rPr>
              <a:t>yīn</a:t>
            </a:r>
            <a:r>
              <a:rPr lang="en-US" altLang="zh-CN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en-US" altLang="zh-CN" dirty="0" err="1" smtClean="0">
                <a:solidFill>
                  <a:srgbClr val="FF0000"/>
                </a:solidFill>
                <a:latin typeface="+mn-lt"/>
              </a:rPr>
              <a:t>yuè</a:t>
            </a:r>
            <a:r>
              <a:rPr lang="en-US" altLang="zh-CN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zh-CN" altLang="en-US" dirty="0" smtClean="0">
                <a:solidFill>
                  <a:srgbClr val="FF0000"/>
                </a:solidFill>
              </a:rPr>
              <a:t>她常常 </a:t>
            </a:r>
            <a:r>
              <a:rPr lang="zh-CN" altLang="en-US" sz="4400" dirty="0" smtClean="0">
                <a:solidFill>
                  <a:srgbClr val="FF0000"/>
                </a:solidFill>
              </a:rPr>
              <a:t>听    音   </a:t>
            </a:r>
            <a:r>
              <a:rPr lang="zh-CN" altLang="en-US" sz="4400" dirty="0" smtClean="0">
                <a:solidFill>
                  <a:srgbClr val="FF0000"/>
                </a:solidFill>
              </a:rPr>
              <a:t>乐 </a:t>
            </a:r>
            <a:endParaRPr lang="zh-CN" altLang="en-US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152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zh-CN" dirty="0" err="1" smtClean="0"/>
              <a:t>shàng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wǎng</a:t>
            </a:r>
            <a:r>
              <a:rPr lang="en-US" altLang="zh-CN" dirty="0" smtClean="0"/>
              <a:t> </a:t>
            </a:r>
            <a:r>
              <a:rPr lang="zh-CN" altLang="en-US" dirty="0" smtClean="0"/>
              <a:t>上    网   </a:t>
            </a:r>
            <a:r>
              <a:rPr lang="en-US" altLang="zh-CN" dirty="0" smtClean="0">
                <a:solidFill>
                  <a:srgbClr val="FFFF00"/>
                </a:solidFill>
              </a:rPr>
              <a:t>surf on the net</a:t>
            </a:r>
            <a:endParaRPr lang="zh-CN" altLang="en-US" dirty="0">
              <a:solidFill>
                <a:srgbClr val="FFFF00"/>
              </a:solidFill>
            </a:endParaRPr>
          </a:p>
        </p:txBody>
      </p:sp>
      <p:pic>
        <p:nvPicPr>
          <p:cNvPr id="4" name="内容占位符 3" descr="上网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571612"/>
            <a:ext cx="6583297" cy="5286388"/>
          </a:xfrm>
        </p:spPr>
      </p:pic>
      <p:pic>
        <p:nvPicPr>
          <p:cNvPr id="5" name="内容占位符 3" descr="wif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 bwMode="gray">
          <a:xfrm>
            <a:off x="6429388" y="1571612"/>
            <a:ext cx="2714612" cy="2714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Play computer</a:t>
            </a:r>
            <a:endParaRPr lang="zh-CN" altLang="en-US" dirty="0"/>
          </a:p>
        </p:txBody>
      </p:sp>
      <p:pic>
        <p:nvPicPr>
          <p:cNvPr id="4" name="内容占位符 3" descr="玩电脑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413222"/>
            <a:ext cx="7715272" cy="5444778"/>
          </a:xfrm>
        </p:spPr>
      </p:pic>
      <p:sp>
        <p:nvSpPr>
          <p:cNvPr id="5" name="矩形 4"/>
          <p:cNvSpPr/>
          <p:nvPr/>
        </p:nvSpPr>
        <p:spPr>
          <a:xfrm>
            <a:off x="5143504" y="-142900"/>
            <a:ext cx="426270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800" b="1" dirty="0" err="1" smtClean="0">
                <a:solidFill>
                  <a:srgbClr val="FFFF00"/>
                </a:solidFill>
              </a:rPr>
              <a:t>wán</a:t>
            </a:r>
            <a:r>
              <a:rPr lang="en-US" altLang="zh-CN" sz="4800" b="1" dirty="0" smtClean="0">
                <a:solidFill>
                  <a:srgbClr val="FFFF00"/>
                </a:solidFill>
              </a:rPr>
              <a:t> </a:t>
            </a:r>
            <a:r>
              <a:rPr lang="en-US" altLang="zh-CN" sz="4800" b="1" dirty="0" err="1" smtClean="0">
                <a:solidFill>
                  <a:srgbClr val="FFFF00"/>
                </a:solidFill>
              </a:rPr>
              <a:t>diàn</a:t>
            </a:r>
            <a:r>
              <a:rPr lang="en-US" altLang="zh-CN" sz="4800" b="1" dirty="0" smtClean="0">
                <a:solidFill>
                  <a:srgbClr val="FFFF00"/>
                </a:solidFill>
              </a:rPr>
              <a:t> </a:t>
            </a:r>
            <a:r>
              <a:rPr lang="en-US" altLang="zh-CN" sz="4800" b="1" dirty="0" err="1" smtClean="0">
                <a:solidFill>
                  <a:srgbClr val="FFFF00"/>
                </a:solidFill>
              </a:rPr>
              <a:t>nǎo</a:t>
            </a:r>
            <a:r>
              <a:rPr lang="en-US" altLang="zh-CN" sz="4800" b="1" dirty="0" smtClean="0">
                <a:solidFill>
                  <a:srgbClr val="FFFF00"/>
                </a:solidFill>
              </a:rPr>
              <a:t> </a:t>
            </a:r>
          </a:p>
          <a:p>
            <a:r>
              <a:rPr lang="zh-CN" altLang="en-US" sz="4800" b="1" dirty="0" smtClean="0">
                <a:solidFill>
                  <a:srgbClr val="FFFF00"/>
                </a:solidFill>
              </a:rPr>
              <a:t> 玩     电    脑 </a:t>
            </a:r>
            <a:endParaRPr lang="zh-CN" altLang="en-US" sz="4800" b="1" dirty="0">
              <a:solidFill>
                <a:srgbClr val="FFFF00"/>
              </a:solidFill>
            </a:endParaRPr>
          </a:p>
        </p:txBody>
      </p:sp>
      <p:pic>
        <p:nvPicPr>
          <p:cNvPr id="6" name="图片 5" descr="狗狗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5720"/>
            <a:ext cx="9144000" cy="681228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00100" y="357166"/>
            <a:ext cx="43396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5400" dirty="0" smtClean="0">
                <a:solidFill>
                  <a:srgbClr val="FF0000"/>
                </a:solidFill>
              </a:rPr>
              <a:t>他常常上网。</a:t>
            </a:r>
            <a:endParaRPr lang="zh-CN" altLang="en-US" sz="5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altLang="zh-CN" dirty="0" err="1" smtClean="0"/>
              <a:t>fēi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chánɡ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非  </a:t>
            </a:r>
            <a:r>
              <a:rPr lang="zh-CN" altLang="en-US" dirty="0" smtClean="0"/>
              <a:t>常 </a:t>
            </a:r>
            <a:r>
              <a:rPr lang="zh-CN" altLang="en-US" dirty="0" smtClean="0"/>
              <a:t>     </a:t>
            </a:r>
            <a:r>
              <a:rPr lang="en-US" altLang="zh-CN" dirty="0" smtClean="0"/>
              <a:t>very                   </a:t>
            </a:r>
            <a:r>
              <a:rPr lang="zh-CN" altLang="en-US" dirty="0" smtClean="0"/>
              <a:t>很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554419"/>
          </a:xfrm>
        </p:spPr>
        <p:txBody>
          <a:bodyPr/>
          <a:lstStyle/>
          <a:p>
            <a:r>
              <a:rPr lang="zh-CN" altLang="en-US" sz="4400" dirty="0" smtClean="0"/>
              <a:t>很好。</a:t>
            </a:r>
            <a:endParaRPr lang="en-US" altLang="zh-CN" sz="4400" dirty="0" smtClean="0"/>
          </a:p>
          <a:p>
            <a:r>
              <a:rPr lang="zh-CN" altLang="en-US" sz="4400" dirty="0" smtClean="0"/>
              <a:t>非常好。</a:t>
            </a:r>
            <a:endParaRPr lang="en-US" altLang="zh-CN" sz="4400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妹妹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50249"/>
            <a:ext cx="3071834" cy="460775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0" y="-214338"/>
            <a:ext cx="8458200" cy="1470025"/>
          </a:xfrm>
        </p:spPr>
        <p:txBody>
          <a:bodyPr>
            <a:normAutofit/>
          </a:bodyPr>
          <a:lstStyle/>
          <a:p>
            <a:r>
              <a:rPr lang="en-US" altLang="zh-CN" sz="3600" dirty="0" err="1" smtClean="0"/>
              <a:t>wǒ</a:t>
            </a:r>
            <a:r>
              <a:rPr lang="en-US" altLang="zh-CN" sz="3600" dirty="0" smtClean="0"/>
              <a:t> de </a:t>
            </a:r>
            <a:r>
              <a:rPr lang="en-US" altLang="zh-CN" sz="3600" dirty="0" err="1" smtClean="0"/>
              <a:t>mèi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mei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hěn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kě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ài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。 </a:t>
            </a:r>
            <a:br>
              <a:rPr lang="zh-CN" altLang="en-US" sz="3600" dirty="0" smtClean="0"/>
            </a:br>
            <a:r>
              <a:rPr lang="zh-CN" altLang="en-US" sz="3600" dirty="0" smtClean="0"/>
              <a:t>  </a:t>
            </a:r>
            <a:r>
              <a:rPr lang="zh-CN" altLang="en-US" sz="3600" dirty="0" smtClean="0">
                <a:latin typeface="楷体" pitchFamily="49" charset="-122"/>
                <a:ea typeface="楷体" pitchFamily="49" charset="-122"/>
              </a:rPr>
              <a:t>我 的 妹 妹  </a:t>
            </a:r>
            <a:r>
              <a:rPr lang="zh-CN" altLang="en-US" sz="3600" u="sng" dirty="0" smtClean="0">
                <a:solidFill>
                  <a:srgbClr val="FFC000"/>
                </a:solidFill>
                <a:latin typeface="楷体" pitchFamily="49" charset="-122"/>
                <a:ea typeface="楷体" pitchFamily="49" charset="-122"/>
              </a:rPr>
              <a:t>很</a:t>
            </a:r>
            <a:r>
              <a:rPr lang="zh-CN" altLang="en-US" sz="3600" dirty="0" smtClean="0">
                <a:latin typeface="楷体" pitchFamily="49" charset="-122"/>
                <a:ea typeface="楷体" pitchFamily="49" charset="-122"/>
              </a:rPr>
              <a:t> </a:t>
            </a:r>
            <a:r>
              <a:rPr lang="zh-CN" altLang="en-US" sz="3600" dirty="0" smtClean="0">
                <a:solidFill>
                  <a:srgbClr val="00B0F0"/>
                </a:solidFill>
                <a:latin typeface="楷体" pitchFamily="49" charset="-122"/>
                <a:ea typeface="楷体" pitchFamily="49" charset="-122"/>
              </a:rPr>
              <a:t>可爱</a:t>
            </a:r>
            <a:r>
              <a:rPr lang="zh-CN" altLang="en-US" sz="3600" dirty="0" smtClean="0">
                <a:latin typeface="楷体" pitchFamily="49" charset="-122"/>
                <a:ea typeface="楷体" pitchFamily="49" charset="-122"/>
              </a:rPr>
              <a:t> </a:t>
            </a:r>
            <a:r>
              <a:rPr lang="zh-CN" altLang="en-US" sz="3600" dirty="0" smtClean="0"/>
              <a:t>。 </a:t>
            </a:r>
            <a:endParaRPr lang="zh-CN" altLang="en-US" sz="3600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857224" y="1000108"/>
            <a:ext cx="8286776" cy="1752600"/>
          </a:xfrm>
        </p:spPr>
        <p:txBody>
          <a:bodyPr>
            <a:noAutofit/>
          </a:bodyPr>
          <a:lstStyle/>
          <a:p>
            <a:r>
              <a:rPr lang="en-US" altLang="zh-CN" sz="3600" dirty="0" err="1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wǒ</a:t>
            </a:r>
            <a:r>
              <a:rPr lang="en-US" altLang="zh-CN" sz="3600" dirty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de </a:t>
            </a:r>
            <a:r>
              <a:rPr lang="en-US" altLang="zh-CN" sz="3600" dirty="0" err="1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mèi</a:t>
            </a:r>
            <a:r>
              <a:rPr lang="en-US" altLang="zh-CN" sz="3600" dirty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</a:t>
            </a:r>
            <a:r>
              <a:rPr lang="en-US" altLang="zh-CN" sz="3600" dirty="0" err="1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mei</a:t>
            </a:r>
            <a:r>
              <a:rPr lang="en-US" altLang="zh-CN" sz="3600" dirty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</a:t>
            </a:r>
            <a:r>
              <a:rPr lang="en-US" altLang="zh-CN" sz="3600" dirty="0" err="1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fēi</a:t>
            </a:r>
            <a:r>
              <a:rPr lang="en-US" altLang="zh-CN" sz="3600" dirty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</a:t>
            </a:r>
            <a:r>
              <a:rPr lang="en-US" altLang="zh-CN" sz="3600" dirty="0" err="1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chánɡ</a:t>
            </a:r>
            <a:r>
              <a:rPr lang="en-US" altLang="zh-CN" sz="3600" dirty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</a:t>
            </a:r>
            <a:r>
              <a:rPr lang="en-US" altLang="zh-CN" sz="3600" dirty="0" err="1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kě</a:t>
            </a:r>
            <a:r>
              <a:rPr lang="en-US" altLang="zh-CN" sz="3600" dirty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</a:t>
            </a:r>
            <a:r>
              <a:rPr lang="en-US" altLang="zh-CN" sz="3600" dirty="0" err="1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ài</a:t>
            </a:r>
            <a:r>
              <a:rPr lang="en-US" altLang="zh-CN" sz="3600" dirty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</a:t>
            </a:r>
            <a:r>
              <a:rPr lang="zh-CN" altLang="en-US" sz="3600" dirty="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。 </a:t>
            </a:r>
          </a:p>
          <a:p>
            <a:r>
              <a:rPr lang="zh-CN" altLang="en-US" sz="3600" dirty="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我 的 妹  妹  </a:t>
            </a:r>
            <a:r>
              <a:rPr lang="zh-CN" altLang="en-US" sz="3600" u="sng" dirty="0" smtClean="0">
                <a:solidFill>
                  <a:srgbClr val="00B050"/>
                </a:solidFill>
                <a:latin typeface="楷体" pitchFamily="49" charset="-122"/>
                <a:ea typeface="楷体" pitchFamily="49" charset="-122"/>
              </a:rPr>
              <a:t>非   常</a:t>
            </a:r>
            <a:r>
              <a:rPr lang="zh-CN" altLang="en-US" sz="3600" dirty="0" smtClean="0">
                <a:solidFill>
                  <a:srgbClr val="00B050"/>
                </a:solidFill>
                <a:latin typeface="楷体" pitchFamily="49" charset="-122"/>
                <a:ea typeface="楷体" pitchFamily="49" charset="-122"/>
              </a:rPr>
              <a:t>   </a:t>
            </a:r>
            <a:r>
              <a:rPr lang="zh-CN" altLang="en-US" sz="3600" dirty="0" smtClean="0">
                <a:solidFill>
                  <a:srgbClr val="00B0F0"/>
                </a:solidFill>
                <a:latin typeface="楷体" pitchFamily="49" charset="-122"/>
                <a:ea typeface="楷体" pitchFamily="49" charset="-122"/>
              </a:rPr>
              <a:t>可 爱</a:t>
            </a:r>
            <a:r>
              <a:rPr lang="zh-CN" altLang="en-US" sz="3600" dirty="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 。 </a:t>
            </a:r>
            <a:endParaRPr lang="zh-CN" altLang="en-US" sz="3600" dirty="0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5" name="图片 4" descr="妹妹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1802" y="2291077"/>
            <a:ext cx="3114680" cy="4566923"/>
          </a:xfrm>
          <a:prstGeom prst="rect">
            <a:avLst/>
          </a:prstGeom>
        </p:spPr>
      </p:pic>
      <p:pic>
        <p:nvPicPr>
          <p:cNvPr id="6" name="图片 5" descr="女孩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5120" y="2357430"/>
            <a:ext cx="3008880" cy="45005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忙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7356" y="2276804"/>
            <a:ext cx="5572164" cy="4581196"/>
          </a:xfr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zh-CN" dirty="0" err="1" smtClean="0"/>
              <a:t>mánɡ</a:t>
            </a:r>
            <a:r>
              <a:rPr lang="en-US" altLang="zh-CN" dirty="0" smtClean="0"/>
              <a:t> </a:t>
            </a:r>
            <a:br>
              <a:rPr lang="en-US" altLang="zh-CN" dirty="0" smtClean="0"/>
            </a:br>
            <a:r>
              <a:rPr lang="en-US" altLang="zh-CN" dirty="0" smtClean="0"/>
              <a:t>           </a:t>
            </a:r>
            <a:r>
              <a:rPr lang="zh-CN" altLang="en-US" b="1" dirty="0" smtClean="0">
                <a:solidFill>
                  <a:srgbClr val="FF0000"/>
                </a:solidFill>
              </a:rPr>
              <a:t>忙     </a:t>
            </a:r>
            <a:r>
              <a:rPr lang="en-US" altLang="zh-CN" b="1" dirty="0" smtClean="0">
                <a:solidFill>
                  <a:srgbClr val="FF0000"/>
                </a:solidFill>
              </a:rPr>
              <a:t>busy</a:t>
            </a:r>
            <a:endParaRPr lang="zh-CN" altLang="en-US" b="1" dirty="0">
              <a:solidFill>
                <a:srgbClr val="FF000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1928794" y="1071546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4000" dirty="0" err="1" smtClean="0"/>
              <a:t>tā</a:t>
            </a:r>
            <a:r>
              <a:rPr lang="en-US" altLang="zh-CN" sz="4000" dirty="0" smtClean="0"/>
              <a:t>  </a:t>
            </a:r>
            <a:r>
              <a:rPr lang="en-US" altLang="zh-CN" sz="4000" dirty="0" err="1" smtClean="0"/>
              <a:t>fēi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chánɡ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mánɡ</a:t>
            </a:r>
            <a:r>
              <a:rPr lang="zh-CN" altLang="en-US" sz="4000" dirty="0" smtClean="0"/>
              <a:t>。</a:t>
            </a:r>
            <a:r>
              <a:rPr lang="en-US" altLang="zh-CN" sz="4000" dirty="0" smtClean="0"/>
              <a:t> </a:t>
            </a:r>
          </a:p>
          <a:p>
            <a:r>
              <a:rPr lang="zh-CN" altLang="en-US" sz="4000" dirty="0" smtClean="0">
                <a:latin typeface="华文楷体" pitchFamily="2" charset="-122"/>
                <a:ea typeface="华文楷体" pitchFamily="2" charset="-122"/>
              </a:rPr>
              <a:t>他 </a:t>
            </a:r>
            <a:r>
              <a:rPr lang="zh-CN" altLang="en-US" sz="4000" u="sng" dirty="0" smtClean="0">
                <a:solidFill>
                  <a:srgbClr val="00B050"/>
                </a:solidFill>
                <a:latin typeface="华文楷体" pitchFamily="2" charset="-122"/>
                <a:ea typeface="华文楷体" pitchFamily="2" charset="-122"/>
              </a:rPr>
              <a:t>非  常</a:t>
            </a:r>
            <a:r>
              <a:rPr lang="zh-CN" altLang="en-US" sz="4000" dirty="0" smtClean="0">
                <a:latin typeface="华文楷体" pitchFamily="2" charset="-122"/>
                <a:ea typeface="华文楷体" pitchFamily="2" charset="-122"/>
              </a:rPr>
              <a:t>        </a:t>
            </a:r>
            <a:r>
              <a:rPr lang="zh-CN" altLang="en-US" sz="4000" dirty="0" smtClean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忙</a:t>
            </a:r>
            <a:r>
              <a:rPr lang="zh-CN" altLang="en-US" sz="4000" dirty="0" smtClean="0">
                <a:latin typeface="华文楷体" pitchFamily="2" charset="-122"/>
                <a:ea typeface="华文楷体" pitchFamily="2" charset="-122"/>
              </a:rPr>
              <a:t> 。</a:t>
            </a:r>
            <a:endParaRPr lang="zh-CN" altLang="en-US" sz="4000" dirty="0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0" y="214290"/>
            <a:ext cx="7772400" cy="1470025"/>
          </a:xfrm>
        </p:spPr>
        <p:txBody>
          <a:bodyPr/>
          <a:lstStyle/>
          <a:p>
            <a:pPr algn="l"/>
            <a:r>
              <a:rPr lang="en-US" altLang="zh-CN" dirty="0" smtClean="0"/>
              <a:t>A:</a:t>
            </a:r>
            <a:r>
              <a:rPr lang="zh-CN" altLang="en-US" dirty="0" smtClean="0">
                <a:solidFill>
                  <a:srgbClr val="00B050"/>
                </a:solidFill>
              </a:rPr>
              <a:t>我们去打篮球吧！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dirty="0" smtClean="0"/>
              <a:t>B:</a:t>
            </a:r>
            <a:r>
              <a:rPr lang="zh-CN" altLang="en-US" dirty="0" smtClean="0">
                <a:solidFill>
                  <a:srgbClr val="FF0000"/>
                </a:solidFill>
              </a:rPr>
              <a:t>对不起，我非常忙，不去了。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打篮球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2143092"/>
            <a:ext cx="6525821" cy="47149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zh-CN" dirty="0" smtClean="0"/>
              <a:t>     </a:t>
            </a:r>
            <a:r>
              <a:rPr lang="en-US" altLang="zh-CN" sz="4000" dirty="0" err="1" smtClean="0"/>
              <a:t>nǐ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xǐ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huɑn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tā</a:t>
            </a:r>
            <a:r>
              <a:rPr lang="en-US" altLang="zh-CN" sz="4000" dirty="0" smtClean="0"/>
              <a:t> men </a:t>
            </a:r>
            <a:r>
              <a:rPr lang="en-US" altLang="zh-CN" sz="4000" dirty="0" err="1" smtClean="0"/>
              <a:t>mɑ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？ </a:t>
            </a:r>
            <a:r>
              <a:rPr lang="en-US" altLang="zh-CN" sz="4000" dirty="0" smtClean="0"/>
              <a:t/>
            </a:r>
            <a:br>
              <a:rPr lang="en-US" altLang="zh-CN" sz="4000" dirty="0" smtClean="0"/>
            </a:br>
            <a:r>
              <a:rPr lang="en-US" altLang="zh-CN" sz="4000" dirty="0" smtClean="0"/>
              <a:t>     </a:t>
            </a:r>
            <a:r>
              <a:rPr lang="zh-CN" altLang="en-US" sz="4000" dirty="0" smtClean="0">
                <a:latin typeface="楷体" pitchFamily="49" charset="-122"/>
                <a:ea typeface="楷体" pitchFamily="49" charset="-122"/>
              </a:rPr>
              <a:t>你</a:t>
            </a:r>
            <a:r>
              <a:rPr lang="zh-CN" altLang="en-US" sz="4000" b="1" dirty="0" smtClean="0">
                <a:solidFill>
                  <a:srgbClr val="00B0F0"/>
                </a:solidFill>
                <a:latin typeface="楷体" pitchFamily="49" charset="-122"/>
                <a:ea typeface="楷体" pitchFamily="49" charset="-122"/>
              </a:rPr>
              <a:t>喜 欢</a:t>
            </a:r>
            <a:r>
              <a:rPr lang="zh-CN" altLang="en-US" sz="4000" dirty="0" smtClean="0">
                <a:latin typeface="楷体" pitchFamily="49" charset="-122"/>
                <a:ea typeface="楷体" pitchFamily="49" charset="-122"/>
              </a:rPr>
              <a:t> </a:t>
            </a:r>
            <a:r>
              <a:rPr lang="zh-CN" altLang="en-US" sz="4000" b="1" dirty="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它 们</a:t>
            </a:r>
            <a:r>
              <a:rPr lang="zh-CN" altLang="en-US" sz="4000" dirty="0" smtClean="0">
                <a:latin typeface="楷体" pitchFamily="49" charset="-122"/>
                <a:ea typeface="楷体" pitchFamily="49" charset="-122"/>
              </a:rPr>
              <a:t>  吗 ？ </a:t>
            </a:r>
            <a:endParaRPr lang="zh-CN" altLang="en-US" sz="4000" dirty="0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4" name="内容占位符 3" descr="猫猫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7224" y="1885928"/>
            <a:ext cx="7955315" cy="4972072"/>
          </a:xfrm>
        </p:spPr>
      </p:pic>
      <p:sp>
        <p:nvSpPr>
          <p:cNvPr id="5" name="矩形 4"/>
          <p:cNvSpPr/>
          <p:nvPr/>
        </p:nvSpPr>
        <p:spPr>
          <a:xfrm>
            <a:off x="2500298" y="1000108"/>
            <a:ext cx="58579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b="1" dirty="0" err="1" smtClean="0">
                <a:solidFill>
                  <a:srgbClr val="002060"/>
                </a:solidFill>
              </a:rPr>
              <a:t>wǒ</a:t>
            </a:r>
            <a:r>
              <a:rPr lang="en-US" altLang="zh-CN" sz="2800" b="1" dirty="0" smtClean="0">
                <a:solidFill>
                  <a:srgbClr val="002060"/>
                </a:solidFill>
              </a:rPr>
              <a:t> </a:t>
            </a:r>
            <a:r>
              <a:rPr lang="en-US" altLang="zh-CN" sz="2800" b="1" dirty="0" err="1" smtClean="0">
                <a:solidFill>
                  <a:srgbClr val="002060"/>
                </a:solidFill>
              </a:rPr>
              <a:t>fēi</a:t>
            </a:r>
            <a:r>
              <a:rPr lang="en-US" altLang="zh-CN" sz="2800" b="1" dirty="0" smtClean="0">
                <a:solidFill>
                  <a:srgbClr val="002060"/>
                </a:solidFill>
              </a:rPr>
              <a:t> </a:t>
            </a:r>
            <a:r>
              <a:rPr lang="en-US" altLang="zh-CN" sz="2800" b="1" dirty="0" err="1" smtClean="0">
                <a:solidFill>
                  <a:srgbClr val="002060"/>
                </a:solidFill>
              </a:rPr>
              <a:t>chánɡ</a:t>
            </a:r>
            <a:r>
              <a:rPr lang="en-US" altLang="zh-CN" sz="2800" b="1" dirty="0" smtClean="0">
                <a:solidFill>
                  <a:srgbClr val="002060"/>
                </a:solidFill>
              </a:rPr>
              <a:t> </a:t>
            </a:r>
            <a:r>
              <a:rPr lang="en-US" altLang="zh-CN" sz="2800" b="1" dirty="0" err="1" smtClean="0">
                <a:solidFill>
                  <a:srgbClr val="002060"/>
                </a:solidFill>
              </a:rPr>
              <a:t>xǐ</a:t>
            </a:r>
            <a:r>
              <a:rPr lang="en-US" altLang="zh-CN" sz="2800" b="1" dirty="0" smtClean="0">
                <a:solidFill>
                  <a:srgbClr val="002060"/>
                </a:solidFill>
              </a:rPr>
              <a:t> </a:t>
            </a:r>
            <a:r>
              <a:rPr lang="en-US" altLang="zh-CN" sz="2800" b="1" dirty="0" err="1" smtClean="0">
                <a:solidFill>
                  <a:srgbClr val="002060"/>
                </a:solidFill>
              </a:rPr>
              <a:t>huɑn</a:t>
            </a:r>
            <a:r>
              <a:rPr lang="en-US" altLang="zh-CN" sz="2800" b="1" dirty="0" smtClean="0">
                <a:solidFill>
                  <a:srgbClr val="002060"/>
                </a:solidFill>
              </a:rPr>
              <a:t> </a:t>
            </a:r>
            <a:r>
              <a:rPr lang="en-US" altLang="zh-CN" sz="2800" b="1" dirty="0" err="1" smtClean="0">
                <a:solidFill>
                  <a:srgbClr val="002060"/>
                </a:solidFill>
              </a:rPr>
              <a:t>tā</a:t>
            </a:r>
            <a:r>
              <a:rPr lang="en-US" altLang="zh-CN" sz="2800" b="1" dirty="0" smtClean="0">
                <a:solidFill>
                  <a:srgbClr val="002060"/>
                </a:solidFill>
              </a:rPr>
              <a:t> men </a:t>
            </a:r>
            <a:r>
              <a:rPr lang="zh-CN" altLang="en-US" sz="2800" b="1" dirty="0" smtClean="0">
                <a:solidFill>
                  <a:srgbClr val="002060"/>
                </a:solidFill>
              </a:rPr>
              <a:t>。 </a:t>
            </a:r>
          </a:p>
          <a:p>
            <a:r>
              <a:rPr lang="zh-CN" altLang="en-US" sz="2800" b="1" dirty="0" smtClean="0">
                <a:solidFill>
                  <a:srgbClr val="002060"/>
                </a:solidFill>
              </a:rPr>
              <a:t>我   非  常      喜 欢      它 们  。 </a:t>
            </a:r>
            <a:endParaRPr lang="zh-CN" altLang="en-US" sz="28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altLang="zh-CN" dirty="0" err="1" smtClean="0"/>
              <a:t>jué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dé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觉  </a:t>
            </a:r>
            <a:r>
              <a:rPr lang="zh-CN" altLang="en-US" dirty="0" smtClean="0"/>
              <a:t>得    </a:t>
            </a:r>
            <a:r>
              <a:rPr lang="en-US" altLang="zh-CN" dirty="0" smtClean="0"/>
              <a:t>think</a:t>
            </a:r>
            <a:r>
              <a:rPr lang="zh-CN" altLang="en-US" dirty="0" smtClean="0"/>
              <a:t>；</a:t>
            </a:r>
            <a:r>
              <a:rPr lang="en-US" altLang="zh-CN" dirty="0" smtClean="0"/>
              <a:t>feel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268799"/>
          </a:xfrm>
        </p:spPr>
        <p:txBody>
          <a:bodyPr/>
          <a:lstStyle/>
          <a:p>
            <a:r>
              <a:rPr lang="zh-CN" altLang="en-US" dirty="0" smtClean="0"/>
              <a:t>我觉得春天很好。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我觉得她今天很高兴。</a:t>
            </a:r>
            <a:endParaRPr lang="zh-CN" alt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2286016"/>
          </a:xfrm>
        </p:spPr>
        <p:txBody>
          <a:bodyPr>
            <a:normAutofit fontScale="90000"/>
          </a:bodyPr>
          <a:lstStyle/>
          <a:p>
            <a:r>
              <a:rPr lang="en-US" altLang="zh-CN" dirty="0" err="1" smtClean="0"/>
              <a:t>zuì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最 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dirty="0" smtClean="0"/>
              <a:t>most</a:t>
            </a:r>
            <a:r>
              <a:rPr lang="zh-CN" altLang="en-US" dirty="0" smtClean="0"/>
              <a:t>；</a:t>
            </a:r>
            <a:r>
              <a:rPr lang="en-US" altLang="zh-CN" dirty="0" smtClean="0"/>
              <a:t>least</a:t>
            </a:r>
            <a:r>
              <a:rPr lang="zh-CN" altLang="en-US" dirty="0" smtClean="0"/>
              <a:t>；</a:t>
            </a:r>
            <a:r>
              <a:rPr lang="en-US" altLang="zh-CN" dirty="0" smtClean="0"/>
              <a:t>best</a:t>
            </a:r>
            <a:r>
              <a:rPr lang="zh-CN" altLang="en-US" dirty="0" smtClean="0"/>
              <a:t>；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dirty="0" smtClean="0"/>
              <a:t>to the highest or lowest degree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3286124"/>
            <a:ext cx="8229600" cy="2840039"/>
          </a:xfrm>
        </p:spPr>
        <p:txBody>
          <a:bodyPr/>
          <a:lstStyle/>
          <a:p>
            <a:r>
              <a:rPr lang="zh-CN" altLang="en-US" dirty="0" smtClean="0"/>
              <a:t>我最喜欢吃 苹果</a:t>
            </a:r>
            <a:r>
              <a:rPr lang="en-US" altLang="zh-CN" dirty="0" err="1" smtClean="0"/>
              <a:t>pínɡ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ɡuǒ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爸爸、妈妈是我最爱的人。</a:t>
            </a:r>
            <a:endParaRPr lang="zh-CN" alt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altLang="zh-CN" dirty="0" smtClean="0"/>
              <a:t> </a:t>
            </a:r>
            <a:r>
              <a:rPr lang="en-US" altLang="zh-CN" dirty="0" err="1" smtClean="0"/>
              <a:t>jié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rì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节  </a:t>
            </a:r>
            <a:r>
              <a:rPr lang="zh-CN" altLang="en-US" dirty="0" smtClean="0"/>
              <a:t>日   </a:t>
            </a:r>
            <a:r>
              <a:rPr lang="en-US" altLang="zh-CN" dirty="0" smtClean="0"/>
              <a:t>holiday</a:t>
            </a:r>
            <a:r>
              <a:rPr lang="zh-CN" altLang="en-US" dirty="0" smtClean="0"/>
              <a:t>；</a:t>
            </a:r>
            <a:r>
              <a:rPr lang="en-US" altLang="zh-CN" dirty="0" smtClean="0"/>
              <a:t>festival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71472" y="2143116"/>
            <a:ext cx="8115328" cy="3983047"/>
          </a:xfrm>
        </p:spPr>
        <p:txBody>
          <a:bodyPr/>
          <a:lstStyle/>
          <a:p>
            <a:r>
              <a:rPr lang="zh-CN" altLang="en-US" dirty="0" smtClean="0"/>
              <a:t>祝你节日快乐！</a:t>
            </a:r>
            <a:endParaRPr lang="zh-CN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1165</TotalTime>
  <Words>212</Words>
  <Application>Microsoft Office PowerPoint</Application>
  <PresentationFormat>全屏显示(4:3)</PresentationFormat>
  <Paragraphs>52</Paragraphs>
  <Slides>25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25</vt:i4>
      </vt:variant>
    </vt:vector>
  </HeadingPairs>
  <TitlesOfParts>
    <vt:vector size="26" baseType="lpstr">
      <vt:lpstr>Office 主题</vt:lpstr>
      <vt:lpstr>dōnɡ tiān lěnɡ ， xià tiān rè  冬   天   冷   ， 夏  天   热 </vt:lpstr>
      <vt:lpstr>  xīn nián  新  年   </vt:lpstr>
      <vt:lpstr>mánɡ    忙       busy</vt:lpstr>
      <vt:lpstr>幻灯片 4</vt:lpstr>
      <vt:lpstr>zuì jìn  最  近     recently ；lately</vt:lpstr>
      <vt:lpstr>lěnɡ   冷   cold</vt:lpstr>
      <vt:lpstr>rè  热  hot</vt:lpstr>
      <vt:lpstr>dōnɡ tiān    冬   天     winter</vt:lpstr>
      <vt:lpstr>chūn tiān   春   天     spring</vt:lpstr>
      <vt:lpstr>xià     tiān  </vt:lpstr>
      <vt:lpstr>qiū tiān   秋  天     fall</vt:lpstr>
      <vt:lpstr>chánɡ chánɡ      常    常        often</vt:lpstr>
      <vt:lpstr>爷爷常常喝茶。</vt:lpstr>
      <vt:lpstr>姐姐常常看报纸。</vt:lpstr>
      <vt:lpstr>               tīng yīn yuè 她常常 听    音   乐 </vt:lpstr>
      <vt:lpstr>shàng wǎng 上    网   surf on the net</vt:lpstr>
      <vt:lpstr>Play computer</vt:lpstr>
      <vt:lpstr>fēi chánɡ   非  常      very                   很</vt:lpstr>
      <vt:lpstr>wǒ de mèi mei hěn kě ài 。    我 的 妹 妹  很 可爱 。 </vt:lpstr>
      <vt:lpstr>mánɡ             忙     busy</vt:lpstr>
      <vt:lpstr>A:我们去打篮球吧！ B:对不起，我非常忙，不去了。</vt:lpstr>
      <vt:lpstr>     nǐ xǐ huɑn tā men mɑ ？       你喜 欢 它 们  吗 ？ </vt:lpstr>
      <vt:lpstr>jué dé  觉  得    think；feel</vt:lpstr>
      <vt:lpstr>zuì  最  most；least；best； to the highest or lowest degree</vt:lpstr>
      <vt:lpstr> jié rì  节  日   holiday；festival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4.小狗非常可爱</dc:title>
  <dc:creator>ICE</dc:creator>
  <cp:lastModifiedBy>ICE</cp:lastModifiedBy>
  <cp:revision>116</cp:revision>
  <dcterms:created xsi:type="dcterms:W3CDTF">2011-11-23T01:35:26Z</dcterms:created>
  <dcterms:modified xsi:type="dcterms:W3CDTF">2012-04-10T09:55:14Z</dcterms:modified>
</cp:coreProperties>
</file>