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285_F4470FFE.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3"/>
  </p:notesMasterIdLst>
  <p:sldIdLst>
    <p:sldId id="621" r:id="rId4"/>
    <p:sldId id="389" r:id="rId5"/>
    <p:sldId id="669" r:id="rId6"/>
    <p:sldId id="670" r:id="rId7"/>
    <p:sldId id="671" r:id="rId8"/>
    <p:sldId id="672" r:id="rId9"/>
    <p:sldId id="664" r:id="rId10"/>
    <p:sldId id="397" r:id="rId11"/>
    <p:sldId id="676" r:id="rId12"/>
    <p:sldId id="673" r:id="rId13"/>
    <p:sldId id="674" r:id="rId14"/>
    <p:sldId id="677" r:id="rId15"/>
    <p:sldId id="659" r:id="rId16"/>
    <p:sldId id="632" r:id="rId17"/>
    <p:sldId id="663" r:id="rId18"/>
    <p:sldId id="645" r:id="rId19"/>
    <p:sldId id="668" r:id="rId20"/>
    <p:sldId id="679" r:id="rId21"/>
    <p:sldId id="666" r:id="rId22"/>
    <p:sldId id="661" r:id="rId23"/>
    <p:sldId id="667" r:id="rId24"/>
    <p:sldId id="662" r:id="rId25"/>
    <p:sldId id="634" r:id="rId26"/>
    <p:sldId id="678" r:id="rId27"/>
    <p:sldId id="689" r:id="rId28"/>
    <p:sldId id="690" r:id="rId29"/>
    <p:sldId id="635" r:id="rId30"/>
    <p:sldId id="636" r:id="rId31"/>
    <p:sldId id="631" r:id="rId32"/>
    <p:sldId id="637" r:id="rId33"/>
    <p:sldId id="622" r:id="rId34"/>
    <p:sldId id="681" r:id="rId35"/>
    <p:sldId id="683" r:id="rId36"/>
    <p:sldId id="280" r:id="rId37"/>
    <p:sldId id="640" r:id="rId38"/>
    <p:sldId id="646" r:id="rId39"/>
    <p:sldId id="642" r:id="rId40"/>
    <p:sldId id="658" r:id="rId41"/>
    <p:sldId id="392"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803FF"/>
    <a:srgbClr val="FFFDE8"/>
    <a:srgbClr val="173AFF"/>
    <a:srgbClr val="FC2610"/>
    <a:srgbClr val="065202"/>
    <a:srgbClr val="067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FA2A48-BDCC-77FC-89A2-E6883E1B772B}" v="1338" dt="2026-02-20T13:21:55.4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7FA2A48-BDCC-77FC-89A2-E6883E1B772B}"/>
    <pc:docChg chg="addSld delSld modSld sldOrd">
      <pc:chgData name="Naomi Doerge" userId="S::n.doerge@uwtsd.ac.uk::c2ba5b26-9392-4f76-82ca-966719aba79f" providerId="AD" clId="Web-{B7FA2A48-BDCC-77FC-89A2-E6883E1B772B}" dt="2026-02-20T13:21:55.408" v="1003"/>
      <pc:docMkLst>
        <pc:docMk/>
      </pc:docMkLst>
      <pc:sldChg chg="modSp mod setBg">
        <pc:chgData name="Naomi Doerge" userId="S::n.doerge@uwtsd.ac.uk::c2ba5b26-9392-4f76-82ca-966719aba79f" providerId="AD" clId="Web-{B7FA2A48-BDCC-77FC-89A2-E6883E1B772B}" dt="2026-02-20T13:13:54.111" v="971" actId="1076"/>
        <pc:sldMkLst>
          <pc:docMk/>
          <pc:sldMk cId="0" sldId="280"/>
        </pc:sldMkLst>
        <pc:spChg chg="mod">
          <ac:chgData name="Naomi Doerge" userId="S::n.doerge@uwtsd.ac.uk::c2ba5b26-9392-4f76-82ca-966719aba79f" providerId="AD" clId="Web-{B7FA2A48-BDCC-77FC-89A2-E6883E1B772B}" dt="2026-02-20T13:13:54.111" v="971" actId="1076"/>
          <ac:spMkLst>
            <pc:docMk/>
            <pc:sldMk cId="0" sldId="280"/>
            <ac:spMk id="46091" creationId="{B1F57FE2-696D-424A-B8B3-86B46DB35A46}"/>
          </ac:spMkLst>
        </pc:spChg>
        <pc:spChg chg="mod">
          <ac:chgData name="Naomi Doerge" userId="S::n.doerge@uwtsd.ac.uk::c2ba5b26-9392-4f76-82ca-966719aba79f" providerId="AD" clId="Web-{B7FA2A48-BDCC-77FC-89A2-E6883E1B772B}" dt="2026-02-20T13:13:34.187" v="967" actId="1076"/>
          <ac:spMkLst>
            <pc:docMk/>
            <pc:sldMk cId="0" sldId="280"/>
            <ac:spMk id="46093" creationId="{E93EFCF0-E32C-4070-ABE5-B3B9D18538A3}"/>
          </ac:spMkLst>
        </pc:spChg>
        <pc:spChg chg="mod">
          <ac:chgData name="Naomi Doerge" userId="S::n.doerge@uwtsd.ac.uk::c2ba5b26-9392-4f76-82ca-966719aba79f" providerId="AD" clId="Web-{B7FA2A48-BDCC-77FC-89A2-E6883E1B772B}" dt="2026-02-20T13:13:49.923" v="970" actId="1076"/>
          <ac:spMkLst>
            <pc:docMk/>
            <pc:sldMk cId="0" sldId="280"/>
            <ac:spMk id="46095" creationId="{0D5E7882-D7AA-4626-96EA-7A7F0040780B}"/>
          </ac:spMkLst>
        </pc:spChg>
        <pc:cxnChg chg="mod">
          <ac:chgData name="Naomi Doerge" userId="S::n.doerge@uwtsd.ac.uk::c2ba5b26-9392-4f76-82ca-966719aba79f" providerId="AD" clId="Web-{B7FA2A48-BDCC-77FC-89A2-E6883E1B772B}" dt="2026-02-20T13:13:36.500" v="968" actId="1076"/>
          <ac:cxnSpMkLst>
            <pc:docMk/>
            <pc:sldMk cId="0" sldId="280"/>
            <ac:cxnSpMk id="18" creationId="{D24EC808-5D1C-4D0D-8BB2-6C5A234C504E}"/>
          </ac:cxnSpMkLst>
        </pc:cxnChg>
        <pc:cxnChg chg="mod">
          <ac:chgData name="Naomi Doerge" userId="S::n.doerge@uwtsd.ac.uk::c2ba5b26-9392-4f76-82ca-966719aba79f" providerId="AD" clId="Web-{B7FA2A48-BDCC-77FC-89A2-E6883E1B772B}" dt="2026-02-20T13:13:45.719" v="969" actId="1076"/>
          <ac:cxnSpMkLst>
            <pc:docMk/>
            <pc:sldMk cId="0" sldId="280"/>
            <ac:cxnSpMk id="21" creationId="{62678606-D460-4849-9473-306D26D3A405}"/>
          </ac:cxnSpMkLst>
        </pc:cxnChg>
      </pc:sldChg>
      <pc:sldChg chg="modSp mod setBg">
        <pc:chgData name="Naomi Doerge" userId="S::n.doerge@uwtsd.ac.uk::c2ba5b26-9392-4f76-82ca-966719aba79f" providerId="AD" clId="Web-{B7FA2A48-BDCC-77FC-89A2-E6883E1B772B}" dt="2026-02-20T12:26:03.797" v="527" actId="20577"/>
        <pc:sldMkLst>
          <pc:docMk/>
          <pc:sldMk cId="0" sldId="389"/>
        </pc:sldMkLst>
        <pc:spChg chg="mod">
          <ac:chgData name="Naomi Doerge" userId="S::n.doerge@uwtsd.ac.uk::c2ba5b26-9392-4f76-82ca-966719aba79f" providerId="AD" clId="Web-{B7FA2A48-BDCC-77FC-89A2-E6883E1B772B}" dt="2026-02-20T12:19:02.133" v="386" actId="20577"/>
          <ac:spMkLst>
            <pc:docMk/>
            <pc:sldMk cId="0" sldId="389"/>
            <ac:spMk id="2" creationId="{4FDC3F67-92DB-5D34-2992-282E1D07A3BC}"/>
          </ac:spMkLst>
        </pc:spChg>
        <pc:spChg chg="mod">
          <ac:chgData name="Naomi Doerge" userId="S::n.doerge@uwtsd.ac.uk::c2ba5b26-9392-4f76-82ca-966719aba79f" providerId="AD" clId="Web-{B7FA2A48-BDCC-77FC-89A2-E6883E1B772B}" dt="2026-02-20T12:26:03.797" v="527" actId="20577"/>
          <ac:spMkLst>
            <pc:docMk/>
            <pc:sldMk cId="0" sldId="389"/>
            <ac:spMk id="6146" creationId="{5A77C339-3E8A-4CC0-A56B-7BA05FE0E731}"/>
          </ac:spMkLst>
        </pc:spChg>
      </pc:sldChg>
      <pc:sldChg chg="mod setBg">
        <pc:chgData name="Naomi Doerge" userId="S::n.doerge@uwtsd.ac.uk::c2ba5b26-9392-4f76-82ca-966719aba79f" providerId="AD" clId="Web-{B7FA2A48-BDCC-77FC-89A2-E6883E1B772B}" dt="2026-02-20T12:07:12.539" v="42"/>
        <pc:sldMkLst>
          <pc:docMk/>
          <pc:sldMk cId="0" sldId="392"/>
        </pc:sldMkLst>
      </pc:sldChg>
      <pc:sldChg chg="modSp mod setBg">
        <pc:chgData name="Naomi Doerge" userId="S::n.doerge@uwtsd.ac.uk::c2ba5b26-9392-4f76-82ca-966719aba79f" providerId="AD" clId="Web-{B7FA2A48-BDCC-77FC-89A2-E6883E1B772B}" dt="2026-02-20T12:29:32.052" v="543" actId="20577"/>
        <pc:sldMkLst>
          <pc:docMk/>
          <pc:sldMk cId="0" sldId="397"/>
        </pc:sldMkLst>
        <pc:spChg chg="mod">
          <ac:chgData name="Naomi Doerge" userId="S::n.doerge@uwtsd.ac.uk::c2ba5b26-9392-4f76-82ca-966719aba79f" providerId="AD" clId="Web-{B7FA2A48-BDCC-77FC-89A2-E6883E1B772B}" dt="2026-02-20T12:29:24.896" v="542" actId="20577"/>
          <ac:spMkLst>
            <pc:docMk/>
            <pc:sldMk cId="0" sldId="397"/>
            <ac:spMk id="11267" creationId="{10BC0012-90CA-41F7-845C-B47F5DAE5A0E}"/>
          </ac:spMkLst>
        </pc:spChg>
        <pc:spChg chg="mod">
          <ac:chgData name="Naomi Doerge" userId="S::n.doerge@uwtsd.ac.uk::c2ba5b26-9392-4f76-82ca-966719aba79f" providerId="AD" clId="Web-{B7FA2A48-BDCC-77FC-89A2-E6883E1B772B}" dt="2026-02-20T12:29:32.052" v="543" actId="20577"/>
          <ac:spMkLst>
            <pc:docMk/>
            <pc:sldMk cId="0" sldId="397"/>
            <ac:spMk id="12290" creationId="{A56D4C23-DC3E-4EAD-A6D4-1D0773337899}"/>
          </ac:spMkLst>
        </pc:spChg>
      </pc:sldChg>
      <pc:sldChg chg="modSp mod setBg">
        <pc:chgData name="Naomi Doerge" userId="S::n.doerge@uwtsd.ac.uk::c2ba5b26-9392-4f76-82ca-966719aba79f" providerId="AD" clId="Web-{B7FA2A48-BDCC-77FC-89A2-E6883E1B772B}" dt="2026-02-20T13:11:49.195" v="943" actId="20577"/>
        <pc:sldMkLst>
          <pc:docMk/>
          <pc:sldMk cId="1892009406" sldId="622"/>
        </pc:sldMkLst>
        <pc:spChg chg="mod">
          <ac:chgData name="Naomi Doerge" userId="S::n.doerge@uwtsd.ac.uk::c2ba5b26-9392-4f76-82ca-966719aba79f" providerId="AD" clId="Web-{B7FA2A48-BDCC-77FC-89A2-E6883E1B772B}" dt="2026-02-20T13:11:49.195" v="943" actId="20577"/>
          <ac:spMkLst>
            <pc:docMk/>
            <pc:sldMk cId="1892009406" sldId="622"/>
            <ac:spMk id="23555" creationId="{1DAD338D-8E10-408B-9635-136B1CD23B41}"/>
          </ac:spMkLst>
        </pc:spChg>
      </pc:sldChg>
      <pc:sldChg chg="modSp mod setBg">
        <pc:chgData name="Naomi Doerge" userId="S::n.doerge@uwtsd.ac.uk::c2ba5b26-9392-4f76-82ca-966719aba79f" providerId="AD" clId="Web-{B7FA2A48-BDCC-77FC-89A2-E6883E1B772B}" dt="2026-02-20T13:10:28.754" v="919" actId="20577"/>
        <pc:sldMkLst>
          <pc:docMk/>
          <pc:sldMk cId="1214021877" sldId="631"/>
        </pc:sldMkLst>
        <pc:spChg chg="mod">
          <ac:chgData name="Naomi Doerge" userId="S::n.doerge@uwtsd.ac.uk::c2ba5b26-9392-4f76-82ca-966719aba79f" providerId="AD" clId="Web-{B7FA2A48-BDCC-77FC-89A2-E6883E1B772B}" dt="2026-02-20T13:02:44.027" v="916" actId="20577"/>
          <ac:spMkLst>
            <pc:docMk/>
            <pc:sldMk cId="1214021877" sldId="631"/>
            <ac:spMk id="2" creationId="{3257E2DA-DCE5-C03B-7D3C-8F64CBC7DB69}"/>
          </ac:spMkLst>
        </pc:spChg>
        <pc:spChg chg="mod">
          <ac:chgData name="Naomi Doerge" userId="S::n.doerge@uwtsd.ac.uk::c2ba5b26-9392-4f76-82ca-966719aba79f" providerId="AD" clId="Web-{B7FA2A48-BDCC-77FC-89A2-E6883E1B772B}" dt="2026-02-20T13:10:28.754" v="919" actId="20577"/>
          <ac:spMkLst>
            <pc:docMk/>
            <pc:sldMk cId="1214021877" sldId="631"/>
            <ac:spMk id="3" creationId="{3C62E07A-046F-7B10-AE73-A278F1C7A9BE}"/>
          </ac:spMkLst>
        </pc:spChg>
      </pc:sldChg>
      <pc:sldChg chg="modSp mod setBg">
        <pc:chgData name="Naomi Doerge" userId="S::n.doerge@uwtsd.ac.uk::c2ba5b26-9392-4f76-82ca-966719aba79f" providerId="AD" clId="Web-{B7FA2A48-BDCC-77FC-89A2-E6883E1B772B}" dt="2026-02-20T12:49:04.809" v="806" actId="1076"/>
        <pc:sldMkLst>
          <pc:docMk/>
          <pc:sldMk cId="503727444" sldId="632"/>
        </pc:sldMkLst>
        <pc:spChg chg="mod">
          <ac:chgData name="Naomi Doerge" userId="S::n.doerge@uwtsd.ac.uk::c2ba5b26-9392-4f76-82ca-966719aba79f" providerId="AD" clId="Web-{B7FA2A48-BDCC-77FC-89A2-E6883E1B772B}" dt="2026-02-20T12:48:58.309" v="805" actId="20577"/>
          <ac:spMkLst>
            <pc:docMk/>
            <pc:sldMk cId="503727444" sldId="632"/>
            <ac:spMk id="3" creationId="{A3D7DE07-AE3D-EFDA-8DCB-4ED72970069C}"/>
          </ac:spMkLst>
        </pc:spChg>
        <pc:cxnChg chg="mod">
          <ac:chgData name="Naomi Doerge" userId="S::n.doerge@uwtsd.ac.uk::c2ba5b26-9392-4f76-82ca-966719aba79f" providerId="AD" clId="Web-{B7FA2A48-BDCC-77FC-89A2-E6883E1B772B}" dt="2026-02-20T12:48:58.309" v="805" actId="20577"/>
          <ac:cxnSpMkLst>
            <pc:docMk/>
            <pc:sldMk cId="503727444" sldId="632"/>
            <ac:cxnSpMk id="35" creationId="{855D6DAD-6186-FC05-3A99-F227A247BEB8}"/>
          </ac:cxnSpMkLst>
        </pc:cxnChg>
        <pc:cxnChg chg="mod">
          <ac:chgData name="Naomi Doerge" userId="S::n.doerge@uwtsd.ac.uk::c2ba5b26-9392-4f76-82ca-966719aba79f" providerId="AD" clId="Web-{B7FA2A48-BDCC-77FC-89A2-E6883E1B772B}" dt="2026-02-20T12:48:58.309" v="805" actId="20577"/>
          <ac:cxnSpMkLst>
            <pc:docMk/>
            <pc:sldMk cId="503727444" sldId="632"/>
            <ac:cxnSpMk id="37" creationId="{1FCFF2D8-ECD3-7D47-C5D3-2FE9E5EDD636}"/>
          </ac:cxnSpMkLst>
        </pc:cxnChg>
        <pc:cxnChg chg="mod">
          <ac:chgData name="Naomi Doerge" userId="S::n.doerge@uwtsd.ac.uk::c2ba5b26-9392-4f76-82ca-966719aba79f" providerId="AD" clId="Web-{B7FA2A48-BDCC-77FC-89A2-E6883E1B772B}" dt="2026-02-20T12:49:04.809" v="806" actId="1076"/>
          <ac:cxnSpMkLst>
            <pc:docMk/>
            <pc:sldMk cId="503727444" sldId="632"/>
            <ac:cxnSpMk id="39" creationId="{9D57F4C5-3991-5BBF-2778-1806EA9268D7}"/>
          </ac:cxnSpMkLst>
        </pc:cxnChg>
      </pc:sldChg>
      <pc:sldChg chg="del mod setBg">
        <pc:chgData name="Naomi Doerge" userId="S::n.doerge@uwtsd.ac.uk::c2ba5b26-9392-4f76-82ca-966719aba79f" providerId="AD" clId="Web-{B7FA2A48-BDCC-77FC-89A2-E6883E1B772B}" dt="2026-02-20T13:02:40.136" v="915"/>
        <pc:sldMkLst>
          <pc:docMk/>
          <pc:sldMk cId="3600110338" sldId="633"/>
        </pc:sldMkLst>
      </pc:sldChg>
      <pc:sldChg chg="modSp mod setBg">
        <pc:chgData name="Naomi Doerge" userId="S::n.doerge@uwtsd.ac.uk::c2ba5b26-9392-4f76-82ca-966719aba79f" providerId="AD" clId="Web-{B7FA2A48-BDCC-77FC-89A2-E6883E1B772B}" dt="2026-02-20T12:55:36.086" v="891" actId="20577"/>
        <pc:sldMkLst>
          <pc:docMk/>
          <pc:sldMk cId="3972734704" sldId="634"/>
        </pc:sldMkLst>
        <pc:spChg chg="mod">
          <ac:chgData name="Naomi Doerge" userId="S::n.doerge@uwtsd.ac.uk::c2ba5b26-9392-4f76-82ca-966719aba79f" providerId="AD" clId="Web-{B7FA2A48-BDCC-77FC-89A2-E6883E1B772B}" dt="2026-02-20T12:55:36.086" v="891" actId="20577"/>
          <ac:spMkLst>
            <pc:docMk/>
            <pc:sldMk cId="3972734704" sldId="634"/>
            <ac:spMk id="3" creationId="{0659F23E-07DC-CC60-4E50-133E4DCF2B9A}"/>
          </ac:spMkLst>
        </pc:spChg>
      </pc:sldChg>
      <pc:sldChg chg="modSp mod setBg">
        <pc:chgData name="Naomi Doerge" userId="S::n.doerge@uwtsd.ac.uk::c2ba5b26-9392-4f76-82ca-966719aba79f" providerId="AD" clId="Web-{B7FA2A48-BDCC-77FC-89A2-E6883E1B772B}" dt="2026-02-20T13:01:44.229" v="906" actId="20577"/>
        <pc:sldMkLst>
          <pc:docMk/>
          <pc:sldMk cId="604639102" sldId="635"/>
        </pc:sldMkLst>
        <pc:spChg chg="mod">
          <ac:chgData name="Naomi Doerge" userId="S::n.doerge@uwtsd.ac.uk::c2ba5b26-9392-4f76-82ca-966719aba79f" providerId="AD" clId="Web-{B7FA2A48-BDCC-77FC-89A2-E6883E1B772B}" dt="2026-02-20T13:01:40.057" v="904" actId="20577"/>
          <ac:spMkLst>
            <pc:docMk/>
            <pc:sldMk cId="604639102" sldId="635"/>
            <ac:spMk id="2" creationId="{85782F98-5BCE-1ACB-A5E7-222025602F34}"/>
          </ac:spMkLst>
        </pc:spChg>
        <pc:spChg chg="mod">
          <ac:chgData name="Naomi Doerge" userId="S::n.doerge@uwtsd.ac.uk::c2ba5b26-9392-4f76-82ca-966719aba79f" providerId="AD" clId="Web-{B7FA2A48-BDCC-77FC-89A2-E6883E1B772B}" dt="2026-02-20T13:01:44.229" v="906" actId="20577"/>
          <ac:spMkLst>
            <pc:docMk/>
            <pc:sldMk cId="604639102" sldId="635"/>
            <ac:spMk id="3" creationId="{696F37DF-F54D-92E2-2B7E-0E6FFFB7F100}"/>
          </ac:spMkLst>
        </pc:spChg>
      </pc:sldChg>
      <pc:sldChg chg="modSp mod setBg">
        <pc:chgData name="Naomi Doerge" userId="S::n.doerge@uwtsd.ac.uk::c2ba5b26-9392-4f76-82ca-966719aba79f" providerId="AD" clId="Web-{B7FA2A48-BDCC-77FC-89A2-E6883E1B772B}" dt="2026-02-20T13:01:59.182" v="909" actId="20577"/>
        <pc:sldMkLst>
          <pc:docMk/>
          <pc:sldMk cId="932904693" sldId="636"/>
        </pc:sldMkLst>
        <pc:spChg chg="mod">
          <ac:chgData name="Naomi Doerge" userId="S::n.doerge@uwtsd.ac.uk::c2ba5b26-9392-4f76-82ca-966719aba79f" providerId="AD" clId="Web-{B7FA2A48-BDCC-77FC-89A2-E6883E1B772B}" dt="2026-02-20T13:01:52.057" v="907" actId="20577"/>
          <ac:spMkLst>
            <pc:docMk/>
            <pc:sldMk cId="932904693" sldId="636"/>
            <ac:spMk id="2" creationId="{EABFCF64-FD3B-F979-F49D-ECC2A74AF329}"/>
          </ac:spMkLst>
        </pc:spChg>
        <pc:spChg chg="mod">
          <ac:chgData name="Naomi Doerge" userId="S::n.doerge@uwtsd.ac.uk::c2ba5b26-9392-4f76-82ca-966719aba79f" providerId="AD" clId="Web-{B7FA2A48-BDCC-77FC-89A2-E6883E1B772B}" dt="2026-02-20T13:01:59.182" v="909" actId="20577"/>
          <ac:spMkLst>
            <pc:docMk/>
            <pc:sldMk cId="932904693" sldId="636"/>
            <ac:spMk id="3" creationId="{E1F5E8B3-45B9-FA4C-A24C-299876BF4B66}"/>
          </ac:spMkLst>
        </pc:spChg>
      </pc:sldChg>
      <pc:sldChg chg="modSp mod setBg">
        <pc:chgData name="Naomi Doerge" userId="S::n.doerge@uwtsd.ac.uk::c2ba5b26-9392-4f76-82ca-966719aba79f" providerId="AD" clId="Web-{B7FA2A48-BDCC-77FC-89A2-E6883E1B772B}" dt="2026-02-20T13:10:45.863" v="922" actId="1076"/>
        <pc:sldMkLst>
          <pc:docMk/>
          <pc:sldMk cId="2779470040" sldId="637"/>
        </pc:sldMkLst>
        <pc:spChg chg="mod">
          <ac:chgData name="Naomi Doerge" userId="S::n.doerge@uwtsd.ac.uk::c2ba5b26-9392-4f76-82ca-966719aba79f" providerId="AD" clId="Web-{B7FA2A48-BDCC-77FC-89A2-E6883E1B772B}" dt="2026-02-20T13:10:37.097" v="920" actId="20577"/>
          <ac:spMkLst>
            <pc:docMk/>
            <pc:sldMk cId="2779470040" sldId="637"/>
            <ac:spMk id="2" creationId="{707342DF-3510-409B-0C22-9A6AE15ED570}"/>
          </ac:spMkLst>
        </pc:spChg>
        <pc:spChg chg="mod">
          <ac:chgData name="Naomi Doerge" userId="S::n.doerge@uwtsd.ac.uk::c2ba5b26-9392-4f76-82ca-966719aba79f" providerId="AD" clId="Web-{B7FA2A48-BDCC-77FC-89A2-E6883E1B772B}" dt="2026-02-20T13:10:45.863" v="922" actId="1076"/>
          <ac:spMkLst>
            <pc:docMk/>
            <pc:sldMk cId="2779470040" sldId="637"/>
            <ac:spMk id="3" creationId="{436D1233-59E4-977E-6026-9CF04F64101F}"/>
          </ac:spMkLst>
        </pc:spChg>
      </pc:sldChg>
      <pc:sldChg chg="mod setBg">
        <pc:chgData name="Naomi Doerge" userId="S::n.doerge@uwtsd.ac.uk::c2ba5b26-9392-4f76-82ca-966719aba79f" providerId="AD" clId="Web-{B7FA2A48-BDCC-77FC-89A2-E6883E1B772B}" dt="2026-02-20T12:07:11.976" v="33"/>
        <pc:sldMkLst>
          <pc:docMk/>
          <pc:sldMk cId="1838846686" sldId="640"/>
        </pc:sldMkLst>
      </pc:sldChg>
      <pc:sldChg chg="modSp mod setBg">
        <pc:chgData name="Naomi Doerge" userId="S::n.doerge@uwtsd.ac.uk::c2ba5b26-9392-4f76-82ca-966719aba79f" providerId="AD" clId="Web-{B7FA2A48-BDCC-77FC-89A2-E6883E1B772B}" dt="2026-02-20T13:17:22.683" v="992" actId="20577"/>
        <pc:sldMkLst>
          <pc:docMk/>
          <pc:sldMk cId="831182128" sldId="642"/>
        </pc:sldMkLst>
        <pc:spChg chg="mod">
          <ac:chgData name="Naomi Doerge" userId="S::n.doerge@uwtsd.ac.uk::c2ba5b26-9392-4f76-82ca-966719aba79f" providerId="AD" clId="Web-{B7FA2A48-BDCC-77FC-89A2-E6883E1B772B}" dt="2026-02-20T13:16:55.791" v="990" actId="20577"/>
          <ac:spMkLst>
            <pc:docMk/>
            <pc:sldMk cId="831182128" sldId="642"/>
            <ac:spMk id="2" creationId="{BC3ED5DA-1191-12E9-0807-7CBA98F040B6}"/>
          </ac:spMkLst>
        </pc:spChg>
        <pc:spChg chg="mod">
          <ac:chgData name="Naomi Doerge" userId="S::n.doerge@uwtsd.ac.uk::c2ba5b26-9392-4f76-82ca-966719aba79f" providerId="AD" clId="Web-{B7FA2A48-BDCC-77FC-89A2-E6883E1B772B}" dt="2026-02-20T13:17:22.683" v="992" actId="20577"/>
          <ac:spMkLst>
            <pc:docMk/>
            <pc:sldMk cId="831182128" sldId="642"/>
            <ac:spMk id="5" creationId="{F44CA41C-6812-143D-1BC9-710923C4B6E1}"/>
          </ac:spMkLst>
        </pc:spChg>
      </pc:sldChg>
      <pc:sldChg chg="modSp mod setBg">
        <pc:chgData name="Naomi Doerge" userId="S::n.doerge@uwtsd.ac.uk::c2ba5b26-9392-4f76-82ca-966719aba79f" providerId="AD" clId="Web-{B7FA2A48-BDCC-77FC-89A2-E6883E1B772B}" dt="2026-02-20T12:49:56.919" v="816" actId="14100"/>
        <pc:sldMkLst>
          <pc:docMk/>
          <pc:sldMk cId="4098297854" sldId="645"/>
        </pc:sldMkLst>
        <pc:spChg chg="mod">
          <ac:chgData name="Naomi Doerge" userId="S::n.doerge@uwtsd.ac.uk::c2ba5b26-9392-4f76-82ca-966719aba79f" providerId="AD" clId="Web-{B7FA2A48-BDCC-77FC-89A2-E6883E1B772B}" dt="2026-02-20T12:49:33.137" v="809" actId="20577"/>
          <ac:spMkLst>
            <pc:docMk/>
            <pc:sldMk cId="4098297854" sldId="645"/>
            <ac:spMk id="2" creationId="{64CDBA4F-FDCC-82A5-A75A-AC375DE8FBA0}"/>
          </ac:spMkLst>
        </pc:spChg>
        <pc:spChg chg="mod">
          <ac:chgData name="Naomi Doerge" userId="S::n.doerge@uwtsd.ac.uk::c2ba5b26-9392-4f76-82ca-966719aba79f" providerId="AD" clId="Web-{B7FA2A48-BDCC-77FC-89A2-E6883E1B772B}" dt="2026-02-20T12:49:56.919" v="816" actId="14100"/>
          <ac:spMkLst>
            <pc:docMk/>
            <pc:sldMk cId="4098297854" sldId="645"/>
            <ac:spMk id="3" creationId="{D706BE48-FF1F-F591-F5B2-F0E85F7A4EFA}"/>
          </ac:spMkLst>
        </pc:spChg>
      </pc:sldChg>
      <pc:sldChg chg="modSp mod setBg">
        <pc:chgData name="Naomi Doerge" userId="S::n.doerge@uwtsd.ac.uk::c2ba5b26-9392-4f76-82ca-966719aba79f" providerId="AD" clId="Web-{B7FA2A48-BDCC-77FC-89A2-E6883E1B772B}" dt="2026-02-20T13:14:38.051" v="982" actId="20577"/>
        <pc:sldMkLst>
          <pc:docMk/>
          <pc:sldMk cId="659708699" sldId="646"/>
        </pc:sldMkLst>
        <pc:spChg chg="mod">
          <ac:chgData name="Naomi Doerge" userId="S::n.doerge@uwtsd.ac.uk::c2ba5b26-9392-4f76-82ca-966719aba79f" providerId="AD" clId="Web-{B7FA2A48-BDCC-77FC-89A2-E6883E1B772B}" dt="2026-02-20T13:14:12.362" v="973" actId="20577"/>
          <ac:spMkLst>
            <pc:docMk/>
            <pc:sldMk cId="659708699" sldId="646"/>
            <ac:spMk id="2" creationId="{A740FCB0-2ECB-543C-532A-EF6ABEBEAB20}"/>
          </ac:spMkLst>
        </pc:spChg>
        <pc:spChg chg="mod">
          <ac:chgData name="Naomi Doerge" userId="S::n.doerge@uwtsd.ac.uk::c2ba5b26-9392-4f76-82ca-966719aba79f" providerId="AD" clId="Web-{B7FA2A48-BDCC-77FC-89A2-E6883E1B772B}" dt="2026-02-20T13:14:38.051" v="982" actId="20577"/>
          <ac:spMkLst>
            <pc:docMk/>
            <pc:sldMk cId="659708699" sldId="646"/>
            <ac:spMk id="3" creationId="{C33FBFBB-207E-DC23-582D-6B39EEE017B6}"/>
          </ac:spMkLst>
        </pc:spChg>
      </pc:sldChg>
      <pc:sldChg chg="del mod setBg">
        <pc:chgData name="Naomi Doerge" userId="S::n.doerge@uwtsd.ac.uk::c2ba5b26-9392-4f76-82ca-966719aba79f" providerId="AD" clId="Web-{B7FA2A48-BDCC-77FC-89A2-E6883E1B772B}" dt="2026-02-20T13:19:30.483" v="994"/>
        <pc:sldMkLst>
          <pc:docMk/>
          <pc:sldMk cId="3843896670" sldId="654"/>
        </pc:sldMkLst>
      </pc:sldChg>
      <pc:sldChg chg="mod setBg">
        <pc:chgData name="Naomi Doerge" userId="S::n.doerge@uwtsd.ac.uk::c2ba5b26-9392-4f76-82ca-966719aba79f" providerId="AD" clId="Web-{B7FA2A48-BDCC-77FC-89A2-E6883E1B772B}" dt="2026-02-20T12:07:12.523" v="41"/>
        <pc:sldMkLst>
          <pc:docMk/>
          <pc:sldMk cId="497151734" sldId="658"/>
        </pc:sldMkLst>
      </pc:sldChg>
      <pc:sldChg chg="modSp mod setBg">
        <pc:chgData name="Naomi Doerge" userId="S::n.doerge@uwtsd.ac.uk::c2ba5b26-9392-4f76-82ca-966719aba79f" providerId="AD" clId="Web-{B7FA2A48-BDCC-77FC-89A2-E6883E1B772B}" dt="2026-02-20T12:48:50.215" v="802" actId="20577"/>
        <pc:sldMkLst>
          <pc:docMk/>
          <pc:sldMk cId="3198769739" sldId="659"/>
        </pc:sldMkLst>
        <pc:spChg chg="mod">
          <ac:chgData name="Naomi Doerge" userId="S::n.doerge@uwtsd.ac.uk::c2ba5b26-9392-4f76-82ca-966719aba79f" providerId="AD" clId="Web-{B7FA2A48-BDCC-77FC-89A2-E6883E1B772B}" dt="2026-02-20T12:48:24.386" v="792" actId="20577"/>
          <ac:spMkLst>
            <pc:docMk/>
            <pc:sldMk cId="3198769739" sldId="659"/>
            <ac:spMk id="2" creationId="{15671271-7575-AEF6-10C0-318F7B933E80}"/>
          </ac:spMkLst>
        </pc:spChg>
        <pc:spChg chg="mod">
          <ac:chgData name="Naomi Doerge" userId="S::n.doerge@uwtsd.ac.uk::c2ba5b26-9392-4f76-82ca-966719aba79f" providerId="AD" clId="Web-{B7FA2A48-BDCC-77FC-89A2-E6883E1B772B}" dt="2026-02-20T12:48:50.215" v="802" actId="20577"/>
          <ac:spMkLst>
            <pc:docMk/>
            <pc:sldMk cId="3198769739" sldId="659"/>
            <ac:spMk id="3" creationId="{93E36109-9133-17C6-AA60-FCAD94E06D3A}"/>
          </ac:spMkLst>
        </pc:spChg>
      </pc:sldChg>
      <pc:sldChg chg="modSp mod setBg">
        <pc:chgData name="Naomi Doerge" userId="S::n.doerge@uwtsd.ac.uk::c2ba5b26-9392-4f76-82ca-966719aba79f" providerId="AD" clId="Web-{B7FA2A48-BDCC-77FC-89A2-E6883E1B772B}" dt="2026-02-20T12:54:38.113" v="878" actId="20577"/>
        <pc:sldMkLst>
          <pc:docMk/>
          <pc:sldMk cId="375990123" sldId="661"/>
        </pc:sldMkLst>
        <pc:spChg chg="mod">
          <ac:chgData name="Naomi Doerge" userId="S::n.doerge@uwtsd.ac.uk::c2ba5b26-9392-4f76-82ca-966719aba79f" providerId="AD" clId="Web-{B7FA2A48-BDCC-77FC-89A2-E6883E1B772B}" dt="2026-02-20T12:54:38.113" v="878" actId="20577"/>
          <ac:spMkLst>
            <pc:docMk/>
            <pc:sldMk cId="375990123" sldId="661"/>
            <ac:spMk id="2" creationId="{05DD304E-D9AE-3226-0994-2C424B98E831}"/>
          </ac:spMkLst>
        </pc:spChg>
        <pc:spChg chg="mod">
          <ac:chgData name="Naomi Doerge" userId="S::n.doerge@uwtsd.ac.uk::c2ba5b26-9392-4f76-82ca-966719aba79f" providerId="AD" clId="Web-{B7FA2A48-BDCC-77FC-89A2-E6883E1B772B}" dt="2026-02-20T12:54:32.675" v="877" actId="20577"/>
          <ac:spMkLst>
            <pc:docMk/>
            <pc:sldMk cId="375990123" sldId="661"/>
            <ac:spMk id="3" creationId="{AACE137C-45BE-75FF-7381-253F448BAE92}"/>
          </ac:spMkLst>
        </pc:spChg>
      </pc:sldChg>
      <pc:sldChg chg="modSp mod setBg">
        <pc:chgData name="Naomi Doerge" userId="S::n.doerge@uwtsd.ac.uk::c2ba5b26-9392-4f76-82ca-966719aba79f" providerId="AD" clId="Web-{B7FA2A48-BDCC-77FC-89A2-E6883E1B772B}" dt="2026-02-20T12:55:03.646" v="885" actId="20577"/>
        <pc:sldMkLst>
          <pc:docMk/>
          <pc:sldMk cId="744113591" sldId="662"/>
        </pc:sldMkLst>
        <pc:spChg chg="mod">
          <ac:chgData name="Naomi Doerge" userId="S::n.doerge@uwtsd.ac.uk::c2ba5b26-9392-4f76-82ca-966719aba79f" providerId="AD" clId="Web-{B7FA2A48-BDCC-77FC-89A2-E6883E1B772B}" dt="2026-02-20T12:54:43.410" v="879" actId="20577"/>
          <ac:spMkLst>
            <pc:docMk/>
            <pc:sldMk cId="744113591" sldId="662"/>
            <ac:spMk id="2" creationId="{839495BF-134B-155C-7BB5-7B1156D1EF06}"/>
          </ac:spMkLst>
        </pc:spChg>
        <pc:spChg chg="mod">
          <ac:chgData name="Naomi Doerge" userId="S::n.doerge@uwtsd.ac.uk::c2ba5b26-9392-4f76-82ca-966719aba79f" providerId="AD" clId="Web-{B7FA2A48-BDCC-77FC-89A2-E6883E1B772B}" dt="2026-02-20T12:55:03.646" v="885" actId="20577"/>
          <ac:spMkLst>
            <pc:docMk/>
            <pc:sldMk cId="744113591" sldId="662"/>
            <ac:spMk id="3" creationId="{A855AFC5-A546-F572-04BA-320CB1567678}"/>
          </ac:spMkLst>
        </pc:spChg>
      </pc:sldChg>
      <pc:sldChg chg="modSp mod setBg">
        <pc:chgData name="Naomi Doerge" userId="S::n.doerge@uwtsd.ac.uk::c2ba5b26-9392-4f76-82ca-966719aba79f" providerId="AD" clId="Web-{B7FA2A48-BDCC-77FC-89A2-E6883E1B772B}" dt="2026-02-20T12:49:21.075" v="808" actId="20577"/>
        <pc:sldMkLst>
          <pc:docMk/>
          <pc:sldMk cId="663946234" sldId="663"/>
        </pc:sldMkLst>
        <pc:spChg chg="mod">
          <ac:chgData name="Naomi Doerge" userId="S::n.doerge@uwtsd.ac.uk::c2ba5b26-9392-4f76-82ca-966719aba79f" providerId="AD" clId="Web-{B7FA2A48-BDCC-77FC-89A2-E6883E1B772B}" dt="2026-02-20T12:49:15.606" v="807" actId="20577"/>
          <ac:spMkLst>
            <pc:docMk/>
            <pc:sldMk cId="663946234" sldId="663"/>
            <ac:spMk id="2" creationId="{4D6449C5-F88C-B8DA-3E77-A2BC25B59563}"/>
          </ac:spMkLst>
        </pc:spChg>
        <pc:spChg chg="mod">
          <ac:chgData name="Naomi Doerge" userId="S::n.doerge@uwtsd.ac.uk::c2ba5b26-9392-4f76-82ca-966719aba79f" providerId="AD" clId="Web-{B7FA2A48-BDCC-77FC-89A2-E6883E1B772B}" dt="2026-02-20T12:49:21.075" v="808" actId="20577"/>
          <ac:spMkLst>
            <pc:docMk/>
            <pc:sldMk cId="663946234" sldId="663"/>
            <ac:spMk id="3" creationId="{531A4769-EA97-C32E-4427-A32598DAA945}"/>
          </ac:spMkLst>
        </pc:spChg>
      </pc:sldChg>
      <pc:sldChg chg="modSp mod ord setBg">
        <pc:chgData name="Naomi Doerge" userId="S::n.doerge@uwtsd.ac.uk::c2ba5b26-9392-4f76-82ca-966719aba79f" providerId="AD" clId="Web-{B7FA2A48-BDCC-77FC-89A2-E6883E1B772B}" dt="2026-02-20T12:44:23.287" v="734" actId="20577"/>
        <pc:sldMkLst>
          <pc:docMk/>
          <pc:sldMk cId="1694839922" sldId="664"/>
        </pc:sldMkLst>
        <pc:spChg chg="mod">
          <ac:chgData name="Naomi Doerge" userId="S::n.doerge@uwtsd.ac.uk::c2ba5b26-9392-4f76-82ca-966719aba79f" providerId="AD" clId="Web-{B7FA2A48-BDCC-77FC-89A2-E6883E1B772B}" dt="2026-02-20T12:44:23.287" v="734" actId="20577"/>
          <ac:spMkLst>
            <pc:docMk/>
            <pc:sldMk cId="1694839922" sldId="664"/>
            <ac:spMk id="3" creationId="{F1FD743C-E15A-3C9C-4781-8CA3232CDF69}"/>
          </ac:spMkLst>
        </pc:spChg>
      </pc:sldChg>
      <pc:sldChg chg="modSp mod setBg">
        <pc:chgData name="Naomi Doerge" userId="S::n.doerge@uwtsd.ac.uk::c2ba5b26-9392-4f76-82ca-966719aba79f" providerId="AD" clId="Web-{B7FA2A48-BDCC-77FC-89A2-E6883E1B772B}" dt="2026-02-20T12:53:04.234" v="834" actId="20577"/>
        <pc:sldMkLst>
          <pc:docMk/>
          <pc:sldMk cId="4101255788" sldId="666"/>
        </pc:sldMkLst>
        <pc:spChg chg="mod">
          <ac:chgData name="Naomi Doerge" userId="S::n.doerge@uwtsd.ac.uk::c2ba5b26-9392-4f76-82ca-966719aba79f" providerId="AD" clId="Web-{B7FA2A48-BDCC-77FC-89A2-E6883E1B772B}" dt="2026-02-20T12:53:04.234" v="834" actId="20577"/>
          <ac:spMkLst>
            <pc:docMk/>
            <pc:sldMk cId="4101255788" sldId="666"/>
            <ac:spMk id="3" creationId="{87CD5A70-F6D8-8068-2132-88B3815F2018}"/>
          </ac:spMkLst>
        </pc:spChg>
      </pc:sldChg>
      <pc:sldChg chg="modSp mod setBg">
        <pc:chgData name="Naomi Doerge" userId="S::n.doerge@uwtsd.ac.uk::c2ba5b26-9392-4f76-82ca-966719aba79f" providerId="AD" clId="Web-{B7FA2A48-BDCC-77FC-89A2-E6883E1B772B}" dt="2026-02-20T12:54:23.189" v="876" actId="20577"/>
        <pc:sldMkLst>
          <pc:docMk/>
          <pc:sldMk cId="3051992311" sldId="667"/>
        </pc:sldMkLst>
        <pc:spChg chg="mod">
          <ac:chgData name="Naomi Doerge" userId="S::n.doerge@uwtsd.ac.uk::c2ba5b26-9392-4f76-82ca-966719aba79f" providerId="AD" clId="Web-{B7FA2A48-BDCC-77FC-89A2-E6883E1B772B}" dt="2026-02-20T12:54:19.752" v="875" actId="20577"/>
          <ac:spMkLst>
            <pc:docMk/>
            <pc:sldMk cId="3051992311" sldId="667"/>
            <ac:spMk id="2" creationId="{ED82BAC4-2811-DE9D-07F6-BD7E526B50BA}"/>
          </ac:spMkLst>
        </pc:spChg>
        <pc:spChg chg="mod">
          <ac:chgData name="Naomi Doerge" userId="S::n.doerge@uwtsd.ac.uk::c2ba5b26-9392-4f76-82ca-966719aba79f" providerId="AD" clId="Web-{B7FA2A48-BDCC-77FC-89A2-E6883E1B772B}" dt="2026-02-20T12:54:23.189" v="876" actId="20577"/>
          <ac:spMkLst>
            <pc:docMk/>
            <pc:sldMk cId="3051992311" sldId="667"/>
            <ac:spMk id="3" creationId="{28F68307-2820-15D6-9D7B-8BCDC8BA1B21}"/>
          </ac:spMkLst>
        </pc:spChg>
      </pc:sldChg>
      <pc:sldChg chg="modSp mod setBg">
        <pc:chgData name="Naomi Doerge" userId="S::n.doerge@uwtsd.ac.uk::c2ba5b26-9392-4f76-82ca-966719aba79f" providerId="AD" clId="Web-{B7FA2A48-BDCC-77FC-89A2-E6883E1B772B}" dt="2026-02-20T12:50:15.904" v="818" actId="20577"/>
        <pc:sldMkLst>
          <pc:docMk/>
          <pc:sldMk cId="1745418592" sldId="668"/>
        </pc:sldMkLst>
        <pc:spChg chg="mod">
          <ac:chgData name="Naomi Doerge" userId="S::n.doerge@uwtsd.ac.uk::c2ba5b26-9392-4f76-82ca-966719aba79f" providerId="AD" clId="Web-{B7FA2A48-BDCC-77FC-89A2-E6883E1B772B}" dt="2026-02-20T12:50:15.904" v="818" actId="20577"/>
          <ac:spMkLst>
            <pc:docMk/>
            <pc:sldMk cId="1745418592" sldId="668"/>
            <ac:spMk id="3" creationId="{D34502E3-8721-8A4B-949D-AD5D07538791}"/>
          </ac:spMkLst>
        </pc:spChg>
      </pc:sldChg>
      <pc:sldChg chg="modSp mod setBg addAnim delAnim">
        <pc:chgData name="Naomi Doerge" userId="S::n.doerge@uwtsd.ac.uk::c2ba5b26-9392-4f76-82ca-966719aba79f" providerId="AD" clId="Web-{B7FA2A48-BDCC-77FC-89A2-E6883E1B772B}" dt="2026-02-20T12:25:28.295" v="522"/>
        <pc:sldMkLst>
          <pc:docMk/>
          <pc:sldMk cId="2268289543" sldId="669"/>
        </pc:sldMkLst>
        <pc:spChg chg="mod">
          <ac:chgData name="Naomi Doerge" userId="S::n.doerge@uwtsd.ac.uk::c2ba5b26-9392-4f76-82ca-966719aba79f" providerId="AD" clId="Web-{B7FA2A48-BDCC-77FC-89A2-E6883E1B772B}" dt="2026-02-20T12:25:24.030" v="520" actId="20577"/>
          <ac:spMkLst>
            <pc:docMk/>
            <pc:sldMk cId="2268289543" sldId="669"/>
            <ac:spMk id="2" creationId="{EAE1EEE0-AD3C-7508-C43F-C354746A216D}"/>
          </ac:spMkLst>
        </pc:spChg>
        <pc:spChg chg="mod">
          <ac:chgData name="Naomi Doerge" userId="S::n.doerge@uwtsd.ac.uk::c2ba5b26-9392-4f76-82ca-966719aba79f" providerId="AD" clId="Web-{B7FA2A48-BDCC-77FC-89A2-E6883E1B772B}" dt="2026-02-20T12:25:25.701" v="521" actId="1076"/>
          <ac:spMkLst>
            <pc:docMk/>
            <pc:sldMk cId="2268289543" sldId="669"/>
            <ac:spMk id="3" creationId="{C9862393-99F2-5324-D15E-2BB8A76550B8}"/>
          </ac:spMkLst>
        </pc:spChg>
      </pc:sldChg>
      <pc:sldChg chg="modSp mod setBg">
        <pc:chgData name="Naomi Doerge" userId="S::n.doerge@uwtsd.ac.uk::c2ba5b26-9392-4f76-82ca-966719aba79f" providerId="AD" clId="Web-{B7FA2A48-BDCC-77FC-89A2-E6883E1B772B}" dt="2026-02-20T12:26:00.390" v="525" actId="20577"/>
        <pc:sldMkLst>
          <pc:docMk/>
          <pc:sldMk cId="3337857953" sldId="670"/>
        </pc:sldMkLst>
        <pc:spChg chg="mod">
          <ac:chgData name="Naomi Doerge" userId="S::n.doerge@uwtsd.ac.uk::c2ba5b26-9392-4f76-82ca-966719aba79f" providerId="AD" clId="Web-{B7FA2A48-BDCC-77FC-89A2-E6883E1B772B}" dt="2026-02-20T12:26:00.390" v="525" actId="20577"/>
          <ac:spMkLst>
            <pc:docMk/>
            <pc:sldMk cId="3337857953" sldId="670"/>
            <ac:spMk id="2" creationId="{C13ABC57-9A7F-371C-1DA9-295B28A12ADA}"/>
          </ac:spMkLst>
        </pc:spChg>
        <pc:spChg chg="mod">
          <ac:chgData name="Naomi Doerge" userId="S::n.doerge@uwtsd.ac.uk::c2ba5b26-9392-4f76-82ca-966719aba79f" providerId="AD" clId="Web-{B7FA2A48-BDCC-77FC-89A2-E6883E1B772B}" dt="2026-02-20T12:25:44.108" v="524" actId="20577"/>
          <ac:spMkLst>
            <pc:docMk/>
            <pc:sldMk cId="3337857953" sldId="670"/>
            <ac:spMk id="3" creationId="{C2ECC539-3FD4-A0CA-6E44-9B06293C7150}"/>
          </ac:spMkLst>
        </pc:spChg>
      </pc:sldChg>
      <pc:sldChg chg="modSp mod setBg">
        <pc:chgData name="Naomi Doerge" userId="S::n.doerge@uwtsd.ac.uk::c2ba5b26-9392-4f76-82ca-966719aba79f" providerId="AD" clId="Web-{B7FA2A48-BDCC-77FC-89A2-E6883E1B772B}" dt="2026-02-20T12:28:14.082" v="531" actId="20577"/>
        <pc:sldMkLst>
          <pc:docMk/>
          <pc:sldMk cId="458306477" sldId="671"/>
        </pc:sldMkLst>
        <pc:spChg chg="mod">
          <ac:chgData name="Naomi Doerge" userId="S::n.doerge@uwtsd.ac.uk::c2ba5b26-9392-4f76-82ca-966719aba79f" providerId="AD" clId="Web-{B7FA2A48-BDCC-77FC-89A2-E6883E1B772B}" dt="2026-02-20T12:28:08.175" v="528" actId="20577"/>
          <ac:spMkLst>
            <pc:docMk/>
            <pc:sldMk cId="458306477" sldId="671"/>
            <ac:spMk id="2" creationId="{E6FB8DD7-A1EE-9CD9-2EE7-860638FB3803}"/>
          </ac:spMkLst>
        </pc:spChg>
        <pc:spChg chg="mod">
          <ac:chgData name="Naomi Doerge" userId="S::n.doerge@uwtsd.ac.uk::c2ba5b26-9392-4f76-82ca-966719aba79f" providerId="AD" clId="Web-{B7FA2A48-BDCC-77FC-89A2-E6883E1B772B}" dt="2026-02-20T12:28:14.082" v="531" actId="20577"/>
          <ac:spMkLst>
            <pc:docMk/>
            <pc:sldMk cId="458306477" sldId="671"/>
            <ac:spMk id="3" creationId="{7F3A6893-07B6-B1A9-89D8-4E9E999814CA}"/>
          </ac:spMkLst>
        </pc:spChg>
      </pc:sldChg>
      <pc:sldChg chg="modSp mod setBg">
        <pc:chgData name="Naomi Doerge" userId="S::n.doerge@uwtsd.ac.uk::c2ba5b26-9392-4f76-82ca-966719aba79f" providerId="AD" clId="Web-{B7FA2A48-BDCC-77FC-89A2-E6883E1B772B}" dt="2026-02-20T12:29:04.145" v="540" actId="20577"/>
        <pc:sldMkLst>
          <pc:docMk/>
          <pc:sldMk cId="1229472885" sldId="672"/>
        </pc:sldMkLst>
        <pc:spChg chg="mod">
          <ac:chgData name="Naomi Doerge" userId="S::n.doerge@uwtsd.ac.uk::c2ba5b26-9392-4f76-82ca-966719aba79f" providerId="AD" clId="Web-{B7FA2A48-BDCC-77FC-89A2-E6883E1B772B}" dt="2026-02-20T12:28:36.723" v="532" actId="20577"/>
          <ac:spMkLst>
            <pc:docMk/>
            <pc:sldMk cId="1229472885" sldId="672"/>
            <ac:spMk id="2" creationId="{43CAEBFC-8C95-A2AB-E243-AE52A62EEE91}"/>
          </ac:spMkLst>
        </pc:spChg>
        <pc:spChg chg="mod">
          <ac:chgData name="Naomi Doerge" userId="S::n.doerge@uwtsd.ac.uk::c2ba5b26-9392-4f76-82ca-966719aba79f" providerId="AD" clId="Web-{B7FA2A48-BDCC-77FC-89A2-E6883E1B772B}" dt="2026-02-20T12:29:04.145" v="540" actId="20577"/>
          <ac:spMkLst>
            <pc:docMk/>
            <pc:sldMk cId="1229472885" sldId="672"/>
            <ac:spMk id="3" creationId="{4B343E9F-064B-9FF8-1392-735EDB01032A}"/>
          </ac:spMkLst>
        </pc:spChg>
      </pc:sldChg>
      <pc:sldChg chg="addSp modSp mod setBg">
        <pc:chgData name="Naomi Doerge" userId="S::n.doerge@uwtsd.ac.uk::c2ba5b26-9392-4f76-82ca-966719aba79f" providerId="AD" clId="Web-{B7FA2A48-BDCC-77FC-89A2-E6883E1B772B}" dt="2026-02-20T12:36:16.590" v="635"/>
        <pc:sldMkLst>
          <pc:docMk/>
          <pc:sldMk cId="4264099431" sldId="673"/>
        </pc:sldMkLst>
        <pc:spChg chg="mod">
          <ac:chgData name="Naomi Doerge" userId="S::n.doerge@uwtsd.ac.uk::c2ba5b26-9392-4f76-82ca-966719aba79f" providerId="AD" clId="Web-{B7FA2A48-BDCC-77FC-89A2-E6883E1B772B}" dt="2026-02-20T12:35:11.120" v="623" actId="1076"/>
          <ac:spMkLst>
            <pc:docMk/>
            <pc:sldMk cId="4264099431" sldId="673"/>
            <ac:spMk id="2" creationId="{1844A6BA-F14F-C82B-55F1-948C03BF55D4}"/>
          </ac:spMkLst>
        </pc:spChg>
        <pc:spChg chg="mod">
          <ac:chgData name="Naomi Doerge" userId="S::n.doerge@uwtsd.ac.uk::c2ba5b26-9392-4f76-82ca-966719aba79f" providerId="AD" clId="Web-{B7FA2A48-BDCC-77FC-89A2-E6883E1B772B}" dt="2026-02-20T12:35:15.026" v="624" actId="1076"/>
          <ac:spMkLst>
            <pc:docMk/>
            <pc:sldMk cId="4264099431" sldId="673"/>
            <ac:spMk id="3" creationId="{AED051E8-2B17-CCFD-4DDF-30447CEEA7D3}"/>
          </ac:spMkLst>
        </pc:spChg>
        <pc:spChg chg="add mod">
          <ac:chgData name="Naomi Doerge" userId="S::n.doerge@uwtsd.ac.uk::c2ba5b26-9392-4f76-82ca-966719aba79f" providerId="AD" clId="Web-{B7FA2A48-BDCC-77FC-89A2-E6883E1B772B}" dt="2026-02-20T12:35:38.652" v="632" actId="20577"/>
          <ac:spMkLst>
            <pc:docMk/>
            <pc:sldMk cId="4264099431" sldId="673"/>
            <ac:spMk id="5" creationId="{4BA3DBDD-1264-31C9-1CAE-EE17C7CF927C}"/>
          </ac:spMkLst>
        </pc:spChg>
        <pc:spChg chg="add mod">
          <ac:chgData name="Naomi Doerge" userId="S::n.doerge@uwtsd.ac.uk::c2ba5b26-9392-4f76-82ca-966719aba79f" providerId="AD" clId="Web-{B7FA2A48-BDCC-77FC-89A2-E6883E1B772B}" dt="2026-02-20T12:36:16.590" v="635"/>
          <ac:spMkLst>
            <pc:docMk/>
            <pc:sldMk cId="4264099431" sldId="673"/>
            <ac:spMk id="6" creationId="{D6A99F05-FF3E-CAC9-3150-DEE2D2037BF6}"/>
          </ac:spMkLst>
        </pc:spChg>
        <pc:spChg chg="add mod">
          <ac:chgData name="Naomi Doerge" userId="S::n.doerge@uwtsd.ac.uk::c2ba5b26-9392-4f76-82ca-966719aba79f" providerId="AD" clId="Web-{B7FA2A48-BDCC-77FC-89A2-E6883E1B772B}" dt="2026-02-20T12:35:47.543" v="634" actId="1076"/>
          <ac:spMkLst>
            <pc:docMk/>
            <pc:sldMk cId="4264099431" sldId="673"/>
            <ac:spMk id="7" creationId="{B6BA43E4-5F1E-E3CA-6611-D17D9D1D4B2D}"/>
          </ac:spMkLst>
        </pc:spChg>
      </pc:sldChg>
      <pc:sldChg chg="modSp mod setBg">
        <pc:chgData name="Naomi Doerge" userId="S::n.doerge@uwtsd.ac.uk::c2ba5b26-9392-4f76-82ca-966719aba79f" providerId="AD" clId="Web-{B7FA2A48-BDCC-77FC-89A2-E6883E1B772B}" dt="2026-02-20T12:47:06.603" v="738" actId="20577"/>
        <pc:sldMkLst>
          <pc:docMk/>
          <pc:sldMk cId="294162265" sldId="674"/>
        </pc:sldMkLst>
        <pc:spChg chg="mod">
          <ac:chgData name="Naomi Doerge" userId="S::n.doerge@uwtsd.ac.uk::c2ba5b26-9392-4f76-82ca-966719aba79f" providerId="AD" clId="Web-{B7FA2A48-BDCC-77FC-89A2-E6883E1B772B}" dt="2026-02-20T12:36:25.590" v="636" actId="20577"/>
          <ac:spMkLst>
            <pc:docMk/>
            <pc:sldMk cId="294162265" sldId="674"/>
            <ac:spMk id="2" creationId="{B492632E-3FB0-8BB7-1E14-A0FA9F6C473C}"/>
          </ac:spMkLst>
        </pc:spChg>
        <pc:spChg chg="mod">
          <ac:chgData name="Naomi Doerge" userId="S::n.doerge@uwtsd.ac.uk::c2ba5b26-9392-4f76-82ca-966719aba79f" providerId="AD" clId="Web-{B7FA2A48-BDCC-77FC-89A2-E6883E1B772B}" dt="2026-02-20T12:47:06.603" v="738" actId="20577"/>
          <ac:spMkLst>
            <pc:docMk/>
            <pc:sldMk cId="294162265" sldId="674"/>
            <ac:spMk id="3" creationId="{64FBE2F3-6A42-3D5E-EB4C-8F2D6B0C7A8A}"/>
          </ac:spMkLst>
        </pc:spChg>
      </pc:sldChg>
      <pc:sldChg chg="modSp mod setBg">
        <pc:chgData name="Naomi Doerge" userId="S::n.doerge@uwtsd.ac.uk::c2ba5b26-9392-4f76-82ca-966719aba79f" providerId="AD" clId="Web-{B7FA2A48-BDCC-77FC-89A2-E6883E1B772B}" dt="2026-02-20T12:31:06.742" v="572" actId="20577"/>
        <pc:sldMkLst>
          <pc:docMk/>
          <pc:sldMk cId="1485779332" sldId="676"/>
        </pc:sldMkLst>
        <pc:spChg chg="mod">
          <ac:chgData name="Naomi Doerge" userId="S::n.doerge@uwtsd.ac.uk::c2ba5b26-9392-4f76-82ca-966719aba79f" providerId="AD" clId="Web-{B7FA2A48-BDCC-77FC-89A2-E6883E1B772B}" dt="2026-02-20T12:30:40.429" v="548" actId="20577"/>
          <ac:spMkLst>
            <pc:docMk/>
            <pc:sldMk cId="1485779332" sldId="676"/>
            <ac:spMk id="2" creationId="{67CC168D-ABA3-D79E-B1AF-9869C7F7820C}"/>
          </ac:spMkLst>
        </pc:spChg>
        <pc:spChg chg="mod">
          <ac:chgData name="Naomi Doerge" userId="S::n.doerge@uwtsd.ac.uk::c2ba5b26-9392-4f76-82ca-966719aba79f" providerId="AD" clId="Web-{B7FA2A48-BDCC-77FC-89A2-E6883E1B772B}" dt="2026-02-20T12:31:06.742" v="572" actId="20577"/>
          <ac:spMkLst>
            <pc:docMk/>
            <pc:sldMk cId="1485779332" sldId="676"/>
            <ac:spMk id="3" creationId="{DBF56B70-15DE-2FBD-C8D8-23D380ED718C}"/>
          </ac:spMkLst>
        </pc:spChg>
      </pc:sldChg>
      <pc:sldChg chg="modSp mod setBg">
        <pc:chgData name="Naomi Doerge" userId="S::n.doerge@uwtsd.ac.uk::c2ba5b26-9392-4f76-82ca-966719aba79f" providerId="AD" clId="Web-{B7FA2A48-BDCC-77FC-89A2-E6883E1B772B}" dt="2026-02-20T12:48:13.558" v="791" actId="20577"/>
        <pc:sldMkLst>
          <pc:docMk/>
          <pc:sldMk cId="2533465164" sldId="677"/>
        </pc:sldMkLst>
        <pc:spChg chg="mod">
          <ac:chgData name="Naomi Doerge" userId="S::n.doerge@uwtsd.ac.uk::c2ba5b26-9392-4f76-82ca-966719aba79f" providerId="AD" clId="Web-{B7FA2A48-BDCC-77FC-89A2-E6883E1B772B}" dt="2026-02-20T12:47:19.947" v="739" actId="20577"/>
          <ac:spMkLst>
            <pc:docMk/>
            <pc:sldMk cId="2533465164" sldId="677"/>
            <ac:spMk id="2" creationId="{8901EF7B-E805-D214-D87D-6DA702488211}"/>
          </ac:spMkLst>
        </pc:spChg>
        <pc:spChg chg="mod">
          <ac:chgData name="Naomi Doerge" userId="S::n.doerge@uwtsd.ac.uk::c2ba5b26-9392-4f76-82ca-966719aba79f" providerId="AD" clId="Web-{B7FA2A48-BDCC-77FC-89A2-E6883E1B772B}" dt="2026-02-20T12:48:13.558" v="791" actId="20577"/>
          <ac:spMkLst>
            <pc:docMk/>
            <pc:sldMk cId="2533465164" sldId="677"/>
            <ac:spMk id="3" creationId="{6B74EC10-125A-2B31-C349-871B1485CEB7}"/>
          </ac:spMkLst>
        </pc:spChg>
      </pc:sldChg>
      <pc:sldChg chg="modSp mod setBg">
        <pc:chgData name="Naomi Doerge" userId="S::n.doerge@uwtsd.ac.uk::c2ba5b26-9392-4f76-82ca-966719aba79f" providerId="AD" clId="Web-{B7FA2A48-BDCC-77FC-89A2-E6883E1B772B}" dt="2026-02-20T12:56:52.138" v="894" actId="20577"/>
        <pc:sldMkLst>
          <pc:docMk/>
          <pc:sldMk cId="4034913951" sldId="678"/>
        </pc:sldMkLst>
        <pc:spChg chg="mod">
          <ac:chgData name="Naomi Doerge" userId="S::n.doerge@uwtsd.ac.uk::c2ba5b26-9392-4f76-82ca-966719aba79f" providerId="AD" clId="Web-{B7FA2A48-BDCC-77FC-89A2-E6883E1B772B}" dt="2026-02-20T12:56:52.138" v="894" actId="20577"/>
          <ac:spMkLst>
            <pc:docMk/>
            <pc:sldMk cId="4034913951" sldId="678"/>
            <ac:spMk id="3" creationId="{B95F81A9-2500-D5F6-E680-441ECCB4B1B4}"/>
          </ac:spMkLst>
        </pc:spChg>
      </pc:sldChg>
      <pc:sldChg chg="modSp mod setBg">
        <pc:chgData name="Naomi Doerge" userId="S::n.doerge@uwtsd.ac.uk::c2ba5b26-9392-4f76-82ca-966719aba79f" providerId="AD" clId="Web-{B7FA2A48-BDCC-77FC-89A2-E6883E1B772B}" dt="2026-02-20T12:52:40.499" v="830" actId="20577"/>
        <pc:sldMkLst>
          <pc:docMk/>
          <pc:sldMk cId="757330357" sldId="679"/>
        </pc:sldMkLst>
        <pc:spChg chg="mod">
          <ac:chgData name="Naomi Doerge" userId="S::n.doerge@uwtsd.ac.uk::c2ba5b26-9392-4f76-82ca-966719aba79f" providerId="AD" clId="Web-{B7FA2A48-BDCC-77FC-89A2-E6883E1B772B}" dt="2026-02-20T12:51:52.092" v="819" actId="20577"/>
          <ac:spMkLst>
            <pc:docMk/>
            <pc:sldMk cId="757330357" sldId="679"/>
            <ac:spMk id="2" creationId="{1878234F-F728-AF8D-860E-2B0FCF405FAA}"/>
          </ac:spMkLst>
        </pc:spChg>
        <pc:spChg chg="mod">
          <ac:chgData name="Naomi Doerge" userId="S::n.doerge@uwtsd.ac.uk::c2ba5b26-9392-4f76-82ca-966719aba79f" providerId="AD" clId="Web-{B7FA2A48-BDCC-77FC-89A2-E6883E1B772B}" dt="2026-02-20T12:52:40.499" v="830" actId="20577"/>
          <ac:spMkLst>
            <pc:docMk/>
            <pc:sldMk cId="757330357" sldId="679"/>
            <ac:spMk id="3" creationId="{2B865A2F-9E33-C03A-AB99-899170478211}"/>
          </ac:spMkLst>
        </pc:spChg>
      </pc:sldChg>
      <pc:sldChg chg="modSp del mod setBg">
        <pc:chgData name="Naomi Doerge" userId="S::n.doerge@uwtsd.ac.uk::c2ba5b26-9392-4f76-82ca-966719aba79f" providerId="AD" clId="Web-{B7FA2A48-BDCC-77FC-89A2-E6883E1B772B}" dt="2026-02-20T13:02:40.121" v="914"/>
        <pc:sldMkLst>
          <pc:docMk/>
          <pc:sldMk cId="1953374945" sldId="680"/>
        </pc:sldMkLst>
        <pc:spChg chg="mod">
          <ac:chgData name="Naomi Doerge" userId="S::n.doerge@uwtsd.ac.uk::c2ba5b26-9392-4f76-82ca-966719aba79f" providerId="AD" clId="Web-{B7FA2A48-BDCC-77FC-89A2-E6883E1B772B}" dt="2026-02-20T13:02:11.870" v="911" actId="20577"/>
          <ac:spMkLst>
            <pc:docMk/>
            <pc:sldMk cId="1953374945" sldId="680"/>
            <ac:spMk id="3" creationId="{9D15BCEB-E8C0-0658-5801-AF381E11919A}"/>
          </ac:spMkLst>
        </pc:spChg>
      </pc:sldChg>
      <pc:sldChg chg="modSp mod setBg">
        <pc:chgData name="Naomi Doerge" userId="S::n.doerge@uwtsd.ac.uk::c2ba5b26-9392-4f76-82ca-966719aba79f" providerId="AD" clId="Web-{B7FA2A48-BDCC-77FC-89A2-E6883E1B772B}" dt="2026-02-20T13:13:18.296" v="966" actId="20577"/>
        <pc:sldMkLst>
          <pc:docMk/>
          <pc:sldMk cId="4052985735" sldId="681"/>
        </pc:sldMkLst>
        <pc:spChg chg="mod">
          <ac:chgData name="Naomi Doerge" userId="S::n.doerge@uwtsd.ac.uk::c2ba5b26-9392-4f76-82ca-966719aba79f" providerId="AD" clId="Web-{B7FA2A48-BDCC-77FC-89A2-E6883E1B772B}" dt="2026-02-20T13:13:09.451" v="965" actId="20577"/>
          <ac:spMkLst>
            <pc:docMk/>
            <pc:sldMk cId="4052985735" sldId="681"/>
            <ac:spMk id="23555" creationId="{FD73F981-2386-ECDB-A024-737B5DBE0FBC}"/>
          </ac:spMkLst>
        </pc:spChg>
        <pc:spChg chg="mod">
          <ac:chgData name="Naomi Doerge" userId="S::n.doerge@uwtsd.ac.uk::c2ba5b26-9392-4f76-82ca-966719aba79f" providerId="AD" clId="Web-{B7FA2A48-BDCC-77FC-89A2-E6883E1B772B}" dt="2026-02-20T13:13:18.296" v="966" actId="20577"/>
          <ac:spMkLst>
            <pc:docMk/>
            <pc:sldMk cId="4052985735" sldId="681"/>
            <ac:spMk id="33794" creationId="{79FE7E82-311B-581E-A9D0-53ACAD25F1A4}"/>
          </ac:spMkLst>
        </pc:spChg>
      </pc:sldChg>
      <pc:sldChg chg="mod setBg">
        <pc:chgData name="Naomi Doerge" userId="S::n.doerge@uwtsd.ac.uk::c2ba5b26-9392-4f76-82ca-966719aba79f" providerId="AD" clId="Web-{B7FA2A48-BDCC-77FC-89A2-E6883E1B772B}" dt="2026-02-20T12:07:11.851" v="31"/>
        <pc:sldMkLst>
          <pc:docMk/>
          <pc:sldMk cId="1383368094" sldId="683"/>
        </pc:sldMkLst>
      </pc:sldChg>
      <pc:sldChg chg="del mod setBg">
        <pc:chgData name="Naomi Doerge" userId="S::n.doerge@uwtsd.ac.uk::c2ba5b26-9392-4f76-82ca-966719aba79f" providerId="AD" clId="Web-{B7FA2A48-BDCC-77FC-89A2-E6883E1B772B}" dt="2026-02-20T13:19:30.483" v="993"/>
        <pc:sldMkLst>
          <pc:docMk/>
          <pc:sldMk cId="173257026" sldId="684"/>
        </pc:sldMkLst>
      </pc:sldChg>
      <pc:sldChg chg="modSp del mod setBg">
        <pc:chgData name="Naomi Doerge" userId="S::n.doerge@uwtsd.ac.uk::c2ba5b26-9392-4f76-82ca-966719aba79f" providerId="AD" clId="Web-{B7FA2A48-BDCC-77FC-89A2-E6883E1B772B}" dt="2026-02-20T13:21:55.393" v="1001"/>
        <pc:sldMkLst>
          <pc:docMk/>
          <pc:sldMk cId="252937533" sldId="685"/>
        </pc:sldMkLst>
        <pc:spChg chg="mod">
          <ac:chgData name="Naomi Doerge" userId="S::n.doerge@uwtsd.ac.uk::c2ba5b26-9392-4f76-82ca-966719aba79f" providerId="AD" clId="Web-{B7FA2A48-BDCC-77FC-89A2-E6883E1B772B}" dt="2026-02-20T13:19:34.311" v="995" actId="20577"/>
          <ac:spMkLst>
            <pc:docMk/>
            <pc:sldMk cId="252937533" sldId="685"/>
            <ac:spMk id="2" creationId="{1BDA8EC5-53A3-ED63-B4C4-455D8DDD76CB}"/>
          </ac:spMkLst>
        </pc:spChg>
        <pc:spChg chg="mod">
          <ac:chgData name="Naomi Doerge" userId="S::n.doerge@uwtsd.ac.uk::c2ba5b26-9392-4f76-82ca-966719aba79f" providerId="AD" clId="Web-{B7FA2A48-BDCC-77FC-89A2-E6883E1B772B}" dt="2026-02-20T13:19:37.358" v="996" actId="20577"/>
          <ac:spMkLst>
            <pc:docMk/>
            <pc:sldMk cId="252937533" sldId="685"/>
            <ac:spMk id="3" creationId="{8181FAE2-CFB0-051C-D300-CE712F6E8892}"/>
          </ac:spMkLst>
        </pc:spChg>
      </pc:sldChg>
      <pc:sldChg chg="del mod setBg">
        <pc:chgData name="Naomi Doerge" userId="S::n.doerge@uwtsd.ac.uk::c2ba5b26-9392-4f76-82ca-966719aba79f" providerId="AD" clId="Web-{B7FA2A48-BDCC-77FC-89A2-E6883E1B772B}" dt="2026-02-20T13:21:55.393" v="999"/>
        <pc:sldMkLst>
          <pc:docMk/>
          <pc:sldMk cId="3316708496" sldId="686"/>
        </pc:sldMkLst>
      </pc:sldChg>
      <pc:sldChg chg="modSp del mod setBg">
        <pc:chgData name="Naomi Doerge" userId="S::n.doerge@uwtsd.ac.uk::c2ba5b26-9392-4f76-82ca-966719aba79f" providerId="AD" clId="Web-{B7FA2A48-BDCC-77FC-89A2-E6883E1B772B}" dt="2026-02-20T13:21:55.393" v="1000"/>
        <pc:sldMkLst>
          <pc:docMk/>
          <pc:sldMk cId="2183595396" sldId="688"/>
        </pc:sldMkLst>
        <pc:spChg chg="mod">
          <ac:chgData name="Naomi Doerge" userId="S::n.doerge@uwtsd.ac.uk::c2ba5b26-9392-4f76-82ca-966719aba79f" providerId="AD" clId="Web-{B7FA2A48-BDCC-77FC-89A2-E6883E1B772B}" dt="2026-02-20T13:19:43.265" v="997" actId="20577"/>
          <ac:spMkLst>
            <pc:docMk/>
            <pc:sldMk cId="2183595396" sldId="688"/>
            <ac:spMk id="2" creationId="{E91127C7-A74F-C80A-CA2C-59D9109E4F65}"/>
          </ac:spMkLst>
        </pc:spChg>
        <pc:spChg chg="mod">
          <ac:chgData name="Naomi Doerge" userId="S::n.doerge@uwtsd.ac.uk::c2ba5b26-9392-4f76-82ca-966719aba79f" providerId="AD" clId="Web-{B7FA2A48-BDCC-77FC-89A2-E6883E1B772B}" dt="2026-02-20T13:19:46.952" v="998" actId="20577"/>
          <ac:spMkLst>
            <pc:docMk/>
            <pc:sldMk cId="2183595396" sldId="688"/>
            <ac:spMk id="3" creationId="{8B15432A-E4C7-FBFB-1800-88C0C3CD0D48}"/>
          </ac:spMkLst>
        </pc:spChg>
      </pc:sldChg>
      <pc:sldChg chg="modSp add mod setBg">
        <pc:chgData name="Naomi Doerge" userId="S::n.doerge@uwtsd.ac.uk::c2ba5b26-9392-4f76-82ca-966719aba79f" providerId="AD" clId="Web-{B7FA2A48-BDCC-77FC-89A2-E6883E1B772B}" dt="2026-02-20T13:00:55.915" v="900"/>
        <pc:sldMkLst>
          <pc:docMk/>
          <pc:sldMk cId="133634205" sldId="689"/>
        </pc:sldMkLst>
        <pc:spChg chg="mod">
          <ac:chgData name="Naomi Doerge" userId="S::n.doerge@uwtsd.ac.uk::c2ba5b26-9392-4f76-82ca-966719aba79f" providerId="AD" clId="Web-{B7FA2A48-BDCC-77FC-89A2-E6883E1B772B}" dt="2026-02-20T13:00:55.915" v="900"/>
          <ac:spMkLst>
            <pc:docMk/>
            <pc:sldMk cId="133634205" sldId="689"/>
            <ac:spMk id="3" creationId="{77B436E7-05D7-8BB8-A86B-C19D73F30826}"/>
          </ac:spMkLst>
        </pc:spChg>
        <pc:spChg chg="mod">
          <ac:chgData name="Naomi Doerge" userId="S::n.doerge@uwtsd.ac.uk::c2ba5b26-9392-4f76-82ca-966719aba79f" providerId="AD" clId="Web-{B7FA2A48-BDCC-77FC-89A2-E6883E1B772B}" dt="2026-02-20T13:00:41.430" v="899"/>
          <ac:spMkLst>
            <pc:docMk/>
            <pc:sldMk cId="133634205" sldId="689"/>
            <ac:spMk id="6" creationId="{20C69761-3E47-E262-9871-0B50736F2AFB}"/>
          </ac:spMkLst>
        </pc:spChg>
      </pc:sldChg>
      <pc:sldChg chg="new del">
        <pc:chgData name="Naomi Doerge" userId="S::n.doerge@uwtsd.ac.uk::c2ba5b26-9392-4f76-82ca-966719aba79f" providerId="AD" clId="Web-{B7FA2A48-BDCC-77FC-89A2-E6883E1B772B}" dt="2026-02-20T12:30:11.787" v="545"/>
        <pc:sldMkLst>
          <pc:docMk/>
          <pc:sldMk cId="3676764812" sldId="689"/>
        </pc:sldMkLst>
      </pc:sldChg>
      <pc:sldChg chg="add del replId">
        <pc:chgData name="Naomi Doerge" userId="S::n.doerge@uwtsd.ac.uk::c2ba5b26-9392-4f76-82ca-966719aba79f" providerId="AD" clId="Web-{B7FA2A48-BDCC-77FC-89A2-E6883E1B772B}" dt="2026-02-20T12:30:31.225" v="547"/>
        <pc:sldMkLst>
          <pc:docMk/>
          <pc:sldMk cId="3785915745" sldId="689"/>
        </pc:sldMkLst>
      </pc:sldChg>
      <pc:sldChg chg="modSp add mod setBg">
        <pc:chgData name="Naomi Doerge" userId="S::n.doerge@uwtsd.ac.uk::c2ba5b26-9392-4f76-82ca-966719aba79f" providerId="AD" clId="Web-{B7FA2A48-BDCC-77FC-89A2-E6883E1B772B}" dt="2026-02-20T13:01:25.275" v="903" actId="20577"/>
        <pc:sldMkLst>
          <pc:docMk/>
          <pc:sldMk cId="3930173709" sldId="690"/>
        </pc:sldMkLst>
        <pc:spChg chg="mod">
          <ac:chgData name="Naomi Doerge" userId="S::n.doerge@uwtsd.ac.uk::c2ba5b26-9392-4f76-82ca-966719aba79f" providerId="AD" clId="Web-{B7FA2A48-BDCC-77FC-89A2-E6883E1B772B}" dt="2026-02-20T13:01:25.275" v="903" actId="20577"/>
          <ac:spMkLst>
            <pc:docMk/>
            <pc:sldMk cId="3930173709" sldId="690"/>
            <ac:spMk id="3" creationId="{E1F5E8B3-45B9-FA4C-A24C-299876BF4B66}"/>
          </ac:spMkLst>
        </pc:spChg>
      </pc:sldChg>
      <pc:sldChg chg="add del replId">
        <pc:chgData name="Naomi Doerge" userId="S::n.doerge@uwtsd.ac.uk::c2ba5b26-9392-4f76-82ca-966719aba79f" providerId="AD" clId="Web-{B7FA2A48-BDCC-77FC-89A2-E6883E1B772B}" dt="2026-02-20T13:21:55.393" v="1002"/>
        <pc:sldMkLst>
          <pc:docMk/>
          <pc:sldMk cId="3272346587" sldId="691"/>
        </pc:sldMkLst>
      </pc:sldChg>
      <pc:sldChg chg="modSp add del replId">
        <pc:chgData name="Naomi Doerge" userId="S::n.doerge@uwtsd.ac.uk::c2ba5b26-9392-4f76-82ca-966719aba79f" providerId="AD" clId="Web-{B7FA2A48-BDCC-77FC-89A2-E6883E1B772B}" dt="2026-02-20T13:21:55.408" v="1003"/>
        <pc:sldMkLst>
          <pc:docMk/>
          <pc:sldMk cId="1023867767" sldId="692"/>
        </pc:sldMkLst>
        <pc:spChg chg="mod">
          <ac:chgData name="Naomi Doerge" userId="S::n.doerge@uwtsd.ac.uk::c2ba5b26-9392-4f76-82ca-966719aba79f" providerId="AD" clId="Web-{B7FA2A48-BDCC-77FC-89A2-E6883E1B772B}" dt="2026-02-20T13:16:47.244" v="986" actId="20577"/>
          <ac:spMkLst>
            <pc:docMk/>
            <pc:sldMk cId="1023867767" sldId="692"/>
            <ac:spMk id="2" creationId="{FE6096A1-4FE2-A5A3-5D3C-6C8548DD5635}"/>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20/02/2026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967E-AE2D-F89B-D2DA-57487988A853}"/>
            </a:ext>
          </a:extLst>
        </p:cNvPr>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1D367BE-2DA9-D723-04BC-FDA47940794C}"/>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67AE6EFB-EA11-D273-2AF1-B3EFF4CBA7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9CC427C5-520F-3653-9B43-0E90525172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653721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CC345-89DD-AAE8-124E-9DD31D000DE4}"/>
            </a:ext>
          </a:extLst>
        </p:cNvPr>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8A41DF5-5F6A-F56B-A6F3-F5DE3A006366}"/>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E1DAA64-7D05-0633-D42F-31889C07B312}"/>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DC3C3E2D-415A-A48D-D59A-82778FB10F9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33</a:t>
            </a:fld>
            <a:endParaRPr lang="en-GB" altLang="en-US"/>
          </a:p>
        </p:txBody>
      </p:sp>
    </p:spTree>
    <p:extLst>
      <p:ext uri="{BB962C8B-B14F-4D97-AF65-F5344CB8AC3E}">
        <p14:creationId xmlns:p14="http://schemas.microsoft.com/office/powerpoint/2010/main" val="357230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34</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20/02/2026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20/02/2026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20/02/2026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20/02/2026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20/02/2026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20/02/2026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20/02/2026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20/02/2026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20/02/2026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20/02/2026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20/02/2026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20/02/2026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20/02/2026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20/02/2026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20/02/2026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20/02/2026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20/02/2026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20/02/2026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20/02/2026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20/02/2026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20/02/2026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20/02/2026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hyperlink" Target="https://www.employees.org/reports/anxiety.html"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s://institute-academic-development.ed.ac.uk/study-hub/learning-resources/referencing-and-citations"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b="1" dirty="0">
                <a:solidFill>
                  <a:srgbClr val="FFFFFF"/>
                </a:solidFill>
                <a:latin typeface="-apple-system"/>
              </a:rPr>
              <a:t>LCLM4001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20/02/2026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a:xfrm>
            <a:off x="1241745" y="207005"/>
            <a:ext cx="6599641" cy="209663"/>
          </a:xfrm>
        </p:spPr>
        <p:txBody>
          <a:bodyPr/>
          <a:lstStyle/>
          <a:p>
            <a:r>
              <a:rPr lang="en-GB" altLang="en-US" sz="3200" b="1">
                <a:solidFill>
                  <a:srgbClr val="173AFF"/>
                </a:solidFill>
                <a:latin typeface="Segoe UI"/>
                <a:ea typeface="Calibri"/>
                <a:cs typeface="Calibri"/>
              </a:rPr>
              <a:t>Activity 1: Discuss</a:t>
            </a:r>
            <a:endParaRPr lang="en-GB" altLang="en-US" sz="3200" b="1">
              <a:solidFill>
                <a:srgbClr val="173AFF"/>
              </a:solidFill>
              <a:latin typeface="Segoe UI"/>
              <a:ea typeface="Calibri"/>
              <a:cs typeface="Calibri" panose="020F0502020204030204" pitchFamily="34" charset="0"/>
            </a:endParaRP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endParaRPr lang="en-GB" altLang="en-US" sz="2400" dirty="0">
              <a:latin typeface="Calibri" panose="020F0502020204030204" pitchFamily="34" charset="0"/>
              <a:ea typeface="Calibri"/>
              <a:cs typeface="Calibri" panose="020F0502020204030204" pitchFamily="34" charset="0"/>
            </a:endParaRPr>
          </a:p>
          <a:p>
            <a:endParaRPr lang="en-GB" altLang="en-US" sz="2800"/>
          </a:p>
        </p:txBody>
      </p:sp>
      <p:sp>
        <p:nvSpPr>
          <p:cNvPr id="2" name="TextBox 1">
            <a:extLst>
              <a:ext uri="{FF2B5EF4-FFF2-40B4-BE49-F238E27FC236}">
                <a16:creationId xmlns:a16="http://schemas.microsoft.com/office/drawing/2014/main" id="{4FDC3F67-92DB-5D34-2992-282E1D07A3BC}"/>
              </a:ext>
            </a:extLst>
          </p:cNvPr>
          <p:cNvSpPr txBox="1"/>
          <p:nvPr/>
        </p:nvSpPr>
        <p:spPr>
          <a:xfrm>
            <a:off x="242227" y="581143"/>
            <a:ext cx="8674575"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latin typeface="Arial"/>
                <a:cs typeface="Arial"/>
              </a:rPr>
              <a:t>Step 1: Share the source</a:t>
            </a:r>
            <a:endParaRPr lang="en-US">
              <a:solidFill>
                <a:srgbClr val="002060"/>
              </a:solidFill>
            </a:endParaRPr>
          </a:p>
          <a:p>
            <a:pPr marL="285750" indent="-285750">
              <a:buFont typeface="Arial"/>
              <a:buChar char="•"/>
            </a:pPr>
            <a:r>
              <a:rPr lang="en-US" sz="2400">
                <a:solidFill>
                  <a:srgbClr val="002060"/>
                </a:solidFill>
                <a:latin typeface="Arial"/>
                <a:cs typeface="Arial"/>
              </a:rPr>
              <a:t>With another pair, show the source you found for the question: </a:t>
            </a:r>
            <a:r>
              <a:rPr lang="en-US" sz="2400" i="1">
                <a:solidFill>
                  <a:srgbClr val="002060"/>
                </a:solidFill>
                <a:latin typeface="Arial"/>
                <a:cs typeface="Arial"/>
              </a:rPr>
              <a:t>“</a:t>
            </a:r>
            <a:r>
              <a:rPr lang="en-US" sz="2400" i="1">
                <a:solidFill>
                  <a:srgbClr val="173AFF"/>
                </a:solidFill>
                <a:latin typeface="Arial"/>
                <a:cs typeface="Arial"/>
              </a:rPr>
              <a:t>How does effective communication impact workplace productivity and collaboration?”</a:t>
            </a:r>
            <a:endParaRPr lang="en-US">
              <a:solidFill>
                <a:srgbClr val="173AFF"/>
              </a:solidFill>
            </a:endParaRPr>
          </a:p>
          <a:p>
            <a:pPr marL="285750" indent="-285750">
              <a:buFont typeface="Arial"/>
              <a:buChar char="•"/>
            </a:pPr>
            <a:endParaRPr lang="en-US" sz="900" i="1" dirty="0">
              <a:solidFill>
                <a:srgbClr val="173AFF"/>
              </a:solidFill>
              <a:latin typeface="Arial"/>
              <a:cs typeface="Arial"/>
            </a:endParaRPr>
          </a:p>
          <a:p>
            <a:r>
              <a:rPr lang="en-US" sz="2400" b="1">
                <a:solidFill>
                  <a:srgbClr val="002060"/>
                </a:solidFill>
                <a:latin typeface="Arial"/>
                <a:cs typeface="Arial"/>
              </a:rPr>
              <a:t>Step 2: Discuss your search</a:t>
            </a:r>
            <a:endParaRPr lang="en-US">
              <a:solidFill>
                <a:srgbClr val="002060"/>
              </a:solidFill>
            </a:endParaRPr>
          </a:p>
          <a:p>
            <a:pPr marL="285750" indent="-285750">
              <a:buFont typeface="Arial"/>
              <a:buChar char="•"/>
            </a:pPr>
            <a:r>
              <a:rPr lang="en-US" sz="2400">
                <a:solidFill>
                  <a:srgbClr val="002060"/>
                </a:solidFill>
                <a:latin typeface="Arial"/>
                <a:cs typeface="Arial"/>
              </a:rPr>
              <a:t>How did you find this source? (keywords, AI overview, searching databases, etc.)</a:t>
            </a:r>
            <a:endParaRPr lang="en-US">
              <a:solidFill>
                <a:srgbClr val="002060"/>
              </a:solidFill>
            </a:endParaRPr>
          </a:p>
          <a:p>
            <a:pPr marL="285750" indent="-285750">
              <a:buFont typeface="Arial"/>
              <a:buChar char="•"/>
            </a:pPr>
            <a:endParaRPr lang="en-US" sz="900" dirty="0">
              <a:solidFill>
                <a:srgbClr val="002060"/>
              </a:solidFill>
              <a:latin typeface="Arial"/>
              <a:cs typeface="Arial"/>
            </a:endParaRPr>
          </a:p>
          <a:p>
            <a:r>
              <a:rPr lang="en-US" sz="2400" b="1">
                <a:solidFill>
                  <a:srgbClr val="002060"/>
                </a:solidFill>
                <a:latin typeface="Arial"/>
                <a:cs typeface="Arial"/>
              </a:rPr>
              <a:t>Step 3: Use and placement of information</a:t>
            </a:r>
            <a:endParaRPr lang="en-US">
              <a:solidFill>
                <a:srgbClr val="002060"/>
              </a:solidFill>
            </a:endParaRPr>
          </a:p>
          <a:p>
            <a:pPr marL="285750" indent="-285750">
              <a:buFont typeface="Arial"/>
              <a:buChar char="•"/>
            </a:pPr>
            <a:r>
              <a:rPr lang="en-US" sz="2400">
                <a:solidFill>
                  <a:srgbClr val="002060"/>
                </a:solidFill>
                <a:latin typeface="Arial"/>
                <a:cs typeface="Arial"/>
              </a:rPr>
              <a:t>What key information from this source would you include in a report?</a:t>
            </a:r>
            <a:endParaRPr lang="en-US" sz="2400">
              <a:solidFill>
                <a:srgbClr val="002060"/>
              </a:solidFill>
              <a:latin typeface="Arial"/>
            </a:endParaRPr>
          </a:p>
          <a:p>
            <a:pPr marL="285750" indent="-285750">
              <a:buFont typeface="Arial"/>
              <a:buChar char="•"/>
            </a:pPr>
            <a:r>
              <a:rPr lang="en-US" sz="2400">
                <a:solidFill>
                  <a:srgbClr val="002060"/>
                </a:solidFill>
                <a:latin typeface="Arial"/>
                <a:cs typeface="Arial"/>
              </a:rPr>
              <a:t>Where do you think you would you put this information (introduction, main body, or conclusion)?</a:t>
            </a:r>
            <a:endParaRPr lang="en-US" sz="2400">
              <a:solidFill>
                <a:srgbClr val="002060"/>
              </a:solidFill>
              <a:latin typeface="Arial"/>
            </a:endParaRPr>
          </a:p>
          <a:p>
            <a:pPr marL="285750" indent="-285750">
              <a:buFont typeface="Arial"/>
              <a:buChar char="•"/>
            </a:pPr>
            <a:endParaRPr lang="en-US" sz="900" dirty="0">
              <a:solidFill>
                <a:srgbClr val="002060"/>
              </a:solidFill>
              <a:latin typeface="Arial"/>
              <a:cs typeface="Arial"/>
            </a:endParaRPr>
          </a:p>
          <a:p>
            <a:r>
              <a:rPr lang="en-US" sz="2400" b="1">
                <a:solidFill>
                  <a:srgbClr val="002060"/>
                </a:solidFill>
                <a:latin typeface="Arial"/>
                <a:cs typeface="Arial"/>
              </a:rPr>
              <a:t>Step 4: Citing and referencing</a:t>
            </a:r>
            <a:endParaRPr lang="en-US">
              <a:solidFill>
                <a:srgbClr val="002060"/>
              </a:solidFill>
            </a:endParaRPr>
          </a:p>
          <a:p>
            <a:pPr marL="285750" indent="-285750">
              <a:buFont typeface="Arial"/>
              <a:buChar char="•"/>
            </a:pPr>
            <a:r>
              <a:rPr lang="en-US" sz="2400">
                <a:solidFill>
                  <a:srgbClr val="002060"/>
                </a:solidFill>
                <a:latin typeface="Arial"/>
                <a:cs typeface="Arial"/>
              </a:rPr>
              <a:t>How would you show this information is not your own idea?</a:t>
            </a:r>
            <a:endParaRPr lang="en-US">
              <a:solidFill>
                <a:srgbClr val="002060"/>
              </a:solidFill>
            </a:endParaRPr>
          </a:p>
          <a:p>
            <a:pPr marL="285750" indent="-285750">
              <a:buFont typeface="Arial"/>
              <a:buChar char="•"/>
            </a:pPr>
            <a:r>
              <a:rPr lang="en-US" sz="2400">
                <a:solidFill>
                  <a:srgbClr val="002060"/>
                </a:solidFill>
                <a:latin typeface="Arial"/>
                <a:cs typeface="Arial"/>
              </a:rPr>
              <a:t>Why is it important to give credit to the original author?</a:t>
            </a:r>
            <a:endParaRPr lang="en-US" sz="2400">
              <a:solidFill>
                <a:srgbClr val="002060"/>
              </a:solidFill>
              <a:latin typeface="Arial"/>
            </a:endParaRPr>
          </a:p>
          <a:p>
            <a:endParaRPr lang="en-US" sz="2400" b="1" dirty="0">
              <a:solidFill>
                <a:srgbClr val="002060"/>
              </a:solidFill>
              <a:latin typeface="Segoe UI"/>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EEE0-AD3C-7508-C43F-C354746A216D}"/>
              </a:ext>
            </a:extLst>
          </p:cNvPr>
          <p:cNvSpPr>
            <a:spLocks noGrp="1"/>
          </p:cNvSpPr>
          <p:nvPr>
            <p:ph type="title"/>
          </p:nvPr>
        </p:nvSpPr>
        <p:spPr>
          <a:xfrm>
            <a:off x="457200" y="-219455"/>
            <a:ext cx="8229600" cy="1143000"/>
          </a:xfrm>
        </p:spPr>
        <p:txBody>
          <a:bodyPr/>
          <a:lstStyle/>
          <a:p>
            <a:r>
              <a:rPr lang="en-US" sz="3200" b="1" dirty="0">
                <a:solidFill>
                  <a:srgbClr val="002060"/>
                </a:solidFill>
                <a:latin typeface="Segoe UI"/>
                <a:cs typeface="Segoe UI"/>
              </a:rPr>
              <a:t>Referencing</a:t>
            </a:r>
          </a:p>
        </p:txBody>
      </p:sp>
      <p:sp>
        <p:nvSpPr>
          <p:cNvPr id="3" name="Content Placeholder 2">
            <a:extLst>
              <a:ext uri="{FF2B5EF4-FFF2-40B4-BE49-F238E27FC236}">
                <a16:creationId xmlns:a16="http://schemas.microsoft.com/office/drawing/2014/main" id="{C9862393-99F2-5324-D15E-2BB8A76550B8}"/>
              </a:ext>
            </a:extLst>
          </p:cNvPr>
          <p:cNvSpPr>
            <a:spLocks noGrp="1"/>
          </p:cNvSpPr>
          <p:nvPr>
            <p:ph idx="1"/>
          </p:nvPr>
        </p:nvSpPr>
        <p:spPr>
          <a:xfrm>
            <a:off x="200195" y="657878"/>
            <a:ext cx="8736847" cy="4113999"/>
          </a:xfrm>
        </p:spPr>
        <p:txBody>
          <a:bodyPr/>
          <a:lstStyle/>
          <a:p>
            <a:pPr algn="just"/>
            <a:r>
              <a:rPr lang="en-US" sz="2500" dirty="0">
                <a:solidFill>
                  <a:srgbClr val="002060"/>
                </a:solidFill>
                <a:latin typeface="Segoe UI"/>
                <a:ea typeface="+mn-lt"/>
                <a:cs typeface="Segoe UI"/>
              </a:rPr>
              <a:t>Referencing is all about giving credit to a source for use of their </a:t>
            </a:r>
            <a:r>
              <a:rPr lang="en-US" sz="2500" b="1">
                <a:solidFill>
                  <a:srgbClr val="002060"/>
                </a:solidFill>
                <a:latin typeface="Segoe UI"/>
                <a:ea typeface="+mn-lt"/>
                <a:cs typeface="Segoe UI"/>
              </a:rPr>
              <a:t>ideas </a:t>
            </a:r>
            <a:r>
              <a:rPr lang="en-US" sz="2500">
                <a:solidFill>
                  <a:srgbClr val="002060"/>
                </a:solidFill>
                <a:latin typeface="Segoe UI"/>
                <a:ea typeface="+mn-lt"/>
                <a:cs typeface="Segoe UI"/>
              </a:rPr>
              <a:t>and/or </a:t>
            </a:r>
            <a:r>
              <a:rPr lang="en-US" sz="2500" b="1">
                <a:solidFill>
                  <a:srgbClr val="002060"/>
                </a:solidFill>
                <a:latin typeface="Segoe UI"/>
                <a:ea typeface="+mn-lt"/>
                <a:cs typeface="Segoe UI"/>
              </a:rPr>
              <a:t>words</a:t>
            </a:r>
            <a:r>
              <a:rPr lang="en-US" sz="2500">
                <a:solidFill>
                  <a:srgbClr val="002060"/>
                </a:solidFill>
                <a:latin typeface="Segoe UI"/>
                <a:ea typeface="+mn-lt"/>
                <a:cs typeface="Segoe UI"/>
              </a:rPr>
              <a:t>.</a:t>
            </a:r>
            <a:endParaRPr lang="en-US" sz="2500" dirty="0">
              <a:solidFill>
                <a:srgbClr val="002060"/>
              </a:solidFill>
              <a:latin typeface="Segoe UI"/>
              <a:ea typeface="+mn-lt"/>
              <a:cs typeface="Segoe UI"/>
            </a:endParaRPr>
          </a:p>
          <a:p>
            <a:pPr algn="just"/>
            <a:endParaRPr lang="en-US" sz="900" dirty="0">
              <a:solidFill>
                <a:srgbClr val="002060"/>
              </a:solidFill>
              <a:latin typeface="Segoe UI"/>
              <a:ea typeface="+mn-lt"/>
              <a:cs typeface="Segoe UI"/>
            </a:endParaRPr>
          </a:p>
          <a:p>
            <a:pPr algn="just"/>
            <a:r>
              <a:rPr lang="en-US" sz="2500" dirty="0">
                <a:solidFill>
                  <a:srgbClr val="002060"/>
                </a:solidFill>
                <a:latin typeface="Segoe UI"/>
                <a:ea typeface="+mn-lt"/>
                <a:cs typeface="Segoe UI"/>
              </a:rPr>
              <a:t>If it didn't come from your own head, you likely need to include a reference!</a:t>
            </a:r>
          </a:p>
          <a:p>
            <a:pPr algn="just"/>
            <a:endParaRPr lang="en-US" sz="800" dirty="0">
              <a:solidFill>
                <a:srgbClr val="002060"/>
              </a:solidFill>
              <a:latin typeface="Segoe UI"/>
              <a:ea typeface="+mn-lt"/>
              <a:cs typeface="Segoe UI"/>
            </a:endParaRPr>
          </a:p>
          <a:p>
            <a:pPr algn="just"/>
            <a:r>
              <a:rPr lang="en-US" sz="2500" dirty="0">
                <a:solidFill>
                  <a:srgbClr val="002060"/>
                </a:solidFill>
                <a:latin typeface="Segoe UI"/>
                <a:ea typeface="+mn-lt"/>
                <a:cs typeface="Segoe UI"/>
              </a:rPr>
              <a:t>If you make a pasta dish from Jamie Oliver’s cookbook and someone asks where it’s from, you wouldn’t say “I made it up”. You'd say “It’s Jamie Oliver’s recipe”</a:t>
            </a:r>
            <a:endParaRPr lang="en-US" sz="2500">
              <a:solidFill>
                <a:srgbClr val="002060"/>
              </a:solidFill>
              <a:latin typeface="Segoe UI"/>
              <a:cs typeface="Segoe UI"/>
            </a:endParaRPr>
          </a:p>
          <a:p>
            <a:pPr algn="just"/>
            <a:endParaRPr lang="en-US" sz="900" dirty="0">
              <a:solidFill>
                <a:srgbClr val="002060"/>
              </a:solidFill>
              <a:latin typeface="Segoe UI"/>
              <a:ea typeface="+mn-lt"/>
              <a:cs typeface="Segoe UI"/>
            </a:endParaRPr>
          </a:p>
          <a:p>
            <a:pPr algn="just"/>
            <a:r>
              <a:rPr lang="en-US" sz="2500" dirty="0">
                <a:solidFill>
                  <a:srgbClr val="002060"/>
                </a:solidFill>
                <a:latin typeface="Segoe UI"/>
                <a:ea typeface="+mn-lt"/>
                <a:cs typeface="Segoe UI"/>
              </a:rPr>
              <a:t>In the same way, when we use information from someone else in our work, we need to say where it came from. That’s what </a:t>
            </a:r>
            <a:r>
              <a:rPr lang="en-US" sz="2500" b="1" dirty="0">
                <a:solidFill>
                  <a:srgbClr val="002060"/>
                </a:solidFill>
                <a:latin typeface="Segoe UI"/>
                <a:ea typeface="+mn-lt"/>
                <a:cs typeface="Segoe UI"/>
              </a:rPr>
              <a:t>referencing </a:t>
            </a:r>
            <a:r>
              <a:rPr lang="en-US" sz="2500" dirty="0">
                <a:solidFill>
                  <a:srgbClr val="002060"/>
                </a:solidFill>
                <a:latin typeface="Segoe UI"/>
                <a:ea typeface="+mn-lt"/>
                <a:cs typeface="Segoe UI"/>
              </a:rPr>
              <a:t>is.</a:t>
            </a:r>
            <a:endParaRPr lang="en-US" sz="2500">
              <a:solidFill>
                <a:srgbClr val="002060"/>
              </a:solidFill>
              <a:latin typeface="Segoe UI"/>
              <a:cs typeface="Segoe UI"/>
            </a:endParaRPr>
          </a:p>
          <a:p>
            <a:pPr algn="just"/>
            <a:endParaRPr lang="en-US" sz="900" dirty="0">
              <a:solidFill>
                <a:srgbClr val="002060"/>
              </a:solidFill>
              <a:latin typeface="Segoe UI"/>
              <a:ea typeface="+mn-lt"/>
              <a:cs typeface="Segoe UI"/>
            </a:endParaRPr>
          </a:p>
          <a:p>
            <a:pPr algn="just"/>
            <a:r>
              <a:rPr lang="en-US" sz="2500" dirty="0">
                <a:solidFill>
                  <a:srgbClr val="002060"/>
                </a:solidFill>
                <a:latin typeface="Segoe UI"/>
                <a:ea typeface="+mn-lt"/>
                <a:cs typeface="+mn-lt"/>
              </a:rPr>
              <a:t>While giving credit is one of the most important reasons to reference, referencing also serves other purposes...</a:t>
            </a:r>
            <a:endParaRPr lang="en-US" sz="2500">
              <a:solidFill>
                <a:srgbClr val="002060"/>
              </a:solidFill>
              <a:latin typeface="Segoe UI"/>
              <a:cs typeface="Segoe UI"/>
            </a:endParaRPr>
          </a:p>
          <a:p>
            <a:pPr algn="just"/>
            <a:endParaRPr lang="en-US" sz="2800" dirty="0">
              <a:latin typeface="Segoe UI"/>
              <a:cs typeface="Segoe UI"/>
            </a:endParaRPr>
          </a:p>
        </p:txBody>
      </p:sp>
      <p:sp>
        <p:nvSpPr>
          <p:cNvPr id="4" name="Date Placeholder 3">
            <a:extLst>
              <a:ext uri="{FF2B5EF4-FFF2-40B4-BE49-F238E27FC236}">
                <a16:creationId xmlns:a16="http://schemas.microsoft.com/office/drawing/2014/main" id="{00C895D3-969F-B8C2-B4DD-B618FC2282B3}"/>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226828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ABC57-9A7F-371C-1DA9-295B28A12ADA}"/>
              </a:ext>
            </a:extLst>
          </p:cNvPr>
          <p:cNvSpPr>
            <a:spLocks noGrp="1"/>
          </p:cNvSpPr>
          <p:nvPr>
            <p:ph type="title"/>
          </p:nvPr>
        </p:nvSpPr>
        <p:spPr>
          <a:xfrm>
            <a:off x="457200" y="-114048"/>
            <a:ext cx="8229600" cy="1143000"/>
          </a:xfrm>
        </p:spPr>
        <p:txBody>
          <a:bodyPr/>
          <a:lstStyle/>
          <a:p>
            <a:r>
              <a:rPr lang="en-US" b="1">
                <a:solidFill>
                  <a:srgbClr val="173AFF"/>
                </a:solidFill>
                <a:latin typeface="Segoe UI"/>
                <a:cs typeface="Segoe UI"/>
              </a:rPr>
              <a:t>Activity 2</a:t>
            </a:r>
            <a:endParaRPr lang="en-US" dirty="0">
              <a:solidFill>
                <a:srgbClr val="173AFF"/>
              </a:solidFill>
            </a:endParaRPr>
          </a:p>
        </p:txBody>
      </p:sp>
      <p:sp>
        <p:nvSpPr>
          <p:cNvPr id="3" name="Content Placeholder 2">
            <a:extLst>
              <a:ext uri="{FF2B5EF4-FFF2-40B4-BE49-F238E27FC236}">
                <a16:creationId xmlns:a16="http://schemas.microsoft.com/office/drawing/2014/main" id="{C2ECC539-3FD4-A0CA-6E44-9B06293C7150}"/>
              </a:ext>
            </a:extLst>
          </p:cNvPr>
          <p:cNvSpPr>
            <a:spLocks noGrp="1"/>
          </p:cNvSpPr>
          <p:nvPr>
            <p:ph idx="1"/>
          </p:nvPr>
        </p:nvSpPr>
        <p:spPr>
          <a:xfrm>
            <a:off x="457200" y="361676"/>
            <a:ext cx="8229600" cy="3916363"/>
          </a:xfrm>
        </p:spPr>
        <p:txBody>
          <a:bodyPr/>
          <a:lstStyle/>
          <a:p>
            <a:pPr marL="0" indent="0" algn="just">
              <a:buNone/>
            </a:pPr>
            <a:endParaRPr lang="en-US" sz="2700" b="1" dirty="0">
              <a:solidFill>
                <a:srgbClr val="173AFF"/>
              </a:solidFill>
              <a:latin typeface="Segoe UI"/>
              <a:cs typeface="Segoe UI"/>
            </a:endParaRPr>
          </a:p>
          <a:p>
            <a:pPr algn="just"/>
            <a:r>
              <a:rPr lang="en-US" sz="2700" b="1" dirty="0">
                <a:solidFill>
                  <a:srgbClr val="173AFF"/>
                </a:solidFill>
                <a:latin typeface="Segoe UI"/>
                <a:ea typeface="+mn-lt"/>
                <a:cs typeface="Segoe UI"/>
              </a:rPr>
              <a:t>Look at the following statements. Which do you believe to be true and which do you think are false? Why or why not?  Discuss with your partner</a:t>
            </a:r>
            <a:endParaRPr lang="en-US" sz="2700" b="1" dirty="0">
              <a:solidFill>
                <a:srgbClr val="173AFF"/>
              </a:solidFill>
              <a:latin typeface="Segoe UI"/>
              <a:cs typeface="Segoe UI"/>
            </a:endParaRPr>
          </a:p>
          <a:p>
            <a:pPr algn="just"/>
            <a:r>
              <a:rPr lang="en-US" dirty="0">
                <a:solidFill>
                  <a:srgbClr val="002060"/>
                </a:solidFill>
                <a:latin typeface="Segoe UI"/>
                <a:ea typeface="+mn-lt"/>
                <a:cs typeface="Segoe UI"/>
              </a:rPr>
              <a:t>Drinking coffee makes you look 10 years younger. </a:t>
            </a:r>
            <a:endParaRPr lang="en-US">
              <a:solidFill>
                <a:srgbClr val="002060"/>
              </a:solidFill>
              <a:latin typeface="Segoe UI"/>
              <a:cs typeface="Segoe UI"/>
            </a:endParaRPr>
          </a:p>
          <a:p>
            <a:pPr algn="just"/>
            <a:r>
              <a:rPr lang="en-US" dirty="0">
                <a:solidFill>
                  <a:srgbClr val="002060"/>
                </a:solidFill>
                <a:latin typeface="Segoe UI"/>
                <a:ea typeface="+mn-lt"/>
                <a:cs typeface="Segoe UI"/>
              </a:rPr>
              <a:t>Consuming blueberries on an empty stomach activates advanced cognitive functions, allowing the brain to process complex information 30% faster. </a:t>
            </a:r>
            <a:endParaRPr lang="en-US">
              <a:solidFill>
                <a:srgbClr val="002060"/>
              </a:solidFill>
              <a:latin typeface="Segoe UI"/>
              <a:cs typeface="Segoe UI"/>
            </a:endParaRPr>
          </a:p>
          <a:p>
            <a:pPr algn="just"/>
            <a:r>
              <a:rPr lang="en-US" dirty="0">
                <a:solidFill>
                  <a:srgbClr val="002060"/>
                </a:solidFill>
                <a:latin typeface="Segoe UI"/>
                <a:ea typeface="+mn-lt"/>
                <a:cs typeface="Segoe UI"/>
              </a:rPr>
              <a:t>Water boils at 100°C at sea level </a:t>
            </a:r>
            <a:endParaRPr lang="en-US">
              <a:solidFill>
                <a:srgbClr val="002060"/>
              </a:solidFill>
              <a:latin typeface="Segoe UI"/>
              <a:cs typeface="Segoe UI"/>
            </a:endParaRPr>
          </a:p>
        </p:txBody>
      </p:sp>
      <p:sp>
        <p:nvSpPr>
          <p:cNvPr id="4" name="Date Placeholder 3">
            <a:extLst>
              <a:ext uri="{FF2B5EF4-FFF2-40B4-BE49-F238E27FC236}">
                <a16:creationId xmlns:a16="http://schemas.microsoft.com/office/drawing/2014/main" id="{B5B76AAD-6EBE-4ADF-1B62-86978915FD84}"/>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3337857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8DD7-A1EE-9CD9-2EE7-860638FB3803}"/>
              </a:ext>
            </a:extLst>
          </p:cNvPr>
          <p:cNvSpPr>
            <a:spLocks noGrp="1"/>
          </p:cNvSpPr>
          <p:nvPr>
            <p:ph type="title"/>
          </p:nvPr>
        </p:nvSpPr>
        <p:spPr/>
        <p:txBody>
          <a:bodyPr/>
          <a:lstStyle/>
          <a:p>
            <a:r>
              <a:rPr lang="en-US" b="1" dirty="0">
                <a:solidFill>
                  <a:srgbClr val="002060"/>
                </a:solidFill>
                <a:latin typeface="Segoe UI"/>
                <a:cs typeface="Segoe UI"/>
              </a:rPr>
              <a:t>Activity 1 Answers</a:t>
            </a:r>
          </a:p>
        </p:txBody>
      </p:sp>
      <p:sp>
        <p:nvSpPr>
          <p:cNvPr id="3" name="Content Placeholder 2">
            <a:extLst>
              <a:ext uri="{FF2B5EF4-FFF2-40B4-BE49-F238E27FC236}">
                <a16:creationId xmlns:a16="http://schemas.microsoft.com/office/drawing/2014/main" id="{7F3A6893-07B6-B1A9-89D8-4E9E999814CA}"/>
              </a:ext>
            </a:extLst>
          </p:cNvPr>
          <p:cNvSpPr>
            <a:spLocks noGrp="1"/>
          </p:cNvSpPr>
          <p:nvPr>
            <p:ph idx="1"/>
          </p:nvPr>
        </p:nvSpPr>
        <p:spPr>
          <a:xfrm>
            <a:off x="457200" y="1144303"/>
            <a:ext cx="8229600" cy="3916363"/>
          </a:xfrm>
        </p:spPr>
        <p:txBody>
          <a:bodyPr/>
          <a:lstStyle/>
          <a:p>
            <a:pPr algn="just"/>
            <a:endParaRPr lang="en-US" sz="2700" dirty="0">
              <a:latin typeface="Segoe UI"/>
              <a:cs typeface="Segoe UI"/>
            </a:endParaRPr>
          </a:p>
          <a:p>
            <a:pPr algn="just"/>
            <a:r>
              <a:rPr lang="en-US" sz="2700" dirty="0">
                <a:solidFill>
                  <a:srgbClr val="002060"/>
                </a:solidFill>
                <a:latin typeface="Segoe UI"/>
                <a:ea typeface="+mn-lt"/>
                <a:cs typeface="+mn-lt"/>
              </a:rPr>
              <a:t>The first two are </a:t>
            </a:r>
            <a:r>
              <a:rPr lang="en-US" sz="4400" b="1" dirty="0">
                <a:solidFill>
                  <a:srgbClr val="002060"/>
                </a:solidFill>
                <a:latin typeface="Segoe UI"/>
                <a:ea typeface="+mn-lt"/>
                <a:cs typeface="+mn-lt"/>
              </a:rPr>
              <a:t>false</a:t>
            </a:r>
            <a:r>
              <a:rPr lang="en-US" sz="2700" dirty="0">
                <a:solidFill>
                  <a:srgbClr val="002060"/>
                </a:solidFill>
                <a:latin typeface="Segoe UI"/>
                <a:ea typeface="+mn-lt"/>
                <a:cs typeface="+mn-lt"/>
              </a:rPr>
              <a:t>, and completely made up but either way, to believe either of the first two </a:t>
            </a:r>
            <a:r>
              <a:rPr lang="en-US" sz="2700" b="1" dirty="0">
                <a:solidFill>
                  <a:srgbClr val="002060"/>
                </a:solidFill>
                <a:latin typeface="Segoe UI"/>
                <a:ea typeface="+mn-lt"/>
                <a:cs typeface="+mn-lt"/>
              </a:rPr>
              <a:t>you would need a reference</a:t>
            </a:r>
            <a:r>
              <a:rPr lang="en-US" sz="2700" dirty="0">
                <a:solidFill>
                  <a:srgbClr val="002060"/>
                </a:solidFill>
                <a:latin typeface="Segoe UI"/>
                <a:ea typeface="+mn-lt"/>
                <a:cs typeface="+mn-lt"/>
              </a:rPr>
              <a:t> to prove the statements have some </a:t>
            </a:r>
            <a:r>
              <a:rPr lang="en-US" sz="2700" b="1" dirty="0">
                <a:solidFill>
                  <a:srgbClr val="002060"/>
                </a:solidFill>
                <a:latin typeface="Segoe UI"/>
                <a:ea typeface="+mn-lt"/>
                <a:cs typeface="+mn-lt"/>
              </a:rPr>
              <a:t>credibility/validity</a:t>
            </a:r>
            <a:r>
              <a:rPr lang="en-US" sz="2700" dirty="0">
                <a:solidFill>
                  <a:srgbClr val="002060"/>
                </a:solidFill>
                <a:latin typeface="Segoe UI"/>
                <a:ea typeface="+mn-lt"/>
                <a:cs typeface="+mn-lt"/>
              </a:rPr>
              <a:t>. </a:t>
            </a:r>
            <a:endParaRPr lang="en-US" sz="2700">
              <a:solidFill>
                <a:srgbClr val="002060"/>
              </a:solidFill>
              <a:latin typeface="Segoe UI"/>
              <a:ea typeface="+mn-lt"/>
              <a:cs typeface="Segoe UI"/>
            </a:endParaRPr>
          </a:p>
          <a:p>
            <a:pPr marL="0" indent="0" algn="just">
              <a:buNone/>
            </a:pPr>
            <a:endParaRPr lang="en-US" sz="2700" dirty="0">
              <a:solidFill>
                <a:srgbClr val="002060"/>
              </a:solidFill>
              <a:latin typeface="Segoe UI"/>
              <a:ea typeface="+mn-lt"/>
              <a:cs typeface="+mn-lt"/>
            </a:endParaRPr>
          </a:p>
          <a:p>
            <a:pPr algn="just"/>
            <a:r>
              <a:rPr lang="en-US" sz="2700" dirty="0">
                <a:solidFill>
                  <a:srgbClr val="002060"/>
                </a:solidFill>
                <a:latin typeface="Segoe UI"/>
                <a:ea typeface="+mn-lt"/>
                <a:cs typeface="+mn-lt"/>
              </a:rPr>
              <a:t>The third is true but is a commonly known fact so it doesn’t need a reference! </a:t>
            </a:r>
            <a:endParaRPr lang="en-US" sz="2700">
              <a:solidFill>
                <a:srgbClr val="002060"/>
              </a:solidFill>
              <a:latin typeface="Segoe UI"/>
              <a:cs typeface="Segoe UI"/>
            </a:endParaRPr>
          </a:p>
        </p:txBody>
      </p:sp>
      <p:sp>
        <p:nvSpPr>
          <p:cNvPr id="4" name="Date Placeholder 3">
            <a:extLst>
              <a:ext uri="{FF2B5EF4-FFF2-40B4-BE49-F238E27FC236}">
                <a16:creationId xmlns:a16="http://schemas.microsoft.com/office/drawing/2014/main" id="{F7A6759B-90C4-272D-A573-E4DDBC354F0C}"/>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45830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EBFC-8C95-A2AB-E243-AE52A62EEE91}"/>
              </a:ext>
            </a:extLst>
          </p:cNvPr>
          <p:cNvSpPr>
            <a:spLocks noGrp="1"/>
          </p:cNvSpPr>
          <p:nvPr>
            <p:ph type="title"/>
          </p:nvPr>
        </p:nvSpPr>
        <p:spPr>
          <a:xfrm>
            <a:off x="457200" y="-290270"/>
            <a:ext cx="8229600" cy="1143000"/>
          </a:xfrm>
        </p:spPr>
        <p:txBody>
          <a:bodyPr/>
          <a:lstStyle/>
          <a:p>
            <a:r>
              <a:rPr lang="en-US" sz="3600" b="1" dirty="0">
                <a:solidFill>
                  <a:srgbClr val="002060"/>
                </a:solidFill>
                <a:latin typeface="Segoe UI"/>
                <a:cs typeface="Segoe UI"/>
              </a:rPr>
              <a:t>Why Reference?</a:t>
            </a:r>
          </a:p>
        </p:txBody>
      </p:sp>
      <p:sp>
        <p:nvSpPr>
          <p:cNvPr id="3" name="Content Placeholder 2">
            <a:extLst>
              <a:ext uri="{FF2B5EF4-FFF2-40B4-BE49-F238E27FC236}">
                <a16:creationId xmlns:a16="http://schemas.microsoft.com/office/drawing/2014/main" id="{4B343E9F-064B-9FF8-1392-735EDB01032A}"/>
              </a:ext>
            </a:extLst>
          </p:cNvPr>
          <p:cNvSpPr>
            <a:spLocks noGrp="1"/>
          </p:cNvSpPr>
          <p:nvPr>
            <p:ph idx="1"/>
          </p:nvPr>
        </p:nvSpPr>
        <p:spPr>
          <a:xfrm>
            <a:off x="213223" y="851735"/>
            <a:ext cx="8717103" cy="3916363"/>
          </a:xfrm>
        </p:spPr>
        <p:txBody>
          <a:bodyPr/>
          <a:lstStyle/>
          <a:p>
            <a:r>
              <a:rPr lang="en-US" sz="2800" i="1" dirty="0">
                <a:solidFill>
                  <a:srgbClr val="002060"/>
                </a:solidFill>
                <a:latin typeface="Segoe UI"/>
                <a:cs typeface="Segoe UI"/>
              </a:rPr>
              <a:t>We already know that we need to reference to show </a:t>
            </a:r>
            <a:r>
              <a:rPr lang="en-US" sz="2800" i="1">
                <a:solidFill>
                  <a:srgbClr val="002060"/>
                </a:solidFill>
                <a:latin typeface="Segoe UI"/>
                <a:cs typeface="Segoe UI"/>
              </a:rPr>
              <a:t>when words/ideas are not our own, but...</a:t>
            </a:r>
            <a:endParaRPr lang="en-US" sz="2800" i="1" dirty="0">
              <a:solidFill>
                <a:srgbClr val="002060"/>
              </a:solidFill>
              <a:latin typeface="Segoe UI"/>
              <a:cs typeface="Segoe UI"/>
            </a:endParaRPr>
          </a:p>
          <a:p>
            <a:endParaRPr lang="en-US" sz="900" i="1" dirty="0">
              <a:solidFill>
                <a:srgbClr val="002060"/>
              </a:solidFill>
              <a:latin typeface="Segoe UI"/>
              <a:cs typeface="Segoe UI"/>
            </a:endParaRPr>
          </a:p>
          <a:p>
            <a:r>
              <a:rPr lang="en-US" sz="2800" b="1" dirty="0">
                <a:solidFill>
                  <a:srgbClr val="002060"/>
                </a:solidFill>
                <a:latin typeface="Segoe UI"/>
                <a:cs typeface="Segoe UI"/>
              </a:rPr>
              <a:t>Referencing </a:t>
            </a:r>
            <a:r>
              <a:rPr lang="en-US" sz="2800" dirty="0">
                <a:solidFill>
                  <a:srgbClr val="002060"/>
                </a:solidFill>
                <a:latin typeface="Segoe UI"/>
                <a:cs typeface="Segoe UI"/>
              </a:rPr>
              <a:t>is also important because it shows the reader of our work that our information is </a:t>
            </a:r>
            <a:r>
              <a:rPr lang="en-US" sz="2800" b="1" dirty="0">
                <a:solidFill>
                  <a:srgbClr val="002060"/>
                </a:solidFill>
                <a:latin typeface="Segoe UI"/>
                <a:cs typeface="Segoe UI"/>
              </a:rPr>
              <a:t>credible</a:t>
            </a:r>
            <a:endParaRPr lang="en-US">
              <a:solidFill>
                <a:srgbClr val="002060"/>
              </a:solidFill>
            </a:endParaRPr>
          </a:p>
          <a:p>
            <a:endParaRPr lang="en-US" sz="900" b="1" dirty="0">
              <a:solidFill>
                <a:srgbClr val="002060"/>
              </a:solidFill>
              <a:latin typeface="Segoe UI"/>
              <a:cs typeface="Segoe UI"/>
            </a:endParaRPr>
          </a:p>
          <a:p>
            <a:r>
              <a:rPr lang="en-US" sz="2800" dirty="0">
                <a:solidFill>
                  <a:srgbClr val="002060"/>
                </a:solidFill>
                <a:latin typeface="Segoe UI"/>
                <a:cs typeface="Segoe UI"/>
              </a:rPr>
              <a:t>We cannot just say "studies show...." or make up facts! We need to say </a:t>
            </a:r>
            <a:r>
              <a:rPr lang="en-US" sz="2800" b="1" dirty="0">
                <a:solidFill>
                  <a:srgbClr val="002060"/>
                </a:solidFill>
                <a:latin typeface="Segoe UI"/>
                <a:cs typeface="Segoe UI"/>
              </a:rPr>
              <a:t>WHICH </a:t>
            </a:r>
            <a:r>
              <a:rPr lang="en-US" sz="2800" dirty="0">
                <a:solidFill>
                  <a:srgbClr val="002060"/>
                </a:solidFill>
                <a:latin typeface="Segoe UI"/>
                <a:cs typeface="Segoe UI"/>
              </a:rPr>
              <a:t>studies prove our points so that the reader/listener of our work can trust that what we are arguing is true (and not made up!) </a:t>
            </a:r>
          </a:p>
          <a:p>
            <a:endParaRPr lang="en-US" sz="900" dirty="0">
              <a:solidFill>
                <a:srgbClr val="002060"/>
              </a:solidFill>
              <a:latin typeface="Segoe UI"/>
              <a:ea typeface="+mn-lt"/>
              <a:cs typeface="Segoe UI"/>
            </a:endParaRPr>
          </a:p>
          <a:p>
            <a:r>
              <a:rPr lang="en-US" sz="2800" dirty="0">
                <a:solidFill>
                  <a:srgbClr val="002060"/>
                </a:solidFill>
                <a:latin typeface="Segoe UI"/>
                <a:ea typeface="+mn-lt"/>
                <a:cs typeface="+mn-lt"/>
              </a:rPr>
              <a:t>By giving the source, we allow others to see where the information came from and check it themselves</a:t>
            </a:r>
            <a:r>
              <a:rPr lang="en-US" sz="2800" dirty="0">
                <a:solidFill>
                  <a:srgbClr val="002060"/>
                </a:solidFill>
                <a:latin typeface="Segoe UI"/>
                <a:ea typeface="+mn-lt"/>
                <a:cs typeface="Segoe UI"/>
              </a:rPr>
              <a:t>.</a:t>
            </a:r>
            <a:endParaRPr lang="en-US">
              <a:solidFill>
                <a:srgbClr val="002060"/>
              </a:solidFill>
            </a:endParaRPr>
          </a:p>
        </p:txBody>
      </p:sp>
      <p:sp>
        <p:nvSpPr>
          <p:cNvPr id="4" name="Date Placeholder 3">
            <a:extLst>
              <a:ext uri="{FF2B5EF4-FFF2-40B4-BE49-F238E27FC236}">
                <a16:creationId xmlns:a16="http://schemas.microsoft.com/office/drawing/2014/main" id="{A78F2E93-0640-C691-0E59-4CBDE5D2F4FD}"/>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122947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latin typeface="Segoe UI"/>
                <a:cs typeface="Segoe UI"/>
              </a:rPr>
              <a:t>Activity 3</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i="1" dirty="0">
                <a:solidFill>
                  <a:srgbClr val="002060"/>
                </a:solidFill>
                <a:latin typeface="Segoe UI"/>
                <a:cs typeface="Segoe UI"/>
              </a:rPr>
              <a:t>Follow your </a:t>
            </a:r>
            <a:r>
              <a:rPr lang="en-US" i="1">
                <a:solidFill>
                  <a:srgbClr val="002060"/>
                </a:solidFill>
                <a:latin typeface="Segoe UI"/>
                <a:cs typeface="Segoe UI"/>
              </a:rPr>
              <a:t>lecturer's</a:t>
            </a:r>
            <a:r>
              <a:rPr lang="en-US" i="1" dirty="0">
                <a:solidFill>
                  <a:srgbClr val="002060"/>
                </a:solidFill>
                <a:latin typeface="Segoe UI"/>
                <a:cs typeface="Segoe UI"/>
              </a:rPr>
              <a:t> instructions to test your understanding of when you need a reference</a:t>
            </a:r>
            <a:endParaRPr lang="en-US" i="1" dirty="0">
              <a:solidFill>
                <a:srgbClr val="002060"/>
              </a:solidFill>
            </a:endParaRP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169483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solidFill>
                  <a:srgbClr val="002060"/>
                </a:solidFill>
                <a:latin typeface="Segoe UI"/>
                <a:cs typeface="Calibri"/>
              </a:rPr>
              <a:t>Referencing</a:t>
            </a:r>
            <a:r>
              <a:rPr lang="en-GB" altLang="en-US" sz="3600" b="1" dirty="0">
                <a:solidFill>
                  <a:srgbClr val="002060"/>
                </a:solidFill>
                <a:latin typeface="Segoe UI"/>
                <a:cs typeface="Segoe UI"/>
              </a:rPr>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797309"/>
            <a:ext cx="8229600" cy="3092116"/>
          </a:xfrm>
        </p:spPr>
        <p:txBody>
          <a:bodyPr/>
          <a:lstStyle/>
          <a:p>
            <a:pPr marL="0" indent="0" algn="just">
              <a:buNone/>
            </a:pPr>
            <a:r>
              <a:rPr lang="en-US" sz="2800" b="1" dirty="0">
                <a:solidFill>
                  <a:srgbClr val="00B0F0"/>
                </a:solidFill>
                <a:latin typeface="Segoe UI"/>
                <a:cs typeface="Segoe UI"/>
              </a:rPr>
              <a:t>Referencing</a:t>
            </a:r>
            <a:r>
              <a:rPr lang="en-US" sz="2800" dirty="0">
                <a:solidFill>
                  <a:srgbClr val="067A00"/>
                </a:solidFill>
                <a:latin typeface="Segoe UI"/>
                <a:cs typeface="Segoe UI"/>
              </a:rPr>
              <a:t> </a:t>
            </a:r>
            <a:r>
              <a:rPr lang="en-US" sz="2800" dirty="0">
                <a:latin typeface="Segoe UI"/>
                <a:cs typeface="Segoe UI"/>
              </a:rPr>
              <a:t>is: </a:t>
            </a:r>
            <a:r>
              <a:rPr lang="en-US" sz="2800" dirty="0">
                <a:solidFill>
                  <a:srgbClr val="002060"/>
                </a:solidFill>
                <a:latin typeface="Segoe UI"/>
                <a:cs typeface="Segoe UI"/>
              </a:rPr>
              <a:t>“how you acknowledge the source of the information you have used (referred to) in your work. It helps to make clear to the reader how you have used the work of others to develop your own ideas and arguments” </a:t>
            </a:r>
          </a:p>
          <a:p>
            <a:pPr marL="0" indent="0" algn="just">
              <a:buNone/>
            </a:pPr>
            <a:r>
              <a:rPr lang="en-US" sz="2800" dirty="0">
                <a:solidFill>
                  <a:srgbClr val="002060"/>
                </a:solidFill>
                <a:latin typeface="Segoe UI"/>
                <a:cs typeface="Segoe UI"/>
              </a:rPr>
              <a:t>(Newcastle University, 2024, Par. 1)</a:t>
            </a:r>
          </a:p>
          <a:p>
            <a:pPr marL="0" indent="0" algn="just">
              <a:buNone/>
            </a:pPr>
            <a:endParaRPr lang="en-US" sz="2800" dirty="0">
              <a:solidFill>
                <a:srgbClr val="000000"/>
              </a:solidFill>
              <a:latin typeface="Segoe UI"/>
              <a:ea typeface="+mn-lt"/>
              <a:cs typeface="Segoe UI"/>
            </a:endParaRPr>
          </a:p>
          <a:p>
            <a:pPr marL="0" indent="0" algn="just">
              <a:buNone/>
            </a:pPr>
            <a:r>
              <a:rPr lang="en-US" sz="3000" b="1" dirty="0">
                <a:solidFill>
                  <a:srgbClr val="173AFF"/>
                </a:solidFill>
                <a:latin typeface="Segoe UI"/>
                <a:ea typeface="+mn-lt"/>
                <a:cs typeface="+mn-lt"/>
              </a:rPr>
              <a:t>Is this the slide writer’s own definition, or did they get it from somewhere else? How do you know?</a:t>
            </a:r>
            <a:endParaRPr lang="en-US" b="1" dirty="0">
              <a:latin typeface="Segoe UI"/>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168D-ABA3-D79E-B1AF-9869C7F7820C}"/>
              </a:ext>
            </a:extLst>
          </p:cNvPr>
          <p:cNvSpPr>
            <a:spLocks noGrp="1"/>
          </p:cNvSpPr>
          <p:nvPr>
            <p:ph type="title"/>
          </p:nvPr>
        </p:nvSpPr>
        <p:spPr>
          <a:xfrm>
            <a:off x="457200" y="-116131"/>
            <a:ext cx="8229600" cy="1143000"/>
          </a:xfrm>
        </p:spPr>
        <p:txBody>
          <a:bodyPr/>
          <a:lstStyle/>
          <a:p>
            <a:r>
              <a:rPr lang="en-US" sz="3600" b="1" dirty="0">
                <a:solidFill>
                  <a:srgbClr val="002060"/>
                </a:solidFill>
                <a:latin typeface="Segoe UI"/>
                <a:cs typeface="Segoe UI"/>
              </a:rPr>
              <a:t>Harvard Referencing</a:t>
            </a:r>
          </a:p>
        </p:txBody>
      </p:sp>
      <p:sp>
        <p:nvSpPr>
          <p:cNvPr id="3" name="Content Placeholder 2">
            <a:extLst>
              <a:ext uri="{FF2B5EF4-FFF2-40B4-BE49-F238E27FC236}">
                <a16:creationId xmlns:a16="http://schemas.microsoft.com/office/drawing/2014/main" id="{DBF56B70-15DE-2FBD-C8D8-23D380ED718C}"/>
              </a:ext>
            </a:extLst>
          </p:cNvPr>
          <p:cNvSpPr>
            <a:spLocks noGrp="1"/>
          </p:cNvSpPr>
          <p:nvPr>
            <p:ph idx="1"/>
          </p:nvPr>
        </p:nvSpPr>
        <p:spPr>
          <a:xfrm>
            <a:off x="261816" y="942405"/>
            <a:ext cx="8620368" cy="3916363"/>
          </a:xfrm>
        </p:spPr>
        <p:txBody>
          <a:bodyPr/>
          <a:lstStyle/>
          <a:p>
            <a:r>
              <a:rPr lang="en-US" dirty="0">
                <a:solidFill>
                  <a:srgbClr val="002060"/>
                </a:solidFill>
                <a:latin typeface="Segoe UI"/>
                <a:cs typeface="Segoe UI"/>
              </a:rPr>
              <a:t>There are many different styles of referencing.</a:t>
            </a:r>
          </a:p>
          <a:p>
            <a:endParaRPr lang="en-US" sz="900" dirty="0">
              <a:solidFill>
                <a:srgbClr val="002060"/>
              </a:solidFill>
              <a:latin typeface="Segoe UI"/>
              <a:cs typeface="Segoe UI"/>
            </a:endParaRPr>
          </a:p>
          <a:p>
            <a:r>
              <a:rPr lang="en-US">
                <a:solidFill>
                  <a:srgbClr val="002060"/>
                </a:solidFill>
                <a:latin typeface="Segoe UI"/>
                <a:cs typeface="Segoe UI"/>
              </a:rPr>
              <a:t>But at UWTSD, we use </a:t>
            </a:r>
            <a:r>
              <a:rPr lang="en-US" b="1" dirty="0">
                <a:solidFill>
                  <a:srgbClr val="002060"/>
                </a:solidFill>
                <a:latin typeface="Segoe UI"/>
                <a:cs typeface="Segoe UI"/>
              </a:rPr>
              <a:t>Harvard Referencing </a:t>
            </a:r>
            <a:r>
              <a:rPr lang="en-US" dirty="0">
                <a:solidFill>
                  <a:srgbClr val="002060"/>
                </a:solidFill>
                <a:latin typeface="Segoe UI"/>
                <a:cs typeface="Segoe UI"/>
              </a:rPr>
              <a:t>Style to cite and provide a full </a:t>
            </a:r>
            <a:r>
              <a:rPr lang="en-US">
                <a:solidFill>
                  <a:srgbClr val="002060"/>
                </a:solidFill>
                <a:latin typeface="Segoe UI"/>
                <a:cs typeface="Segoe UI"/>
              </a:rPr>
              <a:t>reference (unless you are a computing student!)</a:t>
            </a:r>
          </a:p>
          <a:p>
            <a:endParaRPr lang="en-US" sz="900" dirty="0">
              <a:solidFill>
                <a:srgbClr val="002060"/>
              </a:solidFill>
              <a:latin typeface="Segoe UI"/>
              <a:cs typeface="Segoe UI"/>
            </a:endParaRPr>
          </a:p>
          <a:p>
            <a:r>
              <a:rPr lang="en-US" dirty="0">
                <a:solidFill>
                  <a:srgbClr val="002060"/>
                </a:solidFill>
                <a:latin typeface="Segoe UI"/>
                <a:cs typeface="Segoe UI"/>
              </a:rPr>
              <a:t>You can find out more about this style on the library website, Cite Them Right, and in this lesson! We will go into more detail about this later on.</a:t>
            </a:r>
          </a:p>
        </p:txBody>
      </p:sp>
      <p:sp>
        <p:nvSpPr>
          <p:cNvPr id="4" name="Date Placeholder 3">
            <a:extLst>
              <a:ext uri="{FF2B5EF4-FFF2-40B4-BE49-F238E27FC236}">
                <a16:creationId xmlns:a16="http://schemas.microsoft.com/office/drawing/2014/main" id="{1093522F-1324-B97A-6169-1ED44C8FDA21}"/>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148577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6BA-F14F-C82B-55F1-948C03BF55D4}"/>
              </a:ext>
            </a:extLst>
          </p:cNvPr>
          <p:cNvSpPr>
            <a:spLocks noGrp="1"/>
          </p:cNvSpPr>
          <p:nvPr>
            <p:ph type="title"/>
          </p:nvPr>
        </p:nvSpPr>
        <p:spPr>
          <a:xfrm>
            <a:off x="1271097" y="129002"/>
            <a:ext cx="6635798" cy="250926"/>
          </a:xfrm>
        </p:spPr>
        <p:txBody>
          <a:bodyPr/>
          <a:lstStyle/>
          <a:p>
            <a:r>
              <a:rPr lang="en-US" sz="2800" b="1" dirty="0">
                <a:solidFill>
                  <a:srgbClr val="173AFF"/>
                </a:solidFill>
                <a:latin typeface="Segoe UI"/>
                <a:cs typeface="Segoe UI"/>
              </a:rPr>
              <a:t>Activity 2: Compare</a:t>
            </a:r>
          </a:p>
        </p:txBody>
      </p:sp>
      <p:sp>
        <p:nvSpPr>
          <p:cNvPr id="3" name="Content Placeholder 2">
            <a:extLst>
              <a:ext uri="{FF2B5EF4-FFF2-40B4-BE49-F238E27FC236}">
                <a16:creationId xmlns:a16="http://schemas.microsoft.com/office/drawing/2014/main" id="{AED051E8-2B17-CCFD-4DDF-30447CEEA7D3}"/>
              </a:ext>
            </a:extLst>
          </p:cNvPr>
          <p:cNvSpPr>
            <a:spLocks noGrp="1"/>
          </p:cNvSpPr>
          <p:nvPr>
            <p:ph idx="1"/>
          </p:nvPr>
        </p:nvSpPr>
        <p:spPr>
          <a:xfrm>
            <a:off x="221312" y="523663"/>
            <a:ext cx="8678456" cy="622630"/>
          </a:xfrm>
        </p:spPr>
        <p:txBody>
          <a:bodyPr/>
          <a:lstStyle/>
          <a:p>
            <a:pPr marL="0" indent="0" algn="just">
              <a:buNone/>
            </a:pPr>
            <a:r>
              <a:rPr lang="en-US" sz="2200" b="1" dirty="0">
                <a:solidFill>
                  <a:srgbClr val="173AFF"/>
                </a:solidFill>
                <a:latin typeface="Segoe UI"/>
                <a:cs typeface="Segoe UI"/>
              </a:rPr>
              <a:t>Which extract is the easiest to read? Why?</a:t>
            </a:r>
            <a:endParaRPr lang="en-US" sz="2200" dirty="0">
              <a:latin typeface="Segoe UI"/>
              <a:cs typeface="Segoe UI"/>
            </a:endParaRPr>
          </a:p>
          <a:p>
            <a:pPr marL="0" indent="0" algn="just">
              <a:buNone/>
            </a:pPr>
            <a:endParaRPr lang="en-US" sz="1200" dirty="0">
              <a:solidFill>
                <a:srgbClr val="002060"/>
              </a:solidFill>
              <a:latin typeface="Segoe UI"/>
              <a:cs typeface="Segoe UI"/>
            </a:endParaRPr>
          </a:p>
          <a:p>
            <a:pPr marL="0" indent="0" algn="just">
              <a:buNone/>
            </a:pPr>
            <a:endParaRPr lang="en-US" sz="1050" dirty="0">
              <a:solidFill>
                <a:srgbClr val="002060"/>
              </a:solidFill>
              <a:latin typeface="Segoe UI"/>
              <a:cs typeface="Segoe UI"/>
            </a:endParaRPr>
          </a:p>
          <a:p>
            <a:pPr marL="0" indent="0" algn="just">
              <a:buNone/>
            </a:pPr>
            <a:endParaRPr lang="en-US" sz="2200" dirty="0">
              <a:latin typeface="Segoe UI"/>
              <a:cs typeface="Segoe UI"/>
            </a:endParaRPr>
          </a:p>
        </p:txBody>
      </p:sp>
      <p:sp>
        <p:nvSpPr>
          <p:cNvPr id="4" name="Date Placeholder 3">
            <a:extLst>
              <a:ext uri="{FF2B5EF4-FFF2-40B4-BE49-F238E27FC236}">
                <a16:creationId xmlns:a16="http://schemas.microsoft.com/office/drawing/2014/main" id="{6166A71D-01B6-8087-5BE8-8F8C4F54FD7B}"/>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
        <p:nvSpPr>
          <p:cNvPr id="5" name="TextBox 4">
            <a:extLst>
              <a:ext uri="{FF2B5EF4-FFF2-40B4-BE49-F238E27FC236}">
                <a16:creationId xmlns:a16="http://schemas.microsoft.com/office/drawing/2014/main" id="{4BA3DBDD-1264-31C9-1CAE-EE17C7CF927C}"/>
              </a:ext>
            </a:extLst>
          </p:cNvPr>
          <p:cNvSpPr txBox="1"/>
          <p:nvPr/>
        </p:nvSpPr>
        <p:spPr>
          <a:xfrm>
            <a:off x="221394" y="1145188"/>
            <a:ext cx="8348984" cy="2031325"/>
          </a:xfrm>
          <a:prstGeom prst="rect">
            <a:avLst/>
          </a:prstGeom>
          <a:ln w="28575"/>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100">
                <a:solidFill>
                  <a:srgbClr val="002060"/>
                </a:solidFill>
                <a:latin typeface="Segoe UI"/>
                <a:cs typeface="Segoe UI"/>
              </a:rPr>
              <a:t>A) Around 60% of employees reported feeling less anxious after talking to a manager (workbeing.org. (2023). </a:t>
            </a:r>
            <a:r>
              <a:rPr lang="en-US" sz="2100" i="1">
                <a:solidFill>
                  <a:srgbClr val="002060"/>
                </a:solidFill>
                <a:latin typeface="Segoe UI"/>
                <a:cs typeface="Segoe UI"/>
              </a:rPr>
              <a:t>Employee Anxiety and Management</a:t>
            </a:r>
            <a:r>
              <a:rPr lang="en-US" sz="2100">
                <a:solidFill>
                  <a:srgbClr val="002060"/>
                </a:solidFill>
                <a:latin typeface="Segoe UI"/>
                <a:cs typeface="Segoe UI"/>
              </a:rPr>
              <a:t>. Available at: </a:t>
            </a:r>
            <a:r>
              <a:rPr lang="en-US" sz="2100" dirty="0">
                <a:solidFill>
                  <a:srgbClr val="002060"/>
                </a:solidFill>
                <a:latin typeface="Segoe UI"/>
                <a:cs typeface="Segoe UI"/>
                <a:hlinkClick r:id="rId2">
                  <a:extLst>
                    <a:ext uri="{A12FA001-AC4F-418D-AE19-62706E023703}">
                      <ahyp:hlinkClr xmlns:ahyp="http://schemas.microsoft.com/office/drawing/2018/hyperlinkcolor" val="tx"/>
                    </a:ext>
                  </a:extLst>
                </a:hlinkClick>
              </a:rPr>
              <a:t>https://www.employees.org/reports/anxiety.html</a:t>
            </a:r>
            <a:r>
              <a:rPr lang="en-US" sz="2100" dirty="0">
                <a:solidFill>
                  <a:srgbClr val="002060"/>
                </a:solidFill>
                <a:latin typeface="Segoe UI"/>
                <a:cs typeface="Segoe UI"/>
              </a:rPr>
              <a:t> </a:t>
            </a:r>
            <a:r>
              <a:rPr lang="en-US" sz="2100">
                <a:solidFill>
                  <a:srgbClr val="002060"/>
                </a:solidFill>
                <a:latin typeface="Segoe UI"/>
                <a:cs typeface="Segoe UI"/>
              </a:rPr>
              <a:t>(Accessed: 10 October 2024)), which suggests that emotional wellbeing plays a key role in the workplace.</a:t>
            </a:r>
            <a:endParaRPr lang="en-US" sz="2100">
              <a:latin typeface="Segoe UI"/>
              <a:cs typeface="Segoe UI"/>
            </a:endParaRPr>
          </a:p>
        </p:txBody>
      </p:sp>
      <p:sp>
        <p:nvSpPr>
          <p:cNvPr id="6" name="TextBox 5">
            <a:extLst>
              <a:ext uri="{FF2B5EF4-FFF2-40B4-BE49-F238E27FC236}">
                <a16:creationId xmlns:a16="http://schemas.microsoft.com/office/drawing/2014/main" id="{D6A99F05-FF3E-CAC9-3150-DEE2D2037BF6}"/>
              </a:ext>
            </a:extLst>
          </p:cNvPr>
          <p:cNvSpPr txBox="1"/>
          <p:nvPr/>
        </p:nvSpPr>
        <p:spPr>
          <a:xfrm>
            <a:off x="224432" y="3427401"/>
            <a:ext cx="8370892" cy="1384995"/>
          </a:xfrm>
          <a:prstGeom prst="rect">
            <a:avLst/>
          </a:prstGeom>
          <a:ln w="28575">
            <a:solidFill>
              <a:srgbClr val="FFC000"/>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dirty="0">
                <a:solidFill>
                  <a:srgbClr val="002060"/>
                </a:solidFill>
                <a:latin typeface="Segoe UI"/>
                <a:cs typeface="Segoe UI"/>
              </a:rPr>
              <a:t>B) Around 60% of employees reported feeling less anxious after </a:t>
            </a:r>
            <a:r>
              <a:rPr lang="en-US" sz="2200" dirty="0" err="1">
                <a:solidFill>
                  <a:srgbClr val="002060"/>
                </a:solidFill>
                <a:latin typeface="Segoe UI"/>
                <a:cs typeface="Segoe UI"/>
              </a:rPr>
              <a:t>talkign</a:t>
            </a:r>
            <a:r>
              <a:rPr lang="en-US" sz="2200" dirty="0">
                <a:solidFill>
                  <a:srgbClr val="002060"/>
                </a:solidFill>
                <a:latin typeface="Segoe UI"/>
                <a:cs typeface="Segoe UI"/>
              </a:rPr>
              <a:t> to a manager (Work Being, 2023), which suggests that emotional wellbeing plays a key role in the workplace.</a:t>
            </a:r>
            <a:endParaRPr lang="en-US" sz="2200" dirty="0">
              <a:latin typeface="Segoe UI"/>
              <a:cs typeface="Segoe UI"/>
            </a:endParaRPr>
          </a:p>
          <a:p>
            <a:pPr algn="l"/>
            <a:endParaRPr lang="en-US" dirty="0"/>
          </a:p>
        </p:txBody>
      </p:sp>
      <p:sp>
        <p:nvSpPr>
          <p:cNvPr id="7" name="TextBox 6">
            <a:extLst>
              <a:ext uri="{FF2B5EF4-FFF2-40B4-BE49-F238E27FC236}">
                <a16:creationId xmlns:a16="http://schemas.microsoft.com/office/drawing/2014/main" id="{B6BA43E4-5F1E-E3CA-6611-D17D9D1D4B2D}"/>
              </a:ext>
            </a:extLst>
          </p:cNvPr>
          <p:cNvSpPr txBox="1"/>
          <p:nvPr/>
        </p:nvSpPr>
        <p:spPr>
          <a:xfrm>
            <a:off x="221276" y="5030958"/>
            <a:ext cx="8730787" cy="1723549"/>
          </a:xfrm>
          <a:prstGeom prst="rect">
            <a:avLst/>
          </a:prstGeom>
          <a:ln w="28575">
            <a:solidFill>
              <a:srgbClr val="7030A0"/>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a:solidFill>
                  <a:srgbClr val="002060"/>
                </a:solidFill>
                <a:latin typeface="Segoe UI"/>
                <a:cs typeface="Segoe UI"/>
              </a:rPr>
              <a:t>C) Around 60% of patients reported feeling less anxious after talking to a manager (</a:t>
            </a:r>
            <a:r>
              <a:rPr lang="en-US" sz="2200" dirty="0">
                <a:solidFill>
                  <a:srgbClr val="002060"/>
                </a:solidFill>
                <a:latin typeface="Segoe UI"/>
                <a:cs typeface="Segoe UI"/>
                <a:hlinkClick r:id="rId2">
                  <a:extLst>
                    <a:ext uri="{A12FA001-AC4F-418D-AE19-62706E023703}">
                      <ahyp:hlinkClr xmlns:ahyp="http://schemas.microsoft.com/office/drawing/2018/hyperlinkcolor" val="tx"/>
                    </a:ext>
                  </a:extLst>
                </a:hlinkClick>
              </a:rPr>
              <a:t>https://www.employees.org/reports/anxiety.html</a:t>
            </a:r>
            <a:r>
              <a:rPr lang="en-US" sz="2200">
                <a:solidFill>
                  <a:srgbClr val="002060"/>
                </a:solidFill>
                <a:latin typeface="Segoe UI"/>
                <a:cs typeface="Segoe UI"/>
              </a:rPr>
              <a:t>, 2023), which suggests that emotional wellbeing plays a key role in the workplace.</a:t>
            </a:r>
            <a:endParaRPr lang="en-US" sz="2200">
              <a:latin typeface="Segoe UI"/>
              <a:cs typeface="Segoe UI"/>
            </a:endParaRPr>
          </a:p>
          <a:p>
            <a:pPr algn="l"/>
            <a:endParaRPr lang="en-US" dirty="0"/>
          </a:p>
        </p:txBody>
      </p:sp>
    </p:spTree>
    <p:extLst>
      <p:ext uri="{BB962C8B-B14F-4D97-AF65-F5344CB8AC3E}">
        <p14:creationId xmlns:p14="http://schemas.microsoft.com/office/powerpoint/2010/main" val="42640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32E-3FB0-8BB7-1E14-A0FA9F6C473C}"/>
              </a:ext>
            </a:extLst>
          </p:cNvPr>
          <p:cNvSpPr>
            <a:spLocks noGrp="1"/>
          </p:cNvSpPr>
          <p:nvPr>
            <p:ph type="title"/>
          </p:nvPr>
        </p:nvSpPr>
        <p:spPr>
          <a:xfrm>
            <a:off x="457200" y="-206278"/>
            <a:ext cx="8229600" cy="1143000"/>
          </a:xfrm>
        </p:spPr>
        <p:txBody>
          <a:bodyPr/>
          <a:lstStyle/>
          <a:p>
            <a:r>
              <a:rPr lang="en-US" sz="3600" b="1" dirty="0">
                <a:solidFill>
                  <a:srgbClr val="002060"/>
                </a:solidFill>
                <a:latin typeface="Segoe UI"/>
                <a:cs typeface="Segoe UI"/>
              </a:rPr>
              <a:t>Citations vs. Full References</a:t>
            </a:r>
          </a:p>
        </p:txBody>
      </p:sp>
      <p:sp>
        <p:nvSpPr>
          <p:cNvPr id="3" name="Content Placeholder 2">
            <a:extLst>
              <a:ext uri="{FF2B5EF4-FFF2-40B4-BE49-F238E27FC236}">
                <a16:creationId xmlns:a16="http://schemas.microsoft.com/office/drawing/2014/main" id="{64FBE2F3-6A42-3D5E-EB4C-8F2D6B0C7A8A}"/>
              </a:ext>
            </a:extLst>
          </p:cNvPr>
          <p:cNvSpPr>
            <a:spLocks noGrp="1"/>
          </p:cNvSpPr>
          <p:nvPr>
            <p:ph idx="1"/>
          </p:nvPr>
        </p:nvSpPr>
        <p:spPr>
          <a:xfrm>
            <a:off x="457200" y="816241"/>
            <a:ext cx="8229600" cy="3916363"/>
          </a:xfrm>
        </p:spPr>
        <p:txBody>
          <a:bodyPr/>
          <a:lstStyle/>
          <a:p>
            <a:pPr algn="just"/>
            <a:r>
              <a:rPr lang="en-US" sz="2400" dirty="0">
                <a:solidFill>
                  <a:srgbClr val="002060"/>
                </a:solidFill>
                <a:latin typeface="Segoe UI"/>
                <a:cs typeface="Segoe UI"/>
              </a:rPr>
              <a:t>As you saw, when we try and include the FULL information of a source in the body of our text, </a:t>
            </a:r>
            <a:r>
              <a:rPr lang="en-US" sz="2400" dirty="0">
                <a:solidFill>
                  <a:srgbClr val="002060"/>
                </a:solidFill>
                <a:latin typeface="Segoe UI"/>
                <a:ea typeface="+mn-lt"/>
                <a:cs typeface="+mn-lt"/>
              </a:rPr>
              <a:t>it becomes harder to read, visually messy, and interrupts the flow of the writing. </a:t>
            </a:r>
            <a:endParaRPr lang="en-US" sz="2400" dirty="0">
              <a:solidFill>
                <a:srgbClr val="002060"/>
              </a:solidFill>
              <a:latin typeface="Segoe UI"/>
              <a:ea typeface="+mn-lt"/>
              <a:cs typeface="Segoe UI"/>
            </a:endParaRPr>
          </a:p>
          <a:p>
            <a:pPr algn="just"/>
            <a:endParaRPr lang="en-US" sz="900" dirty="0">
              <a:solidFill>
                <a:srgbClr val="002060"/>
              </a:solidFill>
              <a:latin typeface="Segoe UI"/>
              <a:ea typeface="+mn-lt"/>
              <a:cs typeface="+mn-lt"/>
            </a:endParaRPr>
          </a:p>
          <a:p>
            <a:pPr algn="just"/>
            <a:r>
              <a:rPr lang="en-US" sz="2400" dirty="0">
                <a:solidFill>
                  <a:srgbClr val="002060"/>
                </a:solidFill>
                <a:latin typeface="Segoe UI"/>
                <a:ea typeface="+mn-lt"/>
                <a:cs typeface="+mn-lt"/>
              </a:rPr>
              <a:t>Therefore, when we want to show that we have used a source in our writing, we use a </a:t>
            </a:r>
            <a:r>
              <a:rPr lang="en-US" sz="3600" b="1" dirty="0">
                <a:solidFill>
                  <a:srgbClr val="00B0F0"/>
                </a:solidFill>
                <a:latin typeface="Segoe UI"/>
                <a:ea typeface="+mn-lt"/>
                <a:cs typeface="+mn-lt"/>
              </a:rPr>
              <a:t>citation</a:t>
            </a:r>
            <a:r>
              <a:rPr lang="en-US" sz="2400" b="1" dirty="0">
                <a:solidFill>
                  <a:srgbClr val="002060"/>
                </a:solidFill>
                <a:latin typeface="Segoe UI"/>
                <a:ea typeface="+mn-lt"/>
                <a:cs typeface="+mn-lt"/>
              </a:rPr>
              <a:t>. </a:t>
            </a:r>
            <a:endParaRPr lang="en-US" sz="2400" dirty="0">
              <a:solidFill>
                <a:srgbClr val="002060"/>
              </a:solidFill>
              <a:latin typeface="Segoe UI"/>
              <a:ea typeface="+mn-lt"/>
              <a:cs typeface="Segoe UI"/>
            </a:endParaRPr>
          </a:p>
          <a:p>
            <a:pPr algn="just"/>
            <a:endParaRPr lang="en-US" sz="900" b="1" dirty="0">
              <a:solidFill>
                <a:srgbClr val="002060"/>
              </a:solidFill>
              <a:latin typeface="Segoe UI"/>
              <a:ea typeface="+mn-lt"/>
              <a:cs typeface="Segoe UI"/>
            </a:endParaRPr>
          </a:p>
          <a:p>
            <a:pPr algn="just"/>
            <a:r>
              <a:rPr lang="en-US" sz="2400" dirty="0">
                <a:solidFill>
                  <a:srgbClr val="002060"/>
                </a:solidFill>
                <a:latin typeface="Segoe UI"/>
                <a:ea typeface="+mn-lt"/>
                <a:cs typeface="Segoe UI"/>
              </a:rPr>
              <a:t>A citation is </a:t>
            </a:r>
            <a:r>
              <a:rPr lang="en-US" sz="2400" dirty="0">
                <a:solidFill>
                  <a:srgbClr val="002060"/>
                </a:solidFill>
                <a:latin typeface="Segoe UI"/>
                <a:ea typeface="+mn-lt"/>
                <a:cs typeface="+mn-lt"/>
              </a:rPr>
              <a:t>a short note in your writing (this includes slides for presentations too!) that shows where your information came from. It points to the original source of a fact, idea, quote, or research</a:t>
            </a:r>
          </a:p>
          <a:p>
            <a:pPr algn="just"/>
            <a:endParaRPr lang="en-US" sz="900" dirty="0">
              <a:solidFill>
                <a:srgbClr val="002060"/>
              </a:solidFill>
              <a:latin typeface="Segoe UI"/>
              <a:ea typeface="+mn-lt"/>
              <a:cs typeface="+mn-lt"/>
            </a:endParaRPr>
          </a:p>
          <a:p>
            <a:pPr algn="just"/>
            <a:r>
              <a:rPr lang="en-US" sz="2400">
                <a:solidFill>
                  <a:srgbClr val="002060"/>
                </a:solidFill>
                <a:latin typeface="Segoe UI"/>
                <a:ea typeface="+mn-lt"/>
                <a:cs typeface="+mn-lt"/>
              </a:rPr>
              <a:t>The full details of the citation (aka a </a:t>
            </a:r>
            <a:r>
              <a:rPr lang="en-US" b="1">
                <a:solidFill>
                  <a:srgbClr val="00B0F0"/>
                </a:solidFill>
                <a:latin typeface="Segoe UI"/>
                <a:ea typeface="+mn-lt"/>
                <a:cs typeface="+mn-lt"/>
              </a:rPr>
              <a:t>Reference</a:t>
            </a:r>
            <a:r>
              <a:rPr lang="en-US" sz="2400">
                <a:solidFill>
                  <a:srgbClr val="002060"/>
                </a:solidFill>
                <a:latin typeface="Segoe UI"/>
                <a:ea typeface="+mn-lt"/>
                <a:cs typeface="+mn-lt"/>
              </a:rPr>
              <a:t>) then appear at the end of a work in a </a:t>
            </a:r>
            <a:r>
              <a:rPr lang="en-US" sz="2400" b="1">
                <a:solidFill>
                  <a:srgbClr val="002060"/>
                </a:solidFill>
                <a:latin typeface="Segoe UI"/>
                <a:ea typeface="+mn-lt"/>
                <a:cs typeface="+mn-lt"/>
              </a:rPr>
              <a:t>Reference List. </a:t>
            </a:r>
            <a:endParaRPr lang="en-US" sz="2400">
              <a:solidFill>
                <a:srgbClr val="002060"/>
              </a:solidFill>
              <a:latin typeface="Segoe UI"/>
              <a:cs typeface="Segoe UI"/>
            </a:endParaRPr>
          </a:p>
        </p:txBody>
      </p:sp>
      <p:sp>
        <p:nvSpPr>
          <p:cNvPr id="4" name="Date Placeholder 3">
            <a:extLst>
              <a:ext uri="{FF2B5EF4-FFF2-40B4-BE49-F238E27FC236}">
                <a16:creationId xmlns:a16="http://schemas.microsoft.com/office/drawing/2014/main" id="{B29E0FBD-FFBB-2ED5-C311-C5907E24E751}"/>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29416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1EF7B-E805-D214-D87D-6DA702488211}"/>
              </a:ext>
            </a:extLst>
          </p:cNvPr>
          <p:cNvSpPr>
            <a:spLocks noGrp="1"/>
          </p:cNvSpPr>
          <p:nvPr>
            <p:ph type="title"/>
          </p:nvPr>
        </p:nvSpPr>
        <p:spPr>
          <a:xfrm>
            <a:off x="457200" y="-2054"/>
            <a:ext cx="8229600" cy="1143000"/>
          </a:xfrm>
        </p:spPr>
        <p:txBody>
          <a:bodyPr/>
          <a:lstStyle/>
          <a:p>
            <a:r>
              <a:rPr lang="en-US" sz="3200" b="1" dirty="0">
                <a:solidFill>
                  <a:srgbClr val="002060"/>
                </a:solidFill>
                <a:latin typeface="Segoe UI"/>
                <a:cs typeface="Segoe UI"/>
              </a:rPr>
              <a:t>What Information to Include </a:t>
            </a:r>
            <a:br>
              <a:rPr lang="en-US" sz="3200" b="1" dirty="0">
                <a:solidFill>
                  <a:srgbClr val="002060"/>
                </a:solidFill>
                <a:latin typeface="Segoe UI"/>
                <a:cs typeface="Segoe UI"/>
              </a:rPr>
            </a:br>
            <a:r>
              <a:rPr lang="en-US" sz="3200" b="1" dirty="0">
                <a:solidFill>
                  <a:srgbClr val="002060"/>
                </a:solidFill>
                <a:latin typeface="Segoe UI"/>
                <a:cs typeface="Segoe UI"/>
              </a:rPr>
              <a:t>in an IN-TEXT Citation (Harvard)</a:t>
            </a:r>
            <a:endParaRPr lang="en-US" sz="3200">
              <a:solidFill>
                <a:srgbClr val="002060"/>
              </a:solidFill>
              <a:latin typeface="Segoe UI"/>
              <a:cs typeface="Segoe UI"/>
            </a:endParaRPr>
          </a:p>
        </p:txBody>
      </p:sp>
      <p:sp>
        <p:nvSpPr>
          <p:cNvPr id="3" name="Content Placeholder 2">
            <a:extLst>
              <a:ext uri="{FF2B5EF4-FFF2-40B4-BE49-F238E27FC236}">
                <a16:creationId xmlns:a16="http://schemas.microsoft.com/office/drawing/2014/main" id="{6B74EC10-125A-2B31-C349-871B1485CEB7}"/>
              </a:ext>
            </a:extLst>
          </p:cNvPr>
          <p:cNvSpPr>
            <a:spLocks noGrp="1"/>
          </p:cNvSpPr>
          <p:nvPr>
            <p:ph idx="1"/>
          </p:nvPr>
        </p:nvSpPr>
        <p:spPr>
          <a:xfrm>
            <a:off x="206860" y="1139047"/>
            <a:ext cx="8730279" cy="3916363"/>
          </a:xfrm>
        </p:spPr>
        <p:txBody>
          <a:bodyPr/>
          <a:lstStyle/>
          <a:p>
            <a:r>
              <a:rPr lang="en-US" sz="2800" b="1" dirty="0">
                <a:solidFill>
                  <a:srgbClr val="002060"/>
                </a:solidFill>
                <a:latin typeface="Segoe UI"/>
                <a:ea typeface="+mn-lt"/>
                <a:cs typeface="+mn-lt"/>
              </a:rPr>
              <a:t>Author’s surname(s)/Website </a:t>
            </a:r>
            <a:r>
              <a:rPr lang="en-US" sz="2800" b="1" dirty="0" err="1">
                <a:solidFill>
                  <a:srgbClr val="002060"/>
                </a:solidFill>
                <a:latin typeface="Segoe UI"/>
                <a:ea typeface="+mn-lt"/>
                <a:cs typeface="+mn-lt"/>
              </a:rPr>
              <a:t>Organisation</a:t>
            </a:r>
            <a:r>
              <a:rPr lang="en-US" sz="2800" b="1" dirty="0">
                <a:solidFill>
                  <a:srgbClr val="002060"/>
                </a:solidFill>
                <a:latin typeface="Segoe UI"/>
                <a:ea typeface="+mn-lt"/>
                <a:cs typeface="+mn-lt"/>
              </a:rPr>
              <a:t> Name</a:t>
            </a:r>
            <a:endParaRPr lang="en-US" sz="2800">
              <a:solidFill>
                <a:srgbClr val="002060"/>
              </a:solidFill>
              <a:latin typeface="Segoe UI"/>
              <a:cs typeface="Segoe UI"/>
            </a:endParaRPr>
          </a:p>
          <a:p>
            <a:r>
              <a:rPr lang="en-US" sz="2800" b="1" dirty="0">
                <a:solidFill>
                  <a:srgbClr val="002060"/>
                </a:solidFill>
                <a:latin typeface="Segoe UI"/>
                <a:ea typeface="+mn-lt"/>
                <a:cs typeface="+mn-lt"/>
              </a:rPr>
              <a:t>Year of publication</a:t>
            </a:r>
            <a:endParaRPr lang="en-US" sz="2800">
              <a:solidFill>
                <a:srgbClr val="002060"/>
              </a:solidFill>
              <a:latin typeface="Segoe UI"/>
              <a:cs typeface="Segoe UI"/>
            </a:endParaRPr>
          </a:p>
          <a:p>
            <a:r>
              <a:rPr lang="en-US" sz="2800" b="1" dirty="0">
                <a:solidFill>
                  <a:srgbClr val="002060"/>
                </a:solidFill>
                <a:latin typeface="Segoe UI"/>
                <a:ea typeface="+mn-lt"/>
                <a:cs typeface="+mn-lt"/>
              </a:rPr>
              <a:t>Page or paragraph number</a:t>
            </a:r>
            <a:r>
              <a:rPr lang="en-US" sz="2800" dirty="0">
                <a:solidFill>
                  <a:srgbClr val="002060"/>
                </a:solidFill>
                <a:latin typeface="Segoe UI"/>
                <a:ea typeface="+mn-lt"/>
                <a:cs typeface="+mn-lt"/>
              </a:rPr>
              <a:t> (only when </a:t>
            </a:r>
            <a:r>
              <a:rPr lang="en-US" sz="2800" b="1" dirty="0">
                <a:solidFill>
                  <a:srgbClr val="002060"/>
                </a:solidFill>
                <a:latin typeface="Segoe UI"/>
                <a:ea typeface="+mn-lt"/>
                <a:cs typeface="+mn-lt"/>
              </a:rPr>
              <a:t>directly </a:t>
            </a:r>
            <a:r>
              <a:rPr lang="en-US" sz="2800" b="1">
                <a:solidFill>
                  <a:srgbClr val="002060"/>
                </a:solidFill>
                <a:latin typeface="Segoe UI"/>
                <a:ea typeface="+mn-lt"/>
                <a:cs typeface="+mn-lt"/>
              </a:rPr>
              <a:t>quoting the source</a:t>
            </a:r>
            <a:r>
              <a:rPr lang="en-US" sz="2800">
                <a:solidFill>
                  <a:srgbClr val="002060"/>
                </a:solidFill>
                <a:latin typeface="Segoe UI"/>
                <a:ea typeface="+mn-lt"/>
                <a:cs typeface="+mn-lt"/>
              </a:rPr>
              <a:t>-aka using the source's exact words)</a:t>
            </a:r>
            <a:endParaRPr lang="en-US" sz="2800" dirty="0">
              <a:solidFill>
                <a:srgbClr val="002060"/>
              </a:solidFill>
              <a:latin typeface="Segoe UI"/>
              <a:ea typeface="+mn-lt"/>
              <a:cs typeface="+mn-lt"/>
            </a:endParaRPr>
          </a:p>
          <a:p>
            <a:endParaRPr lang="en-US" sz="1200" b="1" dirty="0">
              <a:solidFill>
                <a:srgbClr val="002060"/>
              </a:solidFill>
              <a:latin typeface="Segoe UI"/>
              <a:cs typeface="Segoe UI"/>
            </a:endParaRPr>
          </a:p>
          <a:p>
            <a:pPr marL="0" indent="0">
              <a:buNone/>
            </a:pPr>
            <a:r>
              <a:rPr lang="en-US" sz="2800" dirty="0">
                <a:solidFill>
                  <a:srgbClr val="002060"/>
                </a:solidFill>
                <a:latin typeface="Segoe UI"/>
                <a:cs typeface="Segoe UI"/>
              </a:rPr>
              <a:t>Examples:</a:t>
            </a:r>
          </a:p>
          <a:p>
            <a:pPr marL="0" indent="0">
              <a:buNone/>
            </a:pPr>
            <a:r>
              <a:rPr lang="en-US" sz="2800" dirty="0">
                <a:solidFill>
                  <a:srgbClr val="002060"/>
                </a:solidFill>
                <a:latin typeface="Segoe UI"/>
                <a:cs typeface="Segoe UI"/>
              </a:rPr>
              <a:t>(Brown, 2018) </a:t>
            </a:r>
          </a:p>
          <a:p>
            <a:pPr marL="0" indent="0">
              <a:buNone/>
            </a:pPr>
            <a:r>
              <a:rPr lang="en-US" sz="2800" dirty="0">
                <a:solidFill>
                  <a:srgbClr val="002060"/>
                </a:solidFill>
                <a:latin typeface="Segoe UI"/>
                <a:cs typeface="Segoe UI"/>
              </a:rPr>
              <a:t>(Smith &amp; West, 2022)</a:t>
            </a:r>
          </a:p>
          <a:p>
            <a:pPr marL="0" indent="0">
              <a:buNone/>
            </a:pPr>
            <a:r>
              <a:rPr lang="en-US" sz="2800" dirty="0">
                <a:solidFill>
                  <a:srgbClr val="002060"/>
                </a:solidFill>
                <a:latin typeface="Segoe UI"/>
                <a:cs typeface="Segoe UI"/>
              </a:rPr>
              <a:t>(NHS, 2024)</a:t>
            </a:r>
          </a:p>
          <a:p>
            <a:pPr marL="0" indent="0">
              <a:buNone/>
            </a:pPr>
            <a:r>
              <a:rPr lang="en-US" sz="2800" dirty="0">
                <a:solidFill>
                  <a:srgbClr val="002060"/>
                </a:solidFill>
                <a:latin typeface="Segoe UI"/>
                <a:cs typeface="Segoe UI"/>
              </a:rPr>
              <a:t>(University of Edinburgh, 2025, p. 6)</a:t>
            </a:r>
          </a:p>
        </p:txBody>
      </p:sp>
      <p:sp>
        <p:nvSpPr>
          <p:cNvPr id="4" name="Date Placeholder 3">
            <a:extLst>
              <a:ext uri="{FF2B5EF4-FFF2-40B4-BE49-F238E27FC236}">
                <a16:creationId xmlns:a16="http://schemas.microsoft.com/office/drawing/2014/main" id="{E6C7C1EA-96AC-3F19-C67A-A38B09AFF1BC}"/>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2533465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sz="3600" b="1" dirty="0">
                <a:solidFill>
                  <a:srgbClr val="002060"/>
                </a:solidFill>
                <a:latin typeface="Segoe UI"/>
                <a:cs typeface="Segoe UI"/>
              </a:rPr>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209713" y="860412"/>
            <a:ext cx="8724573" cy="5140773"/>
          </a:xfrm>
        </p:spPr>
        <p:txBody>
          <a:bodyPr/>
          <a:lstStyle/>
          <a:p>
            <a:pPr algn="just"/>
            <a:r>
              <a:rPr lang="en-GB" sz="2300" b="1" dirty="0">
                <a:solidFill>
                  <a:srgbClr val="002060"/>
                </a:solidFill>
                <a:latin typeface="Segoe UI"/>
                <a:cs typeface="Segoe UI"/>
              </a:rPr>
              <a:t>Use for Multiple Authors</a:t>
            </a:r>
            <a:r>
              <a:rPr lang="en-GB" sz="2300" dirty="0">
                <a:solidFill>
                  <a:srgbClr val="002060"/>
                </a:solidFill>
                <a:latin typeface="Segoe UI"/>
                <a:cs typeface="Segoe UI"/>
              </a:rPr>
              <a:t>: "et al." is used when </a:t>
            </a:r>
            <a:r>
              <a:rPr lang="en-GB" sz="2300" b="1" dirty="0">
                <a:solidFill>
                  <a:srgbClr val="002060"/>
                </a:solidFill>
                <a:latin typeface="Segoe UI"/>
                <a:cs typeface="Segoe UI"/>
              </a:rPr>
              <a:t>citing</a:t>
            </a:r>
            <a:r>
              <a:rPr lang="en-GB" sz="2300" dirty="0">
                <a:solidFill>
                  <a:srgbClr val="002060"/>
                </a:solidFill>
                <a:latin typeface="Segoe UI"/>
                <a:cs typeface="Segoe UI"/>
              </a:rPr>
              <a:t> a source with </a:t>
            </a:r>
            <a:r>
              <a:rPr lang="en-GB" sz="2300" b="1" dirty="0">
                <a:solidFill>
                  <a:srgbClr val="002060"/>
                </a:solidFill>
                <a:latin typeface="Segoe UI"/>
                <a:cs typeface="Segoe UI"/>
              </a:rPr>
              <a:t>four or more authors</a:t>
            </a:r>
            <a:r>
              <a:rPr lang="en-GB" sz="2300" dirty="0">
                <a:solidFill>
                  <a:srgbClr val="002060"/>
                </a:solidFill>
                <a:latin typeface="Segoe UI"/>
                <a:cs typeface="Segoe UI"/>
              </a:rPr>
              <a:t> to avoid listing all their names in the body of your work (</a:t>
            </a:r>
            <a:r>
              <a:rPr lang="en-GB" sz="2300" i="1" dirty="0">
                <a:solidFill>
                  <a:srgbClr val="002060"/>
                </a:solidFill>
                <a:latin typeface="Segoe UI"/>
                <a:cs typeface="Segoe UI"/>
              </a:rPr>
              <a:t>remember how a long citation can make text confusing?</a:t>
            </a:r>
            <a:r>
              <a:rPr lang="en-GB" sz="2300" dirty="0">
                <a:solidFill>
                  <a:srgbClr val="002060"/>
                </a:solidFill>
                <a:latin typeface="Segoe UI"/>
                <a:cs typeface="Segoe UI"/>
              </a:rPr>
              <a:t>). </a:t>
            </a:r>
            <a:endParaRPr lang="en-US" sz="2300" dirty="0">
              <a:solidFill>
                <a:srgbClr val="002060"/>
              </a:solidFill>
              <a:latin typeface="Segoe UI"/>
              <a:cs typeface="Segoe UI"/>
            </a:endParaRPr>
          </a:p>
          <a:p>
            <a:pPr marL="0" indent="0" algn="just">
              <a:buNone/>
            </a:pPr>
            <a:endParaRPr lang="en-GB" sz="1000" dirty="0">
              <a:solidFill>
                <a:srgbClr val="002060"/>
              </a:solidFill>
              <a:latin typeface="Segoe UI"/>
              <a:cs typeface="Segoe UI"/>
            </a:endParaRPr>
          </a:p>
          <a:p>
            <a:pPr algn="just"/>
            <a:r>
              <a:rPr lang="en-GB" sz="2300" dirty="0">
                <a:solidFill>
                  <a:srgbClr val="002060"/>
                </a:solidFill>
                <a:latin typeface="Segoe UI"/>
                <a:cs typeface="Segoe UI"/>
              </a:rPr>
              <a:t>Sometimes papers can have 10 or more authors! If we listed all of these in our writing, it would make our writing hard to read</a:t>
            </a:r>
            <a:endParaRPr lang="en-US" sz="2300" dirty="0">
              <a:solidFill>
                <a:srgbClr val="002060"/>
              </a:solidFill>
              <a:latin typeface="Segoe UI"/>
              <a:cs typeface="Segoe UI"/>
            </a:endParaRPr>
          </a:p>
          <a:p>
            <a:pPr marL="0" indent="0" algn="just">
              <a:buNone/>
            </a:pPr>
            <a:endParaRPr lang="en-GB" sz="1000" dirty="0">
              <a:solidFill>
                <a:srgbClr val="002060"/>
              </a:solidFill>
              <a:latin typeface="Segoe UI"/>
              <a:cs typeface="Segoe UI"/>
            </a:endParaRPr>
          </a:p>
          <a:p>
            <a:pPr algn="just"/>
            <a:r>
              <a:rPr lang="en-GB" sz="2300" dirty="0">
                <a:solidFill>
                  <a:srgbClr val="002060"/>
                </a:solidFill>
                <a:latin typeface="Segoe UI"/>
                <a:cs typeface="Segoe UI"/>
              </a:rPr>
              <a:t>'Et. al.' stands for </a:t>
            </a:r>
            <a:r>
              <a:rPr lang="en-GB" sz="2300" i="1" dirty="0">
                <a:solidFill>
                  <a:srgbClr val="002060"/>
                </a:solidFill>
                <a:latin typeface="Segoe UI"/>
                <a:cs typeface="Segoe UI"/>
              </a:rPr>
              <a:t>et alia</a:t>
            </a:r>
            <a:r>
              <a:rPr lang="en-GB" sz="2300" dirty="0">
                <a:solidFill>
                  <a:srgbClr val="002060"/>
                </a:solidFill>
                <a:latin typeface="Segoe UI"/>
                <a:cs typeface="Segoe UI"/>
              </a:rPr>
              <a:t>, meaning "and others.”</a:t>
            </a:r>
          </a:p>
          <a:p>
            <a:pPr marL="0" indent="0" algn="just">
              <a:buNone/>
            </a:pPr>
            <a:endParaRPr lang="en-GB" sz="1000" dirty="0">
              <a:solidFill>
                <a:srgbClr val="002060"/>
              </a:solidFill>
              <a:latin typeface="Segoe UI"/>
              <a:cs typeface="Segoe UI"/>
            </a:endParaRPr>
          </a:p>
          <a:p>
            <a:pPr algn="just">
              <a:buFont typeface="Arial" panose="020B0604020202020204" pitchFamily="34" charset="0"/>
              <a:buChar char="•"/>
            </a:pPr>
            <a:r>
              <a:rPr lang="en-GB" sz="2300" b="1" dirty="0">
                <a:solidFill>
                  <a:srgbClr val="002060"/>
                </a:solidFill>
                <a:latin typeface="Segoe UI"/>
                <a:cs typeface="Segoe UI"/>
              </a:rPr>
              <a:t>Example</a:t>
            </a:r>
            <a:r>
              <a:rPr lang="en-GB" sz="2300" dirty="0">
                <a:solidFill>
                  <a:srgbClr val="002060"/>
                </a:solidFill>
                <a:latin typeface="Segoe UI"/>
                <a:cs typeface="Segoe UI"/>
              </a:rPr>
              <a:t>: If the original source has four authors—Smith, Jones, Brown, and Taylor—you would cite it as: </a:t>
            </a:r>
            <a:r>
              <a:rPr lang="en-GB" sz="2300" b="1" dirty="0">
                <a:solidFill>
                  <a:srgbClr val="002060"/>
                </a:solidFill>
                <a:latin typeface="Segoe UI"/>
                <a:cs typeface="Segoe UI"/>
              </a:rPr>
              <a:t>In-text</a:t>
            </a:r>
            <a:r>
              <a:rPr lang="en-GB" sz="2300" dirty="0">
                <a:solidFill>
                  <a:srgbClr val="002060"/>
                </a:solidFill>
                <a:latin typeface="Segoe UI"/>
                <a:cs typeface="Segoe UI"/>
              </a:rPr>
              <a:t>: (Smith et al., 2020)</a:t>
            </a:r>
          </a:p>
          <a:p>
            <a:pPr algn="just">
              <a:buFont typeface="Arial" panose="020B0604020202020204" pitchFamily="34" charset="0"/>
              <a:buChar char="•"/>
            </a:pPr>
            <a:r>
              <a:rPr lang="en-GB" sz="2300" b="1" dirty="0">
                <a:solidFill>
                  <a:srgbClr val="002060"/>
                </a:solidFill>
                <a:latin typeface="Segoe UI"/>
                <a:cs typeface="Segoe UI"/>
              </a:rPr>
              <a:t>Reference list</a:t>
            </a:r>
            <a:r>
              <a:rPr lang="en-GB" sz="2300" dirty="0">
                <a:solidFill>
                  <a:srgbClr val="002060"/>
                </a:solidFill>
                <a:latin typeface="Segoe UI"/>
                <a:cs typeface="Segoe UI"/>
              </a:rPr>
              <a:t>: Smith, A., Jones, B., Brown, C., &amp; Taylor, D. (2020). </a:t>
            </a:r>
            <a:r>
              <a:rPr lang="en-GB" sz="2300" i="1" dirty="0">
                <a:solidFill>
                  <a:srgbClr val="002060"/>
                </a:solidFill>
                <a:latin typeface="Segoe UI"/>
                <a:cs typeface="Segoe UI"/>
              </a:rPr>
              <a:t>Citing is Fun</a:t>
            </a:r>
            <a:r>
              <a:rPr lang="en-GB" sz="2300" dirty="0">
                <a:solidFill>
                  <a:srgbClr val="002060"/>
                </a:solidFill>
                <a:latin typeface="Segoe UI"/>
                <a:cs typeface="Segoe UI"/>
              </a:rPr>
              <a:t>. London: Red Books Company.</a:t>
            </a:r>
          </a:p>
          <a:p>
            <a:pPr algn="just"/>
            <a:endParaRPr lang="en-US" sz="2300" dirty="0">
              <a:solidFill>
                <a:srgbClr val="002060"/>
              </a:solidFill>
              <a:latin typeface="Segoe UI"/>
              <a:cs typeface="Segoe UI"/>
            </a:endParaRPr>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319876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3108543"/>
          </a:xfrm>
          <a:prstGeom prst="rect">
            <a:avLst/>
          </a:prstGeom>
          <a:noFill/>
          <a:ln w="28575">
            <a:solidFill>
              <a:srgbClr val="FF0000"/>
            </a:solidFill>
          </a:ln>
        </p:spPr>
        <p:txBody>
          <a:bodyPr wrap="square" lIns="91440" tIns="45720" rIns="91440" bIns="45720" rtlCol="0" anchor="t">
            <a:spAutoFit/>
          </a:bodyPr>
          <a:lstStyle/>
          <a:p>
            <a:pPr algn="ctr"/>
            <a:r>
              <a:rPr lang="en-US" sz="2800" b="1" dirty="0">
                <a:solidFill>
                  <a:srgbClr val="002060"/>
                </a:solidFill>
                <a:latin typeface="Arial"/>
                <a:cs typeface="Arial"/>
              </a:rPr>
              <a:t>NOTE: There cannot </a:t>
            </a:r>
            <a:r>
              <a:rPr lang="en-US" sz="2800" b="1" u="sng" dirty="0">
                <a:solidFill>
                  <a:srgbClr val="002060"/>
                </a:solidFill>
                <a:latin typeface="Arial"/>
                <a:cs typeface="Arial"/>
              </a:rPr>
              <a:t>ever</a:t>
            </a:r>
            <a:r>
              <a:rPr lang="en-US" sz="2800" b="1" dirty="0">
                <a:solidFill>
                  <a:srgbClr val="002060"/>
                </a:solidFill>
                <a:latin typeface="Arial"/>
                <a:cs typeface="Arial"/>
              </a:rPr>
              <a:t> be one without the other!</a:t>
            </a: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4651436"/>
            <a:ext cx="507344" cy="197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4651436"/>
            <a:ext cx="507343" cy="19734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4911304"/>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solidFill>
                  <a:srgbClr val="002060"/>
                </a:solidFill>
                <a:latin typeface="Segoe UI"/>
                <a:cs typeface="Segoe UI"/>
              </a:rPr>
              <a:t>Ways to Cite 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475030"/>
            <a:ext cx="8688638" cy="3916363"/>
          </a:xfrm>
        </p:spPr>
        <p:txBody>
          <a:bodyPr/>
          <a:lstStyle/>
          <a:p>
            <a:pPr marL="514350" indent="-514350">
              <a:buAutoNum type="arabicParenR"/>
            </a:pPr>
            <a:r>
              <a:rPr lang="en-US" sz="4000" b="1" dirty="0">
                <a:solidFill>
                  <a:srgbClr val="002060"/>
                </a:solidFill>
                <a:latin typeface="Segoe UI"/>
                <a:cs typeface="Segoe UI"/>
              </a:rPr>
              <a:t>Direct Citing/Quoting</a:t>
            </a:r>
          </a:p>
          <a:p>
            <a:pPr marL="514350" indent="-514350">
              <a:buFont typeface="Arial" panose="020B0604020202020204" pitchFamily="34" charset="0"/>
              <a:buAutoNum type="arabicParenR"/>
            </a:pPr>
            <a:r>
              <a:rPr lang="en-US" sz="4000" b="1" dirty="0">
                <a:solidFill>
                  <a:srgbClr val="002060"/>
                </a:solidFill>
                <a:latin typeface="Segoe UI"/>
                <a:cs typeface="Segoe UI"/>
              </a:rPr>
              <a:t>Paraphrasing </a:t>
            </a:r>
            <a:r>
              <a:rPr lang="en-US" sz="4000" dirty="0">
                <a:solidFill>
                  <a:srgbClr val="002060"/>
                </a:solidFill>
                <a:latin typeface="Segoe UI"/>
                <a:cs typeface="Segoe UI"/>
              </a:rPr>
              <a:t>(this is the most important and common one and the one you should use the </a:t>
            </a:r>
            <a:r>
              <a:rPr lang="en-US" sz="4000" b="1" dirty="0">
                <a:solidFill>
                  <a:srgbClr val="002060"/>
                </a:solidFill>
                <a:latin typeface="Segoe UI"/>
                <a:cs typeface="Segoe UI"/>
              </a:rPr>
              <a:t>most</a:t>
            </a:r>
            <a:r>
              <a:rPr lang="en-US" sz="4000" dirty="0">
                <a:solidFill>
                  <a:srgbClr val="002060"/>
                </a:solidFill>
                <a:latin typeface="Segoe UI"/>
                <a:cs typeface="Segoe UI"/>
              </a:rPr>
              <a:t>)</a:t>
            </a:r>
          </a:p>
          <a:p>
            <a:pPr marL="514350" indent="-514350">
              <a:buFont typeface="Arial" panose="020B0604020202020204" pitchFamily="34" charset="0"/>
              <a:buAutoNum type="arabicParenR"/>
            </a:pPr>
            <a:r>
              <a:rPr lang="en-US" sz="4000" b="1" dirty="0" err="1">
                <a:solidFill>
                  <a:srgbClr val="002060"/>
                </a:solidFill>
                <a:latin typeface="Segoe UI"/>
                <a:cs typeface="Segoe UI"/>
              </a:rPr>
              <a:t>Summarising</a:t>
            </a:r>
            <a:r>
              <a:rPr lang="en-US" sz="4000" b="1" dirty="0">
                <a:solidFill>
                  <a:srgbClr val="002060"/>
                </a:solidFill>
                <a:latin typeface="Segoe UI"/>
                <a:cs typeface="Segoe UI"/>
              </a:rPr>
              <a:t> </a:t>
            </a:r>
            <a:r>
              <a:rPr lang="en-US" sz="4000" dirty="0">
                <a:solidFill>
                  <a:srgbClr val="002060"/>
                </a:solidFill>
                <a:latin typeface="Segoe UI"/>
                <a:cs typeface="Segoe UI"/>
              </a:rPr>
              <a:t>(this is more common in higher level reports)</a:t>
            </a:r>
            <a:endParaRPr lang="en-US" sz="4000">
              <a:solidFill>
                <a:srgbClr val="002060"/>
              </a:solidFill>
              <a:latin typeface="Segoe UI"/>
              <a:cs typeface="Segoe UI"/>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66394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solidFill>
                  <a:srgbClr val="002060"/>
                </a:solidFill>
                <a:latin typeface="Segoe UI"/>
                <a:cs typeface="Calibri"/>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790323"/>
            <a:ext cx="8879306" cy="5646889"/>
          </a:xfrm>
        </p:spPr>
        <p:txBody>
          <a:bodyPr/>
          <a:lstStyle/>
          <a:p>
            <a:r>
              <a:rPr lang="en-GB" sz="2400" dirty="0">
                <a:solidFill>
                  <a:srgbClr val="002060"/>
                </a:solidFill>
                <a:latin typeface="Segoe UI"/>
                <a:cs typeface="Segoe UI"/>
              </a:rPr>
              <a:t>When you use the exact words from a source, this is called a direct citation (or a quotation). </a:t>
            </a:r>
            <a:br>
              <a:rPr lang="en-GB" sz="2400" dirty="0">
                <a:latin typeface="Segoe UI"/>
                <a:cs typeface="Segoe UI"/>
              </a:rPr>
            </a:br>
            <a:br>
              <a:rPr lang="en-GB" sz="2200" i="1" dirty="0">
                <a:latin typeface="Segoe UI"/>
                <a:cs typeface="Segoe UI"/>
              </a:rPr>
            </a:br>
            <a:r>
              <a:rPr lang="en-GB" sz="2200" i="1" dirty="0" err="1">
                <a:solidFill>
                  <a:srgbClr val="0070C0"/>
                </a:solidFill>
                <a:latin typeface="Segoe UI"/>
                <a:cs typeface="Segoe UI"/>
              </a:rPr>
              <a:t>Pureheart</a:t>
            </a:r>
            <a:r>
              <a:rPr lang="en-GB" sz="2200" i="1" dirty="0">
                <a:solidFill>
                  <a:srgbClr val="0070C0"/>
                </a:solidFill>
                <a:latin typeface="Segoe UI"/>
                <a:cs typeface="Segoe UI"/>
              </a:rPr>
              <a:t> (2019, p. 11) argues that “managing one's time reduces their stress level”.</a:t>
            </a:r>
            <a:endParaRPr lang="en-US" sz="2200" i="1" dirty="0">
              <a:solidFill>
                <a:srgbClr val="0070C0"/>
              </a:solidFill>
              <a:latin typeface="Segoe UI"/>
              <a:cs typeface="Segoe UI"/>
            </a:endParaRPr>
          </a:p>
          <a:p>
            <a:pPr marL="0" indent="0" algn="ctr">
              <a:buNone/>
            </a:pPr>
            <a:endParaRPr lang="en-GB" sz="2200" i="1" dirty="0">
              <a:latin typeface="Segoe UI"/>
              <a:cs typeface="Segoe UI"/>
            </a:endParaRPr>
          </a:p>
          <a:p>
            <a:r>
              <a:rPr lang="en-GB" sz="2300" dirty="0">
                <a:solidFill>
                  <a:srgbClr val="002060"/>
                </a:solidFill>
                <a:latin typeface="Segoe UI"/>
                <a:cs typeface="Segoe UI"/>
              </a:rPr>
              <a:t>Use </a:t>
            </a:r>
            <a:r>
              <a:rPr lang="en-GB" sz="2300" b="1" dirty="0">
                <a:solidFill>
                  <a:srgbClr val="002060"/>
                </a:solidFill>
                <a:latin typeface="Segoe UI"/>
                <a:cs typeface="Segoe UI"/>
              </a:rPr>
              <a:t>quotation marks</a:t>
            </a:r>
            <a:r>
              <a:rPr lang="en-GB" sz="2300" dirty="0">
                <a:solidFill>
                  <a:srgbClr val="002060"/>
                </a:solidFill>
                <a:latin typeface="Segoe UI"/>
                <a:cs typeface="Segoe UI"/>
              </a:rPr>
              <a:t> and include the page number (or paragraph number if it’s a </a:t>
            </a:r>
            <a:r>
              <a:rPr lang="en-GB" sz="2300" b="1" dirty="0">
                <a:solidFill>
                  <a:srgbClr val="002060"/>
                </a:solidFill>
                <a:latin typeface="Segoe UI"/>
                <a:cs typeface="Segoe UI"/>
              </a:rPr>
              <a:t>website</a:t>
            </a:r>
            <a:r>
              <a:rPr lang="en-GB" sz="2300" dirty="0">
                <a:solidFill>
                  <a:srgbClr val="002060"/>
                </a:solidFill>
                <a:latin typeface="Segoe UI"/>
                <a:cs typeface="Segoe UI"/>
              </a:rPr>
              <a:t>).</a:t>
            </a:r>
          </a:p>
          <a:p>
            <a:endParaRPr lang="en-GB" sz="2300" dirty="0">
              <a:solidFill>
                <a:srgbClr val="002060"/>
              </a:solidFill>
              <a:latin typeface="Segoe UI"/>
              <a:cs typeface="Segoe UI"/>
            </a:endParaRPr>
          </a:p>
          <a:p>
            <a:r>
              <a:rPr lang="en-GB" sz="2300" dirty="0">
                <a:solidFill>
                  <a:srgbClr val="002060"/>
                </a:solidFill>
                <a:latin typeface="Segoe UI"/>
                <a:cs typeface="Segoe UI"/>
              </a:rPr>
              <a:t>Keep direct quotes short—no more than 2–3 lines.</a:t>
            </a:r>
          </a:p>
          <a:p>
            <a:endParaRPr lang="en-GB" sz="2300" dirty="0">
              <a:solidFill>
                <a:srgbClr val="002060"/>
              </a:solidFill>
              <a:latin typeface="Segoe UI"/>
              <a:cs typeface="Segoe UI"/>
            </a:endParaRPr>
          </a:p>
          <a:p>
            <a:r>
              <a:rPr lang="en-GB" sz="2300" dirty="0">
                <a:solidFill>
                  <a:srgbClr val="002060"/>
                </a:solidFill>
                <a:latin typeface="Segoe UI"/>
                <a:cs typeface="Segoe UI"/>
              </a:rPr>
              <a:t>Don’t use too many! Your work should mostly be in your own words, </a:t>
            </a:r>
            <a:r>
              <a:rPr lang="en-GB" sz="2300" b="1" dirty="0">
                <a:solidFill>
                  <a:srgbClr val="002060"/>
                </a:solidFill>
                <a:latin typeface="Segoe UI"/>
                <a:cs typeface="Segoe UI"/>
              </a:rPr>
              <a:t>not just copied from others. </a:t>
            </a:r>
            <a:r>
              <a:rPr lang="en-GB" sz="2300" dirty="0">
                <a:solidFill>
                  <a:srgbClr val="002060"/>
                </a:solidFill>
                <a:latin typeface="Segoe UI"/>
                <a:cs typeface="Segoe UI"/>
              </a:rPr>
              <a:t>A good rule of thumb is no more than ONE direct citation per paragraph MAXIMUM </a:t>
            </a:r>
          </a:p>
          <a:p>
            <a:pPr marL="0" indent="0" algn="just">
              <a:buNone/>
            </a:pPr>
            <a:endParaRPr lang="en-GB" sz="2400" dirty="0">
              <a:latin typeface="Segoe UI"/>
              <a:cs typeface="Segoe UI"/>
            </a:endParaRPr>
          </a:p>
          <a:p>
            <a:pPr algn="just"/>
            <a:endParaRPr lang="en-GB" sz="2400" dirty="0">
              <a:latin typeface="Segoe UI"/>
              <a:cs typeface="Segoe UI"/>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E4CD-C1FA-6FB2-692B-96148C88A591}"/>
              </a:ext>
            </a:extLst>
          </p:cNvPr>
          <p:cNvSpPr>
            <a:spLocks noGrp="1"/>
          </p:cNvSpPr>
          <p:nvPr>
            <p:ph type="title"/>
          </p:nvPr>
        </p:nvSpPr>
        <p:spPr/>
        <p:txBody>
          <a:bodyPr/>
          <a:lstStyle/>
          <a:p>
            <a:r>
              <a:rPr lang="en-US" b="1" dirty="0">
                <a:solidFill>
                  <a:srgbClr val="173AFF"/>
                </a:solidFill>
                <a:latin typeface="Segoe UI"/>
                <a:cs typeface="Segoe UI"/>
              </a:rPr>
              <a:t>Direct Citations: </a:t>
            </a:r>
            <a:r>
              <a:rPr lang="en-US" b="1" err="1">
                <a:solidFill>
                  <a:srgbClr val="173AFF"/>
                </a:solidFill>
                <a:latin typeface="Segoe UI"/>
                <a:cs typeface="Segoe UI"/>
              </a:rPr>
              <a:t>Recognise</a:t>
            </a:r>
            <a:r>
              <a:rPr lang="en-US" b="1" dirty="0">
                <a:solidFill>
                  <a:srgbClr val="173AFF"/>
                </a:solidFill>
                <a:latin typeface="Segoe UI"/>
                <a:cs typeface="Segoe UI"/>
              </a:rPr>
              <a:t>!</a:t>
            </a:r>
          </a:p>
        </p:txBody>
      </p:sp>
      <p:sp>
        <p:nvSpPr>
          <p:cNvPr id="3" name="Content Placeholder 2">
            <a:extLst>
              <a:ext uri="{FF2B5EF4-FFF2-40B4-BE49-F238E27FC236}">
                <a16:creationId xmlns:a16="http://schemas.microsoft.com/office/drawing/2014/main" id="{D34502E3-8721-8A4B-949D-AD5D07538791}"/>
              </a:ext>
            </a:extLst>
          </p:cNvPr>
          <p:cNvSpPr>
            <a:spLocks noGrp="1"/>
          </p:cNvSpPr>
          <p:nvPr>
            <p:ph idx="1"/>
          </p:nvPr>
        </p:nvSpPr>
        <p:spPr>
          <a:xfrm>
            <a:off x="338618" y="1279358"/>
            <a:ext cx="8545818" cy="3916363"/>
          </a:xfrm>
        </p:spPr>
        <p:txBody>
          <a:bodyPr/>
          <a:lstStyle/>
          <a:p>
            <a:r>
              <a:rPr lang="en-US" b="1" dirty="0">
                <a:solidFill>
                  <a:srgbClr val="173AFF"/>
                </a:solidFill>
                <a:latin typeface="Segoe UI"/>
                <a:cs typeface="Segoe UI"/>
              </a:rPr>
              <a:t>Work with a partner. Which part of this text is a direct citation? How do you know?</a:t>
            </a:r>
          </a:p>
          <a:p>
            <a:pPr marL="0" indent="0" algn="just">
              <a:buNone/>
            </a:pPr>
            <a:r>
              <a:rPr lang="en-GB" sz="2800" dirty="0">
                <a:solidFill>
                  <a:srgbClr val="002060"/>
                </a:solidFill>
                <a:latin typeface="Segoe UI"/>
                <a:cs typeface="Segoe UI"/>
              </a:rPr>
              <a:t>The NHS has faced increasing pressure due to funding shortages and rising patient demand. The severity of the crisis is clear, as “staffing levels are unsustainable and require urgent action" (King’s Fund, 2023, p. 5). Many argue that this problem might cause the downfall of the NHS (Brown, 2023; Baker, 2018).</a:t>
            </a:r>
          </a:p>
        </p:txBody>
      </p:sp>
      <p:sp>
        <p:nvSpPr>
          <p:cNvPr id="4" name="Date Placeholder 3">
            <a:extLst>
              <a:ext uri="{FF2B5EF4-FFF2-40B4-BE49-F238E27FC236}">
                <a16:creationId xmlns:a16="http://schemas.microsoft.com/office/drawing/2014/main" id="{00685D9D-378F-7A69-4FFB-CCD4C262CB9D}"/>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1745418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B56EDBC1-D675-C3B9-2D90-153F1D4BD2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8234F-F728-AF8D-860E-2B0FCF405FAA}"/>
              </a:ext>
            </a:extLst>
          </p:cNvPr>
          <p:cNvSpPr>
            <a:spLocks noGrp="1"/>
          </p:cNvSpPr>
          <p:nvPr>
            <p:ph type="title"/>
          </p:nvPr>
        </p:nvSpPr>
        <p:spPr>
          <a:xfrm>
            <a:off x="457200" y="-142182"/>
            <a:ext cx="8229600" cy="1143000"/>
          </a:xfrm>
        </p:spPr>
        <p:txBody>
          <a:bodyPr/>
          <a:lstStyle/>
          <a:p>
            <a:r>
              <a:rPr lang="en-US" b="1" dirty="0">
                <a:solidFill>
                  <a:srgbClr val="173AFF"/>
                </a:solidFill>
                <a:latin typeface="Segoe UI"/>
                <a:cs typeface="Segoe UI"/>
              </a:rPr>
              <a:t>Direct Citations: </a:t>
            </a:r>
            <a:r>
              <a:rPr lang="en-US" b="1" dirty="0" err="1">
                <a:solidFill>
                  <a:srgbClr val="173AFF"/>
                </a:solidFill>
                <a:latin typeface="Segoe UI"/>
                <a:cs typeface="Segoe UI"/>
              </a:rPr>
              <a:t>Recognise</a:t>
            </a:r>
            <a:r>
              <a:rPr lang="en-US" b="1" dirty="0">
                <a:solidFill>
                  <a:srgbClr val="173AFF"/>
                </a:solidFill>
                <a:latin typeface="Segoe UI"/>
                <a:cs typeface="Segoe UI"/>
              </a:rPr>
              <a:t>!</a:t>
            </a:r>
          </a:p>
        </p:txBody>
      </p:sp>
      <p:sp>
        <p:nvSpPr>
          <p:cNvPr id="3" name="Content Placeholder 2">
            <a:extLst>
              <a:ext uri="{FF2B5EF4-FFF2-40B4-BE49-F238E27FC236}">
                <a16:creationId xmlns:a16="http://schemas.microsoft.com/office/drawing/2014/main" id="{2B865A2F-9E33-C03A-AB99-899170478211}"/>
              </a:ext>
            </a:extLst>
          </p:cNvPr>
          <p:cNvSpPr>
            <a:spLocks noGrp="1"/>
          </p:cNvSpPr>
          <p:nvPr>
            <p:ph idx="1"/>
          </p:nvPr>
        </p:nvSpPr>
        <p:spPr>
          <a:xfrm>
            <a:off x="299541" y="888589"/>
            <a:ext cx="8545818" cy="3916363"/>
          </a:xfrm>
        </p:spPr>
        <p:txBody>
          <a:bodyPr/>
          <a:lstStyle/>
          <a:p>
            <a:pPr marL="0" indent="0">
              <a:buNone/>
            </a:pPr>
            <a:r>
              <a:rPr lang="en-GB" sz="2600" dirty="0">
                <a:latin typeface="Segoe UI"/>
                <a:cs typeface="Segoe UI"/>
              </a:rPr>
              <a:t>The NHS has faced increasing pressure due to funding shortages and rising patient demand. The severity of the crisis is clear, as </a:t>
            </a:r>
            <a:r>
              <a:rPr lang="en-GB" sz="2600" b="1" dirty="0">
                <a:solidFill>
                  <a:srgbClr val="00B0F0"/>
                </a:solidFill>
                <a:latin typeface="Segoe UI"/>
                <a:cs typeface="Segoe UI"/>
              </a:rPr>
              <a:t>“staffing levels are unsustainable and require urgent action" (King’s Fund, 2023, p. 5)</a:t>
            </a:r>
            <a:r>
              <a:rPr lang="en-GB" sz="2600" dirty="0">
                <a:solidFill>
                  <a:srgbClr val="00B0F0"/>
                </a:solidFill>
                <a:latin typeface="Segoe UI"/>
                <a:cs typeface="Segoe UI"/>
              </a:rPr>
              <a:t>.</a:t>
            </a:r>
            <a:r>
              <a:rPr lang="en-GB" sz="2600" dirty="0">
                <a:solidFill>
                  <a:srgbClr val="7030A0"/>
                </a:solidFill>
                <a:latin typeface="Segoe UI"/>
                <a:cs typeface="Segoe UI"/>
              </a:rPr>
              <a:t> </a:t>
            </a:r>
            <a:r>
              <a:rPr lang="en-GB" sz="2600" b="1" dirty="0">
                <a:solidFill>
                  <a:srgbClr val="7030A0"/>
                </a:solidFill>
                <a:latin typeface="Segoe UI"/>
                <a:cs typeface="Segoe UI"/>
              </a:rPr>
              <a:t>Many argue that this problem might cause the downfall of the NHS (Brown, 2023; Baker, 2018).</a:t>
            </a:r>
            <a:endParaRPr lang="en-US" b="1" dirty="0">
              <a:solidFill>
                <a:srgbClr val="173AFF"/>
              </a:solidFill>
              <a:latin typeface="Segoe UI"/>
              <a:cs typeface="Segoe UI"/>
            </a:endParaRPr>
          </a:p>
          <a:p>
            <a:pPr marL="0" indent="0">
              <a:buNone/>
            </a:pPr>
            <a:endParaRPr lang="en-GB" sz="2600" dirty="0">
              <a:solidFill>
                <a:srgbClr val="7030A0"/>
              </a:solidFill>
              <a:latin typeface="Segoe UI"/>
              <a:cs typeface="Segoe UI"/>
            </a:endParaRPr>
          </a:p>
          <a:p>
            <a:pPr marL="0" indent="0" algn="just">
              <a:buNone/>
            </a:pPr>
            <a:r>
              <a:rPr lang="en-GB" sz="2600" b="1" dirty="0">
                <a:latin typeface="Segoe UI"/>
                <a:cs typeface="Segoe UI"/>
              </a:rPr>
              <a:t>The </a:t>
            </a:r>
            <a:r>
              <a:rPr lang="en-GB" sz="2600" b="1">
                <a:solidFill>
                  <a:srgbClr val="00B0F0"/>
                </a:solidFill>
                <a:latin typeface="Segoe UI"/>
                <a:cs typeface="Segoe UI"/>
              </a:rPr>
              <a:t>blue </a:t>
            </a:r>
            <a:r>
              <a:rPr lang="en-GB" sz="2600" b="1" dirty="0">
                <a:solidFill>
                  <a:srgbClr val="000000"/>
                </a:solidFill>
                <a:latin typeface="Segoe UI"/>
                <a:cs typeface="Segoe UI"/>
              </a:rPr>
              <a:t>is</a:t>
            </a:r>
            <a:r>
              <a:rPr lang="en-GB" sz="2600" b="1" dirty="0">
                <a:latin typeface="Segoe UI"/>
                <a:cs typeface="Segoe UI"/>
              </a:rPr>
              <a:t> the </a:t>
            </a:r>
            <a:r>
              <a:rPr lang="en-GB" sz="2600" b="1" dirty="0">
                <a:solidFill>
                  <a:srgbClr val="00B0F0"/>
                </a:solidFill>
                <a:latin typeface="Segoe UI"/>
                <a:cs typeface="Segoe UI"/>
              </a:rPr>
              <a:t>direct citation.</a:t>
            </a:r>
            <a:r>
              <a:rPr lang="en-GB" sz="2600" b="1" dirty="0">
                <a:latin typeface="Segoe UI"/>
                <a:cs typeface="Segoe UI"/>
              </a:rPr>
              <a:t> We know this from the </a:t>
            </a:r>
            <a:r>
              <a:rPr lang="en-GB" sz="2600" b="1" dirty="0">
                <a:solidFill>
                  <a:srgbClr val="00B0F0"/>
                </a:solidFill>
                <a:latin typeface="Segoe UI"/>
                <a:cs typeface="Segoe UI"/>
              </a:rPr>
              <a:t>quotation marks</a:t>
            </a:r>
            <a:r>
              <a:rPr lang="en-GB" sz="2600" b="1" dirty="0">
                <a:latin typeface="Segoe UI"/>
                <a:cs typeface="Segoe UI"/>
              </a:rPr>
              <a:t> and </a:t>
            </a:r>
            <a:r>
              <a:rPr lang="en-GB" sz="2600" b="1" dirty="0">
                <a:solidFill>
                  <a:srgbClr val="00B0F0"/>
                </a:solidFill>
                <a:latin typeface="Segoe UI"/>
                <a:cs typeface="Segoe UI"/>
              </a:rPr>
              <a:t>page number </a:t>
            </a:r>
            <a:r>
              <a:rPr lang="en-GB" sz="2600" b="1" dirty="0">
                <a:latin typeface="Segoe UI"/>
                <a:cs typeface="Segoe UI"/>
              </a:rPr>
              <a:t>in the citation!</a:t>
            </a:r>
          </a:p>
          <a:p>
            <a:pPr marL="0" indent="0" algn="just">
              <a:buNone/>
            </a:pPr>
            <a:endParaRPr lang="en-GB" sz="2600" b="1" dirty="0">
              <a:latin typeface="Segoe UI"/>
              <a:cs typeface="Segoe UI"/>
            </a:endParaRPr>
          </a:p>
          <a:p>
            <a:pPr marL="0" indent="0" algn="just">
              <a:buNone/>
            </a:pPr>
            <a:r>
              <a:rPr lang="en-GB" sz="2600" b="1" dirty="0">
                <a:latin typeface="Segoe UI"/>
                <a:cs typeface="Segoe UI"/>
              </a:rPr>
              <a:t>The </a:t>
            </a:r>
            <a:r>
              <a:rPr lang="en-GB" sz="2600" b="1" dirty="0">
                <a:solidFill>
                  <a:srgbClr val="7030A0"/>
                </a:solidFill>
                <a:latin typeface="Segoe UI"/>
                <a:cs typeface="Segoe UI"/>
              </a:rPr>
              <a:t>purple </a:t>
            </a:r>
            <a:r>
              <a:rPr lang="en-GB" sz="2600" b="1" dirty="0">
                <a:latin typeface="Segoe UI"/>
                <a:cs typeface="Segoe UI"/>
              </a:rPr>
              <a:t>is an example of a </a:t>
            </a:r>
            <a:r>
              <a:rPr lang="en-GB" sz="2600" b="1" dirty="0">
                <a:solidFill>
                  <a:srgbClr val="7030A0"/>
                </a:solidFill>
                <a:latin typeface="Segoe UI"/>
                <a:cs typeface="Segoe UI"/>
              </a:rPr>
              <a:t>paraphrased citation</a:t>
            </a:r>
            <a:endParaRPr lang="en-GB" b="1"/>
          </a:p>
        </p:txBody>
      </p:sp>
      <p:sp>
        <p:nvSpPr>
          <p:cNvPr id="4" name="Date Placeholder 3">
            <a:extLst>
              <a:ext uri="{FF2B5EF4-FFF2-40B4-BE49-F238E27FC236}">
                <a16:creationId xmlns:a16="http://schemas.microsoft.com/office/drawing/2014/main" id="{BFE2F603-39DB-956B-A20D-831D86562006}"/>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75733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5A70-F6D8-8068-2132-88B3815F2018}"/>
              </a:ext>
            </a:extLst>
          </p:cNvPr>
          <p:cNvSpPr>
            <a:spLocks noGrp="1"/>
          </p:cNvSpPr>
          <p:nvPr>
            <p:ph idx="1"/>
          </p:nvPr>
        </p:nvSpPr>
        <p:spPr>
          <a:xfrm>
            <a:off x="356232" y="112687"/>
            <a:ext cx="8229600" cy="3916363"/>
          </a:xfrm>
        </p:spPr>
        <p:txBody>
          <a:bodyPr/>
          <a:lstStyle/>
          <a:p>
            <a:pPr marL="0" indent="0" algn="just">
              <a:buNone/>
            </a:pPr>
            <a:endParaRPr lang="en-GB" sz="2800" dirty="0">
              <a:cs typeface="Calibri" panose="020F0502020204030204" pitchFamily="34" charset="0"/>
            </a:endParaRPr>
          </a:p>
          <a:p>
            <a:pPr algn="just"/>
            <a:r>
              <a:rPr lang="en-GB" sz="2800" b="1" dirty="0">
                <a:solidFill>
                  <a:srgbClr val="173AFF"/>
                </a:solidFill>
                <a:latin typeface="Segoe UI"/>
                <a:ea typeface="Roboto"/>
                <a:cs typeface="Calibri"/>
              </a:rPr>
              <a:t>If you can only use one direct citation  (e.g. someone else’s exact words) maximum per paragraph, how else can you cite?</a:t>
            </a:r>
          </a:p>
          <a:p>
            <a:pPr marL="0" indent="0" algn="just">
              <a:buNone/>
            </a:pPr>
            <a:endParaRPr lang="en-GB" sz="1000" dirty="0">
              <a:cs typeface="Calibri" panose="020F0502020204030204" pitchFamily="34" charset="0"/>
            </a:endParaRPr>
          </a:p>
          <a:p>
            <a:pPr marL="0" indent="0" algn="just">
              <a:buNone/>
            </a:pPr>
            <a:r>
              <a:rPr lang="en-GB" sz="2800" b="1" dirty="0">
                <a:cs typeface="Calibri"/>
              </a:rPr>
              <a:t>1)</a:t>
            </a:r>
            <a:r>
              <a:rPr lang="en-GB" sz="2600" dirty="0">
                <a:latin typeface="Segoe UI"/>
                <a:cs typeface="Calibri"/>
              </a:rPr>
              <a:t> </a:t>
            </a:r>
            <a:r>
              <a:rPr lang="en-GB" sz="2600" b="1" dirty="0">
                <a:solidFill>
                  <a:srgbClr val="7030A0"/>
                </a:solidFill>
                <a:latin typeface="Segoe UI"/>
                <a:cs typeface="Calibri"/>
              </a:rPr>
              <a:t>Paraphrasing </a:t>
            </a:r>
            <a:r>
              <a:rPr lang="en-GB" sz="2600" dirty="0">
                <a:solidFill>
                  <a:srgbClr val="002060"/>
                </a:solidFill>
                <a:latin typeface="Segoe UI"/>
                <a:cs typeface="Calibri"/>
              </a:rPr>
              <a:t>(this is the </a:t>
            </a:r>
            <a:r>
              <a:rPr lang="en-GB" sz="2600" b="1" dirty="0">
                <a:solidFill>
                  <a:srgbClr val="002060"/>
                </a:solidFill>
                <a:latin typeface="Segoe UI"/>
                <a:cs typeface="Calibri"/>
              </a:rPr>
              <a:t>most</a:t>
            </a:r>
            <a:r>
              <a:rPr lang="en-GB" sz="2600" dirty="0">
                <a:solidFill>
                  <a:srgbClr val="002060"/>
                </a:solidFill>
                <a:latin typeface="Segoe UI"/>
                <a:cs typeface="Calibri"/>
              </a:rPr>
              <a:t> </a:t>
            </a:r>
            <a:r>
              <a:rPr lang="en-GB" sz="2600" b="1" dirty="0">
                <a:solidFill>
                  <a:srgbClr val="002060"/>
                </a:solidFill>
                <a:latin typeface="Segoe UI"/>
                <a:cs typeface="Calibri"/>
              </a:rPr>
              <a:t>common</a:t>
            </a:r>
            <a:r>
              <a:rPr lang="en-GB" sz="2600" dirty="0">
                <a:solidFill>
                  <a:srgbClr val="002060"/>
                </a:solidFill>
                <a:latin typeface="Segoe UI"/>
                <a:cs typeface="Calibri"/>
              </a:rPr>
              <a:t> way to cite other sources, it’s also known as an </a:t>
            </a:r>
            <a:r>
              <a:rPr lang="en-GB" sz="2600" b="1" dirty="0">
                <a:solidFill>
                  <a:srgbClr val="002060"/>
                </a:solidFill>
                <a:latin typeface="Segoe UI"/>
                <a:cs typeface="Calibri"/>
              </a:rPr>
              <a:t>indirect citation</a:t>
            </a:r>
            <a:r>
              <a:rPr lang="en-GB" sz="2600" dirty="0">
                <a:solidFill>
                  <a:srgbClr val="002060"/>
                </a:solidFill>
                <a:latin typeface="Segoe UI"/>
                <a:cs typeface="Calibri"/>
              </a:rPr>
              <a:t>)</a:t>
            </a:r>
            <a:endParaRPr lang="en-GB" sz="2600" b="1">
              <a:solidFill>
                <a:srgbClr val="002060"/>
              </a:solidFill>
              <a:latin typeface="Segoe UI"/>
              <a:cs typeface="Calibri"/>
            </a:endParaRPr>
          </a:p>
          <a:p>
            <a:pPr marL="0" indent="0" algn="just">
              <a:buNone/>
            </a:pPr>
            <a:r>
              <a:rPr lang="en-GB" sz="2600" b="1" dirty="0">
                <a:solidFill>
                  <a:srgbClr val="002060"/>
                </a:solidFill>
                <a:latin typeface="Segoe UI"/>
                <a:cs typeface="Calibri"/>
              </a:rPr>
              <a:t>2) Summarising </a:t>
            </a:r>
          </a:p>
          <a:p>
            <a:pPr algn="just"/>
            <a:endParaRPr lang="en-GB" sz="2600" b="1" dirty="0">
              <a:solidFill>
                <a:srgbClr val="00B050"/>
              </a:solidFill>
              <a:latin typeface="Segoe UI"/>
              <a:cs typeface="Calibri" panose="020F0502020204030204" pitchFamily="34" charset="0"/>
            </a:endParaRPr>
          </a:p>
          <a:p>
            <a:pPr marL="0" indent="0" algn="just">
              <a:buNone/>
            </a:pPr>
            <a:r>
              <a:rPr lang="en-GB" sz="2600" dirty="0">
                <a:solidFill>
                  <a:srgbClr val="002060"/>
                </a:solidFill>
                <a:latin typeface="Segoe UI"/>
                <a:cs typeface="Calibri"/>
              </a:rPr>
              <a:t>These ways must still be </a:t>
            </a:r>
            <a:r>
              <a:rPr lang="en-GB" sz="2600" u="sng" dirty="0">
                <a:solidFill>
                  <a:srgbClr val="002060"/>
                </a:solidFill>
                <a:latin typeface="Segoe UI"/>
                <a:cs typeface="Calibri"/>
              </a:rPr>
              <a:t>cited and fully referenced </a:t>
            </a:r>
            <a:r>
              <a:rPr lang="en-GB" sz="2600" dirty="0">
                <a:solidFill>
                  <a:srgbClr val="002060"/>
                </a:solidFill>
                <a:latin typeface="Segoe UI"/>
                <a:cs typeface="Calibri"/>
              </a:rPr>
              <a:t>(at the end of the paper) to avoid plagiarism</a:t>
            </a:r>
          </a:p>
          <a:p>
            <a:pPr marL="0" indent="0">
              <a:buNone/>
            </a:pPr>
            <a:endParaRPr lang="en-US" sz="2800" dirty="0"/>
          </a:p>
        </p:txBody>
      </p:sp>
      <p:sp>
        <p:nvSpPr>
          <p:cNvPr id="4" name="Date Placeholder 3">
            <a:extLst>
              <a:ext uri="{FF2B5EF4-FFF2-40B4-BE49-F238E27FC236}">
                <a16:creationId xmlns:a16="http://schemas.microsoft.com/office/drawing/2014/main" id="{A2DB58E0-5FFD-ADB8-FE6A-E29E81883D35}"/>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4101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3200" b="1" dirty="0">
                <a:solidFill>
                  <a:srgbClr val="002060"/>
                </a:solidFill>
                <a:latin typeface="Segoe UI"/>
                <a:cs typeface="Segoe UI"/>
              </a:rPr>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7030A0"/>
                </a:solidFill>
                <a:latin typeface="Segoe UI"/>
                <a:cs typeface="Segoe UI"/>
              </a:rPr>
              <a:t>Paraphrasing: </a:t>
            </a:r>
            <a:r>
              <a:rPr lang="en-US" sz="2400" dirty="0">
                <a:solidFill>
                  <a:srgbClr val="002060"/>
                </a:solidFill>
                <a:latin typeface="Segoe UI"/>
                <a:cs typeface="Segoe UI"/>
              </a:rPr>
              <a:t>”</a:t>
            </a:r>
            <a:r>
              <a:rPr lang="en-GB" sz="2400" b="0" i="0" dirty="0">
                <a:solidFill>
                  <a:srgbClr val="002060"/>
                </a:solidFill>
                <a:effectLst/>
                <a:latin typeface="Segoe UI"/>
                <a:cs typeface="Segoe UI"/>
              </a:rPr>
              <a:t>Paraphrasing is expressing someone else’s writing in your </a:t>
            </a:r>
            <a:r>
              <a:rPr lang="en-GB" sz="2400" b="1" i="0" dirty="0">
                <a:solidFill>
                  <a:srgbClr val="002060"/>
                </a:solidFill>
                <a:effectLst/>
                <a:latin typeface="Segoe UI"/>
                <a:cs typeface="Segoe UI"/>
              </a:rPr>
              <a:t>own choice of words</a:t>
            </a:r>
            <a:r>
              <a:rPr lang="en-GB" sz="2400" b="0" i="0" dirty="0">
                <a:solidFill>
                  <a:srgbClr val="002060"/>
                </a:solidFill>
                <a:effectLst/>
                <a:latin typeface="Segoe UI"/>
                <a:cs typeface="Segoe UI"/>
              </a:rPr>
              <a:t>, while keeping the </a:t>
            </a:r>
            <a:r>
              <a:rPr lang="en-GB" sz="2400" b="1" i="0" dirty="0">
                <a:solidFill>
                  <a:srgbClr val="002060"/>
                </a:solidFill>
                <a:effectLst/>
                <a:latin typeface="Segoe UI"/>
                <a:cs typeface="Segoe UI"/>
              </a:rPr>
              <a:t>same essential meaning</a:t>
            </a:r>
            <a:r>
              <a:rPr lang="en-GB" sz="2400" b="0" i="0" dirty="0">
                <a:solidFill>
                  <a:srgbClr val="002060"/>
                </a:solidFill>
                <a:effectLst/>
                <a:latin typeface="Segoe UI"/>
                <a:cs typeface="Segoe UI"/>
              </a:rPr>
              <a:t>.</a:t>
            </a:r>
            <a:r>
              <a:rPr lang="en-GB" sz="2400" i="0" dirty="0">
                <a:solidFill>
                  <a:srgbClr val="002060"/>
                </a:solidFill>
                <a:effectLst/>
                <a:latin typeface="Segoe UI"/>
                <a:cs typeface="Segoe UI"/>
              </a:rPr>
              <a:t>” (Technological University of the </a:t>
            </a:r>
            <a:r>
              <a:rPr lang="en-GB" sz="2400" i="0">
                <a:solidFill>
                  <a:srgbClr val="002060"/>
                </a:solidFill>
                <a:effectLst/>
                <a:latin typeface="Segoe UI"/>
                <a:cs typeface="Segoe UI"/>
              </a:rPr>
              <a:t>Shannon, 2024, par. 1)</a:t>
            </a:r>
            <a:r>
              <a:rPr lang="en-GB" sz="2400">
                <a:solidFill>
                  <a:srgbClr val="002060"/>
                </a:solidFill>
                <a:latin typeface="Segoe UI"/>
                <a:cs typeface="Segoe UI"/>
              </a:rPr>
              <a:t> </a:t>
            </a:r>
            <a:r>
              <a:rPr lang="en-GB" sz="2400" b="1">
                <a:solidFill>
                  <a:srgbClr val="173AFF"/>
                </a:solidFill>
                <a:latin typeface="Segoe UI"/>
                <a:cs typeface="Segoe UI"/>
              </a:rPr>
              <a:t>(is this point a </a:t>
            </a:r>
            <a:r>
              <a:rPr lang="en-GB" sz="2400" b="1">
                <a:solidFill>
                  <a:srgbClr val="7030A0"/>
                </a:solidFill>
                <a:latin typeface="Segoe UI"/>
                <a:cs typeface="Segoe UI"/>
              </a:rPr>
              <a:t>Paraphrase</a:t>
            </a:r>
            <a:r>
              <a:rPr lang="en-GB" sz="2400" b="1">
                <a:solidFill>
                  <a:srgbClr val="173AFF"/>
                </a:solidFill>
                <a:latin typeface="Segoe UI"/>
                <a:cs typeface="Segoe UI"/>
              </a:rPr>
              <a:t> or a </a:t>
            </a:r>
            <a:r>
              <a:rPr lang="en-GB" sz="2400" b="1">
                <a:solidFill>
                  <a:srgbClr val="00B0F0"/>
                </a:solidFill>
                <a:latin typeface="Segoe UI"/>
                <a:cs typeface="Segoe UI"/>
              </a:rPr>
              <a:t>Direct Citation</a:t>
            </a:r>
            <a:r>
              <a:rPr lang="en-GB" sz="2400" b="1">
                <a:solidFill>
                  <a:srgbClr val="173AFF"/>
                </a:solidFill>
                <a:latin typeface="Segoe UI"/>
                <a:cs typeface="Segoe UI"/>
              </a:rPr>
              <a:t>??)</a:t>
            </a:r>
            <a:endParaRPr lang="en-GB" sz="2400" b="1" i="0">
              <a:solidFill>
                <a:srgbClr val="173AFF"/>
              </a:solidFill>
              <a:effectLst/>
              <a:latin typeface="Segoe UI"/>
              <a:cs typeface="Segoe UI"/>
            </a:endParaRPr>
          </a:p>
          <a:p>
            <a:endParaRPr lang="en-GB" sz="2400" b="1" dirty="0">
              <a:solidFill>
                <a:srgbClr val="173AFF"/>
              </a:solidFill>
              <a:latin typeface="Segoe UI"/>
              <a:cs typeface="Segoe UI"/>
            </a:endParaRPr>
          </a:p>
          <a:p>
            <a:r>
              <a:rPr lang="en-GB" sz="2400" b="1" dirty="0">
                <a:solidFill>
                  <a:srgbClr val="002060"/>
                </a:solidFill>
                <a:latin typeface="Segoe UI"/>
                <a:cs typeface="Segoe UI"/>
              </a:rPr>
              <a:t>We will learn more about paraphrasing (in great detail!) next week </a:t>
            </a:r>
          </a:p>
          <a:p>
            <a:endParaRPr lang="en-GB" sz="2400" b="1" dirty="0">
              <a:solidFill>
                <a:srgbClr val="002060"/>
              </a:solidFill>
              <a:latin typeface="Segoe UI"/>
              <a:cs typeface="Segoe UI"/>
            </a:endParaRPr>
          </a:p>
          <a:p>
            <a:r>
              <a:rPr lang="en-GB" sz="2400" dirty="0">
                <a:solidFill>
                  <a:srgbClr val="002060"/>
                </a:solidFill>
                <a:latin typeface="Segoe UI"/>
                <a:cs typeface="Segoe UI"/>
              </a:rPr>
              <a:t>When you paraphrase, you need to </a:t>
            </a:r>
            <a:r>
              <a:rPr lang="en-GB" sz="2400" b="1" dirty="0">
                <a:solidFill>
                  <a:srgbClr val="002060"/>
                </a:solidFill>
                <a:latin typeface="Segoe UI"/>
                <a:cs typeface="Segoe UI"/>
              </a:rPr>
              <a:t>cite </a:t>
            </a:r>
            <a:r>
              <a:rPr lang="en-GB" sz="2400" dirty="0">
                <a:solidFill>
                  <a:srgbClr val="002060"/>
                </a:solidFill>
                <a:latin typeface="Segoe UI"/>
                <a:cs typeface="Segoe UI"/>
              </a:rPr>
              <a:t>the author’s last name and the year the source was published. </a:t>
            </a:r>
            <a:r>
              <a:rPr lang="en-GB" sz="2400" b="1" dirty="0">
                <a:solidFill>
                  <a:srgbClr val="002060"/>
                </a:solidFill>
                <a:latin typeface="Segoe UI"/>
                <a:cs typeface="Segoe UI"/>
              </a:rPr>
              <a:t>DO NOT </a:t>
            </a:r>
            <a:r>
              <a:rPr lang="en-GB" sz="2400">
                <a:solidFill>
                  <a:srgbClr val="002060"/>
                </a:solidFill>
                <a:latin typeface="Segoe UI"/>
                <a:cs typeface="Segoe UI"/>
              </a:rPr>
              <a:t>include a page number.</a:t>
            </a:r>
          </a:p>
          <a:p>
            <a:pPr marL="0" indent="0">
              <a:buNone/>
            </a:pPr>
            <a:r>
              <a:rPr lang="en-GB" sz="2600" i="1" dirty="0">
                <a:solidFill>
                  <a:srgbClr val="002060"/>
                </a:solidFill>
                <a:latin typeface="Segoe UI"/>
                <a:cs typeface="Segoe UI"/>
              </a:rPr>
              <a:t>Example</a:t>
            </a:r>
            <a:r>
              <a:rPr lang="en-GB" sz="2600" dirty="0">
                <a:solidFill>
                  <a:srgbClr val="002060"/>
                </a:solidFill>
                <a:latin typeface="Segoe UI"/>
                <a:cs typeface="Segoe UI"/>
              </a:rPr>
              <a:t>: Effective time management helps lower stress (</a:t>
            </a:r>
            <a:r>
              <a:rPr lang="en-GB" sz="2600" dirty="0" err="1">
                <a:solidFill>
                  <a:srgbClr val="002060"/>
                </a:solidFill>
                <a:latin typeface="Segoe UI"/>
                <a:cs typeface="Segoe UI"/>
              </a:rPr>
              <a:t>Pureheart</a:t>
            </a:r>
            <a:r>
              <a:rPr lang="en-GB" sz="2600" dirty="0">
                <a:solidFill>
                  <a:srgbClr val="002060"/>
                </a:solidFill>
                <a:latin typeface="Segoe UI"/>
                <a:cs typeface="Segoe UI"/>
              </a:rPr>
              <a:t>, 2019)</a:t>
            </a:r>
            <a:endParaRPr lang="en-US" sz="2600">
              <a:solidFill>
                <a:srgbClr val="002060"/>
              </a:solidFill>
              <a:latin typeface="Segoe UI"/>
              <a:cs typeface="Segoe UI"/>
            </a:endParaRPr>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375990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BAC4-2811-DE9D-07F6-BD7E526B50BA}"/>
              </a:ext>
            </a:extLst>
          </p:cNvPr>
          <p:cNvSpPr>
            <a:spLocks noGrp="1"/>
          </p:cNvSpPr>
          <p:nvPr>
            <p:ph type="title"/>
          </p:nvPr>
        </p:nvSpPr>
        <p:spPr/>
        <p:txBody>
          <a:bodyPr/>
          <a:lstStyle/>
          <a:p>
            <a:r>
              <a:rPr lang="en-US" b="1" dirty="0">
                <a:solidFill>
                  <a:srgbClr val="002060"/>
                </a:solidFill>
                <a:latin typeface="Segoe UI"/>
                <a:cs typeface="Segoe UI"/>
              </a:rPr>
              <a:t>Paraphrasing Continued…</a:t>
            </a:r>
          </a:p>
        </p:txBody>
      </p:sp>
      <p:sp>
        <p:nvSpPr>
          <p:cNvPr id="3" name="Content Placeholder 2">
            <a:extLst>
              <a:ext uri="{FF2B5EF4-FFF2-40B4-BE49-F238E27FC236}">
                <a16:creationId xmlns:a16="http://schemas.microsoft.com/office/drawing/2014/main" id="{28F68307-2820-15D6-9D7B-8BCDC8BA1B21}"/>
              </a:ext>
            </a:extLst>
          </p:cNvPr>
          <p:cNvSpPr>
            <a:spLocks noGrp="1"/>
          </p:cNvSpPr>
          <p:nvPr>
            <p:ph idx="1"/>
          </p:nvPr>
        </p:nvSpPr>
        <p:spPr/>
        <p:txBody>
          <a:bodyPr/>
          <a:lstStyle/>
          <a:p>
            <a:r>
              <a:rPr lang="en-GB" sz="3200" i="1" dirty="0">
                <a:solidFill>
                  <a:srgbClr val="002060"/>
                </a:solidFill>
                <a:latin typeface="Segoe UI"/>
                <a:cs typeface="Segoe UI"/>
              </a:rPr>
              <a:t>Original:</a:t>
            </a:r>
            <a:r>
              <a:rPr lang="en-GB" sz="3200" dirty="0">
                <a:solidFill>
                  <a:srgbClr val="002060"/>
                </a:solidFill>
                <a:latin typeface="Segoe UI"/>
                <a:cs typeface="Segoe UI"/>
              </a:rPr>
              <a:t> </a:t>
            </a:r>
            <a:r>
              <a:rPr lang="en-GB" sz="3200" b="1" i="1" dirty="0">
                <a:solidFill>
                  <a:srgbClr val="002060"/>
                </a:solidFill>
                <a:latin typeface="Segoe UI"/>
                <a:cs typeface="Calibri"/>
              </a:rPr>
              <a:t>“</a:t>
            </a:r>
            <a:r>
              <a:rPr lang="en-GB" dirty="0">
                <a:solidFill>
                  <a:srgbClr val="002060"/>
                </a:solidFill>
                <a:latin typeface="Segoe UI"/>
                <a:cs typeface="Calibri"/>
              </a:rPr>
              <a:t>M</a:t>
            </a:r>
            <a:r>
              <a:rPr lang="en-GB" sz="3200" dirty="0">
                <a:solidFill>
                  <a:srgbClr val="002060"/>
                </a:solidFill>
                <a:latin typeface="Segoe UI"/>
                <a:cs typeface="Calibri"/>
              </a:rPr>
              <a:t>anaging </a:t>
            </a:r>
            <a:r>
              <a:rPr lang="en-GB" dirty="0">
                <a:solidFill>
                  <a:srgbClr val="002060"/>
                </a:solidFill>
                <a:latin typeface="Segoe UI"/>
                <a:cs typeface="Calibri"/>
              </a:rPr>
              <a:t>one's time</a:t>
            </a:r>
            <a:r>
              <a:rPr lang="en-GB" sz="3200" dirty="0">
                <a:solidFill>
                  <a:srgbClr val="002060"/>
                </a:solidFill>
                <a:latin typeface="Segoe UI"/>
                <a:cs typeface="Calibri"/>
              </a:rPr>
              <a:t> reduces </a:t>
            </a:r>
            <a:r>
              <a:rPr lang="en-GB" dirty="0">
                <a:solidFill>
                  <a:srgbClr val="002060"/>
                </a:solidFill>
                <a:latin typeface="Segoe UI"/>
                <a:cs typeface="Calibri"/>
              </a:rPr>
              <a:t>their stress</a:t>
            </a:r>
            <a:r>
              <a:rPr lang="en-GB" sz="3200" dirty="0">
                <a:solidFill>
                  <a:srgbClr val="002060"/>
                </a:solidFill>
                <a:latin typeface="Segoe UI"/>
                <a:cs typeface="Calibri"/>
              </a:rPr>
              <a:t> level” (</a:t>
            </a:r>
            <a:r>
              <a:rPr lang="en-GB" sz="3200" dirty="0" err="1">
                <a:solidFill>
                  <a:srgbClr val="002060"/>
                </a:solidFill>
                <a:latin typeface="Segoe UI"/>
                <a:cs typeface="Calibri"/>
              </a:rPr>
              <a:t>Pureheart</a:t>
            </a:r>
            <a:r>
              <a:rPr lang="en-GB" sz="3200" dirty="0">
                <a:solidFill>
                  <a:srgbClr val="002060"/>
                </a:solidFill>
                <a:latin typeface="Segoe UI"/>
                <a:cs typeface="Calibri"/>
              </a:rPr>
              <a:t>, 2019, p.11)</a:t>
            </a:r>
          </a:p>
          <a:p>
            <a:r>
              <a:rPr lang="en-GB" sz="3200" i="1" dirty="0">
                <a:solidFill>
                  <a:srgbClr val="002060"/>
                </a:solidFill>
                <a:latin typeface="Segoe UI"/>
                <a:cs typeface="Segoe UI"/>
              </a:rPr>
              <a:t>Example</a:t>
            </a:r>
            <a:r>
              <a:rPr lang="en-GB" sz="3200" dirty="0">
                <a:solidFill>
                  <a:srgbClr val="002060"/>
                </a:solidFill>
                <a:latin typeface="Segoe UI"/>
                <a:cs typeface="Segoe UI"/>
              </a:rPr>
              <a:t>: </a:t>
            </a:r>
            <a:r>
              <a:rPr lang="en-GB" dirty="0">
                <a:solidFill>
                  <a:srgbClr val="002060"/>
                </a:solidFill>
                <a:latin typeface="Segoe UI"/>
                <a:cs typeface="Segoe UI"/>
              </a:rPr>
              <a:t>Stress</a:t>
            </a:r>
            <a:r>
              <a:rPr lang="en-GB" sz="3200" dirty="0">
                <a:solidFill>
                  <a:srgbClr val="002060"/>
                </a:solidFill>
                <a:latin typeface="Segoe UI"/>
                <a:cs typeface="Segoe UI"/>
              </a:rPr>
              <a:t> can be lowered through effective time management (</a:t>
            </a:r>
            <a:r>
              <a:rPr lang="en-GB" sz="3200" dirty="0" err="1">
                <a:solidFill>
                  <a:srgbClr val="002060"/>
                </a:solidFill>
                <a:latin typeface="Segoe UI"/>
                <a:cs typeface="Segoe UI"/>
              </a:rPr>
              <a:t>Pureheart</a:t>
            </a:r>
            <a:r>
              <a:rPr lang="en-GB" sz="3200" dirty="0">
                <a:solidFill>
                  <a:srgbClr val="002060"/>
                </a:solidFill>
                <a:latin typeface="Segoe UI"/>
                <a:cs typeface="Segoe UI"/>
              </a:rPr>
              <a:t>, 2019)</a:t>
            </a:r>
            <a:endParaRPr lang="en-US" sz="3200">
              <a:solidFill>
                <a:srgbClr val="002060"/>
              </a:solidFill>
              <a:latin typeface="Segoe UI"/>
              <a:cs typeface="Segoe UI"/>
            </a:endParaRPr>
          </a:p>
          <a:p>
            <a:pPr marL="0" indent="0" algn="ctr">
              <a:buNone/>
            </a:pPr>
            <a:r>
              <a:rPr lang="en-US" b="1" i="1" dirty="0">
                <a:solidFill>
                  <a:srgbClr val="002060"/>
                </a:solidFill>
                <a:latin typeface="Segoe UI"/>
                <a:cs typeface="Segoe UI"/>
              </a:rPr>
              <a:t>MORE ON THIS IN WEEK 4</a:t>
            </a:r>
          </a:p>
        </p:txBody>
      </p:sp>
      <p:sp>
        <p:nvSpPr>
          <p:cNvPr id="4" name="Date Placeholder 3">
            <a:extLst>
              <a:ext uri="{FF2B5EF4-FFF2-40B4-BE49-F238E27FC236}">
                <a16:creationId xmlns:a16="http://schemas.microsoft.com/office/drawing/2014/main" id="{856CAA8C-99A0-9FC2-2CF6-2181A8DDA338}"/>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3051992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sz="3600" b="1" err="1">
                <a:solidFill>
                  <a:srgbClr val="002060"/>
                </a:solidFill>
                <a:latin typeface="Segoe UI"/>
                <a:cs typeface="Segoe UI"/>
              </a:rPr>
              <a:t>Summarising</a:t>
            </a:r>
            <a:endParaRPr lang="en-US" b="1">
              <a:solidFill>
                <a:srgbClr val="002060"/>
              </a:solidFill>
              <a:latin typeface="Segoe UI"/>
              <a:cs typeface="Segoe UI"/>
            </a:endParaRPr>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44237" y="720161"/>
            <a:ext cx="8652543" cy="5423651"/>
          </a:xfrm>
        </p:spPr>
        <p:txBody>
          <a:bodyPr/>
          <a:lstStyle/>
          <a:p>
            <a:pPr algn="just"/>
            <a:r>
              <a:rPr lang="en-GB" sz="2400" b="1" i="0" dirty="0">
                <a:solidFill>
                  <a:srgbClr val="002060"/>
                </a:solidFill>
                <a:effectLst/>
                <a:latin typeface="Segoe UI"/>
                <a:ea typeface="+mn-lt"/>
                <a:cs typeface="+mn-lt"/>
              </a:rPr>
              <a:t>Summarising</a:t>
            </a:r>
            <a:r>
              <a:rPr lang="en-GB" sz="2400" dirty="0">
                <a:solidFill>
                  <a:srgbClr val="002060"/>
                </a:solidFill>
                <a:latin typeface="Segoe UI"/>
                <a:ea typeface="+mn-lt"/>
                <a:cs typeface="+mn-lt"/>
              </a:rPr>
              <a:t> means putting </a:t>
            </a:r>
            <a:r>
              <a:rPr lang="en-GB" sz="2400" i="0" dirty="0">
                <a:solidFill>
                  <a:srgbClr val="002060"/>
                </a:solidFill>
                <a:effectLst/>
                <a:latin typeface="Segoe UI"/>
                <a:ea typeface="+mn-lt"/>
                <a:cs typeface="+mn-lt"/>
              </a:rPr>
              <a:t>the </a:t>
            </a:r>
            <a:r>
              <a:rPr lang="en-GB" sz="2400" dirty="0">
                <a:solidFill>
                  <a:srgbClr val="002060"/>
                </a:solidFill>
                <a:latin typeface="Segoe UI"/>
                <a:ea typeface="+mn-lt"/>
                <a:cs typeface="+mn-lt"/>
              </a:rPr>
              <a:t>main idea </a:t>
            </a:r>
            <a:r>
              <a:rPr lang="en-GB" sz="2400" i="0" dirty="0">
                <a:solidFill>
                  <a:srgbClr val="002060"/>
                </a:solidFill>
                <a:effectLst/>
                <a:latin typeface="Segoe UI"/>
                <a:ea typeface="+mn-lt"/>
                <a:cs typeface="+mn-lt"/>
              </a:rPr>
              <a:t>of a study </a:t>
            </a:r>
            <a:r>
              <a:rPr lang="en-GB" sz="2400" dirty="0">
                <a:solidFill>
                  <a:srgbClr val="002060"/>
                </a:solidFill>
                <a:latin typeface="Segoe UI"/>
                <a:ea typeface="+mn-lt"/>
                <a:cs typeface="+mn-lt"/>
              </a:rPr>
              <a:t>or source into </a:t>
            </a:r>
            <a:r>
              <a:rPr lang="en-GB" sz="2400" i="0" dirty="0">
                <a:solidFill>
                  <a:srgbClr val="002060"/>
                </a:solidFill>
                <a:effectLst/>
                <a:latin typeface="Segoe UI"/>
                <a:ea typeface="+mn-lt"/>
                <a:cs typeface="+mn-lt"/>
              </a:rPr>
              <a:t>your own words</a:t>
            </a:r>
            <a:r>
              <a:rPr lang="en-GB" sz="2400" dirty="0">
                <a:solidFill>
                  <a:srgbClr val="002060"/>
                </a:solidFill>
                <a:latin typeface="Segoe UI"/>
                <a:ea typeface="+mn-lt"/>
                <a:cs typeface="+mn-lt"/>
              </a:rPr>
              <a:t> without quoting directly</a:t>
            </a:r>
            <a:r>
              <a:rPr lang="en-GB" sz="2400" i="0" dirty="0">
                <a:solidFill>
                  <a:srgbClr val="002060"/>
                </a:solidFill>
                <a:effectLst/>
                <a:latin typeface="Segoe UI"/>
                <a:ea typeface="+mn-lt"/>
                <a:cs typeface="+mn-lt"/>
              </a:rPr>
              <a:t>. </a:t>
            </a:r>
            <a:r>
              <a:rPr lang="en-GB" sz="2400" dirty="0">
                <a:solidFill>
                  <a:srgbClr val="002060"/>
                </a:solidFill>
                <a:latin typeface="Segoe UI"/>
                <a:ea typeface="+mn-lt"/>
                <a:cs typeface="+mn-lt"/>
              </a:rPr>
              <a:t>It’s like giving a short overview of what </a:t>
            </a:r>
            <a:r>
              <a:rPr lang="en-GB" sz="2400" i="0" dirty="0">
                <a:solidFill>
                  <a:srgbClr val="002060"/>
                </a:solidFill>
                <a:effectLst/>
                <a:latin typeface="Segoe UI"/>
                <a:ea typeface="+mn-lt"/>
                <a:cs typeface="+mn-lt"/>
              </a:rPr>
              <a:t>the </a:t>
            </a:r>
            <a:r>
              <a:rPr lang="en-GB" sz="2400" dirty="0">
                <a:solidFill>
                  <a:srgbClr val="002060"/>
                </a:solidFill>
                <a:latin typeface="Segoe UI"/>
                <a:ea typeface="+mn-lt"/>
                <a:cs typeface="+mn-lt"/>
              </a:rPr>
              <a:t>author said</a:t>
            </a:r>
            <a:r>
              <a:rPr lang="en-GB" sz="2400" i="0" dirty="0">
                <a:solidFill>
                  <a:srgbClr val="002060"/>
                </a:solidFill>
                <a:effectLst/>
                <a:latin typeface="Segoe UI"/>
                <a:ea typeface="+mn-lt"/>
                <a:cs typeface="+mn-lt"/>
              </a:rPr>
              <a:t>.</a:t>
            </a:r>
            <a:endParaRPr lang="en-US" sz="2400">
              <a:solidFill>
                <a:srgbClr val="002060"/>
              </a:solidFill>
              <a:latin typeface="Segoe UI"/>
              <a:ea typeface="+mn-lt"/>
              <a:cs typeface="+mn-lt"/>
            </a:endParaRPr>
          </a:p>
          <a:p>
            <a:pPr marL="0" indent="0" algn="just">
              <a:buNone/>
            </a:pPr>
            <a:endParaRPr lang="en-GB" sz="800" dirty="0">
              <a:solidFill>
                <a:srgbClr val="0070C0"/>
              </a:solidFill>
              <a:latin typeface="Segoe UI"/>
              <a:ea typeface="+mn-lt"/>
              <a:cs typeface="Segoe UI"/>
            </a:endParaRPr>
          </a:p>
          <a:p>
            <a:pPr marL="0" indent="0" algn="just">
              <a:buNone/>
            </a:pPr>
            <a:r>
              <a:rPr lang="en-GB" sz="2100" dirty="0">
                <a:solidFill>
                  <a:srgbClr val="0070C0"/>
                </a:solidFill>
                <a:latin typeface="Segoe UI"/>
                <a:ea typeface="+mn-lt"/>
                <a:cs typeface="Segoe UI"/>
              </a:rPr>
              <a:t>Example:</a:t>
            </a:r>
            <a:br>
              <a:rPr lang="en-GB" sz="2100" dirty="0">
                <a:latin typeface="Segoe UI"/>
                <a:ea typeface="+mn-lt"/>
                <a:cs typeface="Segoe UI"/>
              </a:rPr>
            </a:br>
            <a:r>
              <a:rPr lang="en-GB" sz="2100" dirty="0">
                <a:solidFill>
                  <a:srgbClr val="0070C0"/>
                </a:solidFill>
                <a:latin typeface="Segoe UI"/>
                <a:ea typeface="+mn-lt"/>
                <a:cs typeface="Segoe UI"/>
              </a:rPr>
              <a:t>Peixoto et al. (2024) explore two new ways to improve customer service and reduce costs in online shopping deliveries.</a:t>
            </a:r>
            <a:endParaRPr lang="en-GB"/>
          </a:p>
          <a:p>
            <a:pPr marL="0" indent="0" algn="just">
              <a:buNone/>
            </a:pPr>
            <a:endParaRPr lang="en-GB" sz="800" dirty="0">
              <a:solidFill>
                <a:srgbClr val="000000"/>
              </a:solidFill>
              <a:latin typeface="Arial"/>
              <a:ea typeface="+mn-lt"/>
              <a:cs typeface="Arial"/>
            </a:endParaRPr>
          </a:p>
          <a:p>
            <a:pPr algn="just"/>
            <a:r>
              <a:rPr lang="en-GB" sz="2400" dirty="0">
                <a:solidFill>
                  <a:srgbClr val="002060"/>
                </a:solidFill>
                <a:latin typeface="Segoe UI"/>
                <a:ea typeface="+mn-lt"/>
                <a:cs typeface="+mn-lt"/>
              </a:rPr>
              <a:t>It can be a bit harder than paraphrasing, so don’t worry if you're not confident using it yet. </a:t>
            </a:r>
            <a:endParaRPr lang="en-GB" sz="2400">
              <a:solidFill>
                <a:srgbClr val="002060"/>
              </a:solidFill>
              <a:latin typeface="Segoe UI"/>
              <a:ea typeface="+mn-lt"/>
              <a:cs typeface="Segoe UI"/>
            </a:endParaRPr>
          </a:p>
          <a:p>
            <a:pPr algn="just"/>
            <a:endParaRPr lang="en-GB" sz="2400" dirty="0">
              <a:solidFill>
                <a:srgbClr val="002060"/>
              </a:solidFill>
              <a:latin typeface="Segoe UI"/>
              <a:ea typeface="+mn-lt"/>
              <a:cs typeface="+mn-lt"/>
            </a:endParaRPr>
          </a:p>
          <a:p>
            <a:pPr algn="just"/>
            <a:r>
              <a:rPr lang="en-GB" sz="2400" dirty="0">
                <a:solidFill>
                  <a:srgbClr val="002060"/>
                </a:solidFill>
                <a:latin typeface="Segoe UI"/>
                <a:ea typeface="+mn-lt"/>
                <a:cs typeface="+mn-lt"/>
              </a:rPr>
              <a:t>For now, focus on direct quotes (try to use no more than one per paragraph) and paraphrasing, which are the key </a:t>
            </a:r>
            <a:r>
              <a:rPr lang="en-GB" sz="2400">
                <a:solidFill>
                  <a:srgbClr val="002060"/>
                </a:solidFill>
                <a:latin typeface="Segoe UI"/>
                <a:ea typeface="+mn-lt"/>
                <a:cs typeface="+mn-lt"/>
              </a:rPr>
              <a:t>skills to practise at this level.</a:t>
            </a:r>
            <a:endParaRPr lang="en-GB" sz="2400">
              <a:solidFill>
                <a:srgbClr val="002060"/>
              </a:solidFill>
              <a:latin typeface="Segoe UI"/>
              <a:cs typeface="Segoe UI"/>
            </a:endParaRPr>
          </a:p>
          <a:p>
            <a:pPr algn="just"/>
            <a:endParaRPr lang="en-GB" sz="2100" dirty="0">
              <a:latin typeface="Arial"/>
              <a:cs typeface="Arial"/>
            </a:endParaRPr>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74411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solidFill>
                  <a:srgbClr val="173AFF"/>
                </a:solidFill>
                <a:latin typeface="+mn-lt"/>
                <a:cs typeface="Calibri"/>
              </a:rPr>
              <a:t>Example of an in-text citation from a student’s work</a:t>
            </a:r>
            <a:br>
              <a:rPr lang="en-GB" sz="3800" b="1" dirty="0">
                <a:solidFill>
                  <a:srgbClr val="173AFF"/>
                </a:solidFill>
                <a:latin typeface="+mn-lt"/>
                <a:cs typeface="Calibri"/>
              </a:rPr>
            </a:br>
            <a:r>
              <a:rPr lang="en-GB" sz="3800" b="1" dirty="0">
                <a:solidFill>
                  <a:srgbClr val="173AFF"/>
                </a:solidFill>
                <a:latin typeface="+mn-lt"/>
                <a:cs typeface="Calibri"/>
              </a:rPr>
              <a:t> </a:t>
            </a:r>
            <a:endParaRPr lang="en-GB" sz="3800" b="1" dirty="0">
              <a:solidFill>
                <a:srgbClr val="173AFF"/>
              </a:solidFill>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ctr">
              <a:buNone/>
            </a:pPr>
            <a:r>
              <a:rPr lang="en-GB" sz="2600" b="1" i="1" dirty="0">
                <a:solidFill>
                  <a:srgbClr val="173AFF"/>
                </a:solidFill>
                <a:latin typeface="Segoe UI"/>
                <a:ea typeface="+mn-lt"/>
                <a:cs typeface="+mn-lt"/>
              </a:rPr>
              <a:t>Which is the </a:t>
            </a:r>
            <a:r>
              <a:rPr lang="en-GB" sz="2600" b="1" i="1" dirty="0">
                <a:solidFill>
                  <a:srgbClr val="00B0F0"/>
                </a:solidFill>
                <a:latin typeface="Segoe UI"/>
                <a:ea typeface="+mn-lt"/>
                <a:cs typeface="+mn-lt"/>
              </a:rPr>
              <a:t>direct citation/quotation</a:t>
            </a:r>
            <a:r>
              <a:rPr lang="en-GB" sz="2600" i="1" dirty="0">
                <a:solidFill>
                  <a:srgbClr val="00B0F0"/>
                </a:solidFill>
                <a:latin typeface="Segoe UI"/>
                <a:ea typeface="+mn-lt"/>
                <a:cs typeface="+mn-lt"/>
              </a:rPr>
              <a:t>,</a:t>
            </a:r>
            <a:r>
              <a:rPr lang="en-GB" sz="2600" i="1" dirty="0">
                <a:latin typeface="Segoe UI"/>
                <a:ea typeface="+mn-lt"/>
                <a:cs typeface="+mn-lt"/>
              </a:rPr>
              <a:t> </a:t>
            </a:r>
            <a:r>
              <a:rPr lang="en-GB" sz="2600" b="1" i="1" dirty="0">
                <a:solidFill>
                  <a:srgbClr val="173AFF"/>
                </a:solidFill>
                <a:latin typeface="Segoe UI"/>
                <a:ea typeface="+mn-lt"/>
                <a:cs typeface="+mn-lt"/>
              </a:rPr>
              <a:t>and which is the </a:t>
            </a:r>
            <a:r>
              <a:rPr lang="en-GB" sz="2600" b="1" i="1" dirty="0">
                <a:solidFill>
                  <a:srgbClr val="7030A0"/>
                </a:solidFill>
                <a:latin typeface="Segoe UI"/>
                <a:ea typeface="+mn-lt"/>
                <a:cs typeface="+mn-lt"/>
              </a:rPr>
              <a:t>paraphrased</a:t>
            </a:r>
            <a:r>
              <a:rPr lang="en-GB" sz="2600" i="1" dirty="0">
                <a:solidFill>
                  <a:srgbClr val="7030A0"/>
                </a:solidFill>
                <a:latin typeface="Segoe UI"/>
                <a:ea typeface="+mn-lt"/>
                <a:cs typeface="+mn-lt"/>
              </a:rPr>
              <a:t> </a:t>
            </a:r>
            <a:r>
              <a:rPr lang="en-GB" sz="2600" b="1" i="1">
                <a:solidFill>
                  <a:srgbClr val="173AFF"/>
                </a:solidFill>
                <a:latin typeface="Segoe UI"/>
                <a:ea typeface="+mn-lt"/>
                <a:cs typeface="+mn-lt"/>
              </a:rPr>
              <a:t>part? How do you know?</a:t>
            </a:r>
            <a:endParaRPr lang="en-US" dirty="0">
              <a:latin typeface="Segoe UI"/>
              <a:cs typeface="Segoe UI"/>
            </a:endParaRPr>
          </a:p>
          <a:p>
            <a:pPr marL="0" indent="0" algn="ctr">
              <a:buNone/>
            </a:pPr>
            <a:endParaRPr lang="en-GB" sz="1400" b="1" i="1" dirty="0">
              <a:solidFill>
                <a:srgbClr val="173AFF"/>
              </a:solidFill>
              <a:latin typeface="Segoe UI"/>
              <a:cs typeface="Calibri"/>
            </a:endParaRPr>
          </a:p>
          <a:p>
            <a:pPr marL="0" indent="0" algn="just">
              <a:buNone/>
            </a:pPr>
            <a:r>
              <a:rPr lang="en-GB" sz="2400" dirty="0">
                <a:solidFill>
                  <a:srgbClr val="002060"/>
                </a:solidFill>
                <a:latin typeface="Segoe UI"/>
                <a:cs typeface="Calibri"/>
              </a:rPr>
              <a:t>Time-management is one of the most important skills an individual will develop</a:t>
            </a:r>
            <a:r>
              <a:rPr lang="en-GB" sz="2400" b="1" dirty="0">
                <a:solidFill>
                  <a:srgbClr val="002060"/>
                </a:solidFill>
                <a:latin typeface="Segoe UI"/>
                <a:cs typeface="Calibri"/>
              </a:rPr>
              <a:t>. According to </a:t>
            </a:r>
            <a:r>
              <a:rPr lang="en-GB" sz="2400" b="1" dirty="0" err="1">
                <a:solidFill>
                  <a:srgbClr val="002060"/>
                </a:solidFill>
                <a:latin typeface="Segoe UI"/>
                <a:cs typeface="Calibri"/>
              </a:rPr>
              <a:t>Pureheart</a:t>
            </a:r>
            <a:r>
              <a:rPr lang="en-GB" sz="2400" b="1" dirty="0">
                <a:solidFill>
                  <a:srgbClr val="002060"/>
                </a:solidFill>
                <a:latin typeface="Segoe UI"/>
                <a:cs typeface="Calibri"/>
              </a:rPr>
              <a:t> (2018, p.11)  </a:t>
            </a:r>
            <a:r>
              <a:rPr lang="en-GB" sz="2400" dirty="0">
                <a:solidFill>
                  <a:srgbClr val="002060"/>
                </a:solidFill>
                <a:latin typeface="Segoe UI"/>
                <a:cs typeface="Calibri"/>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solidFill>
                  <a:srgbClr val="002060"/>
                </a:solidFill>
                <a:latin typeface="Segoe UI"/>
                <a:cs typeface="Calibri"/>
              </a:rPr>
              <a:t>Lawani, 2016</a:t>
            </a:r>
            <a:r>
              <a:rPr lang="en-GB" sz="2400" dirty="0">
                <a:solidFill>
                  <a:srgbClr val="002060"/>
                </a:solidFill>
                <a:latin typeface="Segoe UI"/>
                <a:cs typeface="Calibri"/>
              </a:rPr>
              <a:t>). </a:t>
            </a:r>
            <a:endParaRPr lang="en-GB">
              <a:solidFill>
                <a:srgbClr val="002060"/>
              </a:solidFill>
              <a:latin typeface="Segoe UI"/>
              <a:cs typeface="Calibri"/>
            </a:endParaRPr>
          </a:p>
          <a:p>
            <a:pPr marL="0" indent="0">
              <a:buNone/>
            </a:pPr>
            <a:endParaRPr lang="en-GB" sz="1000" dirty="0">
              <a:solidFill>
                <a:srgbClr val="002060"/>
              </a:solidFill>
              <a:latin typeface="Calibri" panose="020F0502020204030204" pitchFamily="34" charset="0"/>
              <a:ea typeface="Calibri"/>
              <a:cs typeface="Calibri" panose="020F0502020204030204" pitchFamily="34" charset="0"/>
            </a:endParaRPr>
          </a:p>
          <a:p>
            <a:pPr marL="0" indent="0" algn="ctr">
              <a:buNone/>
            </a:pPr>
            <a:endParaRPr lang="en-GB" sz="2600" b="1" i="1" dirty="0">
              <a:solidFill>
                <a:srgbClr val="173AFF"/>
              </a:solidFill>
              <a:cs typeface="Calibri" panose="020F0502020204030204" pitchFamily="34" charset="0"/>
            </a:endParaRP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CA54-4525-F9ED-5ACA-20710B1915C8}"/>
              </a:ext>
            </a:extLst>
          </p:cNvPr>
          <p:cNvSpPr>
            <a:spLocks noGrp="1"/>
          </p:cNvSpPr>
          <p:nvPr>
            <p:ph type="title"/>
          </p:nvPr>
        </p:nvSpPr>
        <p:spPr/>
        <p:txBody>
          <a:bodyPr/>
          <a:lstStyle/>
          <a:p>
            <a:r>
              <a:rPr lang="en-US" b="1" dirty="0">
                <a:solidFill>
                  <a:srgbClr val="173AFF"/>
                </a:solidFill>
                <a:latin typeface="Segoe UI"/>
                <a:cs typeface="Segoe UI"/>
              </a:rPr>
              <a:t>Activity 4</a:t>
            </a:r>
          </a:p>
        </p:txBody>
      </p:sp>
      <p:sp>
        <p:nvSpPr>
          <p:cNvPr id="3" name="Content Placeholder 2">
            <a:extLst>
              <a:ext uri="{FF2B5EF4-FFF2-40B4-BE49-F238E27FC236}">
                <a16:creationId xmlns:a16="http://schemas.microsoft.com/office/drawing/2014/main" id="{B95F81A9-2500-D5F6-E680-441ECCB4B1B4}"/>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t>
            </a:r>
            <a:r>
              <a:rPr lang="en-US" b="1">
                <a:solidFill>
                  <a:srgbClr val="173AFF"/>
                </a:solidFill>
                <a:latin typeface="Segoe UI"/>
                <a:cs typeface="Segoe UI"/>
              </a:rPr>
              <a:t>Activity 4&amp;5</a:t>
            </a:r>
            <a:r>
              <a:rPr lang="en-US" b="1" dirty="0">
                <a:solidFill>
                  <a:srgbClr val="173AFF"/>
                </a:solidFill>
                <a:latin typeface="Segoe UI"/>
                <a:cs typeface="Segoe UI"/>
              </a:rPr>
              <a:t> </a:t>
            </a:r>
            <a:r>
              <a:rPr lang="en-US" dirty="0">
                <a:latin typeface="Segoe UI"/>
                <a:cs typeface="Segoe UI"/>
              </a:rPr>
              <a:t>with a partner. Your lecturer will display the answers on their screen after the activity.</a:t>
            </a:r>
            <a:endParaRPr lang="en-US" dirty="0"/>
          </a:p>
        </p:txBody>
      </p:sp>
      <p:sp>
        <p:nvSpPr>
          <p:cNvPr id="4" name="Date Placeholder 3">
            <a:extLst>
              <a:ext uri="{FF2B5EF4-FFF2-40B4-BE49-F238E27FC236}">
                <a16:creationId xmlns:a16="http://schemas.microsoft.com/office/drawing/2014/main" id="{AFEB17D3-D7B4-32EC-318F-1AC3D20E8EE6}"/>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4034913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DB9D62C3-C7F6-FDE2-43FC-A405E702AA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D44D34-0591-981A-7CE3-CD62F57FCE56}"/>
              </a:ext>
            </a:extLst>
          </p:cNvPr>
          <p:cNvSpPr>
            <a:spLocks noGrp="1"/>
          </p:cNvSpPr>
          <p:nvPr>
            <p:ph type="title"/>
          </p:nvPr>
        </p:nvSpPr>
        <p:spPr>
          <a:xfrm>
            <a:off x="2614697" y="98792"/>
            <a:ext cx="4340695" cy="554592"/>
          </a:xfrm>
        </p:spPr>
        <p:txBody>
          <a:bodyPr/>
          <a:lstStyle/>
          <a:p>
            <a:r>
              <a:rPr lang="en-US" sz="2800" b="1" dirty="0">
                <a:solidFill>
                  <a:srgbClr val="173AFF"/>
                </a:solidFill>
                <a:latin typeface="Segoe UI"/>
                <a:cs typeface="Segoe UI"/>
              </a:rPr>
              <a:t>Activity 4</a:t>
            </a:r>
          </a:p>
        </p:txBody>
      </p:sp>
      <p:sp>
        <p:nvSpPr>
          <p:cNvPr id="6" name="TextBox 5">
            <a:extLst>
              <a:ext uri="{FF2B5EF4-FFF2-40B4-BE49-F238E27FC236}">
                <a16:creationId xmlns:a16="http://schemas.microsoft.com/office/drawing/2014/main" id="{20C69761-3E47-E262-9871-0B50736F2AFB}"/>
              </a:ext>
            </a:extLst>
          </p:cNvPr>
          <p:cNvSpPr txBox="1"/>
          <p:nvPr/>
        </p:nvSpPr>
        <p:spPr>
          <a:xfrm>
            <a:off x="4779294" y="699304"/>
            <a:ext cx="4361686" cy="6250942"/>
          </a:xfrm>
          <a:prstGeom prst="rect">
            <a:avLst/>
          </a:prstGeom>
          <a:solidFill>
            <a:srgbClr val="FFFDE8"/>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1450" dirty="0">
                <a:solidFill>
                  <a:srgbClr val="002060"/>
                </a:solidFill>
                <a:latin typeface="Myriad Pro"/>
                <a:cs typeface="Segoe UI"/>
              </a:rPr>
              <a:t>6) An in-text citation includes all the details of the source, including the title, publishing information, and page numbers. ❌ False</a:t>
            </a:r>
          </a:p>
          <a:p>
            <a:pPr>
              <a:spcBef>
                <a:spcPct val="20000"/>
              </a:spcBef>
            </a:pPr>
            <a:r>
              <a:rPr lang="en-US" sz="1450" dirty="0">
                <a:solidFill>
                  <a:srgbClr val="002060"/>
                </a:solidFill>
                <a:latin typeface="Myriad Pro"/>
                <a:cs typeface="Segoe UI"/>
              </a:rPr>
              <a:t>Correction: An in-text citation only includes author(s), year, and page number (if relevant).</a:t>
            </a:r>
          </a:p>
          <a:p>
            <a:pPr>
              <a:spcBef>
                <a:spcPct val="20000"/>
              </a:spcBef>
            </a:pPr>
            <a:r>
              <a:rPr lang="en-US" sz="1450" dirty="0">
                <a:solidFill>
                  <a:srgbClr val="002060"/>
                </a:solidFill>
                <a:latin typeface="Myriad Pro"/>
                <a:cs typeface="Segoe UI"/>
              </a:rPr>
              <a:t>Full details go in the reference list.</a:t>
            </a:r>
          </a:p>
          <a:p>
            <a:pPr>
              <a:spcBef>
                <a:spcPct val="20000"/>
              </a:spcBef>
            </a:pPr>
            <a:endParaRPr lang="en-US" sz="1450" dirty="0">
              <a:solidFill>
                <a:srgbClr val="002060"/>
              </a:solidFill>
              <a:latin typeface="Myriad Pro"/>
              <a:cs typeface="Segoe UI"/>
            </a:endParaRPr>
          </a:p>
          <a:p>
            <a:pPr>
              <a:spcBef>
                <a:spcPct val="20000"/>
              </a:spcBef>
            </a:pPr>
            <a:r>
              <a:rPr lang="en-US" sz="1450" dirty="0">
                <a:solidFill>
                  <a:srgbClr val="002060"/>
                </a:solidFill>
                <a:latin typeface="Myriad Pro"/>
                <a:cs typeface="Segoe UI"/>
              </a:rPr>
              <a:t>7)Referencing helps avoid plagiarism. ✅ True</a:t>
            </a:r>
          </a:p>
          <a:p>
            <a:pPr>
              <a:spcBef>
                <a:spcPct val="20000"/>
              </a:spcBef>
            </a:pPr>
            <a:r>
              <a:rPr lang="en-US" sz="1450" dirty="0">
                <a:solidFill>
                  <a:srgbClr val="002060"/>
                </a:solidFill>
                <a:latin typeface="Myriad Pro"/>
                <a:cs typeface="Segoe UI"/>
              </a:rPr>
              <a:t>Correct referencing shows which ideas are yours and which come from others, helping you maintain academic integrity.</a:t>
            </a:r>
          </a:p>
          <a:p>
            <a:pPr marL="342900" indent="-342900">
              <a:spcBef>
                <a:spcPct val="20000"/>
              </a:spcBef>
              <a:buAutoNum type="arabicParenR"/>
            </a:pPr>
            <a:endParaRPr lang="en-US" sz="1450" dirty="0">
              <a:solidFill>
                <a:srgbClr val="002060"/>
              </a:solidFill>
              <a:latin typeface="Myriad Pro"/>
            </a:endParaRPr>
          </a:p>
          <a:p>
            <a:pPr>
              <a:spcBef>
                <a:spcPct val="20000"/>
              </a:spcBef>
            </a:pPr>
            <a:r>
              <a:rPr lang="en-US" sz="1450" dirty="0">
                <a:solidFill>
                  <a:srgbClr val="002060"/>
                </a:solidFill>
                <a:latin typeface="Myriad Pro"/>
                <a:cs typeface="Segoe UI"/>
              </a:rPr>
              <a:t>8) Common knowledge, like ‘The Earth orbits the Sun,’ does not need a citation. ✅ True</a:t>
            </a:r>
          </a:p>
          <a:p>
            <a:pPr>
              <a:spcBef>
                <a:spcPct val="20000"/>
              </a:spcBef>
            </a:pPr>
            <a:r>
              <a:rPr lang="en-US" sz="1450" dirty="0">
                <a:solidFill>
                  <a:srgbClr val="002060"/>
                </a:solidFill>
                <a:latin typeface="Myriad Pro"/>
                <a:cs typeface="Segoe UI"/>
              </a:rPr>
              <a:t>Well-known facts shared by most people do not require referencing.</a:t>
            </a:r>
          </a:p>
          <a:p>
            <a:pPr marL="342900" indent="-342900">
              <a:spcBef>
                <a:spcPct val="20000"/>
              </a:spcBef>
              <a:buAutoNum type="arabicParenR"/>
            </a:pPr>
            <a:endParaRPr lang="en-US" sz="1450" dirty="0">
              <a:solidFill>
                <a:srgbClr val="002060"/>
              </a:solidFill>
              <a:latin typeface="Myriad Pro"/>
            </a:endParaRPr>
          </a:p>
          <a:p>
            <a:pPr>
              <a:spcBef>
                <a:spcPct val="20000"/>
              </a:spcBef>
            </a:pPr>
            <a:r>
              <a:rPr lang="en-US" sz="1450" dirty="0">
                <a:solidFill>
                  <a:srgbClr val="002060"/>
                </a:solidFill>
                <a:latin typeface="Myriad Pro"/>
                <a:cs typeface="Segoe UI"/>
              </a:rPr>
              <a:t>9) It’s okay to copy a sentence directly from a book into your work as long as you change one or two words and don’t use quotation marks. ❌ False</a:t>
            </a:r>
          </a:p>
          <a:p>
            <a:pPr>
              <a:spcBef>
                <a:spcPct val="20000"/>
              </a:spcBef>
            </a:pPr>
            <a:r>
              <a:rPr lang="en-US" sz="1450" dirty="0">
                <a:solidFill>
                  <a:srgbClr val="002060"/>
                </a:solidFill>
                <a:latin typeface="Myriad Pro"/>
                <a:cs typeface="Segoe UI"/>
              </a:rPr>
              <a:t>Correction: That is still plagiarism. You must either quote with quotation marks and cite, or fully paraphrase in your own words and cite the source.</a:t>
            </a:r>
          </a:p>
          <a:p>
            <a:pPr>
              <a:spcBef>
                <a:spcPct val="20000"/>
              </a:spcBef>
            </a:pPr>
            <a:endParaRPr lang="en-US" sz="1450" dirty="0">
              <a:solidFill>
                <a:srgbClr val="002060"/>
              </a:solidFill>
              <a:latin typeface="Myriad Pro"/>
              <a:cs typeface="Segoe UI"/>
            </a:endParaRPr>
          </a:p>
          <a:p>
            <a:pPr>
              <a:spcBef>
                <a:spcPct val="20000"/>
              </a:spcBef>
            </a:pPr>
            <a:endParaRPr lang="en-US" sz="1450" dirty="0">
              <a:solidFill>
                <a:srgbClr val="002060"/>
              </a:solidFill>
              <a:latin typeface="Myriad Pro"/>
              <a:cs typeface="Segoe UI"/>
            </a:endParaRPr>
          </a:p>
        </p:txBody>
      </p:sp>
      <p:sp>
        <p:nvSpPr>
          <p:cNvPr id="3" name="Content Placeholder 2">
            <a:extLst>
              <a:ext uri="{FF2B5EF4-FFF2-40B4-BE49-F238E27FC236}">
                <a16:creationId xmlns:a16="http://schemas.microsoft.com/office/drawing/2014/main" id="{77B436E7-05D7-8BB8-A86B-C19D73F30826}"/>
              </a:ext>
            </a:extLst>
          </p:cNvPr>
          <p:cNvSpPr>
            <a:spLocks noGrp="1"/>
          </p:cNvSpPr>
          <p:nvPr>
            <p:ph idx="1"/>
          </p:nvPr>
        </p:nvSpPr>
        <p:spPr>
          <a:xfrm>
            <a:off x="51401" y="693916"/>
            <a:ext cx="4712674" cy="6168546"/>
          </a:xfrm>
          <a:solidFill>
            <a:srgbClr val="FFFDE8"/>
          </a:solidFill>
        </p:spPr>
        <p:style>
          <a:lnRef idx="2">
            <a:schemeClr val="dk1"/>
          </a:lnRef>
          <a:fillRef idx="1">
            <a:schemeClr val="lt1"/>
          </a:fillRef>
          <a:effectRef idx="0">
            <a:schemeClr val="dk1"/>
          </a:effectRef>
          <a:fontRef idx="minor">
            <a:schemeClr val="dk1"/>
          </a:fontRef>
        </p:style>
        <p:txBody>
          <a:bodyPr/>
          <a:lstStyle/>
          <a:p>
            <a:pPr marL="228600" indent="-228600">
              <a:buAutoNum type="arabicParenR"/>
            </a:pPr>
            <a:r>
              <a:rPr lang="en-US" sz="1400" dirty="0">
                <a:solidFill>
                  <a:srgbClr val="002060"/>
                </a:solidFill>
                <a:latin typeface="Arial"/>
                <a:ea typeface="Calibri"/>
                <a:cs typeface="Calibri"/>
              </a:rPr>
              <a:t>You cannot have an in-text citation without a full reference in the reference list and vice versa. ✅ True</a:t>
            </a:r>
          </a:p>
          <a:p>
            <a:pPr marL="0" indent="0">
              <a:buNone/>
            </a:pPr>
            <a:r>
              <a:rPr lang="en-US" sz="1400" dirty="0">
                <a:solidFill>
                  <a:srgbClr val="002060"/>
                </a:solidFill>
                <a:latin typeface="Arial"/>
                <a:ea typeface="Calibri"/>
                <a:cs typeface="Calibri"/>
              </a:rPr>
              <a:t>Every in-text citation must match a full reference, and every full reference must be cited in the text. </a:t>
            </a:r>
          </a:p>
          <a:p>
            <a:pPr marL="0" indent="0">
              <a:buNone/>
            </a:pPr>
            <a:endParaRPr lang="en-US" sz="1400" dirty="0">
              <a:solidFill>
                <a:srgbClr val="002060"/>
              </a:solidFill>
              <a:latin typeface="Arial"/>
              <a:ea typeface="Calibri"/>
              <a:cs typeface="Calibri"/>
            </a:endParaRPr>
          </a:p>
          <a:p>
            <a:pPr marL="0" indent="0">
              <a:buNone/>
            </a:pPr>
            <a:r>
              <a:rPr lang="en-US" sz="1400" dirty="0">
                <a:solidFill>
                  <a:srgbClr val="002060"/>
                </a:solidFill>
                <a:latin typeface="Arial"/>
                <a:ea typeface="Calibri"/>
                <a:cs typeface="Calibri"/>
              </a:rPr>
              <a:t>2) You must reference all information or facts, no matter what they are. ❌ False</a:t>
            </a:r>
          </a:p>
          <a:p>
            <a:pPr marL="0" indent="0">
              <a:buNone/>
            </a:pPr>
            <a:r>
              <a:rPr lang="en-US" sz="1400" dirty="0">
                <a:solidFill>
                  <a:srgbClr val="002060"/>
                </a:solidFill>
                <a:latin typeface="Arial"/>
                <a:ea typeface="Calibri"/>
                <a:cs typeface="Calibri"/>
              </a:rPr>
              <a:t>Correction: You only need to reference ideas, data, or arguments that are not common knowledge.</a:t>
            </a:r>
          </a:p>
          <a:p>
            <a:pPr marL="0" indent="0">
              <a:buNone/>
            </a:pPr>
            <a:r>
              <a:rPr lang="en-US" sz="1400" dirty="0">
                <a:solidFill>
                  <a:srgbClr val="002060"/>
                </a:solidFill>
                <a:latin typeface="Arial"/>
                <a:ea typeface="Calibri"/>
                <a:cs typeface="Calibri"/>
              </a:rPr>
              <a:t>Widely known facts (e.g. The Earth orbits the Sun) don’t need a citation. ✅ True</a:t>
            </a:r>
          </a:p>
          <a:p>
            <a:pPr>
              <a:buAutoNum type="arabicParenR"/>
            </a:pPr>
            <a:endParaRPr lang="en-US" sz="1400" dirty="0">
              <a:solidFill>
                <a:srgbClr val="002060"/>
              </a:solidFill>
              <a:latin typeface="Arial"/>
              <a:ea typeface="Calibri"/>
              <a:cs typeface="Calibri"/>
            </a:endParaRPr>
          </a:p>
          <a:p>
            <a:pPr marL="0" indent="0">
              <a:buNone/>
            </a:pPr>
            <a:r>
              <a:rPr lang="en-US" sz="1400" dirty="0">
                <a:solidFill>
                  <a:srgbClr val="002060"/>
                </a:solidFill>
                <a:latin typeface="Arial"/>
                <a:ea typeface="Calibri"/>
                <a:cs typeface="Calibri"/>
              </a:rPr>
              <a:t>3) UWTSD follows the Harvard Referencing system. ✅ True</a:t>
            </a:r>
          </a:p>
          <a:p>
            <a:pPr>
              <a:buAutoNum type="arabicParenR"/>
            </a:pPr>
            <a:endParaRPr lang="en-US" sz="1400" dirty="0">
              <a:solidFill>
                <a:srgbClr val="002060"/>
              </a:solidFill>
              <a:latin typeface="Arial"/>
              <a:ea typeface="Calibri"/>
              <a:cs typeface="Calibri"/>
            </a:endParaRPr>
          </a:p>
          <a:p>
            <a:pPr marL="0" indent="0">
              <a:buNone/>
            </a:pPr>
            <a:r>
              <a:rPr lang="en-US" sz="1400" dirty="0">
                <a:solidFill>
                  <a:srgbClr val="002060"/>
                </a:solidFill>
                <a:latin typeface="Arial"/>
                <a:ea typeface="Calibri"/>
                <a:cs typeface="Calibri"/>
              </a:rPr>
              <a:t>4) There are three main ways to refer to a source in your report: direct citing/quoting, paraphrasing, and </a:t>
            </a:r>
            <a:r>
              <a:rPr lang="en-US" sz="1400" dirty="0" err="1">
                <a:solidFill>
                  <a:srgbClr val="002060"/>
                </a:solidFill>
                <a:latin typeface="Arial"/>
                <a:ea typeface="Calibri"/>
                <a:cs typeface="Calibri"/>
              </a:rPr>
              <a:t>summarising</a:t>
            </a:r>
            <a:r>
              <a:rPr lang="en-US" sz="1400" dirty="0">
                <a:solidFill>
                  <a:srgbClr val="002060"/>
                </a:solidFill>
                <a:latin typeface="Arial"/>
                <a:ea typeface="Calibri"/>
                <a:cs typeface="Calibri"/>
              </a:rPr>
              <a:t>. ✅ True</a:t>
            </a:r>
          </a:p>
          <a:p>
            <a:pPr marL="0" indent="0">
              <a:buNone/>
            </a:pPr>
            <a:r>
              <a:rPr lang="en-US" sz="1400" dirty="0">
                <a:solidFill>
                  <a:srgbClr val="002060"/>
                </a:solidFill>
                <a:latin typeface="Arial"/>
                <a:ea typeface="Calibri"/>
                <a:cs typeface="Calibri"/>
              </a:rPr>
              <a:t>These are the three standard methods for integrating sources into academic writing.</a:t>
            </a:r>
          </a:p>
          <a:p>
            <a:pPr marL="0" indent="0">
              <a:buNone/>
            </a:pPr>
            <a:endParaRPr lang="en-US" sz="1400" dirty="0">
              <a:solidFill>
                <a:srgbClr val="002060"/>
              </a:solidFill>
              <a:latin typeface="Arial"/>
              <a:ea typeface="Calibri"/>
              <a:cs typeface="Calibri"/>
            </a:endParaRPr>
          </a:p>
          <a:p>
            <a:pPr marL="0" indent="0">
              <a:buNone/>
            </a:pPr>
            <a:r>
              <a:rPr lang="en-US" sz="1400" dirty="0">
                <a:solidFill>
                  <a:srgbClr val="002060"/>
                </a:solidFill>
                <a:latin typeface="Arial"/>
                <a:ea typeface="Calibri"/>
                <a:cs typeface="Calibri"/>
              </a:rPr>
              <a:t>5) You only need to cite &amp; reference direct quotes, not ideas that you have paraphrased. ❌ False</a:t>
            </a:r>
          </a:p>
          <a:p>
            <a:pPr marL="0" indent="0">
              <a:buNone/>
            </a:pPr>
            <a:r>
              <a:rPr lang="en-US" sz="1400" dirty="0">
                <a:solidFill>
                  <a:srgbClr val="002060"/>
                </a:solidFill>
                <a:latin typeface="Arial"/>
                <a:ea typeface="Calibri"/>
                <a:cs typeface="Calibri"/>
              </a:rPr>
              <a:t>Correction: You must reference both direct quotes and paraphrased ideas — both come from someone else’s work.</a:t>
            </a:r>
          </a:p>
          <a:p>
            <a:pPr>
              <a:buAutoNum type="arabicParenR"/>
            </a:pPr>
            <a:endParaRPr lang="en-US" sz="1400">
              <a:latin typeface="Calibri"/>
              <a:ea typeface="Calibri"/>
              <a:cs typeface="Calibri"/>
            </a:endParaRPr>
          </a:p>
        </p:txBody>
      </p:sp>
      <p:sp>
        <p:nvSpPr>
          <p:cNvPr id="4" name="Date Placeholder 3">
            <a:extLst>
              <a:ext uri="{FF2B5EF4-FFF2-40B4-BE49-F238E27FC236}">
                <a16:creationId xmlns:a16="http://schemas.microsoft.com/office/drawing/2014/main" id="{F0B329D2-9DAF-6712-7854-D4FC017D03E2}"/>
              </a:ext>
            </a:extLst>
          </p:cNvPr>
          <p:cNvSpPr>
            <a:spLocks noGrp="1"/>
          </p:cNvSpPr>
          <p:nvPr>
            <p:ph type="dt" sz="half" idx="10"/>
          </p:nvPr>
        </p:nvSpPr>
        <p:spPr/>
        <p:txBody>
          <a:bodyPr/>
          <a:lstStyle/>
          <a:p>
            <a:pPr>
              <a:defRPr/>
            </a:pPr>
            <a:fld id="{7734DD8D-AE26-4A6C-B780-968F72A0D9BC}" type="datetime1">
              <a:rPr lang="en-GB"/>
              <a:pPr>
                <a:defRPr/>
              </a:pPr>
              <a:t>20/02/2026</a:t>
            </a:fld>
            <a:endParaRPr lang="en-GB"/>
          </a:p>
        </p:txBody>
      </p:sp>
    </p:spTree>
    <p:extLst>
      <p:ext uri="{BB962C8B-B14F-4D97-AF65-F5344CB8AC3E}">
        <p14:creationId xmlns:p14="http://schemas.microsoft.com/office/powerpoint/2010/main" val="13363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bg/>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3"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524833" y="-2658"/>
            <a:ext cx="8085221" cy="567573"/>
          </a:xfrm>
        </p:spPr>
        <p:txBody>
          <a:bodyPr/>
          <a:lstStyle/>
          <a:p>
            <a:r>
              <a:rPr lang="en-GB" sz="2800" b="1" dirty="0">
                <a:solidFill>
                  <a:srgbClr val="173AFF"/>
                </a:solidFill>
              </a:rPr>
              <a:t>Activity 5</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267828" y="568607"/>
            <a:ext cx="8594818" cy="4832466"/>
          </a:xfrm>
        </p:spPr>
        <p:txBody>
          <a:bodyPr/>
          <a:lstStyle/>
          <a:p>
            <a:pPr marL="0" indent="0">
              <a:buNone/>
            </a:pPr>
            <a:r>
              <a:rPr lang="en-GB" sz="2200" b="1" dirty="0">
                <a:solidFill>
                  <a:srgbClr val="002060"/>
                </a:solidFill>
                <a:ea typeface="+mn-lt"/>
                <a:cs typeface="+mn-lt"/>
              </a:rPr>
              <a:t>Answer: The student should avoid repeating “According to…” and vary their citation style.</a:t>
            </a:r>
            <a:endParaRPr lang="en-US">
              <a:solidFill>
                <a:srgbClr val="002060"/>
              </a:solidFill>
            </a:endParaRPr>
          </a:p>
          <a:p>
            <a:r>
              <a:rPr lang="en-GB" sz="2200" dirty="0">
                <a:solidFill>
                  <a:srgbClr val="002060"/>
                </a:solidFill>
                <a:ea typeface="+mn-lt"/>
                <a:cs typeface="+mn-lt"/>
              </a:rPr>
              <a:t>The student </a:t>
            </a:r>
            <a:r>
              <a:rPr lang="en-GB" sz="2200" b="1" dirty="0">
                <a:solidFill>
                  <a:srgbClr val="002060"/>
                </a:solidFill>
                <a:ea typeface="+mn-lt"/>
                <a:cs typeface="+mn-lt"/>
              </a:rPr>
              <a:t>uses “According to…” too often</a:t>
            </a:r>
            <a:r>
              <a:rPr lang="en-GB" sz="2200" dirty="0">
                <a:solidFill>
                  <a:srgbClr val="002060"/>
                </a:solidFill>
                <a:ea typeface="+mn-lt"/>
                <a:cs typeface="+mn-lt"/>
              </a:rPr>
              <a:t>, which makes the writing sound repetitive and mechanical.</a:t>
            </a:r>
            <a:endParaRPr lang="en-GB">
              <a:solidFill>
                <a:srgbClr val="002060"/>
              </a:solidFill>
            </a:endParaRPr>
          </a:p>
          <a:p>
            <a:r>
              <a:rPr lang="en-GB" sz="2200" dirty="0">
                <a:solidFill>
                  <a:srgbClr val="002060"/>
                </a:solidFill>
                <a:ea typeface="+mn-lt"/>
                <a:cs typeface="+mn-lt"/>
              </a:rPr>
              <a:t>In academic writing, we aim for a </a:t>
            </a:r>
            <a:r>
              <a:rPr lang="en-GB" sz="2200" b="1" dirty="0">
                <a:solidFill>
                  <a:srgbClr val="002060"/>
                </a:solidFill>
                <a:ea typeface="+mn-lt"/>
                <a:cs typeface="+mn-lt"/>
              </a:rPr>
              <a:t>smooth, natural integration</a:t>
            </a:r>
            <a:r>
              <a:rPr lang="en-GB" sz="2200" dirty="0">
                <a:solidFill>
                  <a:srgbClr val="002060"/>
                </a:solidFill>
                <a:ea typeface="+mn-lt"/>
                <a:cs typeface="+mn-lt"/>
              </a:rPr>
              <a:t> of sources into sentences.</a:t>
            </a:r>
            <a:endParaRPr lang="en-GB">
              <a:solidFill>
                <a:srgbClr val="002060"/>
              </a:solidFill>
            </a:endParaRPr>
          </a:p>
          <a:p>
            <a:r>
              <a:rPr lang="en-GB" sz="2200" dirty="0">
                <a:solidFill>
                  <a:srgbClr val="002060"/>
                </a:solidFill>
                <a:ea typeface="+mn-lt"/>
                <a:cs typeface="+mn-lt"/>
              </a:rPr>
              <a:t>The information is cited correctly (with author and year), but the </a:t>
            </a:r>
            <a:r>
              <a:rPr lang="en-GB" sz="2200" i="1" dirty="0">
                <a:solidFill>
                  <a:srgbClr val="002060"/>
                </a:solidFill>
                <a:ea typeface="+mn-lt"/>
                <a:cs typeface="+mn-lt"/>
              </a:rPr>
              <a:t>presentation</a:t>
            </a:r>
            <a:r>
              <a:rPr lang="en-GB" sz="2200" dirty="0">
                <a:solidFill>
                  <a:srgbClr val="002060"/>
                </a:solidFill>
                <a:ea typeface="+mn-lt"/>
                <a:cs typeface="+mn-lt"/>
              </a:rPr>
              <a:t> could be improved for readability and flow.</a:t>
            </a:r>
            <a:endParaRPr lang="en-GB">
              <a:solidFill>
                <a:srgbClr val="002060"/>
              </a:solidFill>
              <a:ea typeface="+mn-lt"/>
              <a:cs typeface="+mn-lt"/>
            </a:endParaRPr>
          </a:p>
          <a:p>
            <a:r>
              <a:rPr lang="en-GB" sz="2200" dirty="0">
                <a:solidFill>
                  <a:srgbClr val="002060"/>
                </a:solidFill>
                <a:ea typeface="+mn-lt"/>
                <a:cs typeface="+mn-lt"/>
              </a:rPr>
              <a:t>Use a </a:t>
            </a:r>
            <a:r>
              <a:rPr lang="en-GB" sz="2200" b="1" dirty="0">
                <a:solidFill>
                  <a:srgbClr val="002060"/>
                </a:solidFill>
                <a:ea typeface="+mn-lt"/>
                <a:cs typeface="+mn-lt"/>
              </a:rPr>
              <a:t>mix of citation styles</a:t>
            </a:r>
            <a:r>
              <a:rPr lang="en-GB" sz="2200" dirty="0">
                <a:solidFill>
                  <a:srgbClr val="002060"/>
                </a:solidFill>
                <a:ea typeface="+mn-lt"/>
                <a:cs typeface="+mn-lt"/>
              </a:rPr>
              <a:t> — sometimes start with the author’s name (Smith, 2023), and sometimes put it at the end (… funded by taxes (Jones, 2022)).</a:t>
            </a:r>
            <a:endParaRPr lang="en-GB" sz="2200">
              <a:solidFill>
                <a:srgbClr val="002060"/>
              </a:solidFill>
            </a:endParaRPr>
          </a:p>
          <a:p>
            <a:r>
              <a:rPr lang="en-GB" sz="2200" dirty="0">
                <a:solidFill>
                  <a:srgbClr val="002060"/>
                </a:solidFill>
                <a:ea typeface="+mn-lt"/>
                <a:cs typeface="+mn-lt"/>
              </a:rPr>
              <a:t>This makes writing more engaging and professional while still giving proper credit.</a:t>
            </a:r>
            <a:endParaRPr lang="en-GB" dirty="0">
              <a:solidFill>
                <a:srgbClr val="002060"/>
              </a:solidFill>
            </a:endParaRPr>
          </a:p>
          <a:p>
            <a:pPr marL="0" indent="0">
              <a:buNone/>
            </a:pPr>
            <a:endParaRPr lang="en-GB" sz="2200" dirty="0"/>
          </a:p>
          <a:p>
            <a:pPr marL="0" indent="0">
              <a:buNone/>
            </a:pPr>
            <a:br>
              <a:rPr lang="en-US" dirty="0"/>
            </a:br>
            <a:endParaRPr lang="en-US" dirty="0"/>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393017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solidFill>
                  <a:srgbClr val="002060"/>
                </a:solidFill>
                <a:latin typeface="Segoe UI"/>
                <a:cs typeface="Calibri"/>
              </a:rPr>
              <a:t>Using in-text citations: Variety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300" b="1" dirty="0">
                <a:solidFill>
                  <a:srgbClr val="002060"/>
                </a:solidFill>
                <a:latin typeface="Segoe UI"/>
                <a:cs typeface="Calibri"/>
              </a:rPr>
              <a:t>Jones</a:t>
            </a:r>
            <a:r>
              <a:rPr lang="en-GB" sz="2300" dirty="0">
                <a:solidFill>
                  <a:srgbClr val="002060"/>
                </a:solidFill>
                <a:latin typeface="Segoe UI"/>
                <a:cs typeface="Calibri"/>
              </a:rPr>
              <a:t> (2018) </a:t>
            </a:r>
            <a:r>
              <a:rPr lang="en-GB" sz="2300" b="1" dirty="0">
                <a:solidFill>
                  <a:srgbClr val="002060"/>
                </a:solidFill>
                <a:latin typeface="Segoe UI"/>
                <a:cs typeface="Calibri"/>
              </a:rPr>
              <a:t>claimed</a:t>
            </a:r>
            <a:r>
              <a:rPr lang="en-GB" sz="2300" dirty="0">
                <a:solidFill>
                  <a:srgbClr val="002060"/>
                </a:solidFill>
                <a:latin typeface="Segoe UI"/>
                <a:cs typeface="Calibri"/>
              </a:rPr>
              <a:t> that students found referencing difficult, especially if they had never referenced external materials before.</a:t>
            </a:r>
            <a:endParaRPr lang="en-US" sz="2300">
              <a:solidFill>
                <a:srgbClr val="002060"/>
              </a:solidFill>
              <a:latin typeface="Segoe UI"/>
              <a:cs typeface="Calibri"/>
            </a:endParaRPr>
          </a:p>
          <a:p>
            <a:pPr marL="0" indent="0" algn="just">
              <a:buNone/>
            </a:pPr>
            <a:endParaRPr lang="en-GB" sz="1400" dirty="0">
              <a:solidFill>
                <a:srgbClr val="002060"/>
              </a:solidFill>
              <a:latin typeface="Segoe UI"/>
              <a:cs typeface="Calibri" panose="020F0502020204030204" pitchFamily="34" charset="0"/>
            </a:endParaRPr>
          </a:p>
          <a:p>
            <a:pPr algn="just"/>
            <a:r>
              <a:rPr lang="en-GB" sz="2300" dirty="0">
                <a:solidFill>
                  <a:srgbClr val="002060"/>
                </a:solidFill>
                <a:latin typeface="Segoe UI"/>
                <a:cs typeface="Calibri"/>
              </a:rPr>
              <a:t>Jones (2018, p. 4) </a:t>
            </a:r>
            <a:r>
              <a:rPr lang="en-GB" sz="2300" b="1" dirty="0">
                <a:solidFill>
                  <a:srgbClr val="002060"/>
                </a:solidFill>
                <a:latin typeface="Segoe UI"/>
                <a:cs typeface="Calibri"/>
              </a:rPr>
              <a:t>stated</a:t>
            </a:r>
            <a:r>
              <a:rPr lang="en-GB" sz="2300" dirty="0">
                <a:solidFill>
                  <a:srgbClr val="002060"/>
                </a:solidFill>
                <a:latin typeface="Segoe UI"/>
                <a:cs typeface="Calibri"/>
              </a:rPr>
              <a:t> that students struggle with referencing because they “fail to refer to guides or ask their teacher for help”. </a:t>
            </a:r>
          </a:p>
          <a:p>
            <a:pPr algn="just"/>
            <a:endParaRPr lang="en-GB" sz="1400" dirty="0">
              <a:solidFill>
                <a:srgbClr val="002060"/>
              </a:solidFill>
              <a:latin typeface="Segoe UI"/>
              <a:cs typeface="Calibri" panose="020F0502020204030204" pitchFamily="34" charset="0"/>
            </a:endParaRPr>
          </a:p>
          <a:p>
            <a:pPr algn="just"/>
            <a:r>
              <a:rPr lang="en-GB" sz="2300" dirty="0">
                <a:solidFill>
                  <a:srgbClr val="002060"/>
                </a:solidFill>
                <a:latin typeface="Segoe UI"/>
                <a:cs typeface="Calibri"/>
              </a:rPr>
              <a:t>It is often argued that students “fail to refer to guides or ask their teacher for help” (Jones, 2018. p. 4)</a:t>
            </a:r>
          </a:p>
          <a:p>
            <a:pPr marL="0" indent="0" algn="just">
              <a:buNone/>
            </a:pPr>
            <a:endParaRPr lang="en-GB" sz="1400" dirty="0">
              <a:solidFill>
                <a:srgbClr val="002060"/>
              </a:solidFill>
              <a:latin typeface="Segoe UI"/>
              <a:ea typeface="+mn-lt"/>
              <a:cs typeface="Calibri"/>
            </a:endParaRPr>
          </a:p>
          <a:p>
            <a:pPr algn="just"/>
            <a:r>
              <a:rPr lang="en-GB" sz="2300" dirty="0">
                <a:solidFill>
                  <a:srgbClr val="002060"/>
                </a:solidFill>
                <a:latin typeface="Segoe UI"/>
                <a:ea typeface="+mn-lt"/>
                <a:cs typeface="+mn-lt"/>
              </a:rPr>
              <a:t>Students often do not consult referencing guides or seek guidance from their teacher (Jones, 2018).</a:t>
            </a:r>
            <a:endParaRPr lang="en-GB" sz="2300" dirty="0">
              <a:solidFill>
                <a:srgbClr val="002060"/>
              </a:solidFill>
              <a:latin typeface="Segoe UI"/>
              <a:cs typeface="Calibri"/>
            </a:endParaRPr>
          </a:p>
          <a:p>
            <a:pPr algn="just"/>
            <a:endParaRPr lang="en-GB" sz="2400" dirty="0">
              <a:solidFill>
                <a:srgbClr val="002060"/>
              </a:solidFill>
              <a:latin typeface="Segoe UI"/>
              <a:cs typeface="Calibri"/>
            </a:endParaRP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solidFill>
                  <a:srgbClr val="002060"/>
                </a:solidFill>
              </a:rPr>
              <a:t>Expressions to introduce</a:t>
            </a:r>
            <a:br>
              <a:rPr lang="en-GB" sz="3600" b="1" dirty="0">
                <a:solidFill>
                  <a:srgbClr val="002060"/>
                </a:solidFill>
              </a:rPr>
            </a:br>
            <a:r>
              <a:rPr lang="en-GB" sz="3600" b="1" dirty="0">
                <a:solidFill>
                  <a:srgbClr val="002060"/>
                </a:solidFill>
              </a:rPr>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solidFill>
                  <a:srgbClr val="002060"/>
                </a:solidFill>
                <a:latin typeface="+mj-lt"/>
                <a:cs typeface="Calibri"/>
              </a:rPr>
              <a:t>According to author’s surname (year of publication)…..</a:t>
            </a:r>
          </a:p>
          <a:p>
            <a:r>
              <a:rPr lang="en-GB" sz="2200" dirty="0">
                <a:solidFill>
                  <a:srgbClr val="002060"/>
                </a:solidFill>
                <a:latin typeface="+mj-lt"/>
                <a:cs typeface="Calibri"/>
              </a:rPr>
              <a:t>The author (year of publication) states that……</a:t>
            </a:r>
          </a:p>
          <a:p>
            <a:r>
              <a:rPr lang="en-GB" sz="2200" dirty="0">
                <a:solidFill>
                  <a:srgbClr val="002060"/>
                </a:solidFill>
                <a:latin typeface="+mj-lt"/>
                <a:cs typeface="Calibri"/>
              </a:rPr>
              <a:t>The author (year of publication) argues that……</a:t>
            </a:r>
          </a:p>
          <a:p>
            <a:r>
              <a:rPr lang="en-GB" sz="2200" dirty="0">
                <a:solidFill>
                  <a:srgbClr val="002060"/>
                </a:solidFill>
                <a:latin typeface="+mj-lt"/>
                <a:cs typeface="Calibri"/>
              </a:rPr>
              <a:t>The authors (year of publication) examined….</a:t>
            </a:r>
          </a:p>
          <a:p>
            <a:r>
              <a:rPr lang="en-GB" sz="2200" dirty="0">
                <a:solidFill>
                  <a:srgbClr val="002060"/>
                </a:solidFill>
                <a:latin typeface="+mj-lt"/>
                <a:cs typeface="Calibri"/>
              </a:rPr>
              <a:t>The authors (year of publication) suggested…….</a:t>
            </a:r>
          </a:p>
          <a:p>
            <a:r>
              <a:rPr lang="en-GB" sz="2200" dirty="0">
                <a:solidFill>
                  <a:srgbClr val="002060"/>
                </a:solidFill>
                <a:latin typeface="+mj-lt"/>
                <a:cs typeface="Calibri"/>
              </a:rPr>
              <a:t>Malley (1998, p.28) found that “study skills are increasingly used by Higher education institutions”.</a:t>
            </a:r>
          </a:p>
          <a:p>
            <a:r>
              <a:rPr lang="en-GB" sz="2200" dirty="0">
                <a:solidFill>
                  <a:srgbClr val="002060"/>
                </a:solidFill>
                <a:latin typeface="+mj-lt"/>
                <a:cs typeface="Calibri"/>
              </a:rPr>
              <a:t>There are many more! Use </a:t>
            </a:r>
            <a:r>
              <a:rPr lang="en-GB" sz="2200" dirty="0" err="1">
                <a:solidFill>
                  <a:srgbClr val="002060"/>
                </a:solidFill>
                <a:latin typeface="+mj-lt"/>
                <a:cs typeface="Calibri"/>
              </a:rPr>
              <a:t>phrasebanks</a:t>
            </a:r>
            <a:r>
              <a:rPr lang="en-GB" sz="2200" dirty="0">
                <a:solidFill>
                  <a:srgbClr val="002060"/>
                </a:solidFill>
                <a:latin typeface="+mj-lt"/>
                <a:cs typeface="Calibri"/>
              </a:rPr>
              <a:t> like this one to vary your expressions:</a:t>
            </a:r>
          </a:p>
          <a:p>
            <a:pPr marL="0" indent="0" algn="ctr">
              <a:buNone/>
            </a:pPr>
            <a:r>
              <a:rPr lang="en-GB" sz="2200" dirty="0">
                <a:latin typeface="+mj-lt"/>
                <a:cs typeface="Calibri"/>
              </a:rPr>
              <a:t> </a:t>
            </a:r>
            <a:r>
              <a:rPr lang="en-GB" sz="2800" dirty="0">
                <a:latin typeface="+mj-lt"/>
                <a:cs typeface="Calibri"/>
                <a:hlinkClick r:id="rId2"/>
              </a:rPr>
              <a:t>https://www.student.unsw.edu.au/introducing-quotations-and-paraphrases</a:t>
            </a:r>
            <a:r>
              <a:rPr lang="en-GB" sz="2800" dirty="0">
                <a:latin typeface="+mj-lt"/>
                <a:cs typeface="Calibri"/>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232990"/>
            <a:ext cx="6364705" cy="651794"/>
          </a:xfrm>
        </p:spPr>
        <p:txBody>
          <a:bodyPr/>
          <a:lstStyle/>
          <a:p>
            <a:r>
              <a:rPr lang="en-GB" sz="3200" b="1" dirty="0">
                <a:solidFill>
                  <a:srgbClr val="002060"/>
                </a:solidFill>
                <a:latin typeface="Segoe UI"/>
                <a:cs typeface="Calibri"/>
              </a:rPr>
              <a:t>How to Provide a Full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1080169"/>
            <a:ext cx="8472071" cy="4694680"/>
          </a:xfrm>
        </p:spPr>
        <p:txBody>
          <a:bodyPr/>
          <a:lstStyle/>
          <a:p>
            <a:pPr algn="just">
              <a:defRPr/>
            </a:pPr>
            <a:r>
              <a:rPr lang="en-GB" sz="2200" dirty="0">
                <a:solidFill>
                  <a:srgbClr val="002060"/>
                </a:solidFill>
                <a:latin typeface="Segoe UI"/>
                <a:ea typeface="+mn-lt"/>
                <a:cs typeface="+mn-lt"/>
              </a:rPr>
              <a:t>When you </a:t>
            </a:r>
            <a:r>
              <a:rPr lang="en-GB" sz="2200" b="1" dirty="0">
                <a:solidFill>
                  <a:srgbClr val="002060"/>
                </a:solidFill>
                <a:latin typeface="Segoe UI"/>
                <a:ea typeface="+mn-lt"/>
                <a:cs typeface="+mn-lt"/>
              </a:rPr>
              <a:t>cite </a:t>
            </a:r>
            <a:r>
              <a:rPr lang="en-GB" sz="2200" dirty="0">
                <a:solidFill>
                  <a:srgbClr val="002060"/>
                </a:solidFill>
                <a:latin typeface="Segoe UI"/>
                <a:ea typeface="+mn-lt"/>
                <a:cs typeface="+mn-lt"/>
              </a:rPr>
              <a:t>a source in your report, you only give the author’s last name (or the organisation name if there is no specific author) and the year. At the end of your report, you must include a </a:t>
            </a:r>
            <a:r>
              <a:rPr lang="en-GB" sz="2200" b="1" dirty="0">
                <a:solidFill>
                  <a:srgbClr val="002060"/>
                </a:solidFill>
                <a:latin typeface="Segoe UI"/>
                <a:ea typeface="+mn-lt"/>
                <a:cs typeface="+mn-lt"/>
              </a:rPr>
              <a:t>Reference List</a:t>
            </a:r>
            <a:r>
              <a:rPr lang="en-GB" sz="2200" dirty="0">
                <a:solidFill>
                  <a:srgbClr val="002060"/>
                </a:solidFill>
                <a:latin typeface="Segoe UI"/>
                <a:ea typeface="+mn-lt"/>
                <a:cs typeface="+mn-lt"/>
              </a:rPr>
              <a:t> with full details of each source.</a:t>
            </a:r>
            <a:endParaRPr lang="en-US" sz="2200">
              <a:solidFill>
                <a:srgbClr val="002060"/>
              </a:solidFill>
              <a:latin typeface="Segoe UI"/>
              <a:ea typeface="+mn-lt"/>
              <a:cs typeface="+mn-lt"/>
            </a:endParaRPr>
          </a:p>
          <a:p>
            <a:pPr algn="just">
              <a:defRPr/>
            </a:pPr>
            <a:r>
              <a:rPr lang="en-GB" sz="2200" dirty="0">
                <a:solidFill>
                  <a:srgbClr val="002060"/>
                </a:solidFill>
                <a:latin typeface="Segoe UI"/>
                <a:ea typeface="+mn-lt"/>
                <a:cs typeface="+mn-lt"/>
              </a:rPr>
              <a:t>On this course, you should use the </a:t>
            </a:r>
            <a:r>
              <a:rPr lang="en-GB" sz="2200" b="1" dirty="0">
                <a:solidFill>
                  <a:srgbClr val="002060"/>
                </a:solidFill>
                <a:latin typeface="Segoe UI"/>
                <a:ea typeface="+mn-lt"/>
                <a:cs typeface="+mn-lt"/>
              </a:rPr>
              <a:t>Harvard referencing system.</a:t>
            </a:r>
            <a:endParaRPr lang="en-GB" sz="2200">
              <a:solidFill>
                <a:srgbClr val="002060"/>
              </a:solidFill>
              <a:latin typeface="Segoe UI"/>
              <a:cs typeface="Segoe UI"/>
            </a:endParaRPr>
          </a:p>
          <a:p>
            <a:pPr algn="just">
              <a:lnSpc>
                <a:spcPct val="90000"/>
              </a:lnSpc>
              <a:spcBef>
                <a:spcPct val="20000"/>
              </a:spcBef>
              <a:buFont typeface="Arial" pitchFamily="34" charset="0"/>
              <a:defRPr/>
            </a:pPr>
            <a:r>
              <a:rPr lang="en-GB" sz="2200" dirty="0">
                <a:solidFill>
                  <a:srgbClr val="002060"/>
                </a:solidFill>
                <a:latin typeface="Segoe UI"/>
                <a:cs typeface="Calibri"/>
              </a:rPr>
              <a:t>You can find a full and detailed guide on the UWTSD website by following this link: </a:t>
            </a:r>
            <a:r>
              <a:rPr lang="en-GB" altLang="en-US" sz="2200" dirty="0">
                <a:latin typeface="Segoe UI"/>
                <a:cs typeface="Calibri"/>
                <a:hlinkClick r:id="rId2"/>
              </a:rPr>
              <a:t>https://www.uwtsd.ac.uk/library/student-essentials/referencing-handbooks/</a:t>
            </a:r>
            <a:r>
              <a:rPr lang="en-GB" altLang="en-US" sz="2200" dirty="0">
                <a:latin typeface="Segoe UI"/>
                <a:cs typeface="Calibri"/>
              </a:rPr>
              <a:t> </a:t>
            </a:r>
            <a:r>
              <a:rPr lang="en-GB" altLang="en-US" sz="2200" dirty="0">
                <a:solidFill>
                  <a:srgbClr val="002060"/>
                </a:solidFill>
                <a:latin typeface="Segoe UI"/>
                <a:cs typeface="Calibri"/>
              </a:rPr>
              <a:t>(you can also find it on the Moodle page of this course). </a:t>
            </a:r>
          </a:p>
          <a:p>
            <a:pPr algn="just">
              <a:lnSpc>
                <a:spcPct val="90000"/>
              </a:lnSpc>
              <a:defRPr/>
            </a:pPr>
            <a:r>
              <a:rPr lang="en-GB" sz="2200" dirty="0">
                <a:latin typeface="Segoe UI"/>
                <a:cs typeface="Calibri"/>
              </a:rPr>
              <a:t>T</a:t>
            </a:r>
            <a:r>
              <a:rPr lang="en-GB" sz="2200" dirty="0">
                <a:solidFill>
                  <a:srgbClr val="002060"/>
                </a:solidFill>
                <a:latin typeface="Segoe UI"/>
                <a:cs typeface="Calibri"/>
              </a:rPr>
              <a:t>here is also a handy guide ‘Cite them Right’ which is available in the library and online:</a:t>
            </a:r>
            <a:r>
              <a:rPr lang="en-GB" sz="2200" dirty="0">
                <a:latin typeface="Segoe UI"/>
                <a:cs typeface="Calibri"/>
              </a:rPr>
              <a:t> </a:t>
            </a:r>
            <a:r>
              <a:rPr lang="en-GB" sz="2200" dirty="0">
                <a:latin typeface="Segoe UI"/>
                <a:cs typeface="Calibri"/>
                <a:hlinkClick r:id="rId3"/>
              </a:rPr>
              <a:t>https://www.citethemrightonline.com/</a:t>
            </a:r>
            <a:r>
              <a:rPr lang="en-GB" sz="2200" dirty="0">
                <a:latin typeface="Segoe UI"/>
                <a:cs typeface="Calibri"/>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597400" y="-102548"/>
            <a:ext cx="3946358" cy="675857"/>
          </a:xfrm>
        </p:spPr>
        <p:txBody>
          <a:bodyPr/>
          <a:lstStyle/>
          <a:p>
            <a:r>
              <a:rPr lang="en-GB" sz="3200" b="1" dirty="0">
                <a:solidFill>
                  <a:srgbClr val="002060"/>
                </a:solidFill>
                <a:latin typeface="Segoe UI"/>
                <a:cs typeface="Segoe UI"/>
              </a:rPr>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193863" y="386566"/>
            <a:ext cx="8761616" cy="3720224"/>
          </a:xfrm>
        </p:spPr>
        <p:txBody>
          <a:bodyPr/>
          <a:lstStyle/>
          <a:p>
            <a:pPr marL="0" indent="0" algn="just" eaLnBrk="1" hangingPunct="1">
              <a:lnSpc>
                <a:spcPct val="90000"/>
              </a:lnSpc>
              <a:buNone/>
              <a:defRPr/>
            </a:pPr>
            <a:endParaRPr lang="en-GB" sz="2300" dirty="0">
              <a:latin typeface="Segoe UI"/>
              <a:cs typeface="Segoe UI"/>
            </a:endParaRPr>
          </a:p>
          <a:p>
            <a:pPr algn="just">
              <a:lnSpc>
                <a:spcPct val="90000"/>
              </a:lnSpc>
              <a:defRPr/>
            </a:pPr>
            <a:r>
              <a:rPr lang="en-GB" sz="2200" dirty="0">
                <a:solidFill>
                  <a:srgbClr val="002060"/>
                </a:solidFill>
                <a:latin typeface="Segoe UI"/>
                <a:cs typeface="Segoe UI"/>
              </a:rPr>
              <a:t>The list at the end of your assignment has all the information about the sources used in the main body of your work. </a:t>
            </a:r>
          </a:p>
          <a:p>
            <a:pPr marL="0" indent="0" algn="just">
              <a:lnSpc>
                <a:spcPct val="90000"/>
              </a:lnSpc>
              <a:buNone/>
              <a:defRPr/>
            </a:pPr>
            <a:endParaRPr lang="en-GB" sz="2200" dirty="0">
              <a:solidFill>
                <a:srgbClr val="002060"/>
              </a:solidFill>
              <a:latin typeface="Segoe UI"/>
              <a:cs typeface="Segoe UI"/>
            </a:endParaRPr>
          </a:p>
          <a:p>
            <a:pPr algn="just">
              <a:lnSpc>
                <a:spcPct val="90000"/>
              </a:lnSpc>
              <a:defRPr/>
            </a:pPr>
            <a:r>
              <a:rPr lang="en-GB" sz="2200" dirty="0">
                <a:solidFill>
                  <a:srgbClr val="002060"/>
                </a:solidFill>
                <a:latin typeface="Segoe UI"/>
                <a:cs typeface="Segoe UI"/>
              </a:rPr>
              <a:t>Your reference list should be on a new page and should list all the sources used in </a:t>
            </a:r>
            <a:r>
              <a:rPr lang="en-GB" sz="2200" b="1" dirty="0">
                <a:solidFill>
                  <a:srgbClr val="002060"/>
                </a:solidFill>
                <a:latin typeface="Segoe UI"/>
                <a:cs typeface="Segoe UI"/>
              </a:rPr>
              <a:t>alphabetical order. </a:t>
            </a:r>
          </a:p>
          <a:p>
            <a:pPr algn="just">
              <a:lnSpc>
                <a:spcPct val="90000"/>
              </a:lnSpc>
              <a:defRPr/>
            </a:pPr>
            <a:endParaRPr lang="en-GB" sz="2200" b="1" dirty="0">
              <a:solidFill>
                <a:srgbClr val="002060"/>
              </a:solidFill>
              <a:latin typeface="Segoe UI"/>
              <a:cs typeface="Segoe UI"/>
            </a:endParaRPr>
          </a:p>
          <a:p>
            <a:pPr algn="just">
              <a:lnSpc>
                <a:spcPct val="90000"/>
              </a:lnSpc>
              <a:defRPr/>
            </a:pPr>
            <a:r>
              <a:rPr lang="en-GB" sz="2200" b="1" dirty="0">
                <a:solidFill>
                  <a:srgbClr val="002060"/>
                </a:solidFill>
                <a:latin typeface="Segoe UI"/>
                <a:cs typeface="Segoe UI"/>
              </a:rPr>
              <a:t>You should not use bullet points or numbers when writing your reference list</a:t>
            </a:r>
          </a:p>
          <a:p>
            <a:pPr marL="0" indent="0" algn="just">
              <a:lnSpc>
                <a:spcPct val="90000"/>
              </a:lnSpc>
              <a:buNone/>
              <a:defRPr/>
            </a:pPr>
            <a:endParaRPr lang="en-GB" sz="2200" b="1" dirty="0">
              <a:solidFill>
                <a:srgbClr val="002060"/>
              </a:solidFill>
              <a:latin typeface="Segoe UI"/>
              <a:cs typeface="Segoe UI"/>
            </a:endParaRPr>
          </a:p>
          <a:p>
            <a:pPr algn="just">
              <a:lnSpc>
                <a:spcPct val="90000"/>
              </a:lnSpc>
              <a:defRPr/>
            </a:pPr>
            <a:r>
              <a:rPr lang="en-GB" sz="2200" dirty="0">
                <a:solidFill>
                  <a:srgbClr val="002060"/>
                </a:solidFill>
                <a:latin typeface="Segoe UI"/>
                <a:cs typeface="Segoe UI"/>
              </a:rPr>
              <a:t>In the reference list you need to provide the full information for every source you cited in the body of your work. </a:t>
            </a:r>
          </a:p>
          <a:p>
            <a:pPr marL="0" indent="0" algn="just">
              <a:lnSpc>
                <a:spcPct val="90000"/>
              </a:lnSpc>
              <a:buNone/>
              <a:defRPr/>
            </a:pPr>
            <a:endParaRPr lang="en-GB" sz="2200" dirty="0">
              <a:solidFill>
                <a:srgbClr val="002060"/>
              </a:solidFill>
              <a:latin typeface="Segoe UI"/>
              <a:cs typeface="Segoe UI"/>
            </a:endParaRPr>
          </a:p>
          <a:p>
            <a:pPr algn="just">
              <a:lnSpc>
                <a:spcPct val="90000"/>
              </a:lnSpc>
              <a:defRPr/>
            </a:pPr>
            <a:r>
              <a:rPr lang="en-GB" sz="2200" dirty="0">
                <a:solidFill>
                  <a:srgbClr val="002060"/>
                </a:solidFill>
                <a:latin typeface="Segoe UI"/>
                <a:cs typeface="Segoe UI"/>
              </a:rPr>
              <a:t>There is a specific order and format for every type of source (e.g. website, book, article). You should ALWAYS use a guide to help you when writing your reference list.</a:t>
            </a:r>
          </a:p>
          <a:p>
            <a:pPr algn="just" eaLnBrk="1" hangingPunct="1">
              <a:lnSpc>
                <a:spcPct val="90000"/>
              </a:lnSpc>
              <a:buNone/>
              <a:defRPr/>
            </a:pPr>
            <a:endParaRPr lang="en-GB" sz="2300" dirty="0">
              <a:solidFill>
                <a:srgbClr val="002060"/>
              </a:solidFill>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r>
              <a:rPr lang="en-GB" sz="2300" dirty="0">
                <a:latin typeface="Segoe UI"/>
                <a:cs typeface="Segoe UI"/>
              </a:rPr>
              <a:t> </a:t>
            </a:r>
          </a:p>
          <a:p>
            <a:endParaRPr lang="en-GB" sz="2300" dirty="0">
              <a:latin typeface="Segoe UI"/>
              <a:cs typeface="Segoe UI"/>
            </a:endParaRPr>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2779470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400" dirty="0">
                <a:solidFill>
                  <a:srgbClr val="002060"/>
                </a:solidFill>
                <a:latin typeface="Segoe UI"/>
                <a:cs typeface="Segoe UI"/>
              </a:rPr>
              <a:t>Hofmeyr, I., Lavery, C. (2020) </a:t>
            </a:r>
            <a:r>
              <a:rPr lang="en-GB" sz="2400" i="1" dirty="0">
                <a:solidFill>
                  <a:srgbClr val="002060"/>
                </a:solidFill>
                <a:latin typeface="Segoe UI"/>
                <a:cs typeface="Segoe UI"/>
              </a:rPr>
              <a:t>Exploring the Indian Ocean as a rich archive of history – above and below the water line</a:t>
            </a:r>
            <a:r>
              <a:rPr lang="en-GB" sz="2400" dirty="0">
                <a:solidFill>
                  <a:srgbClr val="002060"/>
                </a:solidFill>
                <a:latin typeface="Segoe UI"/>
                <a:cs typeface="Segoe UI"/>
              </a:rPr>
              <a:t>. Available at: </a:t>
            </a:r>
            <a:r>
              <a:rPr lang="en-GB" sz="2400" dirty="0">
                <a:solidFill>
                  <a:srgbClr val="1803FF"/>
                </a:solidFill>
                <a:latin typeface="Segoe UI"/>
                <a:cs typeface="Segoe UI"/>
                <a:hlinkClick r:id="rId3">
                  <a:extLst>
                    <a:ext uri="{A12FA001-AC4F-418D-AE19-62706E023703}">
                      <ahyp:hlinkClr xmlns:ahyp="http://schemas.microsoft.com/office/drawing/2018/hyperlinkcolor" val="tx"/>
                    </a:ext>
                  </a:extLst>
                </a:hlinkClick>
              </a:rPr>
              <a:t>https://theconversation.com/exploring-the-indian-ocean-as-a-rich-archive-of-history-above-and-below-the-water-line-133817</a:t>
            </a:r>
            <a:r>
              <a:rPr lang="en-GB" sz="2400" dirty="0">
                <a:solidFill>
                  <a:srgbClr val="1803FF"/>
                </a:solidFill>
                <a:latin typeface="Segoe UI"/>
                <a:cs typeface="Segoe UI"/>
              </a:rPr>
              <a:t> </a:t>
            </a:r>
            <a:r>
              <a:rPr lang="en-GB" sz="2400" dirty="0">
                <a:solidFill>
                  <a:srgbClr val="002060"/>
                </a:solidFill>
                <a:latin typeface="Segoe UI"/>
                <a:cs typeface="Segoe UI"/>
              </a:rPr>
              <a:t>(Accessed 8 November 2021).</a:t>
            </a:r>
          </a:p>
          <a:p>
            <a:pPr marL="0" indent="0">
              <a:buNone/>
              <a:defRPr/>
            </a:pPr>
            <a:endParaRPr lang="en-GB" sz="800" dirty="0">
              <a:solidFill>
                <a:srgbClr val="002060"/>
              </a:solidFill>
              <a:latin typeface="Segoe UI"/>
              <a:cs typeface="Segoe UI"/>
            </a:endParaRPr>
          </a:p>
          <a:p>
            <a:pPr marL="0" indent="0" eaLnBrk="1" hangingPunct="1">
              <a:buNone/>
              <a:defRPr/>
            </a:pPr>
            <a:endParaRPr lang="en-GB" sz="2400" dirty="0">
              <a:solidFill>
                <a:srgbClr val="002060"/>
              </a:solidFill>
              <a:latin typeface="Segoe UI"/>
              <a:cs typeface="Segoe UI"/>
            </a:endParaRPr>
          </a:p>
          <a:p>
            <a:pPr marL="0" indent="0">
              <a:buNone/>
              <a:defRPr/>
            </a:pPr>
            <a:r>
              <a:rPr lang="en-GB" sz="2400" dirty="0">
                <a:solidFill>
                  <a:srgbClr val="002060"/>
                </a:solidFill>
                <a:latin typeface="Segoe UI"/>
                <a:cs typeface="Segoe UI"/>
              </a:rPr>
              <a:t>Jones, M. (2019) ‘The Effects of Globalisation on the Chinese Economy’, </a:t>
            </a:r>
            <a:r>
              <a:rPr lang="en-GB" sz="2400" i="1" dirty="0" err="1">
                <a:solidFill>
                  <a:srgbClr val="002060"/>
                </a:solidFill>
                <a:latin typeface="Segoe UI"/>
                <a:cs typeface="Segoe UI"/>
              </a:rPr>
              <a:t>Globalistion</a:t>
            </a:r>
            <a:r>
              <a:rPr lang="en-GB" sz="2400" i="1" dirty="0">
                <a:solidFill>
                  <a:srgbClr val="002060"/>
                </a:solidFill>
                <a:latin typeface="Segoe UI"/>
                <a:cs typeface="Segoe UI"/>
              </a:rPr>
              <a:t> and Economy</a:t>
            </a:r>
            <a:r>
              <a:rPr lang="en-GB" sz="2400" dirty="0">
                <a:solidFill>
                  <a:srgbClr val="002060"/>
                </a:solidFill>
                <a:latin typeface="Segoe UI"/>
                <a:cs typeface="Segoe UI"/>
              </a:rPr>
              <a:t>, 23(2), pp. 108-125.</a:t>
            </a:r>
            <a:endParaRPr lang="en-GB"/>
          </a:p>
          <a:p>
            <a:pPr marL="0" indent="0">
              <a:buNone/>
              <a:defRPr/>
            </a:pPr>
            <a:endParaRPr lang="en-GB" sz="800" dirty="0">
              <a:solidFill>
                <a:srgbClr val="002060"/>
              </a:solidFill>
              <a:latin typeface="Segoe UI"/>
              <a:cs typeface="Segoe UI"/>
            </a:endParaRPr>
          </a:p>
          <a:p>
            <a:pPr marL="0" indent="0">
              <a:buNone/>
              <a:defRPr/>
            </a:pPr>
            <a:endParaRPr lang="en-GB" sz="800" dirty="0">
              <a:solidFill>
                <a:srgbClr val="002060"/>
              </a:solidFill>
              <a:latin typeface="Segoe UI"/>
              <a:cs typeface="Segoe UI"/>
            </a:endParaRPr>
          </a:p>
          <a:p>
            <a:pPr marL="0" indent="0">
              <a:buNone/>
              <a:defRPr/>
            </a:pPr>
            <a:endParaRPr lang="en-GB" sz="800" dirty="0">
              <a:solidFill>
                <a:srgbClr val="002060"/>
              </a:solidFill>
              <a:latin typeface="Segoe UI"/>
              <a:cs typeface="Segoe UI"/>
            </a:endParaRPr>
          </a:p>
          <a:p>
            <a:pPr marL="0" indent="0" eaLnBrk="1" hangingPunct="1">
              <a:buNone/>
              <a:defRPr/>
            </a:pPr>
            <a:r>
              <a:rPr lang="en-GB" sz="2400" dirty="0">
                <a:solidFill>
                  <a:srgbClr val="002060"/>
                </a:solidFill>
                <a:latin typeface="Segoe UI"/>
                <a:cs typeface="Segoe UI"/>
              </a:rPr>
              <a:t>Watson, M. (2024) </a:t>
            </a:r>
            <a:r>
              <a:rPr lang="en-GB" sz="2400" i="1" dirty="0">
                <a:solidFill>
                  <a:srgbClr val="002060"/>
                </a:solidFill>
                <a:latin typeface="Segoe UI"/>
                <a:cs typeface="Segoe UI"/>
              </a:rPr>
              <a:t>Why It's Good To Reference. </a:t>
            </a:r>
            <a:r>
              <a:rPr lang="en-GB" sz="2400" dirty="0">
                <a:solidFill>
                  <a:srgbClr val="002060"/>
                </a:solidFill>
                <a:latin typeface="Segoe UI"/>
                <a:cs typeface="Segoe UI"/>
              </a:rPr>
              <a:t>Cambridge: Cambridge University Press.</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87C809E-8651-5089-1C47-B3DFB86CC381}"/>
            </a:ext>
          </a:extLst>
        </p:cNvPr>
        <p:cNvGrpSpPr/>
        <p:nvPr/>
      </p:nvGrpSpPr>
      <p:grpSpPr>
        <a:xfrm>
          <a:off x="0" y="0"/>
          <a:ext cx="0" cy="0"/>
          <a:chOff x="0" y="0"/>
          <a:chExt cx="0" cy="0"/>
        </a:xfrm>
      </p:grpSpPr>
      <p:sp>
        <p:nvSpPr>
          <p:cNvPr id="33794" name="Rectangle 2">
            <a:extLst>
              <a:ext uri="{FF2B5EF4-FFF2-40B4-BE49-F238E27FC236}">
                <a16:creationId xmlns:a16="http://schemas.microsoft.com/office/drawing/2014/main" id="{79FE7E82-311B-581E-A9D0-53ACAD25F1A4}"/>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solidFill>
                  <a:srgbClr val="002060"/>
                </a:solidFill>
                <a:latin typeface="Segoe UI"/>
                <a:cs typeface="Calibri"/>
              </a:rPr>
              <a:t>Example of a reference list </a:t>
            </a:r>
          </a:p>
        </p:txBody>
      </p:sp>
      <p:sp>
        <p:nvSpPr>
          <p:cNvPr id="23555" name="Rectangle 3">
            <a:extLst>
              <a:ext uri="{FF2B5EF4-FFF2-40B4-BE49-F238E27FC236}">
                <a16:creationId xmlns:a16="http://schemas.microsoft.com/office/drawing/2014/main" id="{FD73F981-2386-ECDB-A024-737B5DBE0FBC}"/>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a:buNone/>
              <a:defRPr/>
            </a:pPr>
            <a:r>
              <a:rPr lang="en-GB" sz="2400">
                <a:solidFill>
                  <a:srgbClr val="002060"/>
                </a:solidFill>
                <a:latin typeface="Segoe UI"/>
                <a:cs typeface="Segoe UI"/>
              </a:rPr>
              <a:t>Hofmeyr, I., Lavery, C. (2020) </a:t>
            </a:r>
            <a:r>
              <a:rPr lang="en-GB" sz="2400" i="1">
                <a:solidFill>
                  <a:srgbClr val="002060"/>
                </a:solidFill>
                <a:latin typeface="Segoe UI"/>
                <a:cs typeface="Segoe UI"/>
              </a:rPr>
              <a:t>Exploring the Indian Ocean as a rich archive of history – above and below the water line</a:t>
            </a:r>
            <a:r>
              <a:rPr lang="en-GB" sz="2400">
                <a:solidFill>
                  <a:srgbClr val="002060"/>
                </a:solidFill>
                <a:latin typeface="Segoe UI"/>
                <a:cs typeface="Segoe UI"/>
              </a:rPr>
              <a:t>. Available at: </a:t>
            </a:r>
            <a:r>
              <a:rPr lang="en-GB" sz="2400" dirty="0">
                <a:solidFill>
                  <a:srgbClr val="1803FF"/>
                </a:solidFill>
                <a:latin typeface="Segoe UI"/>
                <a:cs typeface="Segoe UI"/>
                <a:hlinkClick r:id="rId3">
                  <a:extLst>
                    <a:ext uri="{A12FA001-AC4F-418D-AE19-62706E023703}">
                      <ahyp:hlinkClr xmlns:ahyp="http://schemas.microsoft.com/office/drawing/2018/hyperlinkcolor" val="tx"/>
                    </a:ext>
                  </a:extLst>
                </a:hlinkClick>
              </a:rPr>
              <a:t>https://theconversation.com/exploring-the-indian-ocean-as-a-rich-archive-of-history-above-and-below-the-water-line-133817</a:t>
            </a:r>
            <a:r>
              <a:rPr lang="en-GB" sz="2400" dirty="0">
                <a:solidFill>
                  <a:srgbClr val="1803FF"/>
                </a:solidFill>
                <a:latin typeface="Segoe UI"/>
                <a:cs typeface="Segoe UI"/>
              </a:rPr>
              <a:t> </a:t>
            </a:r>
            <a:r>
              <a:rPr lang="en-GB" sz="2400">
                <a:solidFill>
                  <a:srgbClr val="002060"/>
                </a:solidFill>
                <a:latin typeface="Segoe UI"/>
                <a:cs typeface="Segoe UI"/>
              </a:rPr>
              <a:t>(Accessed 8 November 2021). </a:t>
            </a:r>
            <a:r>
              <a:rPr lang="en-GB" sz="2000" b="1">
                <a:solidFill>
                  <a:srgbClr val="00B0F0"/>
                </a:solidFill>
                <a:latin typeface="Segoe UI"/>
                <a:cs typeface="Segoe UI"/>
              </a:rPr>
              <a:t>Website (there is a URL address)</a:t>
            </a:r>
            <a:endParaRPr lang="en-US" sz="2400" b="1">
              <a:solidFill>
                <a:srgbClr val="00B0F0"/>
              </a:solidFill>
              <a:latin typeface="Segoe UI"/>
              <a:cs typeface="Segoe UI"/>
            </a:endParaRPr>
          </a:p>
          <a:p>
            <a:pPr marL="0" indent="0">
              <a:buNone/>
              <a:defRPr/>
            </a:pPr>
            <a:endParaRPr lang="en-GB" sz="800" dirty="0">
              <a:latin typeface="Segoe UI"/>
              <a:cs typeface="Segoe UI"/>
            </a:endParaRPr>
          </a:p>
          <a:p>
            <a:pPr marL="0" indent="0">
              <a:buNone/>
              <a:defRPr/>
            </a:pPr>
            <a:r>
              <a:rPr lang="en-GB" sz="2400" dirty="0">
                <a:solidFill>
                  <a:srgbClr val="002060"/>
                </a:solidFill>
                <a:latin typeface="Segoe UI"/>
                <a:cs typeface="Segoe UI"/>
              </a:rPr>
              <a:t>Jones, M. (2019) ‘The Effects of Globalisation on the Chinese Economy’, </a:t>
            </a:r>
            <a:r>
              <a:rPr lang="en-GB" sz="2400" i="1" dirty="0">
                <a:solidFill>
                  <a:srgbClr val="002060"/>
                </a:solidFill>
                <a:latin typeface="Segoe UI"/>
                <a:cs typeface="Segoe UI"/>
              </a:rPr>
              <a:t>Globalistion and Economy</a:t>
            </a:r>
            <a:r>
              <a:rPr lang="en-GB" sz="2400" dirty="0">
                <a:solidFill>
                  <a:srgbClr val="002060"/>
                </a:solidFill>
                <a:latin typeface="Segoe UI"/>
                <a:cs typeface="Segoe UI"/>
              </a:rPr>
              <a:t>, 23(2), pp. 108-125. </a:t>
            </a:r>
            <a:r>
              <a:rPr lang="en-GB" sz="2000" b="1" dirty="0">
                <a:solidFill>
                  <a:srgbClr val="00B0F0"/>
                </a:solidFill>
                <a:latin typeface="Segoe UI"/>
                <a:cs typeface="Segoe UI"/>
              </a:rPr>
              <a:t>Academic Journal article (there are two titles and also issue and </a:t>
            </a:r>
            <a:r>
              <a:rPr lang="en-GB" sz="2000" b="1">
                <a:solidFill>
                  <a:srgbClr val="00B0F0"/>
                </a:solidFill>
                <a:latin typeface="Segoe UI"/>
                <a:cs typeface="Segoe UI"/>
              </a:rPr>
              <a:t>volume information)</a:t>
            </a:r>
            <a:endParaRPr lang="en-GB" sz="2400" b="1">
              <a:solidFill>
                <a:srgbClr val="00B0F0"/>
              </a:solidFill>
              <a:latin typeface="Segoe UI"/>
              <a:cs typeface="Segoe UI"/>
            </a:endParaRPr>
          </a:p>
          <a:p>
            <a:pPr marL="0" indent="0">
              <a:buNone/>
              <a:defRPr/>
            </a:pPr>
            <a:endParaRPr lang="en-GB" sz="800" dirty="0">
              <a:latin typeface="Segoe UI"/>
              <a:cs typeface="Segoe UI"/>
            </a:endParaRPr>
          </a:p>
          <a:p>
            <a:pPr marL="0" indent="0">
              <a:buNone/>
              <a:defRPr/>
            </a:pPr>
            <a:r>
              <a:rPr lang="en-GB" sz="2400">
                <a:solidFill>
                  <a:srgbClr val="002060"/>
                </a:solidFill>
                <a:latin typeface="Segoe UI"/>
                <a:cs typeface="Segoe UI"/>
              </a:rPr>
              <a:t>Watson, M. (2024) </a:t>
            </a:r>
            <a:r>
              <a:rPr lang="en-GB" sz="2400" i="1">
                <a:solidFill>
                  <a:srgbClr val="002060"/>
                </a:solidFill>
                <a:latin typeface="Segoe UI"/>
                <a:cs typeface="Segoe UI"/>
              </a:rPr>
              <a:t>Why It's Good To Reference. </a:t>
            </a:r>
            <a:r>
              <a:rPr lang="en-GB" sz="2400">
                <a:solidFill>
                  <a:srgbClr val="002060"/>
                </a:solidFill>
                <a:latin typeface="Segoe UI"/>
                <a:cs typeface="Segoe UI"/>
              </a:rPr>
              <a:t>Cambridge: Cambridge University Press. </a:t>
            </a:r>
            <a:r>
              <a:rPr lang="en-GB" sz="2000" b="1">
                <a:solidFill>
                  <a:srgbClr val="00B0F0"/>
                </a:solidFill>
                <a:latin typeface="Segoe UI"/>
                <a:cs typeface="Segoe UI"/>
              </a:rPr>
              <a:t>Book (there is information about the publishing location and publishing house/company)</a:t>
            </a:r>
            <a:endParaRPr lang="en-US" sz="2400" b="1">
              <a:solidFill>
                <a:srgbClr val="00B0F0"/>
              </a:solidFill>
              <a:latin typeface="Segoe UI"/>
              <a:cs typeface="Segoe UI"/>
            </a:endParaRPr>
          </a:p>
          <a:p>
            <a:pPr marL="0" indent="0">
              <a:buNone/>
              <a:defRPr/>
            </a:pPr>
            <a:endParaRPr lang="en-GB" sz="2000" dirty="0">
              <a:latin typeface="Segoe UI"/>
              <a:cs typeface="Segoe UI"/>
            </a:endParaRPr>
          </a:p>
          <a:p>
            <a:pPr marL="0" indent="0">
              <a:buNone/>
              <a:defRPr/>
            </a:pPr>
            <a:endParaRPr lang="en-GB" sz="2000" dirty="0">
              <a:latin typeface="Segoe UI"/>
              <a:cs typeface="Segoe UI"/>
            </a:endParaRPr>
          </a:p>
          <a:p>
            <a:pPr marL="0" indent="0">
              <a:buNone/>
              <a:defRPr/>
            </a:pPr>
            <a:endParaRPr lang="en-GB" sz="2000" dirty="0">
              <a:latin typeface="Segoe UI"/>
              <a:cs typeface="Segoe UI"/>
            </a:endParaRPr>
          </a:p>
          <a:p>
            <a:pPr marL="0" indent="0">
              <a:buNone/>
              <a:defRPr/>
            </a:pPr>
            <a:endParaRPr lang="en-GB" sz="2000" dirty="0">
              <a:solidFill>
                <a:srgbClr val="FF0000"/>
              </a:solidFill>
              <a:latin typeface="Segoe UI"/>
              <a:cs typeface="Segoe UI"/>
            </a:endParaRPr>
          </a:p>
        </p:txBody>
      </p:sp>
    </p:spTree>
    <p:extLst>
      <p:ext uri="{BB962C8B-B14F-4D97-AF65-F5344CB8AC3E}">
        <p14:creationId xmlns:p14="http://schemas.microsoft.com/office/powerpoint/2010/main" val="40529857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C8231E5B-EE31-2E62-97BE-893DAE9C68FB}"/>
            </a:ext>
          </a:extLst>
        </p:cNvPr>
        <p:cNvGrpSpPr/>
        <p:nvPr/>
      </p:nvGrpSpPr>
      <p:grpSpPr>
        <a:xfrm>
          <a:off x="0" y="0"/>
          <a:ext cx="0" cy="0"/>
          <a:chOff x="0" y="0"/>
          <a:chExt cx="0" cy="0"/>
        </a:xfrm>
      </p:grpSpPr>
      <p:sp>
        <p:nvSpPr>
          <p:cNvPr id="46082" name="Title 1">
            <a:extLst>
              <a:ext uri="{FF2B5EF4-FFF2-40B4-BE49-F238E27FC236}">
                <a16:creationId xmlns:a16="http://schemas.microsoft.com/office/drawing/2014/main" id="{30A39372-DAF3-B5A2-6E6F-206A5E714D4B}"/>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Segoe UI"/>
                <a:ea typeface="Calibri"/>
                <a:cs typeface="Calibri"/>
              </a:rPr>
              <a:t>Referencing a </a:t>
            </a:r>
            <a:r>
              <a:rPr lang="en-GB" altLang="en-US" sz="3200" b="1" dirty="0">
                <a:latin typeface="Segoe UI"/>
                <a:ea typeface="Calibri"/>
                <a:cs typeface="Calibri"/>
              </a:rPr>
              <a:t>Website</a:t>
            </a:r>
            <a:r>
              <a:rPr lang="en-GB" altLang="en-US" sz="3200" b="1" dirty="0">
                <a:ln>
                  <a:noFill/>
                </a:ln>
                <a:effectLst/>
                <a:latin typeface="Segoe UI"/>
                <a:ea typeface="Calibri"/>
                <a:cs typeface="Calibri"/>
              </a:rPr>
              <a:t>– full reference</a:t>
            </a:r>
          </a:p>
        </p:txBody>
      </p:sp>
      <p:sp>
        <p:nvSpPr>
          <p:cNvPr id="46083" name="Content Placeholder 2">
            <a:extLst>
              <a:ext uri="{FF2B5EF4-FFF2-40B4-BE49-F238E27FC236}">
                <a16:creationId xmlns:a16="http://schemas.microsoft.com/office/drawing/2014/main" id="{77DE510A-0FBC-F12E-A227-FE48F877FBE2}"/>
              </a:ext>
            </a:extLst>
          </p:cNvPr>
          <p:cNvSpPr>
            <a:spLocks noGrp="1"/>
          </p:cNvSpPr>
          <p:nvPr>
            <p:ph idx="1"/>
          </p:nvPr>
        </p:nvSpPr>
        <p:spPr>
          <a:xfrm>
            <a:off x="554103" y="2079178"/>
            <a:ext cx="8683051" cy="1889934"/>
          </a:xfrm>
        </p:spPr>
        <p:txBody>
          <a:bodyPr>
            <a:normAutofit fontScale="70000" lnSpcReduction="2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None/>
            </a:pPr>
            <a:r>
              <a:rPr lang="en-GB" altLang="en-US" sz="3000" b="1" dirty="0"/>
              <a:t>University of Edinburgh</a:t>
            </a:r>
            <a:r>
              <a:rPr lang="en-GB" altLang="en-US" sz="3000" b="1" dirty="0">
                <a:effectLst/>
              </a:rPr>
              <a:t>. (2010) </a:t>
            </a:r>
            <a:r>
              <a:rPr lang="en-GB" altLang="en-US" sz="3000" b="1" i="1" dirty="0"/>
              <a:t> Referencing and Citations </a:t>
            </a:r>
            <a:r>
              <a:rPr lang="en-GB" altLang="en-US" sz="3000" b="1" i="1" dirty="0">
                <a:effectLst/>
              </a:rPr>
              <a:t>. </a:t>
            </a:r>
            <a:r>
              <a:rPr lang="en-GB" altLang="en-US" sz="3000" b="1" dirty="0"/>
              <a:t>Available at: </a:t>
            </a:r>
            <a:r>
              <a:rPr lang="en-GB" sz="3000" dirty="0">
                <a:ea typeface="+mn-lt"/>
                <a:cs typeface="+mn-lt"/>
                <a:hlinkClick r:id="rId3">
                  <a:extLst>
                    <a:ext uri="{A12FA001-AC4F-418D-AE19-62706E023703}">
                      <ahyp:hlinkClr xmlns:ahyp="http://schemas.microsoft.com/office/drawing/2018/hyperlinkcolor" val="tx"/>
                    </a:ext>
                  </a:extLst>
                </a:hlinkClick>
              </a:rPr>
              <a:t>https://institute-academic-development.ed.ac.uk/study-hub/learning-resources/referencing-and-citations</a:t>
            </a:r>
            <a:r>
              <a:rPr lang="en-GB" sz="3000" dirty="0">
                <a:ea typeface="+mn-lt"/>
                <a:cs typeface="+mn-lt"/>
              </a:rPr>
              <a:t> (Accessed: 29 May 2025)</a:t>
            </a:r>
            <a:endParaRPr lang="en-GB" altLang="en-US" sz="3000" b="1" dirty="0"/>
          </a:p>
        </p:txBody>
      </p:sp>
      <p:cxnSp>
        <p:nvCxnSpPr>
          <p:cNvPr id="5" name="Straight Arrow Connector 4">
            <a:extLst>
              <a:ext uri="{FF2B5EF4-FFF2-40B4-BE49-F238E27FC236}">
                <a16:creationId xmlns:a16="http://schemas.microsoft.com/office/drawing/2014/main" id="{520D4969-D45B-4047-44BB-3B871AF9A975}"/>
              </a:ext>
            </a:extLst>
          </p:cNvPr>
          <p:cNvCxnSpPr>
            <a:cxnSpLocks/>
          </p:cNvCxnSpPr>
          <p:nvPr/>
        </p:nvCxnSpPr>
        <p:spPr>
          <a:xfrm>
            <a:off x="1723537" y="2000399"/>
            <a:ext cx="0" cy="7584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F1AA0318-02D2-7AAF-DE88-728E1F3C443F}"/>
              </a:ext>
            </a:extLst>
          </p:cNvPr>
          <p:cNvSpPr txBox="1">
            <a:spLocks noChangeArrowheads="1"/>
          </p:cNvSpPr>
          <p:nvPr/>
        </p:nvSpPr>
        <p:spPr bwMode="auto">
          <a:xfrm>
            <a:off x="774850" y="1435127"/>
            <a:ext cx="2159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Name of Website Organisation (or author)</a:t>
            </a:r>
            <a:endParaRPr lang="en-US" dirty="0"/>
          </a:p>
        </p:txBody>
      </p:sp>
      <p:cxnSp>
        <p:nvCxnSpPr>
          <p:cNvPr id="9" name="Straight Arrow Connector 8">
            <a:extLst>
              <a:ext uri="{FF2B5EF4-FFF2-40B4-BE49-F238E27FC236}">
                <a16:creationId xmlns:a16="http://schemas.microsoft.com/office/drawing/2014/main" id="{2C535E77-9DB3-07FB-18DE-1B62478F83DA}"/>
              </a:ext>
            </a:extLst>
          </p:cNvPr>
          <p:cNvCxnSpPr>
            <a:cxnSpLocks/>
          </p:cNvCxnSpPr>
          <p:nvPr/>
        </p:nvCxnSpPr>
        <p:spPr>
          <a:xfrm>
            <a:off x="3849299" y="2231376"/>
            <a:ext cx="0" cy="527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15C4C28B-4CF0-A2A2-D4F6-DC0E12385304}"/>
              </a:ext>
            </a:extLst>
          </p:cNvPr>
          <p:cNvSpPr txBox="1">
            <a:spLocks noChangeArrowheads="1"/>
          </p:cNvSpPr>
          <p:nvPr/>
        </p:nvSpPr>
        <p:spPr bwMode="auto">
          <a:xfrm>
            <a:off x="3330368" y="1606209"/>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40C97FD6-0197-9A79-B143-C17EC1B5C027}"/>
              </a:ext>
            </a:extLst>
          </p:cNvPr>
          <p:cNvCxnSpPr>
            <a:cxnSpLocks/>
          </p:cNvCxnSpPr>
          <p:nvPr/>
        </p:nvCxnSpPr>
        <p:spPr>
          <a:xfrm>
            <a:off x="6023336" y="2223032"/>
            <a:ext cx="13178" cy="509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80B099AE-2DDD-EFC1-B0E0-EB36227604AE}"/>
              </a:ext>
            </a:extLst>
          </p:cNvPr>
          <p:cNvSpPr txBox="1">
            <a:spLocks noChangeArrowheads="1"/>
          </p:cNvSpPr>
          <p:nvPr/>
        </p:nvSpPr>
        <p:spPr bwMode="auto">
          <a:xfrm>
            <a:off x="5010783" y="1570079"/>
            <a:ext cx="165618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Title of webpage in italics</a:t>
            </a:r>
          </a:p>
        </p:txBody>
      </p:sp>
      <p:cxnSp>
        <p:nvCxnSpPr>
          <p:cNvPr id="18" name="Straight Arrow Connector 17">
            <a:extLst>
              <a:ext uri="{FF2B5EF4-FFF2-40B4-BE49-F238E27FC236}">
                <a16:creationId xmlns:a16="http://schemas.microsoft.com/office/drawing/2014/main" id="{DACBCEC3-D575-36FB-8E64-ACD1A83A4591}"/>
              </a:ext>
            </a:extLst>
          </p:cNvPr>
          <p:cNvCxnSpPr>
            <a:cxnSpLocks/>
          </p:cNvCxnSpPr>
          <p:nvPr/>
        </p:nvCxnSpPr>
        <p:spPr>
          <a:xfrm flipV="1">
            <a:off x="5910790" y="3730196"/>
            <a:ext cx="2" cy="6591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1C4F188E-C315-B469-71EB-B00D0DCB52EC}"/>
              </a:ext>
            </a:extLst>
          </p:cNvPr>
          <p:cNvSpPr txBox="1">
            <a:spLocks noChangeArrowheads="1"/>
          </p:cNvSpPr>
          <p:nvPr/>
        </p:nvSpPr>
        <p:spPr bwMode="auto">
          <a:xfrm>
            <a:off x="5651928" y="4426627"/>
            <a:ext cx="32654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Date YOU accessed the source</a:t>
            </a:r>
            <a:endParaRPr lang="en-GB" altLang="en-US" dirty="0">
              <a:solidFill>
                <a:srgbClr val="0070C0"/>
              </a:solidFill>
            </a:endParaRPr>
          </a:p>
        </p:txBody>
      </p:sp>
      <p:cxnSp>
        <p:nvCxnSpPr>
          <p:cNvPr id="21" name="Straight Arrow Connector 20">
            <a:extLst>
              <a:ext uri="{FF2B5EF4-FFF2-40B4-BE49-F238E27FC236}">
                <a16:creationId xmlns:a16="http://schemas.microsoft.com/office/drawing/2014/main" id="{93389B71-FD8C-9E79-701C-0493969F78D7}"/>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F147F587-A499-C905-7245-2F6D0A7DE99F}"/>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URL</a:t>
            </a:r>
            <a:endParaRPr lang="en-GB" altLang="en-US" dirty="0">
              <a:solidFill>
                <a:srgbClr val="0070C0"/>
              </a:solidFill>
            </a:endParaRPr>
          </a:p>
        </p:txBody>
      </p:sp>
      <p:sp>
        <p:nvSpPr>
          <p:cNvPr id="2" name="TextBox 1">
            <a:extLst>
              <a:ext uri="{FF2B5EF4-FFF2-40B4-BE49-F238E27FC236}">
                <a16:creationId xmlns:a16="http://schemas.microsoft.com/office/drawing/2014/main" id="{508FEED8-1F96-4AF7-8E48-11B9534195F0}"/>
              </a:ext>
            </a:extLst>
          </p:cNvPr>
          <p:cNvSpPr txBox="1"/>
          <p:nvPr/>
        </p:nvSpPr>
        <p:spPr>
          <a:xfrm>
            <a:off x="6785132" y="1987032"/>
            <a:ext cx="2448272" cy="369332"/>
          </a:xfrm>
          <a:prstGeom prst="rect">
            <a:avLst/>
          </a:prstGeom>
          <a:noFill/>
        </p:spPr>
        <p:txBody>
          <a:bodyPr wrap="square" lIns="91440" tIns="45720" rIns="91440" bIns="45720" rtlCol="0" anchor="t">
            <a:spAutoFit/>
          </a:bodyPr>
          <a:lstStyle/>
          <a:p>
            <a:r>
              <a:rPr lang="en-GB" altLang="en-US" dirty="0">
                <a:solidFill>
                  <a:srgbClr val="0070C0"/>
                </a:solidFill>
                <a:latin typeface="Arial"/>
                <a:cs typeface="Arial"/>
              </a:rPr>
              <a:t>Available at: </a:t>
            </a:r>
            <a:endParaRPr lang="en-US" dirty="0"/>
          </a:p>
        </p:txBody>
      </p:sp>
      <p:cxnSp>
        <p:nvCxnSpPr>
          <p:cNvPr id="3" name="Straight Arrow Connector 2">
            <a:extLst>
              <a:ext uri="{FF2B5EF4-FFF2-40B4-BE49-F238E27FC236}">
                <a16:creationId xmlns:a16="http://schemas.microsoft.com/office/drawing/2014/main" id="{BE676296-7D1A-41D6-0E2B-D3A1E0C64617}"/>
              </a:ext>
            </a:extLst>
          </p:cNvPr>
          <p:cNvCxnSpPr>
            <a:cxnSpLocks/>
          </p:cNvCxnSpPr>
          <p:nvPr/>
        </p:nvCxnSpPr>
        <p:spPr>
          <a:xfrm flipH="1">
            <a:off x="8022443" y="2355831"/>
            <a:ext cx="6588" cy="423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680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6095"/>
                                        </p:tgtEl>
                                        <p:attrNameLst>
                                          <p:attrName>style.visibility</p:attrName>
                                        </p:attrNameLst>
                                      </p:cBhvr>
                                      <p:to>
                                        <p:strVal val="visible"/>
                                      </p:to>
                                    </p:set>
                                    <p:animEffect transition="in" filter="fade">
                                      <p:cBhvr>
                                        <p:cTn id="48" dur="500"/>
                                        <p:tgtEl>
                                          <p:spTgt spid="46095"/>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6093"/>
                                        </p:tgtEl>
                                        <p:attrNameLst>
                                          <p:attrName>style.visibility</p:attrName>
                                        </p:attrNameLst>
                                      </p:cBhvr>
                                      <p:to>
                                        <p:strVal val="visible"/>
                                      </p:to>
                                    </p:set>
                                    <p:animEffect transition="in" filter="fade">
                                      <p:cBhvr>
                                        <p:cTn id="56" dur="500"/>
                                        <p:tgtEl>
                                          <p:spTgt spid="46093"/>
                                        </p:tgtEl>
                                      </p:cBhvr>
                                    </p:animEffect>
                                  </p:childTnLst>
                                </p:cTn>
                              </p:par>
                              <p:par>
                                <p:cTn id="57" presetID="10" presetClass="entr" presetSubtype="0" fill="hold"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21816" y="445718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4838154" y="3928534"/>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4184289"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387893" y="3928481"/>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099644" y="4383504"/>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dirty="0">
                <a:solidFill>
                  <a:schemeClr val="accent1"/>
                </a:solidFill>
                <a:latin typeface="Calibri"/>
                <a:ea typeface="Calibri"/>
                <a:cs typeface="Calibri"/>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dirty="0">
                <a:latin typeface="Calibri"/>
                <a:ea typeface="Calibri"/>
                <a:cs typeface="Calibri"/>
              </a:rPr>
              <a:t>Price, S. (2014) ‘Planning for change’, </a:t>
            </a:r>
            <a:r>
              <a:rPr lang="en-GB" sz="2600" b="1" i="1" dirty="0">
                <a:latin typeface="Calibri"/>
                <a:ea typeface="Calibri"/>
                <a:cs typeface="Calibri"/>
              </a:rPr>
              <a:t>Leadership and Business Planning</a:t>
            </a:r>
            <a:r>
              <a:rPr lang="en-GB" sz="2600" b="1" dirty="0">
                <a:latin typeface="Calibri"/>
                <a:ea typeface="Calibri"/>
                <a:cs typeface="Calibri"/>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a:ea typeface="Calibri"/>
                <a:cs typeface="Calibri"/>
              </a:rPr>
              <a:t>Name of the journal      volume and issue      page numbers of article</a:t>
            </a:r>
            <a:endParaRPr lang="en-GB" sz="2200" b="1" dirty="0">
              <a:solidFill>
                <a:schemeClr val="accent1"/>
              </a:solidFill>
              <a:latin typeface="Calibri" panose="020F0502020204030204" pitchFamily="34" charset="0"/>
              <a:ea typeface="Calibri"/>
              <a:cs typeface="Calibri" panose="020F0502020204030204" pitchFamily="34" charset="0"/>
            </a:endParaRP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559989" y="154322"/>
            <a:ext cx="8024022" cy="543509"/>
          </a:xfrm>
        </p:spPr>
        <p:txBody>
          <a:bodyPr/>
          <a:lstStyle/>
          <a:p>
            <a:r>
              <a:rPr lang="en-GB" sz="4000" dirty="0">
                <a:solidFill>
                  <a:srgbClr val="002060"/>
                </a:solidFill>
                <a:latin typeface="Segoe UI"/>
                <a:cs typeface="Calibri"/>
              </a:rPr>
              <a:t>WARNING: Referencing  </a:t>
            </a:r>
            <a:endParaRPr lang="en-GB" sz="4000">
              <a:solidFill>
                <a:srgbClr val="002060"/>
              </a:solidFill>
              <a:latin typeface="Segoe UI"/>
              <a:cs typeface="Calibri"/>
            </a:endParaRP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100" b="1" dirty="0">
                <a:solidFill>
                  <a:srgbClr val="002060"/>
                </a:solidFill>
                <a:latin typeface="Segoe UI"/>
                <a:cs typeface="Calibri"/>
              </a:rPr>
              <a:t>Many students just dump a list of URLS in their reference lists without completing the other necessary information-DON'T BE THAT STUDENT! </a:t>
            </a:r>
            <a:endParaRPr lang="en-GB" sz="2100">
              <a:solidFill>
                <a:srgbClr val="002060"/>
              </a:solidFill>
              <a:latin typeface="Segoe UI"/>
              <a:cs typeface="Calibri" panose="020F0502020204030204" pitchFamily="34" charset="0"/>
            </a:endParaRPr>
          </a:p>
          <a:p>
            <a:endParaRPr lang="en-GB" sz="900" b="1" dirty="0">
              <a:solidFill>
                <a:srgbClr val="002060"/>
              </a:solidFill>
              <a:latin typeface="Segoe UI"/>
              <a:cs typeface="Calibri"/>
            </a:endParaRPr>
          </a:p>
          <a:p>
            <a:r>
              <a:rPr lang="en-GB" sz="2100" b="1" dirty="0">
                <a:solidFill>
                  <a:srgbClr val="002060"/>
                </a:solidFill>
                <a:latin typeface="Segoe UI"/>
                <a:cs typeface="Calibri"/>
              </a:rPr>
              <a:t>Do NOT </a:t>
            </a:r>
            <a:r>
              <a:rPr lang="en-GB" sz="2100" dirty="0">
                <a:solidFill>
                  <a:srgbClr val="002060"/>
                </a:solidFill>
                <a:latin typeface="Segoe UI"/>
                <a:cs typeface="Calibri"/>
              </a:rPr>
              <a:t>use generic websites like dummies.com; </a:t>
            </a:r>
            <a:r>
              <a:rPr lang="en-GB" sz="2100" dirty="0" err="1">
                <a:solidFill>
                  <a:srgbClr val="002060"/>
                </a:solidFill>
                <a:latin typeface="Segoe UI"/>
                <a:cs typeface="Calibri"/>
              </a:rPr>
              <a:t>wikipedia</a:t>
            </a:r>
            <a:r>
              <a:rPr lang="en-GB" sz="2100" dirty="0">
                <a:solidFill>
                  <a:srgbClr val="002060"/>
                </a:solidFill>
                <a:latin typeface="Segoe UI"/>
                <a:cs typeface="Calibri"/>
              </a:rPr>
              <a:t>; blogs; </a:t>
            </a:r>
            <a:r>
              <a:rPr lang="en-GB" sz="2100" dirty="0" err="1">
                <a:solidFill>
                  <a:srgbClr val="002060"/>
                </a:solidFill>
                <a:latin typeface="Segoe UI"/>
                <a:cs typeface="Calibri"/>
              </a:rPr>
              <a:t>coursera</a:t>
            </a:r>
            <a:r>
              <a:rPr lang="en-GB" sz="2100" dirty="0">
                <a:solidFill>
                  <a:srgbClr val="002060"/>
                </a:solidFill>
                <a:latin typeface="Segoe UI"/>
                <a:cs typeface="Calibri"/>
              </a:rPr>
              <a:t> </a:t>
            </a:r>
            <a:r>
              <a:rPr lang="en-GB" sz="2100" b="1" dirty="0">
                <a:solidFill>
                  <a:srgbClr val="002060"/>
                </a:solidFill>
                <a:latin typeface="Segoe UI"/>
                <a:cs typeface="Calibri"/>
              </a:rPr>
              <a:t>DO</a:t>
            </a:r>
            <a:r>
              <a:rPr lang="en-GB" sz="2100" dirty="0">
                <a:solidFill>
                  <a:srgbClr val="002060"/>
                </a:solidFill>
                <a:latin typeface="Segoe UI"/>
                <a:cs typeface="Calibri"/>
              </a:rPr>
              <a:t> use NHS websites, university websites (but not blogs) government websites, etc</a:t>
            </a:r>
          </a:p>
          <a:p>
            <a:endParaRPr lang="en-GB" sz="900" dirty="0">
              <a:solidFill>
                <a:srgbClr val="002060"/>
              </a:solidFill>
              <a:latin typeface="Segoe UI"/>
              <a:cs typeface="Calibri"/>
            </a:endParaRPr>
          </a:p>
          <a:p>
            <a:r>
              <a:rPr lang="en-GB" sz="2100" dirty="0">
                <a:solidFill>
                  <a:srgbClr val="002060"/>
                </a:solidFill>
                <a:latin typeface="Segoe UI"/>
                <a:cs typeface="Calibri"/>
              </a:rPr>
              <a:t>Although we use the first initial of a first name in a </a:t>
            </a:r>
            <a:r>
              <a:rPr lang="en-GB" sz="2100" b="1" dirty="0">
                <a:solidFill>
                  <a:srgbClr val="002060"/>
                </a:solidFill>
                <a:latin typeface="Segoe UI"/>
                <a:cs typeface="Calibri"/>
              </a:rPr>
              <a:t>reference list</a:t>
            </a:r>
            <a:r>
              <a:rPr lang="en-GB" sz="2100" dirty="0">
                <a:solidFill>
                  <a:srgbClr val="002060"/>
                </a:solidFill>
                <a:latin typeface="Segoe UI"/>
                <a:cs typeface="Calibri"/>
              </a:rPr>
              <a:t>, we never use the FULL first name (e.g. Brown, D. NOT Brown, Daniel)</a:t>
            </a:r>
          </a:p>
          <a:p>
            <a:endParaRPr lang="en-GB" sz="900" dirty="0">
              <a:solidFill>
                <a:srgbClr val="002060"/>
              </a:solidFill>
              <a:latin typeface="Segoe UI"/>
              <a:cs typeface="Calibri"/>
            </a:endParaRPr>
          </a:p>
          <a:p>
            <a:r>
              <a:rPr lang="en-GB" sz="2100" dirty="0">
                <a:solidFill>
                  <a:srgbClr val="002060"/>
                </a:solidFill>
                <a:latin typeface="Segoe UI"/>
                <a:cs typeface="Calibri"/>
              </a:rPr>
              <a:t>Writing a complete and correct reference list TAKES TIME. Do NOT leave it until the last minute.</a:t>
            </a:r>
          </a:p>
          <a:p>
            <a:endParaRPr lang="en-GB" sz="900" dirty="0">
              <a:solidFill>
                <a:srgbClr val="002060"/>
              </a:solidFill>
              <a:latin typeface="Segoe UI"/>
              <a:cs typeface="Calibri"/>
            </a:endParaRPr>
          </a:p>
          <a:p>
            <a:r>
              <a:rPr lang="en-GB" sz="2100" dirty="0">
                <a:solidFill>
                  <a:srgbClr val="002060"/>
                </a:solidFill>
                <a:latin typeface="Segoe UI"/>
                <a:cs typeface="Calibri"/>
              </a:rPr>
              <a:t>Keep track of your editing process. If you delete a citation in your work while editing, make sure you delete this reference from your list.</a:t>
            </a:r>
            <a:endParaRPr lang="en-GB" sz="2100">
              <a:solidFill>
                <a:srgbClr val="002060"/>
              </a:solidFill>
              <a:latin typeface="Segoe UI"/>
              <a:cs typeface="Calibri" panose="020F0502020204030204" pitchFamily="34" charset="0"/>
            </a:endParaRPr>
          </a:p>
          <a:p>
            <a:endParaRPr lang="en-GB" sz="2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a:solidFill>
                  <a:srgbClr val="173AFF"/>
                </a:solidFill>
                <a:latin typeface="Segoe UI"/>
                <a:cs typeface="Calibri"/>
              </a:rPr>
              <a:t>Homework: Activity 7</a:t>
            </a:r>
            <a:endParaRPr lang="en-GB" b="1">
              <a:solidFill>
                <a:srgbClr val="173AFF"/>
              </a:solidFill>
              <a:latin typeface="Segoe UI"/>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2246769"/>
          </a:xfrm>
          <a:prstGeom prst="rect">
            <a:avLst/>
          </a:prstGeom>
          <a:noFill/>
        </p:spPr>
        <p:txBody>
          <a:bodyPr wrap="square" lIns="91440" tIns="45720" rIns="91440" bIns="45720" rtlCol="0" anchor="t">
            <a:spAutoFit/>
          </a:bodyPr>
          <a:lstStyle/>
          <a:p>
            <a:r>
              <a:rPr lang="en-US" sz="2800" dirty="0">
                <a:latin typeface="Segoe UI"/>
                <a:cs typeface="Arial"/>
              </a:rPr>
              <a:t>Turn back to the worksheet and try your hand at some referencing with </a:t>
            </a:r>
            <a:r>
              <a:rPr lang="en-US" sz="2800" b="1" dirty="0">
                <a:solidFill>
                  <a:srgbClr val="173AFF"/>
                </a:solidFill>
                <a:latin typeface="Segoe UI"/>
                <a:cs typeface="Arial"/>
              </a:rPr>
              <a:t>Activity 6. USE A GUIDE </a:t>
            </a:r>
            <a:r>
              <a:rPr lang="en-US" sz="2800" b="1">
                <a:solidFill>
                  <a:srgbClr val="173AFF"/>
                </a:solidFill>
                <a:latin typeface="Segoe UI"/>
                <a:cs typeface="Arial"/>
              </a:rPr>
              <a:t>from Slide 29</a:t>
            </a:r>
            <a:endParaRPr lang="en-US" sz="2800" b="1" dirty="0">
              <a:solidFill>
                <a:srgbClr val="173AFF"/>
              </a:solidFill>
              <a:latin typeface="Segoe UI"/>
            </a:endParaRPr>
          </a:p>
          <a:p>
            <a:endParaRPr lang="en-US" sz="2800" dirty="0">
              <a:latin typeface="Segoe UI"/>
            </a:endParaRPr>
          </a:p>
          <a:p>
            <a:endParaRPr lang="en-US" sz="2800" dirty="0">
              <a:latin typeface="Segoe UI"/>
              <a:cs typeface="Arial"/>
            </a:endParaRPr>
          </a:p>
        </p:txBody>
      </p:sp>
    </p:spTree>
    <p:extLst>
      <p:ext uri="{BB962C8B-B14F-4D97-AF65-F5344CB8AC3E}">
        <p14:creationId xmlns:p14="http://schemas.microsoft.com/office/powerpoint/2010/main" val="831182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20/02/2026</a:t>
            </a:fld>
            <a:endParaRPr lang="en-GB"/>
          </a:p>
        </p:txBody>
      </p:sp>
    </p:spTree>
    <p:extLst>
      <p:ext uri="{BB962C8B-B14F-4D97-AF65-F5344CB8AC3E}">
        <p14:creationId xmlns:p14="http://schemas.microsoft.com/office/powerpoint/2010/main" val="4971517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39</Slides>
  <Notes>5</Notes>
  <HiddenSlides>0</HiddenSlides>
  <MMClips>0</MMClip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1_20140311PresentationUWTSDTemplate</vt:lpstr>
      <vt:lpstr>20140311PresentationUWTSDTemplate</vt:lpstr>
      <vt:lpstr>2_20140311PresentationUWTSDTemplate</vt:lpstr>
      <vt:lpstr>PowerPoint Presentation</vt:lpstr>
      <vt:lpstr>Activity 1: Discuss</vt:lpstr>
      <vt:lpstr>Referencing</vt:lpstr>
      <vt:lpstr>Activity 2</vt:lpstr>
      <vt:lpstr>Activity 1 Answers</vt:lpstr>
      <vt:lpstr>Why Reference?</vt:lpstr>
      <vt:lpstr>Activity 3</vt:lpstr>
      <vt:lpstr>Referencing </vt:lpstr>
      <vt:lpstr>Harvard Referencing</vt:lpstr>
      <vt:lpstr>Activity 2: Compare</vt:lpstr>
      <vt:lpstr>Citations vs. Full References</vt:lpstr>
      <vt:lpstr>What Information to Include  in an IN-TEXT Citation (Harvard)</vt:lpstr>
      <vt:lpstr>A note on ‘et. al.’</vt:lpstr>
      <vt:lpstr>How to Reference</vt:lpstr>
      <vt:lpstr>Ways to Cite in the Body of your Report</vt:lpstr>
      <vt:lpstr>Direct Citations</vt:lpstr>
      <vt:lpstr>Direct Citations: Recognise!</vt:lpstr>
      <vt:lpstr>Direct Citations: Recognise!</vt:lpstr>
      <vt:lpstr>PowerPoint Presentation</vt:lpstr>
      <vt:lpstr>Paraphrasing</vt:lpstr>
      <vt:lpstr>Paraphrasing Continued…</vt:lpstr>
      <vt:lpstr>Summarising</vt:lpstr>
      <vt:lpstr>Example of an in-text citation from a student’s work  </vt:lpstr>
      <vt:lpstr>Activity 4</vt:lpstr>
      <vt:lpstr>Activity 4</vt:lpstr>
      <vt:lpstr>Activity 5</vt:lpstr>
      <vt:lpstr>Using in-text citations: Variety </vt:lpstr>
      <vt:lpstr>Expressions to introduce  in-text citations  </vt:lpstr>
      <vt:lpstr>How to Provide a Full Reference </vt:lpstr>
      <vt:lpstr>Reference list </vt:lpstr>
      <vt:lpstr>Example of a reference list </vt:lpstr>
      <vt:lpstr>Example of a reference list </vt:lpstr>
      <vt:lpstr>Referencing a Website– full reference</vt:lpstr>
      <vt:lpstr>Referencing a book (one author) – full reference</vt:lpstr>
      <vt:lpstr>Referencing a journal article – full reference </vt:lpstr>
      <vt:lpstr>WARNING: Referencing  </vt:lpstr>
      <vt:lpstr>Homework: Activity 7</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1257</cp:revision>
  <dcterms:created xsi:type="dcterms:W3CDTF">2012-10-20T16:04:33Z</dcterms:created>
  <dcterms:modified xsi:type="dcterms:W3CDTF">2026-02-20T13:21:55Z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