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37"/>
  </p:notesMasterIdLst>
  <p:sldIdLst>
    <p:sldId id="256" r:id="rId7"/>
    <p:sldId id="361" r:id="rId8"/>
    <p:sldId id="462" r:id="rId9"/>
    <p:sldId id="258" r:id="rId10"/>
    <p:sldId id="262" r:id="rId11"/>
    <p:sldId id="263" r:id="rId12"/>
    <p:sldId id="264" r:id="rId13"/>
    <p:sldId id="266" r:id="rId14"/>
    <p:sldId id="463" r:id="rId15"/>
    <p:sldId id="435" r:id="rId16"/>
    <p:sldId id="436" r:id="rId17"/>
    <p:sldId id="437" r:id="rId18"/>
    <p:sldId id="438" r:id="rId19"/>
    <p:sldId id="439" r:id="rId20"/>
    <p:sldId id="464" r:id="rId21"/>
    <p:sldId id="442" r:id="rId22"/>
    <p:sldId id="444" r:id="rId23"/>
    <p:sldId id="445" r:id="rId24"/>
    <p:sldId id="446" r:id="rId25"/>
    <p:sldId id="447" r:id="rId26"/>
    <p:sldId id="441" r:id="rId27"/>
    <p:sldId id="452" r:id="rId28"/>
    <p:sldId id="453" r:id="rId29"/>
    <p:sldId id="454" r:id="rId30"/>
    <p:sldId id="455" r:id="rId31"/>
    <p:sldId id="456" r:id="rId32"/>
    <p:sldId id="271" r:id="rId33"/>
    <p:sldId id="457" r:id="rId34"/>
    <p:sldId id="458" r:id="rId35"/>
    <p:sldId id="409"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9E0C2DF-D7B2-4E05-A628-0AA718E85C28}" v="9" dt="2025-11-11T13:01:26.4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736"/>
    <p:restoredTop sz="74047" autoAdjust="0"/>
  </p:normalViewPr>
  <p:slideViewPr>
    <p:cSldViewPr snapToGrid="0" snapToObjects="1">
      <p:cViewPr varScale="1">
        <p:scale>
          <a:sx n="76" d="100"/>
          <a:sy n="76" d="100"/>
        </p:scale>
        <p:origin x="297"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viewProps" Target="viewProps.xml"/><Relationship Id="rId21" Type="http://schemas.openxmlformats.org/officeDocument/2006/relationships/slide" Target="slides/slide15.xml"/><Relationship Id="rId34" Type="http://schemas.openxmlformats.org/officeDocument/2006/relationships/slide" Target="slides/slide28.xml"/><Relationship Id="rId42" Type="http://schemas.microsoft.com/office/2016/11/relationships/changesInfo" Target="changesInfos/changesInfo1.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microsoft.com/office/2015/10/relationships/revisionInfo" Target="revisionInfo.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Davies (IMH)" userId="f8d816cd-2c21-46a2-8815-9450f2bd6f78" providerId="ADAL" clId="{4383C101-9562-4D0C-8C6E-D656113FA33B}"/>
    <pc:docChg chg="custSel modSld sldOrd">
      <pc:chgData name="Natasha Davies (IMH)" userId="f8d816cd-2c21-46a2-8815-9450f2bd6f78" providerId="ADAL" clId="{4383C101-9562-4D0C-8C6E-D656113FA33B}" dt="2025-11-11T14:58:06.465" v="811" actId="20577"/>
      <pc:docMkLst>
        <pc:docMk/>
      </pc:docMkLst>
      <pc:sldChg chg="ord">
        <pc:chgData name="Natasha Davies (IMH)" userId="f8d816cd-2c21-46a2-8815-9450f2bd6f78" providerId="ADAL" clId="{4383C101-9562-4D0C-8C6E-D656113FA33B}" dt="2025-11-11T12:15:14.882" v="276"/>
        <pc:sldMkLst>
          <pc:docMk/>
          <pc:sldMk cId="0" sldId="258"/>
        </pc:sldMkLst>
      </pc:sldChg>
      <pc:sldChg chg="modNotesTx">
        <pc:chgData name="Natasha Davies (IMH)" userId="f8d816cd-2c21-46a2-8815-9450f2bd6f78" providerId="ADAL" clId="{4383C101-9562-4D0C-8C6E-D656113FA33B}" dt="2025-11-11T14:57:30.407" v="809" actId="20577"/>
        <pc:sldMkLst>
          <pc:docMk/>
          <pc:sldMk cId="0" sldId="262"/>
        </pc:sldMkLst>
      </pc:sldChg>
      <pc:sldChg chg="modNotesTx">
        <pc:chgData name="Natasha Davies (IMH)" userId="f8d816cd-2c21-46a2-8815-9450f2bd6f78" providerId="ADAL" clId="{4383C101-9562-4D0C-8C6E-D656113FA33B}" dt="2025-11-11T14:57:35.919" v="810" actId="20577"/>
        <pc:sldMkLst>
          <pc:docMk/>
          <pc:sldMk cId="0" sldId="263"/>
        </pc:sldMkLst>
      </pc:sldChg>
      <pc:sldChg chg="modNotesTx">
        <pc:chgData name="Natasha Davies (IMH)" userId="f8d816cd-2c21-46a2-8815-9450f2bd6f78" providerId="ADAL" clId="{4383C101-9562-4D0C-8C6E-D656113FA33B}" dt="2025-11-11T14:58:06.465" v="811" actId="20577"/>
        <pc:sldMkLst>
          <pc:docMk/>
          <pc:sldMk cId="0" sldId="271"/>
        </pc:sldMkLst>
      </pc:sldChg>
      <pc:sldChg chg="modSp mod">
        <pc:chgData name="Natasha Davies (IMH)" userId="f8d816cd-2c21-46a2-8815-9450f2bd6f78" providerId="ADAL" clId="{4383C101-9562-4D0C-8C6E-D656113FA33B}" dt="2025-11-11T12:48:50.560" v="759" actId="20577"/>
        <pc:sldMkLst>
          <pc:docMk/>
          <pc:sldMk cId="3964463059" sldId="409"/>
        </pc:sldMkLst>
        <pc:spChg chg="mod">
          <ac:chgData name="Natasha Davies (IMH)" userId="f8d816cd-2c21-46a2-8815-9450f2bd6f78" providerId="ADAL" clId="{4383C101-9562-4D0C-8C6E-D656113FA33B}" dt="2025-11-11T12:48:50.560" v="759" actId="20577"/>
          <ac:spMkLst>
            <pc:docMk/>
            <pc:sldMk cId="3964463059" sldId="409"/>
            <ac:spMk id="3" creationId="{E53DEAEC-082E-88F8-892C-14AC66985CE7}"/>
          </ac:spMkLst>
        </pc:spChg>
      </pc:sldChg>
      <pc:sldChg chg="modNotesTx">
        <pc:chgData name="Natasha Davies (IMH)" userId="f8d816cd-2c21-46a2-8815-9450f2bd6f78" providerId="ADAL" clId="{4383C101-9562-4D0C-8C6E-D656113FA33B}" dt="2025-11-11T12:43:18.418" v="730" actId="20577"/>
        <pc:sldMkLst>
          <pc:docMk/>
          <pc:sldMk cId="0" sldId="435"/>
        </pc:sldMkLst>
      </pc:sldChg>
      <pc:sldChg chg="modSp mod">
        <pc:chgData name="Natasha Davies (IMH)" userId="f8d816cd-2c21-46a2-8815-9450f2bd6f78" providerId="ADAL" clId="{4383C101-9562-4D0C-8C6E-D656113FA33B}" dt="2025-11-11T12:55:29.757" v="792" actId="20577"/>
        <pc:sldMkLst>
          <pc:docMk/>
          <pc:sldMk cId="0" sldId="441"/>
        </pc:sldMkLst>
        <pc:spChg chg="mod">
          <ac:chgData name="Natasha Davies (IMH)" userId="f8d816cd-2c21-46a2-8815-9450f2bd6f78" providerId="ADAL" clId="{4383C101-9562-4D0C-8C6E-D656113FA33B}" dt="2025-11-11T12:55:29.757" v="792" actId="20577"/>
          <ac:spMkLst>
            <pc:docMk/>
            <pc:sldMk cId="0" sldId="441"/>
            <ac:spMk id="4099" creationId="{5BF63476-88B6-7A4B-2CC2-33F36D92CA6D}"/>
          </ac:spMkLst>
        </pc:spChg>
      </pc:sldChg>
      <pc:sldChg chg="modSp mod">
        <pc:chgData name="Natasha Davies (IMH)" userId="f8d816cd-2c21-46a2-8815-9450f2bd6f78" providerId="ADAL" clId="{4383C101-9562-4D0C-8C6E-D656113FA33B}" dt="2025-11-11T12:16:02.122" v="310" actId="20577"/>
        <pc:sldMkLst>
          <pc:docMk/>
          <pc:sldMk cId="4131720867" sldId="463"/>
        </pc:sldMkLst>
        <pc:spChg chg="mod">
          <ac:chgData name="Natasha Davies (IMH)" userId="f8d816cd-2c21-46a2-8815-9450f2bd6f78" providerId="ADAL" clId="{4383C101-9562-4D0C-8C6E-D656113FA33B}" dt="2025-11-11T12:16:02.122" v="310" actId="20577"/>
          <ac:spMkLst>
            <pc:docMk/>
            <pc:sldMk cId="4131720867" sldId="463"/>
            <ac:spMk id="3" creationId="{26C83D51-9C0F-8134-5F0A-25A179C00D72}"/>
          </ac:spMkLst>
        </pc:spChg>
      </pc:sldChg>
      <pc:sldChg chg="modSp mod">
        <pc:chgData name="Natasha Davies (IMH)" userId="f8d816cd-2c21-46a2-8815-9450f2bd6f78" providerId="ADAL" clId="{4383C101-9562-4D0C-8C6E-D656113FA33B}" dt="2025-11-11T12:52:10.485" v="782" actId="14100"/>
        <pc:sldMkLst>
          <pc:docMk/>
          <pc:sldMk cId="0" sldId="464"/>
        </pc:sldMkLst>
        <pc:spChg chg="mod">
          <ac:chgData name="Natasha Davies (IMH)" userId="f8d816cd-2c21-46a2-8815-9450f2bd6f78" providerId="ADAL" clId="{4383C101-9562-4D0C-8C6E-D656113FA33B}" dt="2025-11-11T12:52:10.485" v="782" actId="14100"/>
          <ac:spMkLst>
            <pc:docMk/>
            <pc:sldMk cId="0" sldId="464"/>
            <ac:spMk id="3075" creationId="{D2CBD926-A812-3280-2E2E-9BB140AA0178}"/>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974559E-C4BF-464D-B683-8CF0A4DB7D23}" type="doc">
      <dgm:prSet loTypeId="urn:microsoft.com/office/officeart/2008/layout/LinedList" loCatId="list" qsTypeId="urn:microsoft.com/office/officeart/2005/8/quickstyle/simple2" qsCatId="simple" csTypeId="urn:microsoft.com/office/officeart/2005/8/colors/accent1_2" csCatId="accent1" phldr="1"/>
      <dgm:spPr/>
      <dgm:t>
        <a:bodyPr/>
        <a:lstStyle/>
        <a:p>
          <a:endParaRPr lang="en-US"/>
        </a:p>
      </dgm:t>
    </dgm:pt>
    <dgm:pt modelId="{8156356D-9F82-457C-ABFC-16392A341216}">
      <dgm:prSet/>
      <dgm:spPr/>
      <dgm:t>
        <a:bodyPr/>
        <a:lstStyle/>
        <a:p>
          <a:r>
            <a:rPr lang="en-GB"/>
            <a:t>How organisations differ in terms of sector, structure, strategy, products and services, as well as customers and how this influences people management strategy.</a:t>
          </a:r>
        </a:p>
      </dgm:t>
    </dgm:pt>
    <dgm:pt modelId="{4DA5A8C0-97CF-4AF5-BBD2-12C94C3C0E17}" type="parTrans" cxnId="{8FC2DC32-3A8B-4065-8271-ABD32331C7C1}">
      <dgm:prSet/>
      <dgm:spPr/>
      <dgm:t>
        <a:bodyPr/>
        <a:lstStyle/>
        <a:p>
          <a:endParaRPr lang="en-GB"/>
        </a:p>
      </dgm:t>
    </dgm:pt>
    <dgm:pt modelId="{549809B0-4007-4335-9E51-5CE065CEFEAD}" type="sibTrans" cxnId="{8FC2DC32-3A8B-4065-8271-ABD32331C7C1}">
      <dgm:prSet/>
      <dgm:spPr/>
      <dgm:t>
        <a:bodyPr/>
        <a:lstStyle/>
        <a:p>
          <a:endParaRPr lang="en-GB"/>
        </a:p>
      </dgm:t>
    </dgm:pt>
    <dgm:pt modelId="{F52DCD62-70CC-40FE-9381-055D8B0B0B18}">
      <dgm:prSet/>
      <dgm:spPr/>
      <dgm:t>
        <a:bodyPr/>
        <a:lstStyle/>
        <a:p>
          <a:r>
            <a:rPr lang="en-GB" dirty="0"/>
            <a:t>How external factors influence organisational and people management strategy.</a:t>
          </a:r>
        </a:p>
      </dgm:t>
    </dgm:pt>
    <dgm:pt modelId="{27CA2029-6DEB-4702-8B2C-02BC4C1B64A8}" type="parTrans" cxnId="{40C66D35-9D9C-412A-842A-1E16E695D701}">
      <dgm:prSet/>
      <dgm:spPr/>
      <dgm:t>
        <a:bodyPr/>
        <a:lstStyle/>
        <a:p>
          <a:endParaRPr lang="en-GB"/>
        </a:p>
      </dgm:t>
    </dgm:pt>
    <dgm:pt modelId="{DD05DA14-A75E-496B-B880-F7B7C760FE95}" type="sibTrans" cxnId="{40C66D35-9D9C-412A-842A-1E16E695D701}">
      <dgm:prSet/>
      <dgm:spPr/>
      <dgm:t>
        <a:bodyPr/>
        <a:lstStyle/>
        <a:p>
          <a:endParaRPr lang="en-GB"/>
        </a:p>
      </dgm:t>
    </dgm:pt>
    <dgm:pt modelId="{517FA319-FFA2-44C2-B4FF-1FE53E61F492}">
      <dgm:prSet/>
      <dgm:spPr/>
      <dgm:t>
        <a:bodyPr/>
        <a:lstStyle/>
        <a:p>
          <a:r>
            <a:rPr lang="en-GB" dirty="0"/>
            <a:t>The Political, Economic, Social, Technological, Legal, Environmental and Ethical factors </a:t>
          </a:r>
          <a:r>
            <a:rPr lang="en-GB"/>
            <a:t>that can influence organisations.</a:t>
          </a:r>
          <a:endParaRPr lang="en-GB" dirty="0"/>
        </a:p>
      </dgm:t>
    </dgm:pt>
    <dgm:pt modelId="{181B48C7-C975-4A8B-A2E3-95DA35F764F6}" type="parTrans" cxnId="{9A780207-3B62-4846-BDFC-0BAF7019F191}">
      <dgm:prSet/>
      <dgm:spPr/>
      <dgm:t>
        <a:bodyPr/>
        <a:lstStyle/>
        <a:p>
          <a:endParaRPr lang="en-GB"/>
        </a:p>
      </dgm:t>
    </dgm:pt>
    <dgm:pt modelId="{7A34C0AB-4749-485D-820F-1713E2E7B303}" type="sibTrans" cxnId="{9A780207-3B62-4846-BDFC-0BAF7019F191}">
      <dgm:prSet/>
      <dgm:spPr/>
      <dgm:t>
        <a:bodyPr/>
        <a:lstStyle/>
        <a:p>
          <a:endParaRPr lang="en-GB"/>
        </a:p>
      </dgm:t>
    </dgm:pt>
    <dgm:pt modelId="{C7C1E0C2-16C6-46DD-9781-C6C457A45E6F}">
      <dgm:prSet/>
      <dgm:spPr/>
      <dgm:t>
        <a:bodyPr/>
        <a:lstStyle/>
        <a:p>
          <a:r>
            <a:rPr lang="en-GB" dirty="0"/>
            <a:t>Different approaches to formulating people plans and strategy and how people management strategy relates to organisational strategy.</a:t>
          </a:r>
        </a:p>
      </dgm:t>
    </dgm:pt>
    <dgm:pt modelId="{54461306-9131-4838-B2DD-53CC769AA0F5}" type="parTrans" cxnId="{32DDC1CF-584B-4546-A796-8BC5519BA069}">
      <dgm:prSet/>
      <dgm:spPr/>
      <dgm:t>
        <a:bodyPr/>
        <a:lstStyle/>
        <a:p>
          <a:endParaRPr lang="en-GB"/>
        </a:p>
      </dgm:t>
    </dgm:pt>
    <dgm:pt modelId="{F8149EA2-7F47-47E5-A0AA-FA17C9F5D808}" type="sibTrans" cxnId="{32DDC1CF-584B-4546-A796-8BC5519BA069}">
      <dgm:prSet/>
      <dgm:spPr/>
      <dgm:t>
        <a:bodyPr/>
        <a:lstStyle/>
        <a:p>
          <a:endParaRPr lang="en-GB"/>
        </a:p>
      </dgm:t>
    </dgm:pt>
    <dgm:pt modelId="{035DA32A-3D8E-4F16-AC70-3F993DE5517B}">
      <dgm:prSet/>
      <dgm:spPr/>
      <dgm:t>
        <a:bodyPr/>
        <a:lstStyle/>
        <a:p>
          <a:r>
            <a:rPr lang="en-GB" dirty="0"/>
            <a:t>What good people practice looks like in a range of organisations.</a:t>
          </a:r>
        </a:p>
      </dgm:t>
    </dgm:pt>
    <dgm:pt modelId="{FDB4AFFE-77CA-4398-AC26-DDBEBEE37F67}" type="parTrans" cxnId="{C16A0527-498B-4420-8CA4-0A9CF7809598}">
      <dgm:prSet/>
      <dgm:spPr/>
      <dgm:t>
        <a:bodyPr/>
        <a:lstStyle/>
        <a:p>
          <a:endParaRPr lang="en-GB"/>
        </a:p>
      </dgm:t>
    </dgm:pt>
    <dgm:pt modelId="{D1600D71-E385-47DE-AD57-D9368D6CD020}" type="sibTrans" cxnId="{C16A0527-498B-4420-8CA4-0A9CF7809598}">
      <dgm:prSet/>
      <dgm:spPr/>
      <dgm:t>
        <a:bodyPr/>
        <a:lstStyle/>
        <a:p>
          <a:endParaRPr lang="en-GB"/>
        </a:p>
      </dgm:t>
    </dgm:pt>
    <dgm:pt modelId="{155E0EFC-8803-47F1-88BC-F1017BE88229}">
      <dgm:prSet/>
      <dgm:spPr/>
      <dgm:t>
        <a:bodyPr/>
        <a:lstStyle/>
        <a:p>
          <a:r>
            <a:rPr lang="en-GB" dirty="0"/>
            <a:t>How to critically evaluate your organisation’s performance data to inform strategy.</a:t>
          </a:r>
        </a:p>
      </dgm:t>
    </dgm:pt>
    <dgm:pt modelId="{084C5D4C-9ECF-4548-BA7A-ED3C5470F636}" type="parTrans" cxnId="{0EE14210-1810-4516-9032-97766837C621}">
      <dgm:prSet/>
      <dgm:spPr/>
      <dgm:t>
        <a:bodyPr/>
        <a:lstStyle/>
        <a:p>
          <a:endParaRPr lang="en-GB"/>
        </a:p>
      </dgm:t>
    </dgm:pt>
    <dgm:pt modelId="{4355C5FF-1D27-4218-AA9A-BF51C2676639}" type="sibTrans" cxnId="{0EE14210-1810-4516-9032-97766837C621}">
      <dgm:prSet/>
      <dgm:spPr/>
      <dgm:t>
        <a:bodyPr/>
        <a:lstStyle/>
        <a:p>
          <a:endParaRPr lang="en-GB"/>
        </a:p>
      </dgm:t>
    </dgm:pt>
    <dgm:pt modelId="{06D55C0B-AE2A-4A71-9E46-91A5FF9ABD0A}">
      <dgm:prSet/>
      <dgm:spPr/>
      <dgm:t>
        <a:bodyPr/>
        <a:lstStyle/>
        <a:p>
          <a:r>
            <a:rPr lang="en-GB" dirty="0"/>
            <a:t>The role and purpose of ethics and governance in organisations.</a:t>
          </a:r>
        </a:p>
      </dgm:t>
    </dgm:pt>
    <dgm:pt modelId="{1F8CC6EE-FA0A-4C0A-98F0-253DF2C0A0EB}" type="parTrans" cxnId="{25D270D6-4DFA-410A-8987-6B7112DF5CF2}">
      <dgm:prSet/>
      <dgm:spPr/>
      <dgm:t>
        <a:bodyPr/>
        <a:lstStyle/>
        <a:p>
          <a:endParaRPr lang="en-GB"/>
        </a:p>
      </dgm:t>
    </dgm:pt>
    <dgm:pt modelId="{88AD5F75-1B6B-4FF6-A1E5-8635CADEBD1A}" type="sibTrans" cxnId="{25D270D6-4DFA-410A-8987-6B7112DF5CF2}">
      <dgm:prSet/>
      <dgm:spPr/>
      <dgm:t>
        <a:bodyPr/>
        <a:lstStyle/>
        <a:p>
          <a:endParaRPr lang="en-GB"/>
        </a:p>
      </dgm:t>
    </dgm:pt>
    <dgm:pt modelId="{6FD87CD6-7C3B-4AF9-9D71-3FB12419F0A4}">
      <dgm:prSet/>
      <dgm:spPr/>
      <dgm:t>
        <a:bodyPr/>
        <a:lstStyle/>
        <a:p>
          <a:r>
            <a:rPr lang="en-GB" dirty="0"/>
            <a:t>How your organisation impacts society.</a:t>
          </a:r>
        </a:p>
      </dgm:t>
    </dgm:pt>
    <dgm:pt modelId="{6476D309-0F08-41AA-91DD-A30DFBE6FCA3}" type="parTrans" cxnId="{64390909-6CAD-4081-8628-B75E4AD8D05F}">
      <dgm:prSet/>
      <dgm:spPr/>
      <dgm:t>
        <a:bodyPr/>
        <a:lstStyle/>
        <a:p>
          <a:endParaRPr lang="en-GB"/>
        </a:p>
      </dgm:t>
    </dgm:pt>
    <dgm:pt modelId="{AA94FC0C-0DF2-44BE-8037-C9C1A7556D9B}" type="sibTrans" cxnId="{64390909-6CAD-4081-8628-B75E4AD8D05F}">
      <dgm:prSet/>
      <dgm:spPr/>
      <dgm:t>
        <a:bodyPr/>
        <a:lstStyle/>
        <a:p>
          <a:endParaRPr lang="en-GB"/>
        </a:p>
      </dgm:t>
    </dgm:pt>
    <dgm:pt modelId="{7882511D-6E12-5542-89A9-E3D0FB7F00FA}" type="pres">
      <dgm:prSet presAssocID="{2974559E-C4BF-464D-B683-8CF0A4DB7D23}" presName="vert0" presStyleCnt="0">
        <dgm:presLayoutVars>
          <dgm:dir/>
          <dgm:animOne val="branch"/>
          <dgm:animLvl val="lvl"/>
        </dgm:presLayoutVars>
      </dgm:prSet>
      <dgm:spPr/>
    </dgm:pt>
    <dgm:pt modelId="{42081570-1337-41BC-9A1A-180E76B20D21}" type="pres">
      <dgm:prSet presAssocID="{8156356D-9F82-457C-ABFC-16392A341216}" presName="thickLine" presStyleLbl="alignNode1" presStyleIdx="0" presStyleCnt="8"/>
      <dgm:spPr/>
    </dgm:pt>
    <dgm:pt modelId="{60CABAA1-A127-4935-BAFF-A0C278CA38E8}" type="pres">
      <dgm:prSet presAssocID="{8156356D-9F82-457C-ABFC-16392A341216}" presName="horz1" presStyleCnt="0"/>
      <dgm:spPr/>
    </dgm:pt>
    <dgm:pt modelId="{16D98F1D-9A3F-4DF4-8CCD-23A94DC4AF3C}" type="pres">
      <dgm:prSet presAssocID="{8156356D-9F82-457C-ABFC-16392A341216}" presName="tx1" presStyleLbl="revTx" presStyleIdx="0" presStyleCnt="8"/>
      <dgm:spPr/>
    </dgm:pt>
    <dgm:pt modelId="{F572941C-E4C2-475E-9AFF-8C60A8EB6901}" type="pres">
      <dgm:prSet presAssocID="{8156356D-9F82-457C-ABFC-16392A341216}" presName="vert1" presStyleCnt="0"/>
      <dgm:spPr/>
    </dgm:pt>
    <dgm:pt modelId="{E11EE3EC-CED0-40DD-AEA7-B964E8A4DE06}" type="pres">
      <dgm:prSet presAssocID="{F52DCD62-70CC-40FE-9381-055D8B0B0B18}" presName="thickLine" presStyleLbl="alignNode1" presStyleIdx="1" presStyleCnt="8"/>
      <dgm:spPr/>
    </dgm:pt>
    <dgm:pt modelId="{402AB0A7-1C2D-42F5-9E94-C7E465EA549A}" type="pres">
      <dgm:prSet presAssocID="{F52DCD62-70CC-40FE-9381-055D8B0B0B18}" presName="horz1" presStyleCnt="0"/>
      <dgm:spPr/>
    </dgm:pt>
    <dgm:pt modelId="{FBF88B7E-9E5B-4CC6-BE7F-3E31042D19D8}" type="pres">
      <dgm:prSet presAssocID="{F52DCD62-70CC-40FE-9381-055D8B0B0B18}" presName="tx1" presStyleLbl="revTx" presStyleIdx="1" presStyleCnt="8"/>
      <dgm:spPr/>
    </dgm:pt>
    <dgm:pt modelId="{8A667C47-6C23-40FB-AA6D-8291C32EE67D}" type="pres">
      <dgm:prSet presAssocID="{F52DCD62-70CC-40FE-9381-055D8B0B0B18}" presName="vert1" presStyleCnt="0"/>
      <dgm:spPr/>
    </dgm:pt>
    <dgm:pt modelId="{7237C066-1D09-4837-B1E4-5914F6189A85}" type="pres">
      <dgm:prSet presAssocID="{517FA319-FFA2-44C2-B4FF-1FE53E61F492}" presName="thickLine" presStyleLbl="alignNode1" presStyleIdx="2" presStyleCnt="8"/>
      <dgm:spPr/>
    </dgm:pt>
    <dgm:pt modelId="{FA55BC1D-988E-4579-B113-F0F4A35B43AA}" type="pres">
      <dgm:prSet presAssocID="{517FA319-FFA2-44C2-B4FF-1FE53E61F492}" presName="horz1" presStyleCnt="0"/>
      <dgm:spPr/>
    </dgm:pt>
    <dgm:pt modelId="{2C05F003-EE9F-48DE-A847-6CBFE84B09C4}" type="pres">
      <dgm:prSet presAssocID="{517FA319-FFA2-44C2-B4FF-1FE53E61F492}" presName="tx1" presStyleLbl="revTx" presStyleIdx="2" presStyleCnt="8"/>
      <dgm:spPr/>
    </dgm:pt>
    <dgm:pt modelId="{A65BC42E-E523-4ECB-99E6-FF7AD20A4241}" type="pres">
      <dgm:prSet presAssocID="{517FA319-FFA2-44C2-B4FF-1FE53E61F492}" presName="vert1" presStyleCnt="0"/>
      <dgm:spPr/>
    </dgm:pt>
    <dgm:pt modelId="{69D9F090-5DF5-4FC2-8C55-84EF315BD162}" type="pres">
      <dgm:prSet presAssocID="{C7C1E0C2-16C6-46DD-9781-C6C457A45E6F}" presName="thickLine" presStyleLbl="alignNode1" presStyleIdx="3" presStyleCnt="8"/>
      <dgm:spPr/>
    </dgm:pt>
    <dgm:pt modelId="{78ADDEFD-C4B6-4E81-AE1C-389703FE6458}" type="pres">
      <dgm:prSet presAssocID="{C7C1E0C2-16C6-46DD-9781-C6C457A45E6F}" presName="horz1" presStyleCnt="0"/>
      <dgm:spPr/>
    </dgm:pt>
    <dgm:pt modelId="{C16CD7E8-0867-4E91-A6CE-4697C32DF225}" type="pres">
      <dgm:prSet presAssocID="{C7C1E0C2-16C6-46DD-9781-C6C457A45E6F}" presName="tx1" presStyleLbl="revTx" presStyleIdx="3" presStyleCnt="8"/>
      <dgm:spPr/>
    </dgm:pt>
    <dgm:pt modelId="{D95A23AA-250C-44B4-A330-98937F73E420}" type="pres">
      <dgm:prSet presAssocID="{C7C1E0C2-16C6-46DD-9781-C6C457A45E6F}" presName="vert1" presStyleCnt="0"/>
      <dgm:spPr/>
    </dgm:pt>
    <dgm:pt modelId="{08F8211A-1C0D-4A64-B583-6E587C7DA494}" type="pres">
      <dgm:prSet presAssocID="{035DA32A-3D8E-4F16-AC70-3F993DE5517B}" presName="thickLine" presStyleLbl="alignNode1" presStyleIdx="4" presStyleCnt="8"/>
      <dgm:spPr/>
    </dgm:pt>
    <dgm:pt modelId="{7A2F99BF-26EF-4862-9DA0-2CDAA01D7333}" type="pres">
      <dgm:prSet presAssocID="{035DA32A-3D8E-4F16-AC70-3F993DE5517B}" presName="horz1" presStyleCnt="0"/>
      <dgm:spPr/>
    </dgm:pt>
    <dgm:pt modelId="{E5BA8895-1FDE-40BF-BDD3-10DD2E1D8021}" type="pres">
      <dgm:prSet presAssocID="{035DA32A-3D8E-4F16-AC70-3F993DE5517B}" presName="tx1" presStyleLbl="revTx" presStyleIdx="4" presStyleCnt="8"/>
      <dgm:spPr/>
    </dgm:pt>
    <dgm:pt modelId="{07DB5791-1686-4F48-A591-B8F78927FF14}" type="pres">
      <dgm:prSet presAssocID="{035DA32A-3D8E-4F16-AC70-3F993DE5517B}" presName="vert1" presStyleCnt="0"/>
      <dgm:spPr/>
    </dgm:pt>
    <dgm:pt modelId="{EFC66943-B4E5-4CFE-BAFD-8829B07E4E77}" type="pres">
      <dgm:prSet presAssocID="{155E0EFC-8803-47F1-88BC-F1017BE88229}" presName="thickLine" presStyleLbl="alignNode1" presStyleIdx="5" presStyleCnt="8"/>
      <dgm:spPr/>
    </dgm:pt>
    <dgm:pt modelId="{DD81C75E-B355-4603-AAA3-564D1E4ECD7B}" type="pres">
      <dgm:prSet presAssocID="{155E0EFC-8803-47F1-88BC-F1017BE88229}" presName="horz1" presStyleCnt="0"/>
      <dgm:spPr/>
    </dgm:pt>
    <dgm:pt modelId="{9830378A-6E10-4502-B8F1-586518B368AE}" type="pres">
      <dgm:prSet presAssocID="{155E0EFC-8803-47F1-88BC-F1017BE88229}" presName="tx1" presStyleLbl="revTx" presStyleIdx="5" presStyleCnt="8"/>
      <dgm:spPr/>
    </dgm:pt>
    <dgm:pt modelId="{B3C535DD-59CC-4912-8509-6DBCC7DEE653}" type="pres">
      <dgm:prSet presAssocID="{155E0EFC-8803-47F1-88BC-F1017BE88229}" presName="vert1" presStyleCnt="0"/>
      <dgm:spPr/>
    </dgm:pt>
    <dgm:pt modelId="{1AEEB260-3A26-4A4A-BABA-6F5240CC533C}" type="pres">
      <dgm:prSet presAssocID="{06D55C0B-AE2A-4A71-9E46-91A5FF9ABD0A}" presName="thickLine" presStyleLbl="alignNode1" presStyleIdx="6" presStyleCnt="8"/>
      <dgm:spPr/>
    </dgm:pt>
    <dgm:pt modelId="{7BE38607-3C78-4DD6-B5F3-93A538A18CAE}" type="pres">
      <dgm:prSet presAssocID="{06D55C0B-AE2A-4A71-9E46-91A5FF9ABD0A}" presName="horz1" presStyleCnt="0"/>
      <dgm:spPr/>
    </dgm:pt>
    <dgm:pt modelId="{A24783C6-AC59-465D-83D4-107583CF6E09}" type="pres">
      <dgm:prSet presAssocID="{06D55C0B-AE2A-4A71-9E46-91A5FF9ABD0A}" presName="tx1" presStyleLbl="revTx" presStyleIdx="6" presStyleCnt="8"/>
      <dgm:spPr/>
    </dgm:pt>
    <dgm:pt modelId="{E166B61C-6218-4B9B-8E7A-8AF614A63E80}" type="pres">
      <dgm:prSet presAssocID="{06D55C0B-AE2A-4A71-9E46-91A5FF9ABD0A}" presName="vert1" presStyleCnt="0"/>
      <dgm:spPr/>
    </dgm:pt>
    <dgm:pt modelId="{1F477E63-841D-4B39-A090-F6C78E2E6F98}" type="pres">
      <dgm:prSet presAssocID="{6FD87CD6-7C3B-4AF9-9D71-3FB12419F0A4}" presName="thickLine" presStyleLbl="alignNode1" presStyleIdx="7" presStyleCnt="8"/>
      <dgm:spPr/>
    </dgm:pt>
    <dgm:pt modelId="{15744C06-4B1E-4ED9-A3B9-E9E398F44F43}" type="pres">
      <dgm:prSet presAssocID="{6FD87CD6-7C3B-4AF9-9D71-3FB12419F0A4}" presName="horz1" presStyleCnt="0"/>
      <dgm:spPr/>
    </dgm:pt>
    <dgm:pt modelId="{C7464F9E-EB8B-4DF0-8600-279B000CB37D}" type="pres">
      <dgm:prSet presAssocID="{6FD87CD6-7C3B-4AF9-9D71-3FB12419F0A4}" presName="tx1" presStyleLbl="revTx" presStyleIdx="7" presStyleCnt="8"/>
      <dgm:spPr/>
    </dgm:pt>
    <dgm:pt modelId="{79BEB3FC-11AE-4C98-AE64-3D8962CD376B}" type="pres">
      <dgm:prSet presAssocID="{6FD87CD6-7C3B-4AF9-9D71-3FB12419F0A4}" presName="vert1" presStyleCnt="0"/>
      <dgm:spPr/>
    </dgm:pt>
  </dgm:ptLst>
  <dgm:cxnLst>
    <dgm:cxn modelId="{9A780207-3B62-4846-BDFC-0BAF7019F191}" srcId="{2974559E-C4BF-464D-B683-8CF0A4DB7D23}" destId="{517FA319-FFA2-44C2-B4FF-1FE53E61F492}" srcOrd="2" destOrd="0" parTransId="{181B48C7-C975-4A8B-A2E3-95DA35F764F6}" sibTransId="{7A34C0AB-4749-485D-820F-1713E2E7B303}"/>
    <dgm:cxn modelId="{64390909-6CAD-4081-8628-B75E4AD8D05F}" srcId="{2974559E-C4BF-464D-B683-8CF0A4DB7D23}" destId="{6FD87CD6-7C3B-4AF9-9D71-3FB12419F0A4}" srcOrd="7" destOrd="0" parTransId="{6476D309-0F08-41AA-91DD-A30DFBE6FCA3}" sibTransId="{AA94FC0C-0DF2-44BE-8037-C9C1A7556D9B}"/>
    <dgm:cxn modelId="{A81BEE0C-1524-4592-AE0C-74D75795D104}" type="presOf" srcId="{C7C1E0C2-16C6-46DD-9781-C6C457A45E6F}" destId="{C16CD7E8-0867-4E91-A6CE-4697C32DF225}" srcOrd="0" destOrd="0" presId="urn:microsoft.com/office/officeart/2008/layout/LinedList"/>
    <dgm:cxn modelId="{0EE14210-1810-4516-9032-97766837C621}" srcId="{2974559E-C4BF-464D-B683-8CF0A4DB7D23}" destId="{155E0EFC-8803-47F1-88BC-F1017BE88229}" srcOrd="5" destOrd="0" parTransId="{084C5D4C-9ECF-4548-BA7A-ED3C5470F636}" sibTransId="{4355C5FF-1D27-4218-AA9A-BF51C2676639}"/>
    <dgm:cxn modelId="{C16A0527-498B-4420-8CA4-0A9CF7809598}" srcId="{2974559E-C4BF-464D-B683-8CF0A4DB7D23}" destId="{035DA32A-3D8E-4F16-AC70-3F993DE5517B}" srcOrd="4" destOrd="0" parTransId="{FDB4AFFE-77CA-4398-AC26-DDBEBEE37F67}" sibTransId="{D1600D71-E385-47DE-AD57-D9368D6CD020}"/>
    <dgm:cxn modelId="{8FC2DC32-3A8B-4065-8271-ABD32331C7C1}" srcId="{2974559E-C4BF-464D-B683-8CF0A4DB7D23}" destId="{8156356D-9F82-457C-ABFC-16392A341216}" srcOrd="0" destOrd="0" parTransId="{4DA5A8C0-97CF-4AF5-BBD2-12C94C3C0E17}" sibTransId="{549809B0-4007-4335-9E51-5CE065CEFEAD}"/>
    <dgm:cxn modelId="{40C66D35-9D9C-412A-842A-1E16E695D701}" srcId="{2974559E-C4BF-464D-B683-8CF0A4DB7D23}" destId="{F52DCD62-70CC-40FE-9381-055D8B0B0B18}" srcOrd="1" destOrd="0" parTransId="{27CA2029-6DEB-4702-8B2C-02BC4C1B64A8}" sibTransId="{DD05DA14-A75E-496B-B880-F7B7C760FE95}"/>
    <dgm:cxn modelId="{60F7D83F-9251-4245-AB81-A4D638BE3E9F}" type="presOf" srcId="{035DA32A-3D8E-4F16-AC70-3F993DE5517B}" destId="{E5BA8895-1FDE-40BF-BDD3-10DD2E1D8021}" srcOrd="0" destOrd="0" presId="urn:microsoft.com/office/officeart/2008/layout/LinedList"/>
    <dgm:cxn modelId="{84487C48-42DE-48A6-A8F2-48C5E7FBAC61}" type="presOf" srcId="{6FD87CD6-7C3B-4AF9-9D71-3FB12419F0A4}" destId="{C7464F9E-EB8B-4DF0-8600-279B000CB37D}" srcOrd="0" destOrd="0" presId="urn:microsoft.com/office/officeart/2008/layout/LinedList"/>
    <dgm:cxn modelId="{3A4EF983-106E-46E8-B80F-EF3FDAFA3884}" type="presOf" srcId="{8156356D-9F82-457C-ABFC-16392A341216}" destId="{16D98F1D-9A3F-4DF4-8CCD-23A94DC4AF3C}" srcOrd="0" destOrd="0" presId="urn:microsoft.com/office/officeart/2008/layout/LinedList"/>
    <dgm:cxn modelId="{6E8E4AA8-FAA5-4499-BF0F-9A0A1B91E854}" type="presOf" srcId="{517FA319-FFA2-44C2-B4FF-1FE53E61F492}" destId="{2C05F003-EE9F-48DE-A847-6CBFE84B09C4}" srcOrd="0" destOrd="0" presId="urn:microsoft.com/office/officeart/2008/layout/LinedList"/>
    <dgm:cxn modelId="{92387AAE-01D1-40BE-BD26-6553103FACC6}" type="presOf" srcId="{155E0EFC-8803-47F1-88BC-F1017BE88229}" destId="{9830378A-6E10-4502-B8F1-586518B368AE}" srcOrd="0" destOrd="0" presId="urn:microsoft.com/office/officeart/2008/layout/LinedList"/>
    <dgm:cxn modelId="{BE4024BC-8979-40D0-830A-4010904FCA57}" type="presOf" srcId="{F52DCD62-70CC-40FE-9381-055D8B0B0B18}" destId="{FBF88B7E-9E5B-4CC6-BE7F-3E31042D19D8}" srcOrd="0" destOrd="0" presId="urn:microsoft.com/office/officeart/2008/layout/LinedList"/>
    <dgm:cxn modelId="{32DDC1CF-584B-4546-A796-8BC5519BA069}" srcId="{2974559E-C4BF-464D-B683-8CF0A4DB7D23}" destId="{C7C1E0C2-16C6-46DD-9781-C6C457A45E6F}" srcOrd="3" destOrd="0" parTransId="{54461306-9131-4838-B2DD-53CC769AA0F5}" sibTransId="{F8149EA2-7F47-47E5-A0AA-FA17C9F5D808}"/>
    <dgm:cxn modelId="{529C00D2-0E5D-408C-BEFD-B4A1AC3C0D64}" type="presOf" srcId="{06D55C0B-AE2A-4A71-9E46-91A5FF9ABD0A}" destId="{A24783C6-AC59-465D-83D4-107583CF6E09}" srcOrd="0" destOrd="0" presId="urn:microsoft.com/office/officeart/2008/layout/LinedList"/>
    <dgm:cxn modelId="{25D270D6-4DFA-410A-8987-6B7112DF5CF2}" srcId="{2974559E-C4BF-464D-B683-8CF0A4DB7D23}" destId="{06D55C0B-AE2A-4A71-9E46-91A5FF9ABD0A}" srcOrd="6" destOrd="0" parTransId="{1F8CC6EE-FA0A-4C0A-98F0-253DF2C0A0EB}" sibTransId="{88AD5F75-1B6B-4FF6-A1E5-8635CADEBD1A}"/>
    <dgm:cxn modelId="{40FD10DE-F4B8-214B-85A7-94DC877866A1}" type="presOf" srcId="{2974559E-C4BF-464D-B683-8CF0A4DB7D23}" destId="{7882511D-6E12-5542-89A9-E3D0FB7F00FA}" srcOrd="0" destOrd="0" presId="urn:microsoft.com/office/officeart/2008/layout/LinedList"/>
    <dgm:cxn modelId="{0761170F-9D57-45FA-AC7F-671175282BC0}" type="presParOf" srcId="{7882511D-6E12-5542-89A9-E3D0FB7F00FA}" destId="{42081570-1337-41BC-9A1A-180E76B20D21}" srcOrd="0" destOrd="0" presId="urn:microsoft.com/office/officeart/2008/layout/LinedList"/>
    <dgm:cxn modelId="{0B47F906-4718-4D5E-BC34-889264CC9495}" type="presParOf" srcId="{7882511D-6E12-5542-89A9-E3D0FB7F00FA}" destId="{60CABAA1-A127-4935-BAFF-A0C278CA38E8}" srcOrd="1" destOrd="0" presId="urn:microsoft.com/office/officeart/2008/layout/LinedList"/>
    <dgm:cxn modelId="{2785CBE4-0944-4C19-9ECD-5AECCE7D8230}" type="presParOf" srcId="{60CABAA1-A127-4935-BAFF-A0C278CA38E8}" destId="{16D98F1D-9A3F-4DF4-8CCD-23A94DC4AF3C}" srcOrd="0" destOrd="0" presId="urn:microsoft.com/office/officeart/2008/layout/LinedList"/>
    <dgm:cxn modelId="{ECA139DD-D736-478C-A6B0-3601315113CE}" type="presParOf" srcId="{60CABAA1-A127-4935-BAFF-A0C278CA38E8}" destId="{F572941C-E4C2-475E-9AFF-8C60A8EB6901}" srcOrd="1" destOrd="0" presId="urn:microsoft.com/office/officeart/2008/layout/LinedList"/>
    <dgm:cxn modelId="{72B6CA24-83DF-44DE-8BFC-B58F8C5BCCCD}" type="presParOf" srcId="{7882511D-6E12-5542-89A9-E3D0FB7F00FA}" destId="{E11EE3EC-CED0-40DD-AEA7-B964E8A4DE06}" srcOrd="2" destOrd="0" presId="urn:microsoft.com/office/officeart/2008/layout/LinedList"/>
    <dgm:cxn modelId="{C45E4ABF-5ED6-42B6-9C00-8131FAA5BEAB}" type="presParOf" srcId="{7882511D-6E12-5542-89A9-E3D0FB7F00FA}" destId="{402AB0A7-1C2D-42F5-9E94-C7E465EA549A}" srcOrd="3" destOrd="0" presId="urn:microsoft.com/office/officeart/2008/layout/LinedList"/>
    <dgm:cxn modelId="{0829C536-AF7B-43CD-B258-0120F23FB946}" type="presParOf" srcId="{402AB0A7-1C2D-42F5-9E94-C7E465EA549A}" destId="{FBF88B7E-9E5B-4CC6-BE7F-3E31042D19D8}" srcOrd="0" destOrd="0" presId="urn:microsoft.com/office/officeart/2008/layout/LinedList"/>
    <dgm:cxn modelId="{D8413CF5-45E8-4CF1-AE4A-9B8E87B73BFE}" type="presParOf" srcId="{402AB0A7-1C2D-42F5-9E94-C7E465EA549A}" destId="{8A667C47-6C23-40FB-AA6D-8291C32EE67D}" srcOrd="1" destOrd="0" presId="urn:microsoft.com/office/officeart/2008/layout/LinedList"/>
    <dgm:cxn modelId="{2F48E993-909F-4172-87CF-37FF87DA5914}" type="presParOf" srcId="{7882511D-6E12-5542-89A9-E3D0FB7F00FA}" destId="{7237C066-1D09-4837-B1E4-5914F6189A85}" srcOrd="4" destOrd="0" presId="urn:microsoft.com/office/officeart/2008/layout/LinedList"/>
    <dgm:cxn modelId="{EF0805D4-B11C-420E-9AD5-386F72124A28}" type="presParOf" srcId="{7882511D-6E12-5542-89A9-E3D0FB7F00FA}" destId="{FA55BC1D-988E-4579-B113-F0F4A35B43AA}" srcOrd="5" destOrd="0" presId="urn:microsoft.com/office/officeart/2008/layout/LinedList"/>
    <dgm:cxn modelId="{E52F22F5-33D4-4562-B4DD-D88D8CC52A39}" type="presParOf" srcId="{FA55BC1D-988E-4579-B113-F0F4A35B43AA}" destId="{2C05F003-EE9F-48DE-A847-6CBFE84B09C4}" srcOrd="0" destOrd="0" presId="urn:microsoft.com/office/officeart/2008/layout/LinedList"/>
    <dgm:cxn modelId="{3250C8BF-0EA2-43FB-A18B-05BF45F38DC9}" type="presParOf" srcId="{FA55BC1D-988E-4579-B113-F0F4A35B43AA}" destId="{A65BC42E-E523-4ECB-99E6-FF7AD20A4241}" srcOrd="1" destOrd="0" presId="urn:microsoft.com/office/officeart/2008/layout/LinedList"/>
    <dgm:cxn modelId="{AF62F451-22FE-4263-B959-9C58F6EE89CD}" type="presParOf" srcId="{7882511D-6E12-5542-89A9-E3D0FB7F00FA}" destId="{69D9F090-5DF5-4FC2-8C55-84EF315BD162}" srcOrd="6" destOrd="0" presId="urn:microsoft.com/office/officeart/2008/layout/LinedList"/>
    <dgm:cxn modelId="{079679F6-A55A-4DC7-A85E-EA34766D00A5}" type="presParOf" srcId="{7882511D-6E12-5542-89A9-E3D0FB7F00FA}" destId="{78ADDEFD-C4B6-4E81-AE1C-389703FE6458}" srcOrd="7" destOrd="0" presId="urn:microsoft.com/office/officeart/2008/layout/LinedList"/>
    <dgm:cxn modelId="{E8A76B55-E493-407A-9550-CE92FE888D20}" type="presParOf" srcId="{78ADDEFD-C4B6-4E81-AE1C-389703FE6458}" destId="{C16CD7E8-0867-4E91-A6CE-4697C32DF225}" srcOrd="0" destOrd="0" presId="urn:microsoft.com/office/officeart/2008/layout/LinedList"/>
    <dgm:cxn modelId="{02004386-9D2B-4FD1-A3D4-DC17CB75DE14}" type="presParOf" srcId="{78ADDEFD-C4B6-4E81-AE1C-389703FE6458}" destId="{D95A23AA-250C-44B4-A330-98937F73E420}" srcOrd="1" destOrd="0" presId="urn:microsoft.com/office/officeart/2008/layout/LinedList"/>
    <dgm:cxn modelId="{DB0463D2-4C6D-46BA-AFD8-EC9ADA2AA838}" type="presParOf" srcId="{7882511D-6E12-5542-89A9-E3D0FB7F00FA}" destId="{08F8211A-1C0D-4A64-B583-6E587C7DA494}" srcOrd="8" destOrd="0" presId="urn:microsoft.com/office/officeart/2008/layout/LinedList"/>
    <dgm:cxn modelId="{12F30188-076F-441F-827A-06DF89234FBE}" type="presParOf" srcId="{7882511D-6E12-5542-89A9-E3D0FB7F00FA}" destId="{7A2F99BF-26EF-4862-9DA0-2CDAA01D7333}" srcOrd="9" destOrd="0" presId="urn:microsoft.com/office/officeart/2008/layout/LinedList"/>
    <dgm:cxn modelId="{11283F70-0516-48F2-8C25-996FA65C6409}" type="presParOf" srcId="{7A2F99BF-26EF-4862-9DA0-2CDAA01D7333}" destId="{E5BA8895-1FDE-40BF-BDD3-10DD2E1D8021}" srcOrd="0" destOrd="0" presId="urn:microsoft.com/office/officeart/2008/layout/LinedList"/>
    <dgm:cxn modelId="{74AB0FB6-F312-4FB5-A2AC-2734384E0015}" type="presParOf" srcId="{7A2F99BF-26EF-4862-9DA0-2CDAA01D7333}" destId="{07DB5791-1686-4F48-A591-B8F78927FF14}" srcOrd="1" destOrd="0" presId="urn:microsoft.com/office/officeart/2008/layout/LinedList"/>
    <dgm:cxn modelId="{E820C7C7-C722-4B3B-9744-438C36387C84}" type="presParOf" srcId="{7882511D-6E12-5542-89A9-E3D0FB7F00FA}" destId="{EFC66943-B4E5-4CFE-BAFD-8829B07E4E77}" srcOrd="10" destOrd="0" presId="urn:microsoft.com/office/officeart/2008/layout/LinedList"/>
    <dgm:cxn modelId="{C7D14795-4E6C-4C06-9EC4-41C3A806FD06}" type="presParOf" srcId="{7882511D-6E12-5542-89A9-E3D0FB7F00FA}" destId="{DD81C75E-B355-4603-AAA3-564D1E4ECD7B}" srcOrd="11" destOrd="0" presId="urn:microsoft.com/office/officeart/2008/layout/LinedList"/>
    <dgm:cxn modelId="{F36441A4-B9A1-4139-B4E0-702833697ACE}" type="presParOf" srcId="{DD81C75E-B355-4603-AAA3-564D1E4ECD7B}" destId="{9830378A-6E10-4502-B8F1-586518B368AE}" srcOrd="0" destOrd="0" presId="urn:microsoft.com/office/officeart/2008/layout/LinedList"/>
    <dgm:cxn modelId="{B1BD773E-957E-4B5C-B18D-F82819BA6F7B}" type="presParOf" srcId="{DD81C75E-B355-4603-AAA3-564D1E4ECD7B}" destId="{B3C535DD-59CC-4912-8509-6DBCC7DEE653}" srcOrd="1" destOrd="0" presId="urn:microsoft.com/office/officeart/2008/layout/LinedList"/>
    <dgm:cxn modelId="{641FDD6E-0B54-4017-88D3-FE12307691CB}" type="presParOf" srcId="{7882511D-6E12-5542-89A9-E3D0FB7F00FA}" destId="{1AEEB260-3A26-4A4A-BABA-6F5240CC533C}" srcOrd="12" destOrd="0" presId="urn:microsoft.com/office/officeart/2008/layout/LinedList"/>
    <dgm:cxn modelId="{0E55950B-6608-4FC8-8A92-64D60409B9C7}" type="presParOf" srcId="{7882511D-6E12-5542-89A9-E3D0FB7F00FA}" destId="{7BE38607-3C78-4DD6-B5F3-93A538A18CAE}" srcOrd="13" destOrd="0" presId="urn:microsoft.com/office/officeart/2008/layout/LinedList"/>
    <dgm:cxn modelId="{D493BA56-FC3E-41FD-B6D4-804F6561CC69}" type="presParOf" srcId="{7BE38607-3C78-4DD6-B5F3-93A538A18CAE}" destId="{A24783C6-AC59-465D-83D4-107583CF6E09}" srcOrd="0" destOrd="0" presId="urn:microsoft.com/office/officeart/2008/layout/LinedList"/>
    <dgm:cxn modelId="{69BEFCD7-1532-4FC9-AFC8-FB5371BC7F2F}" type="presParOf" srcId="{7BE38607-3C78-4DD6-B5F3-93A538A18CAE}" destId="{E166B61C-6218-4B9B-8E7A-8AF614A63E80}" srcOrd="1" destOrd="0" presId="urn:microsoft.com/office/officeart/2008/layout/LinedList"/>
    <dgm:cxn modelId="{A09EF17D-9439-4CC4-B1BB-AEBB7815FFA3}" type="presParOf" srcId="{7882511D-6E12-5542-89A9-E3D0FB7F00FA}" destId="{1F477E63-841D-4B39-A090-F6C78E2E6F98}" srcOrd="14" destOrd="0" presId="urn:microsoft.com/office/officeart/2008/layout/LinedList"/>
    <dgm:cxn modelId="{A05FF1DE-8CAE-4F7E-8D57-E9E6599F8B86}" type="presParOf" srcId="{7882511D-6E12-5542-89A9-E3D0FB7F00FA}" destId="{15744C06-4B1E-4ED9-A3B9-E9E398F44F43}" srcOrd="15" destOrd="0" presId="urn:microsoft.com/office/officeart/2008/layout/LinedList"/>
    <dgm:cxn modelId="{9E0D381B-8C5A-4A61-8F34-CFEE97A240B9}" type="presParOf" srcId="{15744C06-4B1E-4ED9-A3B9-E9E398F44F43}" destId="{C7464F9E-EB8B-4DF0-8600-279B000CB37D}" srcOrd="0" destOrd="0" presId="urn:microsoft.com/office/officeart/2008/layout/LinedList"/>
    <dgm:cxn modelId="{5CFCF89C-00F5-4E72-9381-870A56607DCB}" type="presParOf" srcId="{15744C06-4B1E-4ED9-A3B9-E9E398F44F43}" destId="{79BEB3FC-11AE-4C98-AE64-3D8962CD376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081570-1337-41BC-9A1A-180E76B20D21}">
      <dsp:nvSpPr>
        <dsp:cNvPr id="0" name=""/>
        <dsp:cNvSpPr/>
      </dsp:nvSpPr>
      <dsp:spPr>
        <a:xfrm>
          <a:off x="0" y="0"/>
          <a:ext cx="85113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16D98F1D-9A3F-4DF4-8CCD-23A94DC4AF3C}">
      <dsp:nvSpPr>
        <dsp:cNvPr id="0" name=""/>
        <dsp:cNvSpPr/>
      </dsp:nvSpPr>
      <dsp:spPr>
        <a:xfrm>
          <a:off x="0" y="0"/>
          <a:ext cx="8511346" cy="518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How organisations differ in terms of sector, structure, strategy, products and services, as well as customers and how this influences people management strategy.</a:t>
          </a:r>
        </a:p>
      </dsp:txBody>
      <dsp:txXfrm>
        <a:off x="0" y="0"/>
        <a:ext cx="8511346" cy="518053"/>
      </dsp:txXfrm>
    </dsp:sp>
    <dsp:sp modelId="{E11EE3EC-CED0-40DD-AEA7-B964E8A4DE06}">
      <dsp:nvSpPr>
        <dsp:cNvPr id="0" name=""/>
        <dsp:cNvSpPr/>
      </dsp:nvSpPr>
      <dsp:spPr>
        <a:xfrm>
          <a:off x="0" y="518054"/>
          <a:ext cx="85113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FBF88B7E-9E5B-4CC6-BE7F-3E31042D19D8}">
      <dsp:nvSpPr>
        <dsp:cNvPr id="0" name=""/>
        <dsp:cNvSpPr/>
      </dsp:nvSpPr>
      <dsp:spPr>
        <a:xfrm>
          <a:off x="0" y="518053"/>
          <a:ext cx="8511346" cy="518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How external factors influence organisational and people management strategy.</a:t>
          </a:r>
        </a:p>
      </dsp:txBody>
      <dsp:txXfrm>
        <a:off x="0" y="518053"/>
        <a:ext cx="8511346" cy="518053"/>
      </dsp:txXfrm>
    </dsp:sp>
    <dsp:sp modelId="{7237C066-1D09-4837-B1E4-5914F6189A85}">
      <dsp:nvSpPr>
        <dsp:cNvPr id="0" name=""/>
        <dsp:cNvSpPr/>
      </dsp:nvSpPr>
      <dsp:spPr>
        <a:xfrm>
          <a:off x="0" y="1036108"/>
          <a:ext cx="85113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C05F003-EE9F-48DE-A847-6CBFE84B09C4}">
      <dsp:nvSpPr>
        <dsp:cNvPr id="0" name=""/>
        <dsp:cNvSpPr/>
      </dsp:nvSpPr>
      <dsp:spPr>
        <a:xfrm>
          <a:off x="0" y="1036107"/>
          <a:ext cx="8511346" cy="518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The Political, Economic, Social, Technological, Legal, Environmental and Ethical factors </a:t>
          </a:r>
          <a:r>
            <a:rPr lang="en-GB" sz="1400" kern="1200"/>
            <a:t>that can influence organisations.</a:t>
          </a:r>
          <a:endParaRPr lang="en-GB" sz="1400" kern="1200" dirty="0"/>
        </a:p>
      </dsp:txBody>
      <dsp:txXfrm>
        <a:off x="0" y="1036107"/>
        <a:ext cx="8511346" cy="518053"/>
      </dsp:txXfrm>
    </dsp:sp>
    <dsp:sp modelId="{69D9F090-5DF5-4FC2-8C55-84EF315BD162}">
      <dsp:nvSpPr>
        <dsp:cNvPr id="0" name=""/>
        <dsp:cNvSpPr/>
      </dsp:nvSpPr>
      <dsp:spPr>
        <a:xfrm>
          <a:off x="0" y="1554161"/>
          <a:ext cx="85113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C16CD7E8-0867-4E91-A6CE-4697C32DF225}">
      <dsp:nvSpPr>
        <dsp:cNvPr id="0" name=""/>
        <dsp:cNvSpPr/>
      </dsp:nvSpPr>
      <dsp:spPr>
        <a:xfrm>
          <a:off x="0" y="1554162"/>
          <a:ext cx="8511346" cy="518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Different approaches to formulating people plans and strategy and how people management strategy relates to organisational strategy.</a:t>
          </a:r>
        </a:p>
      </dsp:txBody>
      <dsp:txXfrm>
        <a:off x="0" y="1554162"/>
        <a:ext cx="8511346" cy="518053"/>
      </dsp:txXfrm>
    </dsp:sp>
    <dsp:sp modelId="{08F8211A-1C0D-4A64-B583-6E587C7DA494}">
      <dsp:nvSpPr>
        <dsp:cNvPr id="0" name=""/>
        <dsp:cNvSpPr/>
      </dsp:nvSpPr>
      <dsp:spPr>
        <a:xfrm>
          <a:off x="0" y="2072216"/>
          <a:ext cx="85113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E5BA8895-1FDE-40BF-BDD3-10DD2E1D8021}">
      <dsp:nvSpPr>
        <dsp:cNvPr id="0" name=""/>
        <dsp:cNvSpPr/>
      </dsp:nvSpPr>
      <dsp:spPr>
        <a:xfrm>
          <a:off x="0" y="2072215"/>
          <a:ext cx="8511346" cy="518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What good people practice looks like in a range of organisations.</a:t>
          </a:r>
        </a:p>
      </dsp:txBody>
      <dsp:txXfrm>
        <a:off x="0" y="2072215"/>
        <a:ext cx="8511346" cy="518053"/>
      </dsp:txXfrm>
    </dsp:sp>
    <dsp:sp modelId="{EFC66943-B4E5-4CFE-BAFD-8829B07E4E77}">
      <dsp:nvSpPr>
        <dsp:cNvPr id="0" name=""/>
        <dsp:cNvSpPr/>
      </dsp:nvSpPr>
      <dsp:spPr>
        <a:xfrm>
          <a:off x="0" y="2590270"/>
          <a:ext cx="85113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9830378A-6E10-4502-B8F1-586518B368AE}">
      <dsp:nvSpPr>
        <dsp:cNvPr id="0" name=""/>
        <dsp:cNvSpPr/>
      </dsp:nvSpPr>
      <dsp:spPr>
        <a:xfrm>
          <a:off x="0" y="2590269"/>
          <a:ext cx="8511346" cy="518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How to critically evaluate your organisation’s performance data to inform strategy.</a:t>
          </a:r>
        </a:p>
      </dsp:txBody>
      <dsp:txXfrm>
        <a:off x="0" y="2590269"/>
        <a:ext cx="8511346" cy="518053"/>
      </dsp:txXfrm>
    </dsp:sp>
    <dsp:sp modelId="{1AEEB260-3A26-4A4A-BABA-6F5240CC533C}">
      <dsp:nvSpPr>
        <dsp:cNvPr id="0" name=""/>
        <dsp:cNvSpPr/>
      </dsp:nvSpPr>
      <dsp:spPr>
        <a:xfrm>
          <a:off x="0" y="3108323"/>
          <a:ext cx="85113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A24783C6-AC59-465D-83D4-107583CF6E09}">
      <dsp:nvSpPr>
        <dsp:cNvPr id="0" name=""/>
        <dsp:cNvSpPr/>
      </dsp:nvSpPr>
      <dsp:spPr>
        <a:xfrm>
          <a:off x="0" y="3108324"/>
          <a:ext cx="8511346" cy="518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The role and purpose of ethics and governance in organisations.</a:t>
          </a:r>
        </a:p>
      </dsp:txBody>
      <dsp:txXfrm>
        <a:off x="0" y="3108324"/>
        <a:ext cx="8511346" cy="518053"/>
      </dsp:txXfrm>
    </dsp:sp>
    <dsp:sp modelId="{1F477E63-841D-4B39-A090-F6C78E2E6F98}">
      <dsp:nvSpPr>
        <dsp:cNvPr id="0" name=""/>
        <dsp:cNvSpPr/>
      </dsp:nvSpPr>
      <dsp:spPr>
        <a:xfrm>
          <a:off x="0" y="3626378"/>
          <a:ext cx="85113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C7464F9E-EB8B-4DF0-8600-279B000CB37D}">
      <dsp:nvSpPr>
        <dsp:cNvPr id="0" name=""/>
        <dsp:cNvSpPr/>
      </dsp:nvSpPr>
      <dsp:spPr>
        <a:xfrm>
          <a:off x="0" y="3626378"/>
          <a:ext cx="8511346" cy="518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How your organisation impacts society.</a:t>
          </a:r>
        </a:p>
      </dsp:txBody>
      <dsp:txXfrm>
        <a:off x="0" y="3626378"/>
        <a:ext cx="8511346" cy="51805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340878-455F-465F-8E5C-F8F0DE73EACD}" type="datetimeFigureOut">
              <a:rPr lang="en-GB" smtClean="0"/>
              <a:t>11/11/2025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F859FC-F0D0-440D-92B1-CBABB19082A2}" type="slidenum">
              <a:rPr lang="en-GB" smtClean="0"/>
              <a:t>‹#›</a:t>
            </a:fld>
            <a:endParaRPr lang="en-GB"/>
          </a:p>
        </p:txBody>
      </p:sp>
    </p:spTree>
    <p:extLst>
      <p:ext uri="{BB962C8B-B14F-4D97-AF65-F5344CB8AC3E}">
        <p14:creationId xmlns:p14="http://schemas.microsoft.com/office/powerpoint/2010/main" val="26923397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33333"/>
                </a:solidFill>
                <a:effectLst/>
                <a:latin typeface="Georgia" panose="02040502050405020303" pitchFamily="18" charset="0"/>
              </a:rPr>
              <a:t> The moral judgment-action gap is the inconsistency people display when they know what is right but do what they know is wrong. </a:t>
            </a:r>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3</a:t>
            </a:fld>
            <a:endParaRPr lang="en-GB"/>
          </a:p>
        </p:txBody>
      </p:sp>
    </p:spTree>
    <p:extLst>
      <p:ext uri="{BB962C8B-B14F-4D97-AF65-F5344CB8AC3E}">
        <p14:creationId xmlns:p14="http://schemas.microsoft.com/office/powerpoint/2010/main" val="17279159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111111"/>
                </a:solidFill>
                <a:effectLst/>
                <a:latin typeface="Roboto" panose="02000000000000000000" pitchFamily="2" charset="0"/>
              </a:rPr>
              <a:t>No matter who has formal authority to make decisions</a:t>
            </a:r>
            <a:r>
              <a:rPr lang="en-GB" b="0" i="0" dirty="0">
                <a:solidFill>
                  <a:srgbClr val="111111"/>
                </a:solidFill>
                <a:effectLst/>
                <a:latin typeface="Roboto" panose="02000000000000000000" pitchFamily="2" charset="0"/>
              </a:rPr>
              <a:t>, it is always a good idea to test those judgments with the “light of day” test. Ask yourself, “If this decision and how the decision was made became known to everyone, would it seem reasonable?”</a:t>
            </a:r>
          </a:p>
          <a:p>
            <a:r>
              <a:rPr lang="en-GB" b="0" i="0" dirty="0">
                <a:solidFill>
                  <a:srgbClr val="444444"/>
                </a:solidFill>
                <a:effectLst/>
                <a:latin typeface="Roboto" panose="02000000000000000000" pitchFamily="2" charset="0"/>
              </a:rPr>
              <a:t>Consequence ethics involves judging the morality of an action or rule based on the goodness of its consequences. In this type of ethical system, the consequences of a decision matter so much they can't be ignored.  </a:t>
            </a:r>
          </a:p>
          <a:p>
            <a:r>
              <a:rPr lang="en-GB" b="0" i="0" dirty="0">
                <a:solidFill>
                  <a:srgbClr val="444444"/>
                </a:solidFill>
                <a:effectLst/>
                <a:latin typeface="Roboto" panose="02000000000000000000" pitchFamily="2" charset="0"/>
              </a:rPr>
              <a:t>The SMELL Test, “a way to distinguish ethical journalism from propaganda, fake news and junk journalism.”</a:t>
            </a:r>
            <a:endParaRPr lang="en-GB" b="0" i="0" dirty="0">
              <a:solidFill>
                <a:srgbClr val="111111"/>
              </a:solidFill>
              <a:effectLst/>
              <a:latin typeface="Roboto" panose="02000000000000000000" pitchFamily="2" charset="0"/>
            </a:endParaRPr>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4</a:t>
            </a:fld>
            <a:endParaRPr lang="en-GB"/>
          </a:p>
        </p:txBody>
      </p:sp>
    </p:spTree>
    <p:extLst>
      <p:ext uri="{BB962C8B-B14F-4D97-AF65-F5344CB8AC3E}">
        <p14:creationId xmlns:p14="http://schemas.microsoft.com/office/powerpoint/2010/main" val="32237891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F859FC-F0D0-440D-92B1-CBABB19082A2}" type="slidenum">
              <a:rPr lang="en-GB" smtClean="0"/>
              <a:t>5</a:t>
            </a:fld>
            <a:endParaRPr lang="en-GB"/>
          </a:p>
        </p:txBody>
      </p:sp>
    </p:spTree>
    <p:extLst>
      <p:ext uri="{BB962C8B-B14F-4D97-AF65-F5344CB8AC3E}">
        <p14:creationId xmlns:p14="http://schemas.microsoft.com/office/powerpoint/2010/main" val="42480725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F859FC-F0D0-440D-92B1-CBABB19082A2}" type="slidenum">
              <a:rPr lang="en-GB" smtClean="0"/>
              <a:t>6</a:t>
            </a:fld>
            <a:endParaRPr lang="en-GB"/>
          </a:p>
        </p:txBody>
      </p:sp>
    </p:spTree>
    <p:extLst>
      <p:ext uri="{BB962C8B-B14F-4D97-AF65-F5344CB8AC3E}">
        <p14:creationId xmlns:p14="http://schemas.microsoft.com/office/powerpoint/2010/main" val="30406412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8</a:t>
            </a:fld>
            <a:endParaRPr lang="en-GB"/>
          </a:p>
        </p:txBody>
      </p:sp>
    </p:spTree>
    <p:extLst>
      <p:ext uri="{BB962C8B-B14F-4D97-AF65-F5344CB8AC3E}">
        <p14:creationId xmlns:p14="http://schemas.microsoft.com/office/powerpoint/2010/main" val="40794610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freeman and Harrison et al, stakeholder theory is a prominent theory of business ethics and firms management which promotes effective, practical ethical ways to organize and manage organisational matters during different environmental situations. As cited in the journal by </a:t>
            </a:r>
            <a:r>
              <a:rPr lang="en-GB" dirty="0" err="1"/>
              <a:t>waheed</a:t>
            </a:r>
            <a:r>
              <a:rPr lang="en-GB" dirty="0"/>
              <a:t> and </a:t>
            </a:r>
            <a:r>
              <a:rPr lang="en-GB" dirty="0" err="1"/>
              <a:t>zhang</a:t>
            </a:r>
            <a:r>
              <a:rPr lang="en-GB" dirty="0"/>
              <a:t>. </a:t>
            </a:r>
          </a:p>
        </p:txBody>
      </p:sp>
      <p:sp>
        <p:nvSpPr>
          <p:cNvPr id="4" name="Slide Number Placeholder 3"/>
          <p:cNvSpPr>
            <a:spLocks noGrp="1"/>
          </p:cNvSpPr>
          <p:nvPr>
            <p:ph type="sldNum" sz="quarter" idx="5"/>
          </p:nvPr>
        </p:nvSpPr>
        <p:spPr/>
        <p:txBody>
          <a:bodyPr/>
          <a:lstStyle/>
          <a:p>
            <a:fld id="{74F859FC-F0D0-440D-92B1-CBABB19082A2}" type="slidenum">
              <a:rPr lang="en-GB" smtClean="0"/>
              <a:t>10</a:t>
            </a:fld>
            <a:endParaRPr lang="en-GB"/>
          </a:p>
        </p:txBody>
      </p:sp>
    </p:spTree>
    <p:extLst>
      <p:ext uri="{BB962C8B-B14F-4D97-AF65-F5344CB8AC3E}">
        <p14:creationId xmlns:p14="http://schemas.microsoft.com/office/powerpoint/2010/main" val="21549281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Qatar –argued that it is all about power and not actually about football </a:t>
            </a:r>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14</a:t>
            </a:fld>
            <a:endParaRPr lang="en-GB"/>
          </a:p>
        </p:txBody>
      </p:sp>
    </p:spTree>
    <p:extLst>
      <p:ext uri="{BB962C8B-B14F-4D97-AF65-F5344CB8AC3E}">
        <p14:creationId xmlns:p14="http://schemas.microsoft.com/office/powerpoint/2010/main" val="26945570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Agree to hardcore company rules or leave, coercive control not really giving people a choice – what does hardcore company rules mean, </a:t>
            </a:r>
          </a:p>
        </p:txBody>
      </p:sp>
      <p:sp>
        <p:nvSpPr>
          <p:cNvPr id="4" name="Slide Number Placeholder 3"/>
          <p:cNvSpPr>
            <a:spLocks noGrp="1"/>
          </p:cNvSpPr>
          <p:nvPr>
            <p:ph type="sldNum" sz="quarter" idx="5"/>
          </p:nvPr>
        </p:nvSpPr>
        <p:spPr/>
        <p:txBody>
          <a:bodyPr/>
          <a:lstStyle/>
          <a:p>
            <a:fld id="{15E43DBC-073C-4AB9-9B7E-763DDAD352F9}" type="slidenum">
              <a:rPr lang="en-GB" smtClean="0"/>
              <a:t>21</a:t>
            </a:fld>
            <a:endParaRPr lang="en-GB"/>
          </a:p>
        </p:txBody>
      </p:sp>
    </p:spTree>
    <p:extLst>
      <p:ext uri="{BB962C8B-B14F-4D97-AF65-F5344CB8AC3E}">
        <p14:creationId xmlns:p14="http://schemas.microsoft.com/office/powerpoint/2010/main" val="15702573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11111"/>
                </a:solidFill>
                <a:effectLst/>
                <a:latin typeface="Roboto" panose="02000000000000000000" pitchFamily="2" charset="0"/>
              </a:rPr>
              <a:t>the quality of being honest and having strong moral principles</a:t>
            </a:r>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22</a:t>
            </a:fld>
            <a:endParaRPr lang="en-GB"/>
          </a:p>
        </p:txBody>
      </p:sp>
    </p:spTree>
    <p:extLst>
      <p:ext uri="{BB962C8B-B14F-4D97-AF65-F5344CB8AC3E}">
        <p14:creationId xmlns:p14="http://schemas.microsoft.com/office/powerpoint/2010/main" val="8267677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F859FC-F0D0-440D-92B1-CBABB19082A2}" type="slidenum">
              <a:rPr lang="en-GB" smtClean="0"/>
              <a:t>27</a:t>
            </a:fld>
            <a:endParaRPr lang="en-GB"/>
          </a:p>
        </p:txBody>
      </p:sp>
    </p:spTree>
    <p:extLst>
      <p:ext uri="{BB962C8B-B14F-4D97-AF65-F5344CB8AC3E}">
        <p14:creationId xmlns:p14="http://schemas.microsoft.com/office/powerpoint/2010/main" val="12013363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11/11/2025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503679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4.png"/><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theme" Target="../theme/theme2.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0.xml"/><Relationship Id="rId1"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11/11/2025</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7"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3" Type="http://schemas.openxmlformats.org/officeDocument/2006/relationships/hyperlink" Target="https://www.forbes.com/sites/edwardsegal/2022/11/17/elon-musks-ultimatum-to-twitter-employees-ramps-up-companys-crisis/?sh=73e7d8e717d5" TargetMode="External"/><Relationship Id="rId2" Type="http://schemas.openxmlformats.org/officeDocument/2006/relationships/hyperlink" Target="https://www.theguardian.com/commentisfree/2022/nov/21/elon-musk-went-on-a-firing-frenzy-at-twitter-now-hes-paying-for-it" TargetMode="External"/><Relationship Id="rId1" Type="http://schemas.openxmlformats.org/officeDocument/2006/relationships/slideLayout" Target="../slideLayouts/slideLayout8.xml"/><Relationship Id="rId4" Type="http://schemas.openxmlformats.org/officeDocument/2006/relationships/hyperlink" Target="https://assets.publishing.service.gov.uk/media/68396aa19c65cc8cdbae6590/The+Ethical+Decision-Making+Model.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57671" y="29412"/>
            <a:ext cx="9002825" cy="1311357"/>
          </a:xfrm>
        </p:spPr>
        <p:txBody>
          <a:bodyPr anchor="b">
            <a:normAutofit fontScale="90000"/>
          </a:bodyPr>
          <a:lstStyle/>
          <a:p>
            <a:r>
              <a:rPr lang="en-US" b="1" dirty="0"/>
              <a:t>Module Learning outcomes</a:t>
            </a:r>
            <a:br>
              <a:rPr lang="en-US" b="1" dirty="0"/>
            </a:br>
            <a:br>
              <a:rPr lang="en-US" sz="1500" b="1" dirty="0"/>
            </a:br>
            <a:r>
              <a:rPr lang="en-GB" sz="1800" i="1" dirty="0"/>
              <a:t>Upon the successful completion of this module, the student will be able to understand, analyse and critically evaluate:</a:t>
            </a:r>
            <a:endParaRPr lang="en-US" sz="4900" b="1" i="1" dirty="0"/>
          </a:p>
        </p:txBody>
      </p:sp>
      <p:graphicFrame>
        <p:nvGraphicFramePr>
          <p:cNvPr id="5" name="Diagram 4"/>
          <p:cNvGraphicFramePr/>
          <p:nvPr/>
        </p:nvGraphicFramePr>
        <p:xfrm>
          <a:off x="1977142" y="1484784"/>
          <a:ext cx="8511346" cy="41444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899828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C279777-5373-D49B-6660-D1A051A90591}"/>
              </a:ext>
            </a:extLst>
          </p:cNvPr>
          <p:cNvSpPr>
            <a:spLocks noGrp="1"/>
          </p:cNvSpPr>
          <p:nvPr>
            <p:ph idx="1"/>
          </p:nvPr>
        </p:nvSpPr>
        <p:spPr>
          <a:xfrm>
            <a:off x="1895284" y="2540682"/>
            <a:ext cx="8229600" cy="2246258"/>
          </a:xfrm>
        </p:spPr>
        <p:txBody>
          <a:bodyPr/>
          <a:lstStyle/>
          <a:p>
            <a:pPr marL="0" indent="0" algn="ctr">
              <a:buNone/>
            </a:pPr>
            <a:r>
              <a:rPr lang="en-GB" dirty="0"/>
              <a:t>What does it mean to be ethical?</a:t>
            </a:r>
          </a:p>
        </p:txBody>
      </p:sp>
    </p:spTree>
    <p:extLst>
      <p:ext uri="{BB962C8B-B14F-4D97-AF65-F5344CB8AC3E}">
        <p14:creationId xmlns:p14="http://schemas.microsoft.com/office/powerpoint/2010/main" val="22022205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a:extLst>
              <a:ext uri="{FF2B5EF4-FFF2-40B4-BE49-F238E27FC236}">
                <a16:creationId xmlns:a16="http://schemas.microsoft.com/office/drawing/2014/main" id="{804078A6-4C9C-7424-6B88-C3F79D74C867}"/>
              </a:ext>
            </a:extLst>
          </p:cNvPr>
          <p:cNvSpPr>
            <a:spLocks noGrp="1"/>
          </p:cNvSpPr>
          <p:nvPr>
            <p:ph type="title"/>
          </p:nvPr>
        </p:nvSpPr>
        <p:spPr/>
        <p:txBody>
          <a:bodyPr/>
          <a:lstStyle/>
          <a:p>
            <a:pPr eaLnBrk="1" hangingPunct="1"/>
            <a:r>
              <a:rPr lang="en-GB" altLang="en-US" b="1">
                <a:solidFill>
                  <a:srgbClr val="002060"/>
                </a:solidFill>
                <a:latin typeface="Lucida Sans" panose="020B0602030504020204" pitchFamily="34" charset="0"/>
              </a:rPr>
              <a:t>It’s easy to be ethical!</a:t>
            </a:r>
          </a:p>
        </p:txBody>
      </p:sp>
      <p:sp>
        <p:nvSpPr>
          <p:cNvPr id="3" name="Subtitle 2">
            <a:extLst>
              <a:ext uri="{FF2B5EF4-FFF2-40B4-BE49-F238E27FC236}">
                <a16:creationId xmlns:a16="http://schemas.microsoft.com/office/drawing/2014/main" id="{0A568C23-8CED-8278-089E-972BF17AD5D2}"/>
              </a:ext>
            </a:extLst>
          </p:cNvPr>
          <p:cNvSpPr>
            <a:spLocks noGrp="1"/>
          </p:cNvSpPr>
          <p:nvPr>
            <p:ph idx="1"/>
          </p:nvPr>
        </p:nvSpPr>
        <p:spPr/>
        <p:txBody>
          <a:bodyPr rtlCol="0">
            <a:normAutofit fontScale="92500" lnSpcReduction="20000"/>
          </a:bodyPr>
          <a:lstStyle/>
          <a:p>
            <a:pPr algn="l" eaLnBrk="1" hangingPunct="1">
              <a:buFont typeface="Arial" charset="0"/>
              <a:buNone/>
              <a:defRPr/>
            </a:pPr>
            <a:r>
              <a:rPr lang="en-GB" sz="2400" dirty="0">
                <a:solidFill>
                  <a:srgbClr val="002060"/>
                </a:solidFill>
                <a:latin typeface="Lucida Sans" pitchFamily="34" charset="0"/>
              </a:rPr>
              <a:t>Considering the newspaper headline – </a:t>
            </a:r>
            <a:r>
              <a:rPr lang="en-GB" sz="2400" i="1" dirty="0">
                <a:solidFill>
                  <a:srgbClr val="002060"/>
                </a:solidFill>
                <a:latin typeface="Lucida Sans" pitchFamily="34" charset="0"/>
              </a:rPr>
              <a:t>‘Corporate ethics is simple – If something stinks, don’t do it.’</a:t>
            </a:r>
          </a:p>
          <a:p>
            <a:pPr algn="l" eaLnBrk="1" hangingPunct="1">
              <a:buFont typeface="Arial" charset="0"/>
              <a:buNone/>
              <a:defRPr/>
            </a:pPr>
            <a:endParaRPr lang="en-GB" sz="2400" b="1" i="1" dirty="0">
              <a:solidFill>
                <a:srgbClr val="002060"/>
              </a:solidFill>
              <a:latin typeface="Lucida Sans" pitchFamily="34" charset="0"/>
            </a:endParaRPr>
          </a:p>
          <a:p>
            <a:pPr algn="l" eaLnBrk="1" hangingPunct="1">
              <a:buFont typeface="Arial" charset="0"/>
              <a:buNone/>
              <a:defRPr/>
            </a:pPr>
            <a:r>
              <a:rPr lang="en-GB" sz="2400" dirty="0">
                <a:solidFill>
                  <a:srgbClr val="002060"/>
                </a:solidFill>
                <a:latin typeface="Lucida Sans" pitchFamily="34" charset="0"/>
              </a:rPr>
              <a:t>Going beyond the </a:t>
            </a:r>
            <a:r>
              <a:rPr lang="en-GB" sz="2400" i="1" dirty="0">
                <a:solidFill>
                  <a:srgbClr val="002060"/>
                </a:solidFill>
                <a:latin typeface="Lucida Sans" pitchFamily="34" charset="0"/>
              </a:rPr>
              <a:t>light of day test</a:t>
            </a:r>
            <a:r>
              <a:rPr lang="en-GB" sz="2400" dirty="0">
                <a:solidFill>
                  <a:srgbClr val="002060"/>
                </a:solidFill>
                <a:latin typeface="Lucida Sans" pitchFamily="34" charset="0"/>
              </a:rPr>
              <a:t> and the </a:t>
            </a:r>
            <a:r>
              <a:rPr lang="en-GB" sz="2400" i="1" dirty="0">
                <a:solidFill>
                  <a:srgbClr val="002060"/>
                </a:solidFill>
                <a:latin typeface="Lucida Sans" pitchFamily="34" charset="0"/>
              </a:rPr>
              <a:t>consequence test</a:t>
            </a:r>
            <a:r>
              <a:rPr lang="en-GB" sz="2400" dirty="0">
                <a:solidFill>
                  <a:srgbClr val="002060"/>
                </a:solidFill>
                <a:latin typeface="Lucida Sans" pitchFamily="34" charset="0"/>
              </a:rPr>
              <a:t> – both precautionary in nature.</a:t>
            </a:r>
          </a:p>
          <a:p>
            <a:pPr algn="l" eaLnBrk="1" hangingPunct="1">
              <a:buFont typeface="Arial" charset="0"/>
              <a:buNone/>
              <a:defRPr/>
            </a:pPr>
            <a:endParaRPr lang="en-GB" sz="2400" b="1" i="1" dirty="0">
              <a:solidFill>
                <a:srgbClr val="002060"/>
              </a:solidFill>
              <a:latin typeface="Lucida Sans" pitchFamily="34" charset="0"/>
            </a:endParaRPr>
          </a:p>
          <a:p>
            <a:pPr algn="l" eaLnBrk="1" hangingPunct="1">
              <a:buFont typeface="Arial" charset="0"/>
              <a:buNone/>
              <a:defRPr/>
            </a:pPr>
            <a:r>
              <a:rPr lang="en-GB" sz="2400" dirty="0">
                <a:solidFill>
                  <a:srgbClr val="002060"/>
                </a:solidFill>
                <a:latin typeface="Lucida Sans" pitchFamily="34" charset="0"/>
              </a:rPr>
              <a:t>Sometimes one has to remain or be involved.</a:t>
            </a:r>
          </a:p>
          <a:p>
            <a:pPr algn="l" eaLnBrk="1" hangingPunct="1">
              <a:buFont typeface="Arial" charset="0"/>
              <a:buNone/>
              <a:defRPr/>
            </a:pPr>
            <a:endParaRPr lang="en-GB" sz="2400" b="1" i="1" dirty="0">
              <a:solidFill>
                <a:srgbClr val="002060"/>
              </a:solidFill>
              <a:latin typeface="Lucida Sans" pitchFamily="34" charset="0"/>
            </a:endParaRPr>
          </a:p>
          <a:p>
            <a:pPr algn="l" eaLnBrk="1" hangingPunct="1">
              <a:buFont typeface="Arial" charset="0"/>
              <a:buNone/>
              <a:defRPr/>
            </a:pPr>
            <a:r>
              <a:rPr lang="en-GB" sz="2400" dirty="0">
                <a:solidFill>
                  <a:srgbClr val="002060"/>
                </a:solidFill>
                <a:latin typeface="Lucida Sans" pitchFamily="34" charset="0"/>
              </a:rPr>
              <a:t>The limitations also of the ‘smell test’.</a:t>
            </a:r>
          </a:p>
          <a:p>
            <a:pPr algn="l" eaLnBrk="1" hangingPunct="1">
              <a:buFont typeface="Arial" charset="0"/>
              <a:buNone/>
              <a:defRPr/>
            </a:pPr>
            <a:endParaRPr lang="en-GB" sz="2400" b="1" i="1" dirty="0">
              <a:solidFill>
                <a:srgbClr val="002060"/>
              </a:solidFill>
              <a:latin typeface="Lucida Sans" pitchFamily="34" charset="0"/>
            </a:endParaRPr>
          </a:p>
          <a:p>
            <a:pPr algn="l" eaLnBrk="1" hangingPunct="1">
              <a:buFont typeface="Arial" charset="0"/>
              <a:buNone/>
              <a:defRPr/>
            </a:pPr>
            <a:r>
              <a:rPr lang="en-GB" sz="2400" dirty="0">
                <a:solidFill>
                  <a:srgbClr val="002060"/>
                </a:solidFill>
                <a:latin typeface="Lucida Sans" pitchFamily="34" charset="0"/>
              </a:rPr>
              <a:t>Ethical decision making cannot simply be about one person. </a:t>
            </a:r>
            <a:endParaRPr lang="en-GB" sz="2400" b="1" i="1" dirty="0">
              <a:solidFill>
                <a:srgbClr val="002060"/>
              </a:solidFill>
              <a:latin typeface="Lucida Sans"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99BCA3D3-0B0B-E4E7-32EB-8990B4049F98}"/>
              </a:ext>
            </a:extLst>
          </p:cNvPr>
          <p:cNvSpPr>
            <a:spLocks noGrp="1"/>
          </p:cNvSpPr>
          <p:nvPr>
            <p:ph type="title"/>
          </p:nvPr>
        </p:nvSpPr>
        <p:spPr/>
        <p:txBody>
          <a:bodyPr/>
          <a:lstStyle/>
          <a:p>
            <a:pPr eaLnBrk="1" hangingPunct="1"/>
            <a:r>
              <a:rPr lang="en-GB" altLang="en-US" b="1">
                <a:solidFill>
                  <a:srgbClr val="002060"/>
                </a:solidFill>
                <a:latin typeface="Lucida Sans" panose="020B0602030504020204" pitchFamily="34" charset="0"/>
              </a:rPr>
              <a:t>The organisational context</a:t>
            </a:r>
          </a:p>
        </p:txBody>
      </p:sp>
      <p:sp>
        <p:nvSpPr>
          <p:cNvPr id="3" name="Subtitle 2">
            <a:extLst>
              <a:ext uri="{FF2B5EF4-FFF2-40B4-BE49-F238E27FC236}">
                <a16:creationId xmlns:a16="http://schemas.microsoft.com/office/drawing/2014/main" id="{BFE51559-442E-A231-918A-63DB3259BE55}"/>
              </a:ext>
            </a:extLst>
          </p:cNvPr>
          <p:cNvSpPr>
            <a:spLocks noGrp="1"/>
          </p:cNvSpPr>
          <p:nvPr>
            <p:ph idx="1"/>
          </p:nvPr>
        </p:nvSpPr>
        <p:spPr/>
        <p:txBody>
          <a:bodyPr rtlCol="0">
            <a:normAutofit lnSpcReduction="10000"/>
          </a:bodyPr>
          <a:lstStyle/>
          <a:p>
            <a:pPr algn="l" eaLnBrk="1" hangingPunct="1">
              <a:buFont typeface="Arial" panose="020B0604020202020204" pitchFamily="34" charset="0"/>
              <a:buChar char="•"/>
              <a:defRPr/>
            </a:pPr>
            <a:r>
              <a:rPr lang="en-GB" dirty="0">
                <a:solidFill>
                  <a:srgbClr val="002060"/>
                </a:solidFill>
                <a:latin typeface="Lucida Sans" pitchFamily="34" charset="0"/>
              </a:rPr>
              <a:t>Surrounding behaviour can lead individuals to interpret ethics in the light of that</a:t>
            </a:r>
            <a:endParaRPr lang="en-GB" b="1" i="1" dirty="0">
              <a:solidFill>
                <a:srgbClr val="002060"/>
              </a:solidFill>
              <a:latin typeface="Lucida Sans" pitchFamily="34" charset="0"/>
            </a:endParaRPr>
          </a:p>
          <a:p>
            <a:pPr algn="l" eaLnBrk="1" hangingPunct="1">
              <a:buFont typeface="Arial" panose="020B0604020202020204" pitchFamily="34" charset="0"/>
              <a:buChar char="•"/>
              <a:defRPr/>
            </a:pPr>
            <a:r>
              <a:rPr lang="en-GB" dirty="0">
                <a:solidFill>
                  <a:srgbClr val="002060"/>
                </a:solidFill>
                <a:latin typeface="Lucida Sans" pitchFamily="34" charset="0"/>
              </a:rPr>
              <a:t>When it comes to ethics most adults are looking </a:t>
            </a:r>
            <a:r>
              <a:rPr lang="en-GB" i="1" dirty="0">
                <a:solidFill>
                  <a:srgbClr val="002060"/>
                </a:solidFill>
                <a:latin typeface="Lucida Sans" pitchFamily="34" charset="0"/>
              </a:rPr>
              <a:t>outside themselves</a:t>
            </a:r>
            <a:r>
              <a:rPr lang="en-GB" dirty="0">
                <a:solidFill>
                  <a:srgbClr val="002060"/>
                </a:solidFill>
                <a:latin typeface="Lucida Sans" pitchFamily="34" charset="0"/>
              </a:rPr>
              <a:t> for guidance </a:t>
            </a:r>
            <a:endParaRPr lang="en-GB" b="1" i="1" dirty="0">
              <a:solidFill>
                <a:srgbClr val="002060"/>
              </a:solidFill>
              <a:latin typeface="Lucida Sans" pitchFamily="34" charset="0"/>
            </a:endParaRPr>
          </a:p>
          <a:p>
            <a:pPr algn="l" eaLnBrk="1" hangingPunct="1">
              <a:buFont typeface="Arial" panose="020B0604020202020204" pitchFamily="34" charset="0"/>
              <a:buChar char="•"/>
              <a:defRPr/>
            </a:pPr>
            <a:r>
              <a:rPr lang="en-GB" dirty="0">
                <a:solidFill>
                  <a:srgbClr val="002060"/>
                </a:solidFill>
                <a:latin typeface="Lucida Sans" pitchFamily="34" charset="0"/>
              </a:rPr>
              <a:t>The direction of authority figures is significant, leading sometimes to ‘crimes of obedience’</a:t>
            </a:r>
            <a:endParaRPr lang="en-GB" b="1" i="1" dirty="0">
              <a:solidFill>
                <a:srgbClr val="002060"/>
              </a:solidFill>
              <a:latin typeface="Lucida Sans" pitchFamily="34" charset="0"/>
            </a:endParaRPr>
          </a:p>
          <a:p>
            <a:pPr algn="l" eaLnBrk="1" hangingPunct="1">
              <a:buFont typeface="Arial" panose="020B0604020202020204" pitchFamily="34" charset="0"/>
              <a:buChar char="•"/>
              <a:defRPr/>
            </a:pPr>
            <a:r>
              <a:rPr lang="en-GB" dirty="0">
                <a:solidFill>
                  <a:srgbClr val="002060"/>
                </a:solidFill>
                <a:latin typeface="Lucida Sans" pitchFamily="34" charset="0"/>
              </a:rPr>
              <a:t>Seeing matters from an </a:t>
            </a:r>
            <a:r>
              <a:rPr lang="en-GB" i="1" dirty="0">
                <a:solidFill>
                  <a:srgbClr val="002060"/>
                </a:solidFill>
                <a:latin typeface="Lucida Sans" pitchFamily="34" charset="0"/>
              </a:rPr>
              <a:t>instrumental </a:t>
            </a:r>
            <a:r>
              <a:rPr lang="en-GB" dirty="0">
                <a:solidFill>
                  <a:srgbClr val="002060"/>
                </a:solidFill>
                <a:latin typeface="Lucida Sans" pitchFamily="34" charset="0"/>
              </a:rPr>
              <a:t>perspective can be a danger</a:t>
            </a:r>
            <a:endParaRPr lang="en-GB" b="1" i="1" dirty="0">
              <a:solidFill>
                <a:srgbClr val="002060"/>
              </a:solidFill>
              <a:latin typeface="Lucida Sans" pitchFamily="34" charset="0"/>
            </a:endParaRPr>
          </a:p>
          <a:p>
            <a:pPr algn="l" eaLnBrk="1" hangingPunct="1">
              <a:buFont typeface="Arial" panose="020B0604020202020204" pitchFamily="34" charset="0"/>
              <a:buChar char="•"/>
              <a:defRPr/>
            </a:pPr>
            <a:r>
              <a:rPr lang="en-GB" dirty="0">
                <a:solidFill>
                  <a:srgbClr val="002060"/>
                </a:solidFill>
                <a:latin typeface="Lucida Sans" pitchFamily="34" charset="0"/>
              </a:rPr>
              <a:t>Developing an ethical culture and a critical culture are key </a:t>
            </a:r>
            <a:endParaRPr lang="en-GB" b="1" i="1" dirty="0">
              <a:solidFill>
                <a:srgbClr val="002060"/>
              </a:solidFill>
              <a:latin typeface="Lucida Sans"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5BE3FFFD-75A6-78CF-382D-FC861A1E3169}"/>
              </a:ext>
            </a:extLst>
          </p:cNvPr>
          <p:cNvSpPr>
            <a:spLocks noGrp="1"/>
          </p:cNvSpPr>
          <p:nvPr>
            <p:ph type="title"/>
          </p:nvPr>
        </p:nvSpPr>
        <p:spPr/>
        <p:txBody>
          <a:bodyPr>
            <a:normAutofit/>
          </a:bodyPr>
          <a:lstStyle/>
          <a:p>
            <a:pPr eaLnBrk="1" hangingPunct="1"/>
            <a:r>
              <a:rPr lang="en-GB" altLang="en-US" b="1">
                <a:solidFill>
                  <a:srgbClr val="002060"/>
                </a:solidFill>
                <a:latin typeface="Lucida Sans" panose="020B0602030504020204" pitchFamily="34" charset="0"/>
              </a:rPr>
              <a:t>Ethical decision making framework</a:t>
            </a:r>
          </a:p>
        </p:txBody>
      </p:sp>
      <p:sp>
        <p:nvSpPr>
          <p:cNvPr id="11267" name="Subtitle 2">
            <a:extLst>
              <a:ext uri="{FF2B5EF4-FFF2-40B4-BE49-F238E27FC236}">
                <a16:creationId xmlns:a16="http://schemas.microsoft.com/office/drawing/2014/main" id="{AA8F0CAA-0E43-8259-ABD6-A3563FEB1733}"/>
              </a:ext>
            </a:extLst>
          </p:cNvPr>
          <p:cNvSpPr>
            <a:spLocks noGrp="1"/>
          </p:cNvSpPr>
          <p:nvPr>
            <p:ph idx="1"/>
          </p:nvPr>
        </p:nvSpPr>
        <p:spPr/>
        <p:txBody>
          <a:bodyPr>
            <a:normAutofit fontScale="92500"/>
          </a:bodyPr>
          <a:lstStyle/>
          <a:p>
            <a:pPr algn="l" eaLnBrk="1" hangingPunct="1">
              <a:buFont typeface="Arial" panose="020B0604020202020204" pitchFamily="34" charset="0"/>
              <a:buChar char="•"/>
            </a:pPr>
            <a:r>
              <a:rPr lang="en-GB" altLang="en-US">
                <a:solidFill>
                  <a:srgbClr val="002060"/>
                </a:solidFill>
                <a:latin typeface="Lucida Sans" panose="020B0602030504020204" pitchFamily="34" charset="0"/>
              </a:rPr>
              <a:t>Data gathering – clarity about the perspectives of all the stakeholders</a:t>
            </a:r>
          </a:p>
          <a:p>
            <a:pPr algn="l" eaLnBrk="1" hangingPunct="1">
              <a:buFont typeface="Arial" panose="020B0604020202020204" pitchFamily="34" charset="0"/>
              <a:buChar char="•"/>
            </a:pPr>
            <a:endParaRPr lang="en-GB" altLang="en-US" sz="1200" b="1" i="1">
              <a:solidFill>
                <a:srgbClr val="002060"/>
              </a:solidFill>
              <a:latin typeface="Lucida Sans" panose="020B0602030504020204" pitchFamily="34" charset="0"/>
            </a:endParaRPr>
          </a:p>
          <a:p>
            <a:pPr algn="l" eaLnBrk="1" hangingPunct="1">
              <a:buFont typeface="Arial" panose="020B0604020202020204" pitchFamily="34" charset="0"/>
              <a:buChar char="•"/>
            </a:pPr>
            <a:r>
              <a:rPr lang="en-GB" altLang="en-US">
                <a:solidFill>
                  <a:srgbClr val="002060"/>
                </a:solidFill>
                <a:latin typeface="Lucida Sans" panose="020B0602030504020204" pitchFamily="34" charset="0"/>
              </a:rPr>
              <a:t>Value clarification and management – working through the values involved</a:t>
            </a:r>
          </a:p>
          <a:p>
            <a:pPr algn="l" eaLnBrk="1" hangingPunct="1">
              <a:buFont typeface="Arial" panose="020B0604020202020204" pitchFamily="34" charset="0"/>
              <a:buChar char="•"/>
            </a:pPr>
            <a:endParaRPr lang="en-GB" altLang="en-US" sz="1200" b="1" i="1">
              <a:solidFill>
                <a:srgbClr val="002060"/>
              </a:solidFill>
              <a:latin typeface="Lucida Sans" panose="020B0602030504020204" pitchFamily="34" charset="0"/>
            </a:endParaRPr>
          </a:p>
          <a:p>
            <a:pPr algn="l" eaLnBrk="1" hangingPunct="1">
              <a:buFont typeface="Arial" panose="020B0604020202020204" pitchFamily="34" charset="0"/>
              <a:buChar char="•"/>
            </a:pPr>
            <a:r>
              <a:rPr lang="en-GB" altLang="en-US">
                <a:solidFill>
                  <a:srgbClr val="002060"/>
                </a:solidFill>
                <a:latin typeface="Lucida Sans" panose="020B0602030504020204" pitchFamily="34" charset="0"/>
              </a:rPr>
              <a:t>Identifying options and planning – will be dependent upon limitations and resources</a:t>
            </a:r>
          </a:p>
          <a:p>
            <a:pPr algn="l" eaLnBrk="1" hangingPunct="1">
              <a:buFont typeface="Arial" panose="020B0604020202020204" pitchFamily="34" charset="0"/>
              <a:buChar char="•"/>
            </a:pPr>
            <a:endParaRPr lang="en-GB" altLang="en-US" sz="1200" b="1" i="1">
              <a:solidFill>
                <a:srgbClr val="002060"/>
              </a:solidFill>
              <a:latin typeface="Lucida Sans" panose="020B0602030504020204" pitchFamily="34" charset="0"/>
            </a:endParaRPr>
          </a:p>
          <a:p>
            <a:pPr algn="l" eaLnBrk="1" hangingPunct="1">
              <a:buFont typeface="Arial" panose="020B0604020202020204" pitchFamily="34" charset="0"/>
              <a:buChar char="•"/>
            </a:pPr>
            <a:r>
              <a:rPr lang="en-GB" altLang="en-US">
                <a:solidFill>
                  <a:srgbClr val="002060"/>
                </a:solidFill>
                <a:latin typeface="Lucida Sans" panose="020B0602030504020204" pitchFamily="34" charset="0"/>
              </a:rPr>
              <a:t>Audit – accords with the learning cycle and reflective practice</a:t>
            </a:r>
            <a:endParaRPr lang="en-GB" altLang="en-US" b="1" i="1">
              <a:solidFill>
                <a:srgbClr val="002060"/>
              </a:solidFill>
              <a:latin typeface="Lucida Sans" panose="020B0602030504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4E190C52-DFD8-ADE4-BC37-9580B2082C5B}"/>
              </a:ext>
            </a:extLst>
          </p:cNvPr>
          <p:cNvSpPr>
            <a:spLocks noGrp="1"/>
          </p:cNvSpPr>
          <p:nvPr>
            <p:ph type="title"/>
          </p:nvPr>
        </p:nvSpPr>
        <p:spPr/>
        <p:txBody>
          <a:bodyPr/>
          <a:lstStyle/>
          <a:p>
            <a:pPr eaLnBrk="1" hangingPunct="1"/>
            <a:r>
              <a:rPr lang="en-GB" altLang="en-US" b="1">
                <a:solidFill>
                  <a:srgbClr val="002060"/>
                </a:solidFill>
                <a:latin typeface="Lucida Sans" panose="020B0602030504020204" pitchFamily="34" charset="0"/>
              </a:rPr>
              <a:t>Reflecting on practice</a:t>
            </a:r>
          </a:p>
        </p:txBody>
      </p:sp>
      <p:sp>
        <p:nvSpPr>
          <p:cNvPr id="12291" name="Subtitle 2">
            <a:extLst>
              <a:ext uri="{FF2B5EF4-FFF2-40B4-BE49-F238E27FC236}">
                <a16:creationId xmlns:a16="http://schemas.microsoft.com/office/drawing/2014/main" id="{430217EE-4CFD-2590-F780-0072652AD7C0}"/>
              </a:ext>
            </a:extLst>
          </p:cNvPr>
          <p:cNvSpPr>
            <a:spLocks noGrp="1"/>
          </p:cNvSpPr>
          <p:nvPr>
            <p:ph idx="1"/>
          </p:nvPr>
        </p:nvSpPr>
        <p:spPr/>
        <p:txBody>
          <a:bodyPr>
            <a:normAutofit/>
          </a:bodyPr>
          <a:lstStyle/>
          <a:p>
            <a:pPr algn="l" eaLnBrk="1" hangingPunct="1">
              <a:buFont typeface="Arial" panose="020B0604020202020204" pitchFamily="34" charset="0"/>
              <a:buChar char="•"/>
            </a:pPr>
            <a:r>
              <a:rPr lang="en-GB" altLang="en-US">
                <a:solidFill>
                  <a:srgbClr val="002060"/>
                </a:solidFill>
                <a:latin typeface="Lucida Sans" panose="020B0602030504020204" pitchFamily="34" charset="0"/>
              </a:rPr>
              <a:t>The use of an ethical framework is dialogic, participative, collaborative and transformative</a:t>
            </a:r>
            <a:endParaRPr lang="en-GB" altLang="en-US" b="1" i="1">
              <a:solidFill>
                <a:srgbClr val="002060"/>
              </a:solidFill>
              <a:latin typeface="Lucida Sans" panose="020B0602030504020204" pitchFamily="34" charset="0"/>
            </a:endParaRPr>
          </a:p>
          <a:p>
            <a:pPr algn="l" eaLnBrk="1" hangingPunct="1">
              <a:buFont typeface="Arial" panose="020B0604020202020204" pitchFamily="34" charset="0"/>
              <a:buChar char="•"/>
            </a:pPr>
            <a:r>
              <a:rPr lang="en-GB" altLang="en-US">
                <a:solidFill>
                  <a:srgbClr val="002060"/>
                </a:solidFill>
                <a:latin typeface="Lucida Sans" panose="020B0602030504020204" pitchFamily="34" charset="0"/>
              </a:rPr>
              <a:t>Dialogue is key to ethics</a:t>
            </a:r>
            <a:endParaRPr lang="en-GB" altLang="en-US" b="1" i="1">
              <a:solidFill>
                <a:srgbClr val="002060"/>
              </a:solidFill>
              <a:latin typeface="Lucida Sans" panose="020B0602030504020204" pitchFamily="34" charset="0"/>
            </a:endParaRPr>
          </a:p>
          <a:p>
            <a:pPr algn="l" eaLnBrk="1" hangingPunct="1">
              <a:buFont typeface="Arial" panose="020B0604020202020204" pitchFamily="34" charset="0"/>
              <a:buChar char="•"/>
            </a:pPr>
            <a:r>
              <a:rPr lang="en-GB" altLang="en-US">
                <a:solidFill>
                  <a:srgbClr val="002060"/>
                </a:solidFill>
                <a:latin typeface="Lucida Sans" panose="020B0602030504020204" pitchFamily="34" charset="0"/>
              </a:rPr>
              <a:t>The ethical process is essentially a learning process</a:t>
            </a:r>
            <a:endParaRPr lang="en-GB" altLang="en-US" b="1" i="1">
              <a:solidFill>
                <a:srgbClr val="002060"/>
              </a:solidFill>
              <a:latin typeface="Lucida Sans" panose="020B0602030504020204" pitchFamily="34" charset="0"/>
            </a:endParaRPr>
          </a:p>
          <a:p>
            <a:pPr algn="l" eaLnBrk="1" hangingPunct="1">
              <a:buFont typeface="Arial" panose="020B0604020202020204" pitchFamily="34" charset="0"/>
              <a:buChar char="•"/>
            </a:pPr>
            <a:r>
              <a:rPr lang="en-GB" altLang="en-US">
                <a:solidFill>
                  <a:srgbClr val="002060"/>
                </a:solidFill>
                <a:latin typeface="Lucida Sans" panose="020B0602030504020204" pitchFamily="34" charset="0"/>
              </a:rPr>
              <a:t>This works against any idea of ethical perfectionism</a:t>
            </a:r>
            <a:endParaRPr lang="en-GB" altLang="en-US" b="1" i="1">
              <a:solidFill>
                <a:srgbClr val="002060"/>
              </a:solidFill>
              <a:latin typeface="Lucida Sans" panose="020B0602030504020204" pitchFamily="34" charset="0"/>
            </a:endParaRPr>
          </a:p>
          <a:p>
            <a:pPr algn="l" eaLnBrk="1" hangingPunct="1">
              <a:buFont typeface="Arial" panose="020B0604020202020204" pitchFamily="34" charset="0"/>
              <a:buChar char="•"/>
            </a:pPr>
            <a:r>
              <a:rPr lang="en-GB" altLang="en-US">
                <a:solidFill>
                  <a:srgbClr val="002060"/>
                </a:solidFill>
                <a:latin typeface="Lucida Sans" panose="020B0602030504020204" pitchFamily="34" charset="0"/>
              </a:rPr>
              <a:t>It must involve feelings as well as cognitive reflection</a:t>
            </a:r>
            <a:endParaRPr lang="en-GB" altLang="en-US" b="1" i="1">
              <a:solidFill>
                <a:srgbClr val="002060"/>
              </a:solidFill>
              <a:latin typeface="Lucida Sans" panose="020B0602030504020204"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5A99E06B-BEB4-5B30-A82F-8BECECAA04ED}"/>
              </a:ext>
            </a:extLst>
          </p:cNvPr>
          <p:cNvSpPr>
            <a:spLocks noGrp="1"/>
          </p:cNvSpPr>
          <p:nvPr>
            <p:ph type="title"/>
          </p:nvPr>
        </p:nvSpPr>
        <p:spPr/>
        <p:txBody>
          <a:bodyPr>
            <a:normAutofit/>
          </a:bodyPr>
          <a:lstStyle/>
          <a:p>
            <a:r>
              <a:rPr lang="en-GB" altLang="en-US" b="1">
                <a:solidFill>
                  <a:srgbClr val="002060"/>
                </a:solidFill>
                <a:latin typeface="Lucida Sans" panose="020B0602030504020204" pitchFamily="34" charset="0"/>
              </a:rPr>
              <a:t>The marks of adult ethical thinking</a:t>
            </a:r>
          </a:p>
        </p:txBody>
      </p:sp>
      <p:sp>
        <p:nvSpPr>
          <p:cNvPr id="14339" name="Subtitle 2">
            <a:extLst>
              <a:ext uri="{FF2B5EF4-FFF2-40B4-BE49-F238E27FC236}">
                <a16:creationId xmlns:a16="http://schemas.microsoft.com/office/drawing/2014/main" id="{350DA4CF-6D13-FF1E-3C5A-889E282FD620}"/>
              </a:ext>
            </a:extLst>
          </p:cNvPr>
          <p:cNvSpPr>
            <a:spLocks noGrp="1"/>
          </p:cNvSpPr>
          <p:nvPr>
            <p:ph idx="1"/>
          </p:nvPr>
        </p:nvSpPr>
        <p:spPr/>
        <p:txBody>
          <a:bodyPr>
            <a:normAutofit/>
          </a:bodyPr>
          <a:lstStyle/>
          <a:p>
            <a:pPr algn="l">
              <a:buFont typeface="Arial" panose="020B0604020202020204" pitchFamily="34" charset="0"/>
              <a:buChar char="•"/>
            </a:pPr>
            <a:r>
              <a:rPr lang="en-GB" altLang="en-US" sz="2400">
                <a:solidFill>
                  <a:srgbClr val="002060"/>
                </a:solidFill>
                <a:latin typeface="Lucida Sans" panose="020B0602030504020204" pitchFamily="34" charset="0"/>
              </a:rPr>
              <a:t>Awareness and maintenance of fundamental ethical principles</a:t>
            </a:r>
            <a:endParaRPr lang="en-GB" altLang="en-US" sz="2400" b="1" i="1">
              <a:solidFill>
                <a:srgbClr val="002060"/>
              </a:solidFill>
              <a:latin typeface="Lucida Sans" panose="020B0602030504020204" pitchFamily="34" charset="0"/>
            </a:endParaRPr>
          </a:p>
          <a:p>
            <a:pPr algn="l">
              <a:buFont typeface="Arial" panose="020B0604020202020204" pitchFamily="34" charset="0"/>
              <a:buChar char="•"/>
            </a:pPr>
            <a:r>
              <a:rPr lang="en-GB" altLang="en-US" sz="2400">
                <a:solidFill>
                  <a:srgbClr val="002060"/>
                </a:solidFill>
                <a:latin typeface="Lucida Sans" panose="020B0602030504020204" pitchFamily="34" charset="0"/>
              </a:rPr>
              <a:t>Able to apply rational thought to test and justify ethical principles</a:t>
            </a:r>
            <a:endParaRPr lang="en-GB" altLang="en-US" sz="2400" b="1" i="1">
              <a:solidFill>
                <a:srgbClr val="002060"/>
              </a:solidFill>
              <a:latin typeface="Lucida Sans" panose="020B0602030504020204" pitchFamily="34" charset="0"/>
            </a:endParaRPr>
          </a:p>
          <a:p>
            <a:pPr algn="l">
              <a:buFont typeface="Arial" panose="020B0604020202020204" pitchFamily="34" charset="0"/>
              <a:buChar char="•"/>
            </a:pPr>
            <a:r>
              <a:rPr lang="en-GB" altLang="en-US" sz="2400">
                <a:solidFill>
                  <a:srgbClr val="002060"/>
                </a:solidFill>
                <a:latin typeface="Lucida Sans" panose="020B0602030504020204" pitchFamily="34" charset="0"/>
              </a:rPr>
              <a:t>No attempt to impose an ethical perspective on others</a:t>
            </a:r>
            <a:endParaRPr lang="en-GB" altLang="en-US" sz="2400" b="1" i="1">
              <a:solidFill>
                <a:srgbClr val="002060"/>
              </a:solidFill>
              <a:latin typeface="Lucida Sans" panose="020B0602030504020204" pitchFamily="34" charset="0"/>
            </a:endParaRPr>
          </a:p>
          <a:p>
            <a:pPr algn="l">
              <a:buFont typeface="Arial" panose="020B0604020202020204" pitchFamily="34" charset="0"/>
              <a:buChar char="•"/>
            </a:pPr>
            <a:r>
              <a:rPr lang="en-GB" altLang="en-US" sz="2400">
                <a:solidFill>
                  <a:srgbClr val="002060"/>
                </a:solidFill>
                <a:latin typeface="Lucida Sans" panose="020B0602030504020204" pitchFamily="34" charset="0"/>
              </a:rPr>
              <a:t>Critical engagement with ethical plurality</a:t>
            </a:r>
            <a:endParaRPr lang="en-GB" altLang="en-US" sz="2400" b="1" i="1">
              <a:solidFill>
                <a:srgbClr val="002060"/>
              </a:solidFill>
              <a:latin typeface="Lucida Sans" panose="020B0602030504020204" pitchFamily="34" charset="0"/>
            </a:endParaRPr>
          </a:p>
          <a:p>
            <a:pPr algn="l">
              <a:buFont typeface="Arial" panose="020B0604020202020204" pitchFamily="34" charset="0"/>
              <a:buChar char="•"/>
            </a:pPr>
            <a:r>
              <a:rPr lang="en-GB" altLang="en-US" sz="2400">
                <a:solidFill>
                  <a:srgbClr val="002060"/>
                </a:solidFill>
                <a:latin typeface="Lucida Sans" panose="020B0602030504020204" pitchFamily="34" charset="0"/>
              </a:rPr>
              <a:t>Embodiment of core virtues</a:t>
            </a:r>
            <a:endParaRPr lang="en-GB" altLang="en-US" sz="2400" b="1" i="1">
              <a:solidFill>
                <a:srgbClr val="002060"/>
              </a:solidFill>
              <a:latin typeface="Lucida Sans" panose="020B0602030504020204" pitchFamily="34" charset="0"/>
            </a:endParaRPr>
          </a:p>
          <a:p>
            <a:pPr algn="l">
              <a:buFont typeface="Arial" panose="020B0604020202020204" pitchFamily="34" charset="0"/>
              <a:buChar char="•"/>
            </a:pPr>
            <a:r>
              <a:rPr lang="en-GB" altLang="en-US" sz="2400">
                <a:solidFill>
                  <a:srgbClr val="002060"/>
                </a:solidFill>
                <a:latin typeface="Lucida Sans" panose="020B0602030504020204" pitchFamily="34" charset="0"/>
              </a:rPr>
              <a:t>Appreciation of limits of knowledge</a:t>
            </a:r>
            <a:endParaRPr lang="en-GB" altLang="en-US" sz="2400" b="1" i="1">
              <a:solidFill>
                <a:srgbClr val="002060"/>
              </a:solidFill>
              <a:latin typeface="Lucida Sans" panose="020B0602030504020204" pitchFamily="34" charset="0"/>
            </a:endParaRPr>
          </a:p>
          <a:p>
            <a:pPr algn="l">
              <a:buFont typeface="Arial" panose="020B0604020202020204" pitchFamily="34" charset="0"/>
              <a:buChar char="•"/>
            </a:pPr>
            <a:r>
              <a:rPr lang="en-GB" altLang="en-US" sz="2400">
                <a:solidFill>
                  <a:srgbClr val="002060"/>
                </a:solidFill>
                <a:latin typeface="Lucida Sans" panose="020B0602030504020204" pitchFamily="34" charset="0"/>
              </a:rPr>
              <a:t>Working with others to find an ethical response</a:t>
            </a:r>
            <a:endParaRPr lang="en-GB" altLang="en-US" sz="2400" b="1" i="1">
              <a:solidFill>
                <a:srgbClr val="002060"/>
              </a:solidFill>
              <a:latin typeface="Lucida Sans" panose="020B060203050402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3E2701-74F6-3242-96BB-270F5FE05930}"/>
              </a:ext>
            </a:extLst>
          </p:cNvPr>
          <p:cNvSpPr>
            <a:spLocks noGrp="1"/>
          </p:cNvSpPr>
          <p:nvPr>
            <p:ph type="title"/>
          </p:nvPr>
        </p:nvSpPr>
        <p:spPr/>
        <p:txBody>
          <a:bodyPr/>
          <a:lstStyle/>
          <a:p>
            <a:r>
              <a:rPr lang="en-GB" dirty="0"/>
              <a:t>FIFA</a:t>
            </a:r>
          </a:p>
        </p:txBody>
      </p:sp>
      <p:sp>
        <p:nvSpPr>
          <p:cNvPr id="3" name="Content Placeholder 2">
            <a:extLst>
              <a:ext uri="{FF2B5EF4-FFF2-40B4-BE49-F238E27FC236}">
                <a16:creationId xmlns:a16="http://schemas.microsoft.com/office/drawing/2014/main" id="{26C83D51-9C0F-8134-5F0A-25A179C00D72}"/>
              </a:ext>
            </a:extLst>
          </p:cNvPr>
          <p:cNvSpPr>
            <a:spLocks noGrp="1"/>
          </p:cNvSpPr>
          <p:nvPr>
            <p:ph idx="1"/>
          </p:nvPr>
        </p:nvSpPr>
        <p:spPr/>
        <p:txBody>
          <a:bodyPr>
            <a:normAutofit/>
          </a:bodyPr>
          <a:lstStyle/>
          <a:p>
            <a:pPr marL="0" indent="0" algn="ctr">
              <a:buNone/>
            </a:pPr>
            <a:r>
              <a:rPr lang="en-GB" dirty="0"/>
              <a:t>In weeks leading up to the world cup in Qatar, Fifa and Qatar were in the spotlight for various reasons. </a:t>
            </a:r>
          </a:p>
          <a:p>
            <a:pPr marL="0" indent="0" algn="ctr">
              <a:buNone/>
            </a:pPr>
            <a:endParaRPr lang="en-GB" dirty="0"/>
          </a:p>
          <a:p>
            <a:pPr marL="0" indent="0" algn="ctr">
              <a:buNone/>
            </a:pPr>
            <a:r>
              <a:rPr lang="en-GB" dirty="0"/>
              <a:t>Thinking about the points we just covered around ethical behaviour why do you think there is conflict around holding the world cup in Qatar?</a:t>
            </a:r>
          </a:p>
          <a:p>
            <a:endParaRPr lang="en-GB" dirty="0"/>
          </a:p>
          <a:p>
            <a:endParaRPr lang="en-GB" dirty="0"/>
          </a:p>
        </p:txBody>
      </p:sp>
    </p:spTree>
    <p:extLst>
      <p:ext uri="{BB962C8B-B14F-4D97-AF65-F5344CB8AC3E}">
        <p14:creationId xmlns:p14="http://schemas.microsoft.com/office/powerpoint/2010/main" val="41317208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D9B3E1AC-758A-3C43-467E-BD45A391562D}"/>
              </a:ext>
            </a:extLst>
          </p:cNvPr>
          <p:cNvSpPr>
            <a:spLocks noGrp="1"/>
          </p:cNvSpPr>
          <p:nvPr>
            <p:ph type="title"/>
          </p:nvPr>
        </p:nvSpPr>
        <p:spPr/>
        <p:txBody>
          <a:bodyPr/>
          <a:lstStyle/>
          <a:p>
            <a:r>
              <a:rPr lang="en-GB" altLang="en-US" b="1">
                <a:solidFill>
                  <a:srgbClr val="002060"/>
                </a:solidFill>
                <a:latin typeface="Lucida Sans" panose="020B0602030504020204" pitchFamily="34" charset="0"/>
              </a:rPr>
              <a:t>Accountability to</a:t>
            </a:r>
          </a:p>
        </p:txBody>
      </p:sp>
      <p:sp>
        <p:nvSpPr>
          <p:cNvPr id="8195" name="Subtitle 2">
            <a:extLst>
              <a:ext uri="{FF2B5EF4-FFF2-40B4-BE49-F238E27FC236}">
                <a16:creationId xmlns:a16="http://schemas.microsoft.com/office/drawing/2014/main" id="{A90C777D-C8B0-666B-B04C-FB558C15DC00}"/>
              </a:ext>
            </a:extLst>
          </p:cNvPr>
          <p:cNvSpPr>
            <a:spLocks noGrp="1"/>
          </p:cNvSpPr>
          <p:nvPr>
            <p:ph idx="1"/>
          </p:nvPr>
        </p:nvSpPr>
        <p:spPr/>
        <p:txBody>
          <a:bodyPr>
            <a:normAutofit lnSpcReduction="10000"/>
          </a:bodyPr>
          <a:lstStyle/>
          <a:p>
            <a:pPr marL="457200" indent="-457200">
              <a:defRPr/>
            </a:pPr>
            <a:r>
              <a:rPr lang="en-GB" dirty="0">
                <a:solidFill>
                  <a:srgbClr val="002060"/>
                </a:solidFill>
                <a:latin typeface="Lucida Sans" pitchFamily="34" charset="0"/>
              </a:rPr>
              <a:t>Focus on the ethical environment.</a:t>
            </a:r>
          </a:p>
          <a:p>
            <a:pPr marL="342900" indent="-342900">
              <a:defRPr/>
            </a:pPr>
            <a:endParaRPr lang="en-GB" sz="2000" b="1" i="1" dirty="0">
              <a:solidFill>
                <a:srgbClr val="002060"/>
              </a:solidFill>
              <a:latin typeface="Lucida Sans" pitchFamily="34" charset="0"/>
            </a:endParaRPr>
          </a:p>
          <a:p>
            <a:pPr marL="457200" indent="-457200">
              <a:defRPr/>
            </a:pPr>
            <a:r>
              <a:rPr lang="en-GB" dirty="0">
                <a:solidFill>
                  <a:srgbClr val="002060"/>
                </a:solidFill>
                <a:latin typeface="Lucida Sans" pitchFamily="34" charset="0"/>
              </a:rPr>
              <a:t>We have different kinds of responsibility depending on the relationship.</a:t>
            </a:r>
          </a:p>
          <a:p>
            <a:pPr marL="342900" indent="-342900">
              <a:defRPr/>
            </a:pPr>
            <a:endParaRPr lang="en-GB" sz="2000" b="1" i="1" dirty="0">
              <a:solidFill>
                <a:srgbClr val="002060"/>
              </a:solidFill>
              <a:latin typeface="Lucida Sans" pitchFamily="34" charset="0"/>
            </a:endParaRPr>
          </a:p>
          <a:p>
            <a:pPr marL="457200" indent="-457200">
              <a:defRPr/>
            </a:pPr>
            <a:r>
              <a:rPr lang="en-GB" dirty="0">
                <a:solidFill>
                  <a:srgbClr val="002060"/>
                </a:solidFill>
                <a:latin typeface="Lucida Sans" pitchFamily="34" charset="0"/>
              </a:rPr>
              <a:t>Usually ‘contract’ relationships, formal or informal.</a:t>
            </a:r>
          </a:p>
          <a:p>
            <a:pPr marL="342900" indent="-342900">
              <a:defRPr/>
            </a:pPr>
            <a:endParaRPr lang="en-GB" sz="2000" b="1" i="1" dirty="0">
              <a:solidFill>
                <a:srgbClr val="002060"/>
              </a:solidFill>
              <a:latin typeface="Lucida Sans" pitchFamily="34" charset="0"/>
            </a:endParaRPr>
          </a:p>
          <a:p>
            <a:pPr marL="457200" indent="-457200">
              <a:defRPr/>
            </a:pPr>
            <a:r>
              <a:rPr lang="en-GB" dirty="0">
                <a:solidFill>
                  <a:srgbClr val="002060"/>
                </a:solidFill>
                <a:latin typeface="Lucida Sans" pitchFamily="34" charset="0"/>
              </a:rPr>
              <a:t>Many writers argue that accountability in business is best understood through stakeholder theory.</a:t>
            </a:r>
            <a:endParaRPr lang="en-GB" b="1" i="1" dirty="0">
              <a:solidFill>
                <a:srgbClr val="002060"/>
              </a:solidFill>
              <a:latin typeface="Lucida Sans"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31C68E7-0E21-10A5-6C36-93DFACFC4E6A}"/>
              </a:ext>
            </a:extLst>
          </p:cNvPr>
          <p:cNvSpPr>
            <a:spLocks noGrp="1"/>
          </p:cNvSpPr>
          <p:nvPr>
            <p:ph type="title"/>
          </p:nvPr>
        </p:nvSpPr>
        <p:spPr/>
        <p:txBody>
          <a:bodyPr/>
          <a:lstStyle/>
          <a:p>
            <a:r>
              <a:rPr lang="en-GB" altLang="en-US" b="1">
                <a:solidFill>
                  <a:srgbClr val="002060"/>
                </a:solidFill>
                <a:latin typeface="Lucida Sans" panose="020B0602030504020204" pitchFamily="34" charset="0"/>
              </a:rPr>
              <a:t>Liability for</a:t>
            </a:r>
          </a:p>
        </p:txBody>
      </p:sp>
      <p:sp>
        <p:nvSpPr>
          <p:cNvPr id="9219" name="Subtitle 2">
            <a:extLst>
              <a:ext uri="{FF2B5EF4-FFF2-40B4-BE49-F238E27FC236}">
                <a16:creationId xmlns:a16="http://schemas.microsoft.com/office/drawing/2014/main" id="{40B86B42-5AEE-E167-5615-26D29D65BFDA}"/>
              </a:ext>
            </a:extLst>
          </p:cNvPr>
          <p:cNvSpPr>
            <a:spLocks noGrp="1"/>
          </p:cNvSpPr>
          <p:nvPr>
            <p:ph idx="1"/>
          </p:nvPr>
        </p:nvSpPr>
        <p:spPr/>
        <p:txBody>
          <a:bodyPr>
            <a:normAutofit/>
          </a:bodyPr>
          <a:lstStyle/>
          <a:p>
            <a:pPr marL="514350" indent="-514350"/>
            <a:r>
              <a:rPr lang="en-GB" altLang="en-US">
                <a:solidFill>
                  <a:srgbClr val="002060"/>
                </a:solidFill>
                <a:latin typeface="Lucida Sans" panose="020B0602030504020204" pitchFamily="34" charset="0"/>
              </a:rPr>
              <a:t>Moral liability or wider responsibility </a:t>
            </a:r>
            <a:r>
              <a:rPr lang="en-GB" altLang="en-US" i="1">
                <a:solidFill>
                  <a:srgbClr val="002060"/>
                </a:solidFill>
                <a:latin typeface="Lucida Sans" panose="020B0602030504020204" pitchFamily="34" charset="0"/>
              </a:rPr>
              <a:t>for</a:t>
            </a:r>
            <a:r>
              <a:rPr lang="en-GB" altLang="en-US">
                <a:solidFill>
                  <a:srgbClr val="002060"/>
                </a:solidFill>
                <a:latin typeface="Lucida Sans" panose="020B0602030504020204" pitchFamily="34" charset="0"/>
              </a:rPr>
              <a:t> projects, people and places.</a:t>
            </a:r>
          </a:p>
          <a:p>
            <a:pPr marL="514350" indent="-514350"/>
            <a:endParaRPr lang="en-GB" altLang="en-US" b="1" i="1">
              <a:solidFill>
                <a:srgbClr val="002060"/>
              </a:solidFill>
              <a:latin typeface="Lucida Sans" panose="020B0602030504020204" pitchFamily="34" charset="0"/>
            </a:endParaRPr>
          </a:p>
          <a:p>
            <a:pPr marL="514350" indent="-514350"/>
            <a:r>
              <a:rPr lang="en-GB" altLang="en-US">
                <a:solidFill>
                  <a:srgbClr val="002060"/>
                </a:solidFill>
                <a:latin typeface="Lucida Sans" panose="020B0602030504020204" pitchFamily="34" charset="0"/>
              </a:rPr>
              <a:t>Each person or group has to work moral liability out in context.</a:t>
            </a:r>
          </a:p>
          <a:p>
            <a:pPr marL="514350" indent="-514350"/>
            <a:endParaRPr lang="en-GB" altLang="en-US" b="1" i="1">
              <a:solidFill>
                <a:srgbClr val="002060"/>
              </a:solidFill>
              <a:latin typeface="Lucida Sans" panose="020B0602030504020204" pitchFamily="34" charset="0"/>
            </a:endParaRPr>
          </a:p>
          <a:p>
            <a:pPr marL="514350" indent="-514350"/>
            <a:r>
              <a:rPr lang="en-GB" altLang="en-US">
                <a:solidFill>
                  <a:srgbClr val="002060"/>
                </a:solidFill>
                <a:latin typeface="Lucida Sans" panose="020B0602030504020204" pitchFamily="34" charset="0"/>
              </a:rPr>
              <a:t>Working that out demands an awareness of the limitations of the person or organisation.</a:t>
            </a:r>
            <a:endParaRPr lang="en-GB" altLang="en-US" b="1" i="1">
              <a:solidFill>
                <a:srgbClr val="002060"/>
              </a:solidFill>
              <a:latin typeface="Lucida Sans" panose="020B0602030504020204"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F9D568B7-C7FB-5E4E-B32E-C42F8EE55E93}"/>
              </a:ext>
            </a:extLst>
          </p:cNvPr>
          <p:cNvSpPr>
            <a:spLocks noGrp="1"/>
          </p:cNvSpPr>
          <p:nvPr>
            <p:ph type="title"/>
          </p:nvPr>
        </p:nvSpPr>
        <p:spPr/>
        <p:txBody>
          <a:bodyPr>
            <a:normAutofit/>
          </a:bodyPr>
          <a:lstStyle/>
          <a:p>
            <a:r>
              <a:rPr lang="en-GB" altLang="en-US" b="1">
                <a:solidFill>
                  <a:srgbClr val="002060"/>
                </a:solidFill>
                <a:latin typeface="Lucida Sans" panose="020B0602030504020204" pitchFamily="34" charset="0"/>
              </a:rPr>
              <a:t>Universal responsibility: responsibility ethics</a:t>
            </a:r>
          </a:p>
        </p:txBody>
      </p:sp>
      <p:sp>
        <p:nvSpPr>
          <p:cNvPr id="10243" name="Subtitle 2">
            <a:extLst>
              <a:ext uri="{FF2B5EF4-FFF2-40B4-BE49-F238E27FC236}">
                <a16:creationId xmlns:a16="http://schemas.microsoft.com/office/drawing/2014/main" id="{F0ED3AA2-0D97-A658-D207-6DD66AD20D01}"/>
              </a:ext>
            </a:extLst>
          </p:cNvPr>
          <p:cNvSpPr>
            <a:spLocks noGrp="1"/>
          </p:cNvSpPr>
          <p:nvPr>
            <p:ph idx="1"/>
          </p:nvPr>
        </p:nvSpPr>
        <p:spPr/>
        <p:txBody>
          <a:bodyPr>
            <a:normAutofit/>
          </a:bodyPr>
          <a:lstStyle/>
          <a:p>
            <a:r>
              <a:rPr lang="en-GB" altLang="en-US">
                <a:solidFill>
                  <a:srgbClr val="002060"/>
                </a:solidFill>
                <a:latin typeface="Lucida Sans" panose="020B0602030504020204" pitchFamily="34" charset="0"/>
              </a:rPr>
              <a:t>Bauman (1993) argues the basis of ethics, has to be inclusive awareness and appreciation of other. </a:t>
            </a:r>
          </a:p>
          <a:p>
            <a:endParaRPr lang="en-GB" altLang="en-US" b="1" i="1">
              <a:solidFill>
                <a:srgbClr val="002060"/>
              </a:solidFill>
              <a:latin typeface="Lucida Sans" panose="020B0602030504020204" pitchFamily="34" charset="0"/>
            </a:endParaRPr>
          </a:p>
          <a:p>
            <a:r>
              <a:rPr lang="en-GB" altLang="en-US">
                <a:solidFill>
                  <a:srgbClr val="002060"/>
                </a:solidFill>
                <a:latin typeface="Lucida Sans" panose="020B0602030504020204" pitchFamily="34" charset="0"/>
              </a:rPr>
              <a:t>Responsibility is worked out, with others.</a:t>
            </a:r>
          </a:p>
          <a:p>
            <a:endParaRPr lang="en-GB" altLang="en-US" b="1" i="1">
              <a:solidFill>
                <a:srgbClr val="002060"/>
              </a:solidFill>
              <a:latin typeface="Lucida Sans" panose="020B0602030504020204" pitchFamily="34" charset="0"/>
            </a:endParaRPr>
          </a:p>
          <a:p>
            <a:r>
              <a:rPr lang="en-GB" altLang="en-US" b="1" i="1">
                <a:solidFill>
                  <a:srgbClr val="002060"/>
                </a:solidFill>
                <a:latin typeface="Lucida Sans" panose="020B0602030504020204" pitchFamily="34" charset="0"/>
              </a:rPr>
              <a:t>Humankind taking collective responsibility for learning from history’s mistakes.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8CC52F0C-D921-0B58-F497-F9A625501BC6}"/>
              </a:ext>
            </a:extLst>
          </p:cNvPr>
          <p:cNvSpPr>
            <a:spLocks noGrp="1"/>
          </p:cNvSpPr>
          <p:nvPr>
            <p:ph type="title"/>
          </p:nvPr>
        </p:nvSpPr>
        <p:spPr/>
        <p:txBody>
          <a:bodyPr>
            <a:normAutofit/>
          </a:bodyPr>
          <a:lstStyle/>
          <a:p>
            <a:pPr eaLnBrk="1" hangingPunct="1"/>
            <a:r>
              <a:rPr lang="en-GB" altLang="en-US" b="1">
                <a:solidFill>
                  <a:srgbClr val="002060"/>
                </a:solidFill>
                <a:latin typeface="Lucida Sans" panose="020B0602030504020204" pitchFamily="34" charset="0"/>
              </a:rPr>
              <a:t>Shared and negotiated responsibility – Finch and Mason (1993)</a:t>
            </a:r>
          </a:p>
        </p:txBody>
      </p:sp>
      <p:sp>
        <p:nvSpPr>
          <p:cNvPr id="11267" name="Subtitle 2">
            <a:extLst>
              <a:ext uri="{FF2B5EF4-FFF2-40B4-BE49-F238E27FC236}">
                <a16:creationId xmlns:a16="http://schemas.microsoft.com/office/drawing/2014/main" id="{CA339BC0-4144-09CE-4978-6B63FBBB87AC}"/>
              </a:ext>
            </a:extLst>
          </p:cNvPr>
          <p:cNvSpPr>
            <a:spLocks noGrp="1"/>
          </p:cNvSpPr>
          <p:nvPr>
            <p:ph idx="1"/>
          </p:nvPr>
        </p:nvSpPr>
        <p:spPr/>
        <p:txBody>
          <a:bodyPr/>
          <a:lstStyle/>
          <a:p>
            <a:r>
              <a:rPr lang="en-GB" altLang="en-US">
                <a:solidFill>
                  <a:srgbClr val="002060"/>
                </a:solidFill>
                <a:latin typeface="Lucida Sans" panose="020B0602030504020204" pitchFamily="34" charset="0"/>
              </a:rPr>
              <a:t>Identifying the stakeholders in any situation.</a:t>
            </a:r>
          </a:p>
          <a:p>
            <a:endParaRPr lang="en-GB" altLang="en-US" b="1" i="1">
              <a:solidFill>
                <a:srgbClr val="002060"/>
              </a:solidFill>
              <a:latin typeface="Lucida Sans" panose="020B0602030504020204" pitchFamily="34" charset="0"/>
            </a:endParaRPr>
          </a:p>
          <a:p>
            <a:r>
              <a:rPr lang="en-GB" altLang="en-US">
                <a:solidFill>
                  <a:srgbClr val="002060"/>
                </a:solidFill>
                <a:latin typeface="Lucida Sans" panose="020B0602030504020204" pitchFamily="34" charset="0"/>
              </a:rPr>
              <a:t>Analysing the stakeholders in terms of power and responsibility.</a:t>
            </a:r>
          </a:p>
          <a:p>
            <a:endParaRPr lang="en-GB" altLang="en-US" b="1" i="1">
              <a:solidFill>
                <a:srgbClr val="002060"/>
              </a:solidFill>
              <a:latin typeface="Lucida Sans" panose="020B0602030504020204" pitchFamily="34" charset="0"/>
            </a:endParaRPr>
          </a:p>
          <a:p>
            <a:r>
              <a:rPr lang="en-GB" altLang="en-US">
                <a:solidFill>
                  <a:srgbClr val="002060"/>
                </a:solidFill>
                <a:latin typeface="Lucida Sans" panose="020B0602030504020204" pitchFamily="34" charset="0"/>
              </a:rPr>
              <a:t>Negotiating responsibility – enabling parties to own and develop responsibility.</a:t>
            </a:r>
            <a:endParaRPr lang="en-GB" altLang="en-US" b="1" i="1">
              <a:solidFill>
                <a:srgbClr val="002060"/>
              </a:solidFill>
              <a:latin typeface="Lucida Sans" panose="020B0602030504020204" pitchFamily="3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82969AA6-0317-A258-F940-37E6ABF2E0CA}"/>
              </a:ext>
            </a:extLst>
          </p:cNvPr>
          <p:cNvSpPr>
            <a:spLocks noGrp="1"/>
          </p:cNvSpPr>
          <p:nvPr>
            <p:ph type="title"/>
          </p:nvPr>
        </p:nvSpPr>
        <p:spPr/>
        <p:txBody>
          <a:bodyPr>
            <a:normAutofit/>
          </a:bodyPr>
          <a:lstStyle/>
          <a:p>
            <a:r>
              <a:rPr lang="en-GB" altLang="en-US" b="1">
                <a:solidFill>
                  <a:srgbClr val="002060"/>
                </a:solidFill>
                <a:latin typeface="Lucida Sans" panose="020B0602030504020204" pitchFamily="34" charset="0"/>
              </a:rPr>
              <a:t>A responsible business: corporate moral agency</a:t>
            </a:r>
          </a:p>
        </p:txBody>
      </p:sp>
      <p:sp>
        <p:nvSpPr>
          <p:cNvPr id="12291" name="Subtitle 2">
            <a:extLst>
              <a:ext uri="{FF2B5EF4-FFF2-40B4-BE49-F238E27FC236}">
                <a16:creationId xmlns:a16="http://schemas.microsoft.com/office/drawing/2014/main" id="{B06D03E7-1D5C-D2E2-D16E-B5824417A43B}"/>
              </a:ext>
            </a:extLst>
          </p:cNvPr>
          <p:cNvSpPr>
            <a:spLocks noGrp="1"/>
          </p:cNvSpPr>
          <p:nvPr>
            <p:ph idx="1"/>
          </p:nvPr>
        </p:nvSpPr>
        <p:spPr/>
        <p:txBody>
          <a:bodyPr>
            <a:normAutofit/>
          </a:bodyPr>
          <a:lstStyle/>
          <a:p>
            <a:r>
              <a:rPr lang="en-GB" altLang="en-US">
                <a:solidFill>
                  <a:srgbClr val="002060"/>
                </a:solidFill>
                <a:latin typeface="Lucida Sans" panose="020B0602030504020204" pitchFamily="34" charset="0"/>
              </a:rPr>
              <a:t>French (1979) argued that corporations can be seen as ‘fully-fledged moral persons’.</a:t>
            </a:r>
          </a:p>
          <a:p>
            <a:endParaRPr lang="en-GB" altLang="en-US" b="1" i="1">
              <a:solidFill>
                <a:srgbClr val="002060"/>
              </a:solidFill>
              <a:latin typeface="Lucida Sans" panose="020B0602030504020204" pitchFamily="34" charset="0"/>
            </a:endParaRPr>
          </a:p>
          <a:p>
            <a:r>
              <a:rPr lang="en-GB" altLang="en-US">
                <a:solidFill>
                  <a:srgbClr val="002060"/>
                </a:solidFill>
                <a:latin typeface="Lucida Sans" panose="020B0602030504020204" pitchFamily="34" charset="0"/>
              </a:rPr>
              <a:t>Bratman argued individuals within a group express the intention of the group as a whole.</a:t>
            </a:r>
          </a:p>
          <a:p>
            <a:endParaRPr lang="en-GB" altLang="en-US" b="1" i="1">
              <a:solidFill>
                <a:srgbClr val="002060"/>
              </a:solidFill>
              <a:latin typeface="Lucida Sans" panose="020B0602030504020204" pitchFamily="34" charset="0"/>
            </a:endParaRPr>
          </a:p>
          <a:p>
            <a:r>
              <a:rPr lang="en-GB" altLang="en-US">
                <a:solidFill>
                  <a:srgbClr val="002060"/>
                </a:solidFill>
                <a:latin typeface="Lucida Sans" panose="020B0602030504020204" pitchFamily="34" charset="0"/>
              </a:rPr>
              <a:t>Friedman (1983) argued that the prime responsibility of business is to make a profit for its owners.</a:t>
            </a:r>
            <a:endParaRPr lang="en-GB" altLang="en-US" b="1" i="1">
              <a:solidFill>
                <a:srgbClr val="002060"/>
              </a:solidFill>
              <a:latin typeface="Lucida Sans" panose="020B0602030504020204" pitchFamily="34"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a:extLst>
              <a:ext uri="{FF2B5EF4-FFF2-40B4-BE49-F238E27FC236}">
                <a16:creationId xmlns:a16="http://schemas.microsoft.com/office/drawing/2014/main" id="{02FFDCE6-9697-F0B5-5619-958F39E99228}"/>
              </a:ext>
            </a:extLst>
          </p:cNvPr>
          <p:cNvSpPr>
            <a:spLocks noGrp="1"/>
          </p:cNvSpPr>
          <p:nvPr>
            <p:ph type="title"/>
          </p:nvPr>
        </p:nvSpPr>
        <p:spPr/>
        <p:txBody>
          <a:bodyPr>
            <a:normAutofit/>
          </a:bodyPr>
          <a:lstStyle/>
          <a:p>
            <a:r>
              <a:rPr lang="en-GB" altLang="en-US" b="1">
                <a:solidFill>
                  <a:srgbClr val="002060"/>
                </a:solidFill>
                <a:latin typeface="Lucida Sans" panose="020B0602030504020204" pitchFamily="34" charset="0"/>
              </a:rPr>
              <a:t>Reflective practice: on leadership</a:t>
            </a:r>
          </a:p>
        </p:txBody>
      </p:sp>
      <p:sp>
        <p:nvSpPr>
          <p:cNvPr id="3075" name="TextBox 3">
            <a:extLst>
              <a:ext uri="{FF2B5EF4-FFF2-40B4-BE49-F238E27FC236}">
                <a16:creationId xmlns:a16="http://schemas.microsoft.com/office/drawing/2014/main" id="{D2CBD926-A812-3280-2E2E-9BB140AA0178}"/>
              </a:ext>
            </a:extLst>
          </p:cNvPr>
          <p:cNvSpPr txBox="1">
            <a:spLocks noChangeArrowheads="1"/>
          </p:cNvSpPr>
          <p:nvPr/>
        </p:nvSpPr>
        <p:spPr bwMode="auto">
          <a:xfrm>
            <a:off x="308684" y="1417638"/>
            <a:ext cx="11700824" cy="3539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800" dirty="0">
                <a:solidFill>
                  <a:srgbClr val="002060"/>
                </a:solidFill>
                <a:latin typeface="Lucida Sans" panose="020B0602030504020204" pitchFamily="34" charset="0"/>
              </a:rPr>
              <a:t>Think of three examples of leadership that you would aspire to.</a:t>
            </a:r>
          </a:p>
          <a:p>
            <a:pPr eaLnBrk="1" hangingPunct="1"/>
            <a:endParaRPr lang="en-GB" altLang="en-US" sz="2800" b="1" i="1" dirty="0">
              <a:solidFill>
                <a:srgbClr val="002060"/>
              </a:solidFill>
              <a:latin typeface="Lucida Sans" panose="020B0602030504020204" pitchFamily="34" charset="0"/>
            </a:endParaRPr>
          </a:p>
          <a:p>
            <a:pPr eaLnBrk="1" hangingPunct="1"/>
            <a:r>
              <a:rPr lang="en-GB" altLang="en-US" sz="2800" dirty="0">
                <a:solidFill>
                  <a:srgbClr val="002060"/>
                </a:solidFill>
                <a:latin typeface="Lucida Sans" panose="020B0602030504020204" pitchFamily="34" charset="0"/>
              </a:rPr>
              <a:t>In a learning group, share and analyse these examples to work out why you thought they were valuable.</a:t>
            </a:r>
          </a:p>
          <a:p>
            <a:pPr eaLnBrk="1" hangingPunct="1"/>
            <a:endParaRPr lang="en-GB" altLang="en-US" sz="2800" b="1" i="1" dirty="0">
              <a:solidFill>
                <a:srgbClr val="002060"/>
              </a:solidFill>
              <a:latin typeface="Lucida Sans" panose="020B0602030504020204" pitchFamily="34" charset="0"/>
            </a:endParaRPr>
          </a:p>
          <a:p>
            <a:pPr eaLnBrk="1" hangingPunct="1"/>
            <a:r>
              <a:rPr lang="en-GB" altLang="en-US" sz="2800" dirty="0">
                <a:solidFill>
                  <a:srgbClr val="002060"/>
                </a:solidFill>
                <a:latin typeface="Lucida Sans" panose="020B0602030504020204" pitchFamily="34" charset="0"/>
              </a:rPr>
              <a:t>Do the examples model ethical behaviour?</a:t>
            </a:r>
            <a:endParaRPr lang="en-GB" altLang="en-US" sz="2800" b="1" i="1" dirty="0">
              <a:solidFill>
                <a:srgbClr val="002060"/>
              </a:solidFill>
              <a:latin typeface="Lucida Sans" panose="020B0602030504020204" pitchFamily="34" charset="0"/>
            </a:endParaRPr>
          </a:p>
          <a:p>
            <a:pPr eaLnBrk="1" hangingPunct="1"/>
            <a:r>
              <a:rPr lang="en-GB" altLang="en-US" sz="2800" dirty="0">
                <a:solidFill>
                  <a:srgbClr val="002060"/>
                </a:solidFill>
                <a:latin typeface="Lucida Sans" panose="020B0602030504020204" pitchFamily="34" charset="0"/>
              </a:rPr>
              <a:t>If they do, can you come up with some sort of definition of what ethical behaviour is?</a:t>
            </a:r>
            <a:endParaRPr lang="en-GB" altLang="en-US" sz="2800" b="1" i="1" dirty="0">
              <a:solidFill>
                <a:srgbClr val="002060"/>
              </a:solidFill>
              <a:latin typeface="Lucida Sans" panose="020B0602030504020204" pitchFamily="34"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a:extLst>
              <a:ext uri="{FF2B5EF4-FFF2-40B4-BE49-F238E27FC236}">
                <a16:creationId xmlns:a16="http://schemas.microsoft.com/office/drawing/2014/main" id="{E7DBB8A4-C367-496F-3156-ABDCCBF9BEC5}"/>
              </a:ext>
            </a:extLst>
          </p:cNvPr>
          <p:cNvSpPr>
            <a:spLocks noGrp="1"/>
          </p:cNvSpPr>
          <p:nvPr>
            <p:ph type="title"/>
          </p:nvPr>
        </p:nvSpPr>
        <p:spPr/>
        <p:txBody>
          <a:bodyPr/>
          <a:lstStyle/>
          <a:p>
            <a:r>
              <a:rPr lang="en-GB" altLang="en-US" b="1">
                <a:solidFill>
                  <a:srgbClr val="002060"/>
                </a:solidFill>
                <a:latin typeface="Lucida Sans" panose="020B0602030504020204" pitchFamily="34" charset="0"/>
              </a:rPr>
              <a:t>Leadership</a:t>
            </a:r>
          </a:p>
        </p:txBody>
      </p:sp>
      <p:sp>
        <p:nvSpPr>
          <p:cNvPr id="5123" name="Subtitle 2">
            <a:extLst>
              <a:ext uri="{FF2B5EF4-FFF2-40B4-BE49-F238E27FC236}">
                <a16:creationId xmlns:a16="http://schemas.microsoft.com/office/drawing/2014/main" id="{9DEADC3B-F8F7-4A66-93E3-E3CB1185939B}"/>
              </a:ext>
            </a:extLst>
          </p:cNvPr>
          <p:cNvSpPr>
            <a:spLocks noGrp="1"/>
          </p:cNvSpPr>
          <p:nvPr>
            <p:ph idx="1"/>
          </p:nvPr>
        </p:nvSpPr>
        <p:spPr/>
        <p:txBody>
          <a:bodyPr>
            <a:normAutofit/>
          </a:bodyPr>
          <a:lstStyle/>
          <a:p>
            <a:pPr algn="l"/>
            <a:r>
              <a:rPr lang="en-GB" altLang="en-US">
                <a:solidFill>
                  <a:srgbClr val="002060"/>
                </a:solidFill>
                <a:latin typeface="Lucida Sans" panose="020B0602030504020204" pitchFamily="34" charset="0"/>
              </a:rPr>
              <a:t>Ethics is at the heart of leadership which can be divided into:</a:t>
            </a:r>
          </a:p>
          <a:p>
            <a:pPr algn="l"/>
            <a:endParaRPr lang="en-GB" altLang="en-US" b="1" i="1">
              <a:solidFill>
                <a:srgbClr val="002060"/>
              </a:solidFill>
              <a:latin typeface="Lucida Sans" panose="020B0602030504020204" pitchFamily="34" charset="0"/>
            </a:endParaRPr>
          </a:p>
          <a:p>
            <a:pPr algn="l"/>
            <a:r>
              <a:rPr lang="en-GB" altLang="en-US" b="1">
                <a:solidFill>
                  <a:srgbClr val="002060"/>
                </a:solidFill>
                <a:latin typeface="Lucida Sans" panose="020B0602030504020204" pitchFamily="34" charset="0"/>
              </a:rPr>
              <a:t>Meta leadership </a:t>
            </a:r>
            <a:r>
              <a:rPr lang="en-GB" altLang="en-US">
                <a:solidFill>
                  <a:srgbClr val="002060"/>
                </a:solidFill>
                <a:latin typeface="Lucida Sans" panose="020B0602030504020204" pitchFamily="34" charset="0"/>
              </a:rPr>
              <a:t>– to do with the vision of the organisation.</a:t>
            </a:r>
          </a:p>
          <a:p>
            <a:pPr algn="l"/>
            <a:endParaRPr lang="en-GB" altLang="en-US" sz="1300" b="1" i="1">
              <a:solidFill>
                <a:srgbClr val="002060"/>
              </a:solidFill>
              <a:latin typeface="Lucida Sans" panose="020B0602030504020204" pitchFamily="34" charset="0"/>
            </a:endParaRPr>
          </a:p>
          <a:p>
            <a:pPr algn="l"/>
            <a:r>
              <a:rPr lang="en-GB" altLang="en-US" b="1">
                <a:solidFill>
                  <a:srgbClr val="002060"/>
                </a:solidFill>
                <a:latin typeface="Lucida Sans" panose="020B0602030504020204" pitchFamily="34" charset="0"/>
              </a:rPr>
              <a:t>Macro leadership </a:t>
            </a:r>
            <a:r>
              <a:rPr lang="en-GB" altLang="en-US">
                <a:solidFill>
                  <a:srgbClr val="002060"/>
                </a:solidFill>
                <a:latin typeface="Lucida Sans" panose="020B0602030504020204" pitchFamily="34" charset="0"/>
              </a:rPr>
              <a:t>– focusing on strategy, organisation and process.</a:t>
            </a:r>
          </a:p>
          <a:p>
            <a:pPr algn="l"/>
            <a:endParaRPr lang="en-GB" altLang="en-US" sz="1200" b="1" i="1">
              <a:solidFill>
                <a:srgbClr val="002060"/>
              </a:solidFill>
              <a:latin typeface="Lucida Sans" panose="020B0602030504020204" pitchFamily="34" charset="0"/>
            </a:endParaRPr>
          </a:p>
          <a:p>
            <a:pPr algn="l"/>
            <a:r>
              <a:rPr lang="en-GB" altLang="en-US" b="1">
                <a:solidFill>
                  <a:srgbClr val="002060"/>
                </a:solidFill>
                <a:latin typeface="Lucida Sans" panose="020B0602030504020204" pitchFamily="34" charset="0"/>
              </a:rPr>
              <a:t>Micro leadership </a:t>
            </a:r>
            <a:r>
              <a:rPr lang="en-GB" altLang="en-US">
                <a:solidFill>
                  <a:srgbClr val="002060"/>
                </a:solidFill>
                <a:latin typeface="Lucida Sans" panose="020B0602030504020204" pitchFamily="34" charset="0"/>
              </a:rPr>
              <a:t>– about relationships, the use of power and how people relate to leadership.</a:t>
            </a:r>
            <a:endParaRPr lang="en-GB" altLang="en-US" b="1" i="1">
              <a:solidFill>
                <a:srgbClr val="002060"/>
              </a:solidFill>
              <a:latin typeface="Lucida Sans" panose="020B0602030504020204" pitchFamily="34"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ubtitle 2">
            <a:extLst>
              <a:ext uri="{FF2B5EF4-FFF2-40B4-BE49-F238E27FC236}">
                <a16:creationId xmlns:a16="http://schemas.microsoft.com/office/drawing/2014/main" id="{A37984BF-A84C-8BAF-509B-F035F3BF2642}"/>
              </a:ext>
            </a:extLst>
          </p:cNvPr>
          <p:cNvSpPr>
            <a:spLocks noGrp="1"/>
          </p:cNvSpPr>
          <p:nvPr>
            <p:ph idx="1"/>
          </p:nvPr>
        </p:nvSpPr>
        <p:spPr/>
        <p:txBody>
          <a:bodyPr>
            <a:normAutofit/>
          </a:bodyPr>
          <a:lstStyle/>
          <a:p>
            <a:pPr marL="457200" indent="-457200"/>
            <a:r>
              <a:rPr lang="en-GB" altLang="en-US" sz="2600">
                <a:solidFill>
                  <a:srgbClr val="002060"/>
                </a:solidFill>
                <a:latin typeface="Lucida Sans" panose="020B0602030504020204" pitchFamily="34" charset="0"/>
              </a:rPr>
              <a:t>Founding advocate James Burns (1978).</a:t>
            </a:r>
            <a:endParaRPr lang="en-GB" altLang="en-US" sz="2600" b="1" i="1">
              <a:solidFill>
                <a:srgbClr val="002060"/>
              </a:solidFill>
              <a:latin typeface="Lucida Sans" panose="020B0602030504020204" pitchFamily="34" charset="0"/>
            </a:endParaRPr>
          </a:p>
          <a:p>
            <a:pPr marL="457200" indent="-457200"/>
            <a:r>
              <a:rPr lang="en-GB" altLang="en-US" sz="2600">
                <a:solidFill>
                  <a:srgbClr val="002060"/>
                </a:solidFill>
                <a:latin typeface="Lucida Sans" panose="020B0602030504020204" pitchFamily="34" charset="0"/>
              </a:rPr>
              <a:t>The purpose of the leader is by definition transformational.</a:t>
            </a:r>
            <a:endParaRPr lang="en-GB" altLang="en-US" sz="2600" b="1" i="1">
              <a:solidFill>
                <a:srgbClr val="002060"/>
              </a:solidFill>
              <a:latin typeface="Lucida Sans" panose="020B0602030504020204" pitchFamily="34" charset="0"/>
            </a:endParaRPr>
          </a:p>
          <a:p>
            <a:pPr marL="457200" indent="-457200"/>
            <a:r>
              <a:rPr lang="en-GB" altLang="en-US" sz="2600">
                <a:solidFill>
                  <a:srgbClr val="002060"/>
                </a:solidFill>
                <a:latin typeface="Lucida Sans" panose="020B0602030504020204" pitchFamily="34" charset="0"/>
              </a:rPr>
              <a:t>Enabling the organisation to change and respond to change.</a:t>
            </a:r>
            <a:endParaRPr lang="en-GB" altLang="en-US" sz="2600" b="1" i="1">
              <a:solidFill>
                <a:srgbClr val="002060"/>
              </a:solidFill>
              <a:latin typeface="Lucida Sans" panose="020B0602030504020204" pitchFamily="34" charset="0"/>
            </a:endParaRPr>
          </a:p>
          <a:p>
            <a:pPr marL="457200" indent="-457200"/>
            <a:r>
              <a:rPr lang="en-GB" altLang="en-US" sz="2600">
                <a:solidFill>
                  <a:srgbClr val="002060"/>
                </a:solidFill>
                <a:latin typeface="Lucida Sans" panose="020B0602030504020204" pitchFamily="34" charset="0"/>
              </a:rPr>
              <a:t>Distinguishes between </a:t>
            </a:r>
            <a:r>
              <a:rPr lang="en-GB" altLang="en-US" sz="2600" i="1">
                <a:solidFill>
                  <a:srgbClr val="002060"/>
                </a:solidFill>
                <a:latin typeface="Lucida Sans" panose="020B0602030504020204" pitchFamily="34" charset="0"/>
              </a:rPr>
              <a:t>transactional </a:t>
            </a:r>
            <a:r>
              <a:rPr lang="en-GB" altLang="en-US" sz="2600">
                <a:solidFill>
                  <a:srgbClr val="002060"/>
                </a:solidFill>
                <a:latin typeface="Lucida Sans" panose="020B0602030504020204" pitchFamily="34" charset="0"/>
              </a:rPr>
              <a:t>and </a:t>
            </a:r>
            <a:r>
              <a:rPr lang="en-GB" altLang="en-US" sz="2600" i="1">
                <a:solidFill>
                  <a:srgbClr val="002060"/>
                </a:solidFill>
                <a:latin typeface="Lucida Sans" panose="020B0602030504020204" pitchFamily="34" charset="0"/>
              </a:rPr>
              <a:t>transformational</a:t>
            </a:r>
            <a:r>
              <a:rPr lang="en-GB" altLang="en-US" sz="2600">
                <a:solidFill>
                  <a:srgbClr val="002060"/>
                </a:solidFill>
                <a:latin typeface="Lucida Sans" panose="020B0602030504020204" pitchFamily="34" charset="0"/>
              </a:rPr>
              <a:t> leadership.</a:t>
            </a:r>
            <a:endParaRPr lang="en-GB" altLang="en-US" sz="2600" b="1" i="1">
              <a:solidFill>
                <a:srgbClr val="002060"/>
              </a:solidFill>
              <a:latin typeface="Lucida Sans" panose="020B0602030504020204" pitchFamily="34" charset="0"/>
            </a:endParaRPr>
          </a:p>
          <a:p>
            <a:pPr marL="457200" indent="-457200"/>
            <a:r>
              <a:rPr lang="en-GB" altLang="en-US" sz="2600">
                <a:solidFill>
                  <a:srgbClr val="002060"/>
                </a:solidFill>
                <a:latin typeface="Lucida Sans" panose="020B0602030504020204" pitchFamily="34" charset="0"/>
              </a:rPr>
              <a:t>Between getting the job done and focusing on the end, not the means.</a:t>
            </a:r>
            <a:endParaRPr lang="en-GB" altLang="en-US" sz="2600" b="1" i="1">
              <a:solidFill>
                <a:srgbClr val="002060"/>
              </a:solidFill>
              <a:latin typeface="Lucida Sans" panose="020B0602030504020204" pitchFamily="34" charset="0"/>
            </a:endParaRPr>
          </a:p>
          <a:p>
            <a:pPr marL="457200" indent="-457200"/>
            <a:r>
              <a:rPr lang="en-GB" altLang="en-US" sz="2600">
                <a:solidFill>
                  <a:srgbClr val="002060"/>
                </a:solidFill>
                <a:latin typeface="Lucida Sans" panose="020B0602030504020204" pitchFamily="34" charset="0"/>
              </a:rPr>
              <a:t>Enables the development of moral maturity.</a:t>
            </a:r>
            <a:endParaRPr lang="en-GB" altLang="en-US" sz="2600" b="1" i="1">
              <a:solidFill>
                <a:srgbClr val="002060"/>
              </a:solidFill>
              <a:latin typeface="Lucida Sans" panose="020B0602030504020204" pitchFamily="34" charset="0"/>
            </a:endParaRPr>
          </a:p>
        </p:txBody>
      </p:sp>
      <p:sp>
        <p:nvSpPr>
          <p:cNvPr id="7171" name="Title 1">
            <a:extLst>
              <a:ext uri="{FF2B5EF4-FFF2-40B4-BE49-F238E27FC236}">
                <a16:creationId xmlns:a16="http://schemas.microsoft.com/office/drawing/2014/main" id="{A4C79CD7-F526-5E4B-E996-FB2B6183F949}"/>
              </a:ext>
            </a:extLst>
          </p:cNvPr>
          <p:cNvSpPr txBox="1">
            <a:spLocks/>
          </p:cNvSpPr>
          <p:nvPr/>
        </p:nvSpPr>
        <p:spPr bwMode="auto">
          <a:xfrm>
            <a:off x="2208213" y="188914"/>
            <a:ext cx="7772400" cy="1470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4400" b="1">
                <a:solidFill>
                  <a:srgbClr val="002060"/>
                </a:solidFill>
                <a:latin typeface="Lucida Sans" panose="020B0602030504020204" pitchFamily="34" charset="0"/>
              </a:rPr>
              <a:t>Transformational leadership</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A68B2B4A-B139-5E45-5E91-E7A98DC70095}"/>
              </a:ext>
            </a:extLst>
          </p:cNvPr>
          <p:cNvSpPr>
            <a:spLocks noGrp="1"/>
          </p:cNvSpPr>
          <p:nvPr>
            <p:ph type="title"/>
          </p:nvPr>
        </p:nvSpPr>
        <p:spPr/>
        <p:txBody>
          <a:bodyPr/>
          <a:lstStyle/>
          <a:p>
            <a:r>
              <a:rPr lang="en-GB" altLang="en-US" b="1">
                <a:solidFill>
                  <a:srgbClr val="002060"/>
                </a:solidFill>
                <a:latin typeface="Lucida Sans" panose="020B0602030504020204" pitchFamily="34" charset="0"/>
              </a:rPr>
              <a:t>Servant leadership</a:t>
            </a:r>
          </a:p>
        </p:txBody>
      </p:sp>
      <p:sp>
        <p:nvSpPr>
          <p:cNvPr id="8195" name="Subtitle 2">
            <a:extLst>
              <a:ext uri="{FF2B5EF4-FFF2-40B4-BE49-F238E27FC236}">
                <a16:creationId xmlns:a16="http://schemas.microsoft.com/office/drawing/2014/main" id="{FB816F2A-B478-E298-20F7-0E2D1B56ABBD}"/>
              </a:ext>
            </a:extLst>
          </p:cNvPr>
          <p:cNvSpPr>
            <a:spLocks noGrp="1"/>
          </p:cNvSpPr>
          <p:nvPr>
            <p:ph idx="1"/>
          </p:nvPr>
        </p:nvSpPr>
        <p:spPr/>
        <p:txBody>
          <a:bodyPr>
            <a:normAutofit lnSpcReduction="10000"/>
          </a:bodyPr>
          <a:lstStyle/>
          <a:p>
            <a:pPr algn="l"/>
            <a:r>
              <a:rPr lang="en-GB" altLang="en-US">
                <a:solidFill>
                  <a:srgbClr val="002060"/>
                </a:solidFill>
                <a:latin typeface="Lucida Sans" panose="020B0602030504020204" pitchFamily="34" charset="0"/>
              </a:rPr>
              <a:t>Like transformational leadership, strikes out against the heroic and individualistic view of leadership.</a:t>
            </a:r>
          </a:p>
          <a:p>
            <a:pPr algn="l"/>
            <a:endParaRPr lang="en-GB" altLang="en-US" sz="1200" b="1" i="1">
              <a:solidFill>
                <a:srgbClr val="002060"/>
              </a:solidFill>
              <a:latin typeface="Lucida Sans" panose="020B0602030504020204" pitchFamily="34" charset="0"/>
            </a:endParaRPr>
          </a:p>
          <a:p>
            <a:pPr algn="l"/>
            <a:r>
              <a:rPr lang="en-GB" altLang="en-US">
                <a:solidFill>
                  <a:srgbClr val="002060"/>
                </a:solidFill>
                <a:latin typeface="Lucida Sans" panose="020B0602030504020204" pitchFamily="34" charset="0"/>
              </a:rPr>
              <a:t>Questions the paradigm of leaders and followers.</a:t>
            </a:r>
          </a:p>
          <a:p>
            <a:pPr algn="l"/>
            <a:endParaRPr lang="en-GB" altLang="en-US" sz="1100" b="1" i="1">
              <a:solidFill>
                <a:srgbClr val="002060"/>
              </a:solidFill>
              <a:latin typeface="Lucida Sans" panose="020B0602030504020204" pitchFamily="34" charset="0"/>
            </a:endParaRPr>
          </a:p>
          <a:p>
            <a:pPr algn="l"/>
            <a:r>
              <a:rPr lang="en-GB" altLang="en-US">
                <a:solidFill>
                  <a:srgbClr val="002060"/>
                </a:solidFill>
                <a:latin typeface="Lucida Sans" panose="020B0602030504020204" pitchFamily="34" charset="0"/>
              </a:rPr>
              <a:t>Involves putting the needs of the group above the self-interest of the leader.</a:t>
            </a:r>
          </a:p>
          <a:p>
            <a:pPr algn="l"/>
            <a:endParaRPr lang="en-GB" altLang="en-US" sz="1200" b="1" i="1">
              <a:solidFill>
                <a:srgbClr val="002060"/>
              </a:solidFill>
              <a:latin typeface="Lucida Sans" panose="020B0602030504020204" pitchFamily="34" charset="0"/>
            </a:endParaRPr>
          </a:p>
          <a:p>
            <a:pPr algn="l"/>
            <a:r>
              <a:rPr lang="en-GB" altLang="en-US">
                <a:solidFill>
                  <a:srgbClr val="002060"/>
                </a:solidFill>
                <a:latin typeface="Lucida Sans" panose="020B0602030504020204" pitchFamily="34" charset="0"/>
              </a:rPr>
              <a:t>Success of the group it is supposed will emerge from this approach.</a:t>
            </a:r>
            <a:endParaRPr lang="en-GB" altLang="en-US" b="1" i="1">
              <a:solidFill>
                <a:srgbClr val="002060"/>
              </a:solidFill>
              <a:latin typeface="Lucida Sans" panose="020B0602030504020204" pitchFamily="34"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747D6CFB-4907-55AF-D35D-DC7EA5B7D79B}"/>
              </a:ext>
            </a:extLst>
          </p:cNvPr>
          <p:cNvSpPr>
            <a:spLocks noGrp="1"/>
          </p:cNvSpPr>
          <p:nvPr>
            <p:ph type="title"/>
          </p:nvPr>
        </p:nvSpPr>
        <p:spPr/>
        <p:txBody>
          <a:bodyPr/>
          <a:lstStyle/>
          <a:p>
            <a:r>
              <a:rPr lang="en-GB" altLang="en-US" b="1">
                <a:solidFill>
                  <a:srgbClr val="002060"/>
                </a:solidFill>
                <a:latin typeface="Lucida Sans" panose="020B0602030504020204" pitchFamily="34" charset="0"/>
              </a:rPr>
              <a:t>Transactional leadership</a:t>
            </a:r>
          </a:p>
        </p:txBody>
      </p:sp>
      <p:sp>
        <p:nvSpPr>
          <p:cNvPr id="9219" name="Subtitle 2">
            <a:extLst>
              <a:ext uri="{FF2B5EF4-FFF2-40B4-BE49-F238E27FC236}">
                <a16:creationId xmlns:a16="http://schemas.microsoft.com/office/drawing/2014/main" id="{AC7E63F2-A990-C838-D9E2-95CE1FA1322A}"/>
              </a:ext>
            </a:extLst>
          </p:cNvPr>
          <p:cNvSpPr>
            <a:spLocks noGrp="1"/>
          </p:cNvSpPr>
          <p:nvPr>
            <p:ph idx="1"/>
          </p:nvPr>
        </p:nvSpPr>
        <p:spPr/>
        <p:txBody>
          <a:bodyPr>
            <a:normAutofit lnSpcReduction="10000"/>
          </a:bodyPr>
          <a:lstStyle/>
          <a:p>
            <a:pPr algn="l"/>
            <a:r>
              <a:rPr lang="en-GB" altLang="en-US">
                <a:solidFill>
                  <a:srgbClr val="002060"/>
                </a:solidFill>
                <a:latin typeface="Lucida Sans" panose="020B0602030504020204" pitchFamily="34" charset="0"/>
              </a:rPr>
              <a:t>An </a:t>
            </a:r>
            <a:r>
              <a:rPr lang="en-GB" altLang="en-US" i="1">
                <a:solidFill>
                  <a:srgbClr val="002060"/>
                </a:solidFill>
                <a:latin typeface="Lucida Sans" panose="020B0602030504020204" pitchFamily="34" charset="0"/>
              </a:rPr>
              <a:t>influence</a:t>
            </a:r>
            <a:r>
              <a:rPr lang="en-GB" altLang="en-US">
                <a:solidFill>
                  <a:srgbClr val="002060"/>
                </a:solidFill>
                <a:latin typeface="Lucida Sans" panose="020B0602030504020204" pitchFamily="34" charset="0"/>
              </a:rPr>
              <a:t> relationship among leaders and followers.</a:t>
            </a:r>
          </a:p>
          <a:p>
            <a:pPr algn="l"/>
            <a:endParaRPr lang="en-GB" altLang="en-US" sz="1100" b="1" i="1">
              <a:solidFill>
                <a:srgbClr val="002060"/>
              </a:solidFill>
              <a:latin typeface="Lucida Sans" panose="020B0602030504020204" pitchFamily="34" charset="0"/>
            </a:endParaRPr>
          </a:p>
          <a:p>
            <a:pPr algn="l"/>
            <a:r>
              <a:rPr lang="en-GB" altLang="en-US">
                <a:solidFill>
                  <a:srgbClr val="002060"/>
                </a:solidFill>
                <a:latin typeface="Lucida Sans" panose="020B0602030504020204" pitchFamily="34" charset="0"/>
              </a:rPr>
              <a:t>To effect real change and reflect mutual purposes.</a:t>
            </a:r>
          </a:p>
          <a:p>
            <a:pPr algn="l"/>
            <a:endParaRPr lang="en-GB" altLang="en-US" sz="1100" b="1" i="1">
              <a:solidFill>
                <a:srgbClr val="002060"/>
              </a:solidFill>
              <a:latin typeface="Lucida Sans" panose="020B0602030504020204" pitchFamily="34" charset="0"/>
            </a:endParaRPr>
          </a:p>
          <a:p>
            <a:pPr algn="l"/>
            <a:r>
              <a:rPr lang="en-GB" altLang="en-US">
                <a:solidFill>
                  <a:srgbClr val="002060"/>
                </a:solidFill>
                <a:latin typeface="Lucida Sans" panose="020B0602030504020204" pitchFamily="34" charset="0"/>
              </a:rPr>
              <a:t>Contrasts with institutional authority.</a:t>
            </a:r>
          </a:p>
          <a:p>
            <a:pPr algn="l"/>
            <a:endParaRPr lang="en-GB" altLang="en-US" sz="1200" b="1" i="1">
              <a:solidFill>
                <a:srgbClr val="002060"/>
              </a:solidFill>
              <a:latin typeface="Lucida Sans" panose="020B0602030504020204" pitchFamily="34" charset="0"/>
            </a:endParaRPr>
          </a:p>
          <a:p>
            <a:pPr algn="l"/>
            <a:r>
              <a:rPr lang="en-GB" altLang="en-US">
                <a:solidFill>
                  <a:srgbClr val="002060"/>
                </a:solidFill>
                <a:latin typeface="Lucida Sans" panose="020B0602030504020204" pitchFamily="34" charset="0"/>
              </a:rPr>
              <a:t>Influence is based on persuasion, not coercion.</a:t>
            </a:r>
          </a:p>
          <a:p>
            <a:pPr algn="l"/>
            <a:endParaRPr lang="en-GB" altLang="en-US" sz="1200" b="1" i="1">
              <a:solidFill>
                <a:srgbClr val="002060"/>
              </a:solidFill>
              <a:latin typeface="Lucida Sans" panose="020B0602030504020204" pitchFamily="34" charset="0"/>
            </a:endParaRPr>
          </a:p>
          <a:p>
            <a:pPr algn="l"/>
            <a:r>
              <a:rPr lang="en-GB" altLang="en-US">
                <a:solidFill>
                  <a:srgbClr val="002060"/>
                </a:solidFill>
                <a:latin typeface="Lucida Sans" panose="020B0602030504020204" pitchFamily="34" charset="0"/>
              </a:rPr>
              <a:t>Requires effective contractual relationships and multiple leadership.</a:t>
            </a:r>
            <a:endParaRPr lang="en-GB" altLang="en-US" b="1" i="1">
              <a:solidFill>
                <a:srgbClr val="002060"/>
              </a:solidFill>
              <a:latin typeface="Lucida Sans" panose="020B0602030504020204" pitchFamily="34"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477F3A8D-958F-BD8E-3555-C2A1266F4B72}"/>
              </a:ext>
            </a:extLst>
          </p:cNvPr>
          <p:cNvSpPr>
            <a:spLocks noGrp="1"/>
          </p:cNvSpPr>
          <p:nvPr>
            <p:ph type="title"/>
          </p:nvPr>
        </p:nvSpPr>
        <p:spPr/>
        <p:txBody>
          <a:bodyPr/>
          <a:lstStyle/>
          <a:p>
            <a:r>
              <a:rPr lang="en-GB" altLang="en-US" b="1">
                <a:solidFill>
                  <a:srgbClr val="002060"/>
                </a:solidFill>
                <a:latin typeface="Lucida Sans" panose="020B0602030504020204" pitchFamily="34" charset="0"/>
              </a:rPr>
              <a:t>Agency theory</a:t>
            </a:r>
          </a:p>
        </p:txBody>
      </p:sp>
      <p:sp>
        <p:nvSpPr>
          <p:cNvPr id="10243" name="Subtitle 2">
            <a:extLst>
              <a:ext uri="{FF2B5EF4-FFF2-40B4-BE49-F238E27FC236}">
                <a16:creationId xmlns:a16="http://schemas.microsoft.com/office/drawing/2014/main" id="{5EB1E16F-03AB-2813-D8C3-66C01C120B4C}"/>
              </a:ext>
            </a:extLst>
          </p:cNvPr>
          <p:cNvSpPr>
            <a:spLocks noGrp="1"/>
          </p:cNvSpPr>
          <p:nvPr>
            <p:ph idx="1"/>
          </p:nvPr>
        </p:nvSpPr>
        <p:spPr/>
        <p:txBody>
          <a:bodyPr>
            <a:normAutofit fontScale="92500" lnSpcReduction="10000"/>
          </a:bodyPr>
          <a:lstStyle/>
          <a:p>
            <a:r>
              <a:rPr lang="en-GB" altLang="en-US">
                <a:solidFill>
                  <a:srgbClr val="002060"/>
                </a:solidFill>
                <a:latin typeface="Lucida Sans" panose="020B0602030504020204" pitchFamily="34" charset="0"/>
              </a:rPr>
              <a:t>The first of three major theories underlying views of corporate governance.</a:t>
            </a:r>
          </a:p>
          <a:p>
            <a:endParaRPr lang="en-GB" altLang="en-US" sz="1200" b="1" i="1">
              <a:solidFill>
                <a:srgbClr val="002060"/>
              </a:solidFill>
              <a:latin typeface="Lucida Sans" panose="020B0602030504020204" pitchFamily="34" charset="0"/>
            </a:endParaRPr>
          </a:p>
          <a:p>
            <a:r>
              <a:rPr lang="en-GB" altLang="en-US">
                <a:solidFill>
                  <a:srgbClr val="002060"/>
                </a:solidFill>
                <a:latin typeface="Lucida Sans" panose="020B0602030504020204" pitchFamily="34" charset="0"/>
              </a:rPr>
              <a:t>The agent (CEO, MD) is seen as a self-interested operator hired by the principals (owners/shareholders).</a:t>
            </a:r>
          </a:p>
          <a:p>
            <a:endParaRPr lang="en-GB" altLang="en-US" sz="1200" b="1" i="1">
              <a:solidFill>
                <a:srgbClr val="002060"/>
              </a:solidFill>
              <a:latin typeface="Lucida Sans" panose="020B0602030504020204" pitchFamily="34" charset="0"/>
            </a:endParaRPr>
          </a:p>
          <a:p>
            <a:r>
              <a:rPr lang="en-GB" altLang="en-US">
                <a:solidFill>
                  <a:srgbClr val="002060"/>
                </a:solidFill>
                <a:latin typeface="Lucida Sans" panose="020B0602030504020204" pitchFamily="34" charset="0"/>
              </a:rPr>
              <a:t>To fulfil the principals’ objectives of increasing shareholder value.</a:t>
            </a:r>
          </a:p>
          <a:p>
            <a:endParaRPr lang="en-GB" altLang="en-US" sz="1100" b="1" i="1">
              <a:solidFill>
                <a:srgbClr val="002060"/>
              </a:solidFill>
              <a:latin typeface="Lucida Sans" panose="020B0602030504020204" pitchFamily="34" charset="0"/>
            </a:endParaRPr>
          </a:p>
          <a:p>
            <a:r>
              <a:rPr lang="en-GB" altLang="en-US" b="1" i="1">
                <a:solidFill>
                  <a:srgbClr val="002060"/>
                </a:solidFill>
                <a:latin typeface="Lucida Sans" panose="020B0602030504020204" pitchFamily="34" charset="0"/>
              </a:rPr>
              <a:t>Governance involves controlling the agent, through reward and regulation.</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a:extLst>
              <a:ext uri="{FF2B5EF4-FFF2-40B4-BE49-F238E27FC236}">
                <a16:creationId xmlns:a16="http://schemas.microsoft.com/office/drawing/2014/main" id="{E40766E3-3476-18E0-E65C-488B9CE164DE}"/>
              </a:ext>
            </a:extLst>
          </p:cNvPr>
          <p:cNvSpPr>
            <a:spLocks noGrp="1"/>
          </p:cNvSpPr>
          <p:nvPr>
            <p:ph type="title"/>
          </p:nvPr>
        </p:nvSpPr>
        <p:spPr/>
        <p:txBody>
          <a:bodyPr>
            <a:normAutofit/>
          </a:bodyPr>
          <a:lstStyle/>
          <a:p>
            <a:r>
              <a:rPr lang="en-GB" altLang="en-US" b="1" dirty="0">
                <a:solidFill>
                  <a:srgbClr val="002060"/>
                </a:solidFill>
                <a:latin typeface="Lucida Sans" panose="020B0602030504020204" pitchFamily="34" charset="0"/>
              </a:rPr>
              <a:t>Case study: Twitter </a:t>
            </a:r>
          </a:p>
        </p:txBody>
      </p:sp>
      <p:sp>
        <p:nvSpPr>
          <p:cNvPr id="4099" name="Subtitle 2">
            <a:extLst>
              <a:ext uri="{FF2B5EF4-FFF2-40B4-BE49-F238E27FC236}">
                <a16:creationId xmlns:a16="http://schemas.microsoft.com/office/drawing/2014/main" id="{5BF63476-88B6-7A4B-2CC2-33F36D92CA6D}"/>
              </a:ext>
            </a:extLst>
          </p:cNvPr>
          <p:cNvSpPr>
            <a:spLocks noGrp="1"/>
          </p:cNvSpPr>
          <p:nvPr>
            <p:ph idx="1"/>
          </p:nvPr>
        </p:nvSpPr>
        <p:spPr/>
        <p:txBody>
          <a:bodyPr>
            <a:normAutofit/>
          </a:bodyPr>
          <a:lstStyle/>
          <a:p>
            <a:pPr marL="0" indent="0" algn="ctr">
              <a:buNone/>
            </a:pPr>
            <a:r>
              <a:rPr lang="en-GB" altLang="en-US" sz="2600" dirty="0">
                <a:solidFill>
                  <a:srgbClr val="002060"/>
                </a:solidFill>
                <a:latin typeface="Lucida Sans" panose="020B0602030504020204" pitchFamily="34" charset="0"/>
              </a:rPr>
              <a:t>Making changes to an organisation is not unethical so why did Elon Musk finding himself in hot water for making changes to the workforce after taking it over only 1 month in?</a:t>
            </a:r>
          </a:p>
          <a:p>
            <a:endParaRPr lang="en-GB" altLang="en-US" sz="2600" b="1" i="1" dirty="0">
              <a:solidFill>
                <a:srgbClr val="002060"/>
              </a:solidFill>
              <a:latin typeface="Lucida Sans" panose="020B0602030504020204" pitchFamily="34" charset="0"/>
            </a:endParaRPr>
          </a:p>
          <a:p>
            <a:r>
              <a:rPr lang="en-GB" altLang="en-US" sz="2600" b="1" i="1" dirty="0">
                <a:solidFill>
                  <a:srgbClr val="002060"/>
                </a:solidFill>
                <a:latin typeface="Lucida Sans" panose="020B0602030504020204" pitchFamily="34" charset="0"/>
              </a:rPr>
              <a:t>How would have approached the situation?</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a:extLst>
              <a:ext uri="{FF2B5EF4-FFF2-40B4-BE49-F238E27FC236}">
                <a16:creationId xmlns:a16="http://schemas.microsoft.com/office/drawing/2014/main" id="{05253EAA-B0E0-2AD8-F1C5-CFCADF0DA8BE}"/>
              </a:ext>
            </a:extLst>
          </p:cNvPr>
          <p:cNvSpPr>
            <a:spLocks noGrp="1"/>
          </p:cNvSpPr>
          <p:nvPr>
            <p:ph type="title"/>
          </p:nvPr>
        </p:nvSpPr>
        <p:spPr/>
        <p:txBody>
          <a:bodyPr/>
          <a:lstStyle/>
          <a:p>
            <a:r>
              <a:rPr lang="en-GB" altLang="en-US" b="1">
                <a:solidFill>
                  <a:srgbClr val="002060"/>
                </a:solidFill>
                <a:latin typeface="Lucida Sans" panose="020B0602030504020204" pitchFamily="34" charset="0"/>
              </a:rPr>
              <a:t>Pause for thought: integrity </a:t>
            </a:r>
          </a:p>
        </p:txBody>
      </p:sp>
      <p:sp>
        <p:nvSpPr>
          <p:cNvPr id="5123" name="Subtitle 2">
            <a:extLst>
              <a:ext uri="{FF2B5EF4-FFF2-40B4-BE49-F238E27FC236}">
                <a16:creationId xmlns:a16="http://schemas.microsoft.com/office/drawing/2014/main" id="{CBEDD513-448A-78AB-442B-C54EEA23A0B7}"/>
              </a:ext>
            </a:extLst>
          </p:cNvPr>
          <p:cNvSpPr>
            <a:spLocks noGrp="1"/>
          </p:cNvSpPr>
          <p:nvPr>
            <p:ph idx="1"/>
          </p:nvPr>
        </p:nvSpPr>
        <p:spPr/>
        <p:txBody>
          <a:bodyPr/>
          <a:lstStyle/>
          <a:p>
            <a:pPr algn="l">
              <a:buFont typeface="Arial" panose="020B0604020202020204" pitchFamily="34" charset="0"/>
              <a:buChar char="•"/>
            </a:pPr>
            <a:r>
              <a:rPr lang="en-GB" altLang="en-US">
                <a:solidFill>
                  <a:srgbClr val="002060"/>
                </a:solidFill>
                <a:latin typeface="Lucida Sans" panose="020B0602030504020204" pitchFamily="34" charset="0"/>
              </a:rPr>
              <a:t> Do you have integrity?</a:t>
            </a:r>
          </a:p>
          <a:p>
            <a:pPr algn="l">
              <a:buFont typeface="Arial" panose="020B0604020202020204" pitchFamily="34" charset="0"/>
              <a:buChar char="•"/>
            </a:pPr>
            <a:endParaRPr lang="en-GB" altLang="en-US" b="1" i="1">
              <a:solidFill>
                <a:srgbClr val="002060"/>
              </a:solidFill>
              <a:latin typeface="Lucida Sans" panose="020B0602030504020204" pitchFamily="34" charset="0"/>
            </a:endParaRPr>
          </a:p>
          <a:p>
            <a:pPr algn="l">
              <a:buFont typeface="Arial" panose="020B0604020202020204" pitchFamily="34" charset="0"/>
              <a:buChar char="•"/>
            </a:pPr>
            <a:endParaRPr lang="en-GB" altLang="en-US" b="1" i="1">
              <a:solidFill>
                <a:srgbClr val="002060"/>
              </a:solidFill>
              <a:latin typeface="Lucida Sans" panose="020B0602030504020204" pitchFamily="34" charset="0"/>
            </a:endParaRPr>
          </a:p>
          <a:p>
            <a:pPr algn="l">
              <a:buFont typeface="Arial" panose="020B0604020202020204" pitchFamily="34" charset="0"/>
              <a:buChar char="•"/>
            </a:pPr>
            <a:r>
              <a:rPr lang="en-GB" altLang="en-US">
                <a:solidFill>
                  <a:srgbClr val="002060"/>
                </a:solidFill>
                <a:latin typeface="Lucida Sans" panose="020B0602030504020204" pitchFamily="34" charset="0"/>
              </a:rPr>
              <a:t> In your learning groups define what it means for you, giving examples.</a:t>
            </a:r>
            <a:endParaRPr lang="en-GB" altLang="en-US" b="1" i="1">
              <a:solidFill>
                <a:srgbClr val="002060"/>
              </a:solidFill>
              <a:latin typeface="Lucida Sans" panose="020B0602030504020204" pitchFamily="34" charset="0"/>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ubtitle 2">
            <a:extLst>
              <a:ext uri="{FF2B5EF4-FFF2-40B4-BE49-F238E27FC236}">
                <a16:creationId xmlns:a16="http://schemas.microsoft.com/office/drawing/2014/main" id="{0A07A746-492D-4CFB-B7F6-515D918D7854}"/>
              </a:ext>
            </a:extLst>
          </p:cNvPr>
          <p:cNvSpPr>
            <a:spLocks noGrp="1"/>
          </p:cNvSpPr>
          <p:nvPr>
            <p:ph idx="1"/>
          </p:nvPr>
        </p:nvSpPr>
        <p:spPr/>
        <p:txBody>
          <a:bodyPr/>
          <a:lstStyle/>
          <a:p>
            <a:pPr algn="l"/>
            <a:r>
              <a:rPr lang="en-GB" altLang="en-US">
                <a:solidFill>
                  <a:srgbClr val="002060"/>
                </a:solidFill>
                <a:latin typeface="Lucida Sans" panose="020B0602030504020204" pitchFamily="34" charset="0"/>
              </a:rPr>
              <a:t>Holistic integration of the self.</a:t>
            </a:r>
          </a:p>
          <a:p>
            <a:pPr algn="l"/>
            <a:endParaRPr lang="en-GB" altLang="en-US" b="1" i="1">
              <a:solidFill>
                <a:srgbClr val="002060"/>
              </a:solidFill>
              <a:latin typeface="Lucida Sans" panose="020B0602030504020204" pitchFamily="34" charset="0"/>
            </a:endParaRPr>
          </a:p>
          <a:p>
            <a:pPr algn="l"/>
            <a:r>
              <a:rPr lang="en-GB" altLang="en-US">
                <a:solidFill>
                  <a:srgbClr val="002060"/>
                </a:solidFill>
                <a:latin typeface="Lucida Sans" panose="020B0602030504020204" pitchFamily="34" charset="0"/>
              </a:rPr>
              <a:t>A core element of identity.</a:t>
            </a:r>
          </a:p>
          <a:p>
            <a:pPr algn="l"/>
            <a:endParaRPr lang="en-GB" altLang="en-US" b="1" i="1">
              <a:solidFill>
                <a:srgbClr val="002060"/>
              </a:solidFill>
              <a:latin typeface="Lucida Sans" panose="020B0602030504020204" pitchFamily="34" charset="0"/>
            </a:endParaRPr>
          </a:p>
          <a:p>
            <a:pPr algn="l"/>
            <a:r>
              <a:rPr lang="en-GB" altLang="en-US">
                <a:solidFill>
                  <a:srgbClr val="002060"/>
                </a:solidFill>
                <a:latin typeface="Lucida Sans" panose="020B0602030504020204" pitchFamily="34" charset="0"/>
              </a:rPr>
              <a:t>An acceptable moral purpose.</a:t>
            </a:r>
          </a:p>
          <a:p>
            <a:pPr algn="l"/>
            <a:endParaRPr lang="en-GB" altLang="en-US" b="1" i="1">
              <a:solidFill>
                <a:srgbClr val="002060"/>
              </a:solidFill>
              <a:latin typeface="Lucida Sans" panose="020B0602030504020204" pitchFamily="34" charset="0"/>
            </a:endParaRPr>
          </a:p>
          <a:p>
            <a:pPr algn="l"/>
            <a:r>
              <a:rPr lang="en-GB" altLang="en-US">
                <a:solidFill>
                  <a:srgbClr val="002060"/>
                </a:solidFill>
                <a:latin typeface="Lucida Sans" panose="020B0602030504020204" pitchFamily="34" charset="0"/>
              </a:rPr>
              <a:t>Commitment – ‘standing for something’.</a:t>
            </a:r>
            <a:endParaRPr lang="en-GB" altLang="en-US" b="1" i="1">
              <a:solidFill>
                <a:srgbClr val="002060"/>
              </a:solidFill>
              <a:latin typeface="Lucida Sans" panose="020B0602030504020204" pitchFamily="34" charset="0"/>
            </a:endParaRPr>
          </a:p>
        </p:txBody>
      </p:sp>
      <p:sp>
        <p:nvSpPr>
          <p:cNvPr id="6147" name="Title 1">
            <a:extLst>
              <a:ext uri="{FF2B5EF4-FFF2-40B4-BE49-F238E27FC236}">
                <a16:creationId xmlns:a16="http://schemas.microsoft.com/office/drawing/2014/main" id="{1238649E-628B-5350-7786-F8517CB0423B}"/>
              </a:ext>
            </a:extLst>
          </p:cNvPr>
          <p:cNvSpPr txBox="1">
            <a:spLocks/>
          </p:cNvSpPr>
          <p:nvPr/>
        </p:nvSpPr>
        <p:spPr bwMode="auto">
          <a:xfrm>
            <a:off x="2208213" y="188914"/>
            <a:ext cx="7772400" cy="1470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4400" b="1">
                <a:solidFill>
                  <a:srgbClr val="002060"/>
                </a:solidFill>
                <a:latin typeface="Lucida Sans" panose="020B0602030504020204" pitchFamily="34" charset="0"/>
              </a:rPr>
              <a:t>Views of integrity</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4BF10F1-9D08-E8A3-C449-8247E7281529}"/>
              </a:ext>
            </a:extLst>
          </p:cNvPr>
          <p:cNvSpPr>
            <a:spLocks noGrp="1"/>
          </p:cNvSpPr>
          <p:nvPr>
            <p:ph idx="1"/>
          </p:nvPr>
        </p:nvSpPr>
        <p:spPr/>
        <p:txBody>
          <a:bodyPr>
            <a:normAutofit fontScale="85000" lnSpcReduction="20000"/>
          </a:bodyPr>
          <a:lstStyle/>
          <a:p>
            <a:pPr algn="l">
              <a:buFont typeface="Arial" panose="020B0604020202020204" pitchFamily="34" charset="0"/>
              <a:buChar char="•"/>
              <a:defRPr/>
            </a:pPr>
            <a:r>
              <a:rPr lang="en-GB" sz="2600" dirty="0">
                <a:solidFill>
                  <a:srgbClr val="002060"/>
                </a:solidFill>
                <a:latin typeface="Lucida Sans" pitchFamily="34" charset="0"/>
              </a:rPr>
              <a:t> integration of the different parts of the person</a:t>
            </a:r>
          </a:p>
          <a:p>
            <a:pPr algn="l">
              <a:buFont typeface="Arial" panose="020B0604020202020204" pitchFamily="34" charset="0"/>
              <a:buChar char="•"/>
              <a:defRPr/>
            </a:pPr>
            <a:endParaRPr lang="en-GB" sz="1000" i="1" dirty="0">
              <a:solidFill>
                <a:srgbClr val="002060"/>
              </a:solidFill>
              <a:latin typeface="Lucida Sans" pitchFamily="34" charset="0"/>
            </a:endParaRPr>
          </a:p>
          <a:p>
            <a:pPr algn="l">
              <a:buFont typeface="Arial" panose="020B0604020202020204" pitchFamily="34" charset="0"/>
              <a:buChar char="•"/>
              <a:defRPr/>
            </a:pPr>
            <a:r>
              <a:rPr lang="en-GB" dirty="0">
                <a:solidFill>
                  <a:srgbClr val="002060"/>
                </a:solidFill>
                <a:latin typeface="Lucida Sans" pitchFamily="34" charset="0"/>
              </a:rPr>
              <a:t> </a:t>
            </a:r>
            <a:r>
              <a:rPr lang="en-GB" sz="2600" dirty="0">
                <a:solidFill>
                  <a:srgbClr val="002060"/>
                </a:solidFill>
                <a:latin typeface="Lucida Sans" pitchFamily="34" charset="0"/>
              </a:rPr>
              <a:t>consistency</a:t>
            </a:r>
          </a:p>
          <a:p>
            <a:pPr algn="l">
              <a:buFont typeface="Arial" panose="020B0604020202020204" pitchFamily="34" charset="0"/>
              <a:buChar char="•"/>
              <a:defRPr/>
            </a:pPr>
            <a:endParaRPr lang="en-GB" sz="1050" i="1" dirty="0">
              <a:solidFill>
                <a:srgbClr val="002060"/>
              </a:solidFill>
              <a:latin typeface="Lucida Sans" pitchFamily="34" charset="0"/>
            </a:endParaRPr>
          </a:p>
          <a:p>
            <a:pPr algn="l">
              <a:buFont typeface="Arial" panose="020B0604020202020204" pitchFamily="34" charset="0"/>
              <a:buChar char="•"/>
              <a:defRPr/>
            </a:pPr>
            <a:r>
              <a:rPr lang="en-GB" sz="2600" dirty="0">
                <a:solidFill>
                  <a:srgbClr val="002060"/>
                </a:solidFill>
                <a:latin typeface="Lucida Sans" pitchFamily="34" charset="0"/>
              </a:rPr>
              <a:t> honesty and transparency</a:t>
            </a:r>
          </a:p>
          <a:p>
            <a:pPr algn="l">
              <a:buFont typeface="Arial" panose="020B0604020202020204" pitchFamily="34" charset="0"/>
              <a:buChar char="•"/>
              <a:defRPr/>
            </a:pPr>
            <a:endParaRPr lang="en-GB" sz="1050" i="1" dirty="0">
              <a:solidFill>
                <a:srgbClr val="002060"/>
              </a:solidFill>
              <a:latin typeface="Lucida Sans" pitchFamily="34" charset="0"/>
            </a:endParaRPr>
          </a:p>
          <a:p>
            <a:pPr algn="l">
              <a:buFont typeface="Arial" panose="020B0604020202020204" pitchFamily="34" charset="0"/>
              <a:buChar char="•"/>
              <a:defRPr/>
            </a:pPr>
            <a:r>
              <a:rPr lang="en-GB" sz="2600" dirty="0">
                <a:solidFill>
                  <a:srgbClr val="002060"/>
                </a:solidFill>
                <a:latin typeface="Lucida Sans" pitchFamily="34" charset="0"/>
              </a:rPr>
              <a:t> independence</a:t>
            </a:r>
          </a:p>
          <a:p>
            <a:pPr algn="l">
              <a:buFont typeface="Arial" panose="020B0604020202020204" pitchFamily="34" charset="0"/>
              <a:buChar char="•"/>
              <a:defRPr/>
            </a:pPr>
            <a:endParaRPr lang="en-GB" sz="1050" i="1" dirty="0">
              <a:solidFill>
                <a:srgbClr val="002060"/>
              </a:solidFill>
              <a:latin typeface="Lucida Sans" pitchFamily="34" charset="0"/>
            </a:endParaRPr>
          </a:p>
          <a:p>
            <a:pPr algn="l">
              <a:buFont typeface="Arial" panose="020B0604020202020204" pitchFamily="34" charset="0"/>
              <a:buChar char="•"/>
              <a:defRPr/>
            </a:pPr>
            <a:r>
              <a:rPr lang="en-GB" sz="2600" dirty="0">
                <a:solidFill>
                  <a:srgbClr val="002060"/>
                </a:solidFill>
                <a:latin typeface="Lucida Sans" pitchFamily="34" charset="0"/>
              </a:rPr>
              <a:t> responsibility for values and practice</a:t>
            </a:r>
          </a:p>
          <a:p>
            <a:pPr algn="l">
              <a:buFont typeface="Arial" panose="020B0604020202020204" pitchFamily="34" charset="0"/>
              <a:buChar char="•"/>
              <a:defRPr/>
            </a:pPr>
            <a:endParaRPr lang="en-GB" sz="1050" i="1" dirty="0">
              <a:solidFill>
                <a:srgbClr val="002060"/>
              </a:solidFill>
              <a:latin typeface="Lucida Sans" pitchFamily="34" charset="0"/>
            </a:endParaRPr>
          </a:p>
          <a:p>
            <a:pPr algn="l">
              <a:buFont typeface="Arial" panose="020B0604020202020204" pitchFamily="34" charset="0"/>
              <a:buChar char="•"/>
              <a:defRPr/>
            </a:pPr>
            <a:r>
              <a:rPr lang="en-GB" sz="2600" dirty="0">
                <a:solidFill>
                  <a:srgbClr val="002060"/>
                </a:solidFill>
                <a:latin typeface="Lucida Sans" pitchFamily="34" charset="0"/>
              </a:rPr>
              <a:t> a learning process</a:t>
            </a:r>
          </a:p>
          <a:p>
            <a:pPr algn="l">
              <a:buFont typeface="Arial" panose="020B0604020202020204" pitchFamily="34" charset="0"/>
              <a:buChar char="•"/>
              <a:defRPr/>
            </a:pPr>
            <a:endParaRPr lang="en-GB" sz="1050" i="1" dirty="0">
              <a:solidFill>
                <a:srgbClr val="002060"/>
              </a:solidFill>
              <a:latin typeface="Lucida Sans" pitchFamily="34" charset="0"/>
            </a:endParaRPr>
          </a:p>
          <a:p>
            <a:pPr algn="l">
              <a:buFont typeface="Arial" panose="020B0604020202020204" pitchFamily="34" charset="0"/>
              <a:buChar char="•"/>
              <a:defRPr/>
            </a:pPr>
            <a:r>
              <a:rPr lang="en-GB" dirty="0">
                <a:solidFill>
                  <a:srgbClr val="002060"/>
                </a:solidFill>
                <a:latin typeface="Lucida Sans" pitchFamily="34" charset="0"/>
              </a:rPr>
              <a:t> </a:t>
            </a:r>
            <a:r>
              <a:rPr lang="en-GB" sz="2600" dirty="0">
                <a:solidFill>
                  <a:srgbClr val="002060"/>
                </a:solidFill>
                <a:latin typeface="Lucida Sans" pitchFamily="34" charset="0"/>
              </a:rPr>
              <a:t>commitment</a:t>
            </a:r>
            <a:r>
              <a:rPr lang="en-GB" dirty="0">
                <a:solidFill>
                  <a:srgbClr val="002060"/>
                </a:solidFill>
                <a:latin typeface="Lucida Sans" pitchFamily="34" charset="0"/>
              </a:rPr>
              <a:t>.</a:t>
            </a:r>
            <a:endParaRPr lang="en-GB" i="1" dirty="0">
              <a:solidFill>
                <a:srgbClr val="002060"/>
              </a:solidFill>
              <a:latin typeface="Lucida Sans" pitchFamily="34" charset="0"/>
            </a:endParaRPr>
          </a:p>
        </p:txBody>
      </p:sp>
      <p:sp>
        <p:nvSpPr>
          <p:cNvPr id="7171" name="Title 1">
            <a:extLst>
              <a:ext uri="{FF2B5EF4-FFF2-40B4-BE49-F238E27FC236}">
                <a16:creationId xmlns:a16="http://schemas.microsoft.com/office/drawing/2014/main" id="{44415375-D572-F8F7-A034-BD515C68332C}"/>
              </a:ext>
            </a:extLst>
          </p:cNvPr>
          <p:cNvSpPr txBox="1">
            <a:spLocks/>
          </p:cNvSpPr>
          <p:nvPr/>
        </p:nvSpPr>
        <p:spPr bwMode="auto">
          <a:xfrm>
            <a:off x="2208213" y="404813"/>
            <a:ext cx="7772400" cy="129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4400" b="1">
                <a:solidFill>
                  <a:srgbClr val="002060"/>
                </a:solidFill>
                <a:latin typeface="Lucida Sans" panose="020B0602030504020204" pitchFamily="34" charset="0"/>
              </a:rPr>
              <a:t>The elements of integrity – Robinson and Dowson</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97E7CACF-B496-1C12-4176-F214C1E21ABA}"/>
              </a:ext>
            </a:extLst>
          </p:cNvPr>
          <p:cNvSpPr>
            <a:spLocks noGrp="1"/>
          </p:cNvSpPr>
          <p:nvPr>
            <p:ph type="title"/>
          </p:nvPr>
        </p:nvSpPr>
        <p:spPr/>
        <p:txBody>
          <a:bodyPr/>
          <a:lstStyle/>
          <a:p>
            <a:r>
              <a:rPr lang="en-GB" altLang="en-US" b="1">
                <a:solidFill>
                  <a:srgbClr val="002060"/>
                </a:solidFill>
                <a:latin typeface="Lucida Sans" panose="020B0602030504020204" pitchFamily="34" charset="0"/>
              </a:rPr>
              <a:t>Other virtues</a:t>
            </a:r>
          </a:p>
        </p:txBody>
      </p:sp>
      <p:sp>
        <p:nvSpPr>
          <p:cNvPr id="8195" name="Subtitle 2">
            <a:extLst>
              <a:ext uri="{FF2B5EF4-FFF2-40B4-BE49-F238E27FC236}">
                <a16:creationId xmlns:a16="http://schemas.microsoft.com/office/drawing/2014/main" id="{FC146D54-451E-9DE5-BFA4-A109443AABA9}"/>
              </a:ext>
            </a:extLst>
          </p:cNvPr>
          <p:cNvSpPr>
            <a:spLocks noGrp="1"/>
          </p:cNvSpPr>
          <p:nvPr>
            <p:ph idx="1"/>
          </p:nvPr>
        </p:nvSpPr>
        <p:spPr/>
        <p:txBody>
          <a:bodyPr>
            <a:normAutofit fontScale="92500" lnSpcReduction="10000"/>
          </a:bodyPr>
          <a:lstStyle/>
          <a:p>
            <a:r>
              <a:rPr lang="en-GB" altLang="en-US" b="1">
                <a:solidFill>
                  <a:srgbClr val="002060"/>
                </a:solidFill>
                <a:latin typeface="Lucida Sans" panose="020B0602030504020204" pitchFamily="34" charset="0"/>
              </a:rPr>
              <a:t>Temperance</a:t>
            </a:r>
            <a:r>
              <a:rPr lang="en-GB" altLang="en-US">
                <a:solidFill>
                  <a:srgbClr val="002060"/>
                </a:solidFill>
                <a:latin typeface="Lucida Sans" panose="020B0602030504020204" pitchFamily="34" charset="0"/>
              </a:rPr>
              <a:t> – moderation, balance and control.</a:t>
            </a:r>
          </a:p>
          <a:p>
            <a:r>
              <a:rPr lang="en-GB" altLang="en-US" b="1">
                <a:solidFill>
                  <a:srgbClr val="002060"/>
                </a:solidFill>
                <a:latin typeface="Lucida Sans" panose="020B0602030504020204" pitchFamily="34" charset="0"/>
              </a:rPr>
              <a:t>Courage</a:t>
            </a:r>
            <a:r>
              <a:rPr lang="en-GB" altLang="en-US">
                <a:solidFill>
                  <a:srgbClr val="002060"/>
                </a:solidFill>
                <a:latin typeface="Lucida Sans" panose="020B0602030504020204" pitchFamily="34" charset="0"/>
              </a:rPr>
              <a:t> – encompasses resilience and the capacity to withstand pressure.</a:t>
            </a:r>
          </a:p>
          <a:p>
            <a:r>
              <a:rPr lang="en-GB" altLang="en-US" b="1">
                <a:solidFill>
                  <a:srgbClr val="002060"/>
                </a:solidFill>
                <a:latin typeface="Lucida Sans" panose="020B0602030504020204" pitchFamily="34" charset="0"/>
              </a:rPr>
              <a:t>Justice</a:t>
            </a:r>
            <a:r>
              <a:rPr lang="en-GB" altLang="en-US">
                <a:solidFill>
                  <a:srgbClr val="002060"/>
                </a:solidFill>
                <a:latin typeface="Lucida Sans" panose="020B0602030504020204" pitchFamily="34" charset="0"/>
              </a:rPr>
              <a:t> – involves the capacity to treat all people equally and fairly.</a:t>
            </a:r>
          </a:p>
          <a:p>
            <a:r>
              <a:rPr lang="en-GB" altLang="en-US" b="1">
                <a:solidFill>
                  <a:srgbClr val="002060"/>
                </a:solidFill>
                <a:latin typeface="Lucida Sans" panose="020B0602030504020204" pitchFamily="34" charset="0"/>
              </a:rPr>
              <a:t>Empathy</a:t>
            </a:r>
            <a:r>
              <a:rPr lang="en-GB" altLang="en-US">
                <a:solidFill>
                  <a:srgbClr val="002060"/>
                </a:solidFill>
                <a:latin typeface="Lucida Sans" panose="020B0602030504020204" pitchFamily="34" charset="0"/>
              </a:rPr>
              <a:t> – to identify with the other.</a:t>
            </a:r>
          </a:p>
          <a:p>
            <a:r>
              <a:rPr lang="en-GB" altLang="en-US" b="1">
                <a:solidFill>
                  <a:srgbClr val="002060"/>
                </a:solidFill>
                <a:latin typeface="Lucida Sans" panose="020B0602030504020204" pitchFamily="34" charset="0"/>
              </a:rPr>
              <a:t>Humility</a:t>
            </a:r>
            <a:r>
              <a:rPr lang="en-GB" altLang="en-US">
                <a:solidFill>
                  <a:srgbClr val="002060"/>
                </a:solidFill>
                <a:latin typeface="Lucida Sans" panose="020B0602030504020204" pitchFamily="34" charset="0"/>
              </a:rPr>
              <a:t> – accurate self-assessment.</a:t>
            </a:r>
          </a:p>
          <a:p>
            <a:r>
              <a:rPr lang="en-GB" altLang="en-US" b="1">
                <a:solidFill>
                  <a:srgbClr val="002060"/>
                </a:solidFill>
                <a:latin typeface="Lucida Sans" panose="020B0602030504020204" pitchFamily="34" charset="0"/>
              </a:rPr>
              <a:t>Hope</a:t>
            </a:r>
            <a:r>
              <a:rPr lang="en-GB" altLang="en-US">
                <a:solidFill>
                  <a:srgbClr val="002060"/>
                </a:solidFill>
                <a:latin typeface="Lucida Sans" panose="020B0602030504020204" pitchFamily="34" charset="0"/>
              </a:rPr>
              <a:t> – to envisage and take responsibility for a meaningful future.</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80B5CFF7-DA41-139F-B8B5-665E54E58A27}"/>
              </a:ext>
            </a:extLst>
          </p:cNvPr>
          <p:cNvSpPr>
            <a:spLocks noGrp="1"/>
          </p:cNvSpPr>
          <p:nvPr>
            <p:ph type="title"/>
          </p:nvPr>
        </p:nvSpPr>
        <p:spPr/>
        <p:txBody>
          <a:bodyPr/>
          <a:lstStyle/>
          <a:p>
            <a:r>
              <a:rPr lang="en-GB" altLang="en-US" b="1">
                <a:solidFill>
                  <a:srgbClr val="002060"/>
                </a:solidFill>
                <a:latin typeface="Lucida Sans" panose="020B0602030504020204" pitchFamily="34" charset="0"/>
              </a:rPr>
              <a:t>Codes</a:t>
            </a:r>
          </a:p>
        </p:txBody>
      </p:sp>
      <p:sp>
        <p:nvSpPr>
          <p:cNvPr id="9219" name="Subtitle 2">
            <a:extLst>
              <a:ext uri="{FF2B5EF4-FFF2-40B4-BE49-F238E27FC236}">
                <a16:creationId xmlns:a16="http://schemas.microsoft.com/office/drawing/2014/main" id="{7DF7D909-DBD0-E66A-0515-CBFD03E75819}"/>
              </a:ext>
            </a:extLst>
          </p:cNvPr>
          <p:cNvSpPr>
            <a:spLocks noGrp="1"/>
          </p:cNvSpPr>
          <p:nvPr>
            <p:ph idx="1"/>
          </p:nvPr>
        </p:nvSpPr>
        <p:spPr/>
        <p:txBody>
          <a:bodyPr>
            <a:normAutofit fontScale="92500"/>
          </a:bodyPr>
          <a:lstStyle/>
          <a:p>
            <a:endParaRPr lang="en-GB" altLang="en-US" sz="1000" b="1" i="1" dirty="0">
              <a:solidFill>
                <a:srgbClr val="002060"/>
              </a:solidFill>
              <a:latin typeface="Lucida Sans" panose="020B0602030504020204" pitchFamily="34" charset="0"/>
            </a:endParaRPr>
          </a:p>
          <a:p>
            <a:r>
              <a:rPr lang="en-GB" altLang="en-US" sz="2600" dirty="0">
                <a:solidFill>
                  <a:srgbClr val="002060"/>
                </a:solidFill>
                <a:latin typeface="Lucida Sans" panose="020B0602030504020204" pitchFamily="34" charset="0"/>
              </a:rPr>
              <a:t>Enron, for example, had a code but operated an unethical culture.</a:t>
            </a:r>
          </a:p>
          <a:p>
            <a:endParaRPr lang="en-GB" altLang="en-US" sz="1000" b="1" i="1" dirty="0">
              <a:solidFill>
                <a:srgbClr val="002060"/>
              </a:solidFill>
              <a:latin typeface="Lucida Sans" panose="020B0602030504020204" pitchFamily="34" charset="0"/>
            </a:endParaRPr>
          </a:p>
          <a:p>
            <a:r>
              <a:rPr lang="en-GB" altLang="en-US" sz="2600" dirty="0">
                <a:solidFill>
                  <a:srgbClr val="002060"/>
                </a:solidFill>
                <a:latin typeface="Lucida Sans" panose="020B0602030504020204" pitchFamily="34" charset="0"/>
              </a:rPr>
              <a:t>Codes still fulfil an important function.</a:t>
            </a:r>
          </a:p>
          <a:p>
            <a:endParaRPr lang="en-GB" altLang="en-US" sz="1000" b="1" i="1" dirty="0">
              <a:solidFill>
                <a:srgbClr val="002060"/>
              </a:solidFill>
              <a:latin typeface="Lucida Sans" panose="020B0602030504020204" pitchFamily="34" charset="0"/>
            </a:endParaRPr>
          </a:p>
          <a:p>
            <a:r>
              <a:rPr lang="en-GB" altLang="en-US" sz="2600" dirty="0">
                <a:solidFill>
                  <a:srgbClr val="002060"/>
                </a:solidFill>
                <a:latin typeface="Lucida Sans" panose="020B0602030504020204" pitchFamily="34" charset="0"/>
              </a:rPr>
              <a:t>The purpose of having a code should be established.</a:t>
            </a:r>
          </a:p>
          <a:p>
            <a:endParaRPr lang="en-GB" altLang="en-US" sz="1000" b="1" i="1" dirty="0">
              <a:solidFill>
                <a:srgbClr val="002060"/>
              </a:solidFill>
              <a:latin typeface="Lucida Sans" panose="020B0602030504020204" pitchFamily="34" charset="0"/>
            </a:endParaRPr>
          </a:p>
          <a:p>
            <a:r>
              <a:rPr lang="en-GB" altLang="en-US" sz="2600" dirty="0" err="1">
                <a:solidFill>
                  <a:srgbClr val="002060"/>
                </a:solidFill>
                <a:latin typeface="Lucida Sans" panose="020B0602030504020204" pitchFamily="34" charset="0"/>
              </a:rPr>
              <a:t>Kaptein</a:t>
            </a:r>
            <a:r>
              <a:rPr lang="en-GB" altLang="en-US" sz="2600" dirty="0">
                <a:solidFill>
                  <a:srgbClr val="002060"/>
                </a:solidFill>
                <a:latin typeface="Lucida Sans" panose="020B0602030504020204" pitchFamily="34" charset="0"/>
              </a:rPr>
              <a:t> (2008) sees the code as being part of the total culture of the company.</a:t>
            </a:r>
          </a:p>
          <a:p>
            <a:endParaRPr lang="en-GB" altLang="en-US" sz="1000" b="1" i="1" dirty="0">
              <a:solidFill>
                <a:srgbClr val="002060"/>
              </a:solidFill>
              <a:latin typeface="Lucida Sans" panose="020B0602030504020204" pitchFamily="34" charset="0"/>
            </a:endParaRPr>
          </a:p>
          <a:p>
            <a:r>
              <a:rPr lang="en-GB" altLang="en-US" sz="2600" dirty="0">
                <a:solidFill>
                  <a:srgbClr val="002060"/>
                </a:solidFill>
                <a:latin typeface="Lucida Sans" panose="020B0602030504020204" pitchFamily="34" charset="0"/>
              </a:rPr>
              <a:t>Codes need to be institutionalised and sustained.</a:t>
            </a:r>
            <a:endParaRPr lang="en-GB" altLang="en-US" sz="2600" b="1" i="1" dirty="0">
              <a:solidFill>
                <a:srgbClr val="002060"/>
              </a:solidFill>
              <a:latin typeface="Lucida Sans" panose="020B0602030504020204" pitchFamily="34" charset="0"/>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7B288379-B832-02C6-DFE6-354472DCC877}"/>
              </a:ext>
            </a:extLst>
          </p:cNvPr>
          <p:cNvSpPr>
            <a:spLocks noGrp="1"/>
          </p:cNvSpPr>
          <p:nvPr>
            <p:ph type="title"/>
          </p:nvPr>
        </p:nvSpPr>
        <p:spPr/>
        <p:txBody>
          <a:bodyPr/>
          <a:lstStyle/>
          <a:p>
            <a:r>
              <a:rPr lang="en-GB" altLang="en-US" b="1">
                <a:solidFill>
                  <a:srgbClr val="002060"/>
                </a:solidFill>
                <a:latin typeface="Lucida Sans" panose="020B0602030504020204" pitchFamily="34" charset="0"/>
              </a:rPr>
              <a:t>Case: The Body Shop</a:t>
            </a:r>
            <a:endParaRPr lang="en-GB" altLang="en-US">
              <a:solidFill>
                <a:srgbClr val="002060"/>
              </a:solidFill>
              <a:latin typeface="Lucida Sans" panose="020B0602030504020204" pitchFamily="34" charset="0"/>
            </a:endParaRPr>
          </a:p>
        </p:txBody>
      </p:sp>
      <p:sp>
        <p:nvSpPr>
          <p:cNvPr id="3" name="Subtitle 2">
            <a:extLst>
              <a:ext uri="{FF2B5EF4-FFF2-40B4-BE49-F238E27FC236}">
                <a16:creationId xmlns:a16="http://schemas.microsoft.com/office/drawing/2014/main" id="{B9830D86-A0EB-55D0-B523-400361E18B8C}"/>
              </a:ext>
            </a:extLst>
          </p:cNvPr>
          <p:cNvSpPr>
            <a:spLocks noGrp="1"/>
          </p:cNvSpPr>
          <p:nvPr>
            <p:ph idx="1"/>
          </p:nvPr>
        </p:nvSpPr>
        <p:spPr/>
        <p:txBody>
          <a:bodyPr>
            <a:normAutofit fontScale="92500" lnSpcReduction="10000"/>
          </a:bodyPr>
          <a:lstStyle/>
          <a:p>
            <a:pPr algn="l">
              <a:buFont typeface="Arial" charset="0"/>
              <a:buNone/>
              <a:defRPr/>
            </a:pPr>
            <a:r>
              <a:rPr lang="en-GB" dirty="0">
                <a:solidFill>
                  <a:srgbClr val="002060"/>
                </a:solidFill>
                <a:latin typeface="Lucida Sans" pitchFamily="34" charset="0"/>
              </a:rPr>
              <a:t>Launched in 1987 by Anita Roddick.</a:t>
            </a:r>
          </a:p>
          <a:p>
            <a:pPr algn="l">
              <a:buFont typeface="Arial" charset="0"/>
              <a:buNone/>
              <a:defRPr/>
            </a:pPr>
            <a:endParaRPr lang="en-GB" sz="1200" b="1" i="1" dirty="0">
              <a:solidFill>
                <a:srgbClr val="002060"/>
              </a:solidFill>
              <a:latin typeface="Lucida Sans" pitchFamily="34" charset="0"/>
            </a:endParaRPr>
          </a:p>
          <a:p>
            <a:pPr algn="l">
              <a:buFont typeface="Arial" charset="0"/>
              <a:buNone/>
              <a:defRPr/>
            </a:pPr>
            <a:r>
              <a:rPr lang="en-GB" dirty="0">
                <a:solidFill>
                  <a:srgbClr val="002060"/>
                </a:solidFill>
                <a:latin typeface="Lucida Sans" pitchFamily="34" charset="0"/>
              </a:rPr>
              <a:t>She created a culture of global citizenship.</a:t>
            </a:r>
          </a:p>
          <a:p>
            <a:pPr algn="l">
              <a:buFont typeface="Arial" charset="0"/>
              <a:buNone/>
              <a:defRPr/>
            </a:pPr>
            <a:endParaRPr lang="en-GB" sz="1200" b="1" i="1" dirty="0">
              <a:solidFill>
                <a:srgbClr val="002060"/>
              </a:solidFill>
              <a:latin typeface="Lucida Sans" pitchFamily="34" charset="0"/>
            </a:endParaRPr>
          </a:p>
          <a:p>
            <a:pPr algn="l">
              <a:buFont typeface="Arial" charset="0"/>
              <a:buNone/>
              <a:defRPr/>
            </a:pPr>
            <a:r>
              <a:rPr lang="en-GB" dirty="0">
                <a:solidFill>
                  <a:srgbClr val="002060"/>
                </a:solidFill>
                <a:latin typeface="Lucida Sans" pitchFamily="34" charset="0"/>
              </a:rPr>
              <a:t>Roddick’s use of </a:t>
            </a:r>
            <a:r>
              <a:rPr lang="en-GB" i="1" dirty="0">
                <a:solidFill>
                  <a:srgbClr val="002060"/>
                </a:solidFill>
                <a:latin typeface="Lucida Sans" pitchFamily="34" charset="0"/>
              </a:rPr>
              <a:t>narrative.</a:t>
            </a:r>
          </a:p>
          <a:p>
            <a:pPr algn="l">
              <a:buFont typeface="Arial" charset="0"/>
              <a:buNone/>
              <a:defRPr/>
            </a:pPr>
            <a:endParaRPr lang="en-GB" sz="1200" b="1" i="1" dirty="0">
              <a:solidFill>
                <a:srgbClr val="002060"/>
              </a:solidFill>
              <a:latin typeface="Lucida Sans" pitchFamily="34" charset="0"/>
            </a:endParaRPr>
          </a:p>
          <a:p>
            <a:pPr algn="l">
              <a:buFont typeface="Arial" charset="0"/>
              <a:buNone/>
              <a:defRPr/>
            </a:pPr>
            <a:r>
              <a:rPr lang="en-GB" dirty="0">
                <a:solidFill>
                  <a:srgbClr val="002060"/>
                </a:solidFill>
                <a:latin typeface="Lucida Sans" pitchFamily="34" charset="0"/>
              </a:rPr>
              <a:t>Management built around developing moral relations with stakeholders.</a:t>
            </a:r>
          </a:p>
          <a:p>
            <a:pPr algn="l">
              <a:buFont typeface="Arial" charset="0"/>
              <a:buNone/>
              <a:defRPr/>
            </a:pPr>
            <a:endParaRPr lang="en-GB" sz="1200" b="1" i="1" dirty="0">
              <a:solidFill>
                <a:srgbClr val="002060"/>
              </a:solidFill>
              <a:latin typeface="Lucida Sans" pitchFamily="34" charset="0"/>
            </a:endParaRPr>
          </a:p>
          <a:p>
            <a:pPr algn="l">
              <a:buFont typeface="Arial" charset="0"/>
              <a:buNone/>
              <a:defRPr/>
            </a:pPr>
            <a:r>
              <a:rPr lang="en-GB" dirty="0">
                <a:solidFill>
                  <a:srgbClr val="002060"/>
                </a:solidFill>
                <a:latin typeface="Lucida Sans" pitchFamily="34" charset="0"/>
              </a:rPr>
              <a:t>Sustained by a vision focused on taking responsibility for an interconnected world.</a:t>
            </a:r>
            <a:endParaRPr lang="en-GB" b="1" i="1" dirty="0">
              <a:solidFill>
                <a:srgbClr val="002060"/>
              </a:solidFill>
              <a:latin typeface="Lucida Sans" pitchFamily="34" charset="0"/>
            </a:endParaRPr>
          </a:p>
          <a:p>
            <a:pPr>
              <a:buFont typeface="Arial" charset="0"/>
              <a:buNone/>
              <a:defRPr/>
            </a:pPr>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1D36B5C9-3183-C4CB-BF89-4F45E60B6A52}"/>
              </a:ext>
            </a:extLst>
          </p:cNvPr>
          <p:cNvSpPr>
            <a:spLocks noGrp="1"/>
          </p:cNvSpPr>
          <p:nvPr>
            <p:ph type="title"/>
          </p:nvPr>
        </p:nvSpPr>
        <p:spPr/>
        <p:txBody>
          <a:bodyPr/>
          <a:lstStyle/>
          <a:p>
            <a:r>
              <a:rPr lang="en-GB" altLang="en-US" b="1">
                <a:solidFill>
                  <a:srgbClr val="002060"/>
                </a:solidFill>
                <a:latin typeface="Lucida Sans" panose="020B0602030504020204" pitchFamily="34" charset="0"/>
              </a:rPr>
              <a:t>Rewarding ethics</a:t>
            </a:r>
          </a:p>
        </p:txBody>
      </p:sp>
      <p:sp>
        <p:nvSpPr>
          <p:cNvPr id="10243" name="Subtitle 2">
            <a:extLst>
              <a:ext uri="{FF2B5EF4-FFF2-40B4-BE49-F238E27FC236}">
                <a16:creationId xmlns:a16="http://schemas.microsoft.com/office/drawing/2014/main" id="{320B9F51-63D6-813C-957C-6E8889B41AFA}"/>
              </a:ext>
            </a:extLst>
          </p:cNvPr>
          <p:cNvSpPr>
            <a:spLocks noGrp="1"/>
          </p:cNvSpPr>
          <p:nvPr>
            <p:ph idx="1"/>
          </p:nvPr>
        </p:nvSpPr>
        <p:spPr/>
        <p:txBody>
          <a:bodyPr>
            <a:normAutofit lnSpcReduction="10000"/>
          </a:bodyPr>
          <a:lstStyle/>
          <a:p>
            <a:pPr algn="l"/>
            <a:r>
              <a:rPr lang="en-GB" altLang="en-US">
                <a:solidFill>
                  <a:srgbClr val="002060"/>
                </a:solidFill>
                <a:latin typeface="Lucida Sans" panose="020B0602030504020204" pitchFamily="34" charset="0"/>
              </a:rPr>
              <a:t>Reward in general reinforces behaviour.</a:t>
            </a:r>
          </a:p>
          <a:p>
            <a:pPr algn="l"/>
            <a:endParaRPr lang="en-GB" altLang="en-US" sz="1100" b="1" i="1">
              <a:solidFill>
                <a:srgbClr val="002060"/>
              </a:solidFill>
              <a:latin typeface="Lucida Sans" panose="020B0602030504020204" pitchFamily="34" charset="0"/>
            </a:endParaRPr>
          </a:p>
          <a:p>
            <a:pPr algn="l"/>
            <a:r>
              <a:rPr lang="en-GB" altLang="en-US">
                <a:solidFill>
                  <a:srgbClr val="002060"/>
                </a:solidFill>
                <a:latin typeface="Lucida Sans" panose="020B0602030504020204" pitchFamily="34" charset="0"/>
              </a:rPr>
              <a:t>Review of ethical behaviour can form of annual evaluations.</a:t>
            </a:r>
          </a:p>
          <a:p>
            <a:pPr algn="l"/>
            <a:endParaRPr lang="en-GB" altLang="en-US" sz="1100" b="1" i="1">
              <a:solidFill>
                <a:srgbClr val="002060"/>
              </a:solidFill>
              <a:latin typeface="Lucida Sans" panose="020B0602030504020204" pitchFamily="34" charset="0"/>
            </a:endParaRPr>
          </a:p>
          <a:p>
            <a:pPr algn="l"/>
            <a:r>
              <a:rPr lang="en-GB" altLang="en-US">
                <a:solidFill>
                  <a:srgbClr val="002060"/>
                </a:solidFill>
                <a:latin typeface="Lucida Sans" panose="020B0602030504020204" pitchFamily="34" charset="0"/>
              </a:rPr>
              <a:t>Some firms look to highlight the notable ethical behaviour of employees.</a:t>
            </a:r>
          </a:p>
          <a:p>
            <a:pPr algn="l"/>
            <a:endParaRPr lang="en-GB" altLang="en-US" sz="1000" b="1" i="1">
              <a:solidFill>
                <a:srgbClr val="002060"/>
              </a:solidFill>
              <a:latin typeface="Lucida Sans" panose="020B0602030504020204" pitchFamily="34" charset="0"/>
            </a:endParaRPr>
          </a:p>
          <a:p>
            <a:pPr algn="l"/>
            <a:r>
              <a:rPr lang="en-GB" altLang="en-US">
                <a:solidFill>
                  <a:srgbClr val="002060"/>
                </a:solidFill>
                <a:latin typeface="Lucida Sans" panose="020B0602030504020204" pitchFamily="34" charset="0"/>
              </a:rPr>
              <a:t>Structures should not reward unethical behaviour.</a:t>
            </a:r>
          </a:p>
          <a:p>
            <a:pPr algn="l"/>
            <a:endParaRPr lang="en-GB" altLang="en-US" sz="1000" b="1" i="1">
              <a:solidFill>
                <a:srgbClr val="002060"/>
              </a:solidFill>
              <a:latin typeface="Lucida Sans" panose="020B0602030504020204" pitchFamily="34" charset="0"/>
            </a:endParaRPr>
          </a:p>
          <a:p>
            <a:pPr algn="l"/>
            <a:r>
              <a:rPr lang="en-GB" altLang="en-US">
                <a:solidFill>
                  <a:srgbClr val="002060"/>
                </a:solidFill>
                <a:latin typeface="Lucida Sans" panose="020B0602030504020204" pitchFamily="34" charset="0"/>
              </a:rPr>
              <a:t>Different kinds of reward should be considered.</a:t>
            </a:r>
            <a:endParaRPr lang="en-GB" altLang="en-US" b="1" i="1">
              <a:solidFill>
                <a:srgbClr val="002060"/>
              </a:solidFill>
              <a:latin typeface="Lucida Sans" panose="020B0602030504020204" pitchFamily="34" charset="0"/>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C349DC97-40BE-8662-FF80-DBBDD7FBCEA2}"/>
              </a:ext>
            </a:extLst>
          </p:cNvPr>
          <p:cNvSpPr>
            <a:spLocks noGrp="1"/>
          </p:cNvSpPr>
          <p:nvPr>
            <p:ph type="title"/>
          </p:nvPr>
        </p:nvSpPr>
        <p:spPr/>
        <p:txBody>
          <a:bodyPr>
            <a:normAutofit/>
          </a:bodyPr>
          <a:lstStyle/>
          <a:p>
            <a:r>
              <a:rPr lang="en-GB" altLang="en-US" b="1">
                <a:solidFill>
                  <a:srgbClr val="002060"/>
                </a:solidFill>
                <a:latin typeface="Lucida Sans" panose="020B0602030504020204" pitchFamily="34" charset="0"/>
              </a:rPr>
              <a:t>Pause for thought: Conscience</a:t>
            </a:r>
          </a:p>
        </p:txBody>
      </p:sp>
      <p:sp>
        <p:nvSpPr>
          <p:cNvPr id="11267" name="Subtitle 2">
            <a:extLst>
              <a:ext uri="{FF2B5EF4-FFF2-40B4-BE49-F238E27FC236}">
                <a16:creationId xmlns:a16="http://schemas.microsoft.com/office/drawing/2014/main" id="{181D0C32-DD64-A261-CB1D-56E7FEFA215D}"/>
              </a:ext>
            </a:extLst>
          </p:cNvPr>
          <p:cNvSpPr>
            <a:spLocks noGrp="1"/>
          </p:cNvSpPr>
          <p:nvPr>
            <p:ph idx="1"/>
          </p:nvPr>
        </p:nvSpPr>
        <p:spPr/>
        <p:txBody>
          <a:bodyPr>
            <a:normAutofit/>
          </a:bodyPr>
          <a:lstStyle/>
          <a:p>
            <a:pPr algn="l"/>
            <a:r>
              <a:rPr lang="en-GB" altLang="en-US">
                <a:solidFill>
                  <a:srgbClr val="002060"/>
                </a:solidFill>
                <a:latin typeface="Lucida Sans" panose="020B0602030504020204" pitchFamily="34" charset="0"/>
              </a:rPr>
              <a:t>What does </a:t>
            </a:r>
            <a:r>
              <a:rPr lang="en-GB" altLang="en-US" i="1">
                <a:solidFill>
                  <a:srgbClr val="002060"/>
                </a:solidFill>
                <a:latin typeface="Lucida Sans" panose="020B0602030504020204" pitchFamily="34" charset="0"/>
              </a:rPr>
              <a:t>conscience </a:t>
            </a:r>
            <a:r>
              <a:rPr lang="en-GB" altLang="en-US">
                <a:solidFill>
                  <a:srgbClr val="002060"/>
                </a:solidFill>
                <a:latin typeface="Lucida Sans" panose="020B0602030504020204" pitchFamily="34" charset="0"/>
              </a:rPr>
              <a:t>mean?</a:t>
            </a:r>
          </a:p>
          <a:p>
            <a:pPr algn="l"/>
            <a:endParaRPr lang="en-GB" altLang="en-US" b="1" i="1">
              <a:solidFill>
                <a:srgbClr val="002060"/>
              </a:solidFill>
              <a:latin typeface="Lucida Sans" panose="020B0602030504020204" pitchFamily="34" charset="0"/>
            </a:endParaRPr>
          </a:p>
          <a:p>
            <a:pPr algn="l"/>
            <a:r>
              <a:rPr lang="en-GB" altLang="en-US">
                <a:solidFill>
                  <a:srgbClr val="002060"/>
                </a:solidFill>
                <a:latin typeface="Lucida Sans" panose="020B0602030504020204" pitchFamily="34" charset="0"/>
              </a:rPr>
              <a:t>Most people view it as a personal thing</a:t>
            </a:r>
            <a:endParaRPr lang="en-GB" altLang="en-US" b="1" i="1">
              <a:solidFill>
                <a:srgbClr val="002060"/>
              </a:solidFill>
              <a:latin typeface="Lucida Sans" panose="020B0602030504020204" pitchFamily="34" charset="0"/>
            </a:endParaRPr>
          </a:p>
          <a:p>
            <a:pPr algn="l"/>
            <a:r>
              <a:rPr lang="en-GB" altLang="en-US">
                <a:solidFill>
                  <a:srgbClr val="002060"/>
                </a:solidFill>
                <a:latin typeface="Lucida Sans" panose="020B0602030504020204" pitchFamily="34" charset="0"/>
              </a:rPr>
              <a:t>Goodpaster (2007) argues that conscience was originally a cultural attribute.</a:t>
            </a:r>
          </a:p>
          <a:p>
            <a:pPr algn="l"/>
            <a:endParaRPr lang="en-GB" altLang="en-US" b="1" i="1">
              <a:solidFill>
                <a:srgbClr val="002060"/>
              </a:solidFill>
              <a:latin typeface="Lucida Sans" panose="020B0602030504020204" pitchFamily="34" charset="0"/>
            </a:endParaRPr>
          </a:p>
          <a:p>
            <a:pPr algn="l"/>
            <a:r>
              <a:rPr lang="en-GB" altLang="en-US">
                <a:solidFill>
                  <a:srgbClr val="002060"/>
                </a:solidFill>
                <a:latin typeface="Lucida Sans" panose="020B0602030504020204" pitchFamily="34" charset="0"/>
              </a:rPr>
              <a:t>Leads us to the notion and development of </a:t>
            </a:r>
            <a:r>
              <a:rPr lang="en-GB" altLang="en-US" i="1">
                <a:solidFill>
                  <a:srgbClr val="002060"/>
                </a:solidFill>
                <a:latin typeface="Lucida Sans" panose="020B0602030504020204" pitchFamily="34" charset="0"/>
              </a:rPr>
              <a:t>corporate conscience.</a:t>
            </a:r>
            <a:endParaRPr lang="en-GB" altLang="en-US" b="1" i="1">
              <a:solidFill>
                <a:srgbClr val="002060"/>
              </a:solidFill>
              <a:latin typeface="Lucida Sans" panose="020B0602030504020204" pitchFamily="34" charset="0"/>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908EA-958C-122A-11D3-23661CEF5734}"/>
              </a:ext>
            </a:extLst>
          </p:cNvPr>
          <p:cNvSpPr>
            <a:spLocks noGrp="1"/>
          </p:cNvSpPr>
          <p:nvPr>
            <p:ph type="title"/>
          </p:nvPr>
        </p:nvSpPr>
        <p:spPr>
          <a:xfrm>
            <a:off x="1981200" y="108942"/>
            <a:ext cx="8229600" cy="461792"/>
          </a:xfrm>
        </p:spPr>
        <p:txBody>
          <a:bodyPr>
            <a:normAutofit fontScale="90000"/>
          </a:bodyPr>
          <a:lstStyle/>
          <a:p>
            <a:r>
              <a:rPr lang="en-GB" dirty="0"/>
              <a:t>References </a:t>
            </a:r>
          </a:p>
        </p:txBody>
      </p:sp>
      <p:sp>
        <p:nvSpPr>
          <p:cNvPr id="3" name="Content Placeholder 2">
            <a:extLst>
              <a:ext uri="{FF2B5EF4-FFF2-40B4-BE49-F238E27FC236}">
                <a16:creationId xmlns:a16="http://schemas.microsoft.com/office/drawing/2014/main" id="{E53DEAEC-082E-88F8-892C-14AC66985CE7}"/>
              </a:ext>
            </a:extLst>
          </p:cNvPr>
          <p:cNvSpPr>
            <a:spLocks noGrp="1"/>
          </p:cNvSpPr>
          <p:nvPr>
            <p:ph idx="1"/>
          </p:nvPr>
        </p:nvSpPr>
        <p:spPr>
          <a:xfrm>
            <a:off x="1524000" y="937415"/>
            <a:ext cx="9144000" cy="4616491"/>
          </a:xfrm>
        </p:spPr>
        <p:txBody>
          <a:bodyPr>
            <a:normAutofit/>
          </a:bodyPr>
          <a:lstStyle/>
          <a:p>
            <a:r>
              <a:rPr lang="en-GB" sz="1200" dirty="0">
                <a:solidFill>
                  <a:srgbClr val="333333"/>
                </a:solidFill>
                <a:latin typeface="Arial" panose="020B0604020202020204" pitchFamily="34" charset="0"/>
                <a:cs typeface="Arial" panose="020B0604020202020204" pitchFamily="34" charset="0"/>
              </a:rPr>
              <a:t>Bell, F. (2019) </a:t>
            </a:r>
            <a:r>
              <a:rPr lang="en-GB" sz="1200" i="1" dirty="0">
                <a:solidFill>
                  <a:srgbClr val="333333"/>
                </a:solidFill>
                <a:latin typeface="Arial" panose="020B0604020202020204" pitchFamily="34" charset="0"/>
                <a:cs typeface="Arial" panose="020B0604020202020204" pitchFamily="34" charset="0"/>
              </a:rPr>
              <a:t>Culture, Conduct and Ethics in Banking. </a:t>
            </a:r>
            <a:r>
              <a:rPr lang="en-GB" sz="1200" dirty="0">
                <a:solidFill>
                  <a:srgbClr val="333333"/>
                </a:solidFill>
                <a:latin typeface="Arial" panose="020B0604020202020204" pitchFamily="34" charset="0"/>
                <a:cs typeface="Arial" panose="020B0604020202020204" pitchFamily="34" charset="0"/>
              </a:rPr>
              <a:t>London: Kogan Page </a:t>
            </a:r>
          </a:p>
          <a:p>
            <a:r>
              <a:rPr lang="en-GB" sz="1200" dirty="0" err="1">
                <a:solidFill>
                  <a:srgbClr val="333333"/>
                </a:solidFill>
                <a:latin typeface="Arial" panose="020B0604020202020204" pitchFamily="34" charset="0"/>
                <a:cs typeface="Arial" panose="020B0604020202020204" pitchFamily="34" charset="0"/>
              </a:rPr>
              <a:t>DeTienne</a:t>
            </a:r>
            <a:r>
              <a:rPr lang="en-GB" sz="1200" dirty="0">
                <a:solidFill>
                  <a:srgbClr val="333333"/>
                </a:solidFill>
                <a:latin typeface="Arial" panose="020B0604020202020204" pitchFamily="34" charset="0"/>
                <a:cs typeface="Arial" panose="020B0604020202020204" pitchFamily="34" charset="0"/>
              </a:rPr>
              <a:t>, K,B. et al. (2021) ‘Moral development in business </a:t>
            </a:r>
            <a:r>
              <a:rPr lang="en-GB" sz="1200" dirty="0" err="1">
                <a:solidFill>
                  <a:srgbClr val="333333"/>
                </a:solidFill>
                <a:latin typeface="Arial" panose="020B0604020202020204" pitchFamily="34" charset="0"/>
                <a:cs typeface="Arial" panose="020B0604020202020204" pitchFamily="34" charset="0"/>
              </a:rPr>
              <a:t>ethivs</a:t>
            </a:r>
            <a:r>
              <a:rPr lang="en-GB" sz="1200" dirty="0">
                <a:solidFill>
                  <a:srgbClr val="333333"/>
                </a:solidFill>
                <a:latin typeface="Arial" panose="020B0604020202020204" pitchFamily="34" charset="0"/>
                <a:cs typeface="Arial" panose="020B0604020202020204" pitchFamily="34" charset="0"/>
              </a:rPr>
              <a:t>: An examination and critique’, </a:t>
            </a:r>
            <a:r>
              <a:rPr lang="en-GB" sz="1200" i="1" dirty="0">
                <a:solidFill>
                  <a:srgbClr val="333333"/>
                </a:solidFill>
                <a:latin typeface="Arial" panose="020B0604020202020204" pitchFamily="34" charset="0"/>
                <a:cs typeface="Arial" panose="020B0604020202020204" pitchFamily="34" charset="0"/>
              </a:rPr>
              <a:t>Journal of Business Ethics, </a:t>
            </a:r>
            <a:r>
              <a:rPr lang="en-GB" sz="1200" dirty="0">
                <a:solidFill>
                  <a:srgbClr val="333333"/>
                </a:solidFill>
                <a:latin typeface="Arial" panose="020B0604020202020204" pitchFamily="34" charset="0"/>
                <a:cs typeface="Arial" panose="020B0604020202020204" pitchFamily="34" charset="0"/>
              </a:rPr>
              <a:t>170, 429-448. Available at: https://doi.org/10.1007/s10551-019-04351-0</a:t>
            </a:r>
          </a:p>
          <a:p>
            <a:r>
              <a:rPr lang="en-GB" sz="1200" dirty="0">
                <a:solidFill>
                  <a:srgbClr val="333333"/>
                </a:solidFill>
                <a:latin typeface="Arial" panose="020B0604020202020204" pitchFamily="34" charset="0"/>
                <a:cs typeface="Arial" panose="020B0604020202020204" pitchFamily="34" charset="0"/>
              </a:rPr>
              <a:t>Francis, R and </a:t>
            </a:r>
            <a:r>
              <a:rPr lang="en-GB" sz="1200" dirty="0" err="1">
                <a:solidFill>
                  <a:srgbClr val="333333"/>
                </a:solidFill>
                <a:latin typeface="Arial" panose="020B0604020202020204" pitchFamily="34" charset="0"/>
                <a:cs typeface="Arial" panose="020B0604020202020204" pitchFamily="34" charset="0"/>
              </a:rPr>
              <a:t>Murfey</a:t>
            </a:r>
            <a:r>
              <a:rPr lang="en-GB" sz="1200" dirty="0">
                <a:solidFill>
                  <a:srgbClr val="333333"/>
                </a:solidFill>
                <a:latin typeface="Arial" panose="020B0604020202020204" pitchFamily="34" charset="0"/>
                <a:cs typeface="Arial" panose="020B0604020202020204" pitchFamily="34" charset="0"/>
              </a:rPr>
              <a:t>, G. (2015) </a:t>
            </a:r>
            <a:r>
              <a:rPr lang="en-GB" sz="1200" i="1" dirty="0">
                <a:solidFill>
                  <a:srgbClr val="333333"/>
                </a:solidFill>
                <a:latin typeface="Arial" panose="020B0604020202020204" pitchFamily="34" charset="0"/>
                <a:cs typeface="Arial" panose="020B0604020202020204" pitchFamily="34" charset="0"/>
              </a:rPr>
              <a:t>Global Business Ethics. </a:t>
            </a:r>
            <a:r>
              <a:rPr lang="en-GB" sz="1200" dirty="0">
                <a:solidFill>
                  <a:srgbClr val="333333"/>
                </a:solidFill>
                <a:latin typeface="Arial" panose="020B0604020202020204" pitchFamily="34" charset="0"/>
                <a:cs typeface="Arial" panose="020B0604020202020204" pitchFamily="34" charset="0"/>
              </a:rPr>
              <a:t>London: Kogan Page. </a:t>
            </a:r>
          </a:p>
          <a:p>
            <a:r>
              <a:rPr lang="en-GB" sz="1200" dirty="0">
                <a:solidFill>
                  <a:srgbClr val="333333"/>
                </a:solidFill>
                <a:latin typeface="Arial" panose="020B0604020202020204" pitchFamily="34" charset="0"/>
                <a:cs typeface="Arial" panose="020B0604020202020204" pitchFamily="34" charset="0"/>
              </a:rPr>
              <a:t>French, R. (2015) </a:t>
            </a:r>
            <a:r>
              <a:rPr lang="en-GB" sz="1200" i="1" dirty="0">
                <a:solidFill>
                  <a:srgbClr val="333333"/>
                </a:solidFill>
                <a:latin typeface="Arial" panose="020B0604020202020204" pitchFamily="34" charset="0"/>
                <a:cs typeface="Arial" panose="020B0604020202020204" pitchFamily="34" charset="0"/>
              </a:rPr>
              <a:t>Cross-cultural management in work organisations</a:t>
            </a:r>
            <a:r>
              <a:rPr lang="en-GB" sz="1200" dirty="0">
                <a:solidFill>
                  <a:srgbClr val="333333"/>
                </a:solidFill>
                <a:latin typeface="Arial" panose="020B0604020202020204" pitchFamily="34" charset="0"/>
                <a:cs typeface="Arial" panose="020B0604020202020204" pitchFamily="34" charset="0"/>
              </a:rPr>
              <a:t>. Edn 3. London: </a:t>
            </a:r>
            <a:r>
              <a:rPr lang="en-GB" sz="1200" dirty="0" err="1">
                <a:solidFill>
                  <a:srgbClr val="333333"/>
                </a:solidFill>
                <a:latin typeface="Arial" panose="020B0604020202020204" pitchFamily="34" charset="0"/>
                <a:cs typeface="Arial" panose="020B0604020202020204" pitchFamily="34" charset="0"/>
              </a:rPr>
              <a:t>kogan</a:t>
            </a:r>
            <a:r>
              <a:rPr lang="en-GB" sz="1200" dirty="0">
                <a:solidFill>
                  <a:srgbClr val="333333"/>
                </a:solidFill>
                <a:latin typeface="Arial" panose="020B0604020202020204" pitchFamily="34" charset="0"/>
                <a:cs typeface="Arial" panose="020B0604020202020204" pitchFamily="34" charset="0"/>
              </a:rPr>
              <a:t> Page</a:t>
            </a:r>
          </a:p>
          <a:p>
            <a:r>
              <a:rPr lang="en-GB" sz="1200" dirty="0">
                <a:solidFill>
                  <a:srgbClr val="333333"/>
                </a:solidFill>
                <a:latin typeface="Arial" panose="020B0604020202020204" pitchFamily="34" charset="0"/>
                <a:cs typeface="Arial" panose="020B0604020202020204" pitchFamily="34" charset="0"/>
              </a:rPr>
              <a:t>Reich, R. (2022) </a:t>
            </a:r>
            <a:r>
              <a:rPr lang="en-GB" sz="1200" i="1" dirty="0">
                <a:solidFill>
                  <a:srgbClr val="333333"/>
                </a:solidFill>
                <a:latin typeface="Arial" panose="020B0604020202020204" pitchFamily="34" charset="0"/>
                <a:cs typeface="Arial" panose="020B0604020202020204" pitchFamily="34" charset="0"/>
              </a:rPr>
              <a:t>Elon Musk went on a firing frenzy at Twitter. Now he’s paying for it. </a:t>
            </a:r>
            <a:r>
              <a:rPr lang="en-GB" sz="1200" dirty="0">
                <a:solidFill>
                  <a:srgbClr val="333333"/>
                </a:solidFill>
                <a:latin typeface="Arial" panose="020B0604020202020204" pitchFamily="34" charset="0"/>
                <a:cs typeface="Arial" panose="020B0604020202020204" pitchFamily="34" charset="0"/>
              </a:rPr>
              <a:t>Available at: </a:t>
            </a:r>
            <a:r>
              <a:rPr lang="en-GB" sz="1200" dirty="0">
                <a:solidFill>
                  <a:srgbClr val="333333"/>
                </a:solidFill>
                <a:latin typeface="Arial" panose="020B0604020202020204" pitchFamily="34" charset="0"/>
                <a:cs typeface="Arial" panose="020B0604020202020204" pitchFamily="34" charset="0"/>
                <a:hlinkClick r:id="rId2"/>
              </a:rPr>
              <a:t>https://www.theguardian.com/commentisfree/2022/nov/21/elon-musk-went-on-a-firing-frenzy-at-twitter-now-hes-paying-for-it</a:t>
            </a:r>
            <a:r>
              <a:rPr lang="en-GB" sz="1200" dirty="0">
                <a:solidFill>
                  <a:srgbClr val="333333"/>
                </a:solidFill>
                <a:latin typeface="Arial" panose="020B0604020202020204" pitchFamily="34" charset="0"/>
                <a:cs typeface="Arial" panose="020B0604020202020204" pitchFamily="34" charset="0"/>
              </a:rPr>
              <a:t> (Accessed: 21 November 2025)</a:t>
            </a:r>
          </a:p>
          <a:p>
            <a:r>
              <a:rPr lang="en-GB" sz="1200" dirty="0">
                <a:solidFill>
                  <a:srgbClr val="333333"/>
                </a:solidFill>
                <a:latin typeface="Arial" panose="020B0604020202020204" pitchFamily="34" charset="0"/>
                <a:cs typeface="Arial" panose="020B0604020202020204" pitchFamily="34" charset="0"/>
              </a:rPr>
              <a:t>Robinson, S and Dowson, P. (2012) </a:t>
            </a:r>
            <a:r>
              <a:rPr lang="en-GB" sz="1200" i="1" dirty="0">
                <a:solidFill>
                  <a:srgbClr val="333333"/>
                </a:solidFill>
                <a:latin typeface="Arial" panose="020B0604020202020204" pitchFamily="34" charset="0"/>
                <a:cs typeface="Arial" panose="020B0604020202020204" pitchFamily="34" charset="0"/>
              </a:rPr>
              <a:t> Business Ethics in Practice. </a:t>
            </a:r>
            <a:r>
              <a:rPr lang="en-GB" sz="1200" dirty="0">
                <a:solidFill>
                  <a:srgbClr val="333333"/>
                </a:solidFill>
                <a:latin typeface="Arial" panose="020B0604020202020204" pitchFamily="34" charset="0"/>
                <a:cs typeface="Arial" panose="020B0604020202020204" pitchFamily="34" charset="0"/>
              </a:rPr>
              <a:t>London: Kogan Page </a:t>
            </a:r>
          </a:p>
          <a:p>
            <a:r>
              <a:rPr lang="en-GB" sz="1200" dirty="0">
                <a:solidFill>
                  <a:srgbClr val="333333"/>
                </a:solidFill>
                <a:latin typeface="Arial" panose="020B0604020202020204" pitchFamily="34" charset="0"/>
                <a:cs typeface="Arial" panose="020B0604020202020204" pitchFamily="34" charset="0"/>
              </a:rPr>
              <a:t>Segal, E. (2022) </a:t>
            </a:r>
            <a:r>
              <a:rPr lang="en-GB" sz="1200" i="1" dirty="0">
                <a:solidFill>
                  <a:srgbClr val="333333"/>
                </a:solidFill>
                <a:latin typeface="Arial" panose="020B0604020202020204" pitchFamily="34" charset="0"/>
                <a:cs typeface="Arial" panose="020B0604020202020204" pitchFamily="34" charset="0"/>
              </a:rPr>
              <a:t>Elon Musk’s Ultimatum to Twitter employees ramps up company’s crisis. </a:t>
            </a:r>
            <a:r>
              <a:rPr lang="en-GB" sz="1200" dirty="0">
                <a:solidFill>
                  <a:srgbClr val="333333"/>
                </a:solidFill>
                <a:latin typeface="Arial" panose="020B0604020202020204" pitchFamily="34" charset="0"/>
                <a:cs typeface="Arial" panose="020B0604020202020204" pitchFamily="34" charset="0"/>
              </a:rPr>
              <a:t>Available at: </a:t>
            </a:r>
            <a:r>
              <a:rPr lang="en-GB" sz="1200" dirty="0">
                <a:solidFill>
                  <a:srgbClr val="333333"/>
                </a:solidFill>
                <a:latin typeface="Arial" panose="020B0604020202020204" pitchFamily="34" charset="0"/>
                <a:cs typeface="Arial" panose="020B0604020202020204" pitchFamily="34" charset="0"/>
                <a:hlinkClick r:id="rId3"/>
              </a:rPr>
              <a:t>https://www.forbes.com/sites/edwardsegal/2022/11/17/elon-musks-ultimatum-to-twitter-employees-ramps-up-companys-crisis/?sh=73e7d8e717d5</a:t>
            </a:r>
            <a:r>
              <a:rPr lang="en-GB" sz="1200" dirty="0">
                <a:solidFill>
                  <a:srgbClr val="333333"/>
                </a:solidFill>
                <a:latin typeface="Arial" panose="020B0604020202020204" pitchFamily="34" charset="0"/>
                <a:cs typeface="Arial" panose="020B0604020202020204" pitchFamily="34" charset="0"/>
              </a:rPr>
              <a:t> (Accessed: 17 November 2025)</a:t>
            </a:r>
          </a:p>
          <a:p>
            <a:r>
              <a:rPr lang="en-GB" sz="1200" dirty="0">
                <a:solidFill>
                  <a:srgbClr val="333333"/>
                </a:solidFill>
                <a:latin typeface="Arial" panose="020B0604020202020204" pitchFamily="34" charset="0"/>
                <a:cs typeface="Arial" panose="020B0604020202020204" pitchFamily="34" charset="0"/>
              </a:rPr>
              <a:t>UK Government (2025) </a:t>
            </a:r>
            <a:r>
              <a:rPr lang="en-GB" sz="1200" i="1" dirty="0">
                <a:solidFill>
                  <a:srgbClr val="333333"/>
                </a:solidFill>
                <a:latin typeface="Arial" panose="020B0604020202020204" pitchFamily="34" charset="0"/>
                <a:cs typeface="Arial" panose="020B0604020202020204" pitchFamily="34" charset="0"/>
              </a:rPr>
              <a:t>The Ethical decision making model. </a:t>
            </a:r>
            <a:r>
              <a:rPr lang="en-GB" sz="1200" dirty="0">
                <a:solidFill>
                  <a:srgbClr val="333333"/>
                </a:solidFill>
                <a:latin typeface="Arial" panose="020B0604020202020204" pitchFamily="34" charset="0"/>
                <a:cs typeface="Arial" panose="020B0604020202020204" pitchFamily="34" charset="0"/>
              </a:rPr>
              <a:t>Available at: </a:t>
            </a:r>
            <a:r>
              <a:rPr lang="en-GB" sz="1200" dirty="0">
                <a:solidFill>
                  <a:srgbClr val="333333"/>
                </a:solidFill>
                <a:latin typeface="Arial" panose="020B0604020202020204" pitchFamily="34" charset="0"/>
                <a:cs typeface="Arial" panose="020B0604020202020204" pitchFamily="34" charset="0"/>
                <a:hlinkClick r:id="rId4"/>
              </a:rPr>
              <a:t>https://assets.publishing.service.gov.uk/media/68396aa19c65cc8cdbae6590/The+Ethical+Decision-Making+Model.pdf</a:t>
            </a:r>
            <a:r>
              <a:rPr lang="en-GB" sz="1200" dirty="0">
                <a:solidFill>
                  <a:srgbClr val="333333"/>
                </a:solidFill>
                <a:latin typeface="Arial" panose="020B0604020202020204" pitchFamily="34" charset="0"/>
                <a:cs typeface="Arial" panose="020B0604020202020204" pitchFamily="34" charset="0"/>
              </a:rPr>
              <a:t> (Accessed: July 2025)</a:t>
            </a:r>
          </a:p>
          <a:p>
            <a:r>
              <a:rPr lang="en-GB" sz="1300" dirty="0"/>
              <a:t>Waheed, A., &amp; Zhang, Q. (2022). Effect of CSR and Ethical Practices on Sustainable Competitive Performance: A Case of Emerging Markets from Stakeholder Theory Perspective. </a:t>
            </a:r>
            <a:r>
              <a:rPr lang="en-GB" sz="1300" i="1" dirty="0"/>
              <a:t>Journal of Business Ethics</a:t>
            </a:r>
            <a:r>
              <a:rPr lang="en-GB" sz="1300" dirty="0"/>
              <a:t>, </a:t>
            </a:r>
            <a:r>
              <a:rPr lang="en-GB" sz="1300" i="1" dirty="0"/>
              <a:t>175</a:t>
            </a:r>
            <a:r>
              <a:rPr lang="en-GB" sz="1300" dirty="0"/>
              <a:t>(4), 837–855. Available at: https://doi.org/10.1007/s10551-020-04679-y</a:t>
            </a:r>
            <a:endParaRPr lang="en-GB" sz="1300" dirty="0">
              <a:solidFill>
                <a:srgbClr val="333333"/>
              </a:solidFill>
              <a:cs typeface="Arial" panose="020B0604020202020204" pitchFamily="34" charset="0"/>
            </a:endParaRPr>
          </a:p>
        </p:txBody>
      </p:sp>
    </p:spTree>
    <p:extLst>
      <p:ext uri="{BB962C8B-B14F-4D97-AF65-F5344CB8AC3E}">
        <p14:creationId xmlns:p14="http://schemas.microsoft.com/office/powerpoint/2010/main" val="3964463059"/>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D040630-A62C-4063-B6E2-E8C2D35B5414}">
  <ds:schemaRefs>
    <ds:schemaRef ds:uri="http://purl.org/dc/dcmitype/"/>
    <ds:schemaRef ds:uri="http://purl.org/dc/elements/1.1/"/>
    <ds:schemaRef ds:uri="303dbf9b-b85b-46a0-94f1-894078c07ecd"/>
    <ds:schemaRef ds:uri="http://schemas.microsoft.com/office/infopath/2007/PartnerControls"/>
    <ds:schemaRef ds:uri="http://purl.org/dc/terms/"/>
    <ds:schemaRef ds:uri="211f9404-bca0-4bcf-9c1d-965ccb6f8d2d"/>
    <ds:schemaRef ds:uri="http://schemas.openxmlformats.org/package/2006/metadata/core-properties"/>
    <ds:schemaRef ds:uri="http://schemas.microsoft.com/office/2006/documentManagement/types"/>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3.xml><?xml version="1.0" encoding="utf-8"?>
<ds:datastoreItem xmlns:ds="http://schemas.openxmlformats.org/officeDocument/2006/customXml" ds:itemID="{A2BE3E23-B854-4D4E-9314-54BECDE7CC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1983</Words>
  <Application>Microsoft Office PowerPoint</Application>
  <PresentationFormat>Widescreen</PresentationFormat>
  <Paragraphs>236</Paragraphs>
  <Slides>30</Slides>
  <Notes>10</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30</vt:i4>
      </vt:variant>
    </vt:vector>
  </HeadingPairs>
  <TitlesOfParts>
    <vt:vector size="40" baseType="lpstr">
      <vt:lpstr>Aptos</vt:lpstr>
      <vt:lpstr>Arial</vt:lpstr>
      <vt:lpstr>Calibri</vt:lpstr>
      <vt:lpstr>Calibri Light</vt:lpstr>
      <vt:lpstr>Georgia</vt:lpstr>
      <vt:lpstr>Lucida Sans</vt:lpstr>
      <vt:lpstr>Roboto</vt:lpstr>
      <vt:lpstr>UWTSD Holding Page</vt:lpstr>
      <vt:lpstr>UWTSD Text 2</vt:lpstr>
      <vt:lpstr>UWTSD Logo Variations place image in Background</vt:lpstr>
      <vt:lpstr>PowerPoint Presentation</vt:lpstr>
      <vt:lpstr>Module Learning outcomes  Upon the successful completion of this module, the student will be able to understand, analyse and critically evaluate:</vt:lpstr>
      <vt:lpstr>PowerPoint Presentation</vt:lpstr>
      <vt:lpstr>It’s easy to be ethical!</vt:lpstr>
      <vt:lpstr>The organisational context</vt:lpstr>
      <vt:lpstr>Ethical decision making framework</vt:lpstr>
      <vt:lpstr>Reflecting on practice</vt:lpstr>
      <vt:lpstr>The marks of adult ethical thinking</vt:lpstr>
      <vt:lpstr>FIFA</vt:lpstr>
      <vt:lpstr>Accountability to</vt:lpstr>
      <vt:lpstr>Liability for</vt:lpstr>
      <vt:lpstr>Universal responsibility: responsibility ethics</vt:lpstr>
      <vt:lpstr>Shared and negotiated responsibility – Finch and Mason (1993)</vt:lpstr>
      <vt:lpstr>A responsible business: corporate moral agency</vt:lpstr>
      <vt:lpstr>Reflective practice: on leadership</vt:lpstr>
      <vt:lpstr>Leadership</vt:lpstr>
      <vt:lpstr>PowerPoint Presentation</vt:lpstr>
      <vt:lpstr>Servant leadership</vt:lpstr>
      <vt:lpstr>Transactional leadership</vt:lpstr>
      <vt:lpstr>Agency theory</vt:lpstr>
      <vt:lpstr>Case study: Twitter </vt:lpstr>
      <vt:lpstr>Pause for thought: integrity </vt:lpstr>
      <vt:lpstr>PowerPoint Presentation</vt:lpstr>
      <vt:lpstr>PowerPoint Presentation</vt:lpstr>
      <vt:lpstr>Other virtues</vt:lpstr>
      <vt:lpstr>Codes</vt:lpstr>
      <vt:lpstr>Case: The Body Shop</vt:lpstr>
      <vt:lpstr>Rewarding ethics</vt:lpstr>
      <vt:lpstr>Pause for thought: Conscience</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Natasha Davies (IMH)</cp:lastModifiedBy>
  <cp:revision>16</cp:revision>
  <dcterms:created xsi:type="dcterms:W3CDTF">2021-03-09T15:35:42Z</dcterms:created>
  <dcterms:modified xsi:type="dcterms:W3CDTF">2025-11-11T14:58:10Z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