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7" r:id="rId7"/>
    <p:sldId id="268" r:id="rId8"/>
    <p:sldId id="269"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441" autoAdjust="0"/>
    <p:restoredTop sz="94648"/>
  </p:normalViewPr>
  <p:slideViewPr>
    <p:cSldViewPr snapToGrid="0">
      <p:cViewPr varScale="1">
        <p:scale>
          <a:sx n="68" d="100"/>
          <a:sy n="68" d="100"/>
        </p:scale>
        <p:origin x="3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Peacock-Everett (2400803)" userId="827efe9f-2c85-4e31-9daa-30ca3ed55238" providerId="ADAL" clId="{64447ACF-11EE-4AC5-A4AA-21CE83768E2B}"/>
    <pc:docChg chg="undo custSel delSld modSld">
      <pc:chgData name="Amelia Peacock-Everett (2400803)" userId="827efe9f-2c85-4e31-9daa-30ca3ed55238" providerId="ADAL" clId="{64447ACF-11EE-4AC5-A4AA-21CE83768E2B}" dt="2025-01-06T02:10:59.674" v="6290" actId="20577"/>
      <pc:docMkLst>
        <pc:docMk/>
      </pc:docMkLst>
      <pc:sldChg chg="del">
        <pc:chgData name="Amelia Peacock-Everett (2400803)" userId="827efe9f-2c85-4e31-9daa-30ca3ed55238" providerId="ADAL" clId="{64447ACF-11EE-4AC5-A4AA-21CE83768E2B}" dt="2025-01-06T01:26:40.191" v="4139" actId="47"/>
        <pc:sldMkLst>
          <pc:docMk/>
          <pc:sldMk cId="4212839866" sldId="262"/>
        </pc:sldMkLst>
      </pc:sldChg>
      <pc:sldChg chg="addSp delSp modSp mod">
        <pc:chgData name="Amelia Peacock-Everett (2400803)" userId="827efe9f-2c85-4e31-9daa-30ca3ed55238" providerId="ADAL" clId="{64447ACF-11EE-4AC5-A4AA-21CE83768E2B}" dt="2025-01-06T01:01:54.147" v="2485" actId="20577"/>
        <pc:sldMkLst>
          <pc:docMk/>
          <pc:sldMk cId="1508888008" sldId="265"/>
        </pc:sldMkLst>
        <pc:spChg chg="mod">
          <ac:chgData name="Amelia Peacock-Everett (2400803)" userId="827efe9f-2c85-4e31-9daa-30ca3ed55238" providerId="ADAL" clId="{64447ACF-11EE-4AC5-A4AA-21CE83768E2B}" dt="2025-01-06T01:01:54.147" v="2485" actId="20577"/>
          <ac:spMkLst>
            <pc:docMk/>
            <pc:sldMk cId="1508888008" sldId="265"/>
            <ac:spMk id="3" creationId="{4B3CE8CB-E39C-4854-08FA-D5D9855B7BB6}"/>
          </ac:spMkLst>
        </pc:spChg>
        <pc:spChg chg="del">
          <ac:chgData name="Amelia Peacock-Everett (2400803)" userId="827efe9f-2c85-4e31-9daa-30ca3ed55238" providerId="ADAL" clId="{64447ACF-11EE-4AC5-A4AA-21CE83768E2B}" dt="2025-01-06T00:57:38.211" v="2267" actId="478"/>
          <ac:spMkLst>
            <pc:docMk/>
            <pc:sldMk cId="1508888008" sldId="265"/>
            <ac:spMk id="5" creationId="{D0B9AED8-EE83-C528-9483-050BD132B67C}"/>
          </ac:spMkLst>
        </pc:spChg>
        <pc:picChg chg="add mod">
          <ac:chgData name="Amelia Peacock-Everett (2400803)" userId="827efe9f-2c85-4e31-9daa-30ca3ed55238" providerId="ADAL" clId="{64447ACF-11EE-4AC5-A4AA-21CE83768E2B}" dt="2025-01-06T00:57:50.784" v="2270" actId="1076"/>
          <ac:picMkLst>
            <pc:docMk/>
            <pc:sldMk cId="1508888008" sldId="265"/>
            <ac:picMk id="4" creationId="{3D13F74F-9CDC-A913-46E4-B4D28D9EA54A}"/>
          </ac:picMkLst>
        </pc:picChg>
      </pc:sldChg>
      <pc:sldChg chg="addSp delSp modSp mod">
        <pc:chgData name="Amelia Peacock-Everett (2400803)" userId="827efe9f-2c85-4e31-9daa-30ca3ed55238" providerId="ADAL" clId="{64447ACF-11EE-4AC5-A4AA-21CE83768E2B}" dt="2025-01-06T01:26:30.449" v="4138" actId="113"/>
        <pc:sldMkLst>
          <pc:docMk/>
          <pc:sldMk cId="3585438134" sldId="267"/>
        </pc:sldMkLst>
        <pc:spChg chg="mod">
          <ac:chgData name="Amelia Peacock-Everett (2400803)" userId="827efe9f-2c85-4e31-9daa-30ca3ed55238" providerId="ADAL" clId="{64447ACF-11EE-4AC5-A4AA-21CE83768E2B}" dt="2025-01-06T01:26:30.449" v="4138" actId="113"/>
          <ac:spMkLst>
            <pc:docMk/>
            <pc:sldMk cId="3585438134" sldId="267"/>
            <ac:spMk id="3" creationId="{4288B158-1E25-0C78-EB51-D4C5E82CE833}"/>
          </ac:spMkLst>
        </pc:spChg>
        <pc:spChg chg="del">
          <ac:chgData name="Amelia Peacock-Everett (2400803)" userId="827efe9f-2c85-4e31-9daa-30ca3ed55238" providerId="ADAL" clId="{64447ACF-11EE-4AC5-A4AA-21CE83768E2B}" dt="2025-01-06T01:03:12.468" v="2486" actId="478"/>
          <ac:spMkLst>
            <pc:docMk/>
            <pc:sldMk cId="3585438134" sldId="267"/>
            <ac:spMk id="5" creationId="{42C1A304-4514-B236-47AC-361AAF44473F}"/>
          </ac:spMkLst>
        </pc:spChg>
        <pc:spChg chg="add mod">
          <ac:chgData name="Amelia Peacock-Everett (2400803)" userId="827efe9f-2c85-4e31-9daa-30ca3ed55238" providerId="ADAL" clId="{64447ACF-11EE-4AC5-A4AA-21CE83768E2B}" dt="2025-01-06T01:08:39.471" v="2634" actId="2711"/>
          <ac:spMkLst>
            <pc:docMk/>
            <pc:sldMk cId="3585438134" sldId="267"/>
            <ac:spMk id="7" creationId="{A18A5358-59B3-A512-ECE8-5109C5C2FD5D}"/>
          </ac:spMkLst>
        </pc:spChg>
        <pc:picChg chg="add del">
          <ac:chgData name="Amelia Peacock-Everett (2400803)" userId="827efe9f-2c85-4e31-9daa-30ca3ed55238" providerId="ADAL" clId="{64447ACF-11EE-4AC5-A4AA-21CE83768E2B}" dt="2025-01-06T01:03:22.103" v="2488" actId="478"/>
          <ac:picMkLst>
            <pc:docMk/>
            <pc:sldMk cId="3585438134" sldId="267"/>
            <ac:picMk id="4" creationId="{F32BB067-2CFC-BE19-6993-B6B0F6B643DF}"/>
          </ac:picMkLst>
        </pc:picChg>
        <pc:picChg chg="add mod modCrop">
          <ac:chgData name="Amelia Peacock-Everett (2400803)" userId="827efe9f-2c85-4e31-9daa-30ca3ed55238" providerId="ADAL" clId="{64447ACF-11EE-4AC5-A4AA-21CE83768E2B}" dt="2025-01-06T01:07:01.227" v="2629" actId="1076"/>
          <ac:picMkLst>
            <pc:docMk/>
            <pc:sldMk cId="3585438134" sldId="267"/>
            <ac:picMk id="6" creationId="{4187F662-F87F-F5A0-EFF7-17BA9028234C}"/>
          </ac:picMkLst>
        </pc:picChg>
      </pc:sldChg>
      <pc:sldChg chg="addSp delSp modSp mod">
        <pc:chgData name="Amelia Peacock-Everett (2400803)" userId="827efe9f-2c85-4e31-9daa-30ca3ed55238" providerId="ADAL" clId="{64447ACF-11EE-4AC5-A4AA-21CE83768E2B}" dt="2025-01-06T01:58:25.548" v="5592" actId="123"/>
        <pc:sldMkLst>
          <pc:docMk/>
          <pc:sldMk cId="3483427183" sldId="268"/>
        </pc:sldMkLst>
        <pc:spChg chg="mod">
          <ac:chgData name="Amelia Peacock-Everett (2400803)" userId="827efe9f-2c85-4e31-9daa-30ca3ed55238" providerId="ADAL" clId="{64447ACF-11EE-4AC5-A4AA-21CE83768E2B}" dt="2025-01-06T01:58:25.548" v="5592" actId="123"/>
          <ac:spMkLst>
            <pc:docMk/>
            <pc:sldMk cId="3483427183" sldId="268"/>
            <ac:spMk id="3" creationId="{9E50A850-A3CA-F73D-245A-F2C761064D1A}"/>
          </ac:spMkLst>
        </pc:spChg>
        <pc:spChg chg="del">
          <ac:chgData name="Amelia Peacock-Everett (2400803)" userId="827efe9f-2c85-4e31-9daa-30ca3ed55238" providerId="ADAL" clId="{64447ACF-11EE-4AC5-A4AA-21CE83768E2B}" dt="2025-01-06T01:27:06.381" v="4140" actId="478"/>
          <ac:spMkLst>
            <pc:docMk/>
            <pc:sldMk cId="3483427183" sldId="268"/>
            <ac:spMk id="5" creationId="{E53F39C9-0354-F4E2-B624-F414B40506EB}"/>
          </ac:spMkLst>
        </pc:spChg>
        <pc:spChg chg="add mod">
          <ac:chgData name="Amelia Peacock-Everett (2400803)" userId="827efe9f-2c85-4e31-9daa-30ca3ed55238" providerId="ADAL" clId="{64447ACF-11EE-4AC5-A4AA-21CE83768E2B}" dt="2025-01-06T01:28:16.907" v="4171" actId="2711"/>
          <ac:spMkLst>
            <pc:docMk/>
            <pc:sldMk cId="3483427183" sldId="268"/>
            <ac:spMk id="6" creationId="{B91FF0F0-7ED0-B4B7-9A42-E5FC96E97E6A}"/>
          </ac:spMkLst>
        </pc:spChg>
        <pc:picChg chg="add mod">
          <ac:chgData name="Amelia Peacock-Everett (2400803)" userId="827efe9f-2c85-4e31-9daa-30ca3ed55238" providerId="ADAL" clId="{64447ACF-11EE-4AC5-A4AA-21CE83768E2B}" dt="2025-01-06T01:27:17.249" v="4143" actId="1076"/>
          <ac:picMkLst>
            <pc:docMk/>
            <pc:sldMk cId="3483427183" sldId="268"/>
            <ac:picMk id="4" creationId="{1E4A0E5C-563E-FD43-EF90-C733B20E4421}"/>
          </ac:picMkLst>
        </pc:picChg>
      </pc:sldChg>
      <pc:sldChg chg="addSp delSp modSp mod">
        <pc:chgData name="Amelia Peacock-Everett (2400803)" userId="827efe9f-2c85-4e31-9daa-30ca3ed55238" providerId="ADAL" clId="{64447ACF-11EE-4AC5-A4AA-21CE83768E2B}" dt="2025-01-06T02:09:04.915" v="6275" actId="20577"/>
        <pc:sldMkLst>
          <pc:docMk/>
          <pc:sldMk cId="2608089920" sldId="269"/>
        </pc:sldMkLst>
        <pc:spChg chg="mod">
          <ac:chgData name="Amelia Peacock-Everett (2400803)" userId="827efe9f-2c85-4e31-9daa-30ca3ed55238" providerId="ADAL" clId="{64447ACF-11EE-4AC5-A4AA-21CE83768E2B}" dt="2025-01-06T02:09:04.915" v="6275" actId="20577"/>
          <ac:spMkLst>
            <pc:docMk/>
            <pc:sldMk cId="2608089920" sldId="269"/>
            <ac:spMk id="3" creationId="{686BFF2B-2376-358B-4D98-9311C670A9BD}"/>
          </ac:spMkLst>
        </pc:spChg>
        <pc:spChg chg="del">
          <ac:chgData name="Amelia Peacock-Everett (2400803)" userId="827efe9f-2c85-4e31-9daa-30ca3ed55238" providerId="ADAL" clId="{64447ACF-11EE-4AC5-A4AA-21CE83768E2B}" dt="2025-01-06T01:33:17.890" v="4209" actId="478"/>
          <ac:spMkLst>
            <pc:docMk/>
            <pc:sldMk cId="2608089920" sldId="269"/>
            <ac:spMk id="5" creationId="{A5EA30CE-434C-26B3-9E83-4980CEF91780}"/>
          </ac:spMkLst>
        </pc:spChg>
        <pc:picChg chg="add del mod">
          <ac:chgData name="Amelia Peacock-Everett (2400803)" userId="827efe9f-2c85-4e31-9daa-30ca3ed55238" providerId="ADAL" clId="{64447ACF-11EE-4AC5-A4AA-21CE83768E2B}" dt="2025-01-06T02:05:53.070" v="6078" actId="478"/>
          <ac:picMkLst>
            <pc:docMk/>
            <pc:sldMk cId="2608089920" sldId="269"/>
            <ac:picMk id="4" creationId="{AB7A9CE6-0BAE-5951-D4F3-2297E753819A}"/>
          </ac:picMkLst>
        </pc:picChg>
        <pc:picChg chg="add mod">
          <ac:chgData name="Amelia Peacock-Everett (2400803)" userId="827efe9f-2c85-4e31-9daa-30ca3ed55238" providerId="ADAL" clId="{64447ACF-11EE-4AC5-A4AA-21CE83768E2B}" dt="2025-01-06T02:06:04.397" v="6082" actId="1076"/>
          <ac:picMkLst>
            <pc:docMk/>
            <pc:sldMk cId="2608089920" sldId="269"/>
            <ac:picMk id="6" creationId="{50FECBA9-D4AC-C521-BAB9-5F08A72BA682}"/>
          </ac:picMkLst>
        </pc:picChg>
      </pc:sldChg>
      <pc:sldChg chg="delSp modSp mod">
        <pc:chgData name="Amelia Peacock-Everett (2400803)" userId="827efe9f-2c85-4e31-9daa-30ca3ed55238" providerId="ADAL" clId="{64447ACF-11EE-4AC5-A4AA-21CE83768E2B}" dt="2025-01-06T02:10:59.674" v="6290" actId="20577"/>
        <pc:sldMkLst>
          <pc:docMk/>
          <pc:sldMk cId="2532640121" sldId="271"/>
        </pc:sldMkLst>
        <pc:spChg chg="mod">
          <ac:chgData name="Amelia Peacock-Everett (2400803)" userId="827efe9f-2c85-4e31-9daa-30ca3ed55238" providerId="ADAL" clId="{64447ACF-11EE-4AC5-A4AA-21CE83768E2B}" dt="2025-01-06T02:10:59.674" v="6290" actId="20577"/>
          <ac:spMkLst>
            <pc:docMk/>
            <pc:sldMk cId="2532640121" sldId="271"/>
            <ac:spMk id="3" creationId="{F217A3BE-B2E2-7C2E-A1F0-FD9CAAE7A194}"/>
          </ac:spMkLst>
        </pc:spChg>
        <pc:spChg chg="del">
          <ac:chgData name="Amelia Peacock-Everett (2400803)" userId="827efe9f-2c85-4e31-9daa-30ca3ed55238" providerId="ADAL" clId="{64447ACF-11EE-4AC5-A4AA-21CE83768E2B}" dt="2025-01-06T01:38:19.658" v="4547" actId="478"/>
          <ac:spMkLst>
            <pc:docMk/>
            <pc:sldMk cId="2532640121" sldId="271"/>
            <ac:spMk id="5" creationId="{5C934438-1A21-EFBD-7D10-20CF878ECC6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otebook and camera on a table&#10;&#10;Description automatically generated">
            <a:extLst>
              <a:ext uri="{FF2B5EF4-FFF2-40B4-BE49-F238E27FC236}">
                <a16:creationId xmlns:a16="http://schemas.microsoft.com/office/drawing/2014/main" id="{4CE4DA38-02F6-0BFB-1BE3-46A206F3654F}"/>
              </a:ext>
            </a:extLst>
          </p:cNvPr>
          <p:cNvPicPr>
            <a:picLocks noChangeAspect="1"/>
          </p:cNvPicPr>
          <p:nvPr/>
        </p:nvPicPr>
        <p:blipFill>
          <a:blip r:embed="rId2">
            <a:alphaModFix amt="50000"/>
          </a:blip>
          <a:srcRect t="31009" b="12741"/>
          <a:stretch/>
        </p:blipFill>
        <p:spPr>
          <a:xfrm>
            <a:off x="20" y="1"/>
            <a:ext cx="12191980" cy="6857999"/>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122362"/>
            <a:ext cx="9144000" cy="2900518"/>
          </a:xfrm>
        </p:spPr>
        <p:txBody>
          <a:bodyPr lIns="72000" tIns="144000" rIns="72000" bIns="72000">
            <a:normAutofit/>
          </a:bodyPr>
          <a:lstStyle/>
          <a:p>
            <a:r>
              <a:rPr lang="en-GB" dirty="0">
                <a:solidFill>
                  <a:srgbClr val="FFFFFF"/>
                </a:solidFill>
                <a:latin typeface="Futura" pitchFamily="50" charset="0"/>
              </a:rPr>
              <a:t>PROJECT CYCLE-</a:t>
            </a:r>
            <a:br>
              <a:rPr lang="en-GB" dirty="0">
                <a:solidFill>
                  <a:srgbClr val="FFFFFF"/>
                </a:solidFill>
                <a:latin typeface="Futura" pitchFamily="50" charset="0"/>
              </a:rPr>
            </a:br>
            <a:r>
              <a:rPr lang="en-GB" dirty="0">
                <a:solidFill>
                  <a:srgbClr val="FFFFFF"/>
                </a:solidFill>
                <a:latin typeface="Futura" pitchFamily="50" charset="0"/>
              </a:rPr>
              <a:t>Planning</a:t>
            </a:r>
            <a:r>
              <a:rPr lang="en-GB">
                <a:solidFill>
                  <a:srgbClr val="FFFFFF"/>
                </a:solidFill>
                <a:latin typeface="Futura" pitchFamily="50" charset="0"/>
              </a:rPr>
              <a:t>/Documenting</a:t>
            </a:r>
            <a:endParaRPr lang="en-GB" dirty="0">
              <a:solidFill>
                <a:srgbClr val="FFFFFF"/>
              </a:solidFill>
              <a:latin typeface="Futura" pitchFamily="50" charset="0"/>
            </a:endParaRPr>
          </a:p>
        </p:txBody>
      </p:sp>
    </p:spTree>
    <p:extLst>
      <p:ext uri="{BB962C8B-B14F-4D97-AF65-F5344CB8AC3E}">
        <p14:creationId xmlns:p14="http://schemas.microsoft.com/office/powerpoint/2010/main" val="12341697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and documenting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fontScale="92500" lnSpcReduction="20000"/>
          </a:bodyPr>
          <a:lstStyle/>
          <a:p>
            <a:pPr marL="0" indent="0" algn="just">
              <a:buNone/>
            </a:pPr>
            <a:r>
              <a:rPr lang="en-GB" sz="1200" dirty="0">
                <a:latin typeface="Pt sans" panose="020B0503020203020204" pitchFamily="34" charset="0"/>
              </a:rPr>
              <a:t>Planning a shoot helps you visualise the final outcome and ensures you capture your desired images. Through planning the right location, date and time, and lighting conditions you know that you’re prepared and not having to stress in the moment. It helps with your organising skills, allowing you time to prepare the essential equipment needed. Additionally, planning would help you coordinate with models or subjects involved, so everyone knows the schedule and expectations.</a:t>
            </a:r>
          </a:p>
          <a:p>
            <a:pPr marL="0" indent="0" algn="just">
              <a:buNone/>
            </a:pPr>
            <a:r>
              <a:rPr lang="en-GB" sz="1200" dirty="0">
                <a:latin typeface="Pt sans" panose="020B0503020203020204" pitchFamily="34" charset="0"/>
              </a:rPr>
              <a:t>PLANNING METHODS</a:t>
            </a:r>
          </a:p>
          <a:p>
            <a:pPr marL="514350" indent="-514350" algn="just">
              <a:buFont typeface="+mj-lt"/>
              <a:buAutoNum type="arabicPeriod"/>
            </a:pPr>
            <a:r>
              <a:rPr lang="en-GB" sz="1200" dirty="0">
                <a:latin typeface="Pt sans" panose="020B0503020203020204" pitchFamily="34" charset="0"/>
              </a:rPr>
              <a:t>Aim – Thinking about what it is you hope to achieve from the shoot leaves you with a clear direction and purpose. It helps to make informed decisions about composition, lighting, and subjects. </a:t>
            </a:r>
          </a:p>
          <a:p>
            <a:pPr marL="514350" indent="-514350" algn="just">
              <a:buFont typeface="+mj-lt"/>
              <a:buAutoNum type="arabicPeriod"/>
            </a:pPr>
            <a:r>
              <a:rPr lang="en-GB" sz="1200" dirty="0">
                <a:latin typeface="Pt sans" panose="020B0503020203020204" pitchFamily="34" charset="0"/>
              </a:rPr>
              <a:t>Timescale – Managing your time by setting specific deadlines for each stage of the shoot- like preparation, shooting, and post-processing- you can allocate your resources more efficiently. </a:t>
            </a:r>
          </a:p>
          <a:p>
            <a:pPr marL="514350" indent="-514350" algn="just">
              <a:buFont typeface="+mj-lt"/>
              <a:buAutoNum type="arabicPeriod"/>
            </a:pPr>
            <a:r>
              <a:rPr lang="en-GB" sz="1200" dirty="0">
                <a:latin typeface="Pt sans" panose="020B0503020203020204" pitchFamily="34" charset="0"/>
              </a:rPr>
              <a:t>Kit – Organising kit ahead of time can help avoid last-minute scrambling and ensure you have everything you need. Also, knowing what you have with you could help to plan shots more effectively, as you consider capabilities and limitations of your gear. </a:t>
            </a:r>
          </a:p>
          <a:p>
            <a:pPr marL="514350" indent="-514350" algn="just">
              <a:buFont typeface="+mj-lt"/>
              <a:buAutoNum type="arabicPeriod"/>
            </a:pPr>
            <a:r>
              <a:rPr lang="en-GB" sz="1200" dirty="0">
                <a:latin typeface="Pt sans" panose="020B0503020203020204" pitchFamily="34" charset="0"/>
              </a:rPr>
              <a:t>Research – Researching your subject, location, or themes, will give you an idea of what has been done before and an understanding of what it is you want to achieve. This knowledge allows you to make informed decisions regarding composition, lighting, and other elements. Researching also helps identify potential challenges and find solutions ahead of time.</a:t>
            </a:r>
          </a:p>
          <a:p>
            <a:pPr marL="514350" indent="-514350" algn="just">
              <a:buFont typeface="+mj-lt"/>
              <a:buAutoNum type="arabicPeriod"/>
            </a:pPr>
            <a:r>
              <a:rPr lang="en-GB" sz="1200" dirty="0">
                <a:latin typeface="Pt sans" panose="020B0503020203020204" pitchFamily="34" charset="0"/>
              </a:rPr>
              <a:t>Correspondence – It’s important to communicate effectively with models, clients, or collaborators as it ensures everyone is on the same page. It helps to track decisions and changes during the planning process.</a:t>
            </a:r>
          </a:p>
          <a:p>
            <a:pPr marL="514350" indent="-514350" algn="just">
              <a:buFont typeface="+mj-lt"/>
              <a:buAutoNum type="arabicPeriod"/>
            </a:pPr>
            <a:r>
              <a:rPr lang="en-GB" sz="1200" dirty="0">
                <a:latin typeface="Pt sans" panose="020B0503020203020204" pitchFamily="34" charset="0"/>
              </a:rPr>
              <a:t>Location – The choice of location directly influences the mood, composition, and logistical aspects of your shoot. If you’re able to it would be a good idea to scout the location beforehand to identify the best angles and times for shooting. Understanding the location helps you plan for factors like lighting conditions, accessibility, and any necessary permits or permissions.</a:t>
            </a:r>
          </a:p>
          <a:p>
            <a:pPr marL="0" indent="0" algn="just">
              <a:buNone/>
            </a:pPr>
            <a:r>
              <a:rPr lang="en-GB" sz="1200" dirty="0">
                <a:latin typeface="Pt sans" panose="020B0503020203020204" pitchFamily="34" charset="0"/>
              </a:rPr>
              <a:t>Documenting work helps to track progress, reflect on techniques, and learn from experiences. It also serves as a portfolio for growth. On the right, there is an example of a  plan of students. </a:t>
            </a:r>
          </a:p>
        </p:txBody>
      </p:sp>
      <p:pic>
        <p:nvPicPr>
          <p:cNvPr id="4" name="Picture 3">
            <a:extLst>
              <a:ext uri="{FF2B5EF4-FFF2-40B4-BE49-F238E27FC236}">
                <a16:creationId xmlns:a16="http://schemas.microsoft.com/office/drawing/2014/main" id="{3D13F74F-9CDC-A913-46E4-B4D28D9EA54A}"/>
              </a:ext>
            </a:extLst>
          </p:cNvPr>
          <p:cNvPicPr>
            <a:picLocks noChangeAspect="1"/>
          </p:cNvPicPr>
          <p:nvPr/>
        </p:nvPicPr>
        <p:blipFill>
          <a:blip r:embed="rId2"/>
          <a:stretch>
            <a:fillRect/>
          </a:stretch>
        </p:blipFill>
        <p:spPr>
          <a:xfrm>
            <a:off x="6096000" y="1412184"/>
            <a:ext cx="5857562" cy="4304955"/>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116680"/>
            <a:ext cx="5501640" cy="5457945"/>
          </a:xfrm>
          <a:ln>
            <a:solidFill>
              <a:schemeClr val="tx1"/>
            </a:solidFill>
          </a:ln>
        </p:spPr>
        <p:txBody>
          <a:bodyPr>
            <a:normAutofit/>
          </a:bodyPr>
          <a:lstStyle/>
          <a:p>
            <a:pPr marL="0" indent="0">
              <a:buNone/>
            </a:pPr>
            <a:endParaRPr lang="en-GB" sz="1300" dirty="0"/>
          </a:p>
          <a:p>
            <a:pPr marL="514350" indent="-514350" algn="just">
              <a:buFont typeface="+mj-lt"/>
              <a:buAutoNum type="arabicPeriod"/>
            </a:pPr>
            <a:r>
              <a:rPr lang="en-GB" sz="1400" b="1" dirty="0">
                <a:latin typeface="Pt sans" panose="020B0503020203020204" pitchFamily="34" charset="0"/>
              </a:rPr>
              <a:t>Aim</a:t>
            </a:r>
            <a:r>
              <a:rPr lang="en-GB" sz="1400" dirty="0">
                <a:latin typeface="Pt sans" panose="020B0503020203020204" pitchFamily="34" charset="0"/>
              </a:rPr>
              <a:t> -  The aim of this shoot was to explore the complex relationship between the detrimental effects of e-waste to workers health and the local environment despite it being a way of life more many in regards to the economy. The image in taken from below and makes us look up at the man at work. The photographers aren’t trying to gain empathy by making the man look meek though they still are emphasising the poverty as he’s surrounded by waste. The photographers are observing him which helps to understand the people’s lives. It makes it more natural and helps them achieve their goal of highlighting the damaging effects of e-waste on Ghana. </a:t>
            </a:r>
          </a:p>
          <a:p>
            <a:pPr marL="514350" indent="-514350" algn="just">
              <a:buFont typeface="+mj-lt"/>
              <a:buAutoNum type="arabicPeriod"/>
            </a:pPr>
            <a:r>
              <a:rPr lang="en-GB" sz="1400" b="1" dirty="0">
                <a:latin typeface="Pt sans" panose="020B0503020203020204" pitchFamily="34" charset="0"/>
              </a:rPr>
              <a:t>Correspondence</a:t>
            </a:r>
            <a:r>
              <a:rPr lang="en-GB" sz="1400" dirty="0">
                <a:latin typeface="Pt sans" panose="020B0503020203020204" pitchFamily="34" charset="0"/>
              </a:rPr>
              <a:t> – Chasant met a local called Maxwell who took him around his hometown to introduce him to the local community. This communication between the local and photographer to set up a meeting and plan the tour helps the photographer know what to expect and allows the local to showcase key areas of interest in the community.</a:t>
            </a:r>
          </a:p>
          <a:p>
            <a:pPr marL="514350" indent="-514350" algn="just">
              <a:buFont typeface="+mj-lt"/>
              <a:buAutoNum type="arabicPeriod"/>
            </a:pPr>
            <a:r>
              <a:rPr lang="en-GB" sz="1400" b="1" dirty="0">
                <a:latin typeface="Pt sans" panose="020B0503020203020204" pitchFamily="34" charset="0"/>
              </a:rPr>
              <a:t>Research</a:t>
            </a:r>
            <a:r>
              <a:rPr lang="en-GB" sz="1400" dirty="0">
                <a:latin typeface="Pt sans" panose="020B0503020203020204" pitchFamily="34" charset="0"/>
              </a:rPr>
              <a:t> – The photographers would have had to come across this subject somehow as it’s not something most people would be aware of and so they’d have research before going to Ghana. The two photographers would have also had to research the country and find out Ghana’s entry requirements before travelling. </a:t>
            </a:r>
          </a:p>
          <a:p>
            <a:pPr marL="514350" indent="-514350">
              <a:buFont typeface="+mj-lt"/>
              <a:buAutoNum type="arabicPeriod"/>
            </a:pPr>
            <a:endParaRPr lang="en-GB" sz="1400" dirty="0"/>
          </a:p>
        </p:txBody>
      </p:sp>
      <p:pic>
        <p:nvPicPr>
          <p:cNvPr id="6" name="Picture 5">
            <a:extLst>
              <a:ext uri="{FF2B5EF4-FFF2-40B4-BE49-F238E27FC236}">
                <a16:creationId xmlns:a16="http://schemas.microsoft.com/office/drawing/2014/main" id="{4187F662-F87F-F5A0-EFF7-17BA9028234C}"/>
              </a:ext>
            </a:extLst>
          </p:cNvPr>
          <p:cNvPicPr>
            <a:picLocks noChangeAspect="1"/>
          </p:cNvPicPr>
          <p:nvPr/>
        </p:nvPicPr>
        <p:blipFill rotWithShape="1">
          <a:blip r:embed="rId2"/>
          <a:srcRect l="3580" t="37176" r="63632" b="1983"/>
          <a:stretch/>
        </p:blipFill>
        <p:spPr>
          <a:xfrm>
            <a:off x="7111300" y="1116680"/>
            <a:ext cx="3270656" cy="4624640"/>
          </a:xfrm>
          <a:prstGeom prst="rect">
            <a:avLst/>
          </a:prstGeom>
        </p:spPr>
      </p:pic>
      <p:sp>
        <p:nvSpPr>
          <p:cNvPr id="7" name="TextBox 6">
            <a:extLst>
              <a:ext uri="{FF2B5EF4-FFF2-40B4-BE49-F238E27FC236}">
                <a16:creationId xmlns:a16="http://schemas.microsoft.com/office/drawing/2014/main" id="{A18A5358-59B3-A512-ECE8-5109C5C2FD5D}"/>
              </a:ext>
            </a:extLst>
          </p:cNvPr>
          <p:cNvSpPr txBox="1"/>
          <p:nvPr/>
        </p:nvSpPr>
        <p:spPr>
          <a:xfrm>
            <a:off x="6643508" y="5827620"/>
            <a:ext cx="4206240" cy="646331"/>
          </a:xfrm>
          <a:prstGeom prst="rect">
            <a:avLst/>
          </a:prstGeom>
          <a:noFill/>
        </p:spPr>
        <p:txBody>
          <a:bodyPr wrap="square" rtlCol="0">
            <a:spAutoFit/>
          </a:bodyPr>
          <a:lstStyle/>
          <a:p>
            <a:pPr algn="ctr"/>
            <a:r>
              <a:rPr lang="en-GB" i="1" dirty="0">
                <a:latin typeface="Pt sans" panose="020B0503020203020204" pitchFamily="34" charset="0"/>
              </a:rPr>
              <a:t>Ghana’s Complex e-waste industry</a:t>
            </a:r>
          </a:p>
          <a:p>
            <a:pPr algn="ctr"/>
            <a:r>
              <a:rPr lang="en-GB" dirty="0">
                <a:latin typeface="Pt sans" panose="020B0503020203020204" pitchFamily="34" charset="0"/>
              </a:rPr>
              <a:t>(Muntanka Chasant, </a:t>
            </a:r>
            <a:r>
              <a:rPr lang="en-GB" dirty="0" err="1">
                <a:latin typeface="Pt sans" panose="020B0503020203020204" pitchFamily="34" charset="0"/>
              </a:rPr>
              <a:t>Bénedicte</a:t>
            </a:r>
            <a:r>
              <a:rPr lang="en-GB" dirty="0">
                <a:latin typeface="Pt sans" panose="020B0503020203020204" pitchFamily="34" charset="0"/>
              </a:rPr>
              <a:t> Kurzen)</a:t>
            </a:r>
          </a:p>
        </p:txBody>
      </p:sp>
    </p:spTree>
    <p:extLst>
      <p:ext uri="{BB962C8B-B14F-4D97-AF65-F5344CB8AC3E}">
        <p14:creationId xmlns:p14="http://schemas.microsoft.com/office/powerpoint/2010/main" val="3585438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F7D44-D435-B3A5-E15C-4971B4DCD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BE4B2D-5E1D-75BE-C3E4-E68E43D1806F}"/>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How did they do this? (continued)</a:t>
            </a:r>
          </a:p>
        </p:txBody>
      </p:sp>
      <p:sp>
        <p:nvSpPr>
          <p:cNvPr id="3" name="Content Placeholder 2">
            <a:extLst>
              <a:ext uri="{FF2B5EF4-FFF2-40B4-BE49-F238E27FC236}">
                <a16:creationId xmlns:a16="http://schemas.microsoft.com/office/drawing/2014/main" id="{9E50A850-A3CA-F73D-245A-F2C761064D1A}"/>
              </a:ext>
            </a:extLst>
          </p:cNvPr>
          <p:cNvSpPr>
            <a:spLocks noGrp="1"/>
          </p:cNvSpPr>
          <p:nvPr>
            <p:ph idx="1"/>
          </p:nvPr>
        </p:nvSpPr>
        <p:spPr>
          <a:xfrm>
            <a:off x="301752" y="1016006"/>
            <a:ext cx="5501640" cy="5457945"/>
          </a:xfrm>
          <a:ln>
            <a:solidFill>
              <a:schemeClr val="tx1"/>
            </a:solidFill>
          </a:ln>
        </p:spPr>
        <p:txBody>
          <a:bodyPr>
            <a:normAutofit/>
          </a:bodyPr>
          <a:lstStyle/>
          <a:p>
            <a:pPr marL="514350" indent="-514350" algn="just">
              <a:buFont typeface="+mj-lt"/>
              <a:buAutoNum type="arabicPeriod" startAt="5"/>
            </a:pPr>
            <a:r>
              <a:rPr lang="en-GB" sz="1400" dirty="0">
                <a:latin typeface="Pt sans" panose="020B0503020203020204" pitchFamily="34" charset="0"/>
              </a:rPr>
              <a:t>Timescale – Anthony Cairns would of spent several weeks or months capturing images, allowing time for exploration, experimentation, and post-production. </a:t>
            </a:r>
          </a:p>
          <a:p>
            <a:pPr marL="514350" indent="-514350" algn="just">
              <a:buFont typeface="+mj-lt"/>
              <a:buAutoNum type="arabicPeriod" startAt="5"/>
            </a:pPr>
            <a:r>
              <a:rPr lang="en-GB" sz="1400" dirty="0">
                <a:latin typeface="Pt sans" panose="020B0503020203020204" pitchFamily="34" charset="0"/>
              </a:rPr>
              <a:t>Location – This image was taken in Tokyo, focuses on it’s urban environment and vibrant cityscape. There are many people in the image so we can assume at the time the photograph was taken it was busy. This was probably intentional. Cairns has taken a photograph of unique aspect of urban life, by photographing Tokyo’s red light district which is a significant part of the city’s diverse landscape. </a:t>
            </a:r>
          </a:p>
          <a:p>
            <a:pPr marL="514350" indent="-514350" algn="just">
              <a:buFont typeface="+mj-lt"/>
              <a:buAutoNum type="arabicPeriod" startAt="5"/>
            </a:pPr>
            <a:r>
              <a:rPr lang="en-GB" sz="1400" dirty="0">
                <a:latin typeface="Pt sans" panose="020B0503020203020204" pitchFamily="34" charset="0"/>
              </a:rPr>
              <a:t>Kit – Cairns would likely have brought a range of photography equipment suited for urban environments such as, a lightweight camera body, a varsity of lenses, and a tripod for stability during longer exposures. </a:t>
            </a:r>
          </a:p>
        </p:txBody>
      </p:sp>
      <p:pic>
        <p:nvPicPr>
          <p:cNvPr id="4" name="Picture 3">
            <a:extLst>
              <a:ext uri="{FF2B5EF4-FFF2-40B4-BE49-F238E27FC236}">
                <a16:creationId xmlns:a16="http://schemas.microsoft.com/office/drawing/2014/main" id="{1E4A0E5C-563E-FD43-EF90-C733B20E4421}"/>
              </a:ext>
            </a:extLst>
          </p:cNvPr>
          <p:cNvPicPr>
            <a:picLocks noChangeAspect="1"/>
          </p:cNvPicPr>
          <p:nvPr/>
        </p:nvPicPr>
        <p:blipFill>
          <a:blip r:embed="rId2"/>
          <a:stretch>
            <a:fillRect/>
          </a:stretch>
        </p:blipFill>
        <p:spPr>
          <a:xfrm>
            <a:off x="6294825" y="2021584"/>
            <a:ext cx="5379481" cy="3446787"/>
          </a:xfrm>
          <a:prstGeom prst="rect">
            <a:avLst/>
          </a:prstGeom>
        </p:spPr>
      </p:pic>
      <p:sp>
        <p:nvSpPr>
          <p:cNvPr id="6" name="TextBox 5">
            <a:extLst>
              <a:ext uri="{FF2B5EF4-FFF2-40B4-BE49-F238E27FC236}">
                <a16:creationId xmlns:a16="http://schemas.microsoft.com/office/drawing/2014/main" id="{B91FF0F0-7ED0-B4B7-9A42-E5FC96E97E6A}"/>
              </a:ext>
            </a:extLst>
          </p:cNvPr>
          <p:cNvSpPr txBox="1"/>
          <p:nvPr/>
        </p:nvSpPr>
        <p:spPr>
          <a:xfrm>
            <a:off x="6294825" y="5609493"/>
            <a:ext cx="5379481" cy="369332"/>
          </a:xfrm>
          <a:prstGeom prst="rect">
            <a:avLst/>
          </a:prstGeom>
          <a:noFill/>
        </p:spPr>
        <p:txBody>
          <a:bodyPr wrap="square" rtlCol="0">
            <a:spAutoFit/>
          </a:bodyPr>
          <a:lstStyle/>
          <a:p>
            <a:r>
              <a:rPr lang="en-GB" dirty="0">
                <a:latin typeface="Pt sans" panose="020B0503020203020204" pitchFamily="34" charset="0"/>
              </a:rPr>
              <a:t>TY044 – Anthony Cairns</a:t>
            </a:r>
          </a:p>
        </p:txBody>
      </p:sp>
    </p:spTree>
    <p:extLst>
      <p:ext uri="{BB962C8B-B14F-4D97-AF65-F5344CB8AC3E}">
        <p14:creationId xmlns:p14="http://schemas.microsoft.com/office/powerpoint/2010/main" val="348342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Planning your next roll of film</a:t>
            </a: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287684" y="1086345"/>
            <a:ext cx="5501640" cy="5457945"/>
          </a:xfrm>
          <a:ln>
            <a:solidFill>
              <a:schemeClr val="tx1"/>
            </a:solidFill>
          </a:ln>
        </p:spPr>
        <p:txBody>
          <a:bodyPr>
            <a:normAutofit/>
          </a:bodyPr>
          <a:lstStyle/>
          <a:p>
            <a:pPr marL="514350" indent="-514350" algn="just">
              <a:buFont typeface="+mj-lt"/>
              <a:buAutoNum type="arabicPeriod"/>
            </a:pPr>
            <a:r>
              <a:rPr lang="en-GB" sz="1800" dirty="0">
                <a:latin typeface="Pt sans" panose="020B0503020203020204" pitchFamily="34" charset="0"/>
              </a:rPr>
              <a:t>Aim – Capture Manchester at night. I want to explore the city centre and take photos simply as an observer of it and the people. I’m interested in night photographer so this is why I’ve decided on this. </a:t>
            </a:r>
          </a:p>
          <a:p>
            <a:pPr marL="514350" indent="-514350" algn="just">
              <a:buFont typeface="+mj-lt"/>
              <a:buAutoNum type="arabicPeriod"/>
            </a:pPr>
            <a:r>
              <a:rPr lang="en-GB" sz="1800" dirty="0">
                <a:latin typeface="Pt sans" panose="020B0503020203020204" pitchFamily="34" charset="0"/>
              </a:rPr>
              <a:t>Timescale – The city centre is busy most of the time and all through the day, so it doesn’t really matter. </a:t>
            </a:r>
          </a:p>
          <a:p>
            <a:pPr marL="514350" indent="-514350" algn="just">
              <a:buFont typeface="+mj-lt"/>
              <a:buAutoNum type="arabicPeriod"/>
            </a:pPr>
            <a:r>
              <a:rPr lang="en-GB" sz="1800" dirty="0">
                <a:latin typeface="Pt sans" panose="020B0503020203020204" pitchFamily="34" charset="0"/>
              </a:rPr>
              <a:t>Kit – Just a film camera. I will be using a Vivitar V3800N 35mm. </a:t>
            </a:r>
          </a:p>
          <a:p>
            <a:pPr marL="514350" indent="-514350" algn="just">
              <a:buFont typeface="+mj-lt"/>
              <a:buAutoNum type="arabicPeriod"/>
            </a:pPr>
            <a:r>
              <a:rPr lang="en-GB" sz="1800" dirty="0">
                <a:latin typeface="Pt sans" panose="020B0503020203020204" pitchFamily="34" charset="0"/>
              </a:rPr>
              <a:t>Location – Manchester city centre. </a:t>
            </a:r>
          </a:p>
          <a:p>
            <a:pPr marL="0" indent="0">
              <a:buNone/>
            </a:pPr>
            <a:endParaRPr lang="en-GB" sz="1300" dirty="0"/>
          </a:p>
          <a:p>
            <a:pPr marL="514350" indent="-514350">
              <a:buFont typeface="+mj-lt"/>
              <a:buAutoNum type="arabicPeriod" startAt="5"/>
            </a:pPr>
            <a:endParaRPr lang="en-GB" sz="1400" dirty="0"/>
          </a:p>
        </p:txBody>
      </p:sp>
      <p:pic>
        <p:nvPicPr>
          <p:cNvPr id="6" name="Picture 5">
            <a:extLst>
              <a:ext uri="{FF2B5EF4-FFF2-40B4-BE49-F238E27FC236}">
                <a16:creationId xmlns:a16="http://schemas.microsoft.com/office/drawing/2014/main" id="{50FECBA9-D4AC-C521-BAB9-5F08A72BA682}"/>
              </a:ext>
            </a:extLst>
          </p:cNvPr>
          <p:cNvPicPr>
            <a:picLocks noChangeAspect="1"/>
          </p:cNvPicPr>
          <p:nvPr/>
        </p:nvPicPr>
        <p:blipFill>
          <a:blip r:embed="rId2"/>
          <a:stretch>
            <a:fillRect/>
          </a:stretch>
        </p:blipFill>
        <p:spPr>
          <a:xfrm>
            <a:off x="7240124" y="1098474"/>
            <a:ext cx="3862004" cy="5445816"/>
          </a:xfrm>
          <a:prstGeom prst="rect">
            <a:avLst/>
          </a:prstGeom>
        </p:spPr>
      </p:pic>
    </p:spTree>
    <p:extLst>
      <p:ext uri="{BB962C8B-B14F-4D97-AF65-F5344CB8AC3E}">
        <p14:creationId xmlns:p14="http://schemas.microsoft.com/office/powerpoint/2010/main" val="2608089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Documenting your roll of film</a:t>
            </a: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301752" y="1100412"/>
            <a:ext cx="5501640" cy="5457945"/>
          </a:xfrm>
          <a:ln>
            <a:solidFill>
              <a:schemeClr val="tx1"/>
            </a:solidFill>
          </a:ln>
        </p:spPr>
        <p:txBody>
          <a:bodyPr>
            <a:normAutofit/>
          </a:bodyPr>
          <a:lstStyle/>
          <a:p>
            <a:pPr marL="0" indent="0" algn="just">
              <a:buNone/>
            </a:pPr>
            <a:r>
              <a:rPr lang="en-GB" sz="1800" dirty="0">
                <a:latin typeface="Pt sans" panose="020B0503020203020204" pitchFamily="34" charset="0"/>
              </a:rPr>
              <a:t>I made a plan, but I didn’t really use it. I just  went out one night with my friend and then took pictures. I would say my goal was not achieved as my images were too dark (underexposed). Next time, I will open up the aperture more or use a slower shutter speed to allow more light in. I would also spend more time thinking about specific areas in Manchester City Centre that I want to photograph. </a:t>
            </a:r>
          </a:p>
          <a:p>
            <a:pPr marL="0" indent="0">
              <a:buNone/>
            </a:pPr>
            <a:endParaRPr lang="en-GB" sz="1300" dirty="0"/>
          </a:p>
          <a:p>
            <a:pPr marL="514350" indent="-514350">
              <a:buFont typeface="+mj-lt"/>
              <a:buAutoNum type="arabicPeriod" startAt="5"/>
            </a:pPr>
            <a:endParaRPr lang="en-GB" sz="1400" dirty="0"/>
          </a:p>
        </p:txBody>
      </p:sp>
    </p:spTree>
    <p:extLst>
      <p:ext uri="{BB962C8B-B14F-4D97-AF65-F5344CB8AC3E}">
        <p14:creationId xmlns:p14="http://schemas.microsoft.com/office/powerpoint/2010/main" val="2532640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751613AD-D38C-4CC8-B5E2-A70B86F384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86F128-6C45-4120-9303-5833D741B919}">
  <ds:schemaRefs>
    <ds:schemaRef ds:uri="http://schemas.microsoft.com/sharepoint/v3/contenttype/forms"/>
  </ds:schemaRefs>
</ds:datastoreItem>
</file>

<file path=customXml/itemProps3.xml><?xml version="1.0" encoding="utf-8"?>
<ds:datastoreItem xmlns:ds="http://schemas.openxmlformats.org/officeDocument/2006/customXml" ds:itemID="{D1803A88-B7E7-4448-9979-558680B80510}">
  <ds:schemaRefs>
    <ds:schemaRef ds:uri="http://schemas.microsoft.com/office/2006/documentManagement/types"/>
    <ds:schemaRef ds:uri="http://purl.org/dc/terms/"/>
    <ds:schemaRef ds:uri="http://schemas.microsoft.com/office/infopath/2007/PartnerControls"/>
    <ds:schemaRef ds:uri="http://purl.org/dc/elements/1.1/"/>
    <ds:schemaRef ds:uri="http://schemas.microsoft.com/office/2006/metadata/properties"/>
    <ds:schemaRef ds:uri="bf244c3e-e0b4-4871-bb4e-fd032a14544d"/>
    <ds:schemaRef ds:uri="http://www.w3.org/XML/1998/namespace"/>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914</TotalTime>
  <Words>989</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Arial</vt:lpstr>
      <vt:lpstr>Futura</vt:lpstr>
      <vt:lpstr>Pt sans</vt:lpstr>
      <vt:lpstr>Office Theme</vt:lpstr>
      <vt:lpstr>PROJECT CYCLE- Planning/Documenting</vt:lpstr>
      <vt:lpstr>Planning and documenting</vt:lpstr>
      <vt:lpstr>How did they do this?</vt:lpstr>
      <vt:lpstr>How did they do this? (continued)</vt:lpstr>
      <vt:lpstr>Planning your next roll of film</vt:lpstr>
      <vt:lpstr>Documenting your roll of film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CYCLE- Planning/Documenting</dc:title>
  <dc:creator>Joe Coleman (0750363)</dc:creator>
  <cp:lastModifiedBy>Amelia Peacock-Everett (2400803)</cp:lastModifiedBy>
  <cp:revision>3</cp:revision>
  <dcterms:created xsi:type="dcterms:W3CDTF">2024-09-17T10:29:53Z</dcterms:created>
  <dcterms:modified xsi:type="dcterms:W3CDTF">2025-01-06T02:11:21Z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