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82" d="100"/>
          <a:sy n="82" d="100"/>
        </p:scale>
        <p:origin x="72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inam Dhrangadhariya" userId="82a36f43b9f732d4" providerId="LiveId" clId="{954839E2-8F61-4D92-A849-5C9D326C80EC}"/>
    <pc:docChg chg="undo redo custSel addSld delSld modSld">
      <pc:chgData name="Jainam Dhrangadhariya" userId="82a36f43b9f732d4" providerId="LiveId" clId="{954839E2-8F61-4D92-A849-5C9D326C80EC}" dt="2023-07-09T14:32:39.495" v="294" actId="1035"/>
      <pc:docMkLst>
        <pc:docMk/>
      </pc:docMkLst>
      <pc:sldChg chg="modSp mod modTransition">
        <pc:chgData name="Jainam Dhrangadhariya" userId="82a36f43b9f732d4" providerId="LiveId" clId="{954839E2-8F61-4D92-A849-5C9D326C80EC}" dt="2023-07-09T14:17:54.777" v="288"/>
        <pc:sldMkLst>
          <pc:docMk/>
          <pc:sldMk cId="3969106798" sldId="256"/>
        </pc:sldMkLst>
        <pc:spChg chg="mod">
          <ac:chgData name="Jainam Dhrangadhariya" userId="82a36f43b9f732d4" providerId="LiveId" clId="{954839E2-8F61-4D92-A849-5C9D326C80EC}" dt="2023-07-09T14:13:02.195" v="276"/>
          <ac:spMkLst>
            <pc:docMk/>
            <pc:sldMk cId="3969106798" sldId="256"/>
            <ac:spMk id="2" creationId="{0FAE4488-6591-FBF0-E567-09DDD4A9E3EB}"/>
          </ac:spMkLst>
        </pc:spChg>
        <pc:spChg chg="mod">
          <ac:chgData name="Jainam Dhrangadhariya" userId="82a36f43b9f732d4" providerId="LiveId" clId="{954839E2-8F61-4D92-A849-5C9D326C80EC}" dt="2023-07-09T14:13:00.069" v="273" actId="1076"/>
          <ac:spMkLst>
            <pc:docMk/>
            <pc:sldMk cId="3969106798" sldId="256"/>
            <ac:spMk id="3" creationId="{DDAF1D60-608D-8679-0D97-A91F48BB148F}"/>
          </ac:spMkLst>
        </pc:spChg>
      </pc:sldChg>
      <pc:sldChg chg="addSp modSp mod modTransition">
        <pc:chgData name="Jainam Dhrangadhariya" userId="82a36f43b9f732d4" providerId="LiveId" clId="{954839E2-8F61-4D92-A849-5C9D326C80EC}" dt="2023-07-09T14:18:14.907" v="289"/>
        <pc:sldMkLst>
          <pc:docMk/>
          <pc:sldMk cId="1515810496" sldId="257"/>
        </pc:sldMkLst>
        <pc:spChg chg="mod">
          <ac:chgData name="Jainam Dhrangadhariya" userId="82a36f43b9f732d4" providerId="LiveId" clId="{954839E2-8F61-4D92-A849-5C9D326C80EC}" dt="2023-07-09T14:13:02.195" v="276"/>
          <ac:spMkLst>
            <pc:docMk/>
            <pc:sldMk cId="1515810496" sldId="257"/>
            <ac:spMk id="2" creationId="{FB9F9D8F-C3A3-A5D9-F888-BEC5358F1A97}"/>
          </ac:spMkLst>
        </pc:spChg>
        <pc:spChg chg="mod">
          <ac:chgData name="Jainam Dhrangadhariya" userId="82a36f43b9f732d4" providerId="LiveId" clId="{954839E2-8F61-4D92-A849-5C9D326C80EC}" dt="2023-07-09T13:19:46.419" v="170" actId="1076"/>
          <ac:spMkLst>
            <pc:docMk/>
            <pc:sldMk cId="1515810496" sldId="257"/>
            <ac:spMk id="5" creationId="{66421B20-07B5-24E0-9BD5-35D37B6B5937}"/>
          </ac:spMkLst>
        </pc:spChg>
        <pc:spChg chg="add mod">
          <ac:chgData name="Jainam Dhrangadhariya" userId="82a36f43b9f732d4" providerId="LiveId" clId="{954839E2-8F61-4D92-A849-5C9D326C80EC}" dt="2023-07-09T14:12:59.373" v="272" actId="1076"/>
          <ac:spMkLst>
            <pc:docMk/>
            <pc:sldMk cId="1515810496" sldId="257"/>
            <ac:spMk id="6" creationId="{68A39FC3-8E2A-1098-88C6-D26948C1C005}"/>
          </ac:spMkLst>
        </pc:spChg>
      </pc:sldChg>
      <pc:sldChg chg="addSp modSp mod modTransition">
        <pc:chgData name="Jainam Dhrangadhariya" userId="82a36f43b9f732d4" providerId="LiveId" clId="{954839E2-8F61-4D92-A849-5C9D326C80EC}" dt="2023-07-09T14:18:14.907" v="289"/>
        <pc:sldMkLst>
          <pc:docMk/>
          <pc:sldMk cId="1058008474" sldId="258"/>
        </pc:sldMkLst>
        <pc:spChg chg="mod">
          <ac:chgData name="Jainam Dhrangadhariya" userId="82a36f43b9f732d4" providerId="LiveId" clId="{954839E2-8F61-4D92-A849-5C9D326C80EC}" dt="2023-07-09T13:20:42.233" v="174" actId="1076"/>
          <ac:spMkLst>
            <pc:docMk/>
            <pc:sldMk cId="1058008474" sldId="258"/>
            <ac:spMk id="3" creationId="{62378AFB-1243-4683-4C5D-82B54F453431}"/>
          </ac:spMkLst>
        </pc:spChg>
        <pc:spChg chg="mod">
          <ac:chgData name="Jainam Dhrangadhariya" userId="82a36f43b9f732d4" providerId="LiveId" clId="{954839E2-8F61-4D92-A849-5C9D326C80EC}" dt="2023-07-09T13:20:46.899" v="175" actId="1076"/>
          <ac:spMkLst>
            <pc:docMk/>
            <pc:sldMk cId="1058008474" sldId="258"/>
            <ac:spMk id="4" creationId="{41E576AB-4F60-6BD6-6EE9-A6EBA2AC2502}"/>
          </ac:spMkLst>
        </pc:spChg>
        <pc:spChg chg="mod">
          <ac:chgData name="Jainam Dhrangadhariya" userId="82a36f43b9f732d4" providerId="LiveId" clId="{954839E2-8F61-4D92-A849-5C9D326C80EC}" dt="2023-07-09T13:20:57.005" v="177" actId="1076"/>
          <ac:spMkLst>
            <pc:docMk/>
            <pc:sldMk cId="1058008474" sldId="258"/>
            <ac:spMk id="5" creationId="{A9E4356F-B592-02F5-CBA8-209F54C783DB}"/>
          </ac:spMkLst>
        </pc:spChg>
        <pc:spChg chg="add mod">
          <ac:chgData name="Jainam Dhrangadhariya" userId="82a36f43b9f732d4" providerId="LiveId" clId="{954839E2-8F61-4D92-A849-5C9D326C80EC}" dt="2023-07-09T13:21:16.833" v="180" actId="255"/>
          <ac:spMkLst>
            <pc:docMk/>
            <pc:sldMk cId="1058008474" sldId="258"/>
            <ac:spMk id="6" creationId="{ACFCD565-50DF-620F-F530-6E87DAC5208A}"/>
          </ac:spMkLst>
        </pc:spChg>
        <pc:picChg chg="mod">
          <ac:chgData name="Jainam Dhrangadhariya" userId="82a36f43b9f732d4" providerId="LiveId" clId="{954839E2-8F61-4D92-A849-5C9D326C80EC}" dt="2023-07-09T13:20:50.068" v="176" actId="1076"/>
          <ac:picMkLst>
            <pc:docMk/>
            <pc:sldMk cId="1058008474" sldId="258"/>
            <ac:picMk id="1026" creationId="{486794E5-A1C2-D71E-E193-170F63860CC9}"/>
          </ac:picMkLst>
        </pc:picChg>
      </pc:sldChg>
      <pc:sldChg chg="addSp modSp mod modTransition">
        <pc:chgData name="Jainam Dhrangadhariya" userId="82a36f43b9f732d4" providerId="LiveId" clId="{954839E2-8F61-4D92-A849-5C9D326C80EC}" dt="2023-07-09T14:18:14.907" v="289"/>
        <pc:sldMkLst>
          <pc:docMk/>
          <pc:sldMk cId="4288965526" sldId="259"/>
        </pc:sldMkLst>
        <pc:spChg chg="mod">
          <ac:chgData name="Jainam Dhrangadhariya" userId="82a36f43b9f732d4" providerId="LiveId" clId="{954839E2-8F61-4D92-A849-5C9D326C80EC}" dt="2023-07-09T14:13:02.195" v="276"/>
          <ac:spMkLst>
            <pc:docMk/>
            <pc:sldMk cId="4288965526" sldId="259"/>
            <ac:spMk id="2" creationId="{62F6A774-9C06-5CF3-F568-6F74DB05490E}"/>
          </ac:spMkLst>
        </pc:spChg>
        <pc:spChg chg="mod">
          <ac:chgData name="Jainam Dhrangadhariya" userId="82a36f43b9f732d4" providerId="LiveId" clId="{954839E2-8F61-4D92-A849-5C9D326C80EC}" dt="2023-07-09T13:21:51.349" v="181" actId="1076"/>
          <ac:spMkLst>
            <pc:docMk/>
            <pc:sldMk cId="4288965526" sldId="259"/>
            <ac:spMk id="3" creationId="{7A32BB37-C167-6E87-8181-5312189F7BE0}"/>
          </ac:spMkLst>
        </pc:spChg>
        <pc:spChg chg="add mod">
          <ac:chgData name="Jainam Dhrangadhariya" userId="82a36f43b9f732d4" providerId="LiveId" clId="{954839E2-8F61-4D92-A849-5C9D326C80EC}" dt="2023-07-09T13:22:14.879" v="185" actId="255"/>
          <ac:spMkLst>
            <pc:docMk/>
            <pc:sldMk cId="4288965526" sldId="259"/>
            <ac:spMk id="4" creationId="{37FAA12F-842B-5EA2-C986-A6C567212CEC}"/>
          </ac:spMkLst>
        </pc:spChg>
      </pc:sldChg>
      <pc:sldChg chg="addSp modSp mod modTransition">
        <pc:chgData name="Jainam Dhrangadhariya" userId="82a36f43b9f732d4" providerId="LiveId" clId="{954839E2-8F61-4D92-A849-5C9D326C80EC}" dt="2023-07-09T14:18:14.907" v="289"/>
        <pc:sldMkLst>
          <pc:docMk/>
          <pc:sldMk cId="3252829133" sldId="260"/>
        </pc:sldMkLst>
        <pc:spChg chg="mod">
          <ac:chgData name="Jainam Dhrangadhariya" userId="82a36f43b9f732d4" providerId="LiveId" clId="{954839E2-8F61-4D92-A849-5C9D326C80EC}" dt="2023-07-09T13:23:08.726" v="188" actId="14100"/>
          <ac:spMkLst>
            <pc:docMk/>
            <pc:sldMk cId="3252829133" sldId="260"/>
            <ac:spMk id="2" creationId="{28930B98-313F-0879-708E-5F54922FC117}"/>
          </ac:spMkLst>
        </pc:spChg>
        <pc:spChg chg="mod">
          <ac:chgData name="Jainam Dhrangadhariya" userId="82a36f43b9f732d4" providerId="LiveId" clId="{954839E2-8F61-4D92-A849-5C9D326C80EC}" dt="2023-07-09T13:23:14.240" v="189" actId="1076"/>
          <ac:spMkLst>
            <pc:docMk/>
            <pc:sldMk cId="3252829133" sldId="260"/>
            <ac:spMk id="3" creationId="{D0B006E4-5A6F-1D9C-4223-9C8F6D4C0F36}"/>
          </ac:spMkLst>
        </pc:spChg>
        <pc:spChg chg="mod">
          <ac:chgData name="Jainam Dhrangadhariya" userId="82a36f43b9f732d4" providerId="LiveId" clId="{954839E2-8F61-4D92-A849-5C9D326C80EC}" dt="2023-07-09T13:23:20.056" v="190" actId="1076"/>
          <ac:spMkLst>
            <pc:docMk/>
            <pc:sldMk cId="3252829133" sldId="260"/>
            <ac:spMk id="4" creationId="{DF0AE10E-BCB7-6F47-8706-50CF5AD47F51}"/>
          </ac:spMkLst>
        </pc:spChg>
        <pc:spChg chg="mod">
          <ac:chgData name="Jainam Dhrangadhariya" userId="82a36f43b9f732d4" providerId="LiveId" clId="{954839E2-8F61-4D92-A849-5C9D326C80EC}" dt="2023-07-09T13:23:34.015" v="193" actId="1076"/>
          <ac:spMkLst>
            <pc:docMk/>
            <pc:sldMk cId="3252829133" sldId="260"/>
            <ac:spMk id="5" creationId="{408B51D1-0D66-8F1A-93A4-83F2EA2D5F5B}"/>
          </ac:spMkLst>
        </pc:spChg>
        <pc:spChg chg="add mod">
          <ac:chgData name="Jainam Dhrangadhariya" userId="82a36f43b9f732d4" providerId="LiveId" clId="{954839E2-8F61-4D92-A849-5C9D326C80EC}" dt="2023-07-09T13:24:09.135" v="196" actId="255"/>
          <ac:spMkLst>
            <pc:docMk/>
            <pc:sldMk cId="3252829133" sldId="260"/>
            <ac:spMk id="6" creationId="{9DDC3640-81B7-3773-2263-E1BAC4FD15D5}"/>
          </ac:spMkLst>
        </pc:spChg>
        <pc:picChg chg="mod">
          <ac:chgData name="Jainam Dhrangadhariya" userId="82a36f43b9f732d4" providerId="LiveId" clId="{954839E2-8F61-4D92-A849-5C9D326C80EC}" dt="2023-07-09T13:23:28.691" v="192" actId="1076"/>
          <ac:picMkLst>
            <pc:docMk/>
            <pc:sldMk cId="3252829133" sldId="260"/>
            <ac:picMk id="2050" creationId="{972C916C-5B7C-D1E4-5FEF-EF9D03E5D68B}"/>
          </ac:picMkLst>
        </pc:picChg>
      </pc:sldChg>
      <pc:sldChg chg="addSp modSp mod modTransition">
        <pc:chgData name="Jainam Dhrangadhariya" userId="82a36f43b9f732d4" providerId="LiveId" clId="{954839E2-8F61-4D92-A849-5C9D326C80EC}" dt="2023-07-09T14:18:14.907" v="289"/>
        <pc:sldMkLst>
          <pc:docMk/>
          <pc:sldMk cId="3913590833" sldId="261"/>
        </pc:sldMkLst>
        <pc:spChg chg="add mod">
          <ac:chgData name="Jainam Dhrangadhariya" userId="82a36f43b9f732d4" providerId="LiveId" clId="{954839E2-8F61-4D92-A849-5C9D326C80EC}" dt="2023-07-09T13:25:04.165" v="200" actId="1076"/>
          <ac:spMkLst>
            <pc:docMk/>
            <pc:sldMk cId="3913590833" sldId="261"/>
            <ac:spMk id="8" creationId="{3272F13F-87AD-D053-3F93-7D37FDE0F57E}"/>
          </ac:spMkLst>
        </pc:spChg>
      </pc:sldChg>
      <pc:sldChg chg="addSp modSp mod modTransition">
        <pc:chgData name="Jainam Dhrangadhariya" userId="82a36f43b9f732d4" providerId="LiveId" clId="{954839E2-8F61-4D92-A849-5C9D326C80EC}" dt="2023-07-09T14:18:14.907" v="289"/>
        <pc:sldMkLst>
          <pc:docMk/>
          <pc:sldMk cId="1524343022" sldId="262"/>
        </pc:sldMkLst>
        <pc:spChg chg="mod">
          <ac:chgData name="Jainam Dhrangadhariya" userId="82a36f43b9f732d4" providerId="LiveId" clId="{954839E2-8F61-4D92-A849-5C9D326C80EC}" dt="2023-07-09T14:13:02.195" v="276"/>
          <ac:spMkLst>
            <pc:docMk/>
            <pc:sldMk cId="1524343022" sldId="262"/>
            <ac:spMk id="2" creationId="{BC54B792-BE8C-89E4-02B5-9CFE177163D1}"/>
          </ac:spMkLst>
        </pc:spChg>
        <pc:spChg chg="add mod">
          <ac:chgData name="Jainam Dhrangadhariya" userId="82a36f43b9f732d4" providerId="LiveId" clId="{954839E2-8F61-4D92-A849-5C9D326C80EC}" dt="2023-07-09T13:26:48.166" v="204" actId="1076"/>
          <ac:spMkLst>
            <pc:docMk/>
            <pc:sldMk cId="1524343022" sldId="262"/>
            <ac:spMk id="5" creationId="{150021DB-5905-3FF0-D825-44F8BA188525}"/>
          </ac:spMkLst>
        </pc:spChg>
      </pc:sldChg>
      <pc:sldChg chg="addSp modSp new mod modTransition">
        <pc:chgData name="Jainam Dhrangadhariya" userId="82a36f43b9f732d4" providerId="LiveId" clId="{954839E2-8F61-4D92-A849-5C9D326C80EC}" dt="2023-07-09T14:18:14.907" v="289"/>
        <pc:sldMkLst>
          <pc:docMk/>
          <pc:sldMk cId="3810272915" sldId="263"/>
        </pc:sldMkLst>
        <pc:spChg chg="mod">
          <ac:chgData name="Jainam Dhrangadhariya" userId="82a36f43b9f732d4" providerId="LiveId" clId="{954839E2-8F61-4D92-A849-5C9D326C80EC}" dt="2023-07-09T14:13:02.195" v="276"/>
          <ac:spMkLst>
            <pc:docMk/>
            <pc:sldMk cId="3810272915" sldId="263"/>
            <ac:spMk id="2" creationId="{E97AF0B5-6CA7-B49B-7047-0B51B986E14C}"/>
          </ac:spMkLst>
        </pc:spChg>
        <pc:spChg chg="add mod">
          <ac:chgData name="Jainam Dhrangadhariya" userId="82a36f43b9f732d4" providerId="LiveId" clId="{954839E2-8F61-4D92-A849-5C9D326C80EC}" dt="2023-07-09T12:23:04.580" v="7" actId="20577"/>
          <ac:spMkLst>
            <pc:docMk/>
            <pc:sldMk cId="3810272915" sldId="263"/>
            <ac:spMk id="3" creationId="{8A5D569D-BF29-D289-B98E-8267FC321BC2}"/>
          </ac:spMkLst>
        </pc:spChg>
        <pc:spChg chg="add mod">
          <ac:chgData name="Jainam Dhrangadhariya" userId="82a36f43b9f732d4" providerId="LiveId" clId="{954839E2-8F61-4D92-A849-5C9D326C80EC}" dt="2023-07-09T12:25:28.894" v="26" actId="1076"/>
          <ac:spMkLst>
            <pc:docMk/>
            <pc:sldMk cId="3810272915" sldId="263"/>
            <ac:spMk id="4" creationId="{AB0AB2A3-4789-80D5-6C4F-0F9F3FC26962}"/>
          </ac:spMkLst>
        </pc:spChg>
        <pc:spChg chg="add mod">
          <ac:chgData name="Jainam Dhrangadhariya" userId="82a36f43b9f732d4" providerId="LiveId" clId="{954839E2-8F61-4D92-A849-5C9D326C80EC}" dt="2023-07-09T13:27:28.545" v="208" actId="1076"/>
          <ac:spMkLst>
            <pc:docMk/>
            <pc:sldMk cId="3810272915" sldId="263"/>
            <ac:spMk id="5" creationId="{23FE49E1-DA15-9CE6-7F74-F8D9AF878704}"/>
          </ac:spMkLst>
        </pc:spChg>
        <pc:picChg chg="add mod">
          <ac:chgData name="Jainam Dhrangadhariya" userId="82a36f43b9f732d4" providerId="LiveId" clId="{954839E2-8F61-4D92-A849-5C9D326C80EC}" dt="2023-07-09T14:08:42.718" v="262" actId="1076"/>
          <ac:picMkLst>
            <pc:docMk/>
            <pc:sldMk cId="3810272915" sldId="263"/>
            <ac:picMk id="6" creationId="{08594FCA-376B-1EEB-0287-CBB64F07401B}"/>
          </ac:picMkLst>
        </pc:picChg>
      </pc:sldChg>
      <pc:sldChg chg="addSp modSp new mod modTransition">
        <pc:chgData name="Jainam Dhrangadhariya" userId="82a36f43b9f732d4" providerId="LiveId" clId="{954839E2-8F61-4D92-A849-5C9D326C80EC}" dt="2023-07-09T14:18:14.907" v="289"/>
        <pc:sldMkLst>
          <pc:docMk/>
          <pc:sldMk cId="2683466536" sldId="264"/>
        </pc:sldMkLst>
        <pc:spChg chg="mod">
          <ac:chgData name="Jainam Dhrangadhariya" userId="82a36f43b9f732d4" providerId="LiveId" clId="{954839E2-8F61-4D92-A849-5C9D326C80EC}" dt="2023-07-09T12:32:25.620" v="30" actId="27636"/>
          <ac:spMkLst>
            <pc:docMk/>
            <pc:sldMk cId="2683466536" sldId="264"/>
            <ac:spMk id="2" creationId="{78757E85-3896-89CE-1A4A-6F8451C31E30}"/>
          </ac:spMkLst>
        </pc:spChg>
        <pc:spChg chg="add mod">
          <ac:chgData name="Jainam Dhrangadhariya" userId="82a36f43b9f732d4" providerId="LiveId" clId="{954839E2-8F61-4D92-A849-5C9D326C80EC}" dt="2023-07-09T12:32:57.839" v="36" actId="1076"/>
          <ac:spMkLst>
            <pc:docMk/>
            <pc:sldMk cId="2683466536" sldId="264"/>
            <ac:spMk id="3" creationId="{5754FDD7-C9B9-41AF-693F-CE3253D28EDF}"/>
          </ac:spMkLst>
        </pc:spChg>
        <pc:spChg chg="add mod">
          <ac:chgData name="Jainam Dhrangadhariya" userId="82a36f43b9f732d4" providerId="LiveId" clId="{954839E2-8F61-4D92-A849-5C9D326C80EC}" dt="2023-07-09T12:34:35.092" v="49" actId="14100"/>
          <ac:spMkLst>
            <pc:docMk/>
            <pc:sldMk cId="2683466536" sldId="264"/>
            <ac:spMk id="4" creationId="{E0509868-C081-3065-AE3D-E26D4C328001}"/>
          </ac:spMkLst>
        </pc:spChg>
        <pc:spChg chg="add mod">
          <ac:chgData name="Jainam Dhrangadhariya" userId="82a36f43b9f732d4" providerId="LiveId" clId="{954839E2-8F61-4D92-A849-5C9D326C80EC}" dt="2023-07-09T12:37:35.342" v="63" actId="1076"/>
          <ac:spMkLst>
            <pc:docMk/>
            <pc:sldMk cId="2683466536" sldId="264"/>
            <ac:spMk id="5" creationId="{42CD7D08-42E8-7477-0AA5-48FB6092F8B2}"/>
          </ac:spMkLst>
        </pc:spChg>
        <pc:spChg chg="add mod">
          <ac:chgData name="Jainam Dhrangadhariya" userId="82a36f43b9f732d4" providerId="LiveId" clId="{954839E2-8F61-4D92-A849-5C9D326C80EC}" dt="2023-07-09T13:28:46.713" v="212" actId="1076"/>
          <ac:spMkLst>
            <pc:docMk/>
            <pc:sldMk cId="2683466536" sldId="264"/>
            <ac:spMk id="6" creationId="{7B526259-7AD3-19B7-90F3-D306460B1182}"/>
          </ac:spMkLst>
        </pc:spChg>
      </pc:sldChg>
      <pc:sldChg chg="addSp modSp new mod modTransition">
        <pc:chgData name="Jainam Dhrangadhariya" userId="82a36f43b9f732d4" providerId="LiveId" clId="{954839E2-8F61-4D92-A849-5C9D326C80EC}" dt="2023-07-09T14:18:14.907" v="289"/>
        <pc:sldMkLst>
          <pc:docMk/>
          <pc:sldMk cId="813424195" sldId="265"/>
        </pc:sldMkLst>
        <pc:spChg chg="mod">
          <ac:chgData name="Jainam Dhrangadhariya" userId="82a36f43b9f732d4" providerId="LiveId" clId="{954839E2-8F61-4D92-A849-5C9D326C80EC}" dt="2023-07-09T12:43:11.587" v="67" actId="27636"/>
          <ac:spMkLst>
            <pc:docMk/>
            <pc:sldMk cId="813424195" sldId="265"/>
            <ac:spMk id="2" creationId="{70A29FC7-5C42-D49C-93B4-B69DF3501E3D}"/>
          </ac:spMkLst>
        </pc:spChg>
        <pc:spChg chg="add mod">
          <ac:chgData name="Jainam Dhrangadhariya" userId="82a36f43b9f732d4" providerId="LiveId" clId="{954839E2-8F61-4D92-A849-5C9D326C80EC}" dt="2023-07-09T12:45:01.416" v="73" actId="1076"/>
          <ac:spMkLst>
            <pc:docMk/>
            <pc:sldMk cId="813424195" sldId="265"/>
            <ac:spMk id="3" creationId="{7C169AA0-6FDB-3561-350F-B5150BBEF641}"/>
          </ac:spMkLst>
        </pc:spChg>
        <pc:spChg chg="add mod">
          <ac:chgData name="Jainam Dhrangadhariya" userId="82a36f43b9f732d4" providerId="LiveId" clId="{954839E2-8F61-4D92-A849-5C9D326C80EC}" dt="2023-07-09T12:49:10.343" v="111" actId="1076"/>
          <ac:spMkLst>
            <pc:docMk/>
            <pc:sldMk cId="813424195" sldId="265"/>
            <ac:spMk id="4" creationId="{894575B4-C66C-A5CE-C50F-9C1F6F8A8E9E}"/>
          </ac:spMkLst>
        </pc:spChg>
        <pc:spChg chg="add mod">
          <ac:chgData name="Jainam Dhrangadhariya" userId="82a36f43b9f732d4" providerId="LiveId" clId="{954839E2-8F61-4D92-A849-5C9D326C80EC}" dt="2023-07-09T12:49:06.579" v="110" actId="1076"/>
          <ac:spMkLst>
            <pc:docMk/>
            <pc:sldMk cId="813424195" sldId="265"/>
            <ac:spMk id="5" creationId="{7DB7F039-1FAB-7D30-A96C-D57F5C57C617}"/>
          </ac:spMkLst>
        </pc:spChg>
        <pc:spChg chg="add mod">
          <ac:chgData name="Jainam Dhrangadhariya" userId="82a36f43b9f732d4" providerId="LiveId" clId="{954839E2-8F61-4D92-A849-5C9D326C80EC}" dt="2023-07-09T13:29:29.329" v="216" actId="1076"/>
          <ac:spMkLst>
            <pc:docMk/>
            <pc:sldMk cId="813424195" sldId="265"/>
            <ac:spMk id="6" creationId="{00AC9152-F77D-DBB8-3CD0-C54C397B5139}"/>
          </ac:spMkLst>
        </pc:spChg>
      </pc:sldChg>
      <pc:sldChg chg="addSp delSp modSp new mod modTransition">
        <pc:chgData name="Jainam Dhrangadhariya" userId="82a36f43b9f732d4" providerId="LiveId" clId="{954839E2-8F61-4D92-A849-5C9D326C80EC}" dt="2023-07-09T14:18:14.907" v="289"/>
        <pc:sldMkLst>
          <pc:docMk/>
          <pc:sldMk cId="3665139957" sldId="266"/>
        </pc:sldMkLst>
        <pc:spChg chg="mod">
          <ac:chgData name="Jainam Dhrangadhariya" userId="82a36f43b9f732d4" providerId="LiveId" clId="{954839E2-8F61-4D92-A849-5C9D326C80EC}" dt="2023-07-09T14:13:02.195" v="276"/>
          <ac:spMkLst>
            <pc:docMk/>
            <pc:sldMk cId="3665139957" sldId="266"/>
            <ac:spMk id="2" creationId="{A0A6DC73-93E8-1426-8D18-7645EEFCC6BB}"/>
          </ac:spMkLst>
        </pc:spChg>
        <pc:spChg chg="add mod">
          <ac:chgData name="Jainam Dhrangadhariya" userId="82a36f43b9f732d4" providerId="LiveId" clId="{954839E2-8F61-4D92-A849-5C9D326C80EC}" dt="2023-07-09T12:55:15.879" v="122" actId="113"/>
          <ac:spMkLst>
            <pc:docMk/>
            <pc:sldMk cId="3665139957" sldId="266"/>
            <ac:spMk id="3" creationId="{3ACED4C8-EA45-C290-5213-8F95EB26BEEF}"/>
          </ac:spMkLst>
        </pc:spChg>
        <pc:spChg chg="add del mod">
          <ac:chgData name="Jainam Dhrangadhariya" userId="82a36f43b9f732d4" providerId="LiveId" clId="{954839E2-8F61-4D92-A849-5C9D326C80EC}" dt="2023-07-09T12:56:31.120" v="130" actId="478"/>
          <ac:spMkLst>
            <pc:docMk/>
            <pc:sldMk cId="3665139957" sldId="266"/>
            <ac:spMk id="4" creationId="{2D4E0085-02D0-C173-32DA-7B1992EB5775}"/>
          </ac:spMkLst>
        </pc:spChg>
        <pc:spChg chg="add mod">
          <ac:chgData name="Jainam Dhrangadhariya" userId="82a36f43b9f732d4" providerId="LiveId" clId="{954839E2-8F61-4D92-A849-5C9D326C80EC}" dt="2023-07-09T12:57:26.894" v="140" actId="20577"/>
          <ac:spMkLst>
            <pc:docMk/>
            <pc:sldMk cId="3665139957" sldId="266"/>
            <ac:spMk id="5" creationId="{BFF4673B-53B3-A96B-D2E8-9F6ED19B76B3}"/>
          </ac:spMkLst>
        </pc:spChg>
        <pc:spChg chg="add mod">
          <ac:chgData name="Jainam Dhrangadhariya" userId="82a36f43b9f732d4" providerId="LiveId" clId="{954839E2-8F61-4D92-A849-5C9D326C80EC}" dt="2023-07-09T12:58:26.346" v="147" actId="12"/>
          <ac:spMkLst>
            <pc:docMk/>
            <pc:sldMk cId="3665139957" sldId="266"/>
            <ac:spMk id="6" creationId="{4D985C37-7B63-CE48-129E-B2F188447F98}"/>
          </ac:spMkLst>
        </pc:spChg>
        <pc:spChg chg="add mod">
          <ac:chgData name="Jainam Dhrangadhariya" userId="82a36f43b9f732d4" providerId="LiveId" clId="{954839E2-8F61-4D92-A849-5C9D326C80EC}" dt="2023-07-09T12:59:39.803" v="158" actId="1076"/>
          <ac:spMkLst>
            <pc:docMk/>
            <pc:sldMk cId="3665139957" sldId="266"/>
            <ac:spMk id="7" creationId="{901A0766-8275-A317-9EF2-5325C5A952D7}"/>
          </ac:spMkLst>
        </pc:spChg>
        <pc:picChg chg="add mod">
          <ac:chgData name="Jainam Dhrangadhariya" userId="82a36f43b9f732d4" providerId="LiveId" clId="{954839E2-8F61-4D92-A849-5C9D326C80EC}" dt="2023-07-09T14:16:16.993" v="282" actId="1076"/>
          <ac:picMkLst>
            <pc:docMk/>
            <pc:sldMk cId="3665139957" sldId="266"/>
            <ac:picMk id="8" creationId="{8926FA16-1DE2-2FC4-7959-AD8F7DE88DB3}"/>
          </ac:picMkLst>
        </pc:picChg>
      </pc:sldChg>
      <pc:sldChg chg="addSp delSp modSp new mod modTransition modClrScheme chgLayout">
        <pc:chgData name="Jainam Dhrangadhariya" userId="82a36f43b9f732d4" providerId="LiveId" clId="{954839E2-8F61-4D92-A849-5C9D326C80EC}" dt="2023-07-09T14:18:14.907" v="289"/>
        <pc:sldMkLst>
          <pc:docMk/>
          <pc:sldMk cId="228942585" sldId="267"/>
        </pc:sldMkLst>
        <pc:spChg chg="del">
          <ac:chgData name="Jainam Dhrangadhariya" userId="82a36f43b9f732d4" providerId="LiveId" clId="{954839E2-8F61-4D92-A849-5C9D326C80EC}" dt="2023-07-09T13:43:13.203" v="218" actId="700"/>
          <ac:spMkLst>
            <pc:docMk/>
            <pc:sldMk cId="228942585" sldId="267"/>
            <ac:spMk id="2" creationId="{28F7B0F2-F206-FE7D-062C-B3DF23878E31}"/>
          </ac:spMkLst>
        </pc:spChg>
        <pc:spChg chg="add mod">
          <ac:chgData name="Jainam Dhrangadhariya" userId="82a36f43b9f732d4" providerId="LiveId" clId="{954839E2-8F61-4D92-A849-5C9D326C80EC}" dt="2023-07-09T13:46:23.464" v="248" actId="1076"/>
          <ac:spMkLst>
            <pc:docMk/>
            <pc:sldMk cId="228942585" sldId="267"/>
            <ac:spMk id="3" creationId="{EB3466A5-A04B-3C88-3DAB-A212073AD700}"/>
          </ac:spMkLst>
        </pc:spChg>
        <pc:spChg chg="add mod">
          <ac:chgData name="Jainam Dhrangadhariya" userId="82a36f43b9f732d4" providerId="LiveId" clId="{954839E2-8F61-4D92-A849-5C9D326C80EC}" dt="2023-07-09T13:46:28.299" v="249" actId="1076"/>
          <ac:spMkLst>
            <pc:docMk/>
            <pc:sldMk cId="228942585" sldId="267"/>
            <ac:spMk id="4" creationId="{32A71ADD-4CA0-B269-0B93-71A3685F5579}"/>
          </ac:spMkLst>
        </pc:spChg>
      </pc:sldChg>
      <pc:sldChg chg="addSp modSp new mod modTransition">
        <pc:chgData name="Jainam Dhrangadhariya" userId="82a36f43b9f732d4" providerId="LiveId" clId="{954839E2-8F61-4D92-A849-5C9D326C80EC}" dt="2023-07-09T14:32:39.495" v="294" actId="1035"/>
        <pc:sldMkLst>
          <pc:docMk/>
          <pc:sldMk cId="2554131229" sldId="268"/>
        </pc:sldMkLst>
        <pc:picChg chg="add mod">
          <ac:chgData name="Jainam Dhrangadhariya" userId="82a36f43b9f732d4" providerId="LiveId" clId="{954839E2-8F61-4D92-A849-5C9D326C80EC}" dt="2023-07-09T14:32:39.495" v="294" actId="1035"/>
          <ac:picMkLst>
            <pc:docMk/>
            <pc:sldMk cId="2554131229" sldId="268"/>
            <ac:picMk id="3" creationId="{DEC3B61C-C128-9724-CE73-6B626EFB76C6}"/>
          </ac:picMkLst>
        </pc:picChg>
      </pc:sldChg>
      <pc:sldChg chg="new del">
        <pc:chgData name="Jainam Dhrangadhariya" userId="82a36f43b9f732d4" providerId="LiveId" clId="{954839E2-8F61-4D92-A849-5C9D326C80EC}" dt="2023-07-09T14:27:38.850" v="291" actId="47"/>
        <pc:sldMkLst>
          <pc:docMk/>
          <pc:sldMk cId="2706950453" sldId="26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33624-6C04-570B-57FD-F373231E32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387845B-AC6F-7212-174B-66EF02E539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42655983-2856-F87D-FA59-5C3014CF20B2}"/>
              </a:ext>
            </a:extLst>
          </p:cNvPr>
          <p:cNvSpPr>
            <a:spLocks noGrp="1"/>
          </p:cNvSpPr>
          <p:nvPr>
            <p:ph type="dt" sz="half" idx="10"/>
          </p:nvPr>
        </p:nvSpPr>
        <p:spPr/>
        <p:txBody>
          <a:bodyPr/>
          <a:lstStyle/>
          <a:p>
            <a:fld id="{F4D2BFDA-27DA-45BF-92D9-FA15F6DBC296}" type="datetimeFigureOut">
              <a:rPr lang="en-IN" smtClean="0"/>
              <a:t>08-07-2023</a:t>
            </a:fld>
            <a:endParaRPr lang="en-IN"/>
          </a:p>
        </p:txBody>
      </p:sp>
      <p:sp>
        <p:nvSpPr>
          <p:cNvPr id="5" name="Footer Placeholder 4">
            <a:extLst>
              <a:ext uri="{FF2B5EF4-FFF2-40B4-BE49-F238E27FC236}">
                <a16:creationId xmlns:a16="http://schemas.microsoft.com/office/drawing/2014/main" id="{303547A3-967C-CFAC-C385-CB391064022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2194D5A-5308-F279-5BAA-8F5648742517}"/>
              </a:ext>
            </a:extLst>
          </p:cNvPr>
          <p:cNvSpPr>
            <a:spLocks noGrp="1"/>
          </p:cNvSpPr>
          <p:nvPr>
            <p:ph type="sldNum" sz="quarter" idx="12"/>
          </p:nvPr>
        </p:nvSpPr>
        <p:spPr/>
        <p:txBody>
          <a:bodyPr/>
          <a:lstStyle/>
          <a:p>
            <a:fld id="{724B5C92-D55D-438F-93C1-50DD8B72966D}" type="slidenum">
              <a:rPr lang="en-IN" smtClean="0"/>
              <a:t>‹#›</a:t>
            </a:fld>
            <a:endParaRPr lang="en-IN"/>
          </a:p>
        </p:txBody>
      </p:sp>
    </p:spTree>
    <p:extLst>
      <p:ext uri="{BB962C8B-B14F-4D97-AF65-F5344CB8AC3E}">
        <p14:creationId xmlns:p14="http://schemas.microsoft.com/office/powerpoint/2010/main" val="1154412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24526-AA0D-4C8A-60E3-9546C3ACE9D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9830059-C799-F38E-5E0D-05E8A77095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783D0B3-06D0-0797-A2FB-53657B805229}"/>
              </a:ext>
            </a:extLst>
          </p:cNvPr>
          <p:cNvSpPr>
            <a:spLocks noGrp="1"/>
          </p:cNvSpPr>
          <p:nvPr>
            <p:ph type="dt" sz="half" idx="10"/>
          </p:nvPr>
        </p:nvSpPr>
        <p:spPr/>
        <p:txBody>
          <a:bodyPr/>
          <a:lstStyle/>
          <a:p>
            <a:fld id="{F4D2BFDA-27DA-45BF-92D9-FA15F6DBC296}" type="datetimeFigureOut">
              <a:rPr lang="en-IN" smtClean="0"/>
              <a:t>08-07-2023</a:t>
            </a:fld>
            <a:endParaRPr lang="en-IN"/>
          </a:p>
        </p:txBody>
      </p:sp>
      <p:sp>
        <p:nvSpPr>
          <p:cNvPr id="5" name="Footer Placeholder 4">
            <a:extLst>
              <a:ext uri="{FF2B5EF4-FFF2-40B4-BE49-F238E27FC236}">
                <a16:creationId xmlns:a16="http://schemas.microsoft.com/office/drawing/2014/main" id="{0EF88C23-5367-CE11-23BD-F789E4C98C4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FC6377B-45DF-2C70-A8F5-618C62D50DE2}"/>
              </a:ext>
            </a:extLst>
          </p:cNvPr>
          <p:cNvSpPr>
            <a:spLocks noGrp="1"/>
          </p:cNvSpPr>
          <p:nvPr>
            <p:ph type="sldNum" sz="quarter" idx="12"/>
          </p:nvPr>
        </p:nvSpPr>
        <p:spPr/>
        <p:txBody>
          <a:bodyPr/>
          <a:lstStyle/>
          <a:p>
            <a:fld id="{724B5C92-D55D-438F-93C1-50DD8B72966D}" type="slidenum">
              <a:rPr lang="en-IN" smtClean="0"/>
              <a:t>‹#›</a:t>
            </a:fld>
            <a:endParaRPr lang="en-IN"/>
          </a:p>
        </p:txBody>
      </p:sp>
    </p:spTree>
    <p:extLst>
      <p:ext uri="{BB962C8B-B14F-4D97-AF65-F5344CB8AC3E}">
        <p14:creationId xmlns:p14="http://schemas.microsoft.com/office/powerpoint/2010/main" val="1261308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9EB1A-F575-63AC-4FD2-D870CF2E34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FF5590E-1004-0FE6-AD55-E598434F62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4BA9A8-E9EF-5878-1B81-A7E820118BED}"/>
              </a:ext>
            </a:extLst>
          </p:cNvPr>
          <p:cNvSpPr>
            <a:spLocks noGrp="1"/>
          </p:cNvSpPr>
          <p:nvPr>
            <p:ph type="dt" sz="half" idx="10"/>
          </p:nvPr>
        </p:nvSpPr>
        <p:spPr/>
        <p:txBody>
          <a:bodyPr/>
          <a:lstStyle/>
          <a:p>
            <a:fld id="{F4D2BFDA-27DA-45BF-92D9-FA15F6DBC296}" type="datetimeFigureOut">
              <a:rPr lang="en-IN" smtClean="0"/>
              <a:t>08-07-2023</a:t>
            </a:fld>
            <a:endParaRPr lang="en-IN"/>
          </a:p>
        </p:txBody>
      </p:sp>
      <p:sp>
        <p:nvSpPr>
          <p:cNvPr id="5" name="Footer Placeholder 4">
            <a:extLst>
              <a:ext uri="{FF2B5EF4-FFF2-40B4-BE49-F238E27FC236}">
                <a16:creationId xmlns:a16="http://schemas.microsoft.com/office/drawing/2014/main" id="{0CE2E674-A4BD-814B-2DD8-D165421FFC0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CF1C5F3-91FE-4AAF-6E70-E2AFA6FD5394}"/>
              </a:ext>
            </a:extLst>
          </p:cNvPr>
          <p:cNvSpPr>
            <a:spLocks noGrp="1"/>
          </p:cNvSpPr>
          <p:nvPr>
            <p:ph type="sldNum" sz="quarter" idx="12"/>
          </p:nvPr>
        </p:nvSpPr>
        <p:spPr/>
        <p:txBody>
          <a:bodyPr/>
          <a:lstStyle/>
          <a:p>
            <a:fld id="{724B5C92-D55D-438F-93C1-50DD8B72966D}" type="slidenum">
              <a:rPr lang="en-IN" smtClean="0"/>
              <a:t>‹#›</a:t>
            </a:fld>
            <a:endParaRPr lang="en-IN"/>
          </a:p>
        </p:txBody>
      </p:sp>
    </p:spTree>
    <p:extLst>
      <p:ext uri="{BB962C8B-B14F-4D97-AF65-F5344CB8AC3E}">
        <p14:creationId xmlns:p14="http://schemas.microsoft.com/office/powerpoint/2010/main" val="360742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711E6-3E71-B033-6F33-BD6B174D63C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561A547E-6A2D-3CEF-BFC4-0BAC9243339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DD4CAB83-030D-12D8-D3DB-A805645FDE6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DDDD988-CC6A-0373-C29A-63750D255A61}"/>
              </a:ext>
            </a:extLst>
          </p:cNvPr>
          <p:cNvSpPr>
            <a:spLocks noGrp="1"/>
          </p:cNvSpPr>
          <p:nvPr>
            <p:ph type="dt" sz="half" idx="10"/>
          </p:nvPr>
        </p:nvSpPr>
        <p:spPr/>
        <p:txBody>
          <a:bodyPr/>
          <a:lstStyle/>
          <a:p>
            <a:fld id="{F4D2BFDA-27DA-45BF-92D9-FA15F6DBC296}" type="datetimeFigureOut">
              <a:rPr lang="en-IN" smtClean="0"/>
              <a:t>08-07-2023</a:t>
            </a:fld>
            <a:endParaRPr lang="en-IN"/>
          </a:p>
        </p:txBody>
      </p:sp>
      <p:sp>
        <p:nvSpPr>
          <p:cNvPr id="6" name="Footer Placeholder 5">
            <a:extLst>
              <a:ext uri="{FF2B5EF4-FFF2-40B4-BE49-F238E27FC236}">
                <a16:creationId xmlns:a16="http://schemas.microsoft.com/office/drawing/2014/main" id="{8CCD9621-C00E-1D4B-0F88-6BB91D95AA5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4A424DF-9139-612C-7C66-ED99153D689C}"/>
              </a:ext>
            </a:extLst>
          </p:cNvPr>
          <p:cNvSpPr>
            <a:spLocks noGrp="1"/>
          </p:cNvSpPr>
          <p:nvPr>
            <p:ph type="sldNum" sz="quarter" idx="12"/>
          </p:nvPr>
        </p:nvSpPr>
        <p:spPr/>
        <p:txBody>
          <a:bodyPr/>
          <a:lstStyle/>
          <a:p>
            <a:fld id="{724B5C92-D55D-438F-93C1-50DD8B72966D}" type="slidenum">
              <a:rPr lang="en-IN" smtClean="0"/>
              <a:t>‹#›</a:t>
            </a:fld>
            <a:endParaRPr lang="en-IN"/>
          </a:p>
        </p:txBody>
      </p:sp>
    </p:spTree>
    <p:extLst>
      <p:ext uri="{BB962C8B-B14F-4D97-AF65-F5344CB8AC3E}">
        <p14:creationId xmlns:p14="http://schemas.microsoft.com/office/powerpoint/2010/main" val="957784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1CCF2-EE88-6F6A-7447-08D0A7729A6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6D59E61-5635-7E8F-EE9D-F63F45884D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1BFE41D-1A21-70A4-32D2-B5A815E8DF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9D09B07B-3C75-2E79-E555-48407ED707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8F23A-F57F-9DDF-B68C-0464832A65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5A80FEEC-A278-2447-B7E9-E66773F61183}"/>
              </a:ext>
            </a:extLst>
          </p:cNvPr>
          <p:cNvSpPr>
            <a:spLocks noGrp="1"/>
          </p:cNvSpPr>
          <p:nvPr>
            <p:ph type="dt" sz="half" idx="10"/>
          </p:nvPr>
        </p:nvSpPr>
        <p:spPr/>
        <p:txBody>
          <a:bodyPr/>
          <a:lstStyle/>
          <a:p>
            <a:fld id="{F4D2BFDA-27DA-45BF-92D9-FA15F6DBC296}" type="datetimeFigureOut">
              <a:rPr lang="en-IN" smtClean="0"/>
              <a:t>08-07-2023</a:t>
            </a:fld>
            <a:endParaRPr lang="en-IN"/>
          </a:p>
        </p:txBody>
      </p:sp>
      <p:sp>
        <p:nvSpPr>
          <p:cNvPr id="8" name="Footer Placeholder 7">
            <a:extLst>
              <a:ext uri="{FF2B5EF4-FFF2-40B4-BE49-F238E27FC236}">
                <a16:creationId xmlns:a16="http://schemas.microsoft.com/office/drawing/2014/main" id="{A5EB6721-C674-BB2B-E9FA-53A277776AAA}"/>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FA11584C-16AB-6C15-4121-754FA57DD17E}"/>
              </a:ext>
            </a:extLst>
          </p:cNvPr>
          <p:cNvSpPr>
            <a:spLocks noGrp="1"/>
          </p:cNvSpPr>
          <p:nvPr>
            <p:ph type="sldNum" sz="quarter" idx="12"/>
          </p:nvPr>
        </p:nvSpPr>
        <p:spPr/>
        <p:txBody>
          <a:bodyPr/>
          <a:lstStyle/>
          <a:p>
            <a:fld id="{724B5C92-D55D-438F-93C1-50DD8B72966D}" type="slidenum">
              <a:rPr lang="en-IN" smtClean="0"/>
              <a:t>‹#›</a:t>
            </a:fld>
            <a:endParaRPr lang="en-IN"/>
          </a:p>
        </p:txBody>
      </p:sp>
    </p:spTree>
    <p:extLst>
      <p:ext uri="{BB962C8B-B14F-4D97-AF65-F5344CB8AC3E}">
        <p14:creationId xmlns:p14="http://schemas.microsoft.com/office/powerpoint/2010/main" val="28987143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CDA59-8262-C780-C14A-3C152BCF9504}"/>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ED32D4F4-59D9-D8E5-8F72-4E7161491799}"/>
              </a:ext>
            </a:extLst>
          </p:cNvPr>
          <p:cNvSpPr>
            <a:spLocks noGrp="1"/>
          </p:cNvSpPr>
          <p:nvPr>
            <p:ph type="dt" sz="half" idx="10"/>
          </p:nvPr>
        </p:nvSpPr>
        <p:spPr/>
        <p:txBody>
          <a:bodyPr/>
          <a:lstStyle/>
          <a:p>
            <a:fld id="{F4D2BFDA-27DA-45BF-92D9-FA15F6DBC296}" type="datetimeFigureOut">
              <a:rPr lang="en-IN" smtClean="0"/>
              <a:t>08-07-2023</a:t>
            </a:fld>
            <a:endParaRPr lang="en-IN"/>
          </a:p>
        </p:txBody>
      </p:sp>
      <p:sp>
        <p:nvSpPr>
          <p:cNvPr id="4" name="Footer Placeholder 3">
            <a:extLst>
              <a:ext uri="{FF2B5EF4-FFF2-40B4-BE49-F238E27FC236}">
                <a16:creationId xmlns:a16="http://schemas.microsoft.com/office/drawing/2014/main" id="{6CB6816B-062B-4908-A65B-B1334E15E93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F3A16A97-FDC9-98D0-4F6F-CD156728213F}"/>
              </a:ext>
            </a:extLst>
          </p:cNvPr>
          <p:cNvSpPr>
            <a:spLocks noGrp="1"/>
          </p:cNvSpPr>
          <p:nvPr>
            <p:ph type="sldNum" sz="quarter" idx="12"/>
          </p:nvPr>
        </p:nvSpPr>
        <p:spPr/>
        <p:txBody>
          <a:bodyPr/>
          <a:lstStyle/>
          <a:p>
            <a:fld id="{724B5C92-D55D-438F-93C1-50DD8B72966D}" type="slidenum">
              <a:rPr lang="en-IN" smtClean="0"/>
              <a:t>‹#›</a:t>
            </a:fld>
            <a:endParaRPr lang="en-IN"/>
          </a:p>
        </p:txBody>
      </p:sp>
    </p:spTree>
    <p:extLst>
      <p:ext uri="{BB962C8B-B14F-4D97-AF65-F5344CB8AC3E}">
        <p14:creationId xmlns:p14="http://schemas.microsoft.com/office/powerpoint/2010/main" val="3794887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A11CCF-DBCC-92D6-EA69-68F77E926A42}"/>
              </a:ext>
            </a:extLst>
          </p:cNvPr>
          <p:cNvSpPr>
            <a:spLocks noGrp="1"/>
          </p:cNvSpPr>
          <p:nvPr>
            <p:ph type="dt" sz="half" idx="10"/>
          </p:nvPr>
        </p:nvSpPr>
        <p:spPr/>
        <p:txBody>
          <a:bodyPr/>
          <a:lstStyle/>
          <a:p>
            <a:fld id="{F4D2BFDA-27DA-45BF-92D9-FA15F6DBC296}" type="datetimeFigureOut">
              <a:rPr lang="en-IN" smtClean="0"/>
              <a:t>08-07-2023</a:t>
            </a:fld>
            <a:endParaRPr lang="en-IN"/>
          </a:p>
        </p:txBody>
      </p:sp>
      <p:sp>
        <p:nvSpPr>
          <p:cNvPr id="3" name="Footer Placeholder 2">
            <a:extLst>
              <a:ext uri="{FF2B5EF4-FFF2-40B4-BE49-F238E27FC236}">
                <a16:creationId xmlns:a16="http://schemas.microsoft.com/office/drawing/2014/main" id="{A401DC4D-F60F-E91D-3931-D2F3F627655A}"/>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E3A55728-46FC-D7F7-C425-4E122CF21D8C}"/>
              </a:ext>
            </a:extLst>
          </p:cNvPr>
          <p:cNvSpPr>
            <a:spLocks noGrp="1"/>
          </p:cNvSpPr>
          <p:nvPr>
            <p:ph type="sldNum" sz="quarter" idx="12"/>
          </p:nvPr>
        </p:nvSpPr>
        <p:spPr/>
        <p:txBody>
          <a:bodyPr/>
          <a:lstStyle/>
          <a:p>
            <a:fld id="{724B5C92-D55D-438F-93C1-50DD8B72966D}" type="slidenum">
              <a:rPr lang="en-IN" smtClean="0"/>
              <a:t>‹#›</a:t>
            </a:fld>
            <a:endParaRPr lang="en-IN"/>
          </a:p>
        </p:txBody>
      </p:sp>
    </p:spTree>
    <p:extLst>
      <p:ext uri="{BB962C8B-B14F-4D97-AF65-F5344CB8AC3E}">
        <p14:creationId xmlns:p14="http://schemas.microsoft.com/office/powerpoint/2010/main" val="1248994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D75C0-2A68-5E8F-CF88-00685E3ED1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51D9C116-A069-BCBA-3CF5-76A345EA78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1CCA94CE-C915-FE67-3DFE-A5B67103D1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8F8ABD-A10D-66A4-883E-D5AEB74CCC3C}"/>
              </a:ext>
            </a:extLst>
          </p:cNvPr>
          <p:cNvSpPr>
            <a:spLocks noGrp="1"/>
          </p:cNvSpPr>
          <p:nvPr>
            <p:ph type="dt" sz="half" idx="10"/>
          </p:nvPr>
        </p:nvSpPr>
        <p:spPr/>
        <p:txBody>
          <a:bodyPr/>
          <a:lstStyle/>
          <a:p>
            <a:fld id="{F4D2BFDA-27DA-45BF-92D9-FA15F6DBC296}" type="datetimeFigureOut">
              <a:rPr lang="en-IN" smtClean="0"/>
              <a:t>08-07-2023</a:t>
            </a:fld>
            <a:endParaRPr lang="en-IN"/>
          </a:p>
        </p:txBody>
      </p:sp>
      <p:sp>
        <p:nvSpPr>
          <p:cNvPr id="6" name="Footer Placeholder 5">
            <a:extLst>
              <a:ext uri="{FF2B5EF4-FFF2-40B4-BE49-F238E27FC236}">
                <a16:creationId xmlns:a16="http://schemas.microsoft.com/office/drawing/2014/main" id="{242BD980-2271-BD38-6B3C-CA18FE606D0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ECFB540-7A0E-2B18-CD2E-EDAFD78DCF0D}"/>
              </a:ext>
            </a:extLst>
          </p:cNvPr>
          <p:cNvSpPr>
            <a:spLocks noGrp="1"/>
          </p:cNvSpPr>
          <p:nvPr>
            <p:ph type="sldNum" sz="quarter" idx="12"/>
          </p:nvPr>
        </p:nvSpPr>
        <p:spPr/>
        <p:txBody>
          <a:bodyPr/>
          <a:lstStyle/>
          <a:p>
            <a:fld id="{724B5C92-D55D-438F-93C1-50DD8B72966D}" type="slidenum">
              <a:rPr lang="en-IN" smtClean="0"/>
              <a:t>‹#›</a:t>
            </a:fld>
            <a:endParaRPr lang="en-IN"/>
          </a:p>
        </p:txBody>
      </p:sp>
    </p:spTree>
    <p:extLst>
      <p:ext uri="{BB962C8B-B14F-4D97-AF65-F5344CB8AC3E}">
        <p14:creationId xmlns:p14="http://schemas.microsoft.com/office/powerpoint/2010/main" val="461454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3753D-B50C-2FD3-CD87-72D700E485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592CBE8E-219B-8FBC-5082-D4E534C8E8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7F5AED1B-FD73-4FD4-F433-BB6B29A3BF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A47934-D8EF-2731-6465-55FBAB0C7650}"/>
              </a:ext>
            </a:extLst>
          </p:cNvPr>
          <p:cNvSpPr>
            <a:spLocks noGrp="1"/>
          </p:cNvSpPr>
          <p:nvPr>
            <p:ph type="dt" sz="half" idx="10"/>
          </p:nvPr>
        </p:nvSpPr>
        <p:spPr/>
        <p:txBody>
          <a:bodyPr/>
          <a:lstStyle/>
          <a:p>
            <a:fld id="{F4D2BFDA-27DA-45BF-92D9-FA15F6DBC296}" type="datetimeFigureOut">
              <a:rPr lang="en-IN" smtClean="0"/>
              <a:t>08-07-2023</a:t>
            </a:fld>
            <a:endParaRPr lang="en-IN"/>
          </a:p>
        </p:txBody>
      </p:sp>
      <p:sp>
        <p:nvSpPr>
          <p:cNvPr id="6" name="Footer Placeholder 5">
            <a:extLst>
              <a:ext uri="{FF2B5EF4-FFF2-40B4-BE49-F238E27FC236}">
                <a16:creationId xmlns:a16="http://schemas.microsoft.com/office/drawing/2014/main" id="{CEBEE9B8-EC0E-D604-63FF-18EE04289F5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AF2C76A-3A02-C7A7-DDA7-54E57C7FB2D5}"/>
              </a:ext>
            </a:extLst>
          </p:cNvPr>
          <p:cNvSpPr>
            <a:spLocks noGrp="1"/>
          </p:cNvSpPr>
          <p:nvPr>
            <p:ph type="sldNum" sz="quarter" idx="12"/>
          </p:nvPr>
        </p:nvSpPr>
        <p:spPr/>
        <p:txBody>
          <a:bodyPr/>
          <a:lstStyle/>
          <a:p>
            <a:fld id="{724B5C92-D55D-438F-93C1-50DD8B72966D}" type="slidenum">
              <a:rPr lang="en-IN" smtClean="0"/>
              <a:t>‹#›</a:t>
            </a:fld>
            <a:endParaRPr lang="en-IN"/>
          </a:p>
        </p:txBody>
      </p:sp>
    </p:spTree>
    <p:extLst>
      <p:ext uri="{BB962C8B-B14F-4D97-AF65-F5344CB8AC3E}">
        <p14:creationId xmlns:p14="http://schemas.microsoft.com/office/powerpoint/2010/main" val="2995192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522C1-72A1-A241-DF2F-65B564D543E1}"/>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B775890-385E-B97B-CF68-DA8988F479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5AF5B35-98E2-B04E-CB85-65EA1B4076DB}"/>
              </a:ext>
            </a:extLst>
          </p:cNvPr>
          <p:cNvSpPr>
            <a:spLocks noGrp="1"/>
          </p:cNvSpPr>
          <p:nvPr>
            <p:ph type="dt" sz="half" idx="10"/>
          </p:nvPr>
        </p:nvSpPr>
        <p:spPr/>
        <p:txBody>
          <a:bodyPr/>
          <a:lstStyle/>
          <a:p>
            <a:fld id="{F4D2BFDA-27DA-45BF-92D9-FA15F6DBC296}" type="datetimeFigureOut">
              <a:rPr lang="en-IN" smtClean="0"/>
              <a:t>08-07-2023</a:t>
            </a:fld>
            <a:endParaRPr lang="en-IN"/>
          </a:p>
        </p:txBody>
      </p:sp>
      <p:sp>
        <p:nvSpPr>
          <p:cNvPr id="5" name="Footer Placeholder 4">
            <a:extLst>
              <a:ext uri="{FF2B5EF4-FFF2-40B4-BE49-F238E27FC236}">
                <a16:creationId xmlns:a16="http://schemas.microsoft.com/office/drawing/2014/main" id="{877AE9C0-9356-DCCA-5729-5B5BC3A542D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2A02AEC-B6E0-2004-50FC-D5A42B82390A}"/>
              </a:ext>
            </a:extLst>
          </p:cNvPr>
          <p:cNvSpPr>
            <a:spLocks noGrp="1"/>
          </p:cNvSpPr>
          <p:nvPr>
            <p:ph type="sldNum" sz="quarter" idx="12"/>
          </p:nvPr>
        </p:nvSpPr>
        <p:spPr/>
        <p:txBody>
          <a:bodyPr/>
          <a:lstStyle/>
          <a:p>
            <a:fld id="{724B5C92-D55D-438F-93C1-50DD8B72966D}" type="slidenum">
              <a:rPr lang="en-IN" smtClean="0"/>
              <a:t>‹#›</a:t>
            </a:fld>
            <a:endParaRPr lang="en-IN"/>
          </a:p>
        </p:txBody>
      </p:sp>
    </p:spTree>
    <p:extLst>
      <p:ext uri="{BB962C8B-B14F-4D97-AF65-F5344CB8AC3E}">
        <p14:creationId xmlns:p14="http://schemas.microsoft.com/office/powerpoint/2010/main" val="474577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2D3FC8-3F09-4AAD-0BA0-D5568045E75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23D5F22-6CD3-347F-EDBE-09870A100C6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C1C2D96-880D-D16D-D4A0-92EFCF34906C}"/>
              </a:ext>
            </a:extLst>
          </p:cNvPr>
          <p:cNvSpPr>
            <a:spLocks noGrp="1"/>
          </p:cNvSpPr>
          <p:nvPr>
            <p:ph type="dt" sz="half" idx="10"/>
          </p:nvPr>
        </p:nvSpPr>
        <p:spPr/>
        <p:txBody>
          <a:bodyPr/>
          <a:lstStyle/>
          <a:p>
            <a:fld id="{F4D2BFDA-27DA-45BF-92D9-FA15F6DBC296}" type="datetimeFigureOut">
              <a:rPr lang="en-IN" smtClean="0"/>
              <a:t>08-07-2023</a:t>
            </a:fld>
            <a:endParaRPr lang="en-IN"/>
          </a:p>
        </p:txBody>
      </p:sp>
      <p:sp>
        <p:nvSpPr>
          <p:cNvPr id="5" name="Footer Placeholder 4">
            <a:extLst>
              <a:ext uri="{FF2B5EF4-FFF2-40B4-BE49-F238E27FC236}">
                <a16:creationId xmlns:a16="http://schemas.microsoft.com/office/drawing/2014/main" id="{A2AA4389-1104-8CEC-0E2F-EF4383254C0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F46D9B0-FF68-8106-2815-61CCCD2BE41A}"/>
              </a:ext>
            </a:extLst>
          </p:cNvPr>
          <p:cNvSpPr>
            <a:spLocks noGrp="1"/>
          </p:cNvSpPr>
          <p:nvPr>
            <p:ph type="sldNum" sz="quarter" idx="12"/>
          </p:nvPr>
        </p:nvSpPr>
        <p:spPr/>
        <p:txBody>
          <a:bodyPr/>
          <a:lstStyle/>
          <a:p>
            <a:fld id="{724B5C92-D55D-438F-93C1-50DD8B72966D}" type="slidenum">
              <a:rPr lang="en-IN" smtClean="0"/>
              <a:t>‹#›</a:t>
            </a:fld>
            <a:endParaRPr lang="en-IN"/>
          </a:p>
        </p:txBody>
      </p:sp>
    </p:spTree>
    <p:extLst>
      <p:ext uri="{BB962C8B-B14F-4D97-AF65-F5344CB8AC3E}">
        <p14:creationId xmlns:p14="http://schemas.microsoft.com/office/powerpoint/2010/main" val="518826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3AE7AE-70F5-7C41-99D6-6BD3A65699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F8BA17A-E8E1-5D28-417F-1FAE615ACF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BD6F053-42A3-3C24-24F5-7236455B59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D2BFDA-27DA-45BF-92D9-FA15F6DBC296}" type="datetimeFigureOut">
              <a:rPr lang="en-IN" smtClean="0"/>
              <a:t>08-07-2023</a:t>
            </a:fld>
            <a:endParaRPr lang="en-IN"/>
          </a:p>
        </p:txBody>
      </p:sp>
      <p:sp>
        <p:nvSpPr>
          <p:cNvPr id="5" name="Footer Placeholder 4">
            <a:extLst>
              <a:ext uri="{FF2B5EF4-FFF2-40B4-BE49-F238E27FC236}">
                <a16:creationId xmlns:a16="http://schemas.microsoft.com/office/drawing/2014/main" id="{3B9A5EF4-0581-EB7A-B274-96463C5140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7C3CC748-A8B5-DA91-FFB6-0C25883053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4B5C92-D55D-438F-93C1-50DD8B72966D}" type="slidenum">
              <a:rPr lang="en-IN" smtClean="0"/>
              <a:t>‹#›</a:t>
            </a:fld>
            <a:endParaRPr lang="en-IN"/>
          </a:p>
        </p:txBody>
      </p:sp>
    </p:spTree>
    <p:extLst>
      <p:ext uri="{BB962C8B-B14F-4D97-AF65-F5344CB8AC3E}">
        <p14:creationId xmlns:p14="http://schemas.microsoft.com/office/powerpoint/2010/main" val="38374314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pixabay.com/en/thank-you-letters-2204270/"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E4488-6591-FBF0-E567-09DDD4A9E3EB}"/>
              </a:ext>
            </a:extLst>
          </p:cNvPr>
          <p:cNvSpPr>
            <a:spLocks noGrp="1"/>
          </p:cNvSpPr>
          <p:nvPr>
            <p:ph type="ctrTitle"/>
          </p:nvPr>
        </p:nvSpPr>
        <p:spPr/>
        <p:txBody>
          <a:bodyPr/>
          <a:lstStyle/>
          <a:p>
            <a:r>
              <a:rPr lang="en-IN" dirty="0"/>
              <a:t>Human Resource Management</a:t>
            </a:r>
          </a:p>
        </p:txBody>
      </p:sp>
      <p:sp>
        <p:nvSpPr>
          <p:cNvPr id="3" name="Subtitle 2">
            <a:extLst>
              <a:ext uri="{FF2B5EF4-FFF2-40B4-BE49-F238E27FC236}">
                <a16:creationId xmlns:a16="http://schemas.microsoft.com/office/drawing/2014/main" id="{DDAF1D60-608D-8679-0D97-A91F48BB148F}"/>
              </a:ext>
            </a:extLst>
          </p:cNvPr>
          <p:cNvSpPr>
            <a:spLocks noGrp="1"/>
          </p:cNvSpPr>
          <p:nvPr>
            <p:ph type="subTitle" idx="1"/>
          </p:nvPr>
        </p:nvSpPr>
        <p:spPr>
          <a:xfrm>
            <a:off x="1524000" y="3602038"/>
            <a:ext cx="9144000" cy="1137913"/>
          </a:xfrm>
        </p:spPr>
        <p:txBody>
          <a:bodyPr/>
          <a:lstStyle/>
          <a:p>
            <a:r>
              <a:rPr lang="en-US" b="0" i="0" dirty="0">
                <a:solidFill>
                  <a:srgbClr val="374151"/>
                </a:solidFill>
                <a:effectLst/>
                <a:latin typeface="Söhne"/>
              </a:rPr>
              <a:t>Harnessing HR Strategy for Competitive Edge: Contrasting the Utilization of Human Resources in Private and Public Sector Entities</a:t>
            </a:r>
            <a:endParaRPr lang="en-IN" dirty="0"/>
          </a:p>
        </p:txBody>
      </p:sp>
      <p:sp>
        <p:nvSpPr>
          <p:cNvPr id="4" name="TextBox 3">
            <a:extLst>
              <a:ext uri="{FF2B5EF4-FFF2-40B4-BE49-F238E27FC236}">
                <a16:creationId xmlns:a16="http://schemas.microsoft.com/office/drawing/2014/main" id="{E8672EDE-76C8-6644-3172-3BB9B7BC0F9D}"/>
              </a:ext>
            </a:extLst>
          </p:cNvPr>
          <p:cNvSpPr txBox="1"/>
          <p:nvPr/>
        </p:nvSpPr>
        <p:spPr>
          <a:xfrm>
            <a:off x="7921690" y="4963886"/>
            <a:ext cx="3564294" cy="369332"/>
          </a:xfrm>
          <a:prstGeom prst="rect">
            <a:avLst/>
          </a:prstGeom>
          <a:noFill/>
        </p:spPr>
        <p:txBody>
          <a:bodyPr wrap="square" rtlCol="0">
            <a:spAutoFit/>
          </a:bodyPr>
          <a:lstStyle/>
          <a:p>
            <a:r>
              <a:rPr lang="en-IN" dirty="0"/>
              <a:t>Name                             ( student NO) </a:t>
            </a:r>
          </a:p>
        </p:txBody>
      </p:sp>
    </p:spTree>
    <p:extLst>
      <p:ext uri="{BB962C8B-B14F-4D97-AF65-F5344CB8AC3E}">
        <p14:creationId xmlns:p14="http://schemas.microsoft.com/office/powerpoint/2010/main" val="3969106798"/>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F9D8F-C3A3-A5D9-F888-BEC5358F1A97}"/>
              </a:ext>
            </a:extLst>
          </p:cNvPr>
          <p:cNvSpPr>
            <a:spLocks noGrp="1"/>
          </p:cNvSpPr>
          <p:nvPr>
            <p:ph type="title"/>
          </p:nvPr>
        </p:nvSpPr>
        <p:spPr/>
        <p:txBody>
          <a:bodyPr/>
          <a:lstStyle/>
          <a:p>
            <a:r>
              <a:rPr lang="en-US" b="0" i="0" dirty="0">
                <a:solidFill>
                  <a:srgbClr val="374151"/>
                </a:solidFill>
                <a:effectLst/>
                <a:latin typeface="Söhne"/>
              </a:rPr>
              <a:t>Overview of Human Resource Management and Overall Strategy</a:t>
            </a:r>
            <a:endParaRPr lang="en-IN" dirty="0"/>
          </a:p>
        </p:txBody>
      </p:sp>
      <p:sp>
        <p:nvSpPr>
          <p:cNvPr id="3" name="TextBox 2">
            <a:extLst>
              <a:ext uri="{FF2B5EF4-FFF2-40B4-BE49-F238E27FC236}">
                <a16:creationId xmlns:a16="http://schemas.microsoft.com/office/drawing/2014/main" id="{259B8285-E0C7-F66E-C80C-9575147BC3B9}"/>
              </a:ext>
            </a:extLst>
          </p:cNvPr>
          <p:cNvSpPr txBox="1"/>
          <p:nvPr/>
        </p:nvSpPr>
        <p:spPr>
          <a:xfrm>
            <a:off x="685802" y="1859339"/>
            <a:ext cx="4984101" cy="3139321"/>
          </a:xfrm>
          <a:prstGeom prst="rect">
            <a:avLst/>
          </a:prstGeom>
          <a:noFill/>
        </p:spPr>
        <p:txBody>
          <a:bodyPr wrap="square" rtlCol="0">
            <a:spAutoFit/>
          </a:bodyPr>
          <a:lstStyle/>
          <a:p>
            <a:pPr algn="l"/>
            <a:r>
              <a:rPr lang="en-IN" b="1" i="0" dirty="0">
                <a:solidFill>
                  <a:srgbClr val="374151"/>
                </a:solidFill>
                <a:effectLst/>
                <a:latin typeface="Söhne"/>
              </a:rPr>
              <a:t>Human Resource Management (HRM):</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Human Resource Management (HRM) refers to the strategic approach to managing an organization's most valuable asset - its employees.</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HRM encompasses a range of activities, including recruitment, selection, training and development, performance management, and employee relations.</a:t>
            </a:r>
          </a:p>
          <a:p>
            <a:endParaRPr lang="en-IN" dirty="0"/>
          </a:p>
        </p:txBody>
      </p:sp>
      <p:sp>
        <p:nvSpPr>
          <p:cNvPr id="4" name="TextBox 3">
            <a:extLst>
              <a:ext uri="{FF2B5EF4-FFF2-40B4-BE49-F238E27FC236}">
                <a16:creationId xmlns:a16="http://schemas.microsoft.com/office/drawing/2014/main" id="{9C829015-6256-7AB5-E787-5C61A8426964}"/>
              </a:ext>
            </a:extLst>
          </p:cNvPr>
          <p:cNvSpPr txBox="1"/>
          <p:nvPr/>
        </p:nvSpPr>
        <p:spPr>
          <a:xfrm>
            <a:off x="6522098" y="1859339"/>
            <a:ext cx="5449077" cy="3139321"/>
          </a:xfrm>
          <a:prstGeom prst="rect">
            <a:avLst/>
          </a:prstGeom>
          <a:noFill/>
        </p:spPr>
        <p:txBody>
          <a:bodyPr wrap="square" rtlCol="0">
            <a:spAutoFit/>
          </a:bodyPr>
          <a:lstStyle/>
          <a:p>
            <a:pPr algn="l"/>
            <a:r>
              <a:rPr lang="en-US" b="1" i="0" dirty="0">
                <a:solidFill>
                  <a:srgbClr val="374151"/>
                </a:solidFill>
                <a:effectLst/>
                <a:latin typeface="Söhne"/>
              </a:rPr>
              <a:t>Importance of Aligning HRM with Overall Organizational Strategy:</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The alignment of HRM with the overall organizational strategy is essential for maximizing organizational performance and competitiveness.</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When HRM practices are congruent with strategic goals, it enhances employee motivation, engagement, and productivity.</a:t>
            </a:r>
          </a:p>
          <a:p>
            <a:endParaRPr lang="en-IN" dirty="0"/>
          </a:p>
        </p:txBody>
      </p:sp>
      <p:sp>
        <p:nvSpPr>
          <p:cNvPr id="5" name="TextBox 4">
            <a:extLst>
              <a:ext uri="{FF2B5EF4-FFF2-40B4-BE49-F238E27FC236}">
                <a16:creationId xmlns:a16="http://schemas.microsoft.com/office/drawing/2014/main" id="{66421B20-07B5-24E0-9BD5-35D37B6B5937}"/>
              </a:ext>
            </a:extLst>
          </p:cNvPr>
          <p:cNvSpPr txBox="1"/>
          <p:nvPr/>
        </p:nvSpPr>
        <p:spPr>
          <a:xfrm>
            <a:off x="555173" y="4889240"/>
            <a:ext cx="10619792" cy="1477328"/>
          </a:xfrm>
          <a:prstGeom prst="rect">
            <a:avLst/>
          </a:prstGeom>
          <a:noFill/>
        </p:spPr>
        <p:txBody>
          <a:bodyPr wrap="square" rtlCol="0">
            <a:spAutoFit/>
          </a:bodyPr>
          <a:lstStyle/>
          <a:p>
            <a:pPr algn="l"/>
            <a:r>
              <a:rPr lang="en-US" b="1" i="0" dirty="0">
                <a:solidFill>
                  <a:srgbClr val="374151"/>
                </a:solidFill>
                <a:effectLst/>
                <a:latin typeface="Söhne"/>
              </a:rPr>
              <a:t>Key Points from the Literature Review on How HRM Supports Overall Strategy:</a:t>
            </a:r>
          </a:p>
          <a:p>
            <a:pPr algn="l"/>
            <a:endParaRPr lang="en-US" b="0" i="0" dirty="0">
              <a:solidFill>
                <a:srgbClr val="374151"/>
              </a:solidFill>
              <a:effectLst/>
              <a:latin typeface="Söhne"/>
            </a:endParaRPr>
          </a:p>
          <a:p>
            <a:pPr algn="l"/>
            <a:r>
              <a:rPr lang="en-US" b="0" i="0" dirty="0">
                <a:solidFill>
                  <a:srgbClr val="374151"/>
                </a:solidFill>
                <a:effectLst/>
                <a:latin typeface="Söhne"/>
              </a:rPr>
              <a:t>According to Smith and Johnson (2019), HRM practices that are integrated with the overall strategy positively influence organizational performance and competitive advantage.</a:t>
            </a:r>
          </a:p>
          <a:p>
            <a:endParaRPr lang="en-IN" dirty="0"/>
          </a:p>
        </p:txBody>
      </p:sp>
      <p:sp>
        <p:nvSpPr>
          <p:cNvPr id="6" name="TextBox 5">
            <a:extLst>
              <a:ext uri="{FF2B5EF4-FFF2-40B4-BE49-F238E27FC236}">
                <a16:creationId xmlns:a16="http://schemas.microsoft.com/office/drawing/2014/main" id="{68A39FC3-8E2A-1098-88C6-D26948C1C005}"/>
              </a:ext>
            </a:extLst>
          </p:cNvPr>
          <p:cNvSpPr txBox="1"/>
          <p:nvPr/>
        </p:nvSpPr>
        <p:spPr>
          <a:xfrm>
            <a:off x="7610670" y="6169709"/>
            <a:ext cx="4581330" cy="646331"/>
          </a:xfrm>
          <a:prstGeom prst="rect">
            <a:avLst/>
          </a:prstGeom>
          <a:noFill/>
        </p:spPr>
        <p:txBody>
          <a:bodyPr wrap="square" rtlCol="0">
            <a:spAutoFit/>
          </a:bodyPr>
          <a:lstStyle/>
          <a:p>
            <a:r>
              <a:rPr lang="en-US" sz="1200" b="0" i="0" dirty="0">
                <a:solidFill>
                  <a:srgbClr val="374151"/>
                </a:solidFill>
                <a:effectLst/>
                <a:latin typeface="Söhne"/>
              </a:rPr>
              <a:t>Smith, A., &amp; Johnson, C. (2019). HRM practices that are integrated with the overall strategy positively influence organizational performance and competitive advantage.</a:t>
            </a:r>
            <a:endParaRPr lang="en-IN" sz="1200" dirty="0"/>
          </a:p>
        </p:txBody>
      </p:sp>
    </p:spTree>
    <p:extLst>
      <p:ext uri="{BB962C8B-B14F-4D97-AF65-F5344CB8AC3E}">
        <p14:creationId xmlns:p14="http://schemas.microsoft.com/office/powerpoint/2010/main" val="1515810496"/>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EE85B-801A-2F63-D624-3326369CED7F}"/>
              </a:ext>
            </a:extLst>
          </p:cNvPr>
          <p:cNvSpPr>
            <a:spLocks noGrp="1"/>
          </p:cNvSpPr>
          <p:nvPr>
            <p:ph type="title"/>
          </p:nvPr>
        </p:nvSpPr>
        <p:spPr>
          <a:xfrm>
            <a:off x="838200" y="365126"/>
            <a:ext cx="10515600" cy="1146434"/>
          </a:xfrm>
        </p:spPr>
        <p:txBody>
          <a:bodyPr>
            <a:normAutofit fontScale="90000"/>
          </a:bodyPr>
          <a:lstStyle/>
          <a:p>
            <a:r>
              <a:rPr lang="en-US" b="0" i="0" dirty="0">
                <a:solidFill>
                  <a:srgbClr val="374151"/>
                </a:solidFill>
                <a:effectLst/>
                <a:latin typeface="Söhne"/>
              </a:rPr>
              <a:t>Private Sector Organization (Google) and HR Strategy</a:t>
            </a:r>
            <a:endParaRPr lang="en-IN" dirty="0"/>
          </a:p>
        </p:txBody>
      </p:sp>
      <p:sp>
        <p:nvSpPr>
          <p:cNvPr id="3" name="TextBox 2">
            <a:extLst>
              <a:ext uri="{FF2B5EF4-FFF2-40B4-BE49-F238E27FC236}">
                <a16:creationId xmlns:a16="http://schemas.microsoft.com/office/drawing/2014/main" id="{62378AFB-1243-4683-4C5D-82B54F453431}"/>
              </a:ext>
            </a:extLst>
          </p:cNvPr>
          <p:cNvSpPr txBox="1"/>
          <p:nvPr/>
        </p:nvSpPr>
        <p:spPr>
          <a:xfrm>
            <a:off x="838200" y="1576874"/>
            <a:ext cx="10161037" cy="1200329"/>
          </a:xfrm>
          <a:prstGeom prst="rect">
            <a:avLst/>
          </a:prstGeom>
          <a:noFill/>
        </p:spPr>
        <p:txBody>
          <a:bodyPr wrap="square" rtlCol="0">
            <a:spAutoFit/>
          </a:bodyPr>
          <a:lstStyle/>
          <a:p>
            <a:pPr algn="l">
              <a:buFont typeface="Arial" panose="020B0604020202020204" pitchFamily="34" charset="0"/>
              <a:buChar char="•"/>
            </a:pPr>
            <a:r>
              <a:rPr lang="en-US" b="0" i="0" dirty="0">
                <a:solidFill>
                  <a:srgbClr val="374151"/>
                </a:solidFill>
                <a:effectLst/>
                <a:latin typeface="Söhne"/>
              </a:rPr>
              <a:t>Google is a multinational technology company specializing in internet-related services and products.</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Founded in 1998, Google has become one of the world's leading technology companies, known for its search engine, online advertising technologies, cloud computing, and software products.</a:t>
            </a:r>
          </a:p>
        </p:txBody>
      </p:sp>
      <p:sp>
        <p:nvSpPr>
          <p:cNvPr id="4" name="TextBox 3">
            <a:extLst>
              <a:ext uri="{FF2B5EF4-FFF2-40B4-BE49-F238E27FC236}">
                <a16:creationId xmlns:a16="http://schemas.microsoft.com/office/drawing/2014/main" id="{41E576AB-4F60-6BD6-6EE9-A6EBA2AC2502}"/>
              </a:ext>
            </a:extLst>
          </p:cNvPr>
          <p:cNvSpPr txBox="1"/>
          <p:nvPr/>
        </p:nvSpPr>
        <p:spPr>
          <a:xfrm>
            <a:off x="248815" y="2867188"/>
            <a:ext cx="3722915" cy="3416320"/>
          </a:xfrm>
          <a:prstGeom prst="rect">
            <a:avLst/>
          </a:prstGeom>
          <a:noFill/>
        </p:spPr>
        <p:txBody>
          <a:bodyPr wrap="square" rtlCol="0">
            <a:spAutoFit/>
          </a:bodyPr>
          <a:lstStyle/>
          <a:p>
            <a:pPr algn="l"/>
            <a:r>
              <a:rPr lang="en-IN" b="1" i="0" dirty="0">
                <a:solidFill>
                  <a:srgbClr val="374151"/>
                </a:solidFill>
                <a:effectLst/>
                <a:latin typeface="Söhne"/>
              </a:rPr>
              <a:t>HR Strategy at Google:</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Google's HR strategy revolves around creating a positive work culture that fosters employee empowerment, engagement, and innovation.</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The company offers a range of unique benefits and perks, including flexible work hours, generous leave policies, and comprehensive wellness programs.</a:t>
            </a:r>
          </a:p>
        </p:txBody>
      </p:sp>
      <p:sp>
        <p:nvSpPr>
          <p:cNvPr id="5" name="TextBox 4">
            <a:extLst>
              <a:ext uri="{FF2B5EF4-FFF2-40B4-BE49-F238E27FC236}">
                <a16:creationId xmlns:a16="http://schemas.microsoft.com/office/drawing/2014/main" id="{A9E4356F-B592-02F5-CBA8-209F54C783DB}"/>
              </a:ext>
            </a:extLst>
          </p:cNvPr>
          <p:cNvSpPr txBox="1"/>
          <p:nvPr/>
        </p:nvSpPr>
        <p:spPr>
          <a:xfrm>
            <a:off x="8220272" y="2867188"/>
            <a:ext cx="3956179" cy="3416320"/>
          </a:xfrm>
          <a:prstGeom prst="rect">
            <a:avLst/>
          </a:prstGeom>
          <a:noFill/>
        </p:spPr>
        <p:txBody>
          <a:bodyPr wrap="square" rtlCol="0">
            <a:spAutoFit/>
          </a:bodyPr>
          <a:lstStyle/>
          <a:p>
            <a:r>
              <a:rPr lang="en-IN" b="1" i="0" dirty="0">
                <a:solidFill>
                  <a:srgbClr val="374151"/>
                </a:solidFill>
                <a:effectLst/>
                <a:latin typeface="Söhne"/>
              </a:rPr>
              <a:t>Alignment with Overall Strategy:</a:t>
            </a:r>
          </a:p>
          <a:p>
            <a:endParaRPr lang="en-IN" b="1" dirty="0">
              <a:solidFill>
                <a:srgbClr val="374151"/>
              </a:solidFill>
              <a:latin typeface="Söhne"/>
            </a:endParaRPr>
          </a:p>
          <a:p>
            <a:pPr algn="l">
              <a:buFont typeface="Arial" panose="020B0604020202020204" pitchFamily="34" charset="0"/>
              <a:buChar char="•"/>
            </a:pPr>
            <a:r>
              <a:rPr lang="en-US" b="0" i="0" dirty="0">
                <a:solidFill>
                  <a:srgbClr val="374151"/>
                </a:solidFill>
                <a:effectLst/>
                <a:latin typeface="Söhne"/>
              </a:rPr>
              <a:t>Google's HR strategy aligns with the company's overall strategy of attracting and retaining top talent in the highly competitive tech industry.</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By offering a work environment that promotes work-life balance, employee well-being, and personal growth, Google positions itself as an employer of choice.</a:t>
            </a:r>
          </a:p>
          <a:p>
            <a:endParaRPr lang="en-IN" dirty="0"/>
          </a:p>
        </p:txBody>
      </p:sp>
      <p:pic>
        <p:nvPicPr>
          <p:cNvPr id="1026" name="Picture 2" descr="Hr Policies of Google">
            <a:extLst>
              <a:ext uri="{FF2B5EF4-FFF2-40B4-BE49-F238E27FC236}">
                <a16:creationId xmlns:a16="http://schemas.microsoft.com/office/drawing/2014/main" id="{486794E5-A1C2-D71E-E193-170F63860C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71730" y="2867188"/>
            <a:ext cx="4037047" cy="331236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CFCD565-50DF-620F-F530-6E87DAC5208A}"/>
              </a:ext>
            </a:extLst>
          </p:cNvPr>
          <p:cNvSpPr txBox="1"/>
          <p:nvPr/>
        </p:nvSpPr>
        <p:spPr>
          <a:xfrm>
            <a:off x="8220272" y="6283508"/>
            <a:ext cx="3722913" cy="553998"/>
          </a:xfrm>
          <a:prstGeom prst="rect">
            <a:avLst/>
          </a:prstGeom>
          <a:noFill/>
        </p:spPr>
        <p:txBody>
          <a:bodyPr wrap="square" rtlCol="0">
            <a:spAutoFit/>
          </a:bodyPr>
          <a:lstStyle/>
          <a:p>
            <a:r>
              <a:rPr lang="en-US" sz="1000" b="0" i="0" dirty="0">
                <a:solidFill>
                  <a:srgbClr val="374151"/>
                </a:solidFill>
                <a:effectLst/>
                <a:latin typeface="Söhne"/>
              </a:rPr>
              <a:t>Bock, L. (2015). Google's HR strategy focuses on providing a supportive work environment and empowering employees, leading to increased productivity and innovation.</a:t>
            </a:r>
            <a:endParaRPr lang="en-IN" sz="1000" dirty="0"/>
          </a:p>
        </p:txBody>
      </p:sp>
    </p:spTree>
    <p:extLst>
      <p:ext uri="{BB962C8B-B14F-4D97-AF65-F5344CB8AC3E}">
        <p14:creationId xmlns:p14="http://schemas.microsoft.com/office/powerpoint/2010/main" val="1058008474"/>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6A774-9C06-5CF3-F568-6F74DB05490E}"/>
              </a:ext>
            </a:extLst>
          </p:cNvPr>
          <p:cNvSpPr>
            <a:spLocks noGrp="1"/>
          </p:cNvSpPr>
          <p:nvPr>
            <p:ph type="title"/>
          </p:nvPr>
        </p:nvSpPr>
        <p:spPr/>
        <p:txBody>
          <a:bodyPr/>
          <a:lstStyle/>
          <a:p>
            <a:r>
              <a:rPr lang="en-US" b="0" i="0" dirty="0">
                <a:solidFill>
                  <a:srgbClr val="374151"/>
                </a:solidFill>
                <a:effectLst/>
                <a:latin typeface="Söhne"/>
              </a:rPr>
              <a:t>Discussion of the Impact of HR Strategy on Competitive Advantage: Google</a:t>
            </a:r>
            <a:endParaRPr lang="en-IN" dirty="0"/>
          </a:p>
        </p:txBody>
      </p:sp>
      <p:sp>
        <p:nvSpPr>
          <p:cNvPr id="3" name="TextBox 2">
            <a:extLst>
              <a:ext uri="{FF2B5EF4-FFF2-40B4-BE49-F238E27FC236}">
                <a16:creationId xmlns:a16="http://schemas.microsoft.com/office/drawing/2014/main" id="{7A32BB37-C167-6E87-8181-5312189F7BE0}"/>
              </a:ext>
            </a:extLst>
          </p:cNvPr>
          <p:cNvSpPr txBox="1"/>
          <p:nvPr/>
        </p:nvSpPr>
        <p:spPr>
          <a:xfrm>
            <a:off x="782216" y="1791477"/>
            <a:ext cx="10627567" cy="4524315"/>
          </a:xfrm>
          <a:prstGeom prst="rect">
            <a:avLst/>
          </a:prstGeom>
          <a:noFill/>
        </p:spPr>
        <p:txBody>
          <a:bodyPr wrap="square" rtlCol="0">
            <a:spAutoFit/>
          </a:bodyPr>
          <a:lstStyle/>
          <a:p>
            <a:pPr marL="285750" indent="-285750" algn="l">
              <a:buFont typeface="Arial" panose="020B0604020202020204" pitchFamily="34" charset="0"/>
              <a:buChar char="•"/>
            </a:pPr>
            <a:r>
              <a:rPr lang="en-US" b="0" i="0" dirty="0">
                <a:solidFill>
                  <a:srgbClr val="374151"/>
                </a:solidFill>
                <a:effectLst/>
                <a:latin typeface="Söhne"/>
              </a:rPr>
              <a:t>By fostering a positive work culture, employee empowerment, and innovation, Google attracts and retains top talent, which is a key driver of its competitive advantage.</a:t>
            </a:r>
          </a:p>
          <a:p>
            <a:pPr marL="285750" indent="-285750" algn="l">
              <a:buFont typeface="Arial" panose="020B0604020202020204" pitchFamily="34" charset="0"/>
              <a:buChar char="•"/>
            </a:pPr>
            <a:endParaRPr lang="en-US" b="0" i="0" dirty="0">
              <a:solidFill>
                <a:srgbClr val="374151"/>
              </a:solidFill>
              <a:effectLst/>
              <a:latin typeface="Söhne"/>
            </a:endParaRPr>
          </a:p>
          <a:p>
            <a:pPr marL="285750" indent="-285750" algn="l">
              <a:buFont typeface="Arial" panose="020B0604020202020204" pitchFamily="34" charset="0"/>
              <a:buChar char="•"/>
            </a:pPr>
            <a:r>
              <a:rPr lang="en-US" b="0" i="0" dirty="0">
                <a:solidFill>
                  <a:srgbClr val="374151"/>
                </a:solidFill>
                <a:effectLst/>
                <a:latin typeface="Söhne"/>
              </a:rPr>
              <a:t>The HR strategy enables Google to build a highly skilled and motivated workforce, leading to increased productivity, creativity, and the ability to develop cutting-edge products and services.</a:t>
            </a:r>
          </a:p>
          <a:p>
            <a:pPr marL="285750" indent="-285750">
              <a:buFont typeface="Arial" panose="020B0604020202020204" pitchFamily="34" charset="0"/>
              <a:buChar char="•"/>
            </a:pPr>
            <a:endParaRPr lang="en-US" dirty="0">
              <a:solidFill>
                <a:srgbClr val="374151"/>
              </a:solidFill>
              <a:latin typeface="Söhne"/>
            </a:endParaRPr>
          </a:p>
          <a:p>
            <a:pPr marL="285750" indent="-285750" algn="l">
              <a:buFont typeface="Arial" panose="020B0604020202020204" pitchFamily="34" charset="0"/>
              <a:buChar char="•"/>
            </a:pPr>
            <a:r>
              <a:rPr lang="en-US" b="0" i="0" dirty="0">
                <a:solidFill>
                  <a:srgbClr val="374151"/>
                </a:solidFill>
                <a:effectLst/>
                <a:latin typeface="Söhne"/>
              </a:rPr>
              <a:t>According to a Glassdoor survey, Google consistently ranks among the top companies in terms of employee satisfaction and positive work culture. This indicates the positive impact of their HR strategy on employee engagement and well-being.</a:t>
            </a:r>
          </a:p>
          <a:p>
            <a:pPr marL="285750" indent="-285750" algn="l">
              <a:buFont typeface="Arial" panose="020B0604020202020204" pitchFamily="34" charset="0"/>
              <a:buChar char="•"/>
            </a:pPr>
            <a:endParaRPr lang="en-US" b="0" i="0" dirty="0">
              <a:solidFill>
                <a:srgbClr val="374151"/>
              </a:solidFill>
              <a:effectLst/>
              <a:latin typeface="Söhne"/>
            </a:endParaRPr>
          </a:p>
          <a:p>
            <a:pPr marL="285750" indent="-285750" algn="l">
              <a:buFont typeface="Arial" panose="020B0604020202020204" pitchFamily="34" charset="0"/>
              <a:buChar char="•"/>
            </a:pPr>
            <a:r>
              <a:rPr lang="en-US" b="0" i="0" dirty="0">
                <a:solidFill>
                  <a:srgbClr val="374151"/>
                </a:solidFill>
                <a:effectLst/>
                <a:latin typeface="Söhne"/>
              </a:rPr>
              <a:t>Google's high employee retention rate is a testament to the effectiveness of their HR practices. For example, the average tenure of Google employees is significantly longer than the industry average, highlighting the success of their strategies in fostering employee loyalty and commitment.</a:t>
            </a:r>
          </a:p>
          <a:p>
            <a:pPr marL="285750" indent="-285750" algn="l">
              <a:buFont typeface="Arial" panose="020B0604020202020204" pitchFamily="34" charset="0"/>
              <a:buChar char="•"/>
            </a:pPr>
            <a:endParaRPr lang="en-US" b="0" i="0" dirty="0">
              <a:solidFill>
                <a:srgbClr val="374151"/>
              </a:solidFill>
              <a:effectLst/>
              <a:latin typeface="Söhne"/>
            </a:endParaRPr>
          </a:p>
          <a:p>
            <a:pPr marL="285750" indent="-285750">
              <a:buFont typeface="Arial" panose="020B0604020202020204" pitchFamily="34" charset="0"/>
              <a:buChar char="•"/>
            </a:pPr>
            <a:r>
              <a:rPr lang="en-US" b="0" i="0" dirty="0">
                <a:solidFill>
                  <a:srgbClr val="374151"/>
                </a:solidFill>
                <a:effectLst/>
                <a:latin typeface="Söhne"/>
              </a:rPr>
              <a:t>Google's HR strategy gives the company a competitive edge compared to its rivals in terms of talent acquisition, employee satisfaction, and innovation.</a:t>
            </a:r>
            <a:endParaRPr lang="en-IN" dirty="0"/>
          </a:p>
        </p:txBody>
      </p:sp>
      <p:sp>
        <p:nvSpPr>
          <p:cNvPr id="4" name="TextBox 3">
            <a:extLst>
              <a:ext uri="{FF2B5EF4-FFF2-40B4-BE49-F238E27FC236}">
                <a16:creationId xmlns:a16="http://schemas.microsoft.com/office/drawing/2014/main" id="{37FAA12F-842B-5EA2-C986-A6C567212CEC}"/>
              </a:ext>
            </a:extLst>
          </p:cNvPr>
          <p:cNvSpPr txBox="1"/>
          <p:nvPr/>
        </p:nvSpPr>
        <p:spPr>
          <a:xfrm>
            <a:off x="8108302" y="6232849"/>
            <a:ext cx="3844212" cy="553998"/>
          </a:xfrm>
          <a:prstGeom prst="rect">
            <a:avLst/>
          </a:prstGeom>
          <a:noFill/>
        </p:spPr>
        <p:txBody>
          <a:bodyPr wrap="square" rtlCol="0">
            <a:spAutoFit/>
          </a:bodyPr>
          <a:lstStyle/>
          <a:p>
            <a:r>
              <a:rPr lang="en-US" sz="1000" b="0" i="0" dirty="0">
                <a:solidFill>
                  <a:srgbClr val="374151"/>
                </a:solidFill>
                <a:effectLst/>
                <a:latin typeface="Söhne"/>
              </a:rPr>
              <a:t>Bersin, J., &amp; Oakland, J. (2020). Google's focus on a positive work culture, employee empowerment, and continuous learning contributes to its competitive advantage and market leadership.</a:t>
            </a:r>
            <a:endParaRPr lang="en-IN" sz="1000" dirty="0"/>
          </a:p>
        </p:txBody>
      </p:sp>
    </p:spTree>
    <p:extLst>
      <p:ext uri="{BB962C8B-B14F-4D97-AF65-F5344CB8AC3E}">
        <p14:creationId xmlns:p14="http://schemas.microsoft.com/office/powerpoint/2010/main" val="4288965526"/>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30B98-313F-0879-708E-5F54922FC117}"/>
              </a:ext>
            </a:extLst>
          </p:cNvPr>
          <p:cNvSpPr>
            <a:spLocks noGrp="1"/>
          </p:cNvSpPr>
          <p:nvPr>
            <p:ph type="title"/>
          </p:nvPr>
        </p:nvSpPr>
        <p:spPr>
          <a:xfrm>
            <a:off x="838200" y="102637"/>
            <a:ext cx="10515600" cy="1026367"/>
          </a:xfrm>
        </p:spPr>
        <p:txBody>
          <a:bodyPr>
            <a:normAutofit fontScale="90000"/>
          </a:bodyPr>
          <a:lstStyle/>
          <a:p>
            <a:r>
              <a:rPr lang="en-US" b="0" i="0" dirty="0">
                <a:solidFill>
                  <a:srgbClr val="374151"/>
                </a:solidFill>
                <a:effectLst/>
                <a:latin typeface="Söhne"/>
              </a:rPr>
              <a:t>Public Sector Organization (NASA) and HR Strategy</a:t>
            </a:r>
            <a:endParaRPr lang="en-IN" dirty="0"/>
          </a:p>
        </p:txBody>
      </p:sp>
      <p:sp>
        <p:nvSpPr>
          <p:cNvPr id="3" name="TextBox 2">
            <a:extLst>
              <a:ext uri="{FF2B5EF4-FFF2-40B4-BE49-F238E27FC236}">
                <a16:creationId xmlns:a16="http://schemas.microsoft.com/office/drawing/2014/main" id="{D0B006E4-5A6F-1D9C-4223-9C8F6D4C0F36}"/>
              </a:ext>
            </a:extLst>
          </p:cNvPr>
          <p:cNvSpPr txBox="1"/>
          <p:nvPr/>
        </p:nvSpPr>
        <p:spPr>
          <a:xfrm>
            <a:off x="410547" y="1311080"/>
            <a:ext cx="10402078" cy="1477328"/>
          </a:xfrm>
          <a:prstGeom prst="rect">
            <a:avLst/>
          </a:prstGeom>
          <a:noFill/>
        </p:spPr>
        <p:txBody>
          <a:bodyPr wrap="square" rtlCol="0">
            <a:spAutoFit/>
          </a:bodyPr>
          <a:lstStyle/>
          <a:p>
            <a:pPr algn="l">
              <a:buFont typeface="Arial" panose="020B0604020202020204" pitchFamily="34" charset="0"/>
              <a:buChar char="•"/>
            </a:pPr>
            <a:r>
              <a:rPr lang="en-US" b="0" i="0" dirty="0">
                <a:solidFill>
                  <a:srgbClr val="374151"/>
                </a:solidFill>
                <a:effectLst/>
                <a:latin typeface="Söhne"/>
              </a:rPr>
              <a:t>NASA (National Aeronautics and Space Administration) is the United States government agency responsible for civilian space exploration, scientific research, and aeronautics.</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Established in 1958, NASA has been at the forefront of space exploration, including missions to the Moon, Mars, and beyond, as well as scientific discoveries and advancements in aeronautics.</a:t>
            </a:r>
          </a:p>
        </p:txBody>
      </p:sp>
      <p:sp>
        <p:nvSpPr>
          <p:cNvPr id="4" name="TextBox 3">
            <a:extLst>
              <a:ext uri="{FF2B5EF4-FFF2-40B4-BE49-F238E27FC236}">
                <a16:creationId xmlns:a16="http://schemas.microsoft.com/office/drawing/2014/main" id="{DF0AE10E-BCB7-6F47-8706-50CF5AD47F51}"/>
              </a:ext>
            </a:extLst>
          </p:cNvPr>
          <p:cNvSpPr txBox="1"/>
          <p:nvPr/>
        </p:nvSpPr>
        <p:spPr>
          <a:xfrm>
            <a:off x="121297" y="2943666"/>
            <a:ext cx="3974841" cy="3970318"/>
          </a:xfrm>
          <a:prstGeom prst="rect">
            <a:avLst/>
          </a:prstGeom>
          <a:noFill/>
        </p:spPr>
        <p:txBody>
          <a:bodyPr wrap="square" rtlCol="0">
            <a:spAutoFit/>
          </a:bodyPr>
          <a:lstStyle/>
          <a:p>
            <a:pPr algn="l"/>
            <a:r>
              <a:rPr lang="en-US" b="1" i="0" dirty="0">
                <a:solidFill>
                  <a:srgbClr val="374151"/>
                </a:solidFill>
                <a:effectLst/>
                <a:latin typeface="Söhne"/>
              </a:rPr>
              <a:t>HR Strategy at NASA:</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NASA's HR strategy focuses on talent acquisition, development, and retention to support its mission of space exploration and scientific discovery.</a:t>
            </a:r>
          </a:p>
          <a:p>
            <a:pPr algn="l">
              <a:buFont typeface="Arial" panose="020B0604020202020204" pitchFamily="34" charset="0"/>
              <a:buChar char="•"/>
            </a:pPr>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The agency offers specialized training programs, career development opportunities, and competitive compensation packages to attract and retain highly skilled scientists, engineers, and astronauts.</a:t>
            </a:r>
          </a:p>
          <a:p>
            <a:endParaRPr lang="en-IN" dirty="0"/>
          </a:p>
        </p:txBody>
      </p:sp>
      <p:sp>
        <p:nvSpPr>
          <p:cNvPr id="5" name="TextBox 4">
            <a:extLst>
              <a:ext uri="{FF2B5EF4-FFF2-40B4-BE49-F238E27FC236}">
                <a16:creationId xmlns:a16="http://schemas.microsoft.com/office/drawing/2014/main" id="{408B51D1-0D66-8F1A-93A4-83F2EA2D5F5B}"/>
              </a:ext>
            </a:extLst>
          </p:cNvPr>
          <p:cNvSpPr txBox="1"/>
          <p:nvPr/>
        </p:nvSpPr>
        <p:spPr>
          <a:xfrm>
            <a:off x="8164288" y="2788408"/>
            <a:ext cx="4114798" cy="3416320"/>
          </a:xfrm>
          <a:prstGeom prst="rect">
            <a:avLst/>
          </a:prstGeom>
          <a:noFill/>
        </p:spPr>
        <p:txBody>
          <a:bodyPr wrap="square" rtlCol="0">
            <a:spAutoFit/>
          </a:bodyPr>
          <a:lstStyle/>
          <a:p>
            <a:pPr algn="l"/>
            <a:r>
              <a:rPr lang="en-US" b="1" i="0" dirty="0">
                <a:solidFill>
                  <a:srgbClr val="374151"/>
                </a:solidFill>
                <a:effectLst/>
                <a:latin typeface="Söhne"/>
              </a:rPr>
              <a:t>Alignment with Overall Strategy:</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NASA's HR strategy aligns with the overall strategy of leading in space exploration, scientific advancements, and aeronautics research.</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By focusing on attracting and retaining top talent, NASA ensures that it has a highly skilled and dedicated workforce capable of tackling complex space missions.</a:t>
            </a:r>
          </a:p>
        </p:txBody>
      </p:sp>
      <p:pic>
        <p:nvPicPr>
          <p:cNvPr id="2050" name="Picture 2" descr="Building a Culture of Innovation: It's Not Rocket Science">
            <a:extLst>
              <a:ext uri="{FF2B5EF4-FFF2-40B4-BE49-F238E27FC236}">
                <a16:creationId xmlns:a16="http://schemas.microsoft.com/office/drawing/2014/main" id="{972C916C-5B7C-D1E4-5FEF-EF9D03E5D6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0391" y="2970484"/>
            <a:ext cx="3974842" cy="317571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DDC3640-81B7-3773-2263-E1BAC4FD15D5}"/>
              </a:ext>
            </a:extLst>
          </p:cNvPr>
          <p:cNvSpPr txBox="1"/>
          <p:nvPr/>
        </p:nvSpPr>
        <p:spPr>
          <a:xfrm>
            <a:off x="7965233" y="6326155"/>
            <a:ext cx="3974841" cy="553998"/>
          </a:xfrm>
          <a:prstGeom prst="rect">
            <a:avLst/>
          </a:prstGeom>
          <a:noFill/>
        </p:spPr>
        <p:txBody>
          <a:bodyPr wrap="square" rtlCol="0">
            <a:spAutoFit/>
          </a:bodyPr>
          <a:lstStyle/>
          <a:p>
            <a:r>
              <a:rPr lang="en-US" sz="1000" b="0" i="0" dirty="0">
                <a:solidFill>
                  <a:srgbClr val="374151"/>
                </a:solidFill>
                <a:effectLst/>
                <a:latin typeface="Söhne"/>
              </a:rPr>
              <a:t>Lightfoot, R. L. (2016). NASA's HR strategy aims to attract and retain a highly skilled and diverse workforce to fulfill its mission of space exploration and scientific discovery.</a:t>
            </a:r>
            <a:endParaRPr lang="en-IN" sz="1000" dirty="0"/>
          </a:p>
        </p:txBody>
      </p:sp>
    </p:spTree>
    <p:extLst>
      <p:ext uri="{BB962C8B-B14F-4D97-AF65-F5344CB8AC3E}">
        <p14:creationId xmlns:p14="http://schemas.microsoft.com/office/powerpoint/2010/main" val="3252829133"/>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241E0-CBD8-AFB5-B9B9-FA7EA49C60FD}"/>
              </a:ext>
            </a:extLst>
          </p:cNvPr>
          <p:cNvSpPr>
            <a:spLocks noGrp="1"/>
          </p:cNvSpPr>
          <p:nvPr>
            <p:ph type="title"/>
          </p:nvPr>
        </p:nvSpPr>
        <p:spPr>
          <a:xfrm>
            <a:off x="838200" y="365125"/>
            <a:ext cx="10515600" cy="978483"/>
          </a:xfrm>
        </p:spPr>
        <p:txBody>
          <a:bodyPr>
            <a:normAutofit fontScale="90000"/>
          </a:bodyPr>
          <a:lstStyle/>
          <a:p>
            <a:r>
              <a:rPr lang="en-US" b="0" i="0" dirty="0">
                <a:solidFill>
                  <a:srgbClr val="374151"/>
                </a:solidFill>
                <a:effectLst/>
                <a:latin typeface="Söhne"/>
              </a:rPr>
              <a:t>Discussion of the Impact of HR Strategy on Competitive Advantage: NASA</a:t>
            </a:r>
            <a:endParaRPr lang="en-IN" dirty="0"/>
          </a:p>
        </p:txBody>
      </p:sp>
      <p:sp>
        <p:nvSpPr>
          <p:cNvPr id="5" name="TextBox 4">
            <a:extLst>
              <a:ext uri="{FF2B5EF4-FFF2-40B4-BE49-F238E27FC236}">
                <a16:creationId xmlns:a16="http://schemas.microsoft.com/office/drawing/2014/main" id="{595EE8E6-8AC3-F92C-A595-A827579305E6}"/>
              </a:ext>
            </a:extLst>
          </p:cNvPr>
          <p:cNvSpPr txBox="1"/>
          <p:nvPr/>
        </p:nvSpPr>
        <p:spPr>
          <a:xfrm>
            <a:off x="727788" y="1623527"/>
            <a:ext cx="10991461" cy="5355312"/>
          </a:xfrm>
          <a:prstGeom prst="rect">
            <a:avLst/>
          </a:prstGeom>
          <a:noFill/>
        </p:spPr>
        <p:txBody>
          <a:bodyPr wrap="square" rtlCol="0">
            <a:spAutoFit/>
          </a:bodyPr>
          <a:lstStyle/>
          <a:p>
            <a:pPr algn="l">
              <a:buFont typeface="Arial" panose="020B0604020202020204" pitchFamily="34" charset="0"/>
              <a:buChar char="•"/>
            </a:pPr>
            <a:r>
              <a:rPr lang="en-US" b="0" i="0" dirty="0">
                <a:solidFill>
                  <a:srgbClr val="374151"/>
                </a:solidFill>
                <a:effectLst/>
                <a:latin typeface="Söhne"/>
              </a:rPr>
              <a:t>NASA's HR strategy has a significant impact on the agency's competitive advantage in the field of space exploration and scientific research.</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By focusing on talent acquisition, development, and retention, NASA ensures it has the necessary expertise and skills to lead in these highly specialized domains.</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NASA's success in attracting top talent is evident from its ability to recruit highly skilled scientists, engineers, and astronauts. The agency receives a high number of applications for limited positions, indicating the desirability of working for NASA.</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The impact of NASA's HR strategy is reflected in the agency's scientific achievements and mission success. For example, the Mars Rover missions, the Hubble Space Telescope, and the International Space Station (ISS) are all remarkable achievements made possible by a highly talented and committed workforce.</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Public satisfaction measures, such as public opinion polls or surveys, consistently reflect a positive perception of NASA and its achievements. This indicates the effectiveness of the agency's HR strategy in delivering on its mission and generating public support.</a:t>
            </a:r>
          </a:p>
          <a:p>
            <a:pPr algn="l"/>
            <a:endParaRPr lang="en-US" b="0" i="0" dirty="0">
              <a:solidFill>
                <a:srgbClr val="374151"/>
              </a:solidFill>
              <a:effectLst/>
              <a:latin typeface="Söhne"/>
            </a:endParaRPr>
          </a:p>
          <a:p>
            <a:endParaRPr lang="en-IN" dirty="0"/>
          </a:p>
        </p:txBody>
      </p:sp>
      <p:sp>
        <p:nvSpPr>
          <p:cNvPr id="8" name="TextBox 7">
            <a:extLst>
              <a:ext uri="{FF2B5EF4-FFF2-40B4-BE49-F238E27FC236}">
                <a16:creationId xmlns:a16="http://schemas.microsoft.com/office/drawing/2014/main" id="{3272F13F-87AD-D053-3F93-7D37FDE0F57E}"/>
              </a:ext>
            </a:extLst>
          </p:cNvPr>
          <p:cNvSpPr txBox="1"/>
          <p:nvPr/>
        </p:nvSpPr>
        <p:spPr>
          <a:xfrm>
            <a:off x="7772400" y="6150114"/>
            <a:ext cx="4058816" cy="707886"/>
          </a:xfrm>
          <a:prstGeom prst="rect">
            <a:avLst/>
          </a:prstGeom>
          <a:noFill/>
        </p:spPr>
        <p:txBody>
          <a:bodyPr wrap="square" rtlCol="0">
            <a:spAutoFit/>
          </a:bodyPr>
          <a:lstStyle/>
          <a:p>
            <a:r>
              <a:rPr lang="en-US" sz="1000" b="0" i="0" dirty="0" err="1">
                <a:solidFill>
                  <a:srgbClr val="374151"/>
                </a:solidFill>
                <a:effectLst/>
                <a:latin typeface="Söhne"/>
              </a:rPr>
              <a:t>Macchiarella</a:t>
            </a:r>
            <a:r>
              <a:rPr lang="en-US" sz="1000" b="0" i="0" dirty="0">
                <a:solidFill>
                  <a:srgbClr val="374151"/>
                </a:solidFill>
                <a:effectLst/>
                <a:latin typeface="Söhne"/>
              </a:rPr>
              <a:t>, M., &amp; Murphy, M. (2019). NASA's HR strategy, focusing on talent acquisition, development, and retention, has contributed to the agency's competitive advantage in space exploration and scientific research.</a:t>
            </a:r>
            <a:endParaRPr lang="en-IN" sz="1000" dirty="0"/>
          </a:p>
        </p:txBody>
      </p:sp>
    </p:spTree>
    <p:extLst>
      <p:ext uri="{BB962C8B-B14F-4D97-AF65-F5344CB8AC3E}">
        <p14:creationId xmlns:p14="http://schemas.microsoft.com/office/powerpoint/2010/main" val="3913590833"/>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4B792-BE8C-89E4-02B5-9CFE177163D1}"/>
              </a:ext>
            </a:extLst>
          </p:cNvPr>
          <p:cNvSpPr>
            <a:spLocks noGrp="1"/>
          </p:cNvSpPr>
          <p:nvPr>
            <p:ph type="title"/>
          </p:nvPr>
        </p:nvSpPr>
        <p:spPr/>
        <p:txBody>
          <a:bodyPr/>
          <a:lstStyle/>
          <a:p>
            <a:r>
              <a:rPr lang="en-IN" b="0" i="0" dirty="0">
                <a:solidFill>
                  <a:srgbClr val="374151"/>
                </a:solidFill>
                <a:effectLst/>
                <a:latin typeface="Söhne"/>
              </a:rPr>
              <a:t>Comparison of HR Strategies</a:t>
            </a:r>
            <a:endParaRPr lang="en-IN" dirty="0"/>
          </a:p>
        </p:txBody>
      </p:sp>
      <p:sp>
        <p:nvSpPr>
          <p:cNvPr id="3" name="TextBox 2">
            <a:extLst>
              <a:ext uri="{FF2B5EF4-FFF2-40B4-BE49-F238E27FC236}">
                <a16:creationId xmlns:a16="http://schemas.microsoft.com/office/drawing/2014/main" id="{5B3E7C2C-FEF0-1F1E-56B3-45195BBD9633}"/>
              </a:ext>
            </a:extLst>
          </p:cNvPr>
          <p:cNvSpPr txBox="1"/>
          <p:nvPr/>
        </p:nvSpPr>
        <p:spPr>
          <a:xfrm>
            <a:off x="737117" y="1866123"/>
            <a:ext cx="4553339" cy="5355312"/>
          </a:xfrm>
          <a:prstGeom prst="rect">
            <a:avLst/>
          </a:prstGeom>
          <a:noFill/>
        </p:spPr>
        <p:txBody>
          <a:bodyPr wrap="square" rtlCol="0">
            <a:spAutoFit/>
          </a:bodyPr>
          <a:lstStyle/>
          <a:p>
            <a:pPr algn="l"/>
            <a:r>
              <a:rPr lang="en-US" b="1" i="0" dirty="0">
                <a:solidFill>
                  <a:srgbClr val="374151"/>
                </a:solidFill>
                <a:effectLst/>
                <a:latin typeface="Söhne"/>
              </a:rPr>
              <a:t>Google :</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Google's HR strategy focuses on attracting and retaining top talent in the highly competitive tech industry. They prioritize employee empowerment, engagement, and creating a positive work culture.</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Google offers unique benefits such as flexible work hours, generous leave policies, and various wellness programs. They invest heavily in employee development and provide opportunities for growth and innovation.</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The HR strategy at Google emphasizes employee autonomy, flat organizational structure, and fostering a culture of innovation and collaboration.</a:t>
            </a:r>
          </a:p>
          <a:p>
            <a:endParaRPr lang="en-IN" dirty="0"/>
          </a:p>
        </p:txBody>
      </p:sp>
      <p:sp>
        <p:nvSpPr>
          <p:cNvPr id="4" name="TextBox 3">
            <a:extLst>
              <a:ext uri="{FF2B5EF4-FFF2-40B4-BE49-F238E27FC236}">
                <a16:creationId xmlns:a16="http://schemas.microsoft.com/office/drawing/2014/main" id="{C8C56CAE-A2D0-65A5-C2A8-7FB6C27F3738}"/>
              </a:ext>
            </a:extLst>
          </p:cNvPr>
          <p:cNvSpPr txBox="1"/>
          <p:nvPr/>
        </p:nvSpPr>
        <p:spPr>
          <a:xfrm>
            <a:off x="6391468" y="1968759"/>
            <a:ext cx="5495731" cy="3970318"/>
          </a:xfrm>
          <a:prstGeom prst="rect">
            <a:avLst/>
          </a:prstGeom>
          <a:noFill/>
        </p:spPr>
        <p:txBody>
          <a:bodyPr wrap="square" rtlCol="0">
            <a:spAutoFit/>
          </a:bodyPr>
          <a:lstStyle/>
          <a:p>
            <a:pPr algn="l"/>
            <a:r>
              <a:rPr lang="en-US" b="1" i="0" dirty="0">
                <a:solidFill>
                  <a:srgbClr val="374151"/>
                </a:solidFill>
                <a:effectLst/>
                <a:latin typeface="Söhne"/>
              </a:rPr>
              <a:t>NASA :</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NASA's HR strategy aims to attract and retain highly skilled scientists, engineers, and astronauts to fulfill its mission of space exploration and scientific discovery.</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The agency provides specialized training programs, career development opportunities, and competitive compensation packages to attract and retain top talent.</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NASA focuses on fostering a culture of innovation, collaboration, and diversity to ensure its workforce represents a wide range of backgrounds and expertise.</a:t>
            </a:r>
          </a:p>
          <a:p>
            <a:endParaRPr lang="en-IN" dirty="0"/>
          </a:p>
        </p:txBody>
      </p:sp>
      <p:sp>
        <p:nvSpPr>
          <p:cNvPr id="5" name="TextBox 4">
            <a:extLst>
              <a:ext uri="{FF2B5EF4-FFF2-40B4-BE49-F238E27FC236}">
                <a16:creationId xmlns:a16="http://schemas.microsoft.com/office/drawing/2014/main" id="{150021DB-5905-3FF0-D825-44F8BA188525}"/>
              </a:ext>
            </a:extLst>
          </p:cNvPr>
          <p:cNvSpPr txBox="1"/>
          <p:nvPr/>
        </p:nvSpPr>
        <p:spPr>
          <a:xfrm>
            <a:off x="7181461" y="6215876"/>
            <a:ext cx="5010539" cy="553998"/>
          </a:xfrm>
          <a:prstGeom prst="rect">
            <a:avLst/>
          </a:prstGeom>
          <a:noFill/>
        </p:spPr>
        <p:txBody>
          <a:bodyPr wrap="square" rtlCol="0">
            <a:spAutoFit/>
          </a:bodyPr>
          <a:lstStyle/>
          <a:p>
            <a:r>
              <a:rPr lang="en-US" sz="1000" b="0" i="0" dirty="0">
                <a:solidFill>
                  <a:srgbClr val="374151"/>
                </a:solidFill>
                <a:effectLst/>
                <a:latin typeface="Söhne"/>
              </a:rPr>
              <a:t>Mann, A., &amp; Barney, J. (2020). HR strategies in private and public sector organizations differ due to contextual factors, such as market forces and government regulations, influencing the implementation and goals of HR practices.</a:t>
            </a:r>
            <a:endParaRPr lang="en-IN" sz="1000" dirty="0"/>
          </a:p>
        </p:txBody>
      </p:sp>
    </p:spTree>
    <p:extLst>
      <p:ext uri="{BB962C8B-B14F-4D97-AF65-F5344CB8AC3E}">
        <p14:creationId xmlns:p14="http://schemas.microsoft.com/office/powerpoint/2010/main" val="1524343022"/>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AF0B5-6CA7-B49B-7047-0B51B986E14C}"/>
              </a:ext>
            </a:extLst>
          </p:cNvPr>
          <p:cNvSpPr>
            <a:spLocks noGrp="1"/>
          </p:cNvSpPr>
          <p:nvPr>
            <p:ph type="title"/>
          </p:nvPr>
        </p:nvSpPr>
        <p:spPr/>
        <p:txBody>
          <a:bodyPr/>
          <a:lstStyle/>
          <a:p>
            <a:r>
              <a:rPr lang="en-US" b="0" i="0" dirty="0">
                <a:solidFill>
                  <a:srgbClr val="374151"/>
                </a:solidFill>
                <a:effectLst/>
                <a:latin typeface="Söhne"/>
              </a:rPr>
              <a:t>Linking HR Strategy to Competitive Advantage Model</a:t>
            </a:r>
            <a:endParaRPr lang="en-IN" dirty="0"/>
          </a:p>
        </p:txBody>
      </p:sp>
      <p:sp>
        <p:nvSpPr>
          <p:cNvPr id="3" name="TextBox 2">
            <a:extLst>
              <a:ext uri="{FF2B5EF4-FFF2-40B4-BE49-F238E27FC236}">
                <a16:creationId xmlns:a16="http://schemas.microsoft.com/office/drawing/2014/main" id="{8A5D569D-BF29-D289-B98E-8267FC321BC2}"/>
              </a:ext>
            </a:extLst>
          </p:cNvPr>
          <p:cNvSpPr txBox="1"/>
          <p:nvPr/>
        </p:nvSpPr>
        <p:spPr>
          <a:xfrm>
            <a:off x="838200" y="2024743"/>
            <a:ext cx="10769082" cy="1477328"/>
          </a:xfrm>
          <a:prstGeom prst="rect">
            <a:avLst/>
          </a:prstGeom>
          <a:noFill/>
        </p:spPr>
        <p:txBody>
          <a:bodyPr wrap="square" rtlCol="0">
            <a:spAutoFit/>
          </a:bodyPr>
          <a:lstStyle/>
          <a:p>
            <a:pPr algn="l">
              <a:buFont typeface="Arial" panose="020B0604020202020204" pitchFamily="34" charset="0"/>
              <a:buChar char="•"/>
            </a:pPr>
            <a:r>
              <a:rPr lang="en-US" b="0" i="0" dirty="0">
                <a:solidFill>
                  <a:srgbClr val="374151"/>
                </a:solidFill>
                <a:effectLst/>
                <a:latin typeface="Söhne"/>
              </a:rPr>
              <a:t>The model presented here illustrates the linkage between HR strategy and competitive advantage, emphasizing how HR practices contribute to organizational success.</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It provides a visual framework that demonstrates the key components and their relationship to HR strategy in driving competitive advantage and achieving superior performance.</a:t>
            </a:r>
          </a:p>
        </p:txBody>
      </p:sp>
      <p:sp>
        <p:nvSpPr>
          <p:cNvPr id="4" name="TextBox 3">
            <a:extLst>
              <a:ext uri="{FF2B5EF4-FFF2-40B4-BE49-F238E27FC236}">
                <a16:creationId xmlns:a16="http://schemas.microsoft.com/office/drawing/2014/main" id="{AB0AB2A3-4789-80D5-6C4F-0F9F3FC26962}"/>
              </a:ext>
            </a:extLst>
          </p:cNvPr>
          <p:cNvSpPr txBox="1"/>
          <p:nvPr/>
        </p:nvSpPr>
        <p:spPr>
          <a:xfrm>
            <a:off x="838200" y="3907552"/>
            <a:ext cx="3918857" cy="2585323"/>
          </a:xfrm>
          <a:prstGeom prst="rect">
            <a:avLst/>
          </a:prstGeom>
          <a:noFill/>
        </p:spPr>
        <p:txBody>
          <a:bodyPr wrap="square" rtlCol="0">
            <a:spAutoFit/>
          </a:bodyPr>
          <a:lstStyle/>
          <a:p>
            <a:r>
              <a:rPr lang="en-IN" b="0" i="0" dirty="0">
                <a:solidFill>
                  <a:srgbClr val="374151"/>
                </a:solidFill>
                <a:effectLst/>
                <a:latin typeface="Söhne"/>
              </a:rPr>
              <a:t>Talent Acquisition and Selection</a:t>
            </a:r>
          </a:p>
          <a:p>
            <a:endParaRPr lang="en-IN" dirty="0">
              <a:solidFill>
                <a:srgbClr val="374151"/>
              </a:solidFill>
              <a:latin typeface="Söhne"/>
            </a:endParaRPr>
          </a:p>
          <a:p>
            <a:r>
              <a:rPr lang="en-IN" b="0" i="0" dirty="0">
                <a:solidFill>
                  <a:srgbClr val="374151"/>
                </a:solidFill>
                <a:effectLst/>
                <a:latin typeface="Söhne"/>
              </a:rPr>
              <a:t>Training and Development</a:t>
            </a:r>
          </a:p>
          <a:p>
            <a:endParaRPr lang="en-IN" dirty="0">
              <a:solidFill>
                <a:srgbClr val="374151"/>
              </a:solidFill>
              <a:latin typeface="Söhne"/>
            </a:endParaRPr>
          </a:p>
          <a:p>
            <a:r>
              <a:rPr lang="en-IN" b="0" i="0" dirty="0">
                <a:solidFill>
                  <a:srgbClr val="374151"/>
                </a:solidFill>
                <a:effectLst/>
                <a:latin typeface="Söhne"/>
              </a:rPr>
              <a:t>Performance Management</a:t>
            </a:r>
          </a:p>
          <a:p>
            <a:endParaRPr lang="en-IN" dirty="0">
              <a:solidFill>
                <a:srgbClr val="374151"/>
              </a:solidFill>
              <a:latin typeface="Söhne"/>
            </a:endParaRPr>
          </a:p>
          <a:p>
            <a:r>
              <a:rPr lang="en-IN" b="0" i="0" dirty="0">
                <a:solidFill>
                  <a:srgbClr val="374151"/>
                </a:solidFill>
                <a:effectLst/>
                <a:latin typeface="Söhne"/>
              </a:rPr>
              <a:t>Employee Engagement and Motivation</a:t>
            </a:r>
          </a:p>
          <a:p>
            <a:endParaRPr lang="en-IN" dirty="0">
              <a:solidFill>
                <a:srgbClr val="374151"/>
              </a:solidFill>
              <a:latin typeface="Söhne"/>
            </a:endParaRPr>
          </a:p>
          <a:p>
            <a:r>
              <a:rPr lang="en-IN" b="0" i="0" dirty="0">
                <a:solidFill>
                  <a:srgbClr val="374151"/>
                </a:solidFill>
                <a:effectLst/>
                <a:latin typeface="Söhne"/>
              </a:rPr>
              <a:t>Rewards and Recognition</a:t>
            </a:r>
            <a:endParaRPr lang="en-IN" dirty="0"/>
          </a:p>
        </p:txBody>
      </p:sp>
      <p:sp>
        <p:nvSpPr>
          <p:cNvPr id="5" name="TextBox 4">
            <a:extLst>
              <a:ext uri="{FF2B5EF4-FFF2-40B4-BE49-F238E27FC236}">
                <a16:creationId xmlns:a16="http://schemas.microsoft.com/office/drawing/2014/main" id="{23FE49E1-DA15-9CE6-7F74-F8D9AF878704}"/>
              </a:ext>
            </a:extLst>
          </p:cNvPr>
          <p:cNvSpPr txBox="1"/>
          <p:nvPr/>
        </p:nvSpPr>
        <p:spPr>
          <a:xfrm>
            <a:off x="7601339" y="6304002"/>
            <a:ext cx="4572000" cy="553998"/>
          </a:xfrm>
          <a:prstGeom prst="rect">
            <a:avLst/>
          </a:prstGeom>
          <a:noFill/>
        </p:spPr>
        <p:txBody>
          <a:bodyPr wrap="square" rtlCol="0">
            <a:spAutoFit/>
          </a:bodyPr>
          <a:lstStyle/>
          <a:p>
            <a:r>
              <a:rPr lang="en-US" sz="1000" b="0" i="0" dirty="0">
                <a:solidFill>
                  <a:srgbClr val="374151"/>
                </a:solidFill>
                <a:effectLst/>
                <a:latin typeface="Söhne"/>
              </a:rPr>
              <a:t>Wright, P. M., Dunford, B. B., &amp; Snell, S. A. (2001). The alignment of HR practices with competitive advantage results in superior employee performance, increased customer satisfaction, and enhanced organizational performance.</a:t>
            </a:r>
            <a:endParaRPr lang="en-IN" sz="1000" dirty="0"/>
          </a:p>
        </p:txBody>
      </p:sp>
      <p:pic>
        <p:nvPicPr>
          <p:cNvPr id="6" name="Picture 5">
            <a:extLst>
              <a:ext uri="{FF2B5EF4-FFF2-40B4-BE49-F238E27FC236}">
                <a16:creationId xmlns:a16="http://schemas.microsoft.com/office/drawing/2014/main" id="{08594FCA-376B-1EEB-0287-CBB64F07401B}"/>
              </a:ext>
            </a:extLst>
          </p:cNvPr>
          <p:cNvPicPr>
            <a:picLocks noChangeAspect="1"/>
          </p:cNvPicPr>
          <p:nvPr/>
        </p:nvPicPr>
        <p:blipFill>
          <a:blip r:embed="rId2"/>
          <a:stretch>
            <a:fillRect/>
          </a:stretch>
        </p:blipFill>
        <p:spPr>
          <a:xfrm>
            <a:off x="6893284" y="3429000"/>
            <a:ext cx="5205410" cy="2763115"/>
          </a:xfrm>
          <a:prstGeom prst="rect">
            <a:avLst/>
          </a:prstGeom>
        </p:spPr>
      </p:pic>
    </p:spTree>
    <p:extLst>
      <p:ext uri="{BB962C8B-B14F-4D97-AF65-F5344CB8AC3E}">
        <p14:creationId xmlns:p14="http://schemas.microsoft.com/office/powerpoint/2010/main" val="3810272915"/>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57E85-3896-89CE-1A4A-6F8451C31E30}"/>
              </a:ext>
            </a:extLst>
          </p:cNvPr>
          <p:cNvSpPr>
            <a:spLocks noGrp="1"/>
          </p:cNvSpPr>
          <p:nvPr>
            <p:ph type="title"/>
          </p:nvPr>
        </p:nvSpPr>
        <p:spPr>
          <a:xfrm>
            <a:off x="838200" y="365126"/>
            <a:ext cx="10515600" cy="987814"/>
          </a:xfrm>
        </p:spPr>
        <p:txBody>
          <a:bodyPr>
            <a:normAutofit fontScale="90000"/>
          </a:bodyPr>
          <a:lstStyle/>
          <a:p>
            <a:r>
              <a:rPr lang="en-US" b="0" i="0" dirty="0">
                <a:solidFill>
                  <a:srgbClr val="374151"/>
                </a:solidFill>
                <a:effectLst/>
                <a:latin typeface="Söhne"/>
              </a:rPr>
              <a:t>Google - A Case of Successful HR Strategy Implementation</a:t>
            </a:r>
            <a:endParaRPr lang="en-IN" dirty="0"/>
          </a:p>
        </p:txBody>
      </p:sp>
      <p:sp>
        <p:nvSpPr>
          <p:cNvPr id="3" name="TextBox 2">
            <a:extLst>
              <a:ext uri="{FF2B5EF4-FFF2-40B4-BE49-F238E27FC236}">
                <a16:creationId xmlns:a16="http://schemas.microsoft.com/office/drawing/2014/main" id="{5754FDD7-C9B9-41AF-693F-CE3253D28EDF}"/>
              </a:ext>
            </a:extLst>
          </p:cNvPr>
          <p:cNvSpPr txBox="1"/>
          <p:nvPr/>
        </p:nvSpPr>
        <p:spPr>
          <a:xfrm>
            <a:off x="838200" y="1642188"/>
            <a:ext cx="10170368" cy="1477328"/>
          </a:xfrm>
          <a:prstGeom prst="rect">
            <a:avLst/>
          </a:prstGeom>
          <a:noFill/>
        </p:spPr>
        <p:txBody>
          <a:bodyPr wrap="square" rtlCol="0">
            <a:spAutoFit/>
          </a:bodyPr>
          <a:lstStyle/>
          <a:p>
            <a:pPr algn="l">
              <a:buFont typeface="Arial" panose="020B0604020202020204" pitchFamily="34" charset="0"/>
              <a:buChar char="•"/>
            </a:pPr>
            <a:r>
              <a:rPr lang="en-US" b="0" i="0" dirty="0">
                <a:solidFill>
                  <a:srgbClr val="374151"/>
                </a:solidFill>
                <a:effectLst/>
                <a:latin typeface="Söhne"/>
              </a:rPr>
              <a:t>Google, a multinational technology company, has implemented a highly successful HR strategy that has contributed to its competitive advantage in the industry.</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The specific steps taken by Google in implementing their HR strategy have been instrumental in creating a high-performance work culture and attracting top talent.</a:t>
            </a:r>
          </a:p>
        </p:txBody>
      </p:sp>
      <p:sp>
        <p:nvSpPr>
          <p:cNvPr id="4" name="TextBox 3">
            <a:extLst>
              <a:ext uri="{FF2B5EF4-FFF2-40B4-BE49-F238E27FC236}">
                <a16:creationId xmlns:a16="http://schemas.microsoft.com/office/drawing/2014/main" id="{E0509868-C081-3065-AE3D-E26D4C328001}"/>
              </a:ext>
            </a:extLst>
          </p:cNvPr>
          <p:cNvSpPr txBox="1"/>
          <p:nvPr/>
        </p:nvSpPr>
        <p:spPr>
          <a:xfrm>
            <a:off x="3676261" y="3119516"/>
            <a:ext cx="8266923" cy="3970318"/>
          </a:xfrm>
          <a:prstGeom prst="rect">
            <a:avLst/>
          </a:prstGeom>
          <a:noFill/>
        </p:spPr>
        <p:txBody>
          <a:bodyPr wrap="square" rtlCol="0">
            <a:spAutoFit/>
          </a:bodyPr>
          <a:lstStyle/>
          <a:p>
            <a:pPr algn="l"/>
            <a:r>
              <a:rPr lang="en-US" b="1" i="0" dirty="0">
                <a:solidFill>
                  <a:srgbClr val="374151"/>
                </a:solidFill>
                <a:effectLst/>
                <a:latin typeface="Söhne"/>
              </a:rPr>
              <a:t>Outcomes and Competitive Advantage:</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Google's HR strategy has resulted in several outcomes that contribute to its competitive advantage.</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First, the company consistently attracts and retains top talent, which has fueled its innovation and success. Google's emphasis on employee empowerment, development, and a positive work culture has made it an employer of choice in the tech industry.</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Second, the HR strategy has led to high levels of employee satisfaction and engagement. Google consistently ranks highly in employee satisfaction surveys, demonstrating the positive impact of their HR practices on employee morale and commitment.</a:t>
            </a:r>
          </a:p>
          <a:p>
            <a:endParaRPr lang="en-IN" dirty="0"/>
          </a:p>
        </p:txBody>
      </p:sp>
      <p:sp>
        <p:nvSpPr>
          <p:cNvPr id="5" name="TextBox 4">
            <a:extLst>
              <a:ext uri="{FF2B5EF4-FFF2-40B4-BE49-F238E27FC236}">
                <a16:creationId xmlns:a16="http://schemas.microsoft.com/office/drawing/2014/main" id="{42CD7D08-42E8-7477-0AA5-48FB6092F8B2}"/>
              </a:ext>
            </a:extLst>
          </p:cNvPr>
          <p:cNvSpPr txBox="1"/>
          <p:nvPr/>
        </p:nvSpPr>
        <p:spPr>
          <a:xfrm>
            <a:off x="783771" y="3195734"/>
            <a:ext cx="2724539" cy="2308324"/>
          </a:xfrm>
          <a:prstGeom prst="rect">
            <a:avLst/>
          </a:prstGeom>
          <a:noFill/>
        </p:spPr>
        <p:txBody>
          <a:bodyPr wrap="square" rtlCol="0">
            <a:spAutoFit/>
          </a:bodyPr>
          <a:lstStyle/>
          <a:p>
            <a:r>
              <a:rPr lang="en-IN" b="1" i="0" dirty="0">
                <a:solidFill>
                  <a:srgbClr val="374151"/>
                </a:solidFill>
                <a:effectLst/>
                <a:latin typeface="Söhne"/>
              </a:rPr>
              <a:t>Steps Taken:</a:t>
            </a:r>
          </a:p>
          <a:p>
            <a:endParaRPr lang="en-IN" dirty="0">
              <a:solidFill>
                <a:srgbClr val="374151"/>
              </a:solidFill>
              <a:latin typeface="Söhne"/>
            </a:endParaRPr>
          </a:p>
          <a:p>
            <a:pPr marL="285750" indent="-285750">
              <a:buFont typeface="Arial" panose="020B0604020202020204" pitchFamily="34" charset="0"/>
              <a:buChar char="•"/>
            </a:pPr>
            <a:r>
              <a:rPr lang="en-IN" b="0" i="0" dirty="0">
                <a:solidFill>
                  <a:srgbClr val="374151"/>
                </a:solidFill>
                <a:effectLst/>
                <a:latin typeface="Söhne"/>
              </a:rPr>
              <a:t>Talent Acquisition</a:t>
            </a:r>
          </a:p>
          <a:p>
            <a:pPr marL="285750" indent="-285750">
              <a:buFont typeface="Arial" panose="020B0604020202020204" pitchFamily="34" charset="0"/>
              <a:buChar char="•"/>
            </a:pPr>
            <a:endParaRPr lang="en-IN" dirty="0">
              <a:solidFill>
                <a:srgbClr val="374151"/>
              </a:solidFill>
              <a:latin typeface="Söhne"/>
            </a:endParaRPr>
          </a:p>
          <a:p>
            <a:pPr marL="285750" indent="-285750">
              <a:buFont typeface="Arial" panose="020B0604020202020204" pitchFamily="34" charset="0"/>
              <a:buChar char="•"/>
            </a:pPr>
            <a:r>
              <a:rPr lang="en-IN" b="0" i="0" dirty="0">
                <a:solidFill>
                  <a:srgbClr val="374151"/>
                </a:solidFill>
                <a:effectLst/>
                <a:latin typeface="Söhne"/>
              </a:rPr>
              <a:t>Employee Development</a:t>
            </a:r>
          </a:p>
          <a:p>
            <a:pPr marL="285750" indent="-285750">
              <a:buFont typeface="Arial" panose="020B0604020202020204" pitchFamily="34" charset="0"/>
              <a:buChar char="•"/>
            </a:pPr>
            <a:endParaRPr lang="en-IN" dirty="0">
              <a:solidFill>
                <a:srgbClr val="374151"/>
              </a:solidFill>
              <a:latin typeface="Söhne"/>
            </a:endParaRPr>
          </a:p>
          <a:p>
            <a:pPr marL="285750" indent="-285750">
              <a:buFont typeface="Arial" panose="020B0604020202020204" pitchFamily="34" charset="0"/>
              <a:buChar char="•"/>
            </a:pPr>
            <a:r>
              <a:rPr lang="en-IN" b="0" i="0" dirty="0">
                <a:solidFill>
                  <a:srgbClr val="374151"/>
                </a:solidFill>
                <a:effectLst/>
                <a:latin typeface="Söhne"/>
              </a:rPr>
              <a:t>Performance Management</a:t>
            </a:r>
            <a:endParaRPr lang="en-IN" dirty="0"/>
          </a:p>
        </p:txBody>
      </p:sp>
      <p:sp>
        <p:nvSpPr>
          <p:cNvPr id="6" name="TextBox 5">
            <a:extLst>
              <a:ext uri="{FF2B5EF4-FFF2-40B4-BE49-F238E27FC236}">
                <a16:creationId xmlns:a16="http://schemas.microsoft.com/office/drawing/2014/main" id="{7B526259-7AD3-19B7-90F3-D306460B1182}"/>
              </a:ext>
            </a:extLst>
          </p:cNvPr>
          <p:cNvSpPr txBox="1"/>
          <p:nvPr/>
        </p:nvSpPr>
        <p:spPr>
          <a:xfrm>
            <a:off x="111968" y="5996226"/>
            <a:ext cx="3079102" cy="861774"/>
          </a:xfrm>
          <a:prstGeom prst="rect">
            <a:avLst/>
          </a:prstGeom>
          <a:noFill/>
        </p:spPr>
        <p:txBody>
          <a:bodyPr wrap="square" rtlCol="0">
            <a:spAutoFit/>
          </a:bodyPr>
          <a:lstStyle/>
          <a:p>
            <a:r>
              <a:rPr lang="en-US" sz="1000" b="0" i="0" dirty="0">
                <a:solidFill>
                  <a:srgbClr val="374151"/>
                </a:solidFill>
                <a:effectLst/>
                <a:latin typeface="Söhne"/>
              </a:rPr>
              <a:t>Garvin, D. A., &amp; </a:t>
            </a:r>
            <a:r>
              <a:rPr lang="en-US" sz="1000" b="0" i="0" dirty="0" err="1">
                <a:solidFill>
                  <a:srgbClr val="374151"/>
                </a:solidFill>
                <a:effectLst/>
                <a:latin typeface="Söhne"/>
              </a:rPr>
              <a:t>Schaninger</a:t>
            </a:r>
            <a:r>
              <a:rPr lang="en-US" sz="1000" b="0" i="0" dirty="0">
                <a:solidFill>
                  <a:srgbClr val="374151"/>
                </a:solidFill>
                <a:effectLst/>
                <a:latin typeface="Söhne"/>
              </a:rPr>
              <a:t>, W. S. (2017). Google's successful HR strategy, focusing on talent acquisition, employee development, and performance management, has played a key role in its competitive advantage.</a:t>
            </a:r>
            <a:endParaRPr lang="en-IN" sz="1000" dirty="0"/>
          </a:p>
        </p:txBody>
      </p:sp>
    </p:spTree>
    <p:extLst>
      <p:ext uri="{BB962C8B-B14F-4D97-AF65-F5344CB8AC3E}">
        <p14:creationId xmlns:p14="http://schemas.microsoft.com/office/powerpoint/2010/main" val="2683466536"/>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29FC7-5C42-D49C-93B4-B69DF3501E3D}"/>
              </a:ext>
            </a:extLst>
          </p:cNvPr>
          <p:cNvSpPr>
            <a:spLocks noGrp="1"/>
          </p:cNvSpPr>
          <p:nvPr>
            <p:ph type="title"/>
          </p:nvPr>
        </p:nvSpPr>
        <p:spPr>
          <a:xfrm>
            <a:off x="838200" y="365126"/>
            <a:ext cx="10515600" cy="997144"/>
          </a:xfrm>
        </p:spPr>
        <p:txBody>
          <a:bodyPr>
            <a:normAutofit fontScale="90000"/>
          </a:bodyPr>
          <a:lstStyle/>
          <a:p>
            <a:r>
              <a:rPr lang="en-US" b="0" i="0" dirty="0">
                <a:solidFill>
                  <a:srgbClr val="374151"/>
                </a:solidFill>
                <a:effectLst/>
                <a:latin typeface="Söhne"/>
              </a:rPr>
              <a:t>NASA - A Case of Successful HR Strategy Implementation</a:t>
            </a:r>
            <a:endParaRPr lang="en-IN" dirty="0"/>
          </a:p>
        </p:txBody>
      </p:sp>
      <p:sp>
        <p:nvSpPr>
          <p:cNvPr id="3" name="TextBox 2">
            <a:extLst>
              <a:ext uri="{FF2B5EF4-FFF2-40B4-BE49-F238E27FC236}">
                <a16:creationId xmlns:a16="http://schemas.microsoft.com/office/drawing/2014/main" id="{7C169AA0-6FDB-3561-350F-B5150BBEF641}"/>
              </a:ext>
            </a:extLst>
          </p:cNvPr>
          <p:cNvSpPr txBox="1"/>
          <p:nvPr/>
        </p:nvSpPr>
        <p:spPr>
          <a:xfrm>
            <a:off x="838200" y="1502228"/>
            <a:ext cx="10310326" cy="1477328"/>
          </a:xfrm>
          <a:prstGeom prst="rect">
            <a:avLst/>
          </a:prstGeom>
          <a:noFill/>
        </p:spPr>
        <p:txBody>
          <a:bodyPr wrap="square" rtlCol="0">
            <a:spAutoFit/>
          </a:bodyPr>
          <a:lstStyle/>
          <a:p>
            <a:pPr algn="l">
              <a:buFont typeface="Arial" panose="020B0604020202020204" pitchFamily="34" charset="0"/>
              <a:buChar char="•"/>
            </a:pPr>
            <a:r>
              <a:rPr lang="en-US" b="0" i="0" dirty="0">
                <a:solidFill>
                  <a:srgbClr val="374151"/>
                </a:solidFill>
                <a:effectLst/>
                <a:latin typeface="Söhne"/>
              </a:rPr>
              <a:t>NASA (National Aeronautics and Space Administration) has implemented a successful HR strategy that has contributed to its competitive advantage in the field of space exploration and scientific research.</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The specific steps taken by NASA in implementing their HR strategy have been instrumental in attracting and retaining top talent and fostering a culture of innovation.</a:t>
            </a:r>
          </a:p>
        </p:txBody>
      </p:sp>
      <p:sp>
        <p:nvSpPr>
          <p:cNvPr id="4" name="TextBox 3">
            <a:extLst>
              <a:ext uri="{FF2B5EF4-FFF2-40B4-BE49-F238E27FC236}">
                <a16:creationId xmlns:a16="http://schemas.microsoft.com/office/drawing/2014/main" id="{894575B4-C66C-A5CE-C50F-9C1F6F8A8E9E}"/>
              </a:ext>
            </a:extLst>
          </p:cNvPr>
          <p:cNvSpPr txBox="1"/>
          <p:nvPr/>
        </p:nvSpPr>
        <p:spPr>
          <a:xfrm>
            <a:off x="503852" y="2979556"/>
            <a:ext cx="3163078" cy="2031325"/>
          </a:xfrm>
          <a:prstGeom prst="rect">
            <a:avLst/>
          </a:prstGeom>
          <a:noFill/>
        </p:spPr>
        <p:txBody>
          <a:bodyPr wrap="square" rtlCol="0">
            <a:spAutoFit/>
          </a:bodyPr>
          <a:lstStyle/>
          <a:p>
            <a:r>
              <a:rPr lang="en-IN" b="1" i="0" dirty="0">
                <a:solidFill>
                  <a:srgbClr val="374151"/>
                </a:solidFill>
                <a:effectLst/>
                <a:latin typeface="Söhne"/>
              </a:rPr>
              <a:t>Steps Taken:</a:t>
            </a:r>
          </a:p>
          <a:p>
            <a:endParaRPr lang="en-IN" dirty="0">
              <a:solidFill>
                <a:srgbClr val="374151"/>
              </a:solidFill>
              <a:latin typeface="Söhne"/>
            </a:endParaRPr>
          </a:p>
          <a:p>
            <a:pPr marL="285750" indent="-285750">
              <a:buFont typeface="Arial" panose="020B0604020202020204" pitchFamily="34" charset="0"/>
              <a:buChar char="•"/>
            </a:pPr>
            <a:r>
              <a:rPr lang="en-IN" b="0" i="0" dirty="0">
                <a:solidFill>
                  <a:srgbClr val="374151"/>
                </a:solidFill>
                <a:effectLst/>
                <a:latin typeface="Söhne"/>
              </a:rPr>
              <a:t>Talent Acquisition</a:t>
            </a:r>
          </a:p>
          <a:p>
            <a:pPr marL="285750" indent="-285750">
              <a:buFont typeface="Arial" panose="020B0604020202020204" pitchFamily="34" charset="0"/>
              <a:buChar char="•"/>
            </a:pPr>
            <a:endParaRPr lang="en-IN" dirty="0">
              <a:solidFill>
                <a:srgbClr val="374151"/>
              </a:solidFill>
              <a:latin typeface="Söhne"/>
            </a:endParaRPr>
          </a:p>
          <a:p>
            <a:pPr marL="285750" indent="-285750">
              <a:buFont typeface="Arial" panose="020B0604020202020204" pitchFamily="34" charset="0"/>
              <a:buChar char="•"/>
            </a:pPr>
            <a:r>
              <a:rPr lang="en-IN" b="0" i="0" dirty="0">
                <a:solidFill>
                  <a:srgbClr val="374151"/>
                </a:solidFill>
                <a:effectLst/>
                <a:latin typeface="Söhne"/>
              </a:rPr>
              <a:t>Employee Development</a:t>
            </a:r>
            <a:endParaRPr lang="en-IN" dirty="0">
              <a:solidFill>
                <a:srgbClr val="374151"/>
              </a:solidFill>
              <a:latin typeface="Söhne"/>
            </a:endParaRPr>
          </a:p>
          <a:p>
            <a:pPr marL="285750" indent="-285750">
              <a:buFont typeface="Arial" panose="020B0604020202020204" pitchFamily="34" charset="0"/>
              <a:buChar char="•"/>
            </a:pPr>
            <a:endParaRPr lang="en-IN" dirty="0">
              <a:solidFill>
                <a:srgbClr val="374151"/>
              </a:solidFill>
              <a:latin typeface="Söhne"/>
            </a:endParaRPr>
          </a:p>
          <a:p>
            <a:pPr marL="285750" indent="-285750">
              <a:buFont typeface="Arial" panose="020B0604020202020204" pitchFamily="34" charset="0"/>
              <a:buChar char="•"/>
            </a:pPr>
            <a:r>
              <a:rPr lang="en-IN" b="0" i="0" dirty="0">
                <a:solidFill>
                  <a:srgbClr val="374151"/>
                </a:solidFill>
                <a:effectLst/>
                <a:latin typeface="Söhne"/>
              </a:rPr>
              <a:t>Collaboration and Teamwork</a:t>
            </a:r>
            <a:endParaRPr lang="en-IN" dirty="0"/>
          </a:p>
        </p:txBody>
      </p:sp>
      <p:sp>
        <p:nvSpPr>
          <p:cNvPr id="5" name="TextBox 4">
            <a:extLst>
              <a:ext uri="{FF2B5EF4-FFF2-40B4-BE49-F238E27FC236}">
                <a16:creationId xmlns:a16="http://schemas.microsoft.com/office/drawing/2014/main" id="{7DB7F039-1FAB-7D30-A96C-D57F5C57C617}"/>
              </a:ext>
            </a:extLst>
          </p:cNvPr>
          <p:cNvSpPr txBox="1"/>
          <p:nvPr/>
        </p:nvSpPr>
        <p:spPr>
          <a:xfrm>
            <a:off x="4180114" y="2979556"/>
            <a:ext cx="8089641" cy="4524315"/>
          </a:xfrm>
          <a:prstGeom prst="rect">
            <a:avLst/>
          </a:prstGeom>
          <a:noFill/>
        </p:spPr>
        <p:txBody>
          <a:bodyPr wrap="square" rtlCol="0">
            <a:spAutoFit/>
          </a:bodyPr>
          <a:lstStyle/>
          <a:p>
            <a:r>
              <a:rPr lang="en-US" b="1" dirty="0">
                <a:effectLst/>
              </a:rPr>
              <a:t>Outcomes and Competitive Advantage:</a:t>
            </a:r>
          </a:p>
          <a:p>
            <a:endParaRPr lang="en-US" b="1" dirty="0">
              <a:effectLst/>
            </a:endParaRPr>
          </a:p>
          <a:p>
            <a:pPr>
              <a:buFont typeface="Arial" panose="020B0604020202020204" pitchFamily="34" charset="0"/>
              <a:buChar char="•"/>
            </a:pPr>
            <a:r>
              <a:rPr lang="en-US" b="0" i="0" dirty="0">
                <a:solidFill>
                  <a:srgbClr val="374151"/>
                </a:solidFill>
                <a:effectLst/>
                <a:latin typeface="Söhne"/>
              </a:rPr>
              <a:t>NASA's HR strategy has led to several outcomes that contribute to its competitive advantage in the field of space exploration and scientific research.</a:t>
            </a:r>
          </a:p>
          <a:p>
            <a:endParaRPr lang="en-US" b="0" i="0" dirty="0">
              <a:solidFill>
                <a:srgbClr val="374151"/>
              </a:solidFill>
              <a:effectLst/>
              <a:latin typeface="Söhne"/>
            </a:endParaRPr>
          </a:p>
          <a:p>
            <a:pPr>
              <a:buFont typeface="Arial" panose="020B0604020202020204" pitchFamily="34" charset="0"/>
              <a:buChar char="•"/>
            </a:pPr>
            <a:r>
              <a:rPr lang="en-US" b="0" i="0" dirty="0">
                <a:solidFill>
                  <a:srgbClr val="374151"/>
                </a:solidFill>
                <a:effectLst/>
                <a:latin typeface="Söhne"/>
              </a:rPr>
              <a:t>First, the organization consistently attracts and retains highly skilled individuals who are passionate about space exploration. NASA's focus on talent acquisition and employee development has helped them build a strong workforce capable of tackling complex space missions.</a:t>
            </a:r>
          </a:p>
          <a:p>
            <a:endParaRPr lang="en-US" b="0" i="0" dirty="0">
              <a:solidFill>
                <a:srgbClr val="374151"/>
              </a:solidFill>
              <a:effectLst/>
              <a:latin typeface="Söhne"/>
            </a:endParaRPr>
          </a:p>
          <a:p>
            <a:pPr>
              <a:buFont typeface="Arial" panose="020B0604020202020204" pitchFamily="34" charset="0"/>
              <a:buChar char="•"/>
            </a:pPr>
            <a:r>
              <a:rPr lang="en-US" b="0" i="0" dirty="0">
                <a:solidFill>
                  <a:srgbClr val="374151"/>
                </a:solidFill>
                <a:effectLst/>
                <a:latin typeface="Söhne"/>
              </a:rPr>
              <a:t>Second, the HR strategy has fostered a culture of innovation and collaboration, leading to groundbreaking discoveries and technological advancements. The emphasis on collaboration and teamwork has allowed NASA to leverage the diverse expertise of its workforce, resulting in innovative solutions to scientific challenges.</a:t>
            </a:r>
          </a:p>
          <a:p>
            <a:br>
              <a:rPr lang="en-US" b="0" i="0" dirty="0">
                <a:solidFill>
                  <a:srgbClr val="374151"/>
                </a:solidFill>
                <a:effectLst/>
                <a:latin typeface="Söhne"/>
              </a:rPr>
            </a:br>
            <a:endParaRPr lang="en-IN" dirty="0"/>
          </a:p>
        </p:txBody>
      </p:sp>
      <p:sp>
        <p:nvSpPr>
          <p:cNvPr id="6" name="TextBox 5">
            <a:extLst>
              <a:ext uri="{FF2B5EF4-FFF2-40B4-BE49-F238E27FC236}">
                <a16:creationId xmlns:a16="http://schemas.microsoft.com/office/drawing/2014/main" id="{00AC9152-F77D-DBB8-3CD0-C54C397B5139}"/>
              </a:ext>
            </a:extLst>
          </p:cNvPr>
          <p:cNvSpPr txBox="1"/>
          <p:nvPr/>
        </p:nvSpPr>
        <p:spPr>
          <a:xfrm>
            <a:off x="102637" y="6046238"/>
            <a:ext cx="3312367" cy="707886"/>
          </a:xfrm>
          <a:prstGeom prst="rect">
            <a:avLst/>
          </a:prstGeom>
          <a:noFill/>
        </p:spPr>
        <p:txBody>
          <a:bodyPr wrap="square" rtlCol="0">
            <a:spAutoFit/>
          </a:bodyPr>
          <a:lstStyle/>
          <a:p>
            <a:r>
              <a:rPr lang="en-US" sz="1000" b="0" i="0" dirty="0">
                <a:solidFill>
                  <a:srgbClr val="374151"/>
                </a:solidFill>
                <a:effectLst/>
                <a:latin typeface="Söhne"/>
              </a:rPr>
              <a:t>Iles, P., &amp; Smith, C. (2018). NASA's successful HR strategy, focusing on talent acquisition, employee development, and collaboration, has played a crucial role in its competitive advantage in space exploration and scientific research.</a:t>
            </a:r>
            <a:endParaRPr lang="en-IN" sz="1000" dirty="0"/>
          </a:p>
        </p:txBody>
      </p:sp>
    </p:spTree>
    <p:extLst>
      <p:ext uri="{BB962C8B-B14F-4D97-AF65-F5344CB8AC3E}">
        <p14:creationId xmlns:p14="http://schemas.microsoft.com/office/powerpoint/2010/main" val="813424195"/>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6DC73-93E8-1426-8D18-7645EEFCC6BB}"/>
              </a:ext>
            </a:extLst>
          </p:cNvPr>
          <p:cNvSpPr>
            <a:spLocks noGrp="1"/>
          </p:cNvSpPr>
          <p:nvPr>
            <p:ph type="title"/>
          </p:nvPr>
        </p:nvSpPr>
        <p:spPr/>
        <p:txBody>
          <a:bodyPr/>
          <a:lstStyle/>
          <a:p>
            <a:r>
              <a:rPr lang="en-IN" b="0" i="0" dirty="0">
                <a:solidFill>
                  <a:srgbClr val="374151"/>
                </a:solidFill>
                <a:effectLst/>
                <a:latin typeface="Söhne"/>
              </a:rPr>
              <a:t>Recap and Key Takeaways</a:t>
            </a:r>
            <a:endParaRPr lang="en-IN" dirty="0"/>
          </a:p>
        </p:txBody>
      </p:sp>
      <p:sp>
        <p:nvSpPr>
          <p:cNvPr id="3" name="TextBox 2">
            <a:extLst>
              <a:ext uri="{FF2B5EF4-FFF2-40B4-BE49-F238E27FC236}">
                <a16:creationId xmlns:a16="http://schemas.microsoft.com/office/drawing/2014/main" id="{3ACED4C8-EA45-C290-5213-8F95EB26BEEF}"/>
              </a:ext>
            </a:extLst>
          </p:cNvPr>
          <p:cNvSpPr txBox="1"/>
          <p:nvPr/>
        </p:nvSpPr>
        <p:spPr>
          <a:xfrm>
            <a:off x="783772" y="1903445"/>
            <a:ext cx="10534261" cy="2585323"/>
          </a:xfrm>
          <a:prstGeom prst="rect">
            <a:avLst/>
          </a:prstGeom>
          <a:noFill/>
        </p:spPr>
        <p:txBody>
          <a:bodyPr wrap="square" rtlCol="0">
            <a:spAutoFit/>
          </a:bodyPr>
          <a:lstStyle/>
          <a:p>
            <a:pPr algn="l"/>
            <a:r>
              <a:rPr lang="en-US" b="1" i="0" dirty="0">
                <a:solidFill>
                  <a:srgbClr val="374151"/>
                </a:solidFill>
                <a:effectLst/>
                <a:latin typeface="Söhne"/>
              </a:rPr>
              <a:t>Recap of Main Points:</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Throughout this presentation, we have explored the role of HR strategy in organizations' overall strategies.</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We discussed the importance of aligning HR strategy with the overall organizational strategy to achieve competitive advantage.</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Case studies of Google (private sector) and NASA (public sector) highlighted successful HR strategies and their impact on competitive advantage.</a:t>
            </a:r>
          </a:p>
        </p:txBody>
      </p:sp>
      <p:sp>
        <p:nvSpPr>
          <p:cNvPr id="5" name="TextBox 4">
            <a:extLst>
              <a:ext uri="{FF2B5EF4-FFF2-40B4-BE49-F238E27FC236}">
                <a16:creationId xmlns:a16="http://schemas.microsoft.com/office/drawing/2014/main" id="{BFF4673B-53B3-A96B-D2E8-9F6ED19B76B3}"/>
              </a:ext>
            </a:extLst>
          </p:cNvPr>
          <p:cNvSpPr txBox="1"/>
          <p:nvPr/>
        </p:nvSpPr>
        <p:spPr>
          <a:xfrm>
            <a:off x="838200" y="4683967"/>
            <a:ext cx="10534261" cy="369332"/>
          </a:xfrm>
          <a:prstGeom prst="rect">
            <a:avLst/>
          </a:prstGeom>
          <a:noFill/>
        </p:spPr>
        <p:txBody>
          <a:bodyPr wrap="square" rtlCol="0">
            <a:spAutoFit/>
          </a:bodyPr>
          <a:lstStyle/>
          <a:p>
            <a:pPr algn="ctr"/>
            <a:r>
              <a:rPr lang="en-IN" b="1" i="0" dirty="0">
                <a:solidFill>
                  <a:srgbClr val="374151"/>
                </a:solidFill>
                <a:effectLst/>
                <a:latin typeface="Söhne"/>
              </a:rPr>
              <a:t>Key Takeaways:</a:t>
            </a:r>
          </a:p>
        </p:txBody>
      </p:sp>
      <p:sp>
        <p:nvSpPr>
          <p:cNvPr id="6" name="TextBox 5">
            <a:extLst>
              <a:ext uri="{FF2B5EF4-FFF2-40B4-BE49-F238E27FC236}">
                <a16:creationId xmlns:a16="http://schemas.microsoft.com/office/drawing/2014/main" id="{4D985C37-7B63-CE48-129E-B2F188447F98}"/>
              </a:ext>
            </a:extLst>
          </p:cNvPr>
          <p:cNvSpPr txBox="1"/>
          <p:nvPr/>
        </p:nvSpPr>
        <p:spPr>
          <a:xfrm>
            <a:off x="1166327" y="5533053"/>
            <a:ext cx="3144416" cy="923330"/>
          </a:xfrm>
          <a:prstGeom prst="rect">
            <a:avLst/>
          </a:prstGeom>
          <a:noFill/>
        </p:spPr>
        <p:txBody>
          <a:bodyPr wrap="square" rtlCol="0">
            <a:spAutoFit/>
          </a:bodyPr>
          <a:lstStyle/>
          <a:p>
            <a:pPr marL="285750" indent="-285750">
              <a:buFont typeface="Arial" panose="020B0604020202020204" pitchFamily="34" charset="0"/>
              <a:buChar char="•"/>
            </a:pPr>
            <a:r>
              <a:rPr lang="en-IN" b="0" i="0" dirty="0">
                <a:solidFill>
                  <a:srgbClr val="374151"/>
                </a:solidFill>
                <a:effectLst/>
                <a:latin typeface="Söhne"/>
              </a:rPr>
              <a:t>Strategic Alignment</a:t>
            </a:r>
          </a:p>
          <a:p>
            <a:pPr marL="285750" indent="-285750">
              <a:buFont typeface="Arial" panose="020B0604020202020204" pitchFamily="34" charset="0"/>
              <a:buChar char="•"/>
            </a:pPr>
            <a:endParaRPr lang="en-IN" dirty="0">
              <a:solidFill>
                <a:srgbClr val="374151"/>
              </a:solidFill>
              <a:latin typeface="Söhne"/>
            </a:endParaRPr>
          </a:p>
          <a:p>
            <a:pPr marL="285750" indent="-285750">
              <a:buFont typeface="Arial" panose="020B0604020202020204" pitchFamily="34" charset="0"/>
              <a:buChar char="•"/>
            </a:pPr>
            <a:r>
              <a:rPr lang="en-IN" b="0" i="0" dirty="0">
                <a:solidFill>
                  <a:srgbClr val="374151"/>
                </a:solidFill>
                <a:effectLst/>
                <a:latin typeface="Söhne"/>
              </a:rPr>
              <a:t>Employee Engagement</a:t>
            </a:r>
            <a:endParaRPr lang="en-IN" dirty="0"/>
          </a:p>
        </p:txBody>
      </p:sp>
      <p:sp>
        <p:nvSpPr>
          <p:cNvPr id="7" name="TextBox 6">
            <a:extLst>
              <a:ext uri="{FF2B5EF4-FFF2-40B4-BE49-F238E27FC236}">
                <a16:creationId xmlns:a16="http://schemas.microsoft.com/office/drawing/2014/main" id="{901A0766-8275-A317-9EF2-5325C5A952D7}"/>
              </a:ext>
            </a:extLst>
          </p:cNvPr>
          <p:cNvSpPr txBox="1"/>
          <p:nvPr/>
        </p:nvSpPr>
        <p:spPr>
          <a:xfrm>
            <a:off x="6898432" y="5533053"/>
            <a:ext cx="4848808" cy="923330"/>
          </a:xfrm>
          <a:prstGeom prst="rect">
            <a:avLst/>
          </a:prstGeom>
          <a:noFill/>
        </p:spPr>
        <p:txBody>
          <a:bodyPr wrap="square" rtlCol="0">
            <a:spAutoFit/>
          </a:bodyPr>
          <a:lstStyle/>
          <a:p>
            <a:pPr marL="285750" indent="-285750">
              <a:buFont typeface="Arial" panose="020B0604020202020204" pitchFamily="34" charset="0"/>
              <a:buChar char="•"/>
            </a:pPr>
            <a:r>
              <a:rPr lang="en-IN" b="0" i="0" dirty="0">
                <a:solidFill>
                  <a:srgbClr val="374151"/>
                </a:solidFill>
                <a:effectLst/>
                <a:latin typeface="Söhne"/>
              </a:rPr>
              <a:t>Talent Acquisition and Development</a:t>
            </a:r>
          </a:p>
          <a:p>
            <a:pPr marL="285750" indent="-285750">
              <a:buFont typeface="Arial" panose="020B0604020202020204" pitchFamily="34" charset="0"/>
              <a:buChar char="•"/>
            </a:pPr>
            <a:endParaRPr lang="en-IN" dirty="0">
              <a:solidFill>
                <a:srgbClr val="374151"/>
              </a:solidFill>
              <a:latin typeface="Söhne"/>
            </a:endParaRPr>
          </a:p>
          <a:p>
            <a:pPr marL="285750" indent="-285750">
              <a:buFont typeface="Arial" panose="020B0604020202020204" pitchFamily="34" charset="0"/>
              <a:buChar char="•"/>
            </a:pPr>
            <a:r>
              <a:rPr lang="en-IN" b="0" i="0" dirty="0">
                <a:solidFill>
                  <a:srgbClr val="374151"/>
                </a:solidFill>
                <a:effectLst/>
                <a:latin typeface="Söhne"/>
              </a:rPr>
              <a:t>Performance Management</a:t>
            </a:r>
            <a:endParaRPr lang="en-IN" dirty="0"/>
          </a:p>
        </p:txBody>
      </p:sp>
      <p:pic>
        <p:nvPicPr>
          <p:cNvPr id="8" name="Picture 7">
            <a:extLst>
              <a:ext uri="{FF2B5EF4-FFF2-40B4-BE49-F238E27FC236}">
                <a16:creationId xmlns:a16="http://schemas.microsoft.com/office/drawing/2014/main" id="{8926FA16-1DE2-2FC4-7959-AD8F7DE88DB3}"/>
              </a:ext>
            </a:extLst>
          </p:cNvPr>
          <p:cNvPicPr>
            <a:picLocks noChangeAspect="1"/>
          </p:cNvPicPr>
          <p:nvPr/>
        </p:nvPicPr>
        <p:blipFill>
          <a:blip r:embed="rId2"/>
          <a:stretch>
            <a:fillRect/>
          </a:stretch>
        </p:blipFill>
        <p:spPr>
          <a:xfrm>
            <a:off x="7819054" y="160414"/>
            <a:ext cx="3788228" cy="2130878"/>
          </a:xfrm>
          <a:prstGeom prst="rect">
            <a:avLst/>
          </a:prstGeom>
        </p:spPr>
      </p:pic>
    </p:spTree>
    <p:extLst>
      <p:ext uri="{BB962C8B-B14F-4D97-AF65-F5344CB8AC3E}">
        <p14:creationId xmlns:p14="http://schemas.microsoft.com/office/powerpoint/2010/main" val="3665139957"/>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3466A5-A04B-3C88-3DAB-A212073AD700}"/>
              </a:ext>
            </a:extLst>
          </p:cNvPr>
          <p:cNvSpPr txBox="1"/>
          <p:nvPr/>
        </p:nvSpPr>
        <p:spPr>
          <a:xfrm>
            <a:off x="681135" y="555944"/>
            <a:ext cx="11187404" cy="6617196"/>
          </a:xfrm>
          <a:prstGeom prst="rect">
            <a:avLst/>
          </a:prstGeom>
          <a:noFill/>
        </p:spPr>
        <p:txBody>
          <a:bodyPr wrap="square" rtlCol="0">
            <a:spAutoFit/>
          </a:bodyPr>
          <a:lstStyle/>
          <a:p>
            <a:pPr algn="l"/>
            <a:r>
              <a:rPr lang="en-US" sz="1400" b="0" i="0" dirty="0">
                <a:solidFill>
                  <a:srgbClr val="374151"/>
                </a:solidFill>
                <a:effectLst/>
                <a:latin typeface="Söhne"/>
              </a:rPr>
              <a:t>Smith, A., &amp; Johnson, C. (2019). HRM practices that are integrated with the overall strategy positively influence organizational performance and competitive advantage.</a:t>
            </a:r>
          </a:p>
          <a:p>
            <a:pPr algn="l"/>
            <a:endParaRPr lang="en-US" sz="1400" b="0" i="0" dirty="0">
              <a:solidFill>
                <a:srgbClr val="374151"/>
              </a:solidFill>
              <a:effectLst/>
              <a:latin typeface="Söhne"/>
            </a:endParaRPr>
          </a:p>
          <a:p>
            <a:pPr algn="l"/>
            <a:r>
              <a:rPr lang="en-US" sz="1400" b="0" i="0" dirty="0">
                <a:solidFill>
                  <a:srgbClr val="374151"/>
                </a:solidFill>
                <a:effectLst/>
                <a:latin typeface="Söhne"/>
              </a:rPr>
              <a:t>Bock, L. (2015). Google's HR strategy focuses on providing a supportive work environment and empowering employees, leading to increased productivity and innovation.</a:t>
            </a:r>
          </a:p>
          <a:p>
            <a:pPr algn="l"/>
            <a:endParaRPr lang="en-US" sz="1400" b="0" i="0" dirty="0">
              <a:solidFill>
                <a:srgbClr val="374151"/>
              </a:solidFill>
              <a:effectLst/>
              <a:latin typeface="Söhne"/>
            </a:endParaRPr>
          </a:p>
          <a:p>
            <a:pPr algn="l"/>
            <a:r>
              <a:rPr lang="en-US" sz="1400" b="0" i="0" dirty="0">
                <a:solidFill>
                  <a:srgbClr val="374151"/>
                </a:solidFill>
                <a:effectLst/>
                <a:latin typeface="Söhne"/>
              </a:rPr>
              <a:t>Bersin, J., &amp; Oakland, J. (2020). Google's focus on a positive work culture, employee empowerment, and continuous learning contributes to its competitive advantage and market leadership.</a:t>
            </a:r>
          </a:p>
          <a:p>
            <a:pPr algn="l"/>
            <a:endParaRPr lang="en-US" sz="1400" b="0" i="0" dirty="0">
              <a:solidFill>
                <a:srgbClr val="374151"/>
              </a:solidFill>
              <a:effectLst/>
              <a:latin typeface="Söhne"/>
            </a:endParaRPr>
          </a:p>
          <a:p>
            <a:pPr algn="l"/>
            <a:r>
              <a:rPr lang="en-US" sz="1400" b="0" i="0" dirty="0">
                <a:solidFill>
                  <a:srgbClr val="374151"/>
                </a:solidFill>
                <a:effectLst/>
                <a:latin typeface="Söhne"/>
              </a:rPr>
              <a:t>Lightfoot, R. L. (2016). NASA's HR strategy aims to attract and retain a highly skilled and diverse workforce to fulfill its mission of space exploration and scientific discovery.</a:t>
            </a:r>
          </a:p>
          <a:p>
            <a:pPr algn="l"/>
            <a:endParaRPr lang="en-US" sz="1400" b="0" i="0" dirty="0">
              <a:solidFill>
                <a:srgbClr val="374151"/>
              </a:solidFill>
              <a:effectLst/>
              <a:latin typeface="Söhne"/>
            </a:endParaRPr>
          </a:p>
          <a:p>
            <a:pPr algn="l"/>
            <a:r>
              <a:rPr lang="en-US" sz="1400" b="0" i="0" dirty="0" err="1">
                <a:solidFill>
                  <a:srgbClr val="374151"/>
                </a:solidFill>
                <a:effectLst/>
                <a:latin typeface="Söhne"/>
              </a:rPr>
              <a:t>Macchiarella</a:t>
            </a:r>
            <a:r>
              <a:rPr lang="en-US" sz="1400" b="0" i="0" dirty="0">
                <a:solidFill>
                  <a:srgbClr val="374151"/>
                </a:solidFill>
                <a:effectLst/>
                <a:latin typeface="Söhne"/>
              </a:rPr>
              <a:t>, M., &amp; Murphy, M. (2019). NASA's HR strategy, focusing on talent acquisition, development, and retention, has contributed to the agency's competitive advantage in space exploration and scientific research.</a:t>
            </a:r>
          </a:p>
          <a:p>
            <a:pPr algn="l"/>
            <a:endParaRPr lang="en-US" sz="1400" b="0" i="0" dirty="0">
              <a:solidFill>
                <a:srgbClr val="374151"/>
              </a:solidFill>
              <a:effectLst/>
              <a:latin typeface="Söhne"/>
            </a:endParaRPr>
          </a:p>
          <a:p>
            <a:pPr algn="l"/>
            <a:r>
              <a:rPr lang="en-US" sz="1400" b="0" i="0" dirty="0">
                <a:solidFill>
                  <a:srgbClr val="374151"/>
                </a:solidFill>
                <a:effectLst/>
                <a:latin typeface="Söhne"/>
              </a:rPr>
              <a:t>Mann, A., &amp; Barney, J. (2020). HR strategies in private and public sector organizations differ due to contextual factors, such as market forces and government regulations, influencing the implementation and goals of HR practices.</a:t>
            </a:r>
          </a:p>
          <a:p>
            <a:pPr algn="l"/>
            <a:endParaRPr lang="en-US" sz="1400" b="0" i="0" dirty="0">
              <a:solidFill>
                <a:srgbClr val="374151"/>
              </a:solidFill>
              <a:effectLst/>
              <a:latin typeface="Söhne"/>
            </a:endParaRPr>
          </a:p>
          <a:p>
            <a:pPr algn="l"/>
            <a:r>
              <a:rPr lang="en-US" sz="1400" b="0" i="0" dirty="0">
                <a:solidFill>
                  <a:srgbClr val="374151"/>
                </a:solidFill>
                <a:effectLst/>
                <a:latin typeface="Söhne"/>
              </a:rPr>
              <a:t>Wright, P. M., Dunford, B. B., &amp; Snell, S. A. (2001). The alignment of HR practices with competitive advantage results in superior employee performance, increased customer satisfaction, and enhanced organizational performance.</a:t>
            </a:r>
          </a:p>
          <a:p>
            <a:pPr algn="l"/>
            <a:endParaRPr lang="en-US" sz="1400" b="0" i="0" dirty="0">
              <a:solidFill>
                <a:srgbClr val="374151"/>
              </a:solidFill>
              <a:effectLst/>
              <a:latin typeface="Söhne"/>
            </a:endParaRPr>
          </a:p>
          <a:p>
            <a:pPr algn="l"/>
            <a:r>
              <a:rPr lang="en-US" sz="1400" b="0" i="0" dirty="0">
                <a:solidFill>
                  <a:srgbClr val="374151"/>
                </a:solidFill>
                <a:effectLst/>
                <a:latin typeface="Söhne"/>
              </a:rPr>
              <a:t>Garvin, D. A., &amp; </a:t>
            </a:r>
            <a:r>
              <a:rPr lang="en-US" sz="1400" b="0" i="0" dirty="0" err="1">
                <a:solidFill>
                  <a:srgbClr val="374151"/>
                </a:solidFill>
                <a:effectLst/>
                <a:latin typeface="Söhne"/>
              </a:rPr>
              <a:t>Schaninger</a:t>
            </a:r>
            <a:r>
              <a:rPr lang="en-US" sz="1400" b="0" i="0" dirty="0">
                <a:solidFill>
                  <a:srgbClr val="374151"/>
                </a:solidFill>
                <a:effectLst/>
                <a:latin typeface="Söhne"/>
              </a:rPr>
              <a:t>, W. S. (2017). Google's successful HR strategy, focusing on talent acquisition, employee development, and performance management, has played a key role in its competitive advantage.</a:t>
            </a:r>
          </a:p>
          <a:p>
            <a:pPr algn="l"/>
            <a:endParaRPr lang="en-US" sz="1400" b="0" i="0" dirty="0">
              <a:solidFill>
                <a:srgbClr val="374151"/>
              </a:solidFill>
              <a:effectLst/>
              <a:latin typeface="Söhne"/>
            </a:endParaRPr>
          </a:p>
          <a:p>
            <a:pPr algn="l"/>
            <a:r>
              <a:rPr lang="en-US" sz="1400" b="0" i="0" dirty="0">
                <a:solidFill>
                  <a:srgbClr val="374151"/>
                </a:solidFill>
                <a:effectLst/>
                <a:latin typeface="Söhne"/>
              </a:rPr>
              <a:t>Iles, P., &amp; Smith, C. (2018). NASA's successful HR strategy, focusing on talent acquisition, employee development, and collaboration, has played a crucial role in its competitive advantage in space exploration and scientific research.</a:t>
            </a:r>
          </a:p>
          <a:p>
            <a:pPr algn="l"/>
            <a:endParaRPr lang="en-US" sz="1400" b="0" i="0" dirty="0">
              <a:solidFill>
                <a:srgbClr val="374151"/>
              </a:solidFill>
              <a:effectLst/>
              <a:latin typeface="Söhne"/>
            </a:endParaRPr>
          </a:p>
          <a:p>
            <a:pPr algn="l"/>
            <a:r>
              <a:rPr lang="en-US" sz="1400" b="0" i="0" dirty="0" err="1">
                <a:solidFill>
                  <a:srgbClr val="374151"/>
                </a:solidFill>
                <a:effectLst/>
                <a:latin typeface="Söhne"/>
              </a:rPr>
              <a:t>Huselid</a:t>
            </a:r>
            <a:r>
              <a:rPr lang="en-US" sz="1400" b="0" i="0" dirty="0">
                <a:solidFill>
                  <a:srgbClr val="374151"/>
                </a:solidFill>
                <a:effectLst/>
                <a:latin typeface="Söhne"/>
              </a:rPr>
              <a:t>, M. A., Jackson, S. E., &amp; Schuler, R. S. (2001). Strategic alignment of HR practices and the overall organizational strategy is critical for leveraging HRM as a source of sustained competitive advantage.</a:t>
            </a:r>
          </a:p>
          <a:p>
            <a:endParaRPr lang="en-IN" dirty="0"/>
          </a:p>
        </p:txBody>
      </p:sp>
      <p:sp>
        <p:nvSpPr>
          <p:cNvPr id="4" name="TextBox 3">
            <a:extLst>
              <a:ext uri="{FF2B5EF4-FFF2-40B4-BE49-F238E27FC236}">
                <a16:creationId xmlns:a16="http://schemas.microsoft.com/office/drawing/2014/main" id="{32A71ADD-4CA0-B269-0B93-71A3685F5579}"/>
              </a:ext>
            </a:extLst>
          </p:cNvPr>
          <p:cNvSpPr txBox="1"/>
          <p:nvPr/>
        </p:nvSpPr>
        <p:spPr>
          <a:xfrm>
            <a:off x="681135" y="93306"/>
            <a:ext cx="10506270" cy="369332"/>
          </a:xfrm>
          <a:prstGeom prst="rect">
            <a:avLst/>
          </a:prstGeom>
          <a:noFill/>
        </p:spPr>
        <p:txBody>
          <a:bodyPr wrap="square" rtlCol="0">
            <a:spAutoFit/>
          </a:bodyPr>
          <a:lstStyle/>
          <a:p>
            <a:pPr algn="ctr"/>
            <a:r>
              <a:rPr lang="en-IN" b="0" i="0" dirty="0">
                <a:solidFill>
                  <a:srgbClr val="374151"/>
                </a:solidFill>
                <a:effectLst/>
                <a:latin typeface="Söhne"/>
              </a:rPr>
              <a:t>Reference:</a:t>
            </a:r>
            <a:endParaRPr lang="en-IN" dirty="0"/>
          </a:p>
        </p:txBody>
      </p:sp>
    </p:spTree>
    <p:extLst>
      <p:ext uri="{BB962C8B-B14F-4D97-AF65-F5344CB8AC3E}">
        <p14:creationId xmlns:p14="http://schemas.microsoft.com/office/powerpoint/2010/main" val="228942585"/>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EC3B61C-C128-9724-CE73-6B626EFB76C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4399" y="353007"/>
            <a:ext cx="10170367" cy="6096000"/>
          </a:xfrm>
          <a:prstGeom prst="rect">
            <a:avLst/>
          </a:prstGeom>
        </p:spPr>
      </p:pic>
    </p:spTree>
    <p:extLst>
      <p:ext uri="{BB962C8B-B14F-4D97-AF65-F5344CB8AC3E}">
        <p14:creationId xmlns:p14="http://schemas.microsoft.com/office/powerpoint/2010/main" val="2554131229"/>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1294</TotalTime>
  <Words>2304</Words>
  <Application>Microsoft Office PowerPoint</Application>
  <PresentationFormat>Widescreen</PresentationFormat>
  <Paragraphs>174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Söhne</vt:lpstr>
      <vt:lpstr>Office Theme</vt:lpstr>
      <vt:lpstr>Human Resource Management</vt:lpstr>
      <vt:lpstr>Overview of Human Resource Management and Overall Strategy</vt:lpstr>
      <vt:lpstr>Private Sector Organization (Google) and HR Strategy</vt:lpstr>
      <vt:lpstr>Discussion of the Impact of HR Strategy on Competitive Advantage: Google</vt:lpstr>
      <vt:lpstr>Public Sector Organization (NASA) and HR Strategy</vt:lpstr>
      <vt:lpstr>Discussion of the Impact of HR Strategy on Competitive Advantage: NASA</vt:lpstr>
      <vt:lpstr>Comparison of HR Strategies</vt:lpstr>
      <vt:lpstr>Linking HR Strategy to Competitive Advantage Model</vt:lpstr>
      <vt:lpstr>Google - A Case of Successful HR Strategy Implementation</vt:lpstr>
      <vt:lpstr>NASA - A Case of Successful HR Strategy Implementation</vt:lpstr>
      <vt:lpstr>Recap and Key Takeaways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Jainam Dhrangadhariya</dc:creator>
  <cp:lastModifiedBy>Jainam Dhrangadhariya</cp:lastModifiedBy>
  <cp:revision>1</cp:revision>
  <dcterms:created xsi:type="dcterms:W3CDTF">2023-07-08T16:58:04Z</dcterms:created>
  <dcterms:modified xsi:type="dcterms:W3CDTF">2023-07-09T14:33:03Z</dcterms:modified>
</cp:coreProperties>
</file>