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7" r:id="rId2"/>
    <p:sldId id="256" r:id="rId3"/>
    <p:sldId id="257" r:id="rId4"/>
    <p:sldId id="258" r:id="rId5"/>
    <p:sldId id="259" r:id="rId6"/>
    <p:sldId id="266" r:id="rId7"/>
    <p:sldId id="268" r:id="rId8"/>
    <p:sldId id="280" r:id="rId9"/>
    <p:sldId id="260" r:id="rId10"/>
    <p:sldId id="270" r:id="rId11"/>
    <p:sldId id="271" r:id="rId12"/>
    <p:sldId id="273" r:id="rId13"/>
    <p:sldId id="274" r:id="rId14"/>
    <p:sldId id="276" r:id="rId15"/>
    <p:sldId id="275" r:id="rId16"/>
    <p:sldId id="281" r:id="rId17"/>
    <p:sldId id="278" r:id="rId18"/>
    <p:sldId id="262" r:id="rId19"/>
    <p:sldId id="263" r:id="rId20"/>
    <p:sldId id="264" r:id="rId21"/>
    <p:sldId id="283" r:id="rId22"/>
    <p:sldId id="282" r:id="rId23"/>
    <p:sldId id="26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D72011-CA76-3DD2-7E34-F5117410A7FD}" v="218" dt="2026-02-15T10:28:20.045"/>
    <p1510:client id="{32E2C572-BEAB-57A5-E4A9-96111A882260}" v="149" dt="2026-02-16T00:26:57.045"/>
    <p1510:client id="{9A25C689-027F-ED07-CF13-CA361E525A39}" v="38" dt="2026-02-15T11:18:34.720"/>
    <p1510:client id="{C5BEB705-296F-7B68-6DB5-DEDF08E27344}" v="1045" dt="2026-02-16T00:04:30.461"/>
    <p1510:client id="{E48C0CCB-EDE4-7E4D-9649-763AD7868AA4}" v="44" dt="2026-02-16T00:39:56.8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33.png"/><Relationship Id="rId7" Type="http://schemas.openxmlformats.org/officeDocument/2006/relationships/image" Target="../media/image9.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38.svg"/><Relationship Id="rId4" Type="http://schemas.openxmlformats.org/officeDocument/2006/relationships/image" Target="../media/image34.svg"/><Relationship Id="rId9" Type="http://schemas.openxmlformats.org/officeDocument/2006/relationships/image" Target="../media/image3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33.png"/><Relationship Id="rId7" Type="http://schemas.openxmlformats.org/officeDocument/2006/relationships/image" Target="../media/image9.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38.svg"/><Relationship Id="rId4" Type="http://schemas.openxmlformats.org/officeDocument/2006/relationships/image" Target="../media/image34.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7FE09C9A-3715-47FF-8568-47A616658673}"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7822A6C-53A0-4AA1-B0A8-5A5CC431AC95}">
      <dgm:prSet/>
      <dgm:spPr/>
      <dgm:t>
        <a:bodyPr/>
        <a:lstStyle/>
        <a:p>
          <a:r>
            <a:rPr lang="en-GB" b="1"/>
            <a:t>Billing/Payments/Finances </a:t>
          </a:r>
          <a:r>
            <a:rPr lang="en-GB"/>
            <a:t>- An ERP will create financial visibility and a more reliable accounting record.</a:t>
          </a:r>
          <a:endParaRPr lang="en-US"/>
        </a:p>
      </dgm:t>
    </dgm:pt>
    <dgm:pt modelId="{454E8244-B0D2-436D-9489-F23B9AE891F6}" type="parTrans" cxnId="{7DAAF9C1-4DF1-4CB5-B2F5-8A3972762791}">
      <dgm:prSet/>
      <dgm:spPr/>
      <dgm:t>
        <a:bodyPr/>
        <a:lstStyle/>
        <a:p>
          <a:endParaRPr lang="en-US"/>
        </a:p>
      </dgm:t>
    </dgm:pt>
    <dgm:pt modelId="{AD55CA84-D562-49BB-877A-2C363B0BEC73}" type="sibTrans" cxnId="{7DAAF9C1-4DF1-4CB5-B2F5-8A3972762791}">
      <dgm:prSet/>
      <dgm:spPr/>
      <dgm:t>
        <a:bodyPr/>
        <a:lstStyle/>
        <a:p>
          <a:endParaRPr lang="en-US"/>
        </a:p>
      </dgm:t>
    </dgm:pt>
    <dgm:pt modelId="{7AF069D2-1D2A-48E1-AE92-0A071C0D82D4}">
      <dgm:prSet/>
      <dgm:spPr/>
      <dgm:t>
        <a:bodyPr/>
        <a:lstStyle/>
        <a:p>
          <a:r>
            <a:rPr lang="en-GB" b="1"/>
            <a:t>Workforce and Staff Management – </a:t>
          </a:r>
          <a:r>
            <a:rPr lang="en-GB"/>
            <a:t>More productive  workforce planning.</a:t>
          </a:r>
          <a:endParaRPr lang="en-US"/>
        </a:p>
      </dgm:t>
    </dgm:pt>
    <dgm:pt modelId="{18D56F81-F511-4952-A06E-2636DEFEB29D}" type="parTrans" cxnId="{E5944B64-1B29-4AAE-8691-29B838B787BC}">
      <dgm:prSet/>
      <dgm:spPr/>
      <dgm:t>
        <a:bodyPr/>
        <a:lstStyle/>
        <a:p>
          <a:endParaRPr lang="en-US"/>
        </a:p>
      </dgm:t>
    </dgm:pt>
    <dgm:pt modelId="{2F7FC92B-07DF-4B39-B870-88F8573A8A60}" type="sibTrans" cxnId="{E5944B64-1B29-4AAE-8691-29B838B787BC}">
      <dgm:prSet/>
      <dgm:spPr/>
      <dgm:t>
        <a:bodyPr/>
        <a:lstStyle/>
        <a:p>
          <a:endParaRPr lang="en-US"/>
        </a:p>
      </dgm:t>
    </dgm:pt>
    <dgm:pt modelId="{542B2F48-B23F-4478-BCC3-C9C9222B2888}">
      <dgm:prSet/>
      <dgm:spPr/>
      <dgm:t>
        <a:bodyPr/>
        <a:lstStyle/>
        <a:p>
          <a:r>
            <a:rPr lang="en-GB" b="1"/>
            <a:t>Customer and Vehicle History Tracking – </a:t>
          </a:r>
          <a:r>
            <a:rPr lang="en-GB"/>
            <a:t>Increase efficiency and drive professionalism.</a:t>
          </a:r>
          <a:endParaRPr lang="en-US"/>
        </a:p>
      </dgm:t>
    </dgm:pt>
    <dgm:pt modelId="{7A7442C5-CA0F-440B-90DC-CCA23FE5DD12}" type="parTrans" cxnId="{2637DB44-5A66-4A52-A654-8EAD68D04C8B}">
      <dgm:prSet/>
      <dgm:spPr/>
      <dgm:t>
        <a:bodyPr/>
        <a:lstStyle/>
        <a:p>
          <a:endParaRPr lang="en-US"/>
        </a:p>
      </dgm:t>
    </dgm:pt>
    <dgm:pt modelId="{22CA38E9-F171-4705-AE97-82B310CAC162}" type="sibTrans" cxnId="{2637DB44-5A66-4A52-A654-8EAD68D04C8B}">
      <dgm:prSet/>
      <dgm:spPr/>
      <dgm:t>
        <a:bodyPr/>
        <a:lstStyle/>
        <a:p>
          <a:endParaRPr lang="en-US"/>
        </a:p>
      </dgm:t>
    </dgm:pt>
    <dgm:pt modelId="{B19B437E-FE40-4C68-BE5B-B98C33D2CD82}">
      <dgm:prSet/>
      <dgm:spPr/>
      <dgm:t>
        <a:bodyPr/>
        <a:lstStyle/>
        <a:p>
          <a:r>
            <a:rPr lang="en-GB" b="1"/>
            <a:t>Better Business Tracking &amp; Insights – </a:t>
          </a:r>
          <a:r>
            <a:rPr lang="en-GB"/>
            <a:t>Allows for more strategic planning.</a:t>
          </a:r>
          <a:endParaRPr lang="en-US"/>
        </a:p>
      </dgm:t>
    </dgm:pt>
    <dgm:pt modelId="{541147E7-59FC-4067-A788-F603340DFB55}" type="parTrans" cxnId="{CDF5258A-6693-482F-B2FD-DE56ACB299B2}">
      <dgm:prSet/>
      <dgm:spPr/>
      <dgm:t>
        <a:bodyPr/>
        <a:lstStyle/>
        <a:p>
          <a:endParaRPr lang="en-US"/>
        </a:p>
      </dgm:t>
    </dgm:pt>
    <dgm:pt modelId="{174F4557-5643-4124-8AD5-1DEE6A53A5F7}" type="sibTrans" cxnId="{CDF5258A-6693-482F-B2FD-DE56ACB299B2}">
      <dgm:prSet/>
      <dgm:spPr/>
      <dgm:t>
        <a:bodyPr/>
        <a:lstStyle/>
        <a:p>
          <a:endParaRPr lang="en-US"/>
        </a:p>
      </dgm:t>
    </dgm:pt>
    <dgm:pt modelId="{5FA8DC97-2DD4-4A37-9611-7C363EE68927}">
      <dgm:prSet/>
      <dgm:spPr/>
      <dgm:t>
        <a:bodyPr/>
        <a:lstStyle/>
        <a:p>
          <a:r>
            <a:rPr lang="en-GB" b="1"/>
            <a:t>Expansion – </a:t>
          </a:r>
          <a:r>
            <a:rPr lang="en-GB"/>
            <a:t>Allows insight for realistic future and expansion.</a:t>
          </a:r>
          <a:endParaRPr lang="en-US"/>
        </a:p>
      </dgm:t>
    </dgm:pt>
    <dgm:pt modelId="{203DE6B5-BDBE-4F8B-850D-FF39589333FD}" type="parTrans" cxnId="{F4F19918-BC13-49B8-A982-3A86597B9490}">
      <dgm:prSet/>
      <dgm:spPr/>
      <dgm:t>
        <a:bodyPr/>
        <a:lstStyle/>
        <a:p>
          <a:endParaRPr lang="en-US"/>
        </a:p>
      </dgm:t>
    </dgm:pt>
    <dgm:pt modelId="{C8349F0A-F0FE-456A-8D6B-5D76605A0A39}" type="sibTrans" cxnId="{F4F19918-BC13-49B8-A982-3A86597B9490}">
      <dgm:prSet/>
      <dgm:spPr/>
      <dgm:t>
        <a:bodyPr/>
        <a:lstStyle/>
        <a:p>
          <a:endParaRPr lang="en-US"/>
        </a:p>
      </dgm:t>
    </dgm:pt>
    <dgm:pt modelId="{1C3F4F12-C2F0-4F74-9DF3-A4E3E9B39EBC}" type="pres">
      <dgm:prSet presAssocID="{7FE09C9A-3715-47FF-8568-47A616658673}" presName="root" presStyleCnt="0">
        <dgm:presLayoutVars>
          <dgm:dir/>
          <dgm:resizeHandles val="exact"/>
        </dgm:presLayoutVars>
      </dgm:prSet>
      <dgm:spPr/>
    </dgm:pt>
    <dgm:pt modelId="{AEE58B75-2B40-4519-AA3C-BB1F2B44BF6C}" type="pres">
      <dgm:prSet presAssocID="{7FE09C9A-3715-47FF-8568-47A616658673}" presName="container" presStyleCnt="0">
        <dgm:presLayoutVars>
          <dgm:dir/>
          <dgm:resizeHandles val="exact"/>
        </dgm:presLayoutVars>
      </dgm:prSet>
      <dgm:spPr/>
    </dgm:pt>
    <dgm:pt modelId="{D2FCFBE4-5CBF-40CA-8587-DC8E17777C9B}" type="pres">
      <dgm:prSet presAssocID="{B7822A6C-53A0-4AA1-B0A8-5A5CC431AC95}" presName="compNode" presStyleCnt="0"/>
      <dgm:spPr/>
    </dgm:pt>
    <dgm:pt modelId="{F8F26DDE-CF98-4098-8C84-25B5C0D5CC96}" type="pres">
      <dgm:prSet presAssocID="{B7822A6C-53A0-4AA1-B0A8-5A5CC431AC95}" presName="iconBgRect" presStyleLbl="bgShp" presStyleIdx="0" presStyleCnt="5"/>
      <dgm:spPr/>
    </dgm:pt>
    <dgm:pt modelId="{89D658EA-9F16-4AAA-A248-2D6A6E586C5C}" type="pres">
      <dgm:prSet presAssocID="{B7822A6C-53A0-4AA1-B0A8-5A5CC431AC9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A8F0061-F71D-469E-AFE3-899A8CC761C8}" type="pres">
      <dgm:prSet presAssocID="{B7822A6C-53A0-4AA1-B0A8-5A5CC431AC95}" presName="spaceRect" presStyleCnt="0"/>
      <dgm:spPr/>
    </dgm:pt>
    <dgm:pt modelId="{548B57CE-B0F6-497A-AAE5-214002BB5F8C}" type="pres">
      <dgm:prSet presAssocID="{B7822A6C-53A0-4AA1-B0A8-5A5CC431AC95}" presName="textRect" presStyleLbl="revTx" presStyleIdx="0" presStyleCnt="5">
        <dgm:presLayoutVars>
          <dgm:chMax val="1"/>
          <dgm:chPref val="1"/>
        </dgm:presLayoutVars>
      </dgm:prSet>
      <dgm:spPr/>
    </dgm:pt>
    <dgm:pt modelId="{B977BF0B-430B-4775-9263-E9A63081D3E7}" type="pres">
      <dgm:prSet presAssocID="{AD55CA84-D562-49BB-877A-2C363B0BEC73}" presName="sibTrans" presStyleLbl="sibTrans2D1" presStyleIdx="0" presStyleCnt="0"/>
      <dgm:spPr/>
    </dgm:pt>
    <dgm:pt modelId="{C5B9550A-8EA2-45FA-A31F-683E51F8B2DA}" type="pres">
      <dgm:prSet presAssocID="{7AF069D2-1D2A-48E1-AE92-0A071C0D82D4}" presName="compNode" presStyleCnt="0"/>
      <dgm:spPr/>
    </dgm:pt>
    <dgm:pt modelId="{45DEFFB0-82E4-4BC9-B8E6-69C433B70F1D}" type="pres">
      <dgm:prSet presAssocID="{7AF069D2-1D2A-48E1-AE92-0A071C0D82D4}" presName="iconBgRect" presStyleLbl="bgShp" presStyleIdx="1" presStyleCnt="5"/>
      <dgm:spPr/>
    </dgm:pt>
    <dgm:pt modelId="{1C324FCF-2C69-42A4-826D-C465D4BEFB3D}" type="pres">
      <dgm:prSet presAssocID="{7AF069D2-1D2A-48E1-AE92-0A071C0D82D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D635525-7705-493F-9E35-AE2B4B4F6396}" type="pres">
      <dgm:prSet presAssocID="{7AF069D2-1D2A-48E1-AE92-0A071C0D82D4}" presName="spaceRect" presStyleCnt="0"/>
      <dgm:spPr/>
    </dgm:pt>
    <dgm:pt modelId="{0AF67830-A0CA-46D9-BB09-BADC652F02EE}" type="pres">
      <dgm:prSet presAssocID="{7AF069D2-1D2A-48E1-AE92-0A071C0D82D4}" presName="textRect" presStyleLbl="revTx" presStyleIdx="1" presStyleCnt="5">
        <dgm:presLayoutVars>
          <dgm:chMax val="1"/>
          <dgm:chPref val="1"/>
        </dgm:presLayoutVars>
      </dgm:prSet>
      <dgm:spPr/>
    </dgm:pt>
    <dgm:pt modelId="{0A621B8F-D99D-420E-BE54-B63A2DDAE9CD}" type="pres">
      <dgm:prSet presAssocID="{2F7FC92B-07DF-4B39-B870-88F8573A8A60}" presName="sibTrans" presStyleLbl="sibTrans2D1" presStyleIdx="0" presStyleCnt="0"/>
      <dgm:spPr/>
    </dgm:pt>
    <dgm:pt modelId="{F68E4935-DBAB-4A62-A96E-9CF6C1768543}" type="pres">
      <dgm:prSet presAssocID="{542B2F48-B23F-4478-BCC3-C9C9222B2888}" presName="compNode" presStyleCnt="0"/>
      <dgm:spPr/>
    </dgm:pt>
    <dgm:pt modelId="{4F263B3C-2E45-41FB-A10D-E8878812689C}" type="pres">
      <dgm:prSet presAssocID="{542B2F48-B23F-4478-BCC3-C9C9222B2888}" presName="iconBgRect" presStyleLbl="bgShp" presStyleIdx="2" presStyleCnt="5"/>
      <dgm:spPr/>
    </dgm:pt>
    <dgm:pt modelId="{740EDE41-432F-433A-A8EA-7E0626E80B7E}" type="pres">
      <dgm:prSet presAssocID="{542B2F48-B23F-4478-BCC3-C9C9222B288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2ED6540B-5349-4A59-854F-D5C0682ED293}" type="pres">
      <dgm:prSet presAssocID="{542B2F48-B23F-4478-BCC3-C9C9222B2888}" presName="spaceRect" presStyleCnt="0"/>
      <dgm:spPr/>
    </dgm:pt>
    <dgm:pt modelId="{C0D8DC61-9656-4A2F-BBE3-E46F9746A4AF}" type="pres">
      <dgm:prSet presAssocID="{542B2F48-B23F-4478-BCC3-C9C9222B2888}" presName="textRect" presStyleLbl="revTx" presStyleIdx="2" presStyleCnt="5">
        <dgm:presLayoutVars>
          <dgm:chMax val="1"/>
          <dgm:chPref val="1"/>
        </dgm:presLayoutVars>
      </dgm:prSet>
      <dgm:spPr/>
    </dgm:pt>
    <dgm:pt modelId="{EE32F75C-D7A5-49E1-A1BC-81DC18BE0E32}" type="pres">
      <dgm:prSet presAssocID="{22CA38E9-F171-4705-AE97-82B310CAC162}" presName="sibTrans" presStyleLbl="sibTrans2D1" presStyleIdx="0" presStyleCnt="0"/>
      <dgm:spPr/>
    </dgm:pt>
    <dgm:pt modelId="{5B03A844-0BEF-48EA-8432-5B97DF103251}" type="pres">
      <dgm:prSet presAssocID="{B19B437E-FE40-4C68-BE5B-B98C33D2CD82}" presName="compNode" presStyleCnt="0"/>
      <dgm:spPr/>
    </dgm:pt>
    <dgm:pt modelId="{A13779DD-0E01-4D52-9517-E464C02C01C6}" type="pres">
      <dgm:prSet presAssocID="{B19B437E-FE40-4C68-BE5B-B98C33D2CD82}" presName="iconBgRect" presStyleLbl="bgShp" presStyleIdx="3" presStyleCnt="5"/>
      <dgm:spPr/>
    </dgm:pt>
    <dgm:pt modelId="{56BEB00C-4047-4129-A554-F6D017FA3BB7}" type="pres">
      <dgm:prSet presAssocID="{B19B437E-FE40-4C68-BE5B-B98C33D2CD8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ce"/>
        </a:ext>
      </dgm:extLst>
    </dgm:pt>
    <dgm:pt modelId="{FF46EB86-0606-407B-999D-35D89BC78184}" type="pres">
      <dgm:prSet presAssocID="{B19B437E-FE40-4C68-BE5B-B98C33D2CD82}" presName="spaceRect" presStyleCnt="0"/>
      <dgm:spPr/>
    </dgm:pt>
    <dgm:pt modelId="{35C8E0F4-3839-4042-9A0A-17437BA2B83D}" type="pres">
      <dgm:prSet presAssocID="{B19B437E-FE40-4C68-BE5B-B98C33D2CD82}" presName="textRect" presStyleLbl="revTx" presStyleIdx="3" presStyleCnt="5">
        <dgm:presLayoutVars>
          <dgm:chMax val="1"/>
          <dgm:chPref val="1"/>
        </dgm:presLayoutVars>
      </dgm:prSet>
      <dgm:spPr/>
    </dgm:pt>
    <dgm:pt modelId="{CA731326-2E2E-4947-8F20-65323B30DC4E}" type="pres">
      <dgm:prSet presAssocID="{174F4557-5643-4124-8AD5-1DEE6A53A5F7}" presName="sibTrans" presStyleLbl="sibTrans2D1" presStyleIdx="0" presStyleCnt="0"/>
      <dgm:spPr/>
    </dgm:pt>
    <dgm:pt modelId="{4C74C727-1059-4C0E-A8BB-7204639CE6AD}" type="pres">
      <dgm:prSet presAssocID="{5FA8DC97-2DD4-4A37-9611-7C363EE68927}" presName="compNode" presStyleCnt="0"/>
      <dgm:spPr/>
    </dgm:pt>
    <dgm:pt modelId="{97588652-4479-458F-821C-5BEDAAA06A73}" type="pres">
      <dgm:prSet presAssocID="{5FA8DC97-2DD4-4A37-9611-7C363EE68927}" presName="iconBgRect" presStyleLbl="bgShp" presStyleIdx="4" presStyleCnt="5"/>
      <dgm:spPr/>
    </dgm:pt>
    <dgm:pt modelId="{AF03F241-C237-4052-A34D-E79B39977623}" type="pres">
      <dgm:prSet presAssocID="{5FA8DC97-2DD4-4A37-9611-7C363EE6892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EC1F034A-9239-4C4E-AB63-BF7659E89C48}" type="pres">
      <dgm:prSet presAssocID="{5FA8DC97-2DD4-4A37-9611-7C363EE68927}" presName="spaceRect" presStyleCnt="0"/>
      <dgm:spPr/>
    </dgm:pt>
    <dgm:pt modelId="{6C581B8B-866C-4710-83E7-4830E679ED83}" type="pres">
      <dgm:prSet presAssocID="{5FA8DC97-2DD4-4A37-9611-7C363EE68927}" presName="textRect" presStyleLbl="revTx" presStyleIdx="4" presStyleCnt="5">
        <dgm:presLayoutVars>
          <dgm:chMax val="1"/>
          <dgm:chPref val="1"/>
        </dgm:presLayoutVars>
      </dgm:prSet>
      <dgm:spPr/>
    </dgm:pt>
  </dgm:ptLst>
  <dgm:cxnLst>
    <dgm:cxn modelId="{F4F19918-BC13-49B8-A982-3A86597B9490}" srcId="{7FE09C9A-3715-47FF-8568-47A616658673}" destId="{5FA8DC97-2DD4-4A37-9611-7C363EE68927}" srcOrd="4" destOrd="0" parTransId="{203DE6B5-BDBE-4F8B-850D-FF39589333FD}" sibTransId="{C8349F0A-F0FE-456A-8D6B-5D76605A0A39}"/>
    <dgm:cxn modelId="{698C4B2F-5E6C-44AA-9452-C9B8857BFF23}" type="presOf" srcId="{542B2F48-B23F-4478-BCC3-C9C9222B2888}" destId="{C0D8DC61-9656-4A2F-BBE3-E46F9746A4AF}" srcOrd="0" destOrd="0" presId="urn:microsoft.com/office/officeart/2018/2/layout/IconCircleList"/>
    <dgm:cxn modelId="{D54A675E-3391-4597-A2A0-F87D2F5FC7AF}" type="presOf" srcId="{7AF069D2-1D2A-48E1-AE92-0A071C0D82D4}" destId="{0AF67830-A0CA-46D9-BB09-BADC652F02EE}" srcOrd="0" destOrd="0" presId="urn:microsoft.com/office/officeart/2018/2/layout/IconCircleList"/>
    <dgm:cxn modelId="{E5944B64-1B29-4AAE-8691-29B838B787BC}" srcId="{7FE09C9A-3715-47FF-8568-47A616658673}" destId="{7AF069D2-1D2A-48E1-AE92-0A071C0D82D4}" srcOrd="1" destOrd="0" parTransId="{18D56F81-F511-4952-A06E-2636DEFEB29D}" sibTransId="{2F7FC92B-07DF-4B39-B870-88F8573A8A60}"/>
    <dgm:cxn modelId="{2637DB44-5A66-4A52-A654-8EAD68D04C8B}" srcId="{7FE09C9A-3715-47FF-8568-47A616658673}" destId="{542B2F48-B23F-4478-BCC3-C9C9222B2888}" srcOrd="2" destOrd="0" parTransId="{7A7442C5-CA0F-440B-90DC-CCA23FE5DD12}" sibTransId="{22CA38E9-F171-4705-AE97-82B310CAC162}"/>
    <dgm:cxn modelId="{DCCD1E54-74DF-49B1-A457-0C41CD075162}" type="presOf" srcId="{7FE09C9A-3715-47FF-8568-47A616658673}" destId="{1C3F4F12-C2F0-4F74-9DF3-A4E3E9B39EBC}" srcOrd="0" destOrd="0" presId="urn:microsoft.com/office/officeart/2018/2/layout/IconCircleList"/>
    <dgm:cxn modelId="{CDF5258A-6693-482F-B2FD-DE56ACB299B2}" srcId="{7FE09C9A-3715-47FF-8568-47A616658673}" destId="{B19B437E-FE40-4C68-BE5B-B98C33D2CD82}" srcOrd="3" destOrd="0" parTransId="{541147E7-59FC-4067-A788-F603340DFB55}" sibTransId="{174F4557-5643-4124-8AD5-1DEE6A53A5F7}"/>
    <dgm:cxn modelId="{386FE38D-41D4-4C21-9FC9-6C716004EEB1}" type="presOf" srcId="{B7822A6C-53A0-4AA1-B0A8-5A5CC431AC95}" destId="{548B57CE-B0F6-497A-AAE5-214002BB5F8C}" srcOrd="0" destOrd="0" presId="urn:microsoft.com/office/officeart/2018/2/layout/IconCircleList"/>
    <dgm:cxn modelId="{6B7C3B8E-B12D-4E62-AA7F-CC7509E41FF3}" type="presOf" srcId="{22CA38E9-F171-4705-AE97-82B310CAC162}" destId="{EE32F75C-D7A5-49E1-A1BC-81DC18BE0E32}" srcOrd="0" destOrd="0" presId="urn:microsoft.com/office/officeart/2018/2/layout/IconCircleList"/>
    <dgm:cxn modelId="{6E8F8A9F-56CF-4578-A86F-90286FE9D9E3}" type="presOf" srcId="{B19B437E-FE40-4C68-BE5B-B98C33D2CD82}" destId="{35C8E0F4-3839-4042-9A0A-17437BA2B83D}" srcOrd="0" destOrd="0" presId="urn:microsoft.com/office/officeart/2018/2/layout/IconCircleList"/>
    <dgm:cxn modelId="{287708A1-AF4E-4025-A510-17BD66828AC4}" type="presOf" srcId="{5FA8DC97-2DD4-4A37-9611-7C363EE68927}" destId="{6C581B8B-866C-4710-83E7-4830E679ED83}" srcOrd="0" destOrd="0" presId="urn:microsoft.com/office/officeart/2018/2/layout/IconCircleList"/>
    <dgm:cxn modelId="{E805A5BE-CF4E-46E1-9FFD-84ECD053602A}" type="presOf" srcId="{AD55CA84-D562-49BB-877A-2C363B0BEC73}" destId="{B977BF0B-430B-4775-9263-E9A63081D3E7}" srcOrd="0" destOrd="0" presId="urn:microsoft.com/office/officeart/2018/2/layout/IconCircleList"/>
    <dgm:cxn modelId="{1072CDBE-CC1D-42FC-925D-DD401BB90852}" type="presOf" srcId="{174F4557-5643-4124-8AD5-1DEE6A53A5F7}" destId="{CA731326-2E2E-4947-8F20-65323B30DC4E}" srcOrd="0" destOrd="0" presId="urn:microsoft.com/office/officeart/2018/2/layout/IconCircleList"/>
    <dgm:cxn modelId="{7DAAF9C1-4DF1-4CB5-B2F5-8A3972762791}" srcId="{7FE09C9A-3715-47FF-8568-47A616658673}" destId="{B7822A6C-53A0-4AA1-B0A8-5A5CC431AC95}" srcOrd="0" destOrd="0" parTransId="{454E8244-B0D2-436D-9489-F23B9AE891F6}" sibTransId="{AD55CA84-D562-49BB-877A-2C363B0BEC73}"/>
    <dgm:cxn modelId="{5005FBD8-97A3-43C6-B214-CF769181762D}" type="presOf" srcId="{2F7FC92B-07DF-4B39-B870-88F8573A8A60}" destId="{0A621B8F-D99D-420E-BE54-B63A2DDAE9CD}" srcOrd="0" destOrd="0" presId="urn:microsoft.com/office/officeart/2018/2/layout/IconCircleList"/>
    <dgm:cxn modelId="{45118706-0B25-4522-9312-93EC714BC037}" type="presParOf" srcId="{1C3F4F12-C2F0-4F74-9DF3-A4E3E9B39EBC}" destId="{AEE58B75-2B40-4519-AA3C-BB1F2B44BF6C}" srcOrd="0" destOrd="0" presId="urn:microsoft.com/office/officeart/2018/2/layout/IconCircleList"/>
    <dgm:cxn modelId="{8E99EE56-EEC6-4CCF-BCE6-F4C83F6E5F2A}" type="presParOf" srcId="{AEE58B75-2B40-4519-AA3C-BB1F2B44BF6C}" destId="{D2FCFBE4-5CBF-40CA-8587-DC8E17777C9B}" srcOrd="0" destOrd="0" presId="urn:microsoft.com/office/officeart/2018/2/layout/IconCircleList"/>
    <dgm:cxn modelId="{9FC7F0D2-E97F-41B1-A2C3-5EEF5CDF427D}" type="presParOf" srcId="{D2FCFBE4-5CBF-40CA-8587-DC8E17777C9B}" destId="{F8F26DDE-CF98-4098-8C84-25B5C0D5CC96}" srcOrd="0" destOrd="0" presId="urn:microsoft.com/office/officeart/2018/2/layout/IconCircleList"/>
    <dgm:cxn modelId="{BD1B7DB9-E996-4055-B79A-0E0A24347627}" type="presParOf" srcId="{D2FCFBE4-5CBF-40CA-8587-DC8E17777C9B}" destId="{89D658EA-9F16-4AAA-A248-2D6A6E586C5C}" srcOrd="1" destOrd="0" presId="urn:microsoft.com/office/officeart/2018/2/layout/IconCircleList"/>
    <dgm:cxn modelId="{A02E3AB1-59BC-4219-BE8F-88CEE79EEF7D}" type="presParOf" srcId="{D2FCFBE4-5CBF-40CA-8587-DC8E17777C9B}" destId="{1A8F0061-F71D-469E-AFE3-899A8CC761C8}" srcOrd="2" destOrd="0" presId="urn:microsoft.com/office/officeart/2018/2/layout/IconCircleList"/>
    <dgm:cxn modelId="{323EA1A3-78EF-4521-9499-2DD76A350434}" type="presParOf" srcId="{D2FCFBE4-5CBF-40CA-8587-DC8E17777C9B}" destId="{548B57CE-B0F6-497A-AAE5-214002BB5F8C}" srcOrd="3" destOrd="0" presId="urn:microsoft.com/office/officeart/2018/2/layout/IconCircleList"/>
    <dgm:cxn modelId="{BFD9617A-31DC-468E-85D1-9AB9A1F3364C}" type="presParOf" srcId="{AEE58B75-2B40-4519-AA3C-BB1F2B44BF6C}" destId="{B977BF0B-430B-4775-9263-E9A63081D3E7}" srcOrd="1" destOrd="0" presId="urn:microsoft.com/office/officeart/2018/2/layout/IconCircleList"/>
    <dgm:cxn modelId="{2E761042-03A9-41F7-A77D-4774C1146D4E}" type="presParOf" srcId="{AEE58B75-2B40-4519-AA3C-BB1F2B44BF6C}" destId="{C5B9550A-8EA2-45FA-A31F-683E51F8B2DA}" srcOrd="2" destOrd="0" presId="urn:microsoft.com/office/officeart/2018/2/layout/IconCircleList"/>
    <dgm:cxn modelId="{24A36E93-26DA-49DD-B614-38853B751AB7}" type="presParOf" srcId="{C5B9550A-8EA2-45FA-A31F-683E51F8B2DA}" destId="{45DEFFB0-82E4-4BC9-B8E6-69C433B70F1D}" srcOrd="0" destOrd="0" presId="urn:microsoft.com/office/officeart/2018/2/layout/IconCircleList"/>
    <dgm:cxn modelId="{453AE303-BBF0-4AC9-8E2B-1C27DF9B47FE}" type="presParOf" srcId="{C5B9550A-8EA2-45FA-A31F-683E51F8B2DA}" destId="{1C324FCF-2C69-42A4-826D-C465D4BEFB3D}" srcOrd="1" destOrd="0" presId="urn:microsoft.com/office/officeart/2018/2/layout/IconCircleList"/>
    <dgm:cxn modelId="{70017A25-ECB6-4FCC-A64D-6B62F960A982}" type="presParOf" srcId="{C5B9550A-8EA2-45FA-A31F-683E51F8B2DA}" destId="{AD635525-7705-493F-9E35-AE2B4B4F6396}" srcOrd="2" destOrd="0" presId="urn:microsoft.com/office/officeart/2018/2/layout/IconCircleList"/>
    <dgm:cxn modelId="{A02F85FF-A877-4A81-997F-212C785D33C2}" type="presParOf" srcId="{C5B9550A-8EA2-45FA-A31F-683E51F8B2DA}" destId="{0AF67830-A0CA-46D9-BB09-BADC652F02EE}" srcOrd="3" destOrd="0" presId="urn:microsoft.com/office/officeart/2018/2/layout/IconCircleList"/>
    <dgm:cxn modelId="{64C68422-927B-42D1-8125-CAD7461E9BFF}" type="presParOf" srcId="{AEE58B75-2B40-4519-AA3C-BB1F2B44BF6C}" destId="{0A621B8F-D99D-420E-BE54-B63A2DDAE9CD}" srcOrd="3" destOrd="0" presId="urn:microsoft.com/office/officeart/2018/2/layout/IconCircleList"/>
    <dgm:cxn modelId="{85CA3393-1650-413C-B3B1-B0C2D609EF28}" type="presParOf" srcId="{AEE58B75-2B40-4519-AA3C-BB1F2B44BF6C}" destId="{F68E4935-DBAB-4A62-A96E-9CF6C1768543}" srcOrd="4" destOrd="0" presId="urn:microsoft.com/office/officeart/2018/2/layout/IconCircleList"/>
    <dgm:cxn modelId="{FA91EB4E-F5D7-4BB0-96B8-ADDFA8EEFB75}" type="presParOf" srcId="{F68E4935-DBAB-4A62-A96E-9CF6C1768543}" destId="{4F263B3C-2E45-41FB-A10D-E8878812689C}" srcOrd="0" destOrd="0" presId="urn:microsoft.com/office/officeart/2018/2/layout/IconCircleList"/>
    <dgm:cxn modelId="{0415F07A-B98D-4FCF-8909-642A7785A7AF}" type="presParOf" srcId="{F68E4935-DBAB-4A62-A96E-9CF6C1768543}" destId="{740EDE41-432F-433A-A8EA-7E0626E80B7E}" srcOrd="1" destOrd="0" presId="urn:microsoft.com/office/officeart/2018/2/layout/IconCircleList"/>
    <dgm:cxn modelId="{C8D25AB0-CBE3-487A-8EE5-5F8EEB841DFC}" type="presParOf" srcId="{F68E4935-DBAB-4A62-A96E-9CF6C1768543}" destId="{2ED6540B-5349-4A59-854F-D5C0682ED293}" srcOrd="2" destOrd="0" presId="urn:microsoft.com/office/officeart/2018/2/layout/IconCircleList"/>
    <dgm:cxn modelId="{63E7DB6E-613F-4343-B909-54F0EFDE4E54}" type="presParOf" srcId="{F68E4935-DBAB-4A62-A96E-9CF6C1768543}" destId="{C0D8DC61-9656-4A2F-BBE3-E46F9746A4AF}" srcOrd="3" destOrd="0" presId="urn:microsoft.com/office/officeart/2018/2/layout/IconCircleList"/>
    <dgm:cxn modelId="{FE9994F4-2059-4D1B-964E-A9E12B2A3B7C}" type="presParOf" srcId="{AEE58B75-2B40-4519-AA3C-BB1F2B44BF6C}" destId="{EE32F75C-D7A5-49E1-A1BC-81DC18BE0E32}" srcOrd="5" destOrd="0" presId="urn:microsoft.com/office/officeart/2018/2/layout/IconCircleList"/>
    <dgm:cxn modelId="{4386717D-C9B2-46CB-94FB-1A0AA04C5544}" type="presParOf" srcId="{AEE58B75-2B40-4519-AA3C-BB1F2B44BF6C}" destId="{5B03A844-0BEF-48EA-8432-5B97DF103251}" srcOrd="6" destOrd="0" presId="urn:microsoft.com/office/officeart/2018/2/layout/IconCircleList"/>
    <dgm:cxn modelId="{44E2A560-0296-41BA-AEA5-7FE1458BA17C}" type="presParOf" srcId="{5B03A844-0BEF-48EA-8432-5B97DF103251}" destId="{A13779DD-0E01-4D52-9517-E464C02C01C6}" srcOrd="0" destOrd="0" presId="urn:microsoft.com/office/officeart/2018/2/layout/IconCircleList"/>
    <dgm:cxn modelId="{0FC09166-977D-47B8-BEC1-78B1FA71FA7C}" type="presParOf" srcId="{5B03A844-0BEF-48EA-8432-5B97DF103251}" destId="{56BEB00C-4047-4129-A554-F6D017FA3BB7}" srcOrd="1" destOrd="0" presId="urn:microsoft.com/office/officeart/2018/2/layout/IconCircleList"/>
    <dgm:cxn modelId="{629C0DB2-9E8F-411D-9A08-9A92665208D7}" type="presParOf" srcId="{5B03A844-0BEF-48EA-8432-5B97DF103251}" destId="{FF46EB86-0606-407B-999D-35D89BC78184}" srcOrd="2" destOrd="0" presId="urn:microsoft.com/office/officeart/2018/2/layout/IconCircleList"/>
    <dgm:cxn modelId="{99499708-ED94-426A-9975-71B6FDF0FC84}" type="presParOf" srcId="{5B03A844-0BEF-48EA-8432-5B97DF103251}" destId="{35C8E0F4-3839-4042-9A0A-17437BA2B83D}" srcOrd="3" destOrd="0" presId="urn:microsoft.com/office/officeart/2018/2/layout/IconCircleList"/>
    <dgm:cxn modelId="{480ACDD4-C114-4F50-B356-CA1B829160C9}" type="presParOf" srcId="{AEE58B75-2B40-4519-AA3C-BB1F2B44BF6C}" destId="{CA731326-2E2E-4947-8F20-65323B30DC4E}" srcOrd="7" destOrd="0" presId="urn:microsoft.com/office/officeart/2018/2/layout/IconCircleList"/>
    <dgm:cxn modelId="{EFFA1E3D-020D-4352-99C5-371D4639BD25}" type="presParOf" srcId="{AEE58B75-2B40-4519-AA3C-BB1F2B44BF6C}" destId="{4C74C727-1059-4C0E-A8BB-7204639CE6AD}" srcOrd="8" destOrd="0" presId="urn:microsoft.com/office/officeart/2018/2/layout/IconCircleList"/>
    <dgm:cxn modelId="{E6C6C96D-CFEE-439E-BC1B-3FCDE75F697F}" type="presParOf" srcId="{4C74C727-1059-4C0E-A8BB-7204639CE6AD}" destId="{97588652-4479-458F-821C-5BEDAAA06A73}" srcOrd="0" destOrd="0" presId="urn:microsoft.com/office/officeart/2018/2/layout/IconCircleList"/>
    <dgm:cxn modelId="{6F9F0601-4E58-4D3D-ACDA-D62724E56E79}" type="presParOf" srcId="{4C74C727-1059-4C0E-A8BB-7204639CE6AD}" destId="{AF03F241-C237-4052-A34D-E79B39977623}" srcOrd="1" destOrd="0" presId="urn:microsoft.com/office/officeart/2018/2/layout/IconCircleList"/>
    <dgm:cxn modelId="{50C82225-09E9-4BAE-8490-7A8482827299}" type="presParOf" srcId="{4C74C727-1059-4C0E-A8BB-7204639CE6AD}" destId="{EC1F034A-9239-4C4E-AB63-BF7659E89C48}" srcOrd="2" destOrd="0" presId="urn:microsoft.com/office/officeart/2018/2/layout/IconCircleList"/>
    <dgm:cxn modelId="{8FF17E20-D7B1-4450-B61D-B4A438E56FAD}" type="presParOf" srcId="{4C74C727-1059-4C0E-A8BB-7204639CE6AD}" destId="{6C581B8B-866C-4710-83E7-4830E679ED8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7F614-44A6-4B03-A45C-AB7314CD981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F10B70E-B529-4C92-919F-63699A1A3A61}">
      <dgm:prSet/>
      <dgm:spPr/>
      <dgm:t>
        <a:bodyPr/>
        <a:lstStyle/>
        <a:p>
          <a:pPr>
            <a:lnSpc>
              <a:spcPct val="100000"/>
            </a:lnSpc>
          </a:pPr>
          <a:r>
            <a:rPr lang="en-GB" b="1"/>
            <a:t>Customer Records &amp; Vehicle Profiles</a:t>
          </a:r>
          <a:r>
            <a:rPr lang="en-GB"/>
            <a:t> – Drives efficiency.</a:t>
          </a:r>
          <a:endParaRPr lang="en-US"/>
        </a:p>
      </dgm:t>
    </dgm:pt>
    <dgm:pt modelId="{1C758EAE-1094-49D5-A726-9E3272999303}" type="parTrans" cxnId="{35241E5C-DCA6-4D55-B801-F74DC21D5D18}">
      <dgm:prSet/>
      <dgm:spPr/>
      <dgm:t>
        <a:bodyPr/>
        <a:lstStyle/>
        <a:p>
          <a:endParaRPr lang="en-US"/>
        </a:p>
      </dgm:t>
    </dgm:pt>
    <dgm:pt modelId="{93DCAB59-0B29-4CCF-9097-3497F9ED6C02}" type="sibTrans" cxnId="{35241E5C-DCA6-4D55-B801-F74DC21D5D18}">
      <dgm:prSet/>
      <dgm:spPr/>
      <dgm:t>
        <a:bodyPr/>
        <a:lstStyle/>
        <a:p>
          <a:pPr>
            <a:lnSpc>
              <a:spcPct val="100000"/>
            </a:lnSpc>
          </a:pPr>
          <a:endParaRPr lang="en-US"/>
        </a:p>
      </dgm:t>
    </dgm:pt>
    <dgm:pt modelId="{1451705B-FB4A-420A-84CF-DA19970B81A1}">
      <dgm:prSet/>
      <dgm:spPr/>
      <dgm:t>
        <a:bodyPr/>
        <a:lstStyle/>
        <a:p>
          <a:pPr>
            <a:lnSpc>
              <a:spcPct val="100000"/>
            </a:lnSpc>
          </a:pPr>
          <a:r>
            <a:rPr lang="en-GB" b="1"/>
            <a:t>Appointment Booking &amp; Scheduling</a:t>
          </a:r>
          <a:r>
            <a:rPr lang="en-GB"/>
            <a:t> – Fully booked, thus increase revenue.</a:t>
          </a:r>
          <a:endParaRPr lang="en-US"/>
        </a:p>
      </dgm:t>
    </dgm:pt>
    <dgm:pt modelId="{1B5D6B97-9326-451F-8A36-CED826C6FB3B}" type="parTrans" cxnId="{C8E4F2F7-F585-493F-9EF7-5DF8A3EB45F3}">
      <dgm:prSet/>
      <dgm:spPr/>
      <dgm:t>
        <a:bodyPr/>
        <a:lstStyle/>
        <a:p>
          <a:endParaRPr lang="en-US"/>
        </a:p>
      </dgm:t>
    </dgm:pt>
    <dgm:pt modelId="{13F1FD0B-4468-43D8-8CC9-1E9EE230CA8B}" type="sibTrans" cxnId="{C8E4F2F7-F585-493F-9EF7-5DF8A3EB45F3}">
      <dgm:prSet/>
      <dgm:spPr/>
      <dgm:t>
        <a:bodyPr/>
        <a:lstStyle/>
        <a:p>
          <a:pPr>
            <a:lnSpc>
              <a:spcPct val="100000"/>
            </a:lnSpc>
          </a:pPr>
          <a:endParaRPr lang="en-US"/>
        </a:p>
      </dgm:t>
    </dgm:pt>
    <dgm:pt modelId="{45A490F4-5103-4FC5-8953-F475181A86F2}">
      <dgm:prSet/>
      <dgm:spPr/>
      <dgm:t>
        <a:bodyPr/>
        <a:lstStyle/>
        <a:p>
          <a:pPr>
            <a:lnSpc>
              <a:spcPct val="100000"/>
            </a:lnSpc>
          </a:pPr>
          <a:r>
            <a:rPr lang="en-GB" b="1"/>
            <a:t>Maintenance Reminders</a:t>
          </a:r>
          <a:r>
            <a:rPr lang="en-GB"/>
            <a:t> – Encourages repeat visits, long-term customers</a:t>
          </a:r>
          <a:endParaRPr lang="en-US"/>
        </a:p>
      </dgm:t>
    </dgm:pt>
    <dgm:pt modelId="{A854E9B8-EA89-49E1-9DC3-4200E271B35B}" type="parTrans" cxnId="{7242B9DB-1B93-4609-A6AE-8B3B0DE0D4E1}">
      <dgm:prSet/>
      <dgm:spPr/>
      <dgm:t>
        <a:bodyPr/>
        <a:lstStyle/>
        <a:p>
          <a:endParaRPr lang="en-US"/>
        </a:p>
      </dgm:t>
    </dgm:pt>
    <dgm:pt modelId="{11F26B6B-0939-4826-876E-F2C72CA6CD19}" type="sibTrans" cxnId="{7242B9DB-1B93-4609-A6AE-8B3B0DE0D4E1}">
      <dgm:prSet/>
      <dgm:spPr/>
      <dgm:t>
        <a:bodyPr/>
        <a:lstStyle/>
        <a:p>
          <a:pPr>
            <a:lnSpc>
              <a:spcPct val="100000"/>
            </a:lnSpc>
          </a:pPr>
          <a:endParaRPr lang="en-US"/>
        </a:p>
      </dgm:t>
    </dgm:pt>
    <dgm:pt modelId="{C0B3B5F5-3490-4014-8A6C-BB5BC9A667B1}">
      <dgm:prSet/>
      <dgm:spPr/>
      <dgm:t>
        <a:bodyPr/>
        <a:lstStyle/>
        <a:p>
          <a:pPr>
            <a:lnSpc>
              <a:spcPct val="100000"/>
            </a:lnSpc>
          </a:pPr>
          <a:r>
            <a:rPr lang="en-GB" b="1"/>
            <a:t>Customer communication </a:t>
          </a:r>
          <a:r>
            <a:rPr lang="en-GB"/>
            <a:t>– Builds trust, shows appreciation for customer.</a:t>
          </a:r>
          <a:endParaRPr lang="en-US"/>
        </a:p>
      </dgm:t>
    </dgm:pt>
    <dgm:pt modelId="{A7F57A28-C170-4F53-A68D-FF33BB462DD0}" type="parTrans" cxnId="{983FD813-0DE4-45CB-9E5B-EDFEF54FD9B8}">
      <dgm:prSet/>
      <dgm:spPr/>
      <dgm:t>
        <a:bodyPr/>
        <a:lstStyle/>
        <a:p>
          <a:endParaRPr lang="en-US"/>
        </a:p>
      </dgm:t>
    </dgm:pt>
    <dgm:pt modelId="{F1E247BE-4174-4AA0-A9E4-40B5807A6E66}" type="sibTrans" cxnId="{983FD813-0DE4-45CB-9E5B-EDFEF54FD9B8}">
      <dgm:prSet/>
      <dgm:spPr/>
      <dgm:t>
        <a:bodyPr/>
        <a:lstStyle/>
        <a:p>
          <a:pPr>
            <a:lnSpc>
              <a:spcPct val="100000"/>
            </a:lnSpc>
          </a:pPr>
          <a:endParaRPr lang="en-US"/>
        </a:p>
      </dgm:t>
    </dgm:pt>
    <dgm:pt modelId="{C63CEBF8-7195-465F-BC05-921A54354E3E}">
      <dgm:prSet/>
      <dgm:spPr/>
      <dgm:t>
        <a:bodyPr/>
        <a:lstStyle/>
        <a:p>
          <a:pPr>
            <a:lnSpc>
              <a:spcPct val="100000"/>
            </a:lnSpc>
          </a:pPr>
          <a:r>
            <a:rPr lang="en-GB" b="1"/>
            <a:t>Loyalty Programs/Promotion </a:t>
          </a:r>
          <a:r>
            <a:rPr lang="en-GB"/>
            <a:t>– Fosters customer retention.</a:t>
          </a:r>
          <a:endParaRPr lang="en-US"/>
        </a:p>
      </dgm:t>
    </dgm:pt>
    <dgm:pt modelId="{3F3625CF-16EE-40D3-8E8F-03E629567660}" type="parTrans" cxnId="{F177F10E-3B77-44A9-B288-AB36A0091381}">
      <dgm:prSet/>
      <dgm:spPr/>
      <dgm:t>
        <a:bodyPr/>
        <a:lstStyle/>
        <a:p>
          <a:endParaRPr lang="en-US"/>
        </a:p>
      </dgm:t>
    </dgm:pt>
    <dgm:pt modelId="{7416E01E-34AD-47E6-B1D3-6D312DC37236}" type="sibTrans" cxnId="{F177F10E-3B77-44A9-B288-AB36A0091381}">
      <dgm:prSet/>
      <dgm:spPr/>
      <dgm:t>
        <a:bodyPr/>
        <a:lstStyle/>
        <a:p>
          <a:pPr>
            <a:lnSpc>
              <a:spcPct val="100000"/>
            </a:lnSpc>
          </a:pPr>
          <a:endParaRPr lang="en-US"/>
        </a:p>
      </dgm:t>
    </dgm:pt>
    <dgm:pt modelId="{BEA415F8-4A54-4CD6-AB37-F7ACD0826245}">
      <dgm:prSet/>
      <dgm:spPr/>
      <dgm:t>
        <a:bodyPr/>
        <a:lstStyle/>
        <a:p>
          <a:pPr>
            <a:lnSpc>
              <a:spcPct val="100000"/>
            </a:lnSpc>
          </a:pPr>
          <a:r>
            <a:rPr lang="en-GB" b="1"/>
            <a:t>Customer Insight &amp; Sales Opportunities </a:t>
          </a:r>
          <a:r>
            <a:rPr lang="en-GB"/>
            <a:t>– Allows for strategic revenue growth.</a:t>
          </a:r>
          <a:endParaRPr lang="en-US"/>
        </a:p>
      </dgm:t>
    </dgm:pt>
    <dgm:pt modelId="{8DAE59F0-AF51-4FFE-B62E-6601917A5331}" type="parTrans" cxnId="{AF8A7B65-FDAA-4993-A9FC-9A9B3A193BEF}">
      <dgm:prSet/>
      <dgm:spPr/>
      <dgm:t>
        <a:bodyPr/>
        <a:lstStyle/>
        <a:p>
          <a:endParaRPr lang="en-US"/>
        </a:p>
      </dgm:t>
    </dgm:pt>
    <dgm:pt modelId="{0AF142F3-2E0A-478B-A7D6-7EF630B7AFE1}" type="sibTrans" cxnId="{AF8A7B65-FDAA-4993-A9FC-9A9B3A193BEF}">
      <dgm:prSet/>
      <dgm:spPr/>
      <dgm:t>
        <a:bodyPr/>
        <a:lstStyle/>
        <a:p>
          <a:endParaRPr lang="en-US"/>
        </a:p>
      </dgm:t>
    </dgm:pt>
    <dgm:pt modelId="{6E1E4F81-08AC-4215-B2BA-EA7FA62023DA}" type="pres">
      <dgm:prSet presAssocID="{B207F614-44A6-4B03-A45C-AB7314CD981C}" presName="root" presStyleCnt="0">
        <dgm:presLayoutVars>
          <dgm:dir/>
          <dgm:resizeHandles val="exact"/>
        </dgm:presLayoutVars>
      </dgm:prSet>
      <dgm:spPr/>
    </dgm:pt>
    <dgm:pt modelId="{1B9231E1-563B-42B4-9220-CB1B5098EC89}" type="pres">
      <dgm:prSet presAssocID="{B207F614-44A6-4B03-A45C-AB7314CD981C}" presName="container" presStyleCnt="0">
        <dgm:presLayoutVars>
          <dgm:dir/>
          <dgm:resizeHandles val="exact"/>
        </dgm:presLayoutVars>
      </dgm:prSet>
      <dgm:spPr/>
    </dgm:pt>
    <dgm:pt modelId="{0D18B206-CFC7-4972-9E19-D4A13D4D6402}" type="pres">
      <dgm:prSet presAssocID="{4F10B70E-B529-4C92-919F-63699A1A3A61}" presName="compNode" presStyleCnt="0"/>
      <dgm:spPr/>
    </dgm:pt>
    <dgm:pt modelId="{89348ED6-908D-4F87-9A99-A109B47EF318}" type="pres">
      <dgm:prSet presAssocID="{4F10B70E-B529-4C92-919F-63699A1A3A61}" presName="iconBgRect" presStyleLbl="bgShp" presStyleIdx="0" presStyleCnt="6"/>
      <dgm:spPr/>
    </dgm:pt>
    <dgm:pt modelId="{23512EB9-0E95-461E-92D7-1C855143FBA7}" type="pres">
      <dgm:prSet presAssocID="{4F10B70E-B529-4C92-919F-63699A1A3A6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D44EF63D-F1EA-419B-AFD0-878E906AEE5F}" type="pres">
      <dgm:prSet presAssocID="{4F10B70E-B529-4C92-919F-63699A1A3A61}" presName="spaceRect" presStyleCnt="0"/>
      <dgm:spPr/>
    </dgm:pt>
    <dgm:pt modelId="{87582ABA-CCBB-4D34-B9DB-19982D9F04D5}" type="pres">
      <dgm:prSet presAssocID="{4F10B70E-B529-4C92-919F-63699A1A3A61}" presName="textRect" presStyleLbl="revTx" presStyleIdx="0" presStyleCnt="6">
        <dgm:presLayoutVars>
          <dgm:chMax val="1"/>
          <dgm:chPref val="1"/>
        </dgm:presLayoutVars>
      </dgm:prSet>
      <dgm:spPr/>
    </dgm:pt>
    <dgm:pt modelId="{C3550071-EFAF-4C48-80B1-BD714008FAFC}" type="pres">
      <dgm:prSet presAssocID="{93DCAB59-0B29-4CCF-9097-3497F9ED6C02}" presName="sibTrans" presStyleLbl="sibTrans2D1" presStyleIdx="0" presStyleCnt="0"/>
      <dgm:spPr/>
    </dgm:pt>
    <dgm:pt modelId="{615DCD73-99A7-4C84-8D77-958D368ACBF4}" type="pres">
      <dgm:prSet presAssocID="{1451705B-FB4A-420A-84CF-DA19970B81A1}" presName="compNode" presStyleCnt="0"/>
      <dgm:spPr/>
    </dgm:pt>
    <dgm:pt modelId="{D896ABAB-528F-4292-948E-D63039F3215C}" type="pres">
      <dgm:prSet presAssocID="{1451705B-FB4A-420A-84CF-DA19970B81A1}" presName="iconBgRect" presStyleLbl="bgShp" presStyleIdx="1" presStyleCnt="6"/>
      <dgm:spPr/>
    </dgm:pt>
    <dgm:pt modelId="{668A5C2B-556D-4608-944E-89606DCBFD74}" type="pres">
      <dgm:prSet presAssocID="{1451705B-FB4A-420A-84CF-DA19970B81A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Yuan"/>
        </a:ext>
      </dgm:extLst>
    </dgm:pt>
    <dgm:pt modelId="{4B266D86-8335-42E7-A25E-8373539DBC04}" type="pres">
      <dgm:prSet presAssocID="{1451705B-FB4A-420A-84CF-DA19970B81A1}" presName="spaceRect" presStyleCnt="0"/>
      <dgm:spPr/>
    </dgm:pt>
    <dgm:pt modelId="{4E93D38B-6E8C-4B1B-9C9F-C1263DE294F2}" type="pres">
      <dgm:prSet presAssocID="{1451705B-FB4A-420A-84CF-DA19970B81A1}" presName="textRect" presStyleLbl="revTx" presStyleIdx="1" presStyleCnt="6">
        <dgm:presLayoutVars>
          <dgm:chMax val="1"/>
          <dgm:chPref val="1"/>
        </dgm:presLayoutVars>
      </dgm:prSet>
      <dgm:spPr/>
    </dgm:pt>
    <dgm:pt modelId="{870C39ED-F0C0-43FA-87B0-4D1A2ADE3513}" type="pres">
      <dgm:prSet presAssocID="{13F1FD0B-4468-43D8-8CC9-1E9EE230CA8B}" presName="sibTrans" presStyleLbl="sibTrans2D1" presStyleIdx="0" presStyleCnt="0"/>
      <dgm:spPr/>
    </dgm:pt>
    <dgm:pt modelId="{BB1CCFE9-0C9D-4F53-83C1-EE67782AB3E8}" type="pres">
      <dgm:prSet presAssocID="{45A490F4-5103-4FC5-8953-F475181A86F2}" presName="compNode" presStyleCnt="0"/>
      <dgm:spPr/>
    </dgm:pt>
    <dgm:pt modelId="{055DEEB0-F593-49C3-800F-D2DC08E967B1}" type="pres">
      <dgm:prSet presAssocID="{45A490F4-5103-4FC5-8953-F475181A86F2}" presName="iconBgRect" presStyleLbl="bgShp" presStyleIdx="2" presStyleCnt="6"/>
      <dgm:spPr/>
    </dgm:pt>
    <dgm:pt modelId="{22335654-D87A-4CF2-9708-6429B627D3E2}" type="pres">
      <dgm:prSet presAssocID="{45A490F4-5103-4FC5-8953-F475181A86F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lls"/>
        </a:ext>
      </dgm:extLst>
    </dgm:pt>
    <dgm:pt modelId="{AF8C5AD5-BA72-48E8-8A77-5789038C6DE6}" type="pres">
      <dgm:prSet presAssocID="{45A490F4-5103-4FC5-8953-F475181A86F2}" presName="spaceRect" presStyleCnt="0"/>
      <dgm:spPr/>
    </dgm:pt>
    <dgm:pt modelId="{653F8DEF-6FD3-42F7-9848-9A55505FDEF7}" type="pres">
      <dgm:prSet presAssocID="{45A490F4-5103-4FC5-8953-F475181A86F2}" presName="textRect" presStyleLbl="revTx" presStyleIdx="2" presStyleCnt="6">
        <dgm:presLayoutVars>
          <dgm:chMax val="1"/>
          <dgm:chPref val="1"/>
        </dgm:presLayoutVars>
      </dgm:prSet>
      <dgm:spPr/>
    </dgm:pt>
    <dgm:pt modelId="{32ABCDCA-27B3-4E54-96A9-331564FBFDBB}" type="pres">
      <dgm:prSet presAssocID="{11F26B6B-0939-4826-876E-F2C72CA6CD19}" presName="sibTrans" presStyleLbl="sibTrans2D1" presStyleIdx="0" presStyleCnt="0"/>
      <dgm:spPr/>
    </dgm:pt>
    <dgm:pt modelId="{146DA486-B203-4C53-AC3E-3924E1D25D30}" type="pres">
      <dgm:prSet presAssocID="{C0B3B5F5-3490-4014-8A6C-BB5BC9A667B1}" presName="compNode" presStyleCnt="0"/>
      <dgm:spPr/>
    </dgm:pt>
    <dgm:pt modelId="{E4466945-5AC2-4EC9-A4D8-80DD07E5C967}" type="pres">
      <dgm:prSet presAssocID="{C0B3B5F5-3490-4014-8A6C-BB5BC9A667B1}" presName="iconBgRect" presStyleLbl="bgShp" presStyleIdx="3" presStyleCnt="6"/>
      <dgm:spPr/>
    </dgm:pt>
    <dgm:pt modelId="{AB964154-1ED2-4CCD-AB94-8F7455FD34FC}" type="pres">
      <dgm:prSet presAssocID="{C0B3B5F5-3490-4014-8A6C-BB5BC9A667B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pping Hands"/>
        </a:ext>
      </dgm:extLst>
    </dgm:pt>
    <dgm:pt modelId="{F2A528DA-763E-46D5-A9C6-4FB1513934EC}" type="pres">
      <dgm:prSet presAssocID="{C0B3B5F5-3490-4014-8A6C-BB5BC9A667B1}" presName="spaceRect" presStyleCnt="0"/>
      <dgm:spPr/>
    </dgm:pt>
    <dgm:pt modelId="{3D4F46C1-C0B8-4AE7-AAAC-4D1F856A2E3E}" type="pres">
      <dgm:prSet presAssocID="{C0B3B5F5-3490-4014-8A6C-BB5BC9A667B1}" presName="textRect" presStyleLbl="revTx" presStyleIdx="3" presStyleCnt="6">
        <dgm:presLayoutVars>
          <dgm:chMax val="1"/>
          <dgm:chPref val="1"/>
        </dgm:presLayoutVars>
      </dgm:prSet>
      <dgm:spPr/>
    </dgm:pt>
    <dgm:pt modelId="{332D2BA0-96ED-42DB-8D5E-85BBC67C6837}" type="pres">
      <dgm:prSet presAssocID="{F1E247BE-4174-4AA0-A9E4-40B5807A6E66}" presName="sibTrans" presStyleLbl="sibTrans2D1" presStyleIdx="0" presStyleCnt="0"/>
      <dgm:spPr/>
    </dgm:pt>
    <dgm:pt modelId="{3F1CEF7C-0676-4C12-8AE3-8431E014191D}" type="pres">
      <dgm:prSet presAssocID="{C63CEBF8-7195-465F-BC05-921A54354E3E}" presName="compNode" presStyleCnt="0"/>
      <dgm:spPr/>
    </dgm:pt>
    <dgm:pt modelId="{562CE8AF-1A4B-4F02-A226-82192DE8989A}" type="pres">
      <dgm:prSet presAssocID="{C63CEBF8-7195-465F-BC05-921A54354E3E}" presName="iconBgRect" presStyleLbl="bgShp" presStyleIdx="4" presStyleCnt="6"/>
      <dgm:spPr/>
    </dgm:pt>
    <dgm:pt modelId="{FE90D32B-1A10-4C4E-BE5E-5CED107F9564}" type="pres">
      <dgm:prSet presAssocID="{C63CEBF8-7195-465F-BC05-921A54354E3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BDB350E5-C359-4843-9420-6D7D1C98E7C7}" type="pres">
      <dgm:prSet presAssocID="{C63CEBF8-7195-465F-BC05-921A54354E3E}" presName="spaceRect" presStyleCnt="0"/>
      <dgm:spPr/>
    </dgm:pt>
    <dgm:pt modelId="{BBEC9120-5505-4559-AE67-BC976A33DEBE}" type="pres">
      <dgm:prSet presAssocID="{C63CEBF8-7195-465F-BC05-921A54354E3E}" presName="textRect" presStyleLbl="revTx" presStyleIdx="4" presStyleCnt="6">
        <dgm:presLayoutVars>
          <dgm:chMax val="1"/>
          <dgm:chPref val="1"/>
        </dgm:presLayoutVars>
      </dgm:prSet>
      <dgm:spPr/>
    </dgm:pt>
    <dgm:pt modelId="{7C331E86-2744-40A9-A902-8F15BDF90B5F}" type="pres">
      <dgm:prSet presAssocID="{7416E01E-34AD-47E6-B1D3-6D312DC37236}" presName="sibTrans" presStyleLbl="sibTrans2D1" presStyleIdx="0" presStyleCnt="0"/>
      <dgm:spPr/>
    </dgm:pt>
    <dgm:pt modelId="{1B40119D-A136-4798-9791-B8AACED73D14}" type="pres">
      <dgm:prSet presAssocID="{BEA415F8-4A54-4CD6-AB37-F7ACD0826245}" presName="compNode" presStyleCnt="0"/>
      <dgm:spPr/>
    </dgm:pt>
    <dgm:pt modelId="{39369C9F-5A97-4255-8028-CB8AD83EBF17}" type="pres">
      <dgm:prSet presAssocID="{BEA415F8-4A54-4CD6-AB37-F7ACD0826245}" presName="iconBgRect" presStyleLbl="bgShp" presStyleIdx="5" presStyleCnt="6"/>
      <dgm:spPr/>
    </dgm:pt>
    <dgm:pt modelId="{4D7C5467-EF3B-4FDC-9D0C-67DD1DDB41C1}" type="pres">
      <dgm:prSet presAssocID="{BEA415F8-4A54-4CD6-AB37-F7ACD082624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atistics"/>
        </a:ext>
      </dgm:extLst>
    </dgm:pt>
    <dgm:pt modelId="{551165D1-532D-4C7B-80F2-72BF9F98953C}" type="pres">
      <dgm:prSet presAssocID="{BEA415F8-4A54-4CD6-AB37-F7ACD0826245}" presName="spaceRect" presStyleCnt="0"/>
      <dgm:spPr/>
    </dgm:pt>
    <dgm:pt modelId="{302425EA-3007-4E8E-8813-DAD6522E05DA}" type="pres">
      <dgm:prSet presAssocID="{BEA415F8-4A54-4CD6-AB37-F7ACD0826245}" presName="textRect" presStyleLbl="revTx" presStyleIdx="5" presStyleCnt="6">
        <dgm:presLayoutVars>
          <dgm:chMax val="1"/>
          <dgm:chPref val="1"/>
        </dgm:presLayoutVars>
      </dgm:prSet>
      <dgm:spPr/>
    </dgm:pt>
  </dgm:ptLst>
  <dgm:cxnLst>
    <dgm:cxn modelId="{F177F10E-3B77-44A9-B288-AB36A0091381}" srcId="{B207F614-44A6-4B03-A45C-AB7314CD981C}" destId="{C63CEBF8-7195-465F-BC05-921A54354E3E}" srcOrd="4" destOrd="0" parTransId="{3F3625CF-16EE-40D3-8E8F-03E629567660}" sibTransId="{7416E01E-34AD-47E6-B1D3-6D312DC37236}"/>
    <dgm:cxn modelId="{53DEDE10-3822-41D2-A6A9-DC7CF786A863}" type="presOf" srcId="{93DCAB59-0B29-4CCF-9097-3497F9ED6C02}" destId="{C3550071-EFAF-4C48-80B1-BD714008FAFC}" srcOrd="0" destOrd="0" presId="urn:microsoft.com/office/officeart/2018/2/layout/IconCircleList"/>
    <dgm:cxn modelId="{983FD813-0DE4-45CB-9E5B-EDFEF54FD9B8}" srcId="{B207F614-44A6-4B03-A45C-AB7314CD981C}" destId="{C0B3B5F5-3490-4014-8A6C-BB5BC9A667B1}" srcOrd="3" destOrd="0" parTransId="{A7F57A28-C170-4F53-A68D-FF33BB462DD0}" sibTransId="{F1E247BE-4174-4AA0-A9E4-40B5807A6E66}"/>
    <dgm:cxn modelId="{B07A1D16-9709-4843-AF60-AF80FA475353}" type="presOf" srcId="{C0B3B5F5-3490-4014-8A6C-BB5BC9A667B1}" destId="{3D4F46C1-C0B8-4AE7-AAAC-4D1F856A2E3E}" srcOrd="0" destOrd="0" presId="urn:microsoft.com/office/officeart/2018/2/layout/IconCircleList"/>
    <dgm:cxn modelId="{5B12B124-11FE-47DD-9792-9C8AF3B1C66C}" type="presOf" srcId="{4F10B70E-B529-4C92-919F-63699A1A3A61}" destId="{87582ABA-CCBB-4D34-B9DB-19982D9F04D5}" srcOrd="0" destOrd="0" presId="urn:microsoft.com/office/officeart/2018/2/layout/IconCircleList"/>
    <dgm:cxn modelId="{AEC6832F-68C8-4847-92F3-53DC2B2052B6}" type="presOf" srcId="{C63CEBF8-7195-465F-BC05-921A54354E3E}" destId="{BBEC9120-5505-4559-AE67-BC976A33DEBE}" srcOrd="0" destOrd="0" presId="urn:microsoft.com/office/officeart/2018/2/layout/IconCircleList"/>
    <dgm:cxn modelId="{35241E5C-DCA6-4D55-B801-F74DC21D5D18}" srcId="{B207F614-44A6-4B03-A45C-AB7314CD981C}" destId="{4F10B70E-B529-4C92-919F-63699A1A3A61}" srcOrd="0" destOrd="0" parTransId="{1C758EAE-1094-49D5-A726-9E3272999303}" sibTransId="{93DCAB59-0B29-4CCF-9097-3497F9ED6C02}"/>
    <dgm:cxn modelId="{02D8B844-1388-4A3A-9AF3-820F5494CB46}" type="presOf" srcId="{F1E247BE-4174-4AA0-A9E4-40B5807A6E66}" destId="{332D2BA0-96ED-42DB-8D5E-85BBC67C6837}" srcOrd="0" destOrd="0" presId="urn:microsoft.com/office/officeart/2018/2/layout/IconCircleList"/>
    <dgm:cxn modelId="{AF8A7B65-FDAA-4993-A9FC-9A9B3A193BEF}" srcId="{B207F614-44A6-4B03-A45C-AB7314CD981C}" destId="{BEA415F8-4A54-4CD6-AB37-F7ACD0826245}" srcOrd="5" destOrd="0" parTransId="{8DAE59F0-AF51-4FFE-B62E-6601917A5331}" sibTransId="{0AF142F3-2E0A-478B-A7D6-7EF630B7AFE1}"/>
    <dgm:cxn modelId="{8BFF5C49-898A-46CB-8FFC-A836ED70641B}" type="presOf" srcId="{13F1FD0B-4468-43D8-8CC9-1E9EE230CA8B}" destId="{870C39ED-F0C0-43FA-87B0-4D1A2ADE3513}" srcOrd="0" destOrd="0" presId="urn:microsoft.com/office/officeart/2018/2/layout/IconCircleList"/>
    <dgm:cxn modelId="{A56BF25A-E079-4661-ACAB-A5983B77DB08}" type="presOf" srcId="{45A490F4-5103-4FC5-8953-F475181A86F2}" destId="{653F8DEF-6FD3-42F7-9848-9A55505FDEF7}" srcOrd="0" destOrd="0" presId="urn:microsoft.com/office/officeart/2018/2/layout/IconCircleList"/>
    <dgm:cxn modelId="{493D4D90-A6D8-4B3C-B61F-9FA8EE19E420}" type="presOf" srcId="{11F26B6B-0939-4826-876E-F2C72CA6CD19}" destId="{32ABCDCA-27B3-4E54-96A9-331564FBFDBB}" srcOrd="0" destOrd="0" presId="urn:microsoft.com/office/officeart/2018/2/layout/IconCircleList"/>
    <dgm:cxn modelId="{5C142D9E-E374-4F6D-A7AE-441C4EFBBE83}" type="presOf" srcId="{7416E01E-34AD-47E6-B1D3-6D312DC37236}" destId="{7C331E86-2744-40A9-A902-8F15BDF90B5F}" srcOrd="0" destOrd="0" presId="urn:microsoft.com/office/officeart/2018/2/layout/IconCircleList"/>
    <dgm:cxn modelId="{5414FEC1-B3AB-48CB-80E2-567B7152A94B}" type="presOf" srcId="{B207F614-44A6-4B03-A45C-AB7314CD981C}" destId="{6E1E4F81-08AC-4215-B2BA-EA7FA62023DA}" srcOrd="0" destOrd="0" presId="urn:microsoft.com/office/officeart/2018/2/layout/IconCircleList"/>
    <dgm:cxn modelId="{FAD76ECC-EE78-488A-8A95-99053520F950}" type="presOf" srcId="{BEA415F8-4A54-4CD6-AB37-F7ACD0826245}" destId="{302425EA-3007-4E8E-8813-DAD6522E05DA}" srcOrd="0" destOrd="0" presId="urn:microsoft.com/office/officeart/2018/2/layout/IconCircleList"/>
    <dgm:cxn modelId="{7242B9DB-1B93-4609-A6AE-8B3B0DE0D4E1}" srcId="{B207F614-44A6-4B03-A45C-AB7314CD981C}" destId="{45A490F4-5103-4FC5-8953-F475181A86F2}" srcOrd="2" destOrd="0" parTransId="{A854E9B8-EA89-49E1-9DC3-4200E271B35B}" sibTransId="{11F26B6B-0939-4826-876E-F2C72CA6CD19}"/>
    <dgm:cxn modelId="{CE42FDE2-C015-4205-ACEC-0B92C482758F}" type="presOf" srcId="{1451705B-FB4A-420A-84CF-DA19970B81A1}" destId="{4E93D38B-6E8C-4B1B-9C9F-C1263DE294F2}" srcOrd="0" destOrd="0" presId="urn:microsoft.com/office/officeart/2018/2/layout/IconCircleList"/>
    <dgm:cxn modelId="{C8E4F2F7-F585-493F-9EF7-5DF8A3EB45F3}" srcId="{B207F614-44A6-4B03-A45C-AB7314CD981C}" destId="{1451705B-FB4A-420A-84CF-DA19970B81A1}" srcOrd="1" destOrd="0" parTransId="{1B5D6B97-9326-451F-8A36-CED826C6FB3B}" sibTransId="{13F1FD0B-4468-43D8-8CC9-1E9EE230CA8B}"/>
    <dgm:cxn modelId="{0A124FDE-D4E3-4523-9415-FE0CE8A932FC}" type="presParOf" srcId="{6E1E4F81-08AC-4215-B2BA-EA7FA62023DA}" destId="{1B9231E1-563B-42B4-9220-CB1B5098EC89}" srcOrd="0" destOrd="0" presId="urn:microsoft.com/office/officeart/2018/2/layout/IconCircleList"/>
    <dgm:cxn modelId="{01C6E8F2-969E-448A-95C6-AB7709992ABA}" type="presParOf" srcId="{1B9231E1-563B-42B4-9220-CB1B5098EC89}" destId="{0D18B206-CFC7-4972-9E19-D4A13D4D6402}" srcOrd="0" destOrd="0" presId="urn:microsoft.com/office/officeart/2018/2/layout/IconCircleList"/>
    <dgm:cxn modelId="{E41F61ED-A2FA-4B18-8F32-57D1AD168887}" type="presParOf" srcId="{0D18B206-CFC7-4972-9E19-D4A13D4D6402}" destId="{89348ED6-908D-4F87-9A99-A109B47EF318}" srcOrd="0" destOrd="0" presId="urn:microsoft.com/office/officeart/2018/2/layout/IconCircleList"/>
    <dgm:cxn modelId="{7287C33B-3120-48D1-83F3-4A1AE4868882}" type="presParOf" srcId="{0D18B206-CFC7-4972-9E19-D4A13D4D6402}" destId="{23512EB9-0E95-461E-92D7-1C855143FBA7}" srcOrd="1" destOrd="0" presId="urn:microsoft.com/office/officeart/2018/2/layout/IconCircleList"/>
    <dgm:cxn modelId="{73390B4C-E507-4FC4-93EA-D3EF0EA37BC3}" type="presParOf" srcId="{0D18B206-CFC7-4972-9E19-D4A13D4D6402}" destId="{D44EF63D-F1EA-419B-AFD0-878E906AEE5F}" srcOrd="2" destOrd="0" presId="urn:microsoft.com/office/officeart/2018/2/layout/IconCircleList"/>
    <dgm:cxn modelId="{18522FE2-0540-4939-8A38-BD1ACDBD076F}" type="presParOf" srcId="{0D18B206-CFC7-4972-9E19-D4A13D4D6402}" destId="{87582ABA-CCBB-4D34-B9DB-19982D9F04D5}" srcOrd="3" destOrd="0" presId="urn:microsoft.com/office/officeart/2018/2/layout/IconCircleList"/>
    <dgm:cxn modelId="{C40E9DDA-F580-4CCB-9F5F-BF9F01DD8992}" type="presParOf" srcId="{1B9231E1-563B-42B4-9220-CB1B5098EC89}" destId="{C3550071-EFAF-4C48-80B1-BD714008FAFC}" srcOrd="1" destOrd="0" presId="urn:microsoft.com/office/officeart/2018/2/layout/IconCircleList"/>
    <dgm:cxn modelId="{D2F7205E-B84E-410E-8A93-6842326C3935}" type="presParOf" srcId="{1B9231E1-563B-42B4-9220-CB1B5098EC89}" destId="{615DCD73-99A7-4C84-8D77-958D368ACBF4}" srcOrd="2" destOrd="0" presId="urn:microsoft.com/office/officeart/2018/2/layout/IconCircleList"/>
    <dgm:cxn modelId="{0659C408-0437-473D-9DB8-A926474FE0FE}" type="presParOf" srcId="{615DCD73-99A7-4C84-8D77-958D368ACBF4}" destId="{D896ABAB-528F-4292-948E-D63039F3215C}" srcOrd="0" destOrd="0" presId="urn:microsoft.com/office/officeart/2018/2/layout/IconCircleList"/>
    <dgm:cxn modelId="{7017EB9D-8FEA-42F7-89CF-A2FFB2010B5A}" type="presParOf" srcId="{615DCD73-99A7-4C84-8D77-958D368ACBF4}" destId="{668A5C2B-556D-4608-944E-89606DCBFD74}" srcOrd="1" destOrd="0" presId="urn:microsoft.com/office/officeart/2018/2/layout/IconCircleList"/>
    <dgm:cxn modelId="{63819E3B-9BA8-4DDD-8561-04B86FBED6D8}" type="presParOf" srcId="{615DCD73-99A7-4C84-8D77-958D368ACBF4}" destId="{4B266D86-8335-42E7-A25E-8373539DBC04}" srcOrd="2" destOrd="0" presId="urn:microsoft.com/office/officeart/2018/2/layout/IconCircleList"/>
    <dgm:cxn modelId="{CD4FFE78-07BB-4F93-AE32-50F77635EEDA}" type="presParOf" srcId="{615DCD73-99A7-4C84-8D77-958D368ACBF4}" destId="{4E93D38B-6E8C-4B1B-9C9F-C1263DE294F2}" srcOrd="3" destOrd="0" presId="urn:microsoft.com/office/officeart/2018/2/layout/IconCircleList"/>
    <dgm:cxn modelId="{A875DF8F-7C85-4B82-A768-A14534EC3C04}" type="presParOf" srcId="{1B9231E1-563B-42B4-9220-CB1B5098EC89}" destId="{870C39ED-F0C0-43FA-87B0-4D1A2ADE3513}" srcOrd="3" destOrd="0" presId="urn:microsoft.com/office/officeart/2018/2/layout/IconCircleList"/>
    <dgm:cxn modelId="{B0C29E06-1527-4958-91F8-A93D4EB416AB}" type="presParOf" srcId="{1B9231E1-563B-42B4-9220-CB1B5098EC89}" destId="{BB1CCFE9-0C9D-4F53-83C1-EE67782AB3E8}" srcOrd="4" destOrd="0" presId="urn:microsoft.com/office/officeart/2018/2/layout/IconCircleList"/>
    <dgm:cxn modelId="{B3A4DE4D-492E-4291-A29E-1D1ABE90BDA6}" type="presParOf" srcId="{BB1CCFE9-0C9D-4F53-83C1-EE67782AB3E8}" destId="{055DEEB0-F593-49C3-800F-D2DC08E967B1}" srcOrd="0" destOrd="0" presId="urn:microsoft.com/office/officeart/2018/2/layout/IconCircleList"/>
    <dgm:cxn modelId="{DC0FC009-600A-40F6-8773-B346C4F69B37}" type="presParOf" srcId="{BB1CCFE9-0C9D-4F53-83C1-EE67782AB3E8}" destId="{22335654-D87A-4CF2-9708-6429B627D3E2}" srcOrd="1" destOrd="0" presId="urn:microsoft.com/office/officeart/2018/2/layout/IconCircleList"/>
    <dgm:cxn modelId="{05F52C1C-41E0-4C43-9065-1A6E59D9328C}" type="presParOf" srcId="{BB1CCFE9-0C9D-4F53-83C1-EE67782AB3E8}" destId="{AF8C5AD5-BA72-48E8-8A77-5789038C6DE6}" srcOrd="2" destOrd="0" presId="urn:microsoft.com/office/officeart/2018/2/layout/IconCircleList"/>
    <dgm:cxn modelId="{C9C82671-1C42-483D-87BB-1F4A2BD8EF4D}" type="presParOf" srcId="{BB1CCFE9-0C9D-4F53-83C1-EE67782AB3E8}" destId="{653F8DEF-6FD3-42F7-9848-9A55505FDEF7}" srcOrd="3" destOrd="0" presId="urn:microsoft.com/office/officeart/2018/2/layout/IconCircleList"/>
    <dgm:cxn modelId="{41936B4C-8092-4A02-A392-E41EFEA6A312}" type="presParOf" srcId="{1B9231E1-563B-42B4-9220-CB1B5098EC89}" destId="{32ABCDCA-27B3-4E54-96A9-331564FBFDBB}" srcOrd="5" destOrd="0" presId="urn:microsoft.com/office/officeart/2018/2/layout/IconCircleList"/>
    <dgm:cxn modelId="{E9FF6BA0-4EA0-47C5-A0A7-52743A175C8F}" type="presParOf" srcId="{1B9231E1-563B-42B4-9220-CB1B5098EC89}" destId="{146DA486-B203-4C53-AC3E-3924E1D25D30}" srcOrd="6" destOrd="0" presId="urn:microsoft.com/office/officeart/2018/2/layout/IconCircleList"/>
    <dgm:cxn modelId="{75B5B7C1-CDC7-4A09-92B3-452CE75D9B25}" type="presParOf" srcId="{146DA486-B203-4C53-AC3E-3924E1D25D30}" destId="{E4466945-5AC2-4EC9-A4D8-80DD07E5C967}" srcOrd="0" destOrd="0" presId="urn:microsoft.com/office/officeart/2018/2/layout/IconCircleList"/>
    <dgm:cxn modelId="{26FABB81-3724-47F0-A2FB-3FAF4D406D4B}" type="presParOf" srcId="{146DA486-B203-4C53-AC3E-3924E1D25D30}" destId="{AB964154-1ED2-4CCD-AB94-8F7455FD34FC}" srcOrd="1" destOrd="0" presId="urn:microsoft.com/office/officeart/2018/2/layout/IconCircleList"/>
    <dgm:cxn modelId="{E956F665-615A-4E2C-844B-246AFC46C246}" type="presParOf" srcId="{146DA486-B203-4C53-AC3E-3924E1D25D30}" destId="{F2A528DA-763E-46D5-A9C6-4FB1513934EC}" srcOrd="2" destOrd="0" presId="urn:microsoft.com/office/officeart/2018/2/layout/IconCircleList"/>
    <dgm:cxn modelId="{7B55914B-43AE-4437-9171-9061AF7C833A}" type="presParOf" srcId="{146DA486-B203-4C53-AC3E-3924E1D25D30}" destId="{3D4F46C1-C0B8-4AE7-AAAC-4D1F856A2E3E}" srcOrd="3" destOrd="0" presId="urn:microsoft.com/office/officeart/2018/2/layout/IconCircleList"/>
    <dgm:cxn modelId="{AF6A227D-2951-48F9-B136-5BB2F5E70633}" type="presParOf" srcId="{1B9231E1-563B-42B4-9220-CB1B5098EC89}" destId="{332D2BA0-96ED-42DB-8D5E-85BBC67C6837}" srcOrd="7" destOrd="0" presId="urn:microsoft.com/office/officeart/2018/2/layout/IconCircleList"/>
    <dgm:cxn modelId="{A04624ED-EDDB-4CFE-9D06-2A6BF548A3BE}" type="presParOf" srcId="{1B9231E1-563B-42B4-9220-CB1B5098EC89}" destId="{3F1CEF7C-0676-4C12-8AE3-8431E014191D}" srcOrd="8" destOrd="0" presId="urn:microsoft.com/office/officeart/2018/2/layout/IconCircleList"/>
    <dgm:cxn modelId="{90D42994-8A34-4AA8-90CB-B888050A8C69}" type="presParOf" srcId="{3F1CEF7C-0676-4C12-8AE3-8431E014191D}" destId="{562CE8AF-1A4B-4F02-A226-82192DE8989A}" srcOrd="0" destOrd="0" presId="urn:microsoft.com/office/officeart/2018/2/layout/IconCircleList"/>
    <dgm:cxn modelId="{1F036F77-1884-4C2A-B4F6-10939D6D297A}" type="presParOf" srcId="{3F1CEF7C-0676-4C12-8AE3-8431E014191D}" destId="{FE90D32B-1A10-4C4E-BE5E-5CED107F9564}" srcOrd="1" destOrd="0" presId="urn:microsoft.com/office/officeart/2018/2/layout/IconCircleList"/>
    <dgm:cxn modelId="{8D5D12E5-3BB4-4DA5-B463-C2B5DDA44BE2}" type="presParOf" srcId="{3F1CEF7C-0676-4C12-8AE3-8431E014191D}" destId="{BDB350E5-C359-4843-9420-6D7D1C98E7C7}" srcOrd="2" destOrd="0" presId="urn:microsoft.com/office/officeart/2018/2/layout/IconCircleList"/>
    <dgm:cxn modelId="{06EA79BF-CD7D-462B-AE39-C2C0A82936FC}" type="presParOf" srcId="{3F1CEF7C-0676-4C12-8AE3-8431E014191D}" destId="{BBEC9120-5505-4559-AE67-BC976A33DEBE}" srcOrd="3" destOrd="0" presId="urn:microsoft.com/office/officeart/2018/2/layout/IconCircleList"/>
    <dgm:cxn modelId="{6407B9A3-99FA-4DAA-AA15-E36BE678C594}" type="presParOf" srcId="{1B9231E1-563B-42B4-9220-CB1B5098EC89}" destId="{7C331E86-2744-40A9-A902-8F15BDF90B5F}" srcOrd="9" destOrd="0" presId="urn:microsoft.com/office/officeart/2018/2/layout/IconCircleList"/>
    <dgm:cxn modelId="{7F181432-37AF-4474-B919-600FDB585F33}" type="presParOf" srcId="{1B9231E1-563B-42B4-9220-CB1B5098EC89}" destId="{1B40119D-A136-4798-9791-B8AACED73D14}" srcOrd="10" destOrd="0" presId="urn:microsoft.com/office/officeart/2018/2/layout/IconCircleList"/>
    <dgm:cxn modelId="{A2A7B8DA-8EAC-4DCC-A4D5-EEB0C5DC5247}" type="presParOf" srcId="{1B40119D-A136-4798-9791-B8AACED73D14}" destId="{39369C9F-5A97-4255-8028-CB8AD83EBF17}" srcOrd="0" destOrd="0" presId="urn:microsoft.com/office/officeart/2018/2/layout/IconCircleList"/>
    <dgm:cxn modelId="{2A8E7551-CA3A-450C-BFF3-138882F26591}" type="presParOf" srcId="{1B40119D-A136-4798-9791-B8AACED73D14}" destId="{4D7C5467-EF3B-4FDC-9D0C-67DD1DDB41C1}" srcOrd="1" destOrd="0" presId="urn:microsoft.com/office/officeart/2018/2/layout/IconCircleList"/>
    <dgm:cxn modelId="{2D6ACE64-04A9-4C4A-9044-CCCABCC83397}" type="presParOf" srcId="{1B40119D-A136-4798-9791-B8AACED73D14}" destId="{551165D1-532D-4C7B-80F2-72BF9F98953C}" srcOrd="2" destOrd="0" presId="urn:microsoft.com/office/officeart/2018/2/layout/IconCircleList"/>
    <dgm:cxn modelId="{C00E8327-1311-4E7C-A01A-A2B29AE16BF1}" type="presParOf" srcId="{1B40119D-A136-4798-9791-B8AACED73D14}" destId="{302425EA-3007-4E8E-8813-DAD6522E05D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759AC5-63C8-41A7-B519-703FEDF23D86}"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87C6F2C-D74D-4C10-9E46-24475B4FE25F}">
      <dgm:prSet/>
      <dgm:spPr/>
      <dgm:t>
        <a:bodyPr/>
        <a:lstStyle/>
        <a:p>
          <a:r>
            <a:rPr lang="en-GB" b="1" u="sng"/>
            <a:t>Billing &amp; Payment Operations</a:t>
          </a:r>
          <a:r>
            <a:rPr lang="en-GB"/>
            <a:t> – Cuts down paperwork &amp; drives efficiency.</a:t>
          </a:r>
          <a:endParaRPr lang="en-US"/>
        </a:p>
      </dgm:t>
    </dgm:pt>
    <dgm:pt modelId="{4F6A5236-9222-474D-9F00-CF6F643B5643}" type="parTrans" cxnId="{741349B5-ECA5-4194-AC0C-DF3A182E186C}">
      <dgm:prSet/>
      <dgm:spPr/>
      <dgm:t>
        <a:bodyPr/>
        <a:lstStyle/>
        <a:p>
          <a:endParaRPr lang="en-US"/>
        </a:p>
      </dgm:t>
    </dgm:pt>
    <dgm:pt modelId="{27E1F525-0517-456A-8891-318F48661C88}" type="sibTrans" cxnId="{741349B5-ECA5-4194-AC0C-DF3A182E186C}">
      <dgm:prSet/>
      <dgm:spPr/>
      <dgm:t>
        <a:bodyPr/>
        <a:lstStyle/>
        <a:p>
          <a:endParaRPr lang="en-US"/>
        </a:p>
      </dgm:t>
    </dgm:pt>
    <dgm:pt modelId="{264C6FA1-C17D-4C0D-BD6C-19DD01CE1133}">
      <dgm:prSet/>
      <dgm:spPr/>
      <dgm:t>
        <a:bodyPr/>
        <a:lstStyle/>
        <a:p>
          <a:r>
            <a:rPr lang="en-GB" b="1"/>
            <a:t>Automates Billings &amp; Payments – </a:t>
          </a:r>
          <a:r>
            <a:rPr lang="en-GB"/>
            <a:t>Reduce error and customer wait-time thus increasing customer satisfaction</a:t>
          </a:r>
          <a:endParaRPr lang="en-US"/>
        </a:p>
      </dgm:t>
    </dgm:pt>
    <dgm:pt modelId="{2B31714E-A739-4BA6-BA49-D3AAA14FC520}" type="parTrans" cxnId="{03A6996E-01AD-4AED-A5F6-D44D6845466C}">
      <dgm:prSet/>
      <dgm:spPr/>
      <dgm:t>
        <a:bodyPr/>
        <a:lstStyle/>
        <a:p>
          <a:endParaRPr lang="en-US"/>
        </a:p>
      </dgm:t>
    </dgm:pt>
    <dgm:pt modelId="{C13B228F-0F25-4378-B671-73BF76E8A8EA}" type="sibTrans" cxnId="{03A6996E-01AD-4AED-A5F6-D44D6845466C}">
      <dgm:prSet/>
      <dgm:spPr/>
      <dgm:t>
        <a:bodyPr/>
        <a:lstStyle/>
        <a:p>
          <a:endParaRPr lang="en-US"/>
        </a:p>
      </dgm:t>
    </dgm:pt>
    <dgm:pt modelId="{AC356591-94D3-4EE4-BE8E-A70418AB5D1A}">
      <dgm:prSet/>
      <dgm:spPr/>
      <dgm:t>
        <a:bodyPr/>
        <a:lstStyle/>
        <a:p>
          <a:r>
            <a:rPr lang="en-GB" b="1"/>
            <a:t>Updates Inventory Automatically –</a:t>
          </a:r>
          <a:r>
            <a:rPr lang="en-GB"/>
            <a:t> Better organisation and productivity.</a:t>
          </a:r>
          <a:endParaRPr lang="en-US"/>
        </a:p>
      </dgm:t>
    </dgm:pt>
    <dgm:pt modelId="{C3FAB512-9717-40ED-B137-BB8AB25680BB}" type="parTrans" cxnId="{642DC28B-FD01-4EC1-8CC4-262CACD9A09B}">
      <dgm:prSet/>
      <dgm:spPr/>
      <dgm:t>
        <a:bodyPr/>
        <a:lstStyle/>
        <a:p>
          <a:endParaRPr lang="en-US"/>
        </a:p>
      </dgm:t>
    </dgm:pt>
    <dgm:pt modelId="{41D03F4E-F46F-4670-A4AF-54679CD8B63B}" type="sibTrans" cxnId="{642DC28B-FD01-4EC1-8CC4-262CACD9A09B}">
      <dgm:prSet/>
      <dgm:spPr/>
      <dgm:t>
        <a:bodyPr/>
        <a:lstStyle/>
        <a:p>
          <a:endParaRPr lang="en-US"/>
        </a:p>
      </dgm:t>
    </dgm:pt>
    <dgm:pt modelId="{80EF42B1-7E1F-425C-80DD-90F59034882F}">
      <dgm:prSet/>
      <dgm:spPr/>
      <dgm:t>
        <a:bodyPr/>
        <a:lstStyle/>
        <a:p>
          <a:r>
            <a:rPr lang="en-GB" b="1"/>
            <a:t>Records Bookings &amp; Walk-ins</a:t>
          </a:r>
          <a:r>
            <a:rPr lang="en-GB"/>
            <a:t> – Maintains organisation &amp; good time-management.</a:t>
          </a:r>
          <a:endParaRPr lang="en-US"/>
        </a:p>
      </dgm:t>
    </dgm:pt>
    <dgm:pt modelId="{FB7BFE59-4E90-4355-9044-4A9E9E7E9FCE}" type="parTrans" cxnId="{C9D15EE2-679F-4172-A9C8-42E94D28B382}">
      <dgm:prSet/>
      <dgm:spPr/>
      <dgm:t>
        <a:bodyPr/>
        <a:lstStyle/>
        <a:p>
          <a:endParaRPr lang="en-US"/>
        </a:p>
      </dgm:t>
    </dgm:pt>
    <dgm:pt modelId="{009004CA-B2DB-4A11-86E5-8806697C9EB0}" type="sibTrans" cxnId="{C9D15EE2-679F-4172-A9C8-42E94D28B382}">
      <dgm:prSet/>
      <dgm:spPr/>
      <dgm:t>
        <a:bodyPr/>
        <a:lstStyle/>
        <a:p>
          <a:endParaRPr lang="en-US"/>
        </a:p>
      </dgm:t>
    </dgm:pt>
    <dgm:pt modelId="{4B25B768-7E85-45AF-93A9-8D9CED78406A}">
      <dgm:prSet/>
      <dgm:spPr/>
      <dgm:t>
        <a:bodyPr/>
        <a:lstStyle/>
        <a:p>
          <a:r>
            <a:rPr lang="en-GB" b="1"/>
            <a:t>Produces Daily Operational Tools</a:t>
          </a:r>
          <a:r>
            <a:rPr lang="en-GB"/>
            <a:t> – Provides business performance transparency encouraging faster managerial decisions and removal of manual calculations, thus driving efficiency even more.</a:t>
          </a:r>
          <a:endParaRPr lang="en-US"/>
        </a:p>
      </dgm:t>
    </dgm:pt>
    <dgm:pt modelId="{1FE44E5F-3DC3-4625-8C24-D5894CB3C71B}" type="parTrans" cxnId="{6C29ADFC-902D-42AA-9CCC-0476660E843B}">
      <dgm:prSet/>
      <dgm:spPr/>
      <dgm:t>
        <a:bodyPr/>
        <a:lstStyle/>
        <a:p>
          <a:endParaRPr lang="en-US"/>
        </a:p>
      </dgm:t>
    </dgm:pt>
    <dgm:pt modelId="{A848AE3C-CFCC-40DC-BA69-C757528494F8}" type="sibTrans" cxnId="{6C29ADFC-902D-42AA-9CCC-0476660E843B}">
      <dgm:prSet/>
      <dgm:spPr/>
      <dgm:t>
        <a:bodyPr/>
        <a:lstStyle/>
        <a:p>
          <a:endParaRPr lang="en-US"/>
        </a:p>
      </dgm:t>
    </dgm:pt>
    <dgm:pt modelId="{FB47B72C-D9F3-4B0A-981A-905DC501DB93}" type="pres">
      <dgm:prSet presAssocID="{3E759AC5-63C8-41A7-B519-703FEDF23D86}" presName="root" presStyleCnt="0">
        <dgm:presLayoutVars>
          <dgm:dir/>
          <dgm:resizeHandles val="exact"/>
        </dgm:presLayoutVars>
      </dgm:prSet>
      <dgm:spPr/>
    </dgm:pt>
    <dgm:pt modelId="{ABD2120E-1FB7-4B64-92BB-550523C3C872}" type="pres">
      <dgm:prSet presAssocID="{3E759AC5-63C8-41A7-B519-703FEDF23D86}" presName="container" presStyleCnt="0">
        <dgm:presLayoutVars>
          <dgm:dir/>
          <dgm:resizeHandles val="exact"/>
        </dgm:presLayoutVars>
      </dgm:prSet>
      <dgm:spPr/>
    </dgm:pt>
    <dgm:pt modelId="{71A7A66B-601F-41B0-BC4C-475C86355682}" type="pres">
      <dgm:prSet presAssocID="{D87C6F2C-D74D-4C10-9E46-24475B4FE25F}" presName="compNode" presStyleCnt="0"/>
      <dgm:spPr/>
    </dgm:pt>
    <dgm:pt modelId="{A361DA9C-8951-48D8-B8FF-76CAEEBB6F91}" type="pres">
      <dgm:prSet presAssocID="{D87C6F2C-D74D-4C10-9E46-24475B4FE25F}" presName="iconBgRect" presStyleLbl="bgShp" presStyleIdx="0" presStyleCnt="5"/>
      <dgm:spPr/>
    </dgm:pt>
    <dgm:pt modelId="{7E4CECEA-6482-49FA-AB5A-A0F08B2F78F2}" type="pres">
      <dgm:prSet presAssocID="{D87C6F2C-D74D-4C10-9E46-24475B4FE25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gister"/>
        </a:ext>
      </dgm:extLst>
    </dgm:pt>
    <dgm:pt modelId="{09538B91-F1C0-4F45-BD55-8091F65E1F3E}" type="pres">
      <dgm:prSet presAssocID="{D87C6F2C-D74D-4C10-9E46-24475B4FE25F}" presName="spaceRect" presStyleCnt="0"/>
      <dgm:spPr/>
    </dgm:pt>
    <dgm:pt modelId="{5AC6C520-50B0-4F46-B1AC-13879DF50C71}" type="pres">
      <dgm:prSet presAssocID="{D87C6F2C-D74D-4C10-9E46-24475B4FE25F}" presName="textRect" presStyleLbl="revTx" presStyleIdx="0" presStyleCnt="5">
        <dgm:presLayoutVars>
          <dgm:chMax val="1"/>
          <dgm:chPref val="1"/>
        </dgm:presLayoutVars>
      </dgm:prSet>
      <dgm:spPr/>
    </dgm:pt>
    <dgm:pt modelId="{627A0D17-BAED-4556-B756-0B006BB19F7E}" type="pres">
      <dgm:prSet presAssocID="{27E1F525-0517-456A-8891-318F48661C88}" presName="sibTrans" presStyleLbl="sibTrans2D1" presStyleIdx="0" presStyleCnt="0"/>
      <dgm:spPr/>
    </dgm:pt>
    <dgm:pt modelId="{E4B414C6-CBBB-4B48-A5F5-B8C3F4C5AA52}" type="pres">
      <dgm:prSet presAssocID="{264C6FA1-C17D-4C0D-BD6C-19DD01CE1133}" presName="compNode" presStyleCnt="0"/>
      <dgm:spPr/>
    </dgm:pt>
    <dgm:pt modelId="{3856C9DB-D0F2-44B2-9F4F-0A3AAB3A04DE}" type="pres">
      <dgm:prSet presAssocID="{264C6FA1-C17D-4C0D-BD6C-19DD01CE1133}" presName="iconBgRect" presStyleLbl="bgShp" presStyleIdx="1" presStyleCnt="5"/>
      <dgm:spPr/>
    </dgm:pt>
    <dgm:pt modelId="{74FCF69C-9285-443A-B584-AEA941D2B902}" type="pres">
      <dgm:prSet presAssocID="{264C6FA1-C17D-4C0D-BD6C-19DD01CE113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xi"/>
        </a:ext>
      </dgm:extLst>
    </dgm:pt>
    <dgm:pt modelId="{ACEE6AB1-110B-4BB8-8F5B-DE2E0F0A4550}" type="pres">
      <dgm:prSet presAssocID="{264C6FA1-C17D-4C0D-BD6C-19DD01CE1133}" presName="spaceRect" presStyleCnt="0"/>
      <dgm:spPr/>
    </dgm:pt>
    <dgm:pt modelId="{56F8EAC0-AA6F-428C-8822-E9E7FBFA107D}" type="pres">
      <dgm:prSet presAssocID="{264C6FA1-C17D-4C0D-BD6C-19DD01CE1133}" presName="textRect" presStyleLbl="revTx" presStyleIdx="1" presStyleCnt="5">
        <dgm:presLayoutVars>
          <dgm:chMax val="1"/>
          <dgm:chPref val="1"/>
        </dgm:presLayoutVars>
      </dgm:prSet>
      <dgm:spPr/>
    </dgm:pt>
    <dgm:pt modelId="{3B5457FF-EEA3-4151-A320-7445451D6DD8}" type="pres">
      <dgm:prSet presAssocID="{C13B228F-0F25-4378-B671-73BF76E8A8EA}" presName="sibTrans" presStyleLbl="sibTrans2D1" presStyleIdx="0" presStyleCnt="0"/>
      <dgm:spPr/>
    </dgm:pt>
    <dgm:pt modelId="{F9E8B459-2024-4AE7-BE24-96CAB45672E1}" type="pres">
      <dgm:prSet presAssocID="{AC356591-94D3-4EE4-BE8E-A70418AB5D1A}" presName="compNode" presStyleCnt="0"/>
      <dgm:spPr/>
    </dgm:pt>
    <dgm:pt modelId="{8CEB5741-CA55-4761-862C-1FD0DF9224BE}" type="pres">
      <dgm:prSet presAssocID="{AC356591-94D3-4EE4-BE8E-A70418AB5D1A}" presName="iconBgRect" presStyleLbl="bgShp" presStyleIdx="2" presStyleCnt="5"/>
      <dgm:spPr/>
    </dgm:pt>
    <dgm:pt modelId="{853270A4-0947-41DB-8251-C579AE08299A}" type="pres">
      <dgm:prSet presAssocID="{AC356591-94D3-4EE4-BE8E-A70418AB5D1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8B579AE5-E346-4BA6-9910-E42A5B14EB2C}" type="pres">
      <dgm:prSet presAssocID="{AC356591-94D3-4EE4-BE8E-A70418AB5D1A}" presName="spaceRect" presStyleCnt="0"/>
      <dgm:spPr/>
    </dgm:pt>
    <dgm:pt modelId="{815D765B-F728-48F9-9B9C-1AC3FDCACC4F}" type="pres">
      <dgm:prSet presAssocID="{AC356591-94D3-4EE4-BE8E-A70418AB5D1A}" presName="textRect" presStyleLbl="revTx" presStyleIdx="2" presStyleCnt="5">
        <dgm:presLayoutVars>
          <dgm:chMax val="1"/>
          <dgm:chPref val="1"/>
        </dgm:presLayoutVars>
      </dgm:prSet>
      <dgm:spPr/>
    </dgm:pt>
    <dgm:pt modelId="{2FA3C744-4185-4619-9620-4021D3E9A5FC}" type="pres">
      <dgm:prSet presAssocID="{41D03F4E-F46F-4670-A4AF-54679CD8B63B}" presName="sibTrans" presStyleLbl="sibTrans2D1" presStyleIdx="0" presStyleCnt="0"/>
      <dgm:spPr/>
    </dgm:pt>
    <dgm:pt modelId="{51848F1D-D5E7-41C3-AEBD-2A95DBFA6E94}" type="pres">
      <dgm:prSet presAssocID="{80EF42B1-7E1F-425C-80DD-90F59034882F}" presName="compNode" presStyleCnt="0"/>
      <dgm:spPr/>
    </dgm:pt>
    <dgm:pt modelId="{758B17C1-0DD5-4E46-8D5F-7AA972BF2F5C}" type="pres">
      <dgm:prSet presAssocID="{80EF42B1-7E1F-425C-80DD-90F59034882F}" presName="iconBgRect" presStyleLbl="bgShp" presStyleIdx="3" presStyleCnt="5"/>
      <dgm:spPr/>
    </dgm:pt>
    <dgm:pt modelId="{9AC93521-3F50-41D1-ADBC-A3682E4B51AE}" type="pres">
      <dgm:prSet presAssocID="{80EF42B1-7E1F-425C-80DD-90F59034882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BE0D9FFD-E624-4478-BC3E-C0162DAE781F}" type="pres">
      <dgm:prSet presAssocID="{80EF42B1-7E1F-425C-80DD-90F59034882F}" presName="spaceRect" presStyleCnt="0"/>
      <dgm:spPr/>
    </dgm:pt>
    <dgm:pt modelId="{AA8B58CD-FCA5-4368-8A16-446DCBFC1822}" type="pres">
      <dgm:prSet presAssocID="{80EF42B1-7E1F-425C-80DD-90F59034882F}" presName="textRect" presStyleLbl="revTx" presStyleIdx="3" presStyleCnt="5">
        <dgm:presLayoutVars>
          <dgm:chMax val="1"/>
          <dgm:chPref val="1"/>
        </dgm:presLayoutVars>
      </dgm:prSet>
      <dgm:spPr/>
    </dgm:pt>
    <dgm:pt modelId="{82DF04E2-70FC-4494-8160-3ED802DED1F7}" type="pres">
      <dgm:prSet presAssocID="{009004CA-B2DB-4A11-86E5-8806697C9EB0}" presName="sibTrans" presStyleLbl="sibTrans2D1" presStyleIdx="0" presStyleCnt="0"/>
      <dgm:spPr/>
    </dgm:pt>
    <dgm:pt modelId="{1CE40A1B-5D93-42BC-880E-18426876BF2C}" type="pres">
      <dgm:prSet presAssocID="{4B25B768-7E85-45AF-93A9-8D9CED78406A}" presName="compNode" presStyleCnt="0"/>
      <dgm:spPr/>
    </dgm:pt>
    <dgm:pt modelId="{C1060689-7DE0-4124-B753-E07B4F291BF1}" type="pres">
      <dgm:prSet presAssocID="{4B25B768-7E85-45AF-93A9-8D9CED78406A}" presName="iconBgRect" presStyleLbl="bgShp" presStyleIdx="4" presStyleCnt="5"/>
      <dgm:spPr/>
    </dgm:pt>
    <dgm:pt modelId="{3FA38921-77DB-4E59-BDDB-DCC6B2F9C912}" type="pres">
      <dgm:prSet presAssocID="{4B25B768-7E85-45AF-93A9-8D9CED7840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ears"/>
        </a:ext>
      </dgm:extLst>
    </dgm:pt>
    <dgm:pt modelId="{A91C7230-40E3-462B-A8EE-84A187D629FC}" type="pres">
      <dgm:prSet presAssocID="{4B25B768-7E85-45AF-93A9-8D9CED78406A}" presName="spaceRect" presStyleCnt="0"/>
      <dgm:spPr/>
    </dgm:pt>
    <dgm:pt modelId="{7E87E113-474E-4D0C-9A9F-C401DE464077}" type="pres">
      <dgm:prSet presAssocID="{4B25B768-7E85-45AF-93A9-8D9CED78406A}" presName="textRect" presStyleLbl="revTx" presStyleIdx="4" presStyleCnt="5">
        <dgm:presLayoutVars>
          <dgm:chMax val="1"/>
          <dgm:chPref val="1"/>
        </dgm:presLayoutVars>
      </dgm:prSet>
      <dgm:spPr/>
    </dgm:pt>
  </dgm:ptLst>
  <dgm:cxnLst>
    <dgm:cxn modelId="{1AE47108-BC15-4E62-9E6E-609BB2A46871}" type="presOf" srcId="{AC356591-94D3-4EE4-BE8E-A70418AB5D1A}" destId="{815D765B-F728-48F9-9B9C-1AC3FDCACC4F}" srcOrd="0" destOrd="0" presId="urn:microsoft.com/office/officeart/2018/2/layout/IconCircleList"/>
    <dgm:cxn modelId="{9649DF0F-3C74-4D52-B121-BCE36FF2750C}" type="presOf" srcId="{264C6FA1-C17D-4C0D-BD6C-19DD01CE1133}" destId="{56F8EAC0-AA6F-428C-8822-E9E7FBFA107D}" srcOrd="0" destOrd="0" presId="urn:microsoft.com/office/officeart/2018/2/layout/IconCircleList"/>
    <dgm:cxn modelId="{C5C76A1D-EBA8-405A-AAEB-F444CF173B4F}" type="presOf" srcId="{27E1F525-0517-456A-8891-318F48661C88}" destId="{627A0D17-BAED-4556-B756-0B006BB19F7E}" srcOrd="0" destOrd="0" presId="urn:microsoft.com/office/officeart/2018/2/layout/IconCircleList"/>
    <dgm:cxn modelId="{A238C324-75BD-4945-AF2E-AE43196D32CF}" type="presOf" srcId="{80EF42B1-7E1F-425C-80DD-90F59034882F}" destId="{AA8B58CD-FCA5-4368-8A16-446DCBFC1822}" srcOrd="0" destOrd="0" presId="urn:microsoft.com/office/officeart/2018/2/layout/IconCircleList"/>
    <dgm:cxn modelId="{D6427044-98AB-457E-A885-53F714035628}" type="presOf" srcId="{41D03F4E-F46F-4670-A4AF-54679CD8B63B}" destId="{2FA3C744-4185-4619-9620-4021D3E9A5FC}" srcOrd="0" destOrd="0" presId="urn:microsoft.com/office/officeart/2018/2/layout/IconCircleList"/>
    <dgm:cxn modelId="{BEC8FF64-BF77-47D2-92C6-22A447B5C9A7}" type="presOf" srcId="{D87C6F2C-D74D-4C10-9E46-24475B4FE25F}" destId="{5AC6C520-50B0-4F46-B1AC-13879DF50C71}" srcOrd="0" destOrd="0" presId="urn:microsoft.com/office/officeart/2018/2/layout/IconCircleList"/>
    <dgm:cxn modelId="{03A6996E-01AD-4AED-A5F6-D44D6845466C}" srcId="{3E759AC5-63C8-41A7-B519-703FEDF23D86}" destId="{264C6FA1-C17D-4C0D-BD6C-19DD01CE1133}" srcOrd="1" destOrd="0" parTransId="{2B31714E-A739-4BA6-BA49-D3AAA14FC520}" sibTransId="{C13B228F-0F25-4378-B671-73BF76E8A8EA}"/>
    <dgm:cxn modelId="{642DC28B-FD01-4EC1-8CC4-262CACD9A09B}" srcId="{3E759AC5-63C8-41A7-B519-703FEDF23D86}" destId="{AC356591-94D3-4EE4-BE8E-A70418AB5D1A}" srcOrd="2" destOrd="0" parTransId="{C3FAB512-9717-40ED-B137-BB8AB25680BB}" sibTransId="{41D03F4E-F46F-4670-A4AF-54679CD8B63B}"/>
    <dgm:cxn modelId="{28FEE3B3-CB65-484E-9DDA-4340217FFA0D}" type="presOf" srcId="{C13B228F-0F25-4378-B671-73BF76E8A8EA}" destId="{3B5457FF-EEA3-4151-A320-7445451D6DD8}" srcOrd="0" destOrd="0" presId="urn:microsoft.com/office/officeart/2018/2/layout/IconCircleList"/>
    <dgm:cxn modelId="{741349B5-ECA5-4194-AC0C-DF3A182E186C}" srcId="{3E759AC5-63C8-41A7-B519-703FEDF23D86}" destId="{D87C6F2C-D74D-4C10-9E46-24475B4FE25F}" srcOrd="0" destOrd="0" parTransId="{4F6A5236-9222-474D-9F00-CF6F643B5643}" sibTransId="{27E1F525-0517-456A-8891-318F48661C88}"/>
    <dgm:cxn modelId="{F93F9AD2-4F7E-4CD2-9FEF-DB8A715AF084}" type="presOf" srcId="{009004CA-B2DB-4A11-86E5-8806697C9EB0}" destId="{82DF04E2-70FC-4494-8160-3ED802DED1F7}" srcOrd="0" destOrd="0" presId="urn:microsoft.com/office/officeart/2018/2/layout/IconCircleList"/>
    <dgm:cxn modelId="{C9D15EE2-679F-4172-A9C8-42E94D28B382}" srcId="{3E759AC5-63C8-41A7-B519-703FEDF23D86}" destId="{80EF42B1-7E1F-425C-80DD-90F59034882F}" srcOrd="3" destOrd="0" parTransId="{FB7BFE59-4E90-4355-9044-4A9E9E7E9FCE}" sibTransId="{009004CA-B2DB-4A11-86E5-8806697C9EB0}"/>
    <dgm:cxn modelId="{52DB26E3-AC80-48BE-B52D-BA05C16F3142}" type="presOf" srcId="{3E759AC5-63C8-41A7-B519-703FEDF23D86}" destId="{FB47B72C-D9F3-4B0A-981A-905DC501DB93}" srcOrd="0" destOrd="0" presId="urn:microsoft.com/office/officeart/2018/2/layout/IconCircleList"/>
    <dgm:cxn modelId="{6C29ADFC-902D-42AA-9CCC-0476660E843B}" srcId="{3E759AC5-63C8-41A7-B519-703FEDF23D86}" destId="{4B25B768-7E85-45AF-93A9-8D9CED78406A}" srcOrd="4" destOrd="0" parTransId="{1FE44E5F-3DC3-4625-8C24-D5894CB3C71B}" sibTransId="{A848AE3C-CFCC-40DC-BA69-C757528494F8}"/>
    <dgm:cxn modelId="{715664FD-D9E4-4DFB-9F8D-CFA384036106}" type="presOf" srcId="{4B25B768-7E85-45AF-93A9-8D9CED78406A}" destId="{7E87E113-474E-4D0C-9A9F-C401DE464077}" srcOrd="0" destOrd="0" presId="urn:microsoft.com/office/officeart/2018/2/layout/IconCircleList"/>
    <dgm:cxn modelId="{AB5B44A7-95D5-421E-ACE0-79E48DCE6210}" type="presParOf" srcId="{FB47B72C-D9F3-4B0A-981A-905DC501DB93}" destId="{ABD2120E-1FB7-4B64-92BB-550523C3C872}" srcOrd="0" destOrd="0" presId="urn:microsoft.com/office/officeart/2018/2/layout/IconCircleList"/>
    <dgm:cxn modelId="{46EE8FE7-FB84-43E1-AE3F-0ACE74FA8494}" type="presParOf" srcId="{ABD2120E-1FB7-4B64-92BB-550523C3C872}" destId="{71A7A66B-601F-41B0-BC4C-475C86355682}" srcOrd="0" destOrd="0" presId="urn:microsoft.com/office/officeart/2018/2/layout/IconCircleList"/>
    <dgm:cxn modelId="{9E228CA5-93F0-4B78-97ED-435C0189D6AE}" type="presParOf" srcId="{71A7A66B-601F-41B0-BC4C-475C86355682}" destId="{A361DA9C-8951-48D8-B8FF-76CAEEBB6F91}" srcOrd="0" destOrd="0" presId="urn:microsoft.com/office/officeart/2018/2/layout/IconCircleList"/>
    <dgm:cxn modelId="{98F0984C-7C39-4D41-A14F-1D7F6F0FB674}" type="presParOf" srcId="{71A7A66B-601F-41B0-BC4C-475C86355682}" destId="{7E4CECEA-6482-49FA-AB5A-A0F08B2F78F2}" srcOrd="1" destOrd="0" presId="urn:microsoft.com/office/officeart/2018/2/layout/IconCircleList"/>
    <dgm:cxn modelId="{CB74B0C8-A329-4E5C-A2A3-4ADE165DB748}" type="presParOf" srcId="{71A7A66B-601F-41B0-BC4C-475C86355682}" destId="{09538B91-F1C0-4F45-BD55-8091F65E1F3E}" srcOrd="2" destOrd="0" presId="urn:microsoft.com/office/officeart/2018/2/layout/IconCircleList"/>
    <dgm:cxn modelId="{BDE13C8A-ACBF-4473-881B-0669985F9A0A}" type="presParOf" srcId="{71A7A66B-601F-41B0-BC4C-475C86355682}" destId="{5AC6C520-50B0-4F46-B1AC-13879DF50C71}" srcOrd="3" destOrd="0" presId="urn:microsoft.com/office/officeart/2018/2/layout/IconCircleList"/>
    <dgm:cxn modelId="{C0C63465-D9B7-40E3-9CDA-9A796491A02C}" type="presParOf" srcId="{ABD2120E-1FB7-4B64-92BB-550523C3C872}" destId="{627A0D17-BAED-4556-B756-0B006BB19F7E}" srcOrd="1" destOrd="0" presId="urn:microsoft.com/office/officeart/2018/2/layout/IconCircleList"/>
    <dgm:cxn modelId="{8B11066D-F2BE-452D-A053-FD4229A07447}" type="presParOf" srcId="{ABD2120E-1FB7-4B64-92BB-550523C3C872}" destId="{E4B414C6-CBBB-4B48-A5F5-B8C3F4C5AA52}" srcOrd="2" destOrd="0" presId="urn:microsoft.com/office/officeart/2018/2/layout/IconCircleList"/>
    <dgm:cxn modelId="{FFFC524A-DBC3-4EB1-8C8E-C1E9172A2442}" type="presParOf" srcId="{E4B414C6-CBBB-4B48-A5F5-B8C3F4C5AA52}" destId="{3856C9DB-D0F2-44B2-9F4F-0A3AAB3A04DE}" srcOrd="0" destOrd="0" presId="urn:microsoft.com/office/officeart/2018/2/layout/IconCircleList"/>
    <dgm:cxn modelId="{2BD65FE6-369D-4EF7-95B0-1DFB281AA1BC}" type="presParOf" srcId="{E4B414C6-CBBB-4B48-A5F5-B8C3F4C5AA52}" destId="{74FCF69C-9285-443A-B584-AEA941D2B902}" srcOrd="1" destOrd="0" presId="urn:microsoft.com/office/officeart/2018/2/layout/IconCircleList"/>
    <dgm:cxn modelId="{F40EE03A-FD05-4789-8947-E0AE69000967}" type="presParOf" srcId="{E4B414C6-CBBB-4B48-A5F5-B8C3F4C5AA52}" destId="{ACEE6AB1-110B-4BB8-8F5B-DE2E0F0A4550}" srcOrd="2" destOrd="0" presId="urn:microsoft.com/office/officeart/2018/2/layout/IconCircleList"/>
    <dgm:cxn modelId="{C184F026-19D6-487B-AF0E-B35F717499A5}" type="presParOf" srcId="{E4B414C6-CBBB-4B48-A5F5-B8C3F4C5AA52}" destId="{56F8EAC0-AA6F-428C-8822-E9E7FBFA107D}" srcOrd="3" destOrd="0" presId="urn:microsoft.com/office/officeart/2018/2/layout/IconCircleList"/>
    <dgm:cxn modelId="{B1B85442-D6FA-446E-B75B-EF389D16E38E}" type="presParOf" srcId="{ABD2120E-1FB7-4B64-92BB-550523C3C872}" destId="{3B5457FF-EEA3-4151-A320-7445451D6DD8}" srcOrd="3" destOrd="0" presId="urn:microsoft.com/office/officeart/2018/2/layout/IconCircleList"/>
    <dgm:cxn modelId="{AE0C68F7-1910-43A6-940D-88DB50AFE3D1}" type="presParOf" srcId="{ABD2120E-1FB7-4B64-92BB-550523C3C872}" destId="{F9E8B459-2024-4AE7-BE24-96CAB45672E1}" srcOrd="4" destOrd="0" presId="urn:microsoft.com/office/officeart/2018/2/layout/IconCircleList"/>
    <dgm:cxn modelId="{2404F849-831D-42C9-BE47-F455B65F7AE0}" type="presParOf" srcId="{F9E8B459-2024-4AE7-BE24-96CAB45672E1}" destId="{8CEB5741-CA55-4761-862C-1FD0DF9224BE}" srcOrd="0" destOrd="0" presId="urn:microsoft.com/office/officeart/2018/2/layout/IconCircleList"/>
    <dgm:cxn modelId="{EDF2DA18-8435-4E8C-8522-5553A0E5C2A0}" type="presParOf" srcId="{F9E8B459-2024-4AE7-BE24-96CAB45672E1}" destId="{853270A4-0947-41DB-8251-C579AE08299A}" srcOrd="1" destOrd="0" presId="urn:microsoft.com/office/officeart/2018/2/layout/IconCircleList"/>
    <dgm:cxn modelId="{A08D10D4-AD6E-4178-A3C3-A9422EA8FC82}" type="presParOf" srcId="{F9E8B459-2024-4AE7-BE24-96CAB45672E1}" destId="{8B579AE5-E346-4BA6-9910-E42A5B14EB2C}" srcOrd="2" destOrd="0" presId="urn:microsoft.com/office/officeart/2018/2/layout/IconCircleList"/>
    <dgm:cxn modelId="{5AD2785F-1BB5-45DA-81A9-5FD157322BFE}" type="presParOf" srcId="{F9E8B459-2024-4AE7-BE24-96CAB45672E1}" destId="{815D765B-F728-48F9-9B9C-1AC3FDCACC4F}" srcOrd="3" destOrd="0" presId="urn:microsoft.com/office/officeart/2018/2/layout/IconCircleList"/>
    <dgm:cxn modelId="{4FF3C0D7-CD16-4327-8C53-C070DE7367B2}" type="presParOf" srcId="{ABD2120E-1FB7-4B64-92BB-550523C3C872}" destId="{2FA3C744-4185-4619-9620-4021D3E9A5FC}" srcOrd="5" destOrd="0" presId="urn:microsoft.com/office/officeart/2018/2/layout/IconCircleList"/>
    <dgm:cxn modelId="{00F9AAAD-463A-4A8D-87FD-F0E8E05595D7}" type="presParOf" srcId="{ABD2120E-1FB7-4B64-92BB-550523C3C872}" destId="{51848F1D-D5E7-41C3-AEBD-2A95DBFA6E94}" srcOrd="6" destOrd="0" presId="urn:microsoft.com/office/officeart/2018/2/layout/IconCircleList"/>
    <dgm:cxn modelId="{4643AF48-FFF6-45B9-822D-8B65845E28E2}" type="presParOf" srcId="{51848F1D-D5E7-41C3-AEBD-2A95DBFA6E94}" destId="{758B17C1-0DD5-4E46-8D5F-7AA972BF2F5C}" srcOrd="0" destOrd="0" presId="urn:microsoft.com/office/officeart/2018/2/layout/IconCircleList"/>
    <dgm:cxn modelId="{3A573797-AF3F-4997-B0EF-3BC7FBF975EC}" type="presParOf" srcId="{51848F1D-D5E7-41C3-AEBD-2A95DBFA6E94}" destId="{9AC93521-3F50-41D1-ADBC-A3682E4B51AE}" srcOrd="1" destOrd="0" presId="urn:microsoft.com/office/officeart/2018/2/layout/IconCircleList"/>
    <dgm:cxn modelId="{0078B54A-27C1-477C-9C48-58AC40A8EC05}" type="presParOf" srcId="{51848F1D-D5E7-41C3-AEBD-2A95DBFA6E94}" destId="{BE0D9FFD-E624-4478-BC3E-C0162DAE781F}" srcOrd="2" destOrd="0" presId="urn:microsoft.com/office/officeart/2018/2/layout/IconCircleList"/>
    <dgm:cxn modelId="{A33FB6D8-51C1-49F3-B641-668350802ABF}" type="presParOf" srcId="{51848F1D-D5E7-41C3-AEBD-2A95DBFA6E94}" destId="{AA8B58CD-FCA5-4368-8A16-446DCBFC1822}" srcOrd="3" destOrd="0" presId="urn:microsoft.com/office/officeart/2018/2/layout/IconCircleList"/>
    <dgm:cxn modelId="{CCDD326B-C2C4-4509-BD33-CF8056BA0C20}" type="presParOf" srcId="{ABD2120E-1FB7-4B64-92BB-550523C3C872}" destId="{82DF04E2-70FC-4494-8160-3ED802DED1F7}" srcOrd="7" destOrd="0" presId="urn:microsoft.com/office/officeart/2018/2/layout/IconCircleList"/>
    <dgm:cxn modelId="{1D123712-ADCE-4B89-983E-B589DE252D67}" type="presParOf" srcId="{ABD2120E-1FB7-4B64-92BB-550523C3C872}" destId="{1CE40A1B-5D93-42BC-880E-18426876BF2C}" srcOrd="8" destOrd="0" presId="urn:microsoft.com/office/officeart/2018/2/layout/IconCircleList"/>
    <dgm:cxn modelId="{EB1713CE-3905-403D-97DE-40A144F11784}" type="presParOf" srcId="{1CE40A1B-5D93-42BC-880E-18426876BF2C}" destId="{C1060689-7DE0-4124-B753-E07B4F291BF1}" srcOrd="0" destOrd="0" presId="urn:microsoft.com/office/officeart/2018/2/layout/IconCircleList"/>
    <dgm:cxn modelId="{F4F3F575-3DF0-4306-9829-1CE3FDAA1CCA}" type="presParOf" srcId="{1CE40A1B-5D93-42BC-880E-18426876BF2C}" destId="{3FA38921-77DB-4E59-BDDB-DCC6B2F9C912}" srcOrd="1" destOrd="0" presId="urn:microsoft.com/office/officeart/2018/2/layout/IconCircleList"/>
    <dgm:cxn modelId="{28AC23C7-8B4F-49C2-9283-CFABCD1122E4}" type="presParOf" srcId="{1CE40A1B-5D93-42BC-880E-18426876BF2C}" destId="{A91C7230-40E3-462B-A8EE-84A187D629FC}" srcOrd="2" destOrd="0" presId="urn:microsoft.com/office/officeart/2018/2/layout/IconCircleList"/>
    <dgm:cxn modelId="{154E6B61-5444-4EE2-B89C-FA4A7D0847FE}" type="presParOf" srcId="{1CE40A1B-5D93-42BC-880E-18426876BF2C}" destId="{7E87E113-474E-4D0C-9A9F-C401DE46407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26DDE-CF98-4098-8C84-25B5C0D5CC96}">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658EA-9F16-4AAA-A248-2D6A6E586C5C}">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8B57CE-B0F6-497A-AAE5-214002BB5F8C}">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a:t>Billing/Payments/Finances </a:t>
          </a:r>
          <a:r>
            <a:rPr lang="en-GB" sz="1300" kern="1200"/>
            <a:t>- An ERP will create financial visibility and a more reliable accounting record.</a:t>
          </a:r>
          <a:endParaRPr lang="en-US" sz="1300" kern="1200"/>
        </a:p>
      </dsp:txBody>
      <dsp:txXfrm>
        <a:off x="1172126" y="908559"/>
        <a:ext cx="2114937" cy="897246"/>
      </dsp:txXfrm>
    </dsp:sp>
    <dsp:sp modelId="{45DEFFB0-82E4-4BC9-B8E6-69C433B70F1D}">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24FCF-2C69-42A4-826D-C465D4BEFB3D}">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F67830-A0CA-46D9-BB09-BADC652F02EE}">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a:t>Workforce and Staff Management – </a:t>
          </a:r>
          <a:r>
            <a:rPr lang="en-GB" sz="1300" kern="1200"/>
            <a:t>More productive  workforce planning.</a:t>
          </a:r>
          <a:endParaRPr lang="en-US" sz="1300" kern="1200"/>
        </a:p>
      </dsp:txBody>
      <dsp:txXfrm>
        <a:off x="4745088" y="908559"/>
        <a:ext cx="2114937" cy="897246"/>
      </dsp:txXfrm>
    </dsp:sp>
    <dsp:sp modelId="{4F263B3C-2E45-41FB-A10D-E8878812689C}">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EDE41-432F-433A-A8EA-7E0626E80B7E}">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D8DC61-9656-4A2F-BBE3-E46F9746A4AF}">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a:t>Customer and Vehicle History Tracking – </a:t>
          </a:r>
          <a:r>
            <a:rPr lang="en-GB" sz="1300" kern="1200"/>
            <a:t>Increase efficiency and drive professionalism.</a:t>
          </a:r>
          <a:endParaRPr lang="en-US" sz="1300" kern="1200"/>
        </a:p>
      </dsp:txBody>
      <dsp:txXfrm>
        <a:off x="8318049" y="908559"/>
        <a:ext cx="2114937" cy="897246"/>
      </dsp:txXfrm>
    </dsp:sp>
    <dsp:sp modelId="{A13779DD-0E01-4D52-9517-E464C02C01C6}">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EB00C-4047-4129-A554-F6D017FA3BB7}">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C8E0F4-3839-4042-9A0A-17437BA2B83D}">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a:t>Better Business Tracking &amp; Insights – </a:t>
          </a:r>
          <a:r>
            <a:rPr lang="en-GB" sz="1300" kern="1200"/>
            <a:t>Allows for more strategic planning.</a:t>
          </a:r>
          <a:endParaRPr lang="en-US" sz="1300" kern="1200"/>
        </a:p>
      </dsp:txBody>
      <dsp:txXfrm>
        <a:off x="1172126" y="2545532"/>
        <a:ext cx="2114937" cy="897246"/>
      </dsp:txXfrm>
    </dsp:sp>
    <dsp:sp modelId="{97588652-4479-458F-821C-5BEDAAA06A73}">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03F241-C237-4052-A34D-E79B39977623}">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81B8B-866C-4710-83E7-4830E679ED83}">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a:t>Expansion – </a:t>
          </a:r>
          <a:r>
            <a:rPr lang="en-GB" sz="1300" kern="1200"/>
            <a:t>Allows insight for realistic future and expansion.</a:t>
          </a:r>
          <a:endParaRPr lang="en-US" sz="1300" kern="1200"/>
        </a:p>
      </dsp:txBody>
      <dsp:txXfrm>
        <a:off x="4745088"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48ED6-908D-4F87-9A99-A109B47EF318}">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12EB9-0E95-461E-92D7-1C855143FBA7}">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82ABA-CCBB-4D34-B9DB-19982D9F04D5}">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Customer Records &amp; Vehicle Profiles</a:t>
          </a:r>
          <a:r>
            <a:rPr lang="en-GB" sz="1400" kern="1200"/>
            <a:t> – Drives efficiency.</a:t>
          </a:r>
          <a:endParaRPr lang="en-US" sz="1400" kern="1200"/>
        </a:p>
      </dsp:txBody>
      <dsp:txXfrm>
        <a:off x="1172126" y="908559"/>
        <a:ext cx="2114937" cy="897246"/>
      </dsp:txXfrm>
    </dsp:sp>
    <dsp:sp modelId="{D896ABAB-528F-4292-948E-D63039F3215C}">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A5C2B-556D-4608-944E-89606DCBFD74}">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93D38B-6E8C-4B1B-9C9F-C1263DE294F2}">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Appointment Booking &amp; Scheduling</a:t>
          </a:r>
          <a:r>
            <a:rPr lang="en-GB" sz="1400" kern="1200"/>
            <a:t> – Fully booked, thus increase revenue.</a:t>
          </a:r>
          <a:endParaRPr lang="en-US" sz="1400" kern="1200"/>
        </a:p>
      </dsp:txBody>
      <dsp:txXfrm>
        <a:off x="4745088" y="908559"/>
        <a:ext cx="2114937" cy="897246"/>
      </dsp:txXfrm>
    </dsp:sp>
    <dsp:sp modelId="{055DEEB0-F593-49C3-800F-D2DC08E967B1}">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335654-D87A-4CF2-9708-6429B627D3E2}">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3F8DEF-6FD3-42F7-9848-9A55505FDEF7}">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Maintenance Reminders</a:t>
          </a:r>
          <a:r>
            <a:rPr lang="en-GB" sz="1400" kern="1200"/>
            <a:t> – Encourages repeat visits, long-term customers</a:t>
          </a:r>
          <a:endParaRPr lang="en-US" sz="1400" kern="1200"/>
        </a:p>
      </dsp:txBody>
      <dsp:txXfrm>
        <a:off x="8318049" y="908559"/>
        <a:ext cx="2114937" cy="897246"/>
      </dsp:txXfrm>
    </dsp:sp>
    <dsp:sp modelId="{E4466945-5AC2-4EC9-A4D8-80DD07E5C967}">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964154-1ED2-4CCD-AB94-8F7455FD34FC}">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4F46C1-C0B8-4AE7-AAAC-4D1F856A2E3E}">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Customer communication </a:t>
          </a:r>
          <a:r>
            <a:rPr lang="en-GB" sz="1400" kern="1200"/>
            <a:t>– Builds trust, shows appreciation for customer.</a:t>
          </a:r>
          <a:endParaRPr lang="en-US" sz="1400" kern="1200"/>
        </a:p>
      </dsp:txBody>
      <dsp:txXfrm>
        <a:off x="1172126" y="2545532"/>
        <a:ext cx="2114937" cy="897246"/>
      </dsp:txXfrm>
    </dsp:sp>
    <dsp:sp modelId="{562CE8AF-1A4B-4F02-A226-82192DE8989A}">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0D32B-1A10-4C4E-BE5E-5CED107F956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C9120-5505-4559-AE67-BC976A33DEBE}">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Loyalty Programs/Promotion </a:t>
          </a:r>
          <a:r>
            <a:rPr lang="en-GB" sz="1400" kern="1200"/>
            <a:t>– Fosters customer retention.</a:t>
          </a:r>
          <a:endParaRPr lang="en-US" sz="1400" kern="1200"/>
        </a:p>
      </dsp:txBody>
      <dsp:txXfrm>
        <a:off x="4745088" y="2545532"/>
        <a:ext cx="2114937" cy="897246"/>
      </dsp:txXfrm>
    </dsp:sp>
    <dsp:sp modelId="{39369C9F-5A97-4255-8028-CB8AD83EBF17}">
      <dsp:nvSpPr>
        <dsp:cNvPr id="0" name=""/>
        <dsp:cNvSpPr/>
      </dsp:nvSpPr>
      <dsp:spPr>
        <a:xfrm>
          <a:off x="7228536" y="254553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7C5467-EF3B-4FDC-9D0C-67DD1DDB41C1}">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2425EA-3007-4E8E-8813-DAD6522E05DA}">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t>Customer Insight &amp; Sales Opportunities </a:t>
          </a:r>
          <a:r>
            <a:rPr lang="en-GB" sz="1400" kern="1200"/>
            <a:t>– Allows for strategic revenue growth.</a:t>
          </a:r>
          <a:endParaRPr lang="en-US" sz="1400" kern="1200"/>
        </a:p>
      </dsp:txBody>
      <dsp:txXfrm>
        <a:off x="8318049"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1DA9C-8951-48D8-B8FF-76CAEEBB6F91}">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CECEA-6482-49FA-AB5A-A0F08B2F78F2}">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C6C520-50B0-4F46-B1AC-13879DF50C71}">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u="sng" kern="1200"/>
            <a:t>Billing &amp; Payment Operations</a:t>
          </a:r>
          <a:r>
            <a:rPr lang="en-GB" sz="1100" kern="1200"/>
            <a:t> – Cuts down paperwork &amp; drives efficiency.</a:t>
          </a:r>
          <a:endParaRPr lang="en-US" sz="1100" kern="1200"/>
        </a:p>
      </dsp:txBody>
      <dsp:txXfrm>
        <a:off x="1172126" y="908559"/>
        <a:ext cx="2114937" cy="897246"/>
      </dsp:txXfrm>
    </dsp:sp>
    <dsp:sp modelId="{3856C9DB-D0F2-44B2-9F4F-0A3AAB3A04DE}">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CF69C-9285-443A-B584-AEA941D2B902}">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8EAC0-AA6F-428C-8822-E9E7FBFA107D}">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Automates Billings &amp; Payments – </a:t>
          </a:r>
          <a:r>
            <a:rPr lang="en-GB" sz="1100" kern="1200"/>
            <a:t>Reduce error and customer wait-time thus increasing customer satisfaction</a:t>
          </a:r>
          <a:endParaRPr lang="en-US" sz="1100" kern="1200"/>
        </a:p>
      </dsp:txBody>
      <dsp:txXfrm>
        <a:off x="4745088" y="908559"/>
        <a:ext cx="2114937" cy="897246"/>
      </dsp:txXfrm>
    </dsp:sp>
    <dsp:sp modelId="{8CEB5741-CA55-4761-862C-1FD0DF9224BE}">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3270A4-0947-41DB-8251-C579AE08299A}">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5D765B-F728-48F9-9B9C-1AC3FDCACC4F}">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Updates Inventory Automatically –</a:t>
          </a:r>
          <a:r>
            <a:rPr lang="en-GB" sz="1100" kern="1200"/>
            <a:t> Better organisation and productivity.</a:t>
          </a:r>
          <a:endParaRPr lang="en-US" sz="1100" kern="1200"/>
        </a:p>
      </dsp:txBody>
      <dsp:txXfrm>
        <a:off x="8318049" y="908559"/>
        <a:ext cx="2114937" cy="897246"/>
      </dsp:txXfrm>
    </dsp:sp>
    <dsp:sp modelId="{758B17C1-0DD5-4E46-8D5F-7AA972BF2F5C}">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93521-3F50-41D1-ADBC-A3682E4B51AE}">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8B58CD-FCA5-4368-8A16-446DCBFC1822}">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Records Bookings &amp; Walk-ins</a:t>
          </a:r>
          <a:r>
            <a:rPr lang="en-GB" sz="1100" kern="1200"/>
            <a:t> – Maintains organisation &amp; good time-management.</a:t>
          </a:r>
          <a:endParaRPr lang="en-US" sz="1100" kern="1200"/>
        </a:p>
      </dsp:txBody>
      <dsp:txXfrm>
        <a:off x="1172126" y="2545532"/>
        <a:ext cx="2114937" cy="897246"/>
      </dsp:txXfrm>
    </dsp:sp>
    <dsp:sp modelId="{C1060689-7DE0-4124-B753-E07B4F291BF1}">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38921-77DB-4E59-BDDB-DCC6B2F9C912}">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87E113-474E-4D0C-9A9F-C401DE464077}">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Produces Daily Operational Tools</a:t>
          </a:r>
          <a:r>
            <a:rPr lang="en-GB" sz="1100" kern="1200"/>
            <a:t> – Provides business performance transparency encouraging faster managerial decisions and removal of manual calculations, thus driving efficiency even more.</a:t>
          </a:r>
          <a:endParaRPr lang="en-US" sz="1100" kern="1200"/>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9194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30092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4459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9112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0710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09304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0775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8132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67416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0923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4394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0661725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9FB41DC5-95F3-A346-0E04-7D787A9B2EBB}"/>
              </a:ext>
            </a:extLst>
          </p:cNvPr>
          <p:cNvSpPr>
            <a:spLocks noGrp="1"/>
          </p:cNvSpPr>
          <p:nvPr>
            <p:ph idx="1"/>
          </p:nvPr>
        </p:nvSpPr>
        <p:spPr>
          <a:xfrm>
            <a:off x="804672" y="2421682"/>
            <a:ext cx="4977578" cy="3639289"/>
          </a:xfrm>
        </p:spPr>
        <p:txBody>
          <a:bodyPr vert="horz" lIns="91440" tIns="45720" rIns="91440" bIns="45720" rtlCol="0" anchor="ctr">
            <a:normAutofit/>
          </a:bodyPr>
          <a:lstStyle/>
          <a:p>
            <a:pPr marL="0" indent="0">
              <a:buNone/>
            </a:pPr>
            <a:r>
              <a:rPr lang="en-GB" sz="1800" b="1">
                <a:solidFill>
                  <a:schemeClr val="tx2"/>
                </a:solidFill>
                <a:latin typeface="Arial"/>
                <a:ea typeface="Calibri"/>
                <a:cs typeface="Arial"/>
              </a:rPr>
              <a:t>Name – SHANICE TUITT-SINCLAIR</a:t>
            </a:r>
            <a:br>
              <a:rPr lang="en-GB" sz="1800" b="1">
                <a:solidFill>
                  <a:schemeClr val="tx2"/>
                </a:solidFill>
                <a:latin typeface="Arial"/>
                <a:ea typeface="Calibri"/>
                <a:cs typeface="Arial"/>
              </a:rPr>
            </a:br>
            <a:r>
              <a:rPr lang="en-GB" sz="1800" b="1">
                <a:solidFill>
                  <a:schemeClr val="tx2"/>
                </a:solidFill>
                <a:latin typeface="Arial"/>
                <a:ea typeface="Calibri"/>
                <a:cs typeface="Arial"/>
              </a:rPr>
              <a:t>Student Number – 2409647</a:t>
            </a:r>
            <a:br>
              <a:rPr lang="en-GB" sz="1800" b="1">
                <a:solidFill>
                  <a:schemeClr val="tx2"/>
                </a:solidFill>
                <a:latin typeface="Arial"/>
                <a:ea typeface="Calibri"/>
                <a:cs typeface="Arial"/>
              </a:rPr>
            </a:br>
            <a:r>
              <a:rPr lang="en-GB" sz="1800" b="1">
                <a:solidFill>
                  <a:schemeClr val="tx2"/>
                </a:solidFill>
                <a:latin typeface="Arial"/>
                <a:ea typeface="Calibri"/>
                <a:cs typeface="Arial"/>
              </a:rPr>
              <a:t>Lecturer’s Name: </a:t>
            </a:r>
            <a:r>
              <a:rPr lang="en-GB" sz="1800" b="1">
                <a:solidFill>
                  <a:schemeClr val="tx2"/>
                </a:solidFill>
                <a:latin typeface="Arial"/>
                <a:ea typeface="Source Sans Pro"/>
                <a:cs typeface="Arial"/>
              </a:rPr>
              <a:t>CHINOMSO NWAGBOSO</a:t>
            </a:r>
            <a:endParaRPr lang="en-US" sz="1800" b="1">
              <a:solidFill>
                <a:schemeClr val="tx2"/>
              </a:solidFill>
              <a:latin typeface="Arial"/>
              <a:ea typeface="Calibri"/>
              <a:cs typeface="Arial"/>
            </a:endParaRPr>
          </a:p>
          <a:p>
            <a:pPr marL="0" indent="0">
              <a:buNone/>
            </a:pPr>
            <a:r>
              <a:rPr lang="en-GB" sz="1800" b="1">
                <a:solidFill>
                  <a:schemeClr val="tx2"/>
                </a:solidFill>
                <a:latin typeface="Arial"/>
                <a:ea typeface="Calibri"/>
                <a:cs typeface="Arial"/>
              </a:rPr>
              <a:t>LCLM 5004 - Component 1 </a:t>
            </a:r>
            <a:endParaRPr lang="en-US" sz="1800" b="1">
              <a:solidFill>
                <a:schemeClr val="tx2"/>
              </a:solidFill>
              <a:latin typeface="Arial"/>
              <a:ea typeface="Calibri"/>
              <a:cs typeface="Arial"/>
            </a:endParaRPr>
          </a:p>
          <a:p>
            <a:pPr marL="0" indent="0">
              <a:buNone/>
            </a:pPr>
            <a:endParaRPr lang="en-GB" sz="1800" b="1">
              <a:solidFill>
                <a:schemeClr val="tx2"/>
              </a:solidFill>
              <a:latin typeface="Arial"/>
              <a:ea typeface="Calibri"/>
              <a:cs typeface="Calibri"/>
            </a:endParaRPr>
          </a:p>
          <a:p>
            <a:pPr marL="0" indent="0">
              <a:buNone/>
            </a:pPr>
            <a:endParaRPr lang="en-GB" sz="1800" b="1">
              <a:solidFill>
                <a:schemeClr val="tx2"/>
              </a:solidFill>
              <a:latin typeface="Calibri"/>
              <a:ea typeface="Calibri"/>
              <a:cs typeface="Calibri"/>
            </a:endParaRPr>
          </a:p>
          <a:p>
            <a:endParaRPr lang="en-GB" sz="1800">
              <a:solidFill>
                <a:schemeClr val="tx2"/>
              </a:solidFill>
            </a:endParaRPr>
          </a:p>
        </p:txBody>
      </p:sp>
      <p:grpSp>
        <p:nvGrpSpPr>
          <p:cNvPr id="30" name="Group 2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1" name="Freeform: Shape 30">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3" name="Graphic 22" descr="Lecturer">
            <a:extLst>
              <a:ext uri="{FF2B5EF4-FFF2-40B4-BE49-F238E27FC236}">
                <a16:creationId xmlns:a16="http://schemas.microsoft.com/office/drawing/2014/main" id="{E58D81A4-D9E1-035E-6264-037646D604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4755717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2" name="Group 7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73" name="Freeform: Shape 7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8" name="Group 7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79" name="Freeform: Shape 7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804672" y="1055098"/>
            <a:ext cx="5760719" cy="4747805"/>
          </a:xfrm>
        </p:spPr>
        <p:txBody>
          <a:bodyPr anchor="ctr">
            <a:normAutofit/>
          </a:bodyPr>
          <a:lstStyle/>
          <a:p>
            <a:pPr algn="l"/>
            <a:r>
              <a:rPr lang="en-US" sz="4000" b="1">
                <a:solidFill>
                  <a:schemeClr val="tx2"/>
                </a:solidFill>
              </a:rPr>
              <a:t>INTRODUCTION</a:t>
            </a:r>
          </a:p>
        </p:txBody>
      </p:sp>
      <p:sp>
        <p:nvSpPr>
          <p:cNvPr id="3" name="Subtitle 2"/>
          <p:cNvSpPr>
            <a:spLocks noGrp="1"/>
          </p:cNvSpPr>
          <p:nvPr>
            <p:ph type="subTitle" idx="1"/>
          </p:nvPr>
        </p:nvSpPr>
        <p:spPr>
          <a:xfrm>
            <a:off x="8342357" y="1638300"/>
            <a:ext cx="3330531" cy="3581400"/>
          </a:xfrm>
        </p:spPr>
        <p:txBody>
          <a:bodyPr vert="horz" lIns="91440" tIns="45720" rIns="91440" bIns="45720" rtlCol="0" anchor="ctr">
            <a:normAutofit/>
          </a:bodyPr>
          <a:lstStyle/>
          <a:p>
            <a:pPr algn="l"/>
            <a:r>
              <a:rPr lang="en-GB" sz="1900">
                <a:solidFill>
                  <a:schemeClr val="tx2"/>
                </a:solidFill>
                <a:latin typeface="Arial"/>
                <a:cs typeface="Arial"/>
              </a:rPr>
              <a:t>This presentation is to introduce and provide information on information systems available to The Car Care Company to facilitate in helping the company come to a decision on which information system will better suit their mission to improve efficiency, decision-making, competitive advantage and customer experience. (Ragowsky, A. et al 2000.)</a:t>
            </a:r>
            <a:endParaRPr lang="en-GB" sz="190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B527C96-4D3F-3B37-B363-B1B07E472528}"/>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THE CAR ARE COMPANY</a:t>
            </a:r>
            <a:endParaRPr lang="en-US" sz="3600" b="1">
              <a:solidFill>
                <a:schemeClr val="tx2"/>
              </a:solidFill>
            </a:endParaRPr>
          </a:p>
        </p:txBody>
      </p:sp>
      <p:sp>
        <p:nvSpPr>
          <p:cNvPr id="3" name="Content Placeholder 2">
            <a:extLst>
              <a:ext uri="{FF2B5EF4-FFF2-40B4-BE49-F238E27FC236}">
                <a16:creationId xmlns:a16="http://schemas.microsoft.com/office/drawing/2014/main" id="{C0E529EF-24CD-32FE-FE2B-4555EBF372F2}"/>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a:solidFill>
                  <a:schemeClr val="tx2"/>
                </a:solidFill>
              </a:rPr>
              <a:t>The Car Care Company is growing family –owned car garage company that has built a strong reputation for quality service and customer care. It started as a workshop with only two bays has now expanded to a full-service garage offering repairs, maintenance and diagnostic to a loyal but also growing customer base. The company that once majorly relied on repeat business and word of mouth is now seeking ways to modernise its operations to create more efficiency and further grow revenue and create an embeddedness with its existing client base whilst keeping a competitive advantage. (Ragazou et al., 2023) </a:t>
            </a:r>
          </a:p>
          <a:p>
            <a:pPr marL="0" indent="0">
              <a:buNone/>
            </a:pPr>
            <a:endParaRPr lang="en-GB" sz="1800">
              <a:solidFill>
                <a:schemeClr val="tx2"/>
              </a:solidFill>
            </a:endParaRPr>
          </a:p>
        </p:txBody>
      </p:sp>
    </p:spTree>
    <p:extLst>
      <p:ext uri="{BB962C8B-B14F-4D97-AF65-F5344CB8AC3E}">
        <p14:creationId xmlns:p14="http://schemas.microsoft.com/office/powerpoint/2010/main" val="2912115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1" name="Group 3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2" name="Freeform: Shape 3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1295FAB-DE95-007B-1233-8CCFFD432287}"/>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WHAT IS AN INFORMATION SYSTEM?</a:t>
            </a:r>
            <a:endParaRPr lang="en-US" sz="3600" b="1">
              <a:solidFill>
                <a:schemeClr val="tx2"/>
              </a:solidFill>
            </a:endParaRPr>
          </a:p>
        </p:txBody>
      </p:sp>
      <p:sp>
        <p:nvSpPr>
          <p:cNvPr id="3" name="Content Placeholder 2">
            <a:extLst>
              <a:ext uri="{FF2B5EF4-FFF2-40B4-BE49-F238E27FC236}">
                <a16:creationId xmlns:a16="http://schemas.microsoft.com/office/drawing/2014/main" id="{5E143661-9FF8-6A2B-C0E6-79C391FF3951}"/>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a:solidFill>
                  <a:schemeClr val="tx2"/>
                </a:solidFill>
              </a:rPr>
              <a:t>Information Systems are a combination of hardware, software, data and people that collect, store and process data to assist and support in:- decision making, improving efficiency, enhancing communication and maintaining a competitive advantage. </a:t>
            </a:r>
          </a:p>
        </p:txBody>
      </p:sp>
    </p:spTree>
    <p:extLst>
      <p:ext uri="{BB962C8B-B14F-4D97-AF65-F5344CB8AC3E}">
        <p14:creationId xmlns:p14="http://schemas.microsoft.com/office/powerpoint/2010/main" val="660734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Arrow: Up 20">
            <a:extLst>
              <a:ext uri="{FF2B5EF4-FFF2-40B4-BE49-F238E27FC236}">
                <a16:creationId xmlns:a16="http://schemas.microsoft.com/office/drawing/2014/main" id="{3F6EE405-8B64-24FD-60A5-158B629E2471}"/>
              </a:ext>
            </a:extLst>
          </p:cNvPr>
          <p:cNvSpPr/>
          <p:nvPr/>
        </p:nvSpPr>
        <p:spPr>
          <a:xfrm rot="5400000">
            <a:off x="9653114" y="2311928"/>
            <a:ext cx="501796" cy="2243672"/>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a:t>
            </a:r>
          </a:p>
        </p:txBody>
      </p:sp>
      <p:sp>
        <p:nvSpPr>
          <p:cNvPr id="22" name="Arrow: Up 21">
            <a:extLst>
              <a:ext uri="{FF2B5EF4-FFF2-40B4-BE49-F238E27FC236}">
                <a16:creationId xmlns:a16="http://schemas.microsoft.com/office/drawing/2014/main" id="{C7584497-C10C-87F2-DCB9-F180BA539DD5}"/>
              </a:ext>
            </a:extLst>
          </p:cNvPr>
          <p:cNvSpPr/>
          <p:nvPr/>
        </p:nvSpPr>
        <p:spPr>
          <a:xfrm rot="-5400000">
            <a:off x="2119924" y="2311927"/>
            <a:ext cx="501796" cy="2243672"/>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a:t>
            </a:r>
          </a:p>
        </p:txBody>
      </p:sp>
      <p:sp>
        <p:nvSpPr>
          <p:cNvPr id="8" name="Arrow: Up 7">
            <a:extLst>
              <a:ext uri="{FF2B5EF4-FFF2-40B4-BE49-F238E27FC236}">
                <a16:creationId xmlns:a16="http://schemas.microsoft.com/office/drawing/2014/main" id="{1C1738C1-42DC-2692-8725-F4399CF37BF2}"/>
              </a:ext>
            </a:extLst>
          </p:cNvPr>
          <p:cNvSpPr/>
          <p:nvPr/>
        </p:nvSpPr>
        <p:spPr>
          <a:xfrm rot="18900000">
            <a:off x="3291862" y="1728373"/>
            <a:ext cx="443924" cy="1192305"/>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Up 8">
            <a:extLst>
              <a:ext uri="{FF2B5EF4-FFF2-40B4-BE49-F238E27FC236}">
                <a16:creationId xmlns:a16="http://schemas.microsoft.com/office/drawing/2014/main" id="{4B076BF1-0CAC-CC5C-34A2-AB1B188CEBD7}"/>
              </a:ext>
            </a:extLst>
          </p:cNvPr>
          <p:cNvSpPr/>
          <p:nvPr/>
        </p:nvSpPr>
        <p:spPr>
          <a:xfrm rot="10800000">
            <a:off x="5915457" y="4863182"/>
            <a:ext cx="443924" cy="1192305"/>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Up 9">
            <a:extLst>
              <a:ext uri="{FF2B5EF4-FFF2-40B4-BE49-F238E27FC236}">
                <a16:creationId xmlns:a16="http://schemas.microsoft.com/office/drawing/2014/main" id="{ECD58F85-561B-68E8-453F-C9F37EC96A56}"/>
              </a:ext>
            </a:extLst>
          </p:cNvPr>
          <p:cNvSpPr/>
          <p:nvPr/>
        </p:nvSpPr>
        <p:spPr>
          <a:xfrm rot="8100000">
            <a:off x="8548697" y="4043309"/>
            <a:ext cx="443924" cy="1192305"/>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a:t>
            </a:r>
          </a:p>
        </p:txBody>
      </p:sp>
      <p:sp>
        <p:nvSpPr>
          <p:cNvPr id="11" name="Arrow: Up 10">
            <a:extLst>
              <a:ext uri="{FF2B5EF4-FFF2-40B4-BE49-F238E27FC236}">
                <a16:creationId xmlns:a16="http://schemas.microsoft.com/office/drawing/2014/main" id="{0DC6CAD1-9400-8EA8-538A-4EB42F10C752}"/>
              </a:ext>
            </a:extLst>
          </p:cNvPr>
          <p:cNvSpPr/>
          <p:nvPr/>
        </p:nvSpPr>
        <p:spPr>
          <a:xfrm rot="13500000">
            <a:off x="3262925" y="4052954"/>
            <a:ext cx="443924" cy="1192305"/>
          </a:xfrm>
          <a:prstGeom prst="up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Up 11">
            <a:extLst>
              <a:ext uri="{FF2B5EF4-FFF2-40B4-BE49-F238E27FC236}">
                <a16:creationId xmlns:a16="http://schemas.microsoft.com/office/drawing/2014/main" id="{F14E8D02-F0E5-1679-63C6-CA82D86315A2}"/>
              </a:ext>
            </a:extLst>
          </p:cNvPr>
          <p:cNvSpPr/>
          <p:nvPr/>
        </p:nvSpPr>
        <p:spPr>
          <a:xfrm rot="2700000">
            <a:off x="8558343" y="1757309"/>
            <a:ext cx="443924" cy="1192305"/>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Up 12">
            <a:extLst>
              <a:ext uri="{FF2B5EF4-FFF2-40B4-BE49-F238E27FC236}">
                <a16:creationId xmlns:a16="http://schemas.microsoft.com/office/drawing/2014/main" id="{E6227B66-1091-874F-20E3-AF5DE70F942F}"/>
              </a:ext>
            </a:extLst>
          </p:cNvPr>
          <p:cNvSpPr/>
          <p:nvPr/>
        </p:nvSpPr>
        <p:spPr>
          <a:xfrm>
            <a:off x="5876875" y="947081"/>
            <a:ext cx="443924" cy="1192305"/>
          </a:xfrm>
          <a:prstGeom prst="up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DCFE9DEC-E03A-3F0B-2211-19BB0122861E}"/>
              </a:ext>
            </a:extLst>
          </p:cNvPr>
          <p:cNvSpPr/>
          <p:nvPr/>
        </p:nvSpPr>
        <p:spPr>
          <a:xfrm>
            <a:off x="3372656" y="1941113"/>
            <a:ext cx="5452686" cy="2939427"/>
          </a:xfrm>
          <a:prstGeom prst="ellipse">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0F93FDBF-8404-B9C3-FAFD-87691C9ABC34}"/>
              </a:ext>
            </a:extLst>
          </p:cNvPr>
          <p:cNvSpPr txBox="1"/>
          <p:nvPr/>
        </p:nvSpPr>
        <p:spPr>
          <a:xfrm>
            <a:off x="4421662" y="304999"/>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TRANSACTION PROCESSING SYSTEMS</a:t>
            </a:r>
            <a:r>
              <a:rPr lang="en-GB" b="1"/>
              <a:t> (TPS)</a:t>
            </a:r>
            <a:endParaRPr lang="en-US" b="1"/>
          </a:p>
        </p:txBody>
      </p:sp>
      <p:sp>
        <p:nvSpPr>
          <p:cNvPr id="16" name="TextBox 15">
            <a:extLst>
              <a:ext uri="{FF2B5EF4-FFF2-40B4-BE49-F238E27FC236}">
                <a16:creationId xmlns:a16="http://schemas.microsoft.com/office/drawing/2014/main" id="{2B200671-378E-C65E-B3E3-3936DBF4A698}"/>
              </a:ext>
            </a:extLst>
          </p:cNvPr>
          <p:cNvSpPr txBox="1"/>
          <p:nvPr/>
        </p:nvSpPr>
        <p:spPr>
          <a:xfrm>
            <a:off x="4421661" y="6063403"/>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MANAGEMENT INFORMATIONS SYSTEMS </a:t>
            </a:r>
            <a:r>
              <a:rPr lang="en-GB" b="1"/>
              <a:t>(MIS)</a:t>
            </a:r>
            <a:endParaRPr lang="en-US" b="1"/>
          </a:p>
        </p:txBody>
      </p:sp>
      <p:sp>
        <p:nvSpPr>
          <p:cNvPr id="17" name="TextBox 16">
            <a:extLst>
              <a:ext uri="{FF2B5EF4-FFF2-40B4-BE49-F238E27FC236}">
                <a16:creationId xmlns:a16="http://schemas.microsoft.com/office/drawing/2014/main" id="{292B42D0-286E-9CBC-6BE0-4FE4D1EACBEB}"/>
              </a:ext>
            </a:extLst>
          </p:cNvPr>
          <p:cNvSpPr txBox="1"/>
          <p:nvPr/>
        </p:nvSpPr>
        <p:spPr>
          <a:xfrm rot="2460000">
            <a:off x="1093940" y="5040974"/>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DECISION SUPPORT SYSTEMS</a:t>
            </a:r>
          </a:p>
          <a:p>
            <a:pPr algn="ctr"/>
            <a:r>
              <a:rPr lang="en-GB" b="1"/>
              <a:t>(DSS)</a:t>
            </a:r>
          </a:p>
        </p:txBody>
      </p:sp>
      <p:sp>
        <p:nvSpPr>
          <p:cNvPr id="18" name="TextBox 17">
            <a:extLst>
              <a:ext uri="{FF2B5EF4-FFF2-40B4-BE49-F238E27FC236}">
                <a16:creationId xmlns:a16="http://schemas.microsoft.com/office/drawing/2014/main" id="{3D093C1F-B013-6569-17F1-4D18E25539DD}"/>
              </a:ext>
            </a:extLst>
          </p:cNvPr>
          <p:cNvSpPr txBox="1"/>
          <p:nvPr/>
        </p:nvSpPr>
        <p:spPr>
          <a:xfrm rot="-2400000">
            <a:off x="7913358" y="5021683"/>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EXECUTIVE INFORMATION SYSTEMS </a:t>
            </a:r>
            <a:r>
              <a:rPr lang="en-GB" b="1"/>
              <a:t>(EIS)</a:t>
            </a:r>
          </a:p>
        </p:txBody>
      </p:sp>
      <p:sp>
        <p:nvSpPr>
          <p:cNvPr id="19" name="TextBox 18">
            <a:extLst>
              <a:ext uri="{FF2B5EF4-FFF2-40B4-BE49-F238E27FC236}">
                <a16:creationId xmlns:a16="http://schemas.microsoft.com/office/drawing/2014/main" id="{ED53AA9F-C012-23AC-CEF3-8F83419097FA}"/>
              </a:ext>
            </a:extLst>
          </p:cNvPr>
          <p:cNvSpPr txBox="1"/>
          <p:nvPr/>
        </p:nvSpPr>
        <p:spPr>
          <a:xfrm rot="-2400000">
            <a:off x="1228978" y="1308138"/>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OFFICE AUTOMATION SYSTEMS</a:t>
            </a:r>
            <a:endParaRPr lang="en-US"/>
          </a:p>
          <a:p>
            <a:pPr algn="ctr"/>
            <a:r>
              <a:rPr lang="en-GB" b="1"/>
              <a:t>(OAS)</a:t>
            </a:r>
          </a:p>
        </p:txBody>
      </p:sp>
      <p:sp>
        <p:nvSpPr>
          <p:cNvPr id="20" name="TextBox 19">
            <a:extLst>
              <a:ext uri="{FF2B5EF4-FFF2-40B4-BE49-F238E27FC236}">
                <a16:creationId xmlns:a16="http://schemas.microsoft.com/office/drawing/2014/main" id="{0C7ECB99-4482-A688-A993-B50AFDFCE215}"/>
              </a:ext>
            </a:extLst>
          </p:cNvPr>
          <p:cNvSpPr txBox="1"/>
          <p:nvPr/>
        </p:nvSpPr>
        <p:spPr>
          <a:xfrm rot="2460000">
            <a:off x="7672218" y="1423885"/>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KNOWLEDGE MANAGEMENT SYSTEMS</a:t>
            </a:r>
            <a:r>
              <a:rPr lang="en-GB" b="1"/>
              <a:t> (KMS)</a:t>
            </a:r>
            <a:endParaRPr lang="en-US" b="1"/>
          </a:p>
        </p:txBody>
      </p:sp>
      <p:sp>
        <p:nvSpPr>
          <p:cNvPr id="24" name="TextBox 23">
            <a:extLst>
              <a:ext uri="{FF2B5EF4-FFF2-40B4-BE49-F238E27FC236}">
                <a16:creationId xmlns:a16="http://schemas.microsoft.com/office/drawing/2014/main" id="{6A1A68E7-E857-E61C-0F39-E45447CD0F63}"/>
              </a:ext>
            </a:extLst>
          </p:cNvPr>
          <p:cNvSpPr txBox="1"/>
          <p:nvPr/>
        </p:nvSpPr>
        <p:spPr>
          <a:xfrm rot="16200000">
            <a:off x="-767656" y="3111858"/>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ENTERPRISE RESOURCE PLANNING </a:t>
            </a:r>
            <a:r>
              <a:rPr lang="en-GB" b="1"/>
              <a:t>(ERP)</a:t>
            </a:r>
            <a:endParaRPr lang="en-US" b="1"/>
          </a:p>
        </p:txBody>
      </p:sp>
      <p:sp>
        <p:nvSpPr>
          <p:cNvPr id="25" name="TextBox 24">
            <a:extLst>
              <a:ext uri="{FF2B5EF4-FFF2-40B4-BE49-F238E27FC236}">
                <a16:creationId xmlns:a16="http://schemas.microsoft.com/office/drawing/2014/main" id="{2194A046-F89E-FEDE-5891-D8BBFED092B5}"/>
              </a:ext>
            </a:extLst>
          </p:cNvPr>
          <p:cNvSpPr txBox="1"/>
          <p:nvPr/>
        </p:nvSpPr>
        <p:spPr>
          <a:xfrm rot="5400000">
            <a:off x="9717079" y="3111858"/>
            <a:ext cx="3350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CUSTOER RELATIONSHIP MANAGEMENT </a:t>
            </a:r>
            <a:r>
              <a:rPr lang="en-GB" b="1"/>
              <a:t>(CRM)</a:t>
            </a:r>
          </a:p>
        </p:txBody>
      </p:sp>
      <p:sp>
        <p:nvSpPr>
          <p:cNvPr id="2" name="TextBox 1">
            <a:extLst>
              <a:ext uri="{FF2B5EF4-FFF2-40B4-BE49-F238E27FC236}">
                <a16:creationId xmlns:a16="http://schemas.microsoft.com/office/drawing/2014/main" id="{22D51E81-8082-0BD9-3A58-495B5B09F7AA}"/>
              </a:ext>
            </a:extLst>
          </p:cNvPr>
          <p:cNvSpPr txBox="1"/>
          <p:nvPr/>
        </p:nvSpPr>
        <p:spPr>
          <a:xfrm>
            <a:off x="4449018" y="2955281"/>
            <a:ext cx="337184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000" b="1"/>
              <a:t>TYPES OF SYSTEMS</a:t>
            </a:r>
          </a:p>
        </p:txBody>
      </p:sp>
    </p:spTree>
    <p:extLst>
      <p:ext uri="{BB962C8B-B14F-4D97-AF65-F5344CB8AC3E}">
        <p14:creationId xmlns:p14="http://schemas.microsoft.com/office/powerpoint/2010/main" val="3243458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DFAFF21-8D33-98E1-2ADA-4DAD5B0A5867}"/>
              </a:ext>
            </a:extLst>
          </p:cNvPr>
          <p:cNvGraphicFramePr>
            <a:graphicFrameLocks noGrp="1"/>
          </p:cNvGraphicFramePr>
          <p:nvPr>
            <p:extLst>
              <p:ext uri="{D42A27DB-BD31-4B8C-83A1-F6EECF244321}">
                <p14:modId xmlns:p14="http://schemas.microsoft.com/office/powerpoint/2010/main" val="2689329530"/>
              </p:ext>
            </p:extLst>
          </p:nvPr>
        </p:nvGraphicFramePr>
        <p:xfrm>
          <a:off x="665544" y="366531"/>
          <a:ext cx="10868702" cy="6123319"/>
        </p:xfrm>
        <a:graphic>
          <a:graphicData uri="http://schemas.openxmlformats.org/drawingml/2006/table">
            <a:tbl>
              <a:tblPr firstRow="1" bandRow="1">
                <a:tableStyleId>{073A0DAA-6AF3-43AB-8588-CEC1D06C72B9}</a:tableStyleId>
              </a:tblPr>
              <a:tblGrid>
                <a:gridCol w="2719916">
                  <a:extLst>
                    <a:ext uri="{9D8B030D-6E8A-4147-A177-3AD203B41FA5}">
                      <a16:colId xmlns:a16="http://schemas.microsoft.com/office/drawing/2014/main" val="362550594"/>
                    </a:ext>
                  </a:extLst>
                </a:gridCol>
                <a:gridCol w="2716262">
                  <a:extLst>
                    <a:ext uri="{9D8B030D-6E8A-4147-A177-3AD203B41FA5}">
                      <a16:colId xmlns:a16="http://schemas.microsoft.com/office/drawing/2014/main" val="1933526622"/>
                    </a:ext>
                  </a:extLst>
                </a:gridCol>
                <a:gridCol w="2716262">
                  <a:extLst>
                    <a:ext uri="{9D8B030D-6E8A-4147-A177-3AD203B41FA5}">
                      <a16:colId xmlns:a16="http://schemas.microsoft.com/office/drawing/2014/main" val="3075105074"/>
                    </a:ext>
                  </a:extLst>
                </a:gridCol>
                <a:gridCol w="2716262">
                  <a:extLst>
                    <a:ext uri="{9D8B030D-6E8A-4147-A177-3AD203B41FA5}">
                      <a16:colId xmlns:a16="http://schemas.microsoft.com/office/drawing/2014/main" val="578024632"/>
                    </a:ext>
                  </a:extLst>
                </a:gridCol>
              </a:tblGrid>
              <a:tr h="636876">
                <a:tc>
                  <a:txBody>
                    <a:bodyPr/>
                    <a:lstStyle/>
                    <a:p>
                      <a:pPr algn="ctr"/>
                      <a:r>
                        <a:rPr lang="en-GB" sz="1100"/>
                        <a:t>SYSTEM</a:t>
                      </a:r>
                    </a:p>
                  </a:txBody>
                  <a:tcPr/>
                </a:tc>
                <a:tc>
                  <a:txBody>
                    <a:bodyPr/>
                    <a:lstStyle/>
                    <a:p>
                      <a:pPr algn="ctr"/>
                      <a:r>
                        <a:rPr lang="en-GB" sz="1100"/>
                        <a:t>ROLE</a:t>
                      </a:r>
                    </a:p>
                  </a:txBody>
                  <a:tcPr/>
                </a:tc>
                <a:tc>
                  <a:txBody>
                    <a:bodyPr/>
                    <a:lstStyle/>
                    <a:p>
                      <a:pPr algn="ctr"/>
                      <a:r>
                        <a:rPr lang="en-GB" sz="1100"/>
                        <a:t>IMPORTANCE</a:t>
                      </a:r>
                    </a:p>
                  </a:txBody>
                  <a:tcPr/>
                </a:tc>
                <a:tc>
                  <a:txBody>
                    <a:bodyPr/>
                    <a:lstStyle/>
                    <a:p>
                      <a:pPr algn="ctr"/>
                      <a:r>
                        <a:rPr lang="en-GB" sz="1100"/>
                        <a:t>COMPETITIVE ADVANTAGE</a:t>
                      </a:r>
                    </a:p>
                  </a:txBody>
                  <a:tcPr/>
                </a:tc>
                <a:extLst>
                  <a:ext uri="{0D108BD9-81ED-4DB2-BD59-A6C34878D82A}">
                    <a16:rowId xmlns:a16="http://schemas.microsoft.com/office/drawing/2014/main" val="2883457473"/>
                  </a:ext>
                </a:extLst>
              </a:tr>
              <a:tr h="963083">
                <a:tc>
                  <a:txBody>
                    <a:bodyPr/>
                    <a:lstStyle/>
                    <a:p>
                      <a:r>
                        <a:rPr lang="en-GB" sz="1100"/>
                        <a:t>TRANSACTION PROCESSING SYSTEM (TPS)</a:t>
                      </a:r>
                    </a:p>
                  </a:txBody>
                  <a:tcPr/>
                </a:tc>
                <a:tc>
                  <a:txBody>
                    <a:bodyPr/>
                    <a:lstStyle/>
                    <a:p>
                      <a:r>
                        <a:rPr lang="en-GB" sz="1100"/>
                        <a:t>PROCESSES ROUTINE AND HIGH VOUME TRANSACTIONS SUCH AS SALES, RECEIPTS, PAY ROLL, RESERVATIONS AND INVENTORY UPDATES.</a:t>
                      </a:r>
                    </a:p>
                  </a:txBody>
                  <a:tcPr/>
                </a:tc>
                <a:tc>
                  <a:txBody>
                    <a:bodyPr/>
                    <a:lstStyle/>
                    <a:p>
                      <a:pPr marL="285750" lvl="0" indent="-285750">
                        <a:buFont typeface="Calibri"/>
                        <a:buChar char="-"/>
                      </a:pPr>
                      <a:r>
                        <a:rPr lang="en-GB" sz="1100"/>
                        <a:t>FAST AND ACCURATE TRANSACTION HANDLING.</a:t>
                      </a:r>
                    </a:p>
                    <a:p>
                      <a:pPr marL="285750" lvl="0" indent="-285750">
                        <a:buFont typeface="Calibri"/>
                        <a:buChar char="-"/>
                      </a:pPr>
                      <a:r>
                        <a:rPr lang="en-GB" sz="1100"/>
                        <a:t>MIIMISES OPERATIONAL ERRORS.</a:t>
                      </a:r>
                    </a:p>
                    <a:p>
                      <a:pPr marL="285750" lvl="0" indent="-285750">
                        <a:buFont typeface="Calibri"/>
                        <a:buChar char="-"/>
                      </a:pPr>
                      <a:r>
                        <a:rPr lang="en-GB" sz="1100"/>
                        <a:t>PROVIDES PRIMARY DATA USED BY OTHER INFORMATION SYSTEMS.</a:t>
                      </a:r>
                    </a:p>
                  </a:txBody>
                  <a:tcPr/>
                </a:tc>
                <a:tc>
                  <a:txBody>
                    <a:bodyPr/>
                    <a:lstStyle/>
                    <a:p>
                      <a:pPr marL="285750" indent="-285750">
                        <a:buFont typeface="Calibri"/>
                        <a:buChar char="-"/>
                      </a:pPr>
                      <a:r>
                        <a:rPr lang="en-GB" sz="1100"/>
                        <a:t>FASTER SERVICE, THUS IMPROVED  CUSTOMER SATISFACTION.</a:t>
                      </a:r>
                    </a:p>
                    <a:p>
                      <a:pPr marL="285750" lvl="0" indent="-285750">
                        <a:buFont typeface="Calibri"/>
                        <a:buChar char="-"/>
                      </a:pPr>
                      <a:r>
                        <a:rPr lang="en-GB" sz="1100"/>
                        <a:t>LOWER .OPERATIONAL COSTS</a:t>
                      </a:r>
                    </a:p>
                    <a:p>
                      <a:pPr marL="285750" lvl="0" indent="-285750">
                        <a:buFont typeface="Calibri"/>
                        <a:buChar char="-"/>
                      </a:pPr>
                      <a:r>
                        <a:rPr lang="en-GB" sz="1100"/>
                        <a:t>BUILDS RELIABILITY AND TRUST IN BUSINESS PROCESSES.</a:t>
                      </a:r>
                    </a:p>
                  </a:txBody>
                  <a:tcPr/>
                </a:tc>
                <a:extLst>
                  <a:ext uri="{0D108BD9-81ED-4DB2-BD59-A6C34878D82A}">
                    <a16:rowId xmlns:a16="http://schemas.microsoft.com/office/drawing/2014/main" val="2756945429"/>
                  </a:ext>
                </a:extLst>
              </a:tr>
              <a:tr h="1047749">
                <a:tc>
                  <a:txBody>
                    <a:bodyPr/>
                    <a:lstStyle/>
                    <a:p>
                      <a:r>
                        <a:rPr lang="en-GB" sz="1100"/>
                        <a:t>MANAGEMENT INFORMATION SYSTEMS (MIS)</a:t>
                      </a:r>
                    </a:p>
                  </a:txBody>
                  <a:tcPr/>
                </a:tc>
                <a:tc>
                  <a:txBody>
                    <a:bodyPr/>
                    <a:lstStyle/>
                    <a:p>
                      <a:r>
                        <a:rPr lang="en-GB" sz="1100"/>
                        <a:t>TRANSFORMS RAW OPERATIONAL DATA INTO REPORTS THAT ASSIST MANAGERS IN MONITORING PERFORMANCE AND CONTROL BUSINESS ACTIVITIES.</a:t>
                      </a:r>
                    </a:p>
                  </a:txBody>
                  <a:tcPr/>
                </a:tc>
                <a:tc>
                  <a:txBody>
                    <a:bodyPr/>
                    <a:lstStyle/>
                    <a:p>
                      <a:pPr marL="285750" indent="-285750">
                        <a:buFont typeface="Calibri"/>
                        <a:buChar char="-"/>
                      </a:pPr>
                      <a:r>
                        <a:rPr lang="en-US" sz="1100"/>
                        <a:t>ASSISTS STRUCTURED DECISION MAKING.</a:t>
                      </a:r>
                    </a:p>
                    <a:p>
                      <a:pPr marL="285750" lvl="0" indent="-285750">
                        <a:buFont typeface="Calibri"/>
                        <a:buChar char="-"/>
                      </a:pPr>
                      <a:r>
                        <a:rPr lang="en-US" sz="1100"/>
                        <a:t>IMPROVES PLANNING AND COORDINATION.</a:t>
                      </a:r>
                    </a:p>
                    <a:p>
                      <a:pPr marL="285750" lvl="0" indent="-285750">
                        <a:buFont typeface="Calibri"/>
                        <a:buChar char="-"/>
                      </a:pPr>
                      <a:r>
                        <a:rPr lang="en-US" sz="1100"/>
                        <a:t>HELPS IDENTIFY INEFFICIENCY.</a:t>
                      </a:r>
                    </a:p>
                  </a:txBody>
                  <a:tcPr/>
                </a:tc>
                <a:tc>
                  <a:txBody>
                    <a:bodyPr/>
                    <a:lstStyle/>
                    <a:p>
                      <a:pPr marL="285750" indent="-285750">
                        <a:buFont typeface="Calibri"/>
                        <a:buChar char="-"/>
                      </a:pPr>
                      <a:r>
                        <a:rPr lang="en-GB" sz="1100"/>
                        <a:t>ALLOWS FOR MANAGERS TO ASSESS AND RESPOND TO INEFFICIENCT QUICKER.</a:t>
                      </a:r>
                    </a:p>
                    <a:p>
                      <a:pPr marL="285750" lvl="0" indent="-285750">
                        <a:buFont typeface="Calibri"/>
                        <a:buChar char="-"/>
                      </a:pPr>
                      <a:r>
                        <a:rPr lang="en-GB" sz="1100"/>
                        <a:t>IMPROVES RESOURCE ALLOCATION.</a:t>
                      </a:r>
                    </a:p>
                    <a:p>
                      <a:pPr marL="285750" lvl="0" indent="-285750">
                        <a:buFont typeface="Calibri"/>
                        <a:buChar char="-"/>
                      </a:pPr>
                      <a:r>
                        <a:rPr lang="en-GB" sz="1100"/>
                        <a:t>IMPROVES ORGANISATION.</a:t>
                      </a:r>
                    </a:p>
                  </a:txBody>
                  <a:tcPr/>
                </a:tc>
                <a:extLst>
                  <a:ext uri="{0D108BD9-81ED-4DB2-BD59-A6C34878D82A}">
                    <a16:rowId xmlns:a16="http://schemas.microsoft.com/office/drawing/2014/main" val="2748718448"/>
                  </a:ext>
                </a:extLst>
              </a:tr>
              <a:tr h="1047748">
                <a:tc>
                  <a:txBody>
                    <a:bodyPr/>
                    <a:lstStyle/>
                    <a:p>
                      <a:pPr lvl="0" rtl="0">
                        <a:lnSpc>
                          <a:spcPts val="1950"/>
                        </a:lnSpc>
                        <a:buNone/>
                      </a:pPr>
                      <a:r>
                        <a:rPr lang="en-GB" sz="1100">
                          <a:effectLst/>
                        </a:rPr>
                        <a:t>DECISION SUPPORT SYSTEMS (DSS)</a:t>
                      </a:r>
                    </a:p>
                  </a:txBody>
                  <a:tcPr marL="82296" marR="82296" marT="41148" marB="41148"/>
                </a:tc>
                <a:tc>
                  <a:txBody>
                    <a:bodyPr/>
                    <a:lstStyle/>
                    <a:p>
                      <a:pPr lvl="0" rtl="0">
                        <a:lnSpc>
                          <a:spcPts val="1950"/>
                        </a:lnSpc>
                        <a:buNone/>
                      </a:pPr>
                      <a:r>
                        <a:rPr lang="en-GB" sz="1100">
                          <a:effectLst/>
                        </a:rPr>
                        <a:t>ANALYSES DATA USING FORECASTING TOOLS AND SIMULATIONS TO ASSIST IN SOLVING A RANGE OF PROBLEMS.</a:t>
                      </a:r>
                      <a:endParaRPr lang="en-US"/>
                    </a:p>
                  </a:txBody>
                  <a:tcPr marL="82296" marR="82296" marT="41148" marB="41148"/>
                </a:tc>
                <a:tc>
                  <a:txBody>
                    <a:bodyPr/>
                    <a:lstStyle/>
                    <a:p>
                      <a:pPr marL="342900" lvl="0" indent="-342900" rtl="0">
                        <a:lnSpc>
                          <a:spcPts val="1950"/>
                        </a:lnSpc>
                        <a:buFont typeface="Arial" panose="020B0604020202020204" pitchFamily="34" charset="0"/>
                        <a:buChar char="•"/>
                      </a:pPr>
                      <a:r>
                        <a:rPr lang="en-US" sz="1100">
                          <a:effectLst/>
                        </a:rPr>
                        <a:t>IMPROVES QUALITY AND ACCURACY OF DECISIONS.</a:t>
                      </a:r>
                      <a:endParaRPr lang="en-US"/>
                    </a:p>
                    <a:p>
                      <a:pPr marL="342900" lvl="0" indent="-342900" rtl="0">
                        <a:lnSpc>
                          <a:spcPts val="1950"/>
                        </a:lnSpc>
                        <a:buFont typeface="Arial" panose="020B0604020202020204" pitchFamily="34" charset="0"/>
                        <a:buChar char="•"/>
                      </a:pPr>
                      <a:r>
                        <a:rPr lang="en-US" sz="1100">
                          <a:effectLst/>
                        </a:rPr>
                        <a:t>REDUCES UNCERTAINTY AND RISK.</a:t>
                      </a:r>
                      <a:endParaRPr lang="en-US"/>
                    </a:p>
                    <a:p>
                      <a:pPr marL="342900" lvl="0" indent="-342900" rtl="0">
                        <a:lnSpc>
                          <a:spcPts val="1950"/>
                        </a:lnSpc>
                        <a:buFont typeface="Arial" panose="020B0604020202020204" pitchFamily="34" charset="0"/>
                        <a:buChar char="•"/>
                      </a:pPr>
                      <a:r>
                        <a:rPr lang="en-US" sz="1100">
                          <a:effectLst/>
                        </a:rPr>
                        <a:t>ENHANCES STRATEGIC AND TACTICAL PLANNING.</a:t>
                      </a:r>
                      <a:endParaRPr lang="en-US"/>
                    </a:p>
                  </a:txBody>
                  <a:tcPr marL="82296" marR="82296" marT="41148" marB="41148"/>
                </a:tc>
                <a:tc>
                  <a:txBody>
                    <a:bodyPr/>
                    <a:lstStyle/>
                    <a:p>
                      <a:pPr marL="342900" lvl="0" indent="-342900" rtl="0">
                        <a:lnSpc>
                          <a:spcPts val="1950"/>
                        </a:lnSpc>
                        <a:buFont typeface="Arial" panose="020B0604020202020204" pitchFamily="34" charset="0"/>
                        <a:buChar char="•"/>
                      </a:pPr>
                      <a:r>
                        <a:rPr lang="en-GB" sz="1100">
                          <a:effectLst/>
                        </a:rPr>
                        <a:t>ALLOWS ORGANISATIONS TO ANTICIPATE MAARKET CHANGE</a:t>
                      </a:r>
                      <a:endParaRPr lang="en-US"/>
                    </a:p>
                    <a:p>
                      <a:pPr marL="342900" lvl="0" indent="-342900" rtl="0">
                        <a:lnSpc>
                          <a:spcPts val="1950"/>
                        </a:lnSpc>
                        <a:buFont typeface="Arial" panose="020B0604020202020204" pitchFamily="34" charset="0"/>
                        <a:buChar char="•"/>
                      </a:pPr>
                      <a:r>
                        <a:rPr lang="en-GB" sz="1100">
                          <a:effectLst/>
                        </a:rPr>
                        <a:t>ALLOWS COMPOSITION OF DATA DRIVEN STRATEGIES.</a:t>
                      </a:r>
                      <a:endParaRPr lang="en-GB"/>
                    </a:p>
                    <a:p>
                      <a:pPr marL="342900" lvl="0" indent="-342900" rtl="0">
                        <a:lnSpc>
                          <a:spcPts val="1950"/>
                        </a:lnSpc>
                        <a:buFont typeface="Arial" panose="020B0604020202020204" pitchFamily="34" charset="0"/>
                        <a:buChar char="•"/>
                      </a:pPr>
                      <a:r>
                        <a:rPr lang="en-GB" sz="1100">
                          <a:effectLst/>
                        </a:rPr>
                        <a:t>ASSISTS IN OUTPERFORMACE COMPARED TO COMPETITORS.</a:t>
                      </a:r>
                      <a:endParaRPr lang="en-GB"/>
                    </a:p>
                  </a:txBody>
                  <a:tcPr marL="82296" marR="82296" marT="41148" marB="41148"/>
                </a:tc>
                <a:extLst>
                  <a:ext uri="{0D108BD9-81ED-4DB2-BD59-A6C34878D82A}">
                    <a16:rowId xmlns:a16="http://schemas.microsoft.com/office/drawing/2014/main" val="3950241483"/>
                  </a:ext>
                </a:extLst>
              </a:tr>
              <a:tr h="1047747">
                <a:tc>
                  <a:txBody>
                    <a:bodyPr/>
                    <a:lstStyle/>
                    <a:p>
                      <a:pPr lvl="0" rtl="0">
                        <a:lnSpc>
                          <a:spcPts val="1950"/>
                        </a:lnSpc>
                        <a:buNone/>
                      </a:pPr>
                      <a:r>
                        <a:rPr lang="en-GB" sz="1100">
                          <a:effectLst/>
                        </a:rPr>
                        <a:t>EXECUTIVE INFORMATION SYSTEMS (EIS)</a:t>
                      </a:r>
                    </a:p>
                  </a:txBody>
                  <a:tcPr/>
                </a:tc>
                <a:tc>
                  <a:txBody>
                    <a:bodyPr/>
                    <a:lstStyle/>
                    <a:p>
                      <a:pPr lvl="0" rtl="0">
                        <a:lnSpc>
                          <a:spcPts val="1950"/>
                        </a:lnSpc>
                        <a:buNone/>
                      </a:pPr>
                      <a:r>
                        <a:rPr lang="en-GB" sz="1100">
                          <a:effectLst/>
                        </a:rPr>
                        <a:t>PROVIDES EXECUTIVES WITH DASHBOARDS AND TREND ANALYSES AND EXTERNAL INTELLIGENCE TO ASSIST IN STRATEGIC DECISION MAKING.</a:t>
                      </a:r>
                      <a:endParaRPr lang="en-US"/>
                    </a:p>
                  </a:txBody>
                  <a:tcPr/>
                </a:tc>
                <a:tc>
                  <a:txBody>
                    <a:bodyPr/>
                    <a:lstStyle/>
                    <a:p>
                      <a:pPr marL="342900" lvl="0" indent="-342900" rtl="0">
                        <a:lnSpc>
                          <a:spcPts val="1950"/>
                        </a:lnSpc>
                        <a:buFont typeface="Arial" panose="020B0604020202020204" pitchFamily="34" charset="0"/>
                        <a:buChar char="•"/>
                      </a:pPr>
                      <a:r>
                        <a:rPr lang="en-GB" sz="1100">
                          <a:effectLst/>
                        </a:rPr>
                        <a:t>OFFERS TRANSPARENCY IN REGARD TO THE PERFORMANCE OF THE ORGANISATION.</a:t>
                      </a:r>
                      <a:endParaRPr lang="en-US"/>
                    </a:p>
                    <a:p>
                      <a:pPr marL="342900" lvl="0" indent="-342900" rtl="0">
                        <a:lnSpc>
                          <a:spcPts val="1950"/>
                        </a:lnSpc>
                        <a:buFont typeface="Arial" panose="020B0604020202020204" pitchFamily="34" charset="0"/>
                        <a:buChar char="•"/>
                      </a:pPr>
                      <a:r>
                        <a:rPr lang="en-GB" sz="1100">
                          <a:effectLst/>
                        </a:rPr>
                        <a:t>HELPS DETECTS OPPORTUNITIES AND THREATS.</a:t>
                      </a:r>
                      <a:endParaRPr lang="en-US"/>
                    </a:p>
                    <a:p>
                      <a:pPr marL="342900" lvl="0" indent="-342900" rtl="0">
                        <a:lnSpc>
                          <a:spcPts val="1950"/>
                        </a:lnSpc>
                        <a:buFont typeface="Arial" panose="020B0604020202020204" pitchFamily="34" charset="0"/>
                        <a:buChar char="•"/>
                      </a:pPr>
                      <a:r>
                        <a:rPr lang="en-GB" sz="1100">
                          <a:effectLst/>
                        </a:rPr>
                        <a:t>ASSISTS IN FUTURE ORIENTATED PLANNING.</a:t>
                      </a:r>
                      <a:endParaRPr lang="en-US"/>
                    </a:p>
                  </a:txBody>
                  <a:tcPr/>
                </a:tc>
                <a:tc>
                  <a:txBody>
                    <a:bodyPr/>
                    <a:lstStyle/>
                    <a:p>
                      <a:pPr marL="342900" lvl="0" indent="-342900" rtl="0">
                        <a:lnSpc>
                          <a:spcPts val="1950"/>
                        </a:lnSpc>
                        <a:buFont typeface="Arial" panose="020B0604020202020204" pitchFamily="34" charset="0"/>
                        <a:buChar char="•"/>
                      </a:pPr>
                      <a:r>
                        <a:rPr lang="en-GB" sz="1100">
                          <a:effectLst/>
                        </a:rPr>
                        <a:t>FOSTERS A PROACTIVE APPROACH OPPOSED TO REACTIVE ONE.</a:t>
                      </a:r>
                      <a:endParaRPr lang="en-US"/>
                    </a:p>
                    <a:p>
                      <a:pPr marL="342900" lvl="0" indent="-342900" rtl="0">
                        <a:lnSpc>
                          <a:spcPts val="1950"/>
                        </a:lnSpc>
                        <a:buFont typeface="Arial" panose="020B0604020202020204" pitchFamily="34" charset="0"/>
                        <a:buChar char="•"/>
                      </a:pPr>
                      <a:r>
                        <a:rPr lang="en-GB" sz="1100">
                          <a:effectLst/>
                        </a:rPr>
                        <a:t>HELPS MAINTAIN DOMINANCE IN THE INDUSTRY.</a:t>
                      </a:r>
                      <a:endParaRPr lang="en-GB"/>
                    </a:p>
                    <a:p>
                      <a:pPr marL="342900" lvl="0" indent="-342900" rtl="0">
                        <a:buFont typeface="Arial" panose="020B0604020202020204" pitchFamily="34" charset="0"/>
                        <a:buChar char="•"/>
                      </a:pPr>
                      <a:endParaRPr lang="en-GB" sz="1100">
                        <a:effectLst/>
                      </a:endParaRPr>
                    </a:p>
                  </a:txBody>
                  <a:tcPr/>
                </a:tc>
                <a:extLst>
                  <a:ext uri="{0D108BD9-81ED-4DB2-BD59-A6C34878D82A}">
                    <a16:rowId xmlns:a16="http://schemas.microsoft.com/office/drawing/2014/main" val="3433483118"/>
                  </a:ext>
                </a:extLst>
              </a:tr>
            </a:tbl>
          </a:graphicData>
        </a:graphic>
      </p:graphicFrame>
    </p:spTree>
    <p:extLst>
      <p:ext uri="{BB962C8B-B14F-4D97-AF65-F5344CB8AC3E}">
        <p14:creationId xmlns:p14="http://schemas.microsoft.com/office/powerpoint/2010/main" val="602147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BF589D2-BD44-0587-6A37-A7D34D0926D5}"/>
              </a:ext>
            </a:extLst>
          </p:cNvPr>
          <p:cNvGraphicFramePr>
            <a:graphicFrameLocks noGrp="1"/>
          </p:cNvGraphicFramePr>
          <p:nvPr>
            <p:extLst>
              <p:ext uri="{D42A27DB-BD31-4B8C-83A1-F6EECF244321}">
                <p14:modId xmlns:p14="http://schemas.microsoft.com/office/powerpoint/2010/main" val="2499242179"/>
              </p:ext>
            </p:extLst>
          </p:nvPr>
        </p:nvGraphicFramePr>
        <p:xfrm>
          <a:off x="661650" y="637948"/>
          <a:ext cx="10868700" cy="5597101"/>
        </p:xfrm>
        <a:graphic>
          <a:graphicData uri="http://schemas.openxmlformats.org/drawingml/2006/table">
            <a:tbl>
              <a:tblPr bandRow="1">
                <a:tableStyleId>{5C22544A-7EE6-4342-B048-85BDC9FD1C3A}</a:tableStyleId>
              </a:tblPr>
              <a:tblGrid>
                <a:gridCol w="2719911">
                  <a:extLst>
                    <a:ext uri="{9D8B030D-6E8A-4147-A177-3AD203B41FA5}">
                      <a16:colId xmlns:a16="http://schemas.microsoft.com/office/drawing/2014/main" val="2018413496"/>
                    </a:ext>
                  </a:extLst>
                </a:gridCol>
                <a:gridCol w="2716263">
                  <a:extLst>
                    <a:ext uri="{9D8B030D-6E8A-4147-A177-3AD203B41FA5}">
                      <a16:colId xmlns:a16="http://schemas.microsoft.com/office/drawing/2014/main" val="2622350961"/>
                    </a:ext>
                  </a:extLst>
                </a:gridCol>
                <a:gridCol w="2716263">
                  <a:extLst>
                    <a:ext uri="{9D8B030D-6E8A-4147-A177-3AD203B41FA5}">
                      <a16:colId xmlns:a16="http://schemas.microsoft.com/office/drawing/2014/main" val="697858950"/>
                    </a:ext>
                  </a:extLst>
                </a:gridCol>
                <a:gridCol w="2716263">
                  <a:extLst>
                    <a:ext uri="{9D8B030D-6E8A-4147-A177-3AD203B41FA5}">
                      <a16:colId xmlns:a16="http://schemas.microsoft.com/office/drawing/2014/main" val="1522695320"/>
                    </a:ext>
                  </a:extLst>
                </a:gridCol>
              </a:tblGrid>
              <a:tr h="1322916">
                <a:tc>
                  <a:txBody>
                    <a:bodyPr/>
                    <a:lstStyle/>
                    <a:p>
                      <a:pPr rtl="0" fontAlgn="base">
                        <a:lnSpc>
                          <a:spcPts val="1950"/>
                        </a:lnSpc>
                        <a:buNone/>
                      </a:pPr>
                      <a:r>
                        <a:rPr lang="en-GB" sz="1100" b="1">
                          <a:effectLst/>
                          <a:latin typeface="Aptos"/>
                        </a:rPr>
                        <a:t>OFFICE AUTOMATION SYSTEMS (OAS)</a:t>
                      </a:r>
                      <a:endParaRPr lang="en-GB" sz="1100">
                        <a:effectLst/>
                        <a:latin typeface="Aptos"/>
                      </a:endParaRP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tc>
                  <a:txBody>
                    <a:bodyPr/>
                    <a:lstStyle/>
                    <a:p>
                      <a:pPr rtl="0" fontAlgn="base">
                        <a:lnSpc>
                          <a:spcPts val="1950"/>
                        </a:lnSpc>
                        <a:buNone/>
                      </a:pPr>
                      <a:r>
                        <a:rPr lang="en-GB" sz="1100">
                          <a:effectLst/>
                          <a:latin typeface="Aptos"/>
                        </a:rPr>
                        <a:t>FACILITATES EVERYDAY OFFICE FUNCTIONS SUCH AS WORD PROCESSING, EMAILS, VIDEO CONFERENCING AND DOCUMENT MANAGEMENT.</a:t>
                      </a: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tc>
                  <a:txBody>
                    <a:bodyPr/>
                    <a:lstStyle/>
                    <a:p>
                      <a:pPr marL="342900" lvl="0" indent="-342900" rtl="0" fontAlgn="base">
                        <a:lnSpc>
                          <a:spcPts val="1950"/>
                        </a:lnSpc>
                        <a:buFont typeface="Arial" panose="020B0604020202020204" pitchFamily="34" charset="0"/>
                        <a:buChar char="•"/>
                      </a:pPr>
                      <a:r>
                        <a:rPr lang="en-GB" sz="1100">
                          <a:effectLst/>
                          <a:latin typeface="Aptos"/>
                        </a:rPr>
                        <a:t>INCREASES EMPLOYEE PRODUCTIVITY</a:t>
                      </a:r>
                    </a:p>
                    <a:p>
                      <a:pPr marL="342900" lvl="0" indent="-342900" rtl="0" fontAlgn="base">
                        <a:lnSpc>
                          <a:spcPts val="1950"/>
                        </a:lnSpc>
                        <a:buFont typeface="Arial" panose="020B0604020202020204" pitchFamily="34" charset="0"/>
                        <a:buChar char="•"/>
                      </a:pPr>
                      <a:r>
                        <a:rPr lang="en-GB" sz="1100">
                          <a:effectLst/>
                          <a:latin typeface="Aptos"/>
                        </a:rPr>
                        <a:t>IMPROVES COMMUNICATION AND ALLOWS FOR COLLABORATION</a:t>
                      </a: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tc>
                  <a:txBody>
                    <a:bodyPr/>
                    <a:lstStyle/>
                    <a:p>
                      <a:pPr marL="342900" lvl="0" indent="-342900" rtl="0" fontAlgn="base">
                        <a:lnSpc>
                          <a:spcPts val="1950"/>
                        </a:lnSpc>
                        <a:buFont typeface="Arial" panose="020B0604020202020204" pitchFamily="34" charset="0"/>
                        <a:buChar char="•"/>
                      </a:pPr>
                      <a:r>
                        <a:rPr lang="en-GB" sz="1100">
                          <a:effectLst/>
                          <a:latin typeface="Aptos"/>
                        </a:rPr>
                        <a:t>IMPROVES RESPONSIVENESS DUE TO FASTER/EASIER COMMUNICATION.</a:t>
                      </a:r>
                    </a:p>
                    <a:p>
                      <a:pPr marL="342900" lvl="0" indent="-342900" rtl="0" fontAlgn="base">
                        <a:lnSpc>
                          <a:spcPts val="1950"/>
                        </a:lnSpc>
                        <a:buFont typeface="Arial" panose="020B0604020202020204" pitchFamily="34" charset="0"/>
                        <a:buChar char="•"/>
                      </a:pPr>
                      <a:r>
                        <a:rPr lang="en-GB" sz="1100">
                          <a:effectLst/>
                          <a:latin typeface="Aptos"/>
                        </a:rPr>
                        <a:t>REDUCES ADMINISTRATIVE COSTS</a:t>
                      </a:r>
                    </a:p>
                    <a:p>
                      <a:pPr marL="342900" lvl="0" indent="-342900" rtl="0" fontAlgn="base">
                        <a:lnSpc>
                          <a:spcPts val="1950"/>
                        </a:lnSpc>
                        <a:buFont typeface="Arial" panose="020B0604020202020204" pitchFamily="34" charset="0"/>
                        <a:buChar char="•"/>
                      </a:pPr>
                      <a:r>
                        <a:rPr lang="en-GB" sz="1100">
                          <a:effectLst/>
                          <a:latin typeface="Aptos"/>
                        </a:rPr>
                        <a:t>CREATES EFFICIENCY</a:t>
                      </a: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387629343"/>
                  </a:ext>
                </a:extLst>
              </a:tr>
              <a:tr h="1344083">
                <a:tc>
                  <a:txBody>
                    <a:bodyPr/>
                    <a:lstStyle/>
                    <a:p>
                      <a:pPr rtl="0" fontAlgn="base">
                        <a:lnSpc>
                          <a:spcPts val="1950"/>
                        </a:lnSpc>
                        <a:buNone/>
                      </a:pPr>
                      <a:r>
                        <a:rPr lang="en-GB" sz="1100" b="1">
                          <a:effectLst/>
                          <a:latin typeface="Aptos"/>
                        </a:rPr>
                        <a:t>KNOWLEDGE MANAGEMENT SYSTEMS (KMS)</a:t>
                      </a:r>
                      <a:endParaRPr lang="en-GB" sz="1100">
                        <a:effectLst/>
                        <a:latin typeface="Aptos"/>
                      </a:endParaRP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E7EAED"/>
                    </a:solidFill>
                  </a:tcPr>
                </a:tc>
                <a:tc>
                  <a:txBody>
                    <a:bodyPr/>
                    <a:lstStyle/>
                    <a:p>
                      <a:pPr rtl="0" fontAlgn="base">
                        <a:lnSpc>
                          <a:spcPts val="1950"/>
                        </a:lnSpc>
                        <a:buNone/>
                      </a:pPr>
                      <a:r>
                        <a:rPr lang="en-GB" sz="1100">
                          <a:effectLst/>
                          <a:latin typeface="Aptos"/>
                        </a:rPr>
                        <a:t>RESPONSIBLE FOR CAPTURING ORGANISATIONAL KNOWLEDGE AND RENDERING IT TO MAKE IT ACCESSIBLE FOR LEARNING, INNOVATION AND COLLABORATION.</a:t>
                      </a: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E7EAED"/>
                    </a:solidFill>
                  </a:tcPr>
                </a:tc>
                <a:tc>
                  <a:txBody>
                    <a:bodyPr/>
                    <a:lstStyle/>
                    <a:p>
                      <a:pPr marL="342900" lvl="0" indent="-342900" rtl="0" fontAlgn="base">
                        <a:lnSpc>
                          <a:spcPts val="1950"/>
                        </a:lnSpc>
                        <a:buFont typeface="Arial" panose="020B0604020202020204" pitchFamily="34" charset="0"/>
                        <a:buChar char="•"/>
                      </a:pPr>
                      <a:r>
                        <a:rPr lang="en-GB" sz="1100">
                          <a:effectLst/>
                          <a:latin typeface="Aptos"/>
                        </a:rPr>
                        <a:t>PROMOTES CONTINUOUS LEARNING</a:t>
                      </a: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E7EAED"/>
                    </a:solidFill>
                  </a:tcPr>
                </a:tc>
                <a:tc>
                  <a:txBody>
                    <a:bodyPr/>
                    <a:lstStyle/>
                    <a:p>
                      <a:pPr marL="342900" lvl="0" indent="-342900" rtl="0" fontAlgn="base">
                        <a:lnSpc>
                          <a:spcPts val="1950"/>
                        </a:lnSpc>
                        <a:buFont typeface="Arial" panose="020B0604020202020204" pitchFamily="34" charset="0"/>
                        <a:buChar char="•"/>
                      </a:pPr>
                      <a:r>
                        <a:rPr lang="en-US" sz="1100">
                          <a:effectLst/>
                          <a:latin typeface="Aptos"/>
                        </a:rPr>
                        <a:t>DRIVES INNOVATION AND CREATIVITY </a:t>
                      </a:r>
                    </a:p>
                    <a:p>
                      <a:pPr marL="342900" lvl="0" indent="-342900" rtl="0" fontAlgn="base">
                        <a:lnSpc>
                          <a:spcPts val="1950"/>
                        </a:lnSpc>
                        <a:buFont typeface="Arial" panose="020B0604020202020204" pitchFamily="34" charset="0"/>
                        <a:buChar char="•"/>
                      </a:pPr>
                      <a:r>
                        <a:rPr lang="en-US" sz="1100">
                          <a:effectLst/>
                          <a:latin typeface="Aptos"/>
                        </a:rPr>
                        <a:t>HELPS COMPANIES ADAPT TO CHANGE (REGULATIONS ETC.)</a:t>
                      </a:r>
                    </a:p>
                    <a:p>
                      <a:pPr marL="342900" lvl="0" indent="-342900" rtl="0" fontAlgn="base">
                        <a:buFont typeface="Arial" panose="020B0604020202020204" pitchFamily="34" charset="0"/>
                        <a:buChar char="•"/>
                      </a:pPr>
                      <a:endParaRPr lang="en-US" sz="1100">
                        <a:effectLst/>
                        <a:latin typeface="Arial"/>
                      </a:endParaRP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695846959"/>
                  </a:ext>
                </a:extLst>
              </a:tr>
              <a:tr h="1344082">
                <a:tc>
                  <a:txBody>
                    <a:bodyPr/>
                    <a:lstStyle/>
                    <a:p>
                      <a:pPr lvl="0" rtl="0">
                        <a:lnSpc>
                          <a:spcPts val="1950"/>
                        </a:lnSpc>
                        <a:buNone/>
                      </a:pPr>
                      <a:r>
                        <a:rPr lang="en-GB" sz="1100" b="1">
                          <a:effectLst/>
                          <a:latin typeface="Aptos"/>
                        </a:rPr>
                        <a:t>ENTERPRISE RESOURCE PLANNING (ERP)</a:t>
                      </a:r>
                      <a:endParaRPr lang="en-GB" sz="1100">
                        <a:effectLst/>
                        <a:latin typeface="Aptos"/>
                      </a:endParaRPr>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tc>
                  <a:txBody>
                    <a:bodyPr/>
                    <a:lstStyle/>
                    <a:p>
                      <a:pPr lvl="0" rtl="0">
                        <a:lnSpc>
                          <a:spcPts val="1950"/>
                        </a:lnSpc>
                        <a:buNone/>
                      </a:pPr>
                      <a:r>
                        <a:rPr lang="en-GB" sz="1100">
                          <a:effectLst/>
                          <a:latin typeface="Aptos"/>
                        </a:rPr>
                        <a:t>INTEGRATES KEY BUSINESS FUNCTIONS SUCH AS FINANCE, HUMAN RESOURCES, PROCUREMENT, AND MANUFACTURING ONTO ONE SINGLE PLATFORM.</a:t>
                      </a:r>
                      <a:endParaRPr lang="en-US"/>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tc>
                  <a:txBody>
                    <a:bodyPr/>
                    <a:lstStyle/>
                    <a:p>
                      <a:pPr marL="342900" lvl="0" indent="-342900" rtl="0">
                        <a:lnSpc>
                          <a:spcPts val="1950"/>
                        </a:lnSpc>
                        <a:buFont typeface="Arial" panose="020B0604020202020204" pitchFamily="34" charset="0"/>
                        <a:buChar char="•"/>
                      </a:pPr>
                      <a:r>
                        <a:rPr lang="en-GB" sz="1100">
                          <a:effectLst/>
                          <a:latin typeface="Aptos"/>
                        </a:rPr>
                        <a:t>ELIMINATES DUPLICATION OF DATA. </a:t>
                      </a:r>
                      <a:endParaRPr lang="en-US"/>
                    </a:p>
                    <a:p>
                      <a:pPr marL="342900" lvl="0" indent="-342900" rtl="0">
                        <a:lnSpc>
                          <a:spcPts val="1950"/>
                        </a:lnSpc>
                        <a:buFont typeface="Arial" panose="020B0604020202020204" pitchFamily="34" charset="0"/>
                        <a:buChar char="•"/>
                      </a:pPr>
                      <a:r>
                        <a:rPr lang="en-GB" sz="1100">
                          <a:effectLst/>
                          <a:latin typeface="Aptos"/>
                        </a:rPr>
                        <a:t>IMPROVES CROSS DEPARTMENT COORDINATION.</a:t>
                      </a:r>
                      <a:endParaRPr lang="en-GB"/>
                    </a:p>
                    <a:p>
                      <a:pPr marL="342900" lvl="0" indent="-342900" rtl="0">
                        <a:lnSpc>
                          <a:spcPts val="1950"/>
                        </a:lnSpc>
                        <a:buFont typeface="Arial" panose="020B0604020202020204" pitchFamily="34" charset="0"/>
                        <a:buChar char="•"/>
                      </a:pPr>
                      <a:r>
                        <a:rPr lang="en-GB" sz="1100">
                          <a:effectLst/>
                          <a:latin typeface="Aptos"/>
                        </a:rPr>
                        <a:t>PROVIDES REAL-TIME INSIGHTS</a:t>
                      </a:r>
                      <a:endParaRPr lang="en-GB"/>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tc>
                  <a:txBody>
                    <a:bodyPr/>
                    <a:lstStyle/>
                    <a:p>
                      <a:pPr marL="342900" lvl="0" indent="-342900" rtl="0">
                        <a:lnSpc>
                          <a:spcPts val="1950"/>
                        </a:lnSpc>
                        <a:buFont typeface="Arial" panose="020B0604020202020204" pitchFamily="34" charset="0"/>
                        <a:buChar char="•"/>
                      </a:pPr>
                      <a:r>
                        <a:rPr lang="en-GB" sz="1100">
                          <a:effectLst/>
                          <a:latin typeface="Aptos"/>
                        </a:rPr>
                        <a:t>REDUCES OPERATIONAL COSTS</a:t>
                      </a:r>
                      <a:endParaRPr lang="en-US"/>
                    </a:p>
                    <a:p>
                      <a:pPr marL="342900" lvl="0" indent="-342900" rtl="0">
                        <a:lnSpc>
                          <a:spcPts val="1950"/>
                        </a:lnSpc>
                        <a:buFont typeface="Arial" panose="020B0604020202020204" pitchFamily="34" charset="0"/>
                        <a:buChar char="•"/>
                      </a:pPr>
                      <a:r>
                        <a:rPr lang="en-GB" sz="1100">
                          <a:effectLst/>
                          <a:latin typeface="Aptos"/>
                        </a:rPr>
                        <a:t>IMPROVES MORE EFFICIENT DECISION MAKING ACROSS THE ORGANISATION.</a:t>
                      </a:r>
                      <a:endParaRPr lang="en-US"/>
                    </a:p>
                  </a:txBody>
                  <a:tcPr marL="82296" marR="82296" marT="41148" marB="41148">
                    <a:lnL w="11430" cap="flat" cmpd="sng" algn="ctr">
                      <a:solidFill>
                        <a:srgbClr val="FFFFFF"/>
                      </a:solidFill>
                      <a:prstDash val="solid"/>
                      <a:round/>
                      <a:headEnd type="none" w="med" len="med"/>
                      <a:tailEnd type="none" w="med" len="med"/>
                    </a:lnL>
                    <a:lnR w="11430" cap="flat" cmpd="sng" algn="ctr">
                      <a:solidFill>
                        <a:srgbClr val="FFFFFF"/>
                      </a:solidFill>
                      <a:prstDash val="solid"/>
                      <a:round/>
                      <a:headEnd type="none" w="med" len="med"/>
                      <a:tailEnd type="none" w="med" len="med"/>
                    </a:lnR>
                    <a:lnT w="11430" cap="flat" cmpd="sng" algn="ctr">
                      <a:solidFill>
                        <a:srgbClr val="FFFFFF"/>
                      </a:solidFill>
                      <a:prstDash val="solid"/>
                      <a:round/>
                      <a:headEnd type="none" w="med" len="med"/>
                      <a:tailEnd type="none" w="med" len="med"/>
                    </a:lnT>
                    <a:lnB w="11430"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671964784"/>
                  </a:ext>
                </a:extLst>
              </a:tr>
              <a:tr h="1344082">
                <a:tc>
                  <a:txBody>
                    <a:bodyPr/>
                    <a:lstStyle/>
                    <a:p>
                      <a:pPr lvl="0" rtl="0">
                        <a:lnSpc>
                          <a:spcPts val="1950"/>
                        </a:lnSpc>
                        <a:buNone/>
                      </a:pPr>
                      <a:r>
                        <a:rPr lang="en-GB" sz="1100" b="1">
                          <a:effectLst/>
                          <a:latin typeface="Aptos"/>
                        </a:rPr>
                        <a:t>CUSTOMER RELATIONSHIP MANAGEMENT (CRM)</a:t>
                      </a:r>
                      <a:endParaRPr lang="en-GB" sz="1100">
                        <a:effectLst/>
                        <a:latin typeface="Aptos"/>
                      </a:endParaRPr>
                    </a:p>
                  </a:txBody>
                  <a:tcPr marL="82296" marR="82296" marT="41148" marB="41148">
                    <a:lnL w="11430">
                      <a:solidFill>
                        <a:srgbClr val="FFFFFF"/>
                      </a:solidFill>
                    </a:lnL>
                    <a:lnR w="11430">
                      <a:solidFill>
                        <a:srgbClr val="FFFFFF"/>
                      </a:solidFill>
                    </a:lnR>
                    <a:lnT w="11430">
                      <a:solidFill>
                        <a:srgbClr val="FFFFFF"/>
                      </a:solidFill>
                    </a:lnT>
                    <a:lnB w="11430">
                      <a:solidFill>
                        <a:srgbClr val="FFFFFF"/>
                      </a:solidFill>
                    </a:lnB>
                    <a:solidFill>
                      <a:srgbClr val="E7EAED"/>
                    </a:solidFill>
                  </a:tcPr>
                </a:tc>
                <a:tc>
                  <a:txBody>
                    <a:bodyPr/>
                    <a:lstStyle/>
                    <a:p>
                      <a:pPr lvl="0" rtl="0">
                        <a:lnSpc>
                          <a:spcPts val="1950"/>
                        </a:lnSpc>
                        <a:buNone/>
                      </a:pPr>
                      <a:r>
                        <a:rPr lang="en-GB" sz="1100">
                          <a:effectLst/>
                          <a:latin typeface="Aptos"/>
                        </a:rPr>
                        <a:t>MANAGES CUSTOMER INTERACTIONS, MARKETING AND SERVICE IMPROVEMENT REQUESTS.</a:t>
                      </a:r>
                      <a:endParaRPr lang="en-US"/>
                    </a:p>
                  </a:txBody>
                  <a:tcPr marL="82296" marR="82296" marT="41148" marB="41148">
                    <a:lnL w="11430">
                      <a:solidFill>
                        <a:srgbClr val="FFFFFF"/>
                      </a:solidFill>
                    </a:lnL>
                    <a:lnR w="11430">
                      <a:solidFill>
                        <a:srgbClr val="FFFFFF"/>
                      </a:solidFill>
                    </a:lnR>
                    <a:lnT w="11430">
                      <a:solidFill>
                        <a:srgbClr val="FFFFFF"/>
                      </a:solidFill>
                    </a:lnT>
                    <a:lnB w="11430">
                      <a:solidFill>
                        <a:srgbClr val="FFFFFF"/>
                      </a:solidFill>
                    </a:lnB>
                    <a:solidFill>
                      <a:srgbClr val="E7EAED"/>
                    </a:solidFill>
                  </a:tcPr>
                </a:tc>
                <a:tc>
                  <a:txBody>
                    <a:bodyPr/>
                    <a:lstStyle/>
                    <a:p>
                      <a:pPr marL="342900" lvl="0" indent="-342900" rtl="0">
                        <a:lnSpc>
                          <a:spcPts val="1950"/>
                        </a:lnSpc>
                        <a:buFont typeface="Arial" panose="020B0604020202020204" pitchFamily="34" charset="0"/>
                        <a:buChar char="•"/>
                      </a:pPr>
                      <a:r>
                        <a:rPr lang="en-GB" sz="1100">
                          <a:effectLst/>
                          <a:latin typeface="Aptos"/>
                        </a:rPr>
                        <a:t>IMPROVES CUSTOMER EXPERIENCE.</a:t>
                      </a:r>
                      <a:endParaRPr lang="en-US"/>
                    </a:p>
                    <a:p>
                      <a:pPr marL="342900" lvl="0" indent="-342900" rtl="0">
                        <a:lnSpc>
                          <a:spcPts val="1950"/>
                        </a:lnSpc>
                        <a:buFont typeface="Arial" panose="020B0604020202020204" pitchFamily="34" charset="0"/>
                        <a:buChar char="•"/>
                      </a:pPr>
                      <a:r>
                        <a:rPr lang="en-GB" sz="1100">
                          <a:effectLst/>
                          <a:latin typeface="Aptos"/>
                        </a:rPr>
                        <a:t>SUPPORTS PERSONALISED MARKETING.</a:t>
                      </a:r>
                      <a:endParaRPr lang="en-GB"/>
                    </a:p>
                    <a:p>
                      <a:pPr marL="342900" lvl="0" indent="-342900" rtl="0">
                        <a:lnSpc>
                          <a:spcPts val="1950"/>
                        </a:lnSpc>
                        <a:buFont typeface="Arial" panose="020B0604020202020204" pitchFamily="34" charset="0"/>
                        <a:buChar char="•"/>
                      </a:pPr>
                      <a:r>
                        <a:rPr lang="en-GB" sz="1100">
                          <a:effectLst/>
                          <a:latin typeface="Aptos"/>
                        </a:rPr>
                        <a:t>INCREASES CUSTOMER RETENTION.</a:t>
                      </a:r>
                      <a:endParaRPr lang="en-GB"/>
                    </a:p>
                  </a:txBody>
                  <a:tcPr marL="82296" marR="82296" marT="41148" marB="41148">
                    <a:lnL w="11430">
                      <a:solidFill>
                        <a:srgbClr val="FFFFFF"/>
                      </a:solidFill>
                    </a:lnL>
                    <a:lnR w="11430">
                      <a:solidFill>
                        <a:srgbClr val="FFFFFF"/>
                      </a:solidFill>
                    </a:lnR>
                    <a:lnT w="11430">
                      <a:solidFill>
                        <a:srgbClr val="FFFFFF"/>
                      </a:solidFill>
                    </a:lnT>
                    <a:lnB w="11430">
                      <a:solidFill>
                        <a:srgbClr val="FFFFFF"/>
                      </a:solidFill>
                    </a:lnB>
                    <a:solidFill>
                      <a:srgbClr val="E7EAED"/>
                    </a:solidFill>
                  </a:tcPr>
                </a:tc>
                <a:tc>
                  <a:txBody>
                    <a:bodyPr/>
                    <a:lstStyle/>
                    <a:p>
                      <a:pPr marL="342900" lvl="0" indent="-342900" rtl="0">
                        <a:lnSpc>
                          <a:spcPts val="1950"/>
                        </a:lnSpc>
                        <a:buFont typeface="Arial" panose="020B0604020202020204" pitchFamily="34" charset="0"/>
                        <a:buChar char="•"/>
                      </a:pPr>
                      <a:r>
                        <a:rPr lang="en-GB" sz="1100">
                          <a:effectLst/>
                          <a:latin typeface="Aptos"/>
                        </a:rPr>
                        <a:t>BUILDS CUSTOMER LOYALTY.</a:t>
                      </a:r>
                      <a:endParaRPr lang="en-US"/>
                    </a:p>
                    <a:p>
                      <a:pPr marL="342900" lvl="0" indent="-342900" rtl="0">
                        <a:lnSpc>
                          <a:spcPts val="1950"/>
                        </a:lnSpc>
                        <a:buFont typeface="Arial" panose="020B0604020202020204" pitchFamily="34" charset="0"/>
                        <a:buChar char="•"/>
                      </a:pPr>
                      <a:r>
                        <a:rPr lang="en-GB" sz="1100">
                          <a:effectLst/>
                          <a:latin typeface="Aptos"/>
                        </a:rPr>
                        <a:t>ENABLES TARGETTED MARKETING AND SELLING.</a:t>
                      </a:r>
                      <a:endParaRPr lang="en-US"/>
                    </a:p>
                    <a:p>
                      <a:pPr marL="342900" lvl="0" indent="-342900" rtl="0">
                        <a:lnSpc>
                          <a:spcPts val="1950"/>
                        </a:lnSpc>
                        <a:buFont typeface="Arial" panose="020B0604020202020204" pitchFamily="34" charset="0"/>
                        <a:buChar char="•"/>
                      </a:pPr>
                      <a:r>
                        <a:rPr lang="en-GB" sz="1100">
                          <a:effectLst/>
                          <a:latin typeface="Aptos"/>
                        </a:rPr>
                        <a:t>CONTRIBUTES TO REVENUE GROWTH.</a:t>
                      </a:r>
                      <a:endParaRPr lang="en-US"/>
                    </a:p>
                  </a:txBody>
                  <a:tcPr marL="82296" marR="82296" marT="41148" marB="41148">
                    <a:lnL w="11430">
                      <a:solidFill>
                        <a:srgbClr val="FFFFFF"/>
                      </a:solidFill>
                    </a:lnL>
                    <a:lnR w="11430">
                      <a:solidFill>
                        <a:srgbClr val="FFFFFF"/>
                      </a:solidFill>
                    </a:lnR>
                    <a:lnT w="11430">
                      <a:solidFill>
                        <a:srgbClr val="FFFFFF"/>
                      </a:solidFill>
                    </a:lnT>
                    <a:lnB w="11430">
                      <a:solidFill>
                        <a:srgbClr val="FFFFFF"/>
                      </a:solidFill>
                    </a:lnB>
                    <a:solidFill>
                      <a:srgbClr val="E7EAED"/>
                    </a:solidFill>
                  </a:tcPr>
                </a:tc>
                <a:extLst>
                  <a:ext uri="{0D108BD9-81ED-4DB2-BD59-A6C34878D82A}">
                    <a16:rowId xmlns:a16="http://schemas.microsoft.com/office/drawing/2014/main" val="2024912020"/>
                  </a:ext>
                </a:extLst>
              </a:tr>
            </a:tbl>
          </a:graphicData>
        </a:graphic>
      </p:graphicFrame>
    </p:spTree>
    <p:extLst>
      <p:ext uri="{BB962C8B-B14F-4D97-AF65-F5344CB8AC3E}">
        <p14:creationId xmlns:p14="http://schemas.microsoft.com/office/powerpoint/2010/main" val="339450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59339-5516-321C-B1BA-18456F93AC8B}"/>
              </a:ext>
            </a:extLst>
          </p:cNvPr>
          <p:cNvSpPr>
            <a:spLocks noGrp="1"/>
          </p:cNvSpPr>
          <p:nvPr>
            <p:ph type="title"/>
          </p:nvPr>
        </p:nvSpPr>
        <p:spPr>
          <a:xfrm>
            <a:off x="7036976" y="2667632"/>
            <a:ext cx="4805996" cy="1297115"/>
          </a:xfrm>
        </p:spPr>
        <p:txBody>
          <a:bodyPr vert="horz" lIns="91440" tIns="45720" rIns="91440" bIns="45720" rtlCol="0" anchor="t">
            <a:normAutofit/>
          </a:bodyPr>
          <a:lstStyle/>
          <a:p>
            <a:r>
              <a:rPr lang="en-US" sz="2500" b="1" u="sng" kern="1200">
                <a:solidFill>
                  <a:schemeClr val="tx2"/>
                </a:solidFill>
                <a:latin typeface="+mj-lt"/>
                <a:ea typeface="+mj-ea"/>
                <a:cs typeface="+mj-cs"/>
              </a:rPr>
              <a:t>THREE INFORMATION SYSTEMS WITH POTENTIAL TO BENEFIT</a:t>
            </a:r>
            <a:br>
              <a:rPr lang="en-US" sz="2500" b="1" u="sng" kern="1200">
                <a:solidFill>
                  <a:schemeClr val="tx2"/>
                </a:solidFill>
                <a:latin typeface="+mj-lt"/>
                <a:ea typeface="+mj-ea"/>
                <a:cs typeface="+mj-cs"/>
              </a:rPr>
            </a:br>
            <a:r>
              <a:rPr lang="en-US" sz="2500" b="1" u="sng" kern="1200">
                <a:solidFill>
                  <a:schemeClr val="tx2"/>
                </a:solidFill>
                <a:latin typeface="+mj-lt"/>
                <a:ea typeface="+mj-ea"/>
                <a:cs typeface="+mj-cs"/>
              </a:rPr>
              <a:t>THE CAR CARE COMPANY</a:t>
            </a:r>
            <a:endParaRPr lang="en-US" sz="2500" u="sng" kern="1200">
              <a:solidFill>
                <a:schemeClr val="tx2"/>
              </a:solidFill>
              <a:latin typeface="+mj-lt"/>
              <a:ea typeface="+mj-ea"/>
              <a:cs typeface="+mj-cs"/>
            </a:endParaRPr>
          </a:p>
        </p:txBody>
      </p:sp>
      <p:pic>
        <p:nvPicPr>
          <p:cNvPr id="19" name="Graphic 18" descr="Car Front">
            <a:extLst>
              <a:ext uri="{FF2B5EF4-FFF2-40B4-BE49-F238E27FC236}">
                <a16:creationId xmlns:a16="http://schemas.microsoft.com/office/drawing/2014/main" id="{87EF5FA0-0D43-FB84-B2CB-1E5162D7B8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0" name="Group 19">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58199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descr="Laptop Secure">
            <a:extLst>
              <a:ext uri="{FF2B5EF4-FFF2-40B4-BE49-F238E27FC236}">
                <a16:creationId xmlns:a16="http://schemas.microsoft.com/office/drawing/2014/main" id="{695A3257-38BE-C107-AE33-7EE77ED1C3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2" name="Content Placeholder 2">
            <a:extLst>
              <a:ext uri="{FF2B5EF4-FFF2-40B4-BE49-F238E27FC236}">
                <a16:creationId xmlns:a16="http://schemas.microsoft.com/office/drawing/2014/main" id="{DD204FF9-94B2-AD27-1C9F-DC07B34D110B}"/>
              </a:ext>
            </a:extLst>
          </p:cNvPr>
          <p:cNvSpPr>
            <a:spLocks noGrp="1"/>
          </p:cNvSpPr>
          <p:nvPr>
            <p:ph idx="1"/>
          </p:nvPr>
        </p:nvSpPr>
        <p:spPr>
          <a:xfrm>
            <a:off x="6708057" y="1304958"/>
            <a:ext cx="4977578" cy="3639289"/>
          </a:xfrm>
        </p:spPr>
        <p:txBody>
          <a:bodyPr vert="horz" lIns="91440" tIns="45720" rIns="91440" bIns="45720" rtlCol="0" anchor="ctr">
            <a:normAutofit/>
          </a:bodyPr>
          <a:lstStyle/>
          <a:p>
            <a:pPr marL="0" indent="0">
              <a:buNone/>
            </a:pPr>
            <a:r>
              <a:rPr lang="en-GB" sz="1800" b="1" u="sng">
                <a:solidFill>
                  <a:schemeClr val="tx2"/>
                </a:solidFill>
              </a:rPr>
              <a:t>Enterprise Resource Planning</a:t>
            </a:r>
          </a:p>
          <a:p>
            <a:pPr marL="0" indent="0">
              <a:buNone/>
            </a:pPr>
            <a:r>
              <a:rPr lang="en-GB" sz="1800">
                <a:solidFill>
                  <a:schemeClr val="tx2"/>
                </a:solidFill>
              </a:rPr>
              <a:t>An ERP System will connect all major functions such as inventory, finance, payroll, procurement and job tracking on one single system and show real-time updates.</a:t>
            </a:r>
          </a:p>
        </p:txBody>
      </p:sp>
      <p:grpSp>
        <p:nvGrpSpPr>
          <p:cNvPr id="39" name="Group 38">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4" name="Freeform: Shape 3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89422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2">
            <a:extLst>
              <a:ext uri="{FF2B5EF4-FFF2-40B4-BE49-F238E27FC236}">
                <a16:creationId xmlns:a16="http://schemas.microsoft.com/office/drawing/2014/main" id="{70F2AEFD-27A7-D60A-4DC2-C31D4EC8F6B9}"/>
              </a:ext>
            </a:extLst>
          </p:cNvPr>
          <p:cNvGraphicFramePr>
            <a:graphicFrameLocks noGrp="1"/>
          </p:cNvGraphicFramePr>
          <p:nvPr>
            <p:ph idx="1"/>
            <p:extLst>
              <p:ext uri="{D42A27DB-BD31-4B8C-83A1-F6EECF244321}">
                <p14:modId xmlns:p14="http://schemas.microsoft.com/office/powerpoint/2010/main" val="28000433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1207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arget Audience">
            <a:extLst>
              <a:ext uri="{FF2B5EF4-FFF2-40B4-BE49-F238E27FC236}">
                <a16:creationId xmlns:a16="http://schemas.microsoft.com/office/drawing/2014/main" id="{D9709A78-0748-60A8-E6EF-A876690711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837B081-F882-9718-9AF8-A00C30DF05B2}"/>
              </a:ext>
            </a:extLst>
          </p:cNvPr>
          <p:cNvSpPr>
            <a:spLocks noGrp="1"/>
          </p:cNvSpPr>
          <p:nvPr>
            <p:ph idx="1"/>
          </p:nvPr>
        </p:nvSpPr>
        <p:spPr>
          <a:xfrm>
            <a:off x="6432160" y="1633406"/>
            <a:ext cx="4977578" cy="3639289"/>
          </a:xfrm>
        </p:spPr>
        <p:txBody>
          <a:bodyPr vert="horz" lIns="91440" tIns="45720" rIns="91440" bIns="45720" rtlCol="0" anchor="ctr">
            <a:normAutofit/>
          </a:bodyPr>
          <a:lstStyle/>
          <a:p>
            <a:pPr marL="0" indent="0">
              <a:buNone/>
            </a:pPr>
            <a:r>
              <a:rPr lang="en-GB" sz="1800" b="1" u="sng">
                <a:solidFill>
                  <a:schemeClr val="tx2"/>
                </a:solidFill>
              </a:rPr>
              <a:t>Customer Relationship Management</a:t>
            </a:r>
          </a:p>
          <a:p>
            <a:pPr marL="0" indent="0">
              <a:buNone/>
            </a:pPr>
            <a:r>
              <a:rPr lang="en-GB" sz="1800">
                <a:solidFill>
                  <a:schemeClr val="tx2"/>
                </a:solidFill>
                <a:latin typeface="Arial"/>
                <a:cs typeface="Arial"/>
              </a:rPr>
              <a:t>CRM systems manage customer data, service history, bookings, follow ups and marketing and communication. As the business continues to grow it will continue to depend on repeat business and customers. A CRM system will allow for sustainable growth whilst maintaining and strengthening customer relationships by strengthening communication. (</a:t>
            </a:r>
            <a:r>
              <a:rPr lang="en-GB" sz="1800">
                <a:solidFill>
                  <a:schemeClr val="tx2"/>
                </a:solidFill>
                <a:highlight>
                  <a:srgbClr val="FFFFFF"/>
                </a:highlight>
                <a:latin typeface="Arial"/>
                <a:cs typeface="Arial"/>
              </a:rPr>
              <a:t>Haislip, J.Z. and Richardson, V.J., 2017)</a:t>
            </a:r>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89627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Rounded Corners 29">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AD5146-08C0-3C37-4A4F-6A4BAC1F414C}"/>
              </a:ext>
            </a:extLst>
          </p:cNvPr>
          <p:cNvGraphicFramePr>
            <a:graphicFrameLocks noGrp="1"/>
          </p:cNvGraphicFramePr>
          <p:nvPr>
            <p:ph idx="1"/>
            <p:extLst>
              <p:ext uri="{D42A27DB-BD31-4B8C-83A1-F6EECF244321}">
                <p14:modId xmlns:p14="http://schemas.microsoft.com/office/powerpoint/2010/main" val="13024918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6550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7"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Content Placeholder 2">
            <a:extLst>
              <a:ext uri="{FF2B5EF4-FFF2-40B4-BE49-F238E27FC236}">
                <a16:creationId xmlns:a16="http://schemas.microsoft.com/office/drawing/2014/main" id="{B7E5A58C-41C6-2A59-CBA7-8E2F0F14DA3C}"/>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b="1" u="sng">
                <a:solidFill>
                  <a:schemeClr val="tx2"/>
                </a:solidFill>
              </a:rPr>
              <a:t>Transaction Processing System</a:t>
            </a:r>
          </a:p>
          <a:p>
            <a:pPr marL="0" indent="0">
              <a:buNone/>
            </a:pPr>
            <a:r>
              <a:rPr lang="en-GB" sz="1800">
                <a:solidFill>
                  <a:schemeClr val="tx2"/>
                </a:solidFill>
              </a:rPr>
              <a:t>TPS is a system that will enable the garage to run smoothly and efficiently. It handles daily operations and transactions such as payments, receipts, bookings, parts and purchases. It also ttrack the daily operations and provides intel to create to improve management and drive structure and efficient operations. </a:t>
            </a:r>
            <a:r>
              <a:rPr lang="en-GB" sz="1800">
                <a:solidFill>
                  <a:schemeClr val="tx2"/>
                </a:solidFill>
                <a:latin typeface="Arial"/>
                <a:cs typeface="Arial"/>
              </a:rPr>
              <a:t>(</a:t>
            </a:r>
            <a:r>
              <a:rPr lang="en-GB" sz="1800">
                <a:solidFill>
                  <a:schemeClr val="tx2"/>
                </a:solidFill>
                <a:highlight>
                  <a:srgbClr val="FFFFFF"/>
                </a:highlight>
                <a:latin typeface="Arial"/>
                <a:cs typeface="Arial"/>
              </a:rPr>
              <a:t>Wahsheh, F.R, 2023).</a:t>
            </a:r>
          </a:p>
          <a:p>
            <a:pPr marL="0" indent="0">
              <a:buNone/>
            </a:pPr>
            <a:endParaRPr lang="en-GB" sz="1800">
              <a:solidFill>
                <a:schemeClr val="tx2"/>
              </a:solidFill>
            </a:endParaRPr>
          </a:p>
        </p:txBody>
      </p:sp>
    </p:spTree>
    <p:extLst>
      <p:ext uri="{BB962C8B-B14F-4D97-AF65-F5344CB8AC3E}">
        <p14:creationId xmlns:p14="http://schemas.microsoft.com/office/powerpoint/2010/main" val="1104985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78DCD1-FDA1-6BA7-2727-7888E153EC46}"/>
              </a:ext>
            </a:extLst>
          </p:cNvPr>
          <p:cNvGraphicFramePr>
            <a:graphicFrameLocks noGrp="1"/>
          </p:cNvGraphicFramePr>
          <p:nvPr>
            <p:ph idx="1"/>
            <p:extLst>
              <p:ext uri="{D42A27DB-BD31-4B8C-83A1-F6EECF244321}">
                <p14:modId xmlns:p14="http://schemas.microsoft.com/office/powerpoint/2010/main" val="158022148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7218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0"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1" name="Content Placeholder 2">
            <a:extLst>
              <a:ext uri="{FF2B5EF4-FFF2-40B4-BE49-F238E27FC236}">
                <a16:creationId xmlns:a16="http://schemas.microsoft.com/office/drawing/2014/main" id="{9F9893FC-1865-E6DF-6802-D9E53C52AD8E}"/>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endParaRPr lang="en-GB" sz="1800">
              <a:solidFill>
                <a:schemeClr val="tx2"/>
              </a:solidFill>
              <a:latin typeface="Arial"/>
              <a:cs typeface="Arial"/>
            </a:endParaRPr>
          </a:p>
          <a:p>
            <a:pPr marL="0" indent="0">
              <a:buNone/>
            </a:pPr>
            <a:r>
              <a:rPr lang="en-GB" sz="1800">
                <a:solidFill>
                  <a:schemeClr val="tx2"/>
                </a:solidFill>
                <a:latin typeface="Arial"/>
                <a:cs typeface="Arial"/>
              </a:rPr>
              <a:t>Enterprise Resource Planning, Customer Relationship Management and Transaction Processing Systems all support organisation success and will be beneficial to The Car Care Company, but the value they would deliver would differ due to the limitations of the long-term benefits they would provide (</a:t>
            </a:r>
            <a:r>
              <a:rPr lang="en-GB" sz="1800">
                <a:solidFill>
                  <a:schemeClr val="tx2"/>
                </a:solidFill>
                <a:highlight>
                  <a:srgbClr val="FFFFFF"/>
                </a:highlight>
                <a:latin typeface="Arial"/>
                <a:cs typeface="Arial"/>
              </a:rPr>
              <a:t>Kitsios, F. and </a:t>
            </a:r>
            <a:r>
              <a:rPr lang="en-GB" sz="1800" err="1">
                <a:solidFill>
                  <a:schemeClr val="tx2"/>
                </a:solidFill>
                <a:highlight>
                  <a:srgbClr val="FFFFFF"/>
                </a:highlight>
                <a:latin typeface="Arial"/>
                <a:cs typeface="Arial"/>
              </a:rPr>
              <a:t>Kamariotou</a:t>
            </a:r>
            <a:r>
              <a:rPr lang="en-GB" sz="1800">
                <a:solidFill>
                  <a:schemeClr val="tx2"/>
                </a:solidFill>
                <a:highlight>
                  <a:srgbClr val="FFFFFF"/>
                </a:highlight>
                <a:latin typeface="Arial"/>
                <a:cs typeface="Arial"/>
              </a:rPr>
              <a:t>, M., 2019.).</a:t>
            </a:r>
            <a:endParaRPr lang="en-US" sz="1800">
              <a:solidFill>
                <a:schemeClr val="tx2"/>
              </a:solidFill>
            </a:endParaRPr>
          </a:p>
          <a:p>
            <a:pPr marL="0" indent="0">
              <a:buNone/>
            </a:pPr>
            <a:endParaRPr lang="en-GB" sz="1800">
              <a:solidFill>
                <a:schemeClr val="tx2"/>
              </a:solidFill>
              <a:highlight>
                <a:srgbClr val="FFFFFF"/>
              </a:highlight>
              <a:latin typeface="Arial"/>
              <a:cs typeface="Arial"/>
            </a:endParaRPr>
          </a:p>
          <a:p>
            <a:pPr marL="0" indent="0">
              <a:buNone/>
            </a:pPr>
            <a:endParaRPr lang="en-GB" sz="1800">
              <a:solidFill>
                <a:schemeClr val="tx2"/>
              </a:solidFill>
              <a:highlight>
                <a:srgbClr val="FFFFFF"/>
              </a:highlight>
              <a:latin typeface="Arial"/>
              <a:cs typeface="Arial"/>
            </a:endParaRPr>
          </a:p>
          <a:p>
            <a:pPr marL="0" indent="0">
              <a:buNone/>
            </a:pPr>
            <a:endParaRPr lang="en-GB" sz="1800">
              <a:solidFill>
                <a:schemeClr val="tx2"/>
              </a:solidFill>
              <a:highlight>
                <a:srgbClr val="FFFFFF"/>
              </a:highlight>
              <a:latin typeface="Arial"/>
              <a:cs typeface="Arial"/>
            </a:endParaRPr>
          </a:p>
        </p:txBody>
      </p:sp>
      <p:sp>
        <p:nvSpPr>
          <p:cNvPr id="22" name="TextBox 21">
            <a:extLst>
              <a:ext uri="{FF2B5EF4-FFF2-40B4-BE49-F238E27FC236}">
                <a16:creationId xmlns:a16="http://schemas.microsoft.com/office/drawing/2014/main" id="{97E0337A-319D-171E-4D58-AD591E7A2BFE}"/>
              </a:ext>
            </a:extLst>
          </p:cNvPr>
          <p:cNvSpPr txBox="1"/>
          <p:nvPr/>
        </p:nvSpPr>
        <p:spPr>
          <a:xfrm>
            <a:off x="440322" y="3076356"/>
            <a:ext cx="37496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a:latin typeface="Arial"/>
                <a:cs typeface="Arial"/>
              </a:rPr>
              <a:t>LIMITATIONS</a:t>
            </a:r>
          </a:p>
        </p:txBody>
      </p:sp>
    </p:spTree>
    <p:extLst>
      <p:ext uri="{BB962C8B-B14F-4D97-AF65-F5344CB8AC3E}">
        <p14:creationId xmlns:p14="http://schemas.microsoft.com/office/powerpoint/2010/main" val="4024128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E3FB56-98BC-FE4F-484F-D624E759D0D5}"/>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6100" b="1" kern="1200">
                <a:solidFill>
                  <a:schemeClr val="tx1"/>
                </a:solidFill>
                <a:latin typeface="+mj-lt"/>
                <a:ea typeface="+mj-ea"/>
                <a:cs typeface="+mj-cs"/>
              </a:rPr>
              <a:t>WHAT ARE THE LIMITATIONS OF THESE PARTICULAR SYSTEMS?</a:t>
            </a:r>
            <a:endParaRPr lang="en-US" sz="6100" kern="1200">
              <a:solidFill>
                <a:schemeClr val="tx1"/>
              </a:solidFill>
              <a:latin typeface="+mj-lt"/>
              <a:ea typeface="+mj-ea"/>
              <a:cs typeface="+mj-cs"/>
            </a:endParaRPr>
          </a:p>
        </p:txBody>
      </p:sp>
      <p:sp>
        <p:nvSpPr>
          <p:cNvPr id="20" name="Rectangle 19">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2658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Calculator, pen, compass, money and a paper with graphs printed on it">
            <a:extLst>
              <a:ext uri="{FF2B5EF4-FFF2-40B4-BE49-F238E27FC236}">
                <a16:creationId xmlns:a16="http://schemas.microsoft.com/office/drawing/2014/main" id="{FD3F2A21-1B22-1B50-8A29-BEDC642D71AA}"/>
              </a:ext>
            </a:extLst>
          </p:cNvPr>
          <p:cNvPicPr>
            <a:picLocks noChangeAspect="1"/>
          </p:cNvPicPr>
          <p:nvPr/>
        </p:nvPicPr>
        <p:blipFill>
          <a:blip r:embed="rId2"/>
          <a:srcRect l="23737" r="22440" b="8"/>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1" name="Content Placeholder 2">
            <a:extLst>
              <a:ext uri="{FF2B5EF4-FFF2-40B4-BE49-F238E27FC236}">
                <a16:creationId xmlns:a16="http://schemas.microsoft.com/office/drawing/2014/main" id="{3A049911-170F-8D7D-B218-D5552E32FE58}"/>
              </a:ext>
            </a:extLst>
          </p:cNvPr>
          <p:cNvSpPr>
            <a:spLocks noGrp="1"/>
          </p:cNvSpPr>
          <p:nvPr>
            <p:ph idx="1"/>
          </p:nvPr>
        </p:nvSpPr>
        <p:spPr>
          <a:xfrm>
            <a:off x="6025326" y="701835"/>
            <a:ext cx="6256548" cy="3843666"/>
          </a:xfrm>
        </p:spPr>
        <p:txBody>
          <a:bodyPr vert="horz" lIns="91440" tIns="45720" rIns="91440" bIns="45720" rtlCol="0" anchor="t">
            <a:noAutofit/>
          </a:bodyPr>
          <a:lstStyle/>
          <a:p>
            <a:pPr marL="0" indent="0">
              <a:buNone/>
            </a:pPr>
            <a:r>
              <a:rPr lang="en-GB" sz="1500" b="1" u="sng">
                <a:latin typeface="Arial"/>
                <a:cs typeface="Arial"/>
              </a:rPr>
              <a:t>Customer Relationship Management</a:t>
            </a:r>
            <a:endParaRPr lang="en-US" sz="1500" b="1" u="sng">
              <a:latin typeface="Arial"/>
              <a:cs typeface="Arial"/>
            </a:endParaRPr>
          </a:p>
          <a:p>
            <a:pPr>
              <a:buFont typeface="Calibri" panose="020B0604020202020204" pitchFamily="34" charset="0"/>
              <a:buChar char="-"/>
            </a:pPr>
            <a:r>
              <a:rPr lang="en-GB" sz="1500">
                <a:latin typeface="Arial"/>
                <a:cs typeface="Arial"/>
              </a:rPr>
              <a:t>Does not control, track or manage internal workflow, finances or operations.</a:t>
            </a:r>
          </a:p>
          <a:p>
            <a:pPr marL="0" indent="0">
              <a:buNone/>
            </a:pPr>
            <a:r>
              <a:rPr lang="en-GB" sz="1500">
                <a:latin typeface="Arial"/>
                <a:cs typeface="Arial"/>
              </a:rPr>
              <a:t>This leaves potential for inadequacy if the management of daily operations is a struggle or needs vast improvement, or as the business grows. (</a:t>
            </a:r>
            <a:r>
              <a:rPr lang="en-GB" sz="1500" err="1">
                <a:highlight>
                  <a:srgbClr val="FFFFFF"/>
                </a:highlight>
                <a:latin typeface="Arial"/>
                <a:cs typeface="Arial"/>
              </a:rPr>
              <a:t>Guerola</a:t>
            </a:r>
            <a:r>
              <a:rPr lang="en-GB" sz="1500">
                <a:highlight>
                  <a:srgbClr val="FFFFFF"/>
                </a:highlight>
                <a:latin typeface="Arial"/>
                <a:cs typeface="Arial"/>
              </a:rPr>
              <a:t>-Navarro, V.</a:t>
            </a:r>
            <a:r>
              <a:rPr lang="en-GB" sz="1500" i="1">
                <a:highlight>
                  <a:srgbClr val="FFFFFF"/>
                </a:highlight>
                <a:latin typeface="Arial"/>
                <a:cs typeface="Arial"/>
              </a:rPr>
              <a:t> et al </a:t>
            </a:r>
            <a:r>
              <a:rPr lang="en-GB" sz="1500">
                <a:highlight>
                  <a:srgbClr val="FFFFFF"/>
                </a:highlight>
                <a:latin typeface="Arial"/>
                <a:cs typeface="Arial"/>
              </a:rPr>
              <a:t>2021).</a:t>
            </a:r>
            <a:endParaRPr lang="en-GB" sz="1500">
              <a:latin typeface="Arial"/>
              <a:cs typeface="Arial"/>
            </a:endParaRPr>
          </a:p>
          <a:p>
            <a:pPr marL="0" indent="0">
              <a:buNone/>
            </a:pPr>
            <a:r>
              <a:rPr lang="en-GB" sz="1500" b="1" u="sng">
                <a:highlight>
                  <a:srgbClr val="FFFFFF"/>
                </a:highlight>
                <a:latin typeface="Arial"/>
                <a:cs typeface="Arial"/>
              </a:rPr>
              <a:t>Enterprise </a:t>
            </a:r>
            <a:r>
              <a:rPr lang="en-GB" sz="1500" b="1" u="sng" err="1">
                <a:highlight>
                  <a:srgbClr val="FFFFFF"/>
                </a:highlight>
                <a:latin typeface="Arial"/>
                <a:cs typeface="Arial"/>
              </a:rPr>
              <a:t>Resourse</a:t>
            </a:r>
            <a:r>
              <a:rPr lang="en-GB" sz="1500" b="1" u="sng">
                <a:highlight>
                  <a:srgbClr val="FFFFFF"/>
                </a:highlight>
                <a:latin typeface="Arial"/>
                <a:cs typeface="Arial"/>
              </a:rPr>
              <a:t> Planning</a:t>
            </a:r>
            <a:r>
              <a:rPr lang="en-GB" sz="1500">
                <a:highlight>
                  <a:srgbClr val="FFFFFF"/>
                </a:highlight>
                <a:latin typeface="Arial"/>
                <a:cs typeface="Arial"/>
              </a:rPr>
              <a:t> </a:t>
            </a:r>
          </a:p>
          <a:p>
            <a:pPr>
              <a:buFont typeface="Calibri" panose="020B0604020202020204" pitchFamily="34" charset="0"/>
              <a:buChar char="-"/>
            </a:pPr>
            <a:r>
              <a:rPr lang="en-GB" sz="1500">
                <a:highlight>
                  <a:srgbClr val="FFFFFF"/>
                </a:highlight>
                <a:latin typeface="Arial"/>
                <a:cs typeface="Arial"/>
              </a:rPr>
              <a:t>Initial financial investment</a:t>
            </a:r>
            <a:endParaRPr lang="en-GB" sz="1500">
              <a:latin typeface="Arial"/>
              <a:cs typeface="Arial"/>
            </a:endParaRPr>
          </a:p>
          <a:p>
            <a:pPr>
              <a:buFont typeface="Calibri" panose="020B0604020202020204" pitchFamily="34" charset="0"/>
              <a:buChar char="-"/>
            </a:pPr>
            <a:r>
              <a:rPr lang="en-GB" sz="1500">
                <a:highlight>
                  <a:srgbClr val="FFFFFF"/>
                </a:highlight>
                <a:latin typeface="Arial"/>
                <a:cs typeface="Arial"/>
              </a:rPr>
              <a:t>Staff training</a:t>
            </a:r>
            <a:endParaRPr lang="en-GB" sz="1500">
              <a:latin typeface="Arial"/>
              <a:cs typeface="Arial"/>
            </a:endParaRPr>
          </a:p>
          <a:p>
            <a:pPr>
              <a:buFont typeface="Calibri" panose="020B0604020202020204" pitchFamily="34" charset="0"/>
              <a:buChar char="-"/>
            </a:pPr>
            <a:r>
              <a:rPr lang="en-GB" sz="1500">
                <a:highlight>
                  <a:srgbClr val="FFFFFF"/>
                </a:highlight>
                <a:latin typeface="Arial"/>
                <a:cs typeface="Arial"/>
              </a:rPr>
              <a:t>Time for implementation.</a:t>
            </a:r>
            <a:endParaRPr lang="en-GB" sz="1500">
              <a:latin typeface="Arial"/>
              <a:cs typeface="Arial"/>
            </a:endParaRPr>
          </a:p>
          <a:p>
            <a:pPr marL="0" indent="0">
              <a:buNone/>
            </a:pPr>
            <a:r>
              <a:rPr lang="en-GB" sz="1500">
                <a:highlight>
                  <a:srgbClr val="FFFFFF"/>
                </a:highlight>
                <a:latin typeface="Arial"/>
                <a:cs typeface="Arial"/>
              </a:rPr>
              <a:t>For successful and effective implementation, an ERP system would need to be strategically introduced to the organisation as there is the potential to places train on the daily operations if not carried out correctly. (</a:t>
            </a:r>
            <a:r>
              <a:rPr lang="en-GB" sz="1500" err="1">
                <a:highlight>
                  <a:srgbClr val="FFFFFF"/>
                </a:highlight>
                <a:latin typeface="Arial"/>
                <a:cs typeface="Arial"/>
              </a:rPr>
              <a:t>Mabert</a:t>
            </a:r>
            <a:r>
              <a:rPr lang="en-GB" sz="1500">
                <a:highlight>
                  <a:srgbClr val="FFFFFF"/>
                </a:highlight>
                <a:latin typeface="Arial"/>
                <a:cs typeface="Arial"/>
              </a:rPr>
              <a:t>, V.A. </a:t>
            </a:r>
            <a:r>
              <a:rPr lang="en-GB" sz="1500" i="1">
                <a:highlight>
                  <a:srgbClr val="FFFFFF"/>
                </a:highlight>
                <a:latin typeface="Arial"/>
                <a:cs typeface="Arial"/>
              </a:rPr>
              <a:t>et al</a:t>
            </a:r>
            <a:r>
              <a:rPr lang="en-GB" sz="1500">
                <a:highlight>
                  <a:srgbClr val="FFFFFF"/>
                </a:highlight>
                <a:latin typeface="Arial"/>
                <a:cs typeface="Arial"/>
              </a:rPr>
              <a:t>. 2003)</a:t>
            </a:r>
          </a:p>
          <a:p>
            <a:pPr marL="0" indent="0">
              <a:buNone/>
            </a:pPr>
            <a:r>
              <a:rPr lang="en-GB" sz="1500" b="1" u="sng">
                <a:highlight>
                  <a:srgbClr val="FFFFFF"/>
                </a:highlight>
                <a:latin typeface="Arial"/>
                <a:cs typeface="Arial"/>
              </a:rPr>
              <a:t>Transactional Process System</a:t>
            </a:r>
          </a:p>
          <a:p>
            <a:pPr>
              <a:buFont typeface="Calibri" panose="020B0604020202020204" pitchFamily="34" charset="0"/>
              <a:buChar char="-"/>
            </a:pPr>
            <a:r>
              <a:rPr lang="en-GB" sz="1500">
                <a:highlight>
                  <a:srgbClr val="FFFFFF"/>
                </a:highlight>
                <a:latin typeface="Arial"/>
                <a:cs typeface="Arial"/>
              </a:rPr>
              <a:t>Operation focused rather than strategic</a:t>
            </a:r>
          </a:p>
          <a:p>
            <a:pPr>
              <a:buFont typeface="Calibri" panose="020B0604020202020204" pitchFamily="34" charset="0"/>
              <a:buChar char="-"/>
            </a:pPr>
            <a:r>
              <a:rPr lang="en-GB" sz="1500">
                <a:highlight>
                  <a:srgbClr val="FFFFFF"/>
                </a:highlight>
                <a:latin typeface="Arial"/>
                <a:cs typeface="Arial"/>
              </a:rPr>
              <a:t>Heavily dependent on correct data accuracy (Human error can affect efficiency)</a:t>
            </a:r>
          </a:p>
          <a:p>
            <a:pPr>
              <a:buFont typeface="Calibri" panose="020B0604020202020204" pitchFamily="34" charset="0"/>
              <a:buChar char="-"/>
            </a:pPr>
            <a:r>
              <a:rPr lang="en-GB" sz="1500">
                <a:highlight>
                  <a:srgbClr val="FFFFFF"/>
                </a:highlight>
                <a:latin typeface="Arial"/>
                <a:cs typeface="Arial"/>
              </a:rPr>
              <a:t>Doesn’t integrate well with other systems</a:t>
            </a:r>
          </a:p>
          <a:p>
            <a:pPr>
              <a:buFont typeface="Calibri" panose="020B0604020202020204" pitchFamily="34" charset="0"/>
              <a:buChar char="-"/>
            </a:pPr>
            <a:endParaRPr lang="en-GB" sz="1500">
              <a:highlight>
                <a:srgbClr val="FFFFFF"/>
              </a:highlight>
              <a:latin typeface="Arial"/>
              <a:cs typeface="Arial"/>
            </a:endParaRPr>
          </a:p>
          <a:p>
            <a:pPr>
              <a:buFont typeface="Calibri" panose="020B0604020202020204" pitchFamily="34" charset="0"/>
              <a:buChar char="-"/>
            </a:pPr>
            <a:endParaRPr lang="en-GB" sz="1500">
              <a:highlight>
                <a:srgbClr val="FFFFFF"/>
              </a:highlight>
              <a:latin typeface="Arial"/>
              <a:cs typeface="Arial"/>
            </a:endParaRPr>
          </a:p>
          <a:p>
            <a:pPr>
              <a:buFont typeface="Calibri" panose="020B0604020202020204" pitchFamily="34" charset="0"/>
              <a:buChar char="-"/>
            </a:pPr>
            <a:endParaRPr lang="en-GB" sz="1000">
              <a:highlight>
                <a:srgbClr val="FFFFFF"/>
              </a:highlight>
              <a:latin typeface="Arial"/>
              <a:cs typeface="Arial"/>
            </a:endParaRPr>
          </a:p>
        </p:txBody>
      </p:sp>
    </p:spTree>
    <p:extLst>
      <p:ext uri="{BB962C8B-B14F-4D97-AF65-F5344CB8AC3E}">
        <p14:creationId xmlns:p14="http://schemas.microsoft.com/office/powerpoint/2010/main" val="1195340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43657-B5B0-4DEF-9E1B-B6A5843B0319}"/>
              </a:ext>
            </a:extLst>
          </p:cNvPr>
          <p:cNvSpPr>
            <a:spLocks noGrp="1"/>
          </p:cNvSpPr>
          <p:nvPr>
            <p:ph type="title"/>
          </p:nvPr>
        </p:nvSpPr>
        <p:spPr>
          <a:xfrm>
            <a:off x="838200" y="365125"/>
            <a:ext cx="10515600" cy="457462"/>
          </a:xfrm>
        </p:spPr>
        <p:txBody>
          <a:bodyPr>
            <a:normAutofit fontScale="90000"/>
          </a:bodyPr>
          <a:lstStyle/>
          <a:p>
            <a:pPr algn="ctr"/>
            <a:r>
              <a:rPr lang="en-GB" b="1"/>
              <a:t>CASE STUDIES</a:t>
            </a:r>
          </a:p>
        </p:txBody>
      </p:sp>
      <p:graphicFrame>
        <p:nvGraphicFramePr>
          <p:cNvPr id="4" name="Content Placeholder 3">
            <a:extLst>
              <a:ext uri="{FF2B5EF4-FFF2-40B4-BE49-F238E27FC236}">
                <a16:creationId xmlns:a16="http://schemas.microsoft.com/office/drawing/2014/main" id="{685E0742-58BE-C96E-85B9-76874E59A05E}"/>
              </a:ext>
            </a:extLst>
          </p:cNvPr>
          <p:cNvGraphicFramePr>
            <a:graphicFrameLocks noGrp="1"/>
          </p:cNvGraphicFramePr>
          <p:nvPr>
            <p:ph idx="1"/>
            <p:extLst>
              <p:ext uri="{D42A27DB-BD31-4B8C-83A1-F6EECF244321}">
                <p14:modId xmlns:p14="http://schemas.microsoft.com/office/powerpoint/2010/main" val="3291350377"/>
              </p:ext>
            </p:extLst>
          </p:nvPr>
        </p:nvGraphicFramePr>
        <p:xfrm>
          <a:off x="270075" y="1716910"/>
          <a:ext cx="11661129" cy="4389120"/>
        </p:xfrm>
        <a:graphic>
          <a:graphicData uri="http://schemas.openxmlformats.org/drawingml/2006/table">
            <a:tbl>
              <a:tblPr firstRow="1" bandRow="1">
                <a:tableStyleId>{5C22544A-7EE6-4342-B048-85BDC9FD1C3A}</a:tableStyleId>
              </a:tblPr>
              <a:tblGrid>
                <a:gridCol w="2084916">
                  <a:extLst>
                    <a:ext uri="{9D8B030D-6E8A-4147-A177-3AD203B41FA5}">
                      <a16:colId xmlns:a16="http://schemas.microsoft.com/office/drawing/2014/main" val="2103966326"/>
                    </a:ext>
                  </a:extLst>
                </a:gridCol>
                <a:gridCol w="1610441">
                  <a:extLst>
                    <a:ext uri="{9D8B030D-6E8A-4147-A177-3AD203B41FA5}">
                      <a16:colId xmlns:a16="http://schemas.microsoft.com/office/drawing/2014/main" val="3226565234"/>
                    </a:ext>
                  </a:extLst>
                </a:gridCol>
                <a:gridCol w="1991443">
                  <a:extLst>
                    <a:ext uri="{9D8B030D-6E8A-4147-A177-3AD203B41FA5}">
                      <a16:colId xmlns:a16="http://schemas.microsoft.com/office/drawing/2014/main" val="123050966"/>
                    </a:ext>
                  </a:extLst>
                </a:gridCol>
                <a:gridCol w="1991443">
                  <a:extLst>
                    <a:ext uri="{9D8B030D-6E8A-4147-A177-3AD203B41FA5}">
                      <a16:colId xmlns:a16="http://schemas.microsoft.com/office/drawing/2014/main" val="4084307985"/>
                    </a:ext>
                  </a:extLst>
                </a:gridCol>
                <a:gridCol w="1991443">
                  <a:extLst>
                    <a:ext uri="{9D8B030D-6E8A-4147-A177-3AD203B41FA5}">
                      <a16:colId xmlns:a16="http://schemas.microsoft.com/office/drawing/2014/main" val="3527152702"/>
                    </a:ext>
                  </a:extLst>
                </a:gridCol>
                <a:gridCol w="1991443">
                  <a:extLst>
                    <a:ext uri="{9D8B030D-6E8A-4147-A177-3AD203B41FA5}">
                      <a16:colId xmlns:a16="http://schemas.microsoft.com/office/drawing/2014/main" val="3769406397"/>
                    </a:ext>
                  </a:extLst>
                </a:gridCol>
              </a:tblGrid>
              <a:tr h="370840">
                <a:tc>
                  <a:txBody>
                    <a:bodyPr/>
                    <a:lstStyle/>
                    <a:p>
                      <a:pPr lvl="0" algn="ctr">
                        <a:buNone/>
                      </a:pPr>
                      <a:r>
                        <a:rPr lang="en-GB" sz="1100">
                          <a:latin typeface="Arial"/>
                        </a:rPr>
                        <a:t>System</a:t>
                      </a:r>
                      <a:endParaRPr lang="en-US" sz="1100">
                        <a:latin typeface="Arial"/>
                      </a:endParaRPr>
                    </a:p>
                  </a:txBody>
                  <a:tcPr/>
                </a:tc>
                <a:tc>
                  <a:txBody>
                    <a:bodyPr/>
                    <a:lstStyle/>
                    <a:p>
                      <a:pPr algn="ctr"/>
                      <a:r>
                        <a:rPr lang="en-GB" sz="1100">
                          <a:latin typeface="Arial"/>
                        </a:rPr>
                        <a:t>Example – Company Who Uses It</a:t>
                      </a:r>
                    </a:p>
                  </a:txBody>
                  <a:tcPr/>
                </a:tc>
                <a:tc>
                  <a:txBody>
                    <a:bodyPr/>
                    <a:lstStyle/>
                    <a:p>
                      <a:pPr algn="ctr"/>
                      <a:r>
                        <a:rPr lang="en-GB" sz="1100">
                          <a:latin typeface="Arial"/>
                        </a:rPr>
                        <a:t>Function</a:t>
                      </a:r>
                    </a:p>
                  </a:txBody>
                  <a:tcPr/>
                </a:tc>
                <a:tc>
                  <a:txBody>
                    <a:bodyPr/>
                    <a:lstStyle/>
                    <a:p>
                      <a:pPr algn="ctr"/>
                      <a:r>
                        <a:rPr lang="en-GB" sz="1100">
                          <a:latin typeface="Arial"/>
                        </a:rPr>
                        <a:t>Benefits</a:t>
                      </a:r>
                    </a:p>
                  </a:txBody>
                  <a:tcPr/>
                </a:tc>
                <a:tc>
                  <a:txBody>
                    <a:bodyPr/>
                    <a:lstStyle/>
                    <a:p>
                      <a:pPr algn="ctr"/>
                      <a:r>
                        <a:rPr lang="en-GB" sz="1100">
                          <a:latin typeface="Arial"/>
                        </a:rPr>
                        <a:t>Limitations</a:t>
                      </a:r>
                    </a:p>
                  </a:txBody>
                  <a:tcPr/>
                </a:tc>
                <a:tc>
                  <a:txBody>
                    <a:bodyPr/>
                    <a:lstStyle/>
                    <a:p>
                      <a:pPr algn="ctr"/>
                      <a:r>
                        <a:rPr lang="en-GB" sz="1100">
                          <a:latin typeface="Arial"/>
                        </a:rPr>
                        <a:t>Impact on Organisation</a:t>
                      </a:r>
                    </a:p>
                  </a:txBody>
                  <a:tcPr/>
                </a:tc>
                <a:extLst>
                  <a:ext uri="{0D108BD9-81ED-4DB2-BD59-A6C34878D82A}">
                    <a16:rowId xmlns:a16="http://schemas.microsoft.com/office/drawing/2014/main" val="3261637994"/>
                  </a:ext>
                </a:extLst>
              </a:tr>
              <a:tr h="370840">
                <a:tc>
                  <a:txBody>
                    <a:bodyPr/>
                    <a:lstStyle/>
                    <a:p>
                      <a:pPr algn="ctr"/>
                      <a:r>
                        <a:rPr lang="en-GB" sz="1100">
                          <a:latin typeface="Arial"/>
                        </a:rPr>
                        <a:t>Enterprise Resource Planning</a:t>
                      </a:r>
                    </a:p>
                    <a:p>
                      <a:pPr lvl="0" algn="ctr">
                        <a:buNone/>
                      </a:pPr>
                      <a:r>
                        <a:rPr lang="en-GB" sz="1100">
                          <a:latin typeface="Arial"/>
                        </a:rPr>
                        <a:t>(ERP)</a:t>
                      </a:r>
                    </a:p>
                  </a:txBody>
                  <a:tcPr/>
                </a:tc>
                <a:tc>
                  <a:txBody>
                    <a:bodyPr/>
                    <a:lstStyle/>
                    <a:p>
                      <a:r>
                        <a:rPr lang="en-GB" sz="1100" err="1">
                          <a:latin typeface="Arial"/>
                        </a:rPr>
                        <a:t>Keyloop</a:t>
                      </a:r>
                      <a:r>
                        <a:rPr lang="en-GB" sz="1100">
                          <a:latin typeface="Arial"/>
                        </a:rPr>
                        <a:t> ERP –</a:t>
                      </a:r>
                      <a:endParaRPr lang="en-US"/>
                    </a:p>
                    <a:p>
                      <a:pPr lvl="0">
                        <a:buNone/>
                      </a:pPr>
                      <a:r>
                        <a:rPr lang="en-GB" sz="1100">
                          <a:latin typeface="Arial"/>
                        </a:rPr>
                        <a:t>Marshalls Motor Group</a:t>
                      </a:r>
                    </a:p>
                  </a:txBody>
                  <a:tcPr/>
                </a:tc>
                <a:tc>
                  <a:txBody>
                    <a:bodyPr/>
                    <a:lstStyle/>
                    <a:p>
                      <a:r>
                        <a:rPr lang="en-GB" sz="1100">
                          <a:latin typeface="Arial"/>
                        </a:rPr>
                        <a:t>Integrates multiple departments and operations into single platform to offer reports I real-time and streamline coordination</a:t>
                      </a:r>
                    </a:p>
                  </a:txBody>
                  <a:tcPr/>
                </a:tc>
                <a:tc>
                  <a:txBody>
                    <a:bodyPr/>
                    <a:lstStyle/>
                    <a:p>
                      <a:pPr marL="285750" indent="-285750">
                        <a:buFont typeface="Calibri"/>
                        <a:buChar char="-"/>
                      </a:pPr>
                      <a:r>
                        <a:rPr lang="en-GB" sz="1100">
                          <a:latin typeface="Arial"/>
                        </a:rPr>
                        <a:t>Streamline business operations</a:t>
                      </a:r>
                    </a:p>
                    <a:p>
                      <a:pPr marL="285750" lvl="0" indent="-285750">
                        <a:buFont typeface="Calibri"/>
                        <a:buChar char="-"/>
                      </a:pPr>
                      <a:r>
                        <a:rPr lang="en-GB" sz="1100">
                          <a:latin typeface="Arial"/>
                        </a:rPr>
                        <a:t>Eliminate duplication or date</a:t>
                      </a:r>
                    </a:p>
                    <a:p>
                      <a:pPr marL="285750" lvl="0" indent="-285750">
                        <a:buFont typeface="Calibri"/>
                        <a:buChar char="-"/>
                      </a:pPr>
                      <a:r>
                        <a:rPr lang="en-GB" sz="1100">
                          <a:latin typeface="Arial"/>
                        </a:rPr>
                        <a:t>Real-time visibility for management</a:t>
                      </a:r>
                    </a:p>
                    <a:p>
                      <a:pPr marL="285750" lvl="0" indent="-285750">
                        <a:buFont typeface="Calibri"/>
                        <a:buChar char="-"/>
                      </a:pPr>
                      <a:r>
                        <a:rPr lang="en-GB" sz="1100">
                          <a:latin typeface="Arial"/>
                        </a:rPr>
                        <a:t>Support growth and scalability</a:t>
                      </a:r>
                    </a:p>
                  </a:txBody>
                  <a:tcPr/>
                </a:tc>
                <a:tc>
                  <a:txBody>
                    <a:bodyPr/>
                    <a:lstStyle/>
                    <a:p>
                      <a:pPr marL="285750" indent="-285750">
                        <a:buFont typeface="Calibri"/>
                        <a:buChar char="-"/>
                      </a:pPr>
                      <a:r>
                        <a:rPr lang="en-US" sz="1100">
                          <a:latin typeface="Arial"/>
                        </a:rPr>
                        <a:t>Expensive</a:t>
                      </a:r>
                    </a:p>
                    <a:p>
                      <a:pPr marL="285750" lvl="0" indent="-285750">
                        <a:buFont typeface="Calibri"/>
                        <a:buChar char="-"/>
                      </a:pPr>
                      <a:r>
                        <a:rPr lang="en-US" sz="1100">
                          <a:latin typeface="Arial"/>
                        </a:rPr>
                        <a:t>Requires training</a:t>
                      </a:r>
                    </a:p>
                    <a:p>
                      <a:pPr marL="285750" lvl="0" indent="-285750">
                        <a:buFont typeface="Calibri"/>
                        <a:buChar char="-"/>
                      </a:pPr>
                      <a:r>
                        <a:rPr lang="en-US" sz="1100">
                          <a:latin typeface="Arial"/>
                        </a:rPr>
                        <a:t>Complex, may disrupt daily operations</a:t>
                      </a:r>
                    </a:p>
                  </a:txBody>
                  <a:tcPr/>
                </a:tc>
                <a:tc>
                  <a:txBody>
                    <a:bodyPr/>
                    <a:lstStyle/>
                    <a:p>
                      <a:pPr marL="285750" indent="-285750">
                        <a:buFont typeface="Calibri"/>
                        <a:buChar char="-"/>
                      </a:pPr>
                      <a:r>
                        <a:rPr lang="en-GB" sz="1100">
                          <a:latin typeface="Arial"/>
                        </a:rPr>
                        <a:t>Allows for strategic decision making and operationality across multiple locations and reduces errors improving profitability.</a:t>
                      </a:r>
                    </a:p>
                  </a:txBody>
                  <a:tcPr/>
                </a:tc>
                <a:extLst>
                  <a:ext uri="{0D108BD9-81ED-4DB2-BD59-A6C34878D82A}">
                    <a16:rowId xmlns:a16="http://schemas.microsoft.com/office/drawing/2014/main" val="1488717836"/>
                  </a:ext>
                </a:extLst>
              </a:tr>
              <a:tr h="370839">
                <a:tc>
                  <a:txBody>
                    <a:bodyPr/>
                    <a:lstStyle/>
                    <a:p>
                      <a:pPr algn="ctr"/>
                      <a:r>
                        <a:rPr lang="en-GB" sz="1100">
                          <a:latin typeface="Arial"/>
                        </a:rPr>
                        <a:t>Customer Relationship Management</a:t>
                      </a:r>
                    </a:p>
                    <a:p>
                      <a:pPr lvl="0" algn="ctr">
                        <a:buNone/>
                      </a:pPr>
                      <a:r>
                        <a:rPr lang="en-GB" sz="1100">
                          <a:latin typeface="Arial"/>
                        </a:rPr>
                        <a:t>(CRM)</a:t>
                      </a:r>
                    </a:p>
                  </a:txBody>
                  <a:tcPr/>
                </a:tc>
                <a:tc>
                  <a:txBody>
                    <a:bodyPr/>
                    <a:lstStyle/>
                    <a:p>
                      <a:r>
                        <a:rPr lang="en-GB" sz="1100">
                          <a:latin typeface="Arial"/>
                        </a:rPr>
                        <a:t>My Garage CRM –</a:t>
                      </a:r>
                      <a:endParaRPr lang="en-US"/>
                    </a:p>
                    <a:p>
                      <a:pPr lvl="0">
                        <a:buNone/>
                      </a:pPr>
                      <a:r>
                        <a:rPr lang="en-GB" sz="1100">
                          <a:latin typeface="Arial"/>
                        </a:rPr>
                        <a:t>Elite Motors</a:t>
                      </a:r>
                    </a:p>
                  </a:txBody>
                  <a:tcPr/>
                </a:tc>
                <a:tc>
                  <a:txBody>
                    <a:bodyPr/>
                    <a:lstStyle/>
                    <a:p>
                      <a:r>
                        <a:rPr lang="en-GB" sz="1100">
                          <a:latin typeface="Arial"/>
                        </a:rPr>
                        <a:t>Organises customer contacts and manages service history, customer communications, reminders, maintenance and automated reminders.</a:t>
                      </a:r>
                    </a:p>
                  </a:txBody>
                  <a:tcPr/>
                </a:tc>
                <a:tc>
                  <a:txBody>
                    <a:bodyPr/>
                    <a:lstStyle/>
                    <a:p>
                      <a:pPr marL="171450" indent="-171450">
                        <a:buFont typeface="Calibri"/>
                        <a:buChar char="-"/>
                      </a:pPr>
                      <a:r>
                        <a:rPr lang="en-GB" sz="1100">
                          <a:latin typeface="Arial"/>
                        </a:rPr>
                        <a:t>Improves customer retention</a:t>
                      </a:r>
                    </a:p>
                    <a:p>
                      <a:pPr marL="171450" lvl="0" indent="-171450">
                        <a:buFont typeface="Calibri"/>
                        <a:buChar char="-"/>
                      </a:pPr>
                      <a:r>
                        <a:rPr lang="en-GB" sz="1100">
                          <a:latin typeface="Arial"/>
                        </a:rPr>
                        <a:t>Automates reminders and follow-ups</a:t>
                      </a:r>
                    </a:p>
                    <a:p>
                      <a:pPr marL="171450" lvl="0" indent="-171450">
                        <a:buFont typeface="Calibri"/>
                        <a:buChar char="-"/>
                      </a:pPr>
                      <a:r>
                        <a:rPr lang="en-GB" sz="1100">
                          <a:latin typeface="Arial"/>
                        </a:rPr>
                        <a:t>Streamlines customer engagement</a:t>
                      </a:r>
                    </a:p>
                    <a:p>
                      <a:pPr marL="171450" lvl="0" indent="-171450">
                        <a:buFont typeface="Calibri"/>
                        <a:buChar char="-"/>
                      </a:pPr>
                      <a:r>
                        <a:rPr lang="en-GB" sz="1100">
                          <a:latin typeface="Arial"/>
                        </a:rPr>
                        <a:t>Enhances customer service experience</a:t>
                      </a:r>
                    </a:p>
                  </a:txBody>
                  <a:tcPr/>
                </a:tc>
                <a:tc>
                  <a:txBody>
                    <a:bodyPr/>
                    <a:lstStyle/>
                    <a:p>
                      <a:pPr marL="171450" indent="-171450">
                        <a:buFont typeface="Calibri"/>
                        <a:buChar char="-"/>
                      </a:pPr>
                      <a:r>
                        <a:rPr lang="en-GB" sz="1100">
                          <a:latin typeface="Arial"/>
                        </a:rPr>
                        <a:t>Limited inventory/finance focus</a:t>
                      </a:r>
                    </a:p>
                    <a:p>
                      <a:pPr marL="171450" lvl="0" indent="-171450">
                        <a:buFont typeface="Calibri"/>
                        <a:buChar char="-"/>
                      </a:pPr>
                      <a:r>
                        <a:rPr lang="en-GB" sz="1100">
                          <a:latin typeface="Arial"/>
                        </a:rPr>
                        <a:t>Effectiveness is dependent on correct data entry</a:t>
                      </a:r>
                    </a:p>
                    <a:p>
                      <a:pPr marL="171450" lvl="0" indent="-171450">
                        <a:buFont typeface="Calibri"/>
                        <a:buChar char="-"/>
                      </a:pPr>
                      <a:r>
                        <a:rPr lang="en-GB" sz="1100">
                          <a:latin typeface="Arial"/>
                        </a:rPr>
                        <a:t>May require training</a:t>
                      </a:r>
                    </a:p>
                  </a:txBody>
                  <a:tcPr/>
                </a:tc>
                <a:tc>
                  <a:txBody>
                    <a:bodyPr/>
                    <a:lstStyle/>
                    <a:p>
                      <a:pPr marL="171450" indent="-171450">
                        <a:buFont typeface="Calibri"/>
                        <a:buChar char="-"/>
                      </a:pPr>
                      <a:r>
                        <a:rPr lang="en-GB" sz="1100">
                          <a:latin typeface="Arial"/>
                        </a:rPr>
                        <a:t>Increases repeat business and revenue by building stronger customer relationships, encouraging loyalty.</a:t>
                      </a:r>
                    </a:p>
                  </a:txBody>
                  <a:tcPr/>
                </a:tc>
                <a:extLst>
                  <a:ext uri="{0D108BD9-81ED-4DB2-BD59-A6C34878D82A}">
                    <a16:rowId xmlns:a16="http://schemas.microsoft.com/office/drawing/2014/main" val="1113005323"/>
                  </a:ext>
                </a:extLst>
              </a:tr>
              <a:tr h="370840">
                <a:tc>
                  <a:txBody>
                    <a:bodyPr/>
                    <a:lstStyle/>
                    <a:p>
                      <a:pPr algn="ctr"/>
                      <a:r>
                        <a:rPr lang="en-GB" sz="1100">
                          <a:latin typeface="Arial"/>
                        </a:rPr>
                        <a:t>Transaction Process System</a:t>
                      </a:r>
                    </a:p>
                    <a:p>
                      <a:pPr lvl="0" algn="ctr">
                        <a:buNone/>
                      </a:pPr>
                      <a:r>
                        <a:rPr lang="en-GB" sz="1100">
                          <a:latin typeface="Arial"/>
                        </a:rPr>
                        <a:t>(TPS)</a:t>
                      </a:r>
                    </a:p>
                  </a:txBody>
                  <a:tcPr/>
                </a:tc>
                <a:tc>
                  <a:txBody>
                    <a:bodyPr/>
                    <a:lstStyle/>
                    <a:p>
                      <a:r>
                        <a:rPr lang="en-GB" sz="1100">
                          <a:latin typeface="Arial"/>
                        </a:rPr>
                        <a:t>Mentor DMS –</a:t>
                      </a:r>
                      <a:endParaRPr lang="en-US"/>
                    </a:p>
                    <a:p>
                      <a:pPr lvl="0">
                        <a:buNone/>
                      </a:pPr>
                      <a:r>
                        <a:rPr lang="en-GB" sz="1100">
                          <a:latin typeface="Arial"/>
                        </a:rPr>
                        <a:t>City Auto Repairs</a:t>
                      </a:r>
                    </a:p>
                  </a:txBody>
                  <a:tcPr/>
                </a:tc>
                <a:tc>
                  <a:txBody>
                    <a:bodyPr/>
                    <a:lstStyle/>
                    <a:p>
                      <a:r>
                        <a:rPr lang="en-GB" sz="1100">
                          <a:latin typeface="Arial"/>
                        </a:rPr>
                        <a:t>Handles daily operations like billing, job tracking, parts, management and appointment scheduling,</a:t>
                      </a:r>
                    </a:p>
                  </a:txBody>
                  <a:tcPr/>
                </a:tc>
                <a:tc>
                  <a:txBody>
                    <a:bodyPr/>
                    <a:lstStyle/>
                    <a:p>
                      <a:pPr marL="171450" indent="-171450">
                        <a:buFont typeface="Calibri"/>
                        <a:buChar char="-"/>
                      </a:pPr>
                      <a:r>
                        <a:rPr lang="en-GB" sz="1100">
                          <a:latin typeface="Arial"/>
                        </a:rPr>
                        <a:t>Fast and accurate billing</a:t>
                      </a:r>
                    </a:p>
                    <a:p>
                      <a:pPr marL="171450" lvl="0" indent="-171450">
                        <a:buFont typeface="Calibri"/>
                        <a:buChar char="-"/>
                      </a:pPr>
                      <a:r>
                        <a:rPr lang="en-GB" sz="1100">
                          <a:latin typeface="Arial"/>
                        </a:rPr>
                        <a:t>Reliable job tracking</a:t>
                      </a:r>
                    </a:p>
                    <a:p>
                      <a:pPr marL="171450" lvl="0" indent="-171450">
                        <a:buFont typeface="Calibri"/>
                        <a:buChar char="-"/>
                      </a:pPr>
                      <a:r>
                        <a:rPr lang="en-GB" sz="1100">
                          <a:latin typeface="Arial"/>
                        </a:rPr>
                        <a:t>Reduces administrative errors</a:t>
                      </a:r>
                    </a:p>
                    <a:p>
                      <a:pPr marL="171450" lvl="0" indent="-171450">
                        <a:buFont typeface="Calibri"/>
                        <a:buChar char="-"/>
                      </a:pPr>
                      <a:r>
                        <a:rPr lang="en-GB" sz="1100">
                          <a:latin typeface="Arial"/>
                        </a:rPr>
                        <a:t>Keeps daily operations organised</a:t>
                      </a:r>
                    </a:p>
                  </a:txBody>
                  <a:tcPr/>
                </a:tc>
                <a:tc>
                  <a:txBody>
                    <a:bodyPr/>
                    <a:lstStyle/>
                    <a:p>
                      <a:pPr marL="171450" indent="-171450">
                        <a:buFont typeface="Calibri"/>
                        <a:buChar char="-"/>
                      </a:pPr>
                      <a:r>
                        <a:rPr lang="en-GB" sz="1100">
                          <a:latin typeface="Arial"/>
                        </a:rPr>
                        <a:t>Limited strategic insight</a:t>
                      </a:r>
                    </a:p>
                    <a:p>
                      <a:pPr marL="171450" lvl="0" indent="-171450">
                        <a:buFont typeface="Calibri"/>
                        <a:buChar char="-"/>
                      </a:pPr>
                      <a:r>
                        <a:rPr lang="en-GB" sz="1100">
                          <a:latin typeface="Arial"/>
                        </a:rPr>
                        <a:t>No customer engagement requires accurate data input to be effective</a:t>
                      </a:r>
                    </a:p>
                  </a:txBody>
                  <a:tcPr/>
                </a:tc>
                <a:tc>
                  <a:txBody>
                    <a:bodyPr/>
                    <a:lstStyle/>
                    <a:p>
                      <a:r>
                        <a:rPr lang="en-GB" sz="1100">
                          <a:latin typeface="Arial"/>
                        </a:rPr>
                        <a:t>Strengthens operational efficiency, enable garage to service a higher number of vehicles and maintain accurate records.</a:t>
                      </a:r>
                    </a:p>
                  </a:txBody>
                  <a:tcPr/>
                </a:tc>
                <a:extLst>
                  <a:ext uri="{0D108BD9-81ED-4DB2-BD59-A6C34878D82A}">
                    <a16:rowId xmlns:a16="http://schemas.microsoft.com/office/drawing/2014/main" val="2927801153"/>
                  </a:ext>
                </a:extLst>
              </a:tr>
            </a:tbl>
          </a:graphicData>
        </a:graphic>
      </p:graphicFrame>
    </p:spTree>
    <p:extLst>
      <p:ext uri="{BB962C8B-B14F-4D97-AF65-F5344CB8AC3E}">
        <p14:creationId xmlns:p14="http://schemas.microsoft.com/office/powerpoint/2010/main" val="181957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4D8DB-DF8D-45C5-F931-AF83B4C8B744}"/>
              </a:ext>
            </a:extLst>
          </p:cNvPr>
          <p:cNvSpPr>
            <a:spLocks noGrp="1"/>
          </p:cNvSpPr>
          <p:nvPr>
            <p:ph type="title"/>
          </p:nvPr>
        </p:nvSpPr>
        <p:spPr>
          <a:xfrm>
            <a:off x="804672" y="802955"/>
            <a:ext cx="4977976" cy="1454051"/>
          </a:xfrm>
        </p:spPr>
        <p:txBody>
          <a:bodyPr>
            <a:normAutofit/>
          </a:bodyPr>
          <a:lstStyle/>
          <a:p>
            <a:r>
              <a:rPr lang="en-GB" sz="3300" b="1" u="sng">
                <a:solidFill>
                  <a:schemeClr val="tx2"/>
                </a:solidFill>
              </a:rPr>
              <a:t>ETHICAL CONSIDERATIONS – GDPR </a:t>
            </a:r>
          </a:p>
        </p:txBody>
      </p:sp>
      <p:sp>
        <p:nvSpPr>
          <p:cNvPr id="3" name="Content Placeholder 2">
            <a:extLst>
              <a:ext uri="{FF2B5EF4-FFF2-40B4-BE49-F238E27FC236}">
                <a16:creationId xmlns:a16="http://schemas.microsoft.com/office/drawing/2014/main" id="{EC891CA4-9359-B6DF-AA5F-077C28AF5881}"/>
              </a:ext>
            </a:extLst>
          </p:cNvPr>
          <p:cNvSpPr>
            <a:spLocks noGrp="1"/>
          </p:cNvSpPr>
          <p:nvPr>
            <p:ph idx="1"/>
          </p:nvPr>
        </p:nvSpPr>
        <p:spPr>
          <a:xfrm>
            <a:off x="804672" y="2421682"/>
            <a:ext cx="4977578" cy="3639289"/>
          </a:xfrm>
        </p:spPr>
        <p:txBody>
          <a:bodyPr vert="horz" lIns="91440" tIns="45720" rIns="91440" bIns="45720" rtlCol="0" anchor="ctr">
            <a:normAutofit/>
          </a:bodyPr>
          <a:lstStyle/>
          <a:p>
            <a:pPr>
              <a:buFont typeface="Calibri" panose="020B0604020202020204" pitchFamily="34" charset="0"/>
              <a:buChar char="-"/>
            </a:pPr>
            <a:r>
              <a:rPr lang="en-GB" sz="1800">
                <a:solidFill>
                  <a:schemeClr val="tx2"/>
                </a:solidFill>
              </a:rPr>
              <a:t>Purpose Limitation</a:t>
            </a:r>
            <a:endParaRPr lang="en-US" sz="1800">
              <a:solidFill>
                <a:schemeClr val="tx2"/>
              </a:solidFill>
            </a:endParaRPr>
          </a:p>
          <a:p>
            <a:pPr>
              <a:buFont typeface="Calibri" panose="020B0604020202020204" pitchFamily="34" charset="0"/>
              <a:buChar char="-"/>
            </a:pPr>
            <a:r>
              <a:rPr lang="en-GB" sz="1800">
                <a:solidFill>
                  <a:schemeClr val="tx2"/>
                </a:solidFill>
              </a:rPr>
              <a:t>Lawfulness, Fairness &amp; Transparency</a:t>
            </a:r>
          </a:p>
          <a:p>
            <a:pPr>
              <a:buFont typeface="Calibri" panose="020B0604020202020204" pitchFamily="34" charset="0"/>
              <a:buChar char="-"/>
            </a:pPr>
            <a:r>
              <a:rPr lang="en-GB" sz="1800">
                <a:solidFill>
                  <a:schemeClr val="tx2"/>
                </a:solidFill>
              </a:rPr>
              <a:t>Data Collection Minimisation</a:t>
            </a:r>
          </a:p>
          <a:p>
            <a:pPr>
              <a:buFont typeface="Calibri" panose="020B0604020202020204" pitchFamily="34" charset="0"/>
              <a:buChar char="-"/>
            </a:pPr>
            <a:r>
              <a:rPr lang="en-GB" sz="1800">
                <a:solidFill>
                  <a:schemeClr val="tx2"/>
                </a:solidFill>
              </a:rPr>
              <a:t>Storage Limitation</a:t>
            </a:r>
          </a:p>
          <a:p>
            <a:pPr>
              <a:buFont typeface="Calibri" panose="020B0604020202020204" pitchFamily="34" charset="0"/>
              <a:buChar char="-"/>
            </a:pPr>
            <a:r>
              <a:rPr lang="en-GB" sz="1800">
                <a:solidFill>
                  <a:schemeClr val="tx2"/>
                </a:solidFill>
              </a:rPr>
              <a:t>Confidentiality &amp; Integrity</a:t>
            </a:r>
          </a:p>
          <a:p>
            <a:pPr>
              <a:buFont typeface="Calibri" panose="020B0604020202020204" pitchFamily="34" charset="0"/>
              <a:buChar char="-"/>
            </a:pPr>
            <a:r>
              <a:rPr lang="en-GB" sz="1800">
                <a:solidFill>
                  <a:schemeClr val="tx2"/>
                </a:solidFill>
              </a:rPr>
              <a:t>Accountability</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cales of Justice">
            <a:extLst>
              <a:ext uri="{FF2B5EF4-FFF2-40B4-BE49-F238E27FC236}">
                <a16:creationId xmlns:a16="http://schemas.microsoft.com/office/drawing/2014/main" id="{3228DD49-BF0A-D8A9-7655-75DA5F1F26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542486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635638F-2DC5-D059-CE1E-720EED1E5CA5}"/>
              </a:ext>
            </a:extLst>
          </p:cNvPr>
          <p:cNvSpPr>
            <a:spLocks noGrp="1"/>
          </p:cNvSpPr>
          <p:nvPr>
            <p:ph type="title"/>
          </p:nvPr>
        </p:nvSpPr>
        <p:spPr>
          <a:xfrm>
            <a:off x="640080" y="1243013"/>
            <a:ext cx="3855720" cy="4371974"/>
          </a:xfrm>
        </p:spPr>
        <p:txBody>
          <a:bodyPr>
            <a:normAutofit/>
          </a:bodyPr>
          <a:lstStyle/>
          <a:p>
            <a:r>
              <a:rPr lang="en-GB" sz="3300" b="1" u="sng">
                <a:solidFill>
                  <a:schemeClr val="tx2"/>
                </a:solidFill>
              </a:rPr>
              <a:t>ETHICAL CONSIDERATIONS - ARTIFICIAL INTELLIGENCE</a:t>
            </a:r>
          </a:p>
        </p:txBody>
      </p:sp>
      <p:sp>
        <p:nvSpPr>
          <p:cNvPr id="3" name="Content Placeholder 2">
            <a:extLst>
              <a:ext uri="{FF2B5EF4-FFF2-40B4-BE49-F238E27FC236}">
                <a16:creationId xmlns:a16="http://schemas.microsoft.com/office/drawing/2014/main" id="{BBC0363D-F1F6-D1EF-49C6-2A7EE7CBA512}"/>
              </a:ext>
            </a:extLst>
          </p:cNvPr>
          <p:cNvSpPr>
            <a:spLocks noGrp="1"/>
          </p:cNvSpPr>
          <p:nvPr>
            <p:ph idx="1"/>
          </p:nvPr>
        </p:nvSpPr>
        <p:spPr>
          <a:xfrm>
            <a:off x="6172200" y="804672"/>
            <a:ext cx="5221224" cy="5230368"/>
          </a:xfrm>
        </p:spPr>
        <p:txBody>
          <a:bodyPr vert="horz" lIns="91440" tIns="45720" rIns="91440" bIns="45720" rtlCol="0" anchor="ctr">
            <a:normAutofit/>
          </a:bodyPr>
          <a:lstStyle/>
          <a:p>
            <a:pPr>
              <a:buFont typeface="Calibri" panose="020B0604020202020204" pitchFamily="34" charset="0"/>
              <a:buChar char="-"/>
            </a:pPr>
            <a:r>
              <a:rPr lang="en-GB" sz="1800">
                <a:solidFill>
                  <a:schemeClr val="tx2"/>
                </a:solidFill>
              </a:rPr>
              <a:t>Data Privacy &amp; Protection</a:t>
            </a:r>
          </a:p>
          <a:p>
            <a:pPr>
              <a:buFont typeface="Calibri" panose="020B0604020202020204" pitchFamily="34" charset="0"/>
              <a:buChar char="-"/>
            </a:pPr>
            <a:r>
              <a:rPr lang="en-GB" sz="1800">
                <a:solidFill>
                  <a:schemeClr val="tx2"/>
                </a:solidFill>
              </a:rPr>
              <a:t>Bias &amp; Discrimination</a:t>
            </a:r>
          </a:p>
          <a:p>
            <a:pPr>
              <a:buFont typeface="Calibri" panose="020B0604020202020204" pitchFamily="34" charset="0"/>
              <a:buChar char="-"/>
            </a:pPr>
            <a:r>
              <a:rPr lang="en-GB" sz="1800">
                <a:solidFill>
                  <a:schemeClr val="tx2"/>
                </a:solidFill>
              </a:rPr>
              <a:t>Transparency </a:t>
            </a:r>
          </a:p>
          <a:p>
            <a:pPr>
              <a:buFont typeface="Calibri" panose="020B0604020202020204" pitchFamily="34" charset="0"/>
              <a:buChar char="-"/>
            </a:pPr>
            <a:r>
              <a:rPr lang="en-GB" sz="1800">
                <a:solidFill>
                  <a:schemeClr val="tx2"/>
                </a:solidFill>
              </a:rPr>
              <a:t>Accountability</a:t>
            </a:r>
          </a:p>
          <a:p>
            <a:pPr>
              <a:buFont typeface="Calibri" panose="020B0604020202020204" pitchFamily="34" charset="0"/>
              <a:buChar char="-"/>
            </a:pPr>
            <a:r>
              <a:rPr lang="en-GB" sz="1800">
                <a:solidFill>
                  <a:schemeClr val="tx2"/>
                </a:solidFill>
              </a:rPr>
              <a:t>Job Allocation/Impact on Workforce</a:t>
            </a:r>
          </a:p>
          <a:p>
            <a:pPr>
              <a:buFont typeface="Calibri" panose="020B0604020202020204" pitchFamily="34" charset="0"/>
              <a:buChar char="-"/>
            </a:pPr>
            <a:r>
              <a:rPr lang="en-GB" sz="1800">
                <a:solidFill>
                  <a:schemeClr val="tx2"/>
                </a:solidFill>
              </a:rPr>
              <a:t>Security Risks</a:t>
            </a:r>
          </a:p>
          <a:p>
            <a:pPr>
              <a:buFont typeface="Calibri" panose="020B0604020202020204" pitchFamily="34" charset="0"/>
              <a:buChar char="-"/>
            </a:pPr>
            <a:r>
              <a:rPr lang="en-GB" sz="1800">
                <a:solidFill>
                  <a:schemeClr val="tx2"/>
                </a:solidFill>
              </a:rPr>
              <a:t>Over-reliance</a:t>
            </a:r>
          </a:p>
          <a:p>
            <a:pPr>
              <a:buFont typeface="Calibri" panose="020B0604020202020204" pitchFamily="34" charset="0"/>
              <a:buChar char="-"/>
            </a:pPr>
            <a:r>
              <a:rPr lang="en-GB" sz="1800">
                <a:solidFill>
                  <a:schemeClr val="tx2"/>
                </a:solidFill>
              </a:rPr>
              <a:t>Misuse of A.I</a:t>
            </a:r>
          </a:p>
        </p:txBody>
      </p:sp>
    </p:spTree>
    <p:extLst>
      <p:ext uri="{BB962C8B-B14F-4D97-AF65-F5344CB8AC3E}">
        <p14:creationId xmlns:p14="http://schemas.microsoft.com/office/powerpoint/2010/main" val="38469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0AF954-E0E7-841B-5BB8-C6429DF663DA}"/>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2800" b="1" u="sng" kern="1200">
                <a:solidFill>
                  <a:srgbClr val="FFFFFF"/>
                </a:solidFill>
                <a:latin typeface="+mj-lt"/>
                <a:ea typeface="+mj-ea"/>
                <a:cs typeface="+mj-cs"/>
              </a:rPr>
              <a:t>MITIGATING THE RISKS &amp; ENSURING RESPONSIBLE USE</a:t>
            </a:r>
            <a:endParaRPr lang="en-US" sz="2800" b="1"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BAF02DBE-333B-541B-4B94-8CBBDC700C4F}"/>
              </a:ext>
            </a:extLst>
          </p:cNvPr>
          <p:cNvSpPr>
            <a:spLocks noGrp="1"/>
          </p:cNvSpPr>
          <p:nvPr>
            <p:ph idx="1"/>
          </p:nvPr>
        </p:nvSpPr>
        <p:spPr>
          <a:xfrm>
            <a:off x="5198993" y="1412489"/>
            <a:ext cx="2926080" cy="4363844"/>
          </a:xfrm>
        </p:spPr>
        <p:txBody>
          <a:bodyPr vert="horz" lIns="91440" tIns="45720" rIns="91440" bIns="45720" rtlCol="0">
            <a:normAutofit/>
          </a:bodyPr>
          <a:lstStyle/>
          <a:p>
            <a:pPr marL="0"/>
            <a:r>
              <a:rPr lang="en-US" sz="2000" b="1" u="sng"/>
              <a:t>A.I.</a:t>
            </a:r>
          </a:p>
          <a:p>
            <a:r>
              <a:rPr lang="en-US" sz="2000"/>
              <a:t>Ensure data quality and fairness</a:t>
            </a:r>
          </a:p>
          <a:p>
            <a:r>
              <a:rPr lang="en-US" sz="2000"/>
              <a:t>Maintain transparency</a:t>
            </a:r>
          </a:p>
          <a:p>
            <a:r>
              <a:rPr lang="en-US" sz="2000"/>
              <a:t>Human Oversight</a:t>
            </a:r>
          </a:p>
          <a:p>
            <a:r>
              <a:rPr lang="en-US" sz="2000"/>
              <a:t>Follow Regulations</a:t>
            </a:r>
          </a:p>
          <a:p>
            <a:r>
              <a:rPr lang="en-US" sz="2000"/>
              <a:t>Train Staff</a:t>
            </a:r>
          </a:p>
        </p:txBody>
      </p:sp>
      <p:sp>
        <p:nvSpPr>
          <p:cNvPr id="6" name="Content Placeholder 2">
            <a:extLst>
              <a:ext uri="{FF2B5EF4-FFF2-40B4-BE49-F238E27FC236}">
                <a16:creationId xmlns:a16="http://schemas.microsoft.com/office/drawing/2014/main" id="{46645279-7594-4B3A-F7CF-EC5B1DCC6318}"/>
              </a:ext>
            </a:extLst>
          </p:cNvPr>
          <p:cNvSpPr txBox="1">
            <a:spLocks/>
          </p:cNvSpPr>
          <p:nvPr/>
        </p:nvSpPr>
        <p:spPr>
          <a:xfrm>
            <a:off x="8451604" y="1412489"/>
            <a:ext cx="2926080"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000" b="1" u="sng"/>
              <a:t>G.D.P.R.</a:t>
            </a:r>
            <a:endParaRPr lang="en-US" sz="2000"/>
          </a:p>
          <a:p>
            <a:r>
              <a:rPr lang="en-US" sz="2000"/>
              <a:t>Collect necessary data ONLY</a:t>
            </a:r>
          </a:p>
          <a:p>
            <a:r>
              <a:rPr lang="en-US" sz="2000"/>
              <a:t>Ensure transparency</a:t>
            </a:r>
          </a:p>
          <a:p>
            <a:r>
              <a:rPr lang="en-US" sz="2000"/>
              <a:t>Protect and secure data</a:t>
            </a:r>
          </a:p>
          <a:p>
            <a:r>
              <a:rPr lang="en-US" sz="2000"/>
              <a:t>Respect Individual rights</a:t>
            </a:r>
          </a:p>
        </p:txBody>
      </p:sp>
    </p:spTree>
    <p:extLst>
      <p:ext uri="{BB962C8B-B14F-4D97-AF65-F5344CB8AC3E}">
        <p14:creationId xmlns:p14="http://schemas.microsoft.com/office/powerpoint/2010/main" val="38544423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DF87A9A-79EB-7A15-011C-7E94B1A1887C}"/>
              </a:ext>
            </a:extLst>
          </p:cNvPr>
          <p:cNvSpPr>
            <a:spLocks noGrp="1"/>
          </p:cNvSpPr>
          <p:nvPr>
            <p:ph type="title"/>
          </p:nvPr>
        </p:nvSpPr>
        <p:spPr>
          <a:xfrm>
            <a:off x="640080" y="1243013"/>
            <a:ext cx="3855720" cy="4371974"/>
          </a:xfrm>
        </p:spPr>
        <p:txBody>
          <a:bodyPr>
            <a:normAutofit/>
          </a:bodyPr>
          <a:lstStyle/>
          <a:p>
            <a:r>
              <a:rPr lang="en-GB" sz="3300" b="1" u="sng">
                <a:solidFill>
                  <a:schemeClr val="tx2"/>
                </a:solidFill>
              </a:rPr>
              <a:t>ETHICAL CONSIDERATIONS</a:t>
            </a:r>
            <a:br>
              <a:rPr lang="en-GB" sz="3300" b="1" u="sng">
                <a:solidFill>
                  <a:schemeClr val="tx2"/>
                </a:solidFill>
              </a:rPr>
            </a:br>
            <a:endParaRPr lang="en-GB" sz="3300">
              <a:solidFill>
                <a:schemeClr val="tx2"/>
              </a:solidFill>
            </a:endParaRPr>
          </a:p>
        </p:txBody>
      </p:sp>
      <p:sp>
        <p:nvSpPr>
          <p:cNvPr id="7" name="Content Placeholder 2">
            <a:extLst>
              <a:ext uri="{FF2B5EF4-FFF2-40B4-BE49-F238E27FC236}">
                <a16:creationId xmlns:a16="http://schemas.microsoft.com/office/drawing/2014/main" id="{F28CD95B-7244-7991-EED9-7943B9706075}"/>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800">
                <a:solidFill>
                  <a:schemeClr val="tx2"/>
                </a:solidFill>
              </a:rPr>
              <a:t>Ethical GDPR Regulations require only collecting and storing data that is only necessary, securely protected and beng completely transparent about what it is going to be used for and respecting the individual's rights. </a:t>
            </a:r>
            <a:r>
              <a:rPr lang="en-GB" sz="1800">
                <a:solidFill>
                  <a:schemeClr val="tx2"/>
                </a:solidFill>
                <a:latin typeface="Arial"/>
                <a:cs typeface="Arial"/>
              </a:rPr>
              <a:t>(</a:t>
            </a:r>
            <a:r>
              <a:rPr lang="en-GB" sz="1800">
                <a:solidFill>
                  <a:schemeClr val="tx2"/>
                </a:solidFill>
                <a:highlight>
                  <a:srgbClr val="FFFFFF"/>
                </a:highlight>
                <a:latin typeface="Arial"/>
                <a:cs typeface="Arial"/>
              </a:rPr>
              <a:t>Tikkinen-Piri, C. et al. 2018)</a:t>
            </a:r>
            <a:endParaRPr lang="en-US" sz="1800">
              <a:solidFill>
                <a:schemeClr val="tx2"/>
              </a:solidFill>
              <a:latin typeface="Aptos" panose="020B0004020202020204"/>
              <a:cs typeface="Arial"/>
            </a:endParaRPr>
          </a:p>
          <a:p>
            <a:r>
              <a:rPr lang="en-GB" sz="1800">
                <a:solidFill>
                  <a:schemeClr val="tx2"/>
                </a:solidFill>
                <a:highlight>
                  <a:srgbClr val="FFFFFF"/>
                </a:highlight>
                <a:latin typeface="Arial"/>
                <a:cs typeface="Arial"/>
              </a:rPr>
              <a:t>Ethical Artificial Intelligence use in information systems requires fairness, transparency and oversight by humans to ensure there is responsible decision, fair and unbiased decision making. (Batool, A., Zowghi, D. and Bano, M., 2023)</a:t>
            </a:r>
          </a:p>
        </p:txBody>
      </p:sp>
    </p:spTree>
    <p:extLst>
      <p:ext uri="{BB962C8B-B14F-4D97-AF65-F5344CB8AC3E}">
        <p14:creationId xmlns:p14="http://schemas.microsoft.com/office/powerpoint/2010/main" val="33848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81F88-C0B1-CC65-CE58-CAE7EB08E26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D300D7A7-F835-ACAB-55B9-20B33871687B}"/>
              </a:ext>
            </a:extLst>
          </p:cNvPr>
          <p:cNvSpPr>
            <a:spLocks noGrp="1"/>
          </p:cNvSpPr>
          <p:nvPr>
            <p:ph idx="1"/>
          </p:nvPr>
        </p:nvSpPr>
        <p:spPr/>
        <p:txBody>
          <a:bodyPr vert="horz" lIns="91440" tIns="45720" rIns="91440" bIns="45720" rtlCol="0" anchor="t">
            <a:normAutofit/>
          </a:bodyPr>
          <a:lstStyle/>
          <a:p>
            <a:r>
              <a:rPr lang="en-GB" sz="1000">
                <a:solidFill>
                  <a:srgbClr val="222222"/>
                </a:solidFill>
                <a:highlight>
                  <a:srgbClr val="FFFFFF"/>
                </a:highlight>
                <a:latin typeface="Arial"/>
                <a:cs typeface="Arial"/>
              </a:rPr>
              <a:t>Batool, A., </a:t>
            </a:r>
            <a:r>
              <a:rPr lang="en-GB" sz="1000" err="1">
                <a:solidFill>
                  <a:srgbClr val="222222"/>
                </a:solidFill>
                <a:highlight>
                  <a:srgbClr val="FFFFFF"/>
                </a:highlight>
                <a:latin typeface="Arial"/>
                <a:cs typeface="Arial"/>
              </a:rPr>
              <a:t>Zowghi</a:t>
            </a:r>
            <a:r>
              <a:rPr lang="en-GB" sz="1000">
                <a:solidFill>
                  <a:srgbClr val="222222"/>
                </a:solidFill>
                <a:highlight>
                  <a:srgbClr val="FFFFFF"/>
                </a:highlight>
                <a:latin typeface="Arial"/>
                <a:cs typeface="Arial"/>
              </a:rPr>
              <a:t>, D. and Bano, M., 2023. Responsible AI governance: a systematic literature review. </a:t>
            </a:r>
            <a:r>
              <a:rPr lang="en-GB" sz="1000" i="1" err="1">
                <a:solidFill>
                  <a:srgbClr val="222222"/>
                </a:solidFill>
                <a:highlight>
                  <a:srgbClr val="FFFFFF"/>
                </a:highlight>
                <a:latin typeface="Arial"/>
                <a:cs typeface="Arial"/>
              </a:rPr>
              <a:t>arXiv</a:t>
            </a:r>
            <a:r>
              <a:rPr lang="en-GB" sz="1000" i="1">
                <a:solidFill>
                  <a:srgbClr val="222222"/>
                </a:solidFill>
                <a:highlight>
                  <a:srgbClr val="FFFFFF"/>
                </a:highlight>
                <a:latin typeface="Arial"/>
                <a:cs typeface="Arial"/>
              </a:rPr>
              <a:t> preprint arXiv:2401.10896</a:t>
            </a:r>
            <a:r>
              <a:rPr lang="en-GB" sz="1000">
                <a:solidFill>
                  <a:srgbClr val="222222"/>
                </a:solidFill>
                <a:highlight>
                  <a:srgbClr val="FFFFFF"/>
                </a:highlight>
                <a:latin typeface="Arial"/>
                <a:cs typeface="Arial"/>
              </a:rPr>
              <a:t>.</a:t>
            </a:r>
            <a:endParaRPr lang="en-US" sz="1000">
              <a:solidFill>
                <a:srgbClr val="000000"/>
              </a:solidFill>
              <a:highlight>
                <a:srgbClr val="FFFFFF"/>
              </a:highlight>
              <a:latin typeface="Arial"/>
              <a:cs typeface="Arial"/>
            </a:endParaRPr>
          </a:p>
          <a:p>
            <a:r>
              <a:rPr lang="en-GB" sz="1000" err="1">
                <a:solidFill>
                  <a:srgbClr val="222222"/>
                </a:solidFill>
                <a:highlight>
                  <a:srgbClr val="FFFFFF"/>
                </a:highlight>
                <a:latin typeface="Arial"/>
                <a:cs typeface="Arial"/>
              </a:rPr>
              <a:t>Guerola</a:t>
            </a:r>
            <a:r>
              <a:rPr lang="en-GB" sz="1000">
                <a:solidFill>
                  <a:srgbClr val="222222"/>
                </a:solidFill>
                <a:highlight>
                  <a:srgbClr val="FFFFFF"/>
                </a:highlight>
                <a:latin typeface="Arial"/>
                <a:cs typeface="Arial"/>
              </a:rPr>
              <a:t>-Navarro, V., Gil-Gomez, H., </a:t>
            </a:r>
            <a:r>
              <a:rPr lang="en-GB" sz="1000" err="1">
                <a:solidFill>
                  <a:srgbClr val="222222"/>
                </a:solidFill>
                <a:highlight>
                  <a:srgbClr val="FFFFFF"/>
                </a:highlight>
                <a:latin typeface="Arial"/>
                <a:cs typeface="Arial"/>
              </a:rPr>
              <a:t>Oltra-Badenes</a:t>
            </a:r>
            <a:r>
              <a:rPr lang="en-GB" sz="1000">
                <a:solidFill>
                  <a:srgbClr val="222222"/>
                </a:solidFill>
                <a:highlight>
                  <a:srgbClr val="FFFFFF"/>
                </a:highlight>
                <a:latin typeface="Arial"/>
                <a:cs typeface="Arial"/>
              </a:rPr>
              <a:t>, R. and Sendra-García, J., 2021. Customer relationship management and its impact on innovation: A literature review. </a:t>
            </a:r>
            <a:r>
              <a:rPr lang="en-GB" sz="1000" i="1">
                <a:solidFill>
                  <a:srgbClr val="222222"/>
                </a:solidFill>
                <a:highlight>
                  <a:srgbClr val="FFFFFF"/>
                </a:highlight>
                <a:latin typeface="Arial"/>
                <a:cs typeface="Arial"/>
              </a:rPr>
              <a:t>Journal </a:t>
            </a:r>
            <a:r>
              <a:rPr lang="en-GB" sz="1000" i="1" err="1">
                <a:solidFill>
                  <a:srgbClr val="222222"/>
                </a:solidFill>
                <a:highlight>
                  <a:srgbClr val="FFFFFF"/>
                </a:highlight>
                <a:latin typeface="Arial"/>
                <a:cs typeface="Arial"/>
              </a:rPr>
              <a:t>ofBusiness</a:t>
            </a:r>
            <a:r>
              <a:rPr lang="en-GB" sz="1000" i="1">
                <a:solidFill>
                  <a:srgbClr val="222222"/>
                </a:solidFill>
                <a:highlight>
                  <a:srgbClr val="FFFFFF"/>
                </a:highlight>
                <a:latin typeface="Arial"/>
                <a:cs typeface="Arial"/>
              </a:rPr>
              <a:t> Research</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129</a:t>
            </a:r>
            <a:r>
              <a:rPr lang="en-GB" sz="1000">
                <a:solidFill>
                  <a:srgbClr val="222222"/>
                </a:solidFill>
                <a:highlight>
                  <a:srgbClr val="FFFFFF"/>
                </a:highlight>
                <a:latin typeface="Arial"/>
                <a:cs typeface="Arial"/>
              </a:rPr>
              <a:t>, pp.83-87.</a:t>
            </a:r>
          </a:p>
          <a:p>
            <a:r>
              <a:rPr lang="en-GB" sz="1000">
                <a:solidFill>
                  <a:srgbClr val="222222"/>
                </a:solidFill>
                <a:highlight>
                  <a:srgbClr val="FFFFFF"/>
                </a:highlight>
                <a:latin typeface="Arial"/>
                <a:cs typeface="Arial"/>
              </a:rPr>
              <a:t>Haislip, J.Z. and Richardson, V.J., 2017. The effect of Customer Relationship Management systems on firm performance. </a:t>
            </a:r>
            <a:r>
              <a:rPr lang="en-GB" sz="1000" i="1">
                <a:solidFill>
                  <a:srgbClr val="222222"/>
                </a:solidFill>
                <a:highlight>
                  <a:srgbClr val="FFFFFF"/>
                </a:highlight>
                <a:latin typeface="Arial"/>
                <a:cs typeface="Arial"/>
              </a:rPr>
              <a:t>International Journal of Accounting </a:t>
            </a:r>
            <a:r>
              <a:rPr lang="en-GB" sz="1000" i="1" err="1">
                <a:solidFill>
                  <a:srgbClr val="222222"/>
                </a:solidFill>
                <a:highlight>
                  <a:srgbClr val="FFFFFF"/>
                </a:highlight>
                <a:latin typeface="Arial"/>
                <a:cs typeface="Arial"/>
              </a:rPr>
              <a:t>InformationSystems</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27</a:t>
            </a:r>
            <a:r>
              <a:rPr lang="en-GB" sz="1000">
                <a:solidFill>
                  <a:srgbClr val="222222"/>
                </a:solidFill>
                <a:highlight>
                  <a:srgbClr val="FFFFFF"/>
                </a:highlight>
                <a:latin typeface="Arial"/>
                <a:cs typeface="Arial"/>
              </a:rPr>
              <a:t>, pp.16-29.</a:t>
            </a:r>
          </a:p>
          <a:p>
            <a:r>
              <a:rPr lang="en-GB" sz="1000">
                <a:solidFill>
                  <a:srgbClr val="222222"/>
                </a:solidFill>
                <a:highlight>
                  <a:srgbClr val="FFFFFF"/>
                </a:highlight>
                <a:latin typeface="Arial"/>
                <a:cs typeface="Arial"/>
              </a:rPr>
              <a:t>Kitsios, F. and </a:t>
            </a:r>
            <a:r>
              <a:rPr lang="en-GB" sz="1000" err="1">
                <a:solidFill>
                  <a:srgbClr val="222222"/>
                </a:solidFill>
                <a:highlight>
                  <a:srgbClr val="FFFFFF"/>
                </a:highlight>
                <a:latin typeface="Arial"/>
                <a:cs typeface="Arial"/>
              </a:rPr>
              <a:t>Kamariotou</a:t>
            </a:r>
            <a:r>
              <a:rPr lang="en-GB" sz="1000">
                <a:solidFill>
                  <a:srgbClr val="222222"/>
                </a:solidFill>
                <a:highlight>
                  <a:srgbClr val="FFFFFF"/>
                </a:highlight>
                <a:latin typeface="Arial"/>
                <a:cs typeface="Arial"/>
              </a:rPr>
              <a:t>, M., 2019. Strategizing information systems: An empirical analysis of IT alignment and success in SMEs. </a:t>
            </a:r>
            <a:r>
              <a:rPr lang="en-GB" sz="1000" i="1">
                <a:solidFill>
                  <a:srgbClr val="222222"/>
                </a:solidFill>
                <a:highlight>
                  <a:srgbClr val="FFFFFF"/>
                </a:highlight>
                <a:latin typeface="Arial"/>
                <a:cs typeface="Arial"/>
              </a:rPr>
              <a:t>Computers</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8</a:t>
            </a:r>
            <a:r>
              <a:rPr lang="en-GB" sz="1000">
                <a:solidFill>
                  <a:srgbClr val="222222"/>
                </a:solidFill>
                <a:highlight>
                  <a:srgbClr val="FFFFFF"/>
                </a:highlight>
                <a:latin typeface="Arial"/>
                <a:cs typeface="Arial"/>
              </a:rPr>
              <a:t>(4), p.74.</a:t>
            </a:r>
          </a:p>
          <a:p>
            <a:r>
              <a:rPr lang="en-GB" sz="1000" err="1">
                <a:solidFill>
                  <a:srgbClr val="222222"/>
                </a:solidFill>
                <a:highlight>
                  <a:srgbClr val="FFFFFF"/>
                </a:highlight>
                <a:latin typeface="Arial"/>
                <a:cs typeface="Arial"/>
              </a:rPr>
              <a:t>Mabert</a:t>
            </a:r>
            <a:r>
              <a:rPr lang="en-GB" sz="1000">
                <a:solidFill>
                  <a:srgbClr val="222222"/>
                </a:solidFill>
                <a:highlight>
                  <a:srgbClr val="FFFFFF"/>
                </a:highlight>
                <a:latin typeface="Arial"/>
                <a:cs typeface="Arial"/>
              </a:rPr>
              <a:t>, V.A., Soni, A. and Venkataramanan, M.A., 2003. Enterprise resource planning: Managing the implementation process. </a:t>
            </a:r>
            <a:r>
              <a:rPr lang="en-GB" sz="1000" i="1">
                <a:solidFill>
                  <a:srgbClr val="222222"/>
                </a:solidFill>
                <a:highlight>
                  <a:srgbClr val="FFFFFF"/>
                </a:highlight>
                <a:latin typeface="Arial"/>
                <a:cs typeface="Arial"/>
              </a:rPr>
              <a:t>European journal of operational research</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146</a:t>
            </a:r>
            <a:r>
              <a:rPr lang="en-GB" sz="1000">
                <a:solidFill>
                  <a:srgbClr val="222222"/>
                </a:solidFill>
                <a:highlight>
                  <a:srgbClr val="FFFFFF"/>
                </a:highlight>
                <a:latin typeface="Arial"/>
                <a:cs typeface="Arial"/>
              </a:rPr>
              <a:t>(2),pp.302-314.</a:t>
            </a:r>
          </a:p>
          <a:p>
            <a:r>
              <a:rPr lang="en-GB" sz="1000" err="1">
                <a:solidFill>
                  <a:srgbClr val="222222"/>
                </a:solidFill>
                <a:highlight>
                  <a:srgbClr val="FFFFFF"/>
                </a:highlight>
                <a:latin typeface="Arial"/>
                <a:cs typeface="Arial"/>
              </a:rPr>
              <a:t>Ragazou</a:t>
            </a:r>
            <a:r>
              <a:rPr lang="en-GB" sz="1000">
                <a:solidFill>
                  <a:srgbClr val="222222"/>
                </a:solidFill>
                <a:highlight>
                  <a:srgbClr val="FFFFFF"/>
                </a:highlight>
                <a:latin typeface="Arial"/>
                <a:cs typeface="Arial"/>
              </a:rPr>
              <a:t>, K., Passas, I., </a:t>
            </a:r>
            <a:r>
              <a:rPr lang="en-GB" sz="1000" err="1">
                <a:solidFill>
                  <a:srgbClr val="222222"/>
                </a:solidFill>
                <a:highlight>
                  <a:srgbClr val="FFFFFF"/>
                </a:highlight>
                <a:latin typeface="Arial"/>
                <a:cs typeface="Arial"/>
              </a:rPr>
              <a:t>Garefalakis</a:t>
            </a:r>
            <a:r>
              <a:rPr lang="en-GB" sz="1000">
                <a:solidFill>
                  <a:srgbClr val="222222"/>
                </a:solidFill>
                <a:highlight>
                  <a:srgbClr val="FFFFFF"/>
                </a:highlight>
                <a:latin typeface="Arial"/>
                <a:cs typeface="Arial"/>
              </a:rPr>
              <a:t>, A. and </a:t>
            </a:r>
            <a:r>
              <a:rPr lang="en-GB" sz="1000" err="1">
                <a:solidFill>
                  <a:srgbClr val="222222"/>
                </a:solidFill>
                <a:highlight>
                  <a:srgbClr val="FFFFFF"/>
                </a:highlight>
                <a:latin typeface="Arial"/>
                <a:cs typeface="Arial"/>
              </a:rPr>
              <a:t>Zopounidis</a:t>
            </a:r>
            <a:r>
              <a:rPr lang="en-GB" sz="1000">
                <a:solidFill>
                  <a:srgbClr val="222222"/>
                </a:solidFill>
                <a:highlight>
                  <a:srgbClr val="FFFFFF"/>
                </a:highlight>
                <a:latin typeface="Arial"/>
                <a:cs typeface="Arial"/>
              </a:rPr>
              <a:t>, C., 2023. Business intelligence model empowering SMEs to make better decisions and enhance their </a:t>
            </a:r>
            <a:r>
              <a:rPr lang="en-GB" sz="1000" err="1">
                <a:solidFill>
                  <a:srgbClr val="222222"/>
                </a:solidFill>
                <a:highlight>
                  <a:srgbClr val="FFFFFF"/>
                </a:highlight>
                <a:latin typeface="Arial"/>
                <a:cs typeface="Arial"/>
              </a:rPr>
              <a:t>competitiveadvantage</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Discover Analytics</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1</a:t>
            </a:r>
            <a:r>
              <a:rPr lang="en-GB" sz="1000">
                <a:solidFill>
                  <a:srgbClr val="222222"/>
                </a:solidFill>
                <a:highlight>
                  <a:srgbClr val="FFFFFF"/>
                </a:highlight>
                <a:latin typeface="Arial"/>
                <a:cs typeface="Arial"/>
              </a:rPr>
              <a:t>(1), p.2.</a:t>
            </a:r>
          </a:p>
          <a:p>
            <a:r>
              <a:rPr lang="en-GB" sz="1000" err="1">
                <a:solidFill>
                  <a:srgbClr val="222222"/>
                </a:solidFill>
                <a:highlight>
                  <a:srgbClr val="FFFFFF"/>
                </a:highlight>
                <a:latin typeface="Arial"/>
                <a:cs typeface="Arial"/>
              </a:rPr>
              <a:t>Ragowsky</a:t>
            </a:r>
            <a:r>
              <a:rPr lang="en-GB" sz="1000">
                <a:solidFill>
                  <a:srgbClr val="222222"/>
                </a:solidFill>
                <a:highlight>
                  <a:srgbClr val="FFFFFF"/>
                </a:highlight>
                <a:latin typeface="Arial"/>
                <a:cs typeface="Arial"/>
              </a:rPr>
              <a:t>, A., </a:t>
            </a:r>
            <a:r>
              <a:rPr lang="en-GB" sz="1000" err="1">
                <a:solidFill>
                  <a:srgbClr val="222222"/>
                </a:solidFill>
                <a:highlight>
                  <a:srgbClr val="FFFFFF"/>
                </a:highlight>
                <a:latin typeface="Arial"/>
                <a:cs typeface="Arial"/>
              </a:rPr>
              <a:t>Ahituv</a:t>
            </a:r>
            <a:r>
              <a:rPr lang="en-GB" sz="1000">
                <a:solidFill>
                  <a:srgbClr val="222222"/>
                </a:solidFill>
                <a:highlight>
                  <a:srgbClr val="FFFFFF"/>
                </a:highlight>
                <a:latin typeface="Arial"/>
                <a:cs typeface="Arial"/>
              </a:rPr>
              <a:t>, N. and Neumann, S., 2000. The benefits of using information systems. </a:t>
            </a:r>
            <a:r>
              <a:rPr lang="en-GB" sz="1000" i="1">
                <a:solidFill>
                  <a:srgbClr val="222222"/>
                </a:solidFill>
                <a:highlight>
                  <a:srgbClr val="FFFFFF"/>
                </a:highlight>
                <a:latin typeface="Arial"/>
                <a:cs typeface="Arial"/>
              </a:rPr>
              <a:t>Communications of the ACM</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43</a:t>
            </a:r>
            <a:r>
              <a:rPr lang="en-GB" sz="1000">
                <a:solidFill>
                  <a:srgbClr val="222222"/>
                </a:solidFill>
                <a:highlight>
                  <a:srgbClr val="FFFFFF"/>
                </a:highlight>
                <a:latin typeface="Arial"/>
                <a:cs typeface="Arial"/>
              </a:rPr>
              <a:t>(11es), pp.13-es.</a:t>
            </a:r>
            <a:endParaRPr lang="en-GB"/>
          </a:p>
          <a:p>
            <a:r>
              <a:rPr lang="en-GB" sz="1000" err="1">
                <a:solidFill>
                  <a:srgbClr val="222222"/>
                </a:solidFill>
                <a:highlight>
                  <a:srgbClr val="FFFFFF"/>
                </a:highlight>
                <a:latin typeface="Arial"/>
                <a:cs typeface="Arial"/>
              </a:rPr>
              <a:t>Tikkinen</a:t>
            </a:r>
            <a:r>
              <a:rPr lang="en-GB" sz="1000">
                <a:solidFill>
                  <a:srgbClr val="222222"/>
                </a:solidFill>
                <a:highlight>
                  <a:srgbClr val="FFFFFF"/>
                </a:highlight>
                <a:latin typeface="Arial"/>
                <a:cs typeface="Arial"/>
              </a:rPr>
              <a:t>-Piri, C., </a:t>
            </a:r>
            <a:r>
              <a:rPr lang="en-GB" sz="1000" err="1">
                <a:solidFill>
                  <a:srgbClr val="222222"/>
                </a:solidFill>
                <a:highlight>
                  <a:srgbClr val="FFFFFF"/>
                </a:highlight>
                <a:latin typeface="Arial"/>
                <a:cs typeface="Arial"/>
              </a:rPr>
              <a:t>Rohunen</a:t>
            </a:r>
            <a:r>
              <a:rPr lang="en-GB" sz="1000">
                <a:solidFill>
                  <a:srgbClr val="222222"/>
                </a:solidFill>
                <a:highlight>
                  <a:srgbClr val="FFFFFF"/>
                </a:highlight>
                <a:latin typeface="Arial"/>
                <a:cs typeface="Arial"/>
              </a:rPr>
              <a:t>, A. and Markkula, J., 2018. EU General Data Protection Regulation: Changes and implications for personal data collecting companies. </a:t>
            </a:r>
            <a:r>
              <a:rPr lang="en-GB" sz="1000" i="1">
                <a:solidFill>
                  <a:srgbClr val="222222"/>
                </a:solidFill>
                <a:highlight>
                  <a:srgbClr val="FFFFFF"/>
                </a:highlight>
                <a:latin typeface="Arial"/>
                <a:cs typeface="Arial"/>
              </a:rPr>
              <a:t>Computer Law &amp;Security Review</a:t>
            </a:r>
            <a:r>
              <a:rPr lang="en-GB" sz="1000">
                <a:solidFill>
                  <a:srgbClr val="222222"/>
                </a:solidFill>
                <a:highlight>
                  <a:srgbClr val="FFFFFF"/>
                </a:highlight>
                <a:latin typeface="Arial"/>
                <a:cs typeface="Arial"/>
              </a:rPr>
              <a:t>, </a:t>
            </a:r>
            <a:r>
              <a:rPr lang="en-GB" sz="1000" i="1">
                <a:solidFill>
                  <a:srgbClr val="222222"/>
                </a:solidFill>
                <a:highlight>
                  <a:srgbClr val="FFFFFF"/>
                </a:highlight>
                <a:latin typeface="Arial"/>
                <a:cs typeface="Arial"/>
              </a:rPr>
              <a:t>34</a:t>
            </a:r>
            <a:r>
              <a:rPr lang="en-GB" sz="1000">
                <a:solidFill>
                  <a:srgbClr val="222222"/>
                </a:solidFill>
                <a:highlight>
                  <a:srgbClr val="FFFFFF"/>
                </a:highlight>
                <a:latin typeface="Arial"/>
                <a:cs typeface="Arial"/>
              </a:rPr>
              <a:t>(1), pp.134-153.</a:t>
            </a:r>
            <a:endParaRPr lang="en-US" sz="1000">
              <a:solidFill>
                <a:srgbClr val="000000"/>
              </a:solidFill>
              <a:highlight>
                <a:srgbClr val="FFFFFF"/>
              </a:highlight>
              <a:latin typeface="Arial"/>
              <a:cs typeface="Arial"/>
            </a:endParaRPr>
          </a:p>
          <a:p>
            <a:r>
              <a:rPr lang="en-GB" sz="1000" err="1">
                <a:solidFill>
                  <a:srgbClr val="222222"/>
                </a:solidFill>
                <a:highlight>
                  <a:srgbClr val="FFFFFF"/>
                </a:highlight>
                <a:latin typeface="Arial"/>
                <a:cs typeface="Arial"/>
              </a:rPr>
              <a:t>Wahsheh</a:t>
            </a:r>
            <a:r>
              <a:rPr lang="en-GB" sz="1000">
                <a:solidFill>
                  <a:srgbClr val="222222"/>
                </a:solidFill>
                <a:highlight>
                  <a:srgbClr val="FFFFFF"/>
                </a:highlight>
                <a:latin typeface="Arial"/>
                <a:cs typeface="Arial"/>
              </a:rPr>
              <a:t>, F.R., Marie, Z., </a:t>
            </a:r>
            <a:r>
              <a:rPr lang="en-GB" sz="1000" err="1">
                <a:solidFill>
                  <a:srgbClr val="222222"/>
                </a:solidFill>
                <a:highlight>
                  <a:srgbClr val="FFFFFF"/>
                </a:highlight>
                <a:latin typeface="Arial"/>
                <a:cs typeface="Arial"/>
              </a:rPr>
              <a:t>Farea</a:t>
            </a:r>
            <a:r>
              <a:rPr lang="en-GB" sz="1000">
                <a:solidFill>
                  <a:srgbClr val="222222"/>
                </a:solidFill>
                <a:highlight>
                  <a:srgbClr val="FFFFFF"/>
                </a:highlight>
                <a:latin typeface="Arial"/>
                <a:cs typeface="Arial"/>
              </a:rPr>
              <a:t>, M.M., Al-</a:t>
            </a:r>
            <a:r>
              <a:rPr lang="en-GB" sz="1000" err="1">
                <a:solidFill>
                  <a:srgbClr val="222222"/>
                </a:solidFill>
                <a:highlight>
                  <a:srgbClr val="FFFFFF"/>
                </a:highlight>
                <a:latin typeface="Arial"/>
                <a:cs typeface="Arial"/>
              </a:rPr>
              <a:t>Haithami</a:t>
            </a:r>
            <a:r>
              <a:rPr lang="en-GB" sz="1000">
                <a:solidFill>
                  <a:srgbClr val="222222"/>
                </a:solidFill>
                <a:highlight>
                  <a:srgbClr val="FFFFFF"/>
                </a:highlight>
                <a:latin typeface="Arial"/>
                <a:cs typeface="Arial"/>
              </a:rPr>
              <a:t>, W.A., Mohamad, F.S. and Bisht, N., 2023, October. Operational Level System: Transaction Processing System and Decision Making. In </a:t>
            </a:r>
            <a:r>
              <a:rPr lang="en-GB" sz="1000" i="1">
                <a:solidFill>
                  <a:srgbClr val="222222"/>
                </a:solidFill>
                <a:highlight>
                  <a:srgbClr val="FFFFFF"/>
                </a:highlight>
                <a:latin typeface="Arial"/>
                <a:cs typeface="Arial"/>
              </a:rPr>
              <a:t>2023 International Conference on Computer Science and Emerging Technologies (CSET)</a:t>
            </a:r>
            <a:r>
              <a:rPr lang="en-GB" sz="1000">
                <a:solidFill>
                  <a:srgbClr val="222222"/>
                </a:solidFill>
                <a:highlight>
                  <a:srgbClr val="FFFFFF"/>
                </a:highlight>
                <a:latin typeface="Arial"/>
                <a:cs typeface="Arial"/>
              </a:rPr>
              <a:t> (pp. 1-7). IEEE.</a:t>
            </a:r>
          </a:p>
          <a:p>
            <a:pPr marL="0" indent="0">
              <a:buNone/>
            </a:pPr>
            <a:endParaRPr lang="en-GB" sz="1000">
              <a:solidFill>
                <a:srgbClr val="222222"/>
              </a:solidFill>
              <a:highlight>
                <a:srgbClr val="FFFFFF"/>
              </a:highlight>
              <a:latin typeface="Arial"/>
              <a:cs typeface="Arial"/>
            </a:endParaRPr>
          </a:p>
          <a:p>
            <a:pPr marL="0" indent="0">
              <a:buNone/>
            </a:pPr>
            <a:endParaRPr lang="en-GB" sz="1000">
              <a:solidFill>
                <a:srgbClr val="222222"/>
              </a:solidFill>
              <a:highlight>
                <a:srgbClr val="FFFFFF"/>
              </a:highlight>
              <a:latin typeface="Arial"/>
              <a:cs typeface="Arial"/>
            </a:endParaRPr>
          </a:p>
        </p:txBody>
      </p:sp>
    </p:spTree>
    <p:extLst>
      <p:ext uri="{BB962C8B-B14F-4D97-AF65-F5344CB8AC3E}">
        <p14:creationId xmlns:p14="http://schemas.microsoft.com/office/powerpoint/2010/main" val="28144334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INTRODUCTION</vt:lpstr>
      <vt:lpstr>THE CAR ARE COMPANY</vt:lpstr>
      <vt:lpstr>WHAT IS AN INFORMATION SYSTEM?</vt:lpstr>
      <vt:lpstr>PowerPoint Presentation</vt:lpstr>
      <vt:lpstr>PowerPoint Presentation</vt:lpstr>
      <vt:lpstr>PowerPoint Presentation</vt:lpstr>
      <vt:lpstr>THREE INFORMATION SYSTEMS WITH POTENTIAL TO BENEFIT THE CAR CARE COMPANY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LIMITATIONS OF THESE PARTICULAR SYSTEMS?</vt:lpstr>
      <vt:lpstr>PowerPoint Presentation</vt:lpstr>
      <vt:lpstr>CASE STUDIES</vt:lpstr>
      <vt:lpstr>ETHICAL CONSIDERATIONS – GDPR </vt:lpstr>
      <vt:lpstr>ETHICAL CONSIDERATIONS - ARTIFICIAL INTELLIGENCE</vt:lpstr>
      <vt:lpstr>MITIGATING THE RISKS &amp; ENSURING RESPONSIBLE USE</vt:lpstr>
      <vt:lpstr>ETHICAL CONSIDERATIONS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2026-01-25T11:50:02Z</dcterms:created>
  <dcterms:modified xsi:type="dcterms:W3CDTF">2026-02-16T00:46:49Z</dcterms:modified>
</cp:coreProperties>
</file>