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24"/>
  </p:normalViewPr>
  <p:slideViewPr>
    <p:cSldViewPr snapToGrid="0">
      <p:cViewPr varScale="1">
        <p:scale>
          <a:sx n="111" d="100"/>
          <a:sy n="111" d="100"/>
        </p:scale>
        <p:origin x="656" y="200"/>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240529898" name="Header Placeholder 1"/>
          <p:cNvSpPr>
            <a:spLocks noGrp="1"/>
          </p:cNvSpPr>
          <p:nvPr>
            <p:ph type="hdr" sz="quarter"/>
          </p:nvPr>
        </p:nvSpPr>
        <p:spPr bwMode="auto">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1446629055" name="Date Placeholder 2"/>
          <p:cNvSpPr>
            <a:spLocks noGrp="1"/>
          </p:cNvSpPr>
          <p:nvPr>
            <p:ph type="dt" idx="1"/>
          </p:nvPr>
        </p:nvSpPr>
        <p:spPr bwMode="auto">
          <a:xfrm>
            <a:off x="3884613" y="0"/>
            <a:ext cx="2971800" cy="458788"/>
          </a:xfrm>
          <a:prstGeom prst="rect">
            <a:avLst/>
          </a:prstGeom>
        </p:spPr>
        <p:txBody>
          <a:bodyPr vert="horz" lIns="91440" tIns="45720" rIns="91440" bIns="45720" rtlCol="0"/>
          <a:lstStyle>
            <a:lvl1pPr algn="r">
              <a:defRPr sz="1200"/>
            </a:lvl1pPr>
          </a:lstStyle>
          <a:p>
            <a:pPr>
              <a:defRPr/>
            </a:pPr>
            <a:fld id="{3632E96E-41F7-40C5-8419-297958CC00FA}" type="datetimeFigureOut">
              <a:rPr lang="en-US"/>
              <a:t>10/17/25</a:t>
            </a:fld>
            <a:endParaRPr lang="en-US"/>
          </a:p>
        </p:txBody>
      </p:sp>
      <p:sp>
        <p:nvSpPr>
          <p:cNvPr id="1973998553" name="Slide Image Placeholder 3"/>
          <p:cNvSpPr>
            <a:spLocks noGrp="1" noRot="1" noChangeAspect="1"/>
          </p:cNvSpPr>
          <p:nvPr>
            <p:ph type="sldImg" idx="2"/>
          </p:nvPr>
        </p:nvSpPr>
        <p:spPr bwMode="auto">
          <a:xfrm>
            <a:off x="685800" y="1143000"/>
            <a:ext cx="5486400" cy="3086100"/>
          </a:xfrm>
          <a:prstGeom prst="rect">
            <a:avLst/>
          </a:prstGeom>
          <a:noFill/>
          <a:ln w="12700">
            <a:solidFill>
              <a:prstClr val="black"/>
            </a:solidFill>
          </a:ln>
        </p:spPr>
        <p:txBody>
          <a:bodyPr vert="horz" lIns="91440" tIns="45720" rIns="91440" bIns="45720" rtlCol="0" anchor="ctr"/>
          <a:lstStyle/>
          <a:p>
            <a:pPr>
              <a:defRPr/>
            </a:pPr>
            <a:endParaRPr lang="en-US"/>
          </a:p>
        </p:txBody>
      </p:sp>
      <p:sp>
        <p:nvSpPr>
          <p:cNvPr id="1716465172" name="Notes Placeholder 4"/>
          <p:cNvSpPr>
            <a:spLocks noGrp="1"/>
          </p:cNvSpPr>
          <p:nvPr>
            <p:ph type="body" sz="quarter" idx="3"/>
          </p:nvPr>
        </p:nvSpPr>
        <p:spPr bwMode="auto">
          <a:xfrm>
            <a:off x="685800" y="4400550"/>
            <a:ext cx="5486400" cy="3600450"/>
          </a:xfrm>
          <a:prstGeom prst="rect">
            <a:avLst/>
          </a:prstGeom>
        </p:spPr>
        <p:txBody>
          <a:bodyPr vert="horz" lIns="91440" tIns="45720" rIns="91440" bIns="45720"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238540644" name="Footer Placeholder 5"/>
          <p:cNvSpPr>
            <a:spLocks noGrp="1"/>
          </p:cNvSpPr>
          <p:nvPr>
            <p:ph type="ftr" sz="quarter" idx="4"/>
          </p:nvPr>
        </p:nvSpPr>
        <p:spPr bwMode="auto">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747929372" name="Slide Number Placeholder 6"/>
          <p:cNvSpPr>
            <a:spLocks noGrp="1"/>
          </p:cNvSpPr>
          <p:nvPr>
            <p:ph type="sldNum" sz="quarter" idx="5"/>
          </p:nvPr>
        </p:nvSpPr>
        <p:spPr bwMode="auto">
          <a:xfrm>
            <a:off x="3884613" y="8685213"/>
            <a:ext cx="2971800" cy="458787"/>
          </a:xfrm>
          <a:prstGeom prst="rect">
            <a:avLst/>
          </a:prstGeom>
        </p:spPr>
        <p:txBody>
          <a:bodyPr vert="horz" lIns="91440" tIns="45720" rIns="91440" bIns="45720" rtlCol="0" anchor="b"/>
          <a:lstStyle>
            <a:lvl1pPr algn="r">
              <a:defRPr sz="1200"/>
            </a:lvl1pPr>
          </a:lstStyle>
          <a:p>
            <a:pPr>
              <a:defRPr/>
            </a:pPr>
            <a:fld id="{2E6999B8-B6B4-4561-A3CD-BBCDAB9FC9D9}"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76015436" name="Slide Image Placeholder 1"/>
          <p:cNvSpPr>
            <a:spLocks noGrp="1" noRot="1" noChangeAspect="1"/>
          </p:cNvSpPr>
          <p:nvPr>
            <p:ph type="sldImg"/>
          </p:nvPr>
        </p:nvSpPr>
        <p:spPr bwMode="auto">
          <a:xfrm>
            <a:off x="685800" y="1143000"/>
            <a:ext cx="5486400" cy="3086100"/>
          </a:xfrm>
        </p:spPr>
      </p:sp>
      <p:sp>
        <p:nvSpPr>
          <p:cNvPr id="850773606" name="Notes Placeholder 2"/>
          <p:cNvSpPr>
            <a:spLocks noGrp="1"/>
          </p:cNvSpPr>
          <p:nvPr>
            <p:ph type="body" idx="1"/>
          </p:nvPr>
        </p:nvSpPr>
        <p:spPr bwMode="auto"/>
        <p:txBody>
          <a:bodyPr/>
          <a:lstStyle/>
          <a:p>
            <a:pPr>
              <a:defRPr/>
            </a:pPr>
            <a:endParaRPr lang="en-US">
              <a:latin typeface="Arial"/>
              <a:cs typeface="Arial"/>
            </a:endParaRPr>
          </a:p>
        </p:txBody>
      </p:sp>
      <p:sp>
        <p:nvSpPr>
          <p:cNvPr id="1610050152" name="Slide Number Placeholder 3"/>
          <p:cNvSpPr>
            <a:spLocks noGrp="1"/>
          </p:cNvSpPr>
          <p:nvPr>
            <p:ph type="sldNum" sz="quarter" idx="10"/>
          </p:nvPr>
        </p:nvSpPr>
        <p:spPr bwMode="auto"/>
        <p:txBody>
          <a:bodyPr/>
          <a:lstStyle/>
          <a:p>
            <a:pPr>
              <a:defRPr/>
            </a:pPr>
            <a:fld id="{2E6999B8-B6B4-4561-A3CD-BBCDAB9FC9D9}"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08AD22C-68B0-74A3-833E-FC6235B5F1A5}" type="slidenum">
              <a:r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Good morning, everyone. In the current presentation, I would focus on communication between the UK and China as two important economic superpowers whose cultural perception is different. I shall also expound on how such cultural differences might affect business communication and how international managers can overcome these differences to ensure that they build mutually beneficial and fruitful relationships.</a:t>
            </a:r>
          </a:p>
        </p:txBody>
      </p:sp>
      <p:sp>
        <p:nvSpPr>
          <p:cNvPr id="4" name="Slide Number Placeholder 3"/>
          <p:cNvSpPr>
            <a:spLocks noGrp="1"/>
          </p:cNvSpPr>
          <p:nvPr>
            <p:ph type="sldNum" sz="quarter" idx="10"/>
          </p:nvPr>
        </p:nvSpPr>
        <p:spPr bwMode="auto"/>
        <p:txBody>
          <a:bodyPr/>
          <a:lstStyle/>
          <a:p>
            <a:pPr>
              <a:defRPr/>
            </a:pPr>
            <a:fld id="{5CCF3774-0401-CFAD-9D5B-078B77E3E7AC}" type="slidenum">
              <a:r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Intercultural communication is not a mere act of speaking the same language, but it entails the understanding of values, behaviors, and unspoken norms. In the cases when professionals value cultural differences, they receive the opportunity not to make the expensive mistakes and to increase mutual</a:t>
            </a:r>
            <a:r>
              <a:rPr spc="-59"/>
              <a:t> </a:t>
            </a:r>
            <a:r>
              <a:t>respect.</a:t>
            </a:r>
            <a:r>
              <a:rPr spc="-29"/>
              <a:t> </a:t>
            </a:r>
            <a:r>
              <a:t>These</a:t>
            </a:r>
            <a:r>
              <a:rPr spc="-24"/>
              <a:t> </a:t>
            </a:r>
            <a:r>
              <a:t>skills</a:t>
            </a:r>
            <a:r>
              <a:rPr spc="-29"/>
              <a:t> </a:t>
            </a:r>
            <a:r>
              <a:t>have, in</a:t>
            </a:r>
            <a:r>
              <a:rPr spc="-39"/>
              <a:t> </a:t>
            </a:r>
            <a:r>
              <a:t>the</a:t>
            </a:r>
            <a:r>
              <a:rPr spc="-24"/>
              <a:t> </a:t>
            </a:r>
            <a:r>
              <a:t>current</a:t>
            </a:r>
            <a:r>
              <a:rPr spc="-19"/>
              <a:t> </a:t>
            </a:r>
            <a:r>
              <a:t>day</a:t>
            </a:r>
            <a:r>
              <a:rPr spc="-64"/>
              <a:t> </a:t>
            </a:r>
            <a:r>
              <a:t>global</a:t>
            </a:r>
            <a:r>
              <a:rPr spc="-39"/>
              <a:t> </a:t>
            </a:r>
            <a:r>
              <a:t>business</a:t>
            </a:r>
            <a:r>
              <a:rPr spc="-29"/>
              <a:t> </a:t>
            </a:r>
            <a:r>
              <a:t>environment, become as essential as technical or managerial skills.</a:t>
            </a:r>
          </a:p>
        </p:txBody>
      </p:sp>
      <p:sp>
        <p:nvSpPr>
          <p:cNvPr id="4" name="Slide Number Placeholder 3"/>
          <p:cNvSpPr>
            <a:spLocks noGrp="1"/>
          </p:cNvSpPr>
          <p:nvPr>
            <p:ph type="sldNum" sz="quarter" idx="10"/>
          </p:nvPr>
        </p:nvSpPr>
        <p:spPr bwMode="auto"/>
        <p:txBody>
          <a:bodyPr/>
          <a:lstStyle/>
          <a:p>
            <a:pPr>
              <a:defRPr/>
            </a:pPr>
            <a:fld id="{261EDDED-7A65-CAC7-45C1-326E8ED1866D}" type="slidenum">
              <a:r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The model developed by Hofstede makes us see the origins of the communication behavior. Respect for hierarchy</a:t>
            </a:r>
            <a:r>
              <a:rPr spc="-14"/>
              <a:t> </a:t>
            </a:r>
            <a:r>
              <a:t>and collective decision-making is the principle of</a:t>
            </a:r>
            <a:r>
              <a:rPr spc="-9"/>
              <a:t> </a:t>
            </a:r>
            <a:r>
              <a:t>communication in China, whereas in the UK, people are more likely to argue and be straightforward. Understanding these forces will enable managers to change their expectations and style of interaction with the other partners in the opposite culture.</a:t>
            </a:r>
          </a:p>
        </p:txBody>
      </p:sp>
      <p:sp>
        <p:nvSpPr>
          <p:cNvPr id="4" name="Slide Number Placeholder 3"/>
          <p:cNvSpPr>
            <a:spLocks noGrp="1"/>
          </p:cNvSpPr>
          <p:nvPr>
            <p:ph type="sldNum" sz="quarter" idx="10"/>
          </p:nvPr>
        </p:nvSpPr>
        <p:spPr bwMode="auto"/>
        <p:txBody>
          <a:bodyPr/>
          <a:lstStyle/>
          <a:p>
            <a:pPr>
              <a:defRPr/>
            </a:pPr>
            <a:fld id="{4EAF9968-5B56-AAD3-627A-9F3BA41A5491}" type="slidenum">
              <a:r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The</a:t>
            </a:r>
            <a:r>
              <a:rPr spc="-29"/>
              <a:t> </a:t>
            </a:r>
            <a:r>
              <a:t>theory</a:t>
            </a:r>
            <a:r>
              <a:rPr spc="-69"/>
              <a:t> </a:t>
            </a:r>
            <a:r>
              <a:t>that Hall</a:t>
            </a:r>
            <a:r>
              <a:rPr spc="-45"/>
              <a:t> </a:t>
            </a:r>
            <a:r>
              <a:t>provides</a:t>
            </a:r>
            <a:r>
              <a:rPr spc="-34"/>
              <a:t> </a:t>
            </a:r>
            <a:r>
              <a:t>provides</a:t>
            </a:r>
            <a:r>
              <a:rPr spc="-9"/>
              <a:t> </a:t>
            </a:r>
            <a:r>
              <a:t>insights</a:t>
            </a:r>
            <a:r>
              <a:rPr spc="-9"/>
              <a:t> </a:t>
            </a:r>
            <a:r>
              <a:t>into why</a:t>
            </a:r>
            <a:r>
              <a:rPr spc="-74"/>
              <a:t> </a:t>
            </a:r>
            <a:r>
              <a:t>there</a:t>
            </a:r>
            <a:r>
              <a:rPr spc="-4"/>
              <a:t> </a:t>
            </a:r>
            <a:r>
              <a:t>is</a:t>
            </a:r>
            <a:r>
              <a:rPr spc="-34"/>
              <a:t> </a:t>
            </a:r>
            <a:r>
              <a:t>a</a:t>
            </a:r>
            <a:r>
              <a:rPr spc="-29"/>
              <a:t> </a:t>
            </a:r>
            <a:r>
              <a:t>tendency</a:t>
            </a:r>
            <a:r>
              <a:rPr spc="-49"/>
              <a:t> </a:t>
            </a:r>
            <a:r>
              <a:rPr spc="-39"/>
              <a:t>towards </a:t>
            </a:r>
            <a:r>
              <a:t>misunderstandings between the British and Chinese teams. The British professionals appreciate directness, whereas the Chinese professionals treat indirectness and diplomacy. An example is that silence during a meeting in</a:t>
            </a:r>
            <a:r>
              <a:rPr spc="-39"/>
              <a:t> </a:t>
            </a:r>
            <a:r>
              <a:t>China may</a:t>
            </a:r>
            <a:r>
              <a:rPr spc="-39"/>
              <a:t> </a:t>
            </a:r>
            <a:r>
              <a:t>indicate</a:t>
            </a:r>
            <a:r>
              <a:rPr spc="-19"/>
              <a:t> </a:t>
            </a:r>
            <a:r>
              <a:t>disagreement</a:t>
            </a:r>
            <a:r>
              <a:rPr spc="-14"/>
              <a:t> </a:t>
            </a:r>
            <a:r>
              <a:t>or</a:t>
            </a:r>
            <a:r>
              <a:rPr spc="-54"/>
              <a:t> </a:t>
            </a:r>
            <a:r>
              <a:t>thought, but</a:t>
            </a:r>
            <a:r>
              <a:rPr spc="-34"/>
              <a:t> </a:t>
            </a:r>
            <a:r>
              <a:t>the silence of</a:t>
            </a:r>
            <a:r>
              <a:rPr spc="-54"/>
              <a:t> </a:t>
            </a:r>
            <a:r>
              <a:t>a</a:t>
            </a:r>
            <a:r>
              <a:rPr spc="-19"/>
              <a:t> </a:t>
            </a:r>
            <a:r>
              <a:t>British</a:t>
            </a:r>
            <a:r>
              <a:rPr spc="-39"/>
              <a:t> </a:t>
            </a:r>
            <a:r>
              <a:t>colleague may</a:t>
            </a:r>
            <a:r>
              <a:rPr spc="-14"/>
              <a:t> </a:t>
            </a:r>
            <a:r>
              <a:t>mean</a:t>
            </a:r>
            <a:r>
              <a:rPr spc="-39"/>
              <a:t> </a:t>
            </a:r>
            <a:r>
              <a:t>he is uncertain. These delicacies need to be known to communicate effectively.</a:t>
            </a:r>
          </a:p>
        </p:txBody>
      </p:sp>
      <p:sp>
        <p:nvSpPr>
          <p:cNvPr id="4" name="Slide Number Placeholder 3"/>
          <p:cNvSpPr>
            <a:spLocks noGrp="1"/>
          </p:cNvSpPr>
          <p:nvPr>
            <p:ph type="sldNum" sz="quarter" idx="10"/>
          </p:nvPr>
        </p:nvSpPr>
        <p:spPr bwMode="auto"/>
        <p:txBody>
          <a:bodyPr/>
          <a:lstStyle/>
          <a:p>
            <a:pPr>
              <a:defRPr/>
            </a:pPr>
            <a:fld id="{0B84AD36-856B-72C6-0229-6374BCBEBC65}" type="slidenum">
              <a:r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The example of Huawei demonstrates that cultural differences can be eliminated by adapting. Trust is developed intuitively when both parties take little steps, such as using more formal language</a:t>
            </a:r>
            <a:r>
              <a:rPr spc="-9"/>
              <a:t> </a:t>
            </a:r>
            <a:r>
              <a:t>or leaving more</a:t>
            </a:r>
            <a:r>
              <a:rPr spc="-9"/>
              <a:t> </a:t>
            </a:r>
            <a:r>
              <a:t>space</a:t>
            </a:r>
            <a:r>
              <a:rPr spc="-9"/>
              <a:t> </a:t>
            </a:r>
            <a:r>
              <a:t>to</a:t>
            </a:r>
            <a:r>
              <a:rPr spc="-4"/>
              <a:t> </a:t>
            </a:r>
            <a:r>
              <a:t>talk. It</a:t>
            </a:r>
            <a:r>
              <a:rPr spc="-4"/>
              <a:t> </a:t>
            </a:r>
            <a:r>
              <a:t>is</a:t>
            </a:r>
            <a:r>
              <a:rPr spc="-14"/>
              <a:t> </a:t>
            </a:r>
            <a:r>
              <a:t>not</a:t>
            </a:r>
            <a:r>
              <a:rPr spc="-4"/>
              <a:t> </a:t>
            </a:r>
            <a:r>
              <a:t>the</a:t>
            </a:r>
            <a:r>
              <a:rPr spc="-9"/>
              <a:t> </a:t>
            </a:r>
            <a:r>
              <a:t>transformation of</a:t>
            </a:r>
            <a:r>
              <a:rPr spc="-45"/>
              <a:t> </a:t>
            </a:r>
            <a:r>
              <a:t>one</a:t>
            </a:r>
            <a:r>
              <a:rPr spc="-9"/>
              <a:t> </a:t>
            </a:r>
            <a:r>
              <a:t>culture</a:t>
            </a:r>
            <a:r>
              <a:rPr spc="-9"/>
              <a:t> </a:t>
            </a:r>
            <a:r>
              <a:t>over</a:t>
            </a:r>
            <a:r>
              <a:rPr spc="-4"/>
              <a:t> </a:t>
            </a:r>
            <a:r>
              <a:t>the</a:t>
            </a:r>
            <a:r>
              <a:rPr spc="-9"/>
              <a:t> </a:t>
            </a:r>
            <a:r>
              <a:t>other</a:t>
            </a:r>
            <a:r>
              <a:rPr spc="-4"/>
              <a:t> </a:t>
            </a:r>
            <a:r>
              <a:t>but the</a:t>
            </a:r>
            <a:r>
              <a:rPr spc="-74"/>
              <a:t> </a:t>
            </a:r>
            <a:r>
              <a:t>establishment</a:t>
            </a:r>
            <a:r>
              <a:rPr spc="-34"/>
              <a:t> </a:t>
            </a:r>
            <a:r>
              <a:t>of</a:t>
            </a:r>
            <a:r>
              <a:rPr spc="-79"/>
              <a:t> </a:t>
            </a:r>
            <a:r>
              <a:t>a</a:t>
            </a:r>
            <a:r>
              <a:rPr spc="-59"/>
              <a:t> </a:t>
            </a:r>
            <a:r>
              <a:t>balance</a:t>
            </a:r>
            <a:r>
              <a:rPr spc="-59"/>
              <a:t> </a:t>
            </a:r>
            <a:r>
              <a:t>between</a:t>
            </a:r>
            <a:r>
              <a:rPr spc="-74"/>
              <a:t> </a:t>
            </a:r>
            <a:r>
              <a:t>the</a:t>
            </a:r>
            <a:r>
              <a:rPr spc="-59"/>
              <a:t> </a:t>
            </a:r>
            <a:r>
              <a:t>two</a:t>
            </a:r>
            <a:r>
              <a:rPr spc="-54"/>
              <a:t> </a:t>
            </a:r>
            <a:r>
              <a:t>in</a:t>
            </a:r>
            <a:r>
              <a:rPr spc="-74"/>
              <a:t> </a:t>
            </a:r>
            <a:r>
              <a:t>which</a:t>
            </a:r>
            <a:r>
              <a:rPr spc="-74"/>
              <a:t> </a:t>
            </a:r>
            <a:r>
              <a:t>the</a:t>
            </a:r>
            <a:r>
              <a:rPr spc="-59"/>
              <a:t> </a:t>
            </a:r>
            <a:r>
              <a:t>values</a:t>
            </a:r>
            <a:r>
              <a:rPr spc="-64"/>
              <a:t> </a:t>
            </a:r>
            <a:r>
              <a:t>of</a:t>
            </a:r>
            <a:r>
              <a:rPr spc="-79"/>
              <a:t> </a:t>
            </a:r>
            <a:r>
              <a:t>both</a:t>
            </a:r>
            <a:r>
              <a:rPr spc="-74"/>
              <a:t> </a:t>
            </a:r>
            <a:r>
              <a:t>cultures</a:t>
            </a:r>
            <a:r>
              <a:rPr spc="-64"/>
              <a:t> </a:t>
            </a:r>
            <a:r>
              <a:t>are</a:t>
            </a:r>
            <a:r>
              <a:rPr spc="-59"/>
              <a:t> </a:t>
            </a:r>
            <a:r>
              <a:t>considered.</a:t>
            </a:r>
          </a:p>
        </p:txBody>
      </p:sp>
      <p:sp>
        <p:nvSpPr>
          <p:cNvPr id="4" name="Slide Number Placeholder 3"/>
          <p:cNvSpPr>
            <a:spLocks noGrp="1"/>
          </p:cNvSpPr>
          <p:nvPr>
            <p:ph type="sldNum" sz="quarter" idx="10"/>
          </p:nvPr>
        </p:nvSpPr>
        <p:spPr bwMode="auto"/>
        <p:txBody>
          <a:bodyPr/>
          <a:lstStyle/>
          <a:p>
            <a:pPr>
              <a:defRPr/>
            </a:pPr>
            <a:fld id="{E9A766FB-1CC1-9BD9-D31F-5F293C5B9E86}"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The cross cultural communication issue is normally cross the language. The misinterpretation of the silence, gestures, and even facial expressions could also be included in the list of the stressors. One such example is that a smile on the face of a Chinese manager can be construed to mean he/she disagrees whereas to a British manager the same can mean that he/she agrees. Being aware of these</a:t>
            </a:r>
            <a:r>
              <a:rPr spc="-9"/>
              <a:t> </a:t>
            </a:r>
            <a:r>
              <a:t>minor</a:t>
            </a:r>
            <a:r>
              <a:rPr spc="-19"/>
              <a:t> </a:t>
            </a:r>
            <a:r>
              <a:t>cues</a:t>
            </a:r>
            <a:r>
              <a:rPr spc="-34"/>
              <a:t> </a:t>
            </a:r>
            <a:r>
              <a:t>will</a:t>
            </a:r>
            <a:r>
              <a:rPr spc="-45"/>
              <a:t> </a:t>
            </a:r>
            <a:r>
              <a:t>allow</a:t>
            </a:r>
            <a:r>
              <a:rPr spc="-24"/>
              <a:t> </a:t>
            </a:r>
            <a:r>
              <a:t>for avoiding</a:t>
            </a:r>
            <a:r>
              <a:rPr spc="-24"/>
              <a:t> </a:t>
            </a:r>
            <a:r>
              <a:t>the</a:t>
            </a:r>
            <a:r>
              <a:rPr spc="-9"/>
              <a:t> </a:t>
            </a:r>
            <a:r>
              <a:t>issue</a:t>
            </a:r>
            <a:r>
              <a:rPr spc="-29"/>
              <a:t> </a:t>
            </a:r>
            <a:r>
              <a:t>of</a:t>
            </a:r>
            <a:r>
              <a:rPr spc="-39"/>
              <a:t> </a:t>
            </a:r>
            <a:r>
              <a:t>miscommunication</a:t>
            </a:r>
            <a:r>
              <a:rPr spc="-49"/>
              <a:t> </a:t>
            </a:r>
            <a:r>
              <a:t>and</a:t>
            </a:r>
            <a:r>
              <a:rPr spc="-24"/>
              <a:t> </a:t>
            </a:r>
            <a:r>
              <a:t>uphold</a:t>
            </a:r>
            <a:r>
              <a:rPr spc="-24"/>
              <a:t> </a:t>
            </a:r>
            <a:r>
              <a:t>a</a:t>
            </a:r>
            <a:r>
              <a:rPr spc="-9"/>
              <a:t> </a:t>
            </a:r>
            <a:r>
              <a:t>healthy</a:t>
            </a:r>
            <a:r>
              <a:rPr spc="-49"/>
              <a:t> </a:t>
            </a:r>
            <a:r>
              <a:t>respect level in business relations.</a:t>
            </a:r>
          </a:p>
        </p:txBody>
      </p:sp>
      <p:sp>
        <p:nvSpPr>
          <p:cNvPr id="4" name="Slide Number Placeholder 3"/>
          <p:cNvSpPr>
            <a:spLocks noGrp="1"/>
          </p:cNvSpPr>
          <p:nvPr>
            <p:ph type="sldNum" sz="quarter" idx="10"/>
          </p:nvPr>
        </p:nvSpPr>
        <p:spPr bwMode="auto"/>
        <p:txBody>
          <a:bodyPr/>
          <a:lstStyle/>
          <a:p>
            <a:pPr>
              <a:defRPr/>
            </a:pPr>
            <a:fld id="{28FB2685-357F-8788-C7CD-53C0562FCE94}"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Awareness, flexibility, and deference are the keys to cross-cultural business success. Learning about the culture of the partners is also advised as a way of encouraging managers to be prepared, patient throughout the discussions and not to assume. Spending time to develop personal relations with a negotiating partner is especially</a:t>
            </a:r>
            <a:r>
              <a:rPr spc="-9"/>
              <a:t> </a:t>
            </a:r>
            <a:r>
              <a:t>essential in the Chinese culture, in which trust cannot be gained instantly.</a:t>
            </a:r>
          </a:p>
        </p:txBody>
      </p:sp>
      <p:sp>
        <p:nvSpPr>
          <p:cNvPr id="4" name="Slide Number Placeholder 3"/>
          <p:cNvSpPr>
            <a:spLocks noGrp="1"/>
          </p:cNvSpPr>
          <p:nvPr>
            <p:ph type="sldNum" sz="quarter" idx="10"/>
          </p:nvPr>
        </p:nvSpPr>
        <p:spPr bwMode="auto"/>
        <p:txBody>
          <a:bodyPr/>
          <a:lstStyle/>
          <a:p>
            <a:pPr>
              <a:defRPr/>
            </a:pPr>
            <a:fld id="{41C9DB1C-F109-83C1-D285-E30D679E9FD7}" type="slidenum">
              <a:rPr/>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t>To sum</a:t>
            </a:r>
            <a:r>
              <a:rPr spc="-4"/>
              <a:t> </a:t>
            </a:r>
            <a:r>
              <a:t>up, intercultural</a:t>
            </a:r>
            <a:r>
              <a:rPr spc="-4"/>
              <a:t> </a:t>
            </a:r>
            <a:r>
              <a:t>competence is the key</a:t>
            </a:r>
            <a:r>
              <a:rPr spc="-4"/>
              <a:t> </a:t>
            </a:r>
            <a:r>
              <a:t>to effective management in the global</a:t>
            </a:r>
            <a:r>
              <a:rPr spc="-4"/>
              <a:t> </a:t>
            </a:r>
            <a:r>
              <a:t>arena. The UK and China represent two poles of the communication spectrum, but if the professionals are</a:t>
            </a:r>
            <a:r>
              <a:rPr spc="-74"/>
              <a:t> </a:t>
            </a:r>
            <a:r>
              <a:t>aware</a:t>
            </a:r>
            <a:r>
              <a:rPr spc="-74"/>
              <a:t> </a:t>
            </a:r>
            <a:r>
              <a:t>of</a:t>
            </a:r>
            <a:r>
              <a:rPr spc="-74"/>
              <a:t> </a:t>
            </a:r>
            <a:r>
              <a:t>such</a:t>
            </a:r>
            <a:r>
              <a:rPr spc="-74"/>
              <a:t> </a:t>
            </a:r>
            <a:r>
              <a:t>differences</a:t>
            </a:r>
            <a:r>
              <a:rPr spc="-74"/>
              <a:t> </a:t>
            </a:r>
            <a:r>
              <a:t>and</a:t>
            </a:r>
            <a:r>
              <a:rPr spc="-74"/>
              <a:t> </a:t>
            </a:r>
            <a:r>
              <a:t>respect</a:t>
            </a:r>
            <a:r>
              <a:rPr spc="-59"/>
              <a:t> </a:t>
            </a:r>
            <a:r>
              <a:t>them,</a:t>
            </a:r>
            <a:r>
              <a:rPr spc="-45"/>
              <a:t> </a:t>
            </a:r>
            <a:r>
              <a:t>they</a:t>
            </a:r>
            <a:r>
              <a:rPr spc="-74"/>
              <a:t> </a:t>
            </a:r>
            <a:r>
              <a:t>can</a:t>
            </a:r>
            <a:r>
              <a:rPr spc="-54"/>
              <a:t> </a:t>
            </a:r>
            <a:r>
              <a:t>make</a:t>
            </a:r>
            <a:r>
              <a:rPr spc="-59"/>
              <a:t> </a:t>
            </a:r>
            <a:r>
              <a:t>diversity</a:t>
            </a:r>
            <a:r>
              <a:rPr spc="-74"/>
              <a:t> </a:t>
            </a:r>
            <a:r>
              <a:t>their</a:t>
            </a:r>
            <a:r>
              <a:rPr spc="-45"/>
              <a:t> </a:t>
            </a:r>
            <a:r>
              <a:t>strength.</a:t>
            </a:r>
            <a:r>
              <a:rPr spc="-45"/>
              <a:t> </a:t>
            </a:r>
            <a:r>
              <a:t>Cultural awareness, flexibility, and empathy are what make business interactions turn into a long-term </a:t>
            </a:r>
            <a:r>
              <a:rPr spc="-9"/>
              <a:t>partnership.</a:t>
            </a:r>
            <a:endParaRPr/>
          </a:p>
        </p:txBody>
      </p:sp>
      <p:sp>
        <p:nvSpPr>
          <p:cNvPr id="4" name="Slide Number Placeholder 3"/>
          <p:cNvSpPr>
            <a:spLocks noGrp="1"/>
          </p:cNvSpPr>
          <p:nvPr>
            <p:ph type="sldNum" sz="quarter" idx="10"/>
          </p:nvPr>
        </p:nvSpPr>
        <p:spPr bwMode="auto"/>
        <p:txBody>
          <a:bodyPr/>
          <a:lstStyle/>
          <a:p>
            <a:pPr>
              <a:defRPr/>
            </a:pPr>
            <a:fld id="{11641A70-D152-A10F-2B75-8C18B281FAAF}" type="slidenum">
              <a:r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D3BBC5C-E9F7-6776-430F-95B92D02418E}" type="slidenum">
              <a:rPr/>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type="title" preserve="1" userDrawn="1">
  <p:cSld name="Title Slide">
    <p:spTree>
      <p:nvGrpSpPr>
        <p:cNvPr id="1" name=""/>
        <p:cNvGrpSpPr/>
        <p:nvPr/>
      </p:nvGrpSpPr>
      <p:grpSpPr bwMode="auto">
        <a:xfrm>
          <a:off x="0" y="0"/>
          <a:ext cx="0" cy="0"/>
          <a:chOff x="0" y="0"/>
          <a:chExt cx="0" cy="0"/>
        </a:xfrm>
      </p:grpSpPr>
      <p:sp>
        <p:nvSpPr>
          <p:cNvPr id="1574739259" name="Title 1"/>
          <p:cNvSpPr>
            <a:spLocks noGrp="1"/>
          </p:cNvSpPr>
          <p:nvPr>
            <p:ph type="ctrTitle"/>
          </p:nvPr>
        </p:nvSpPr>
        <p:spPr bwMode="auto">
          <a:xfrm>
            <a:off x="914400" y="2130425"/>
            <a:ext cx="10363199" cy="1470025"/>
          </a:xfrm>
        </p:spPr>
        <p:txBody>
          <a:bodyPr/>
          <a:lstStyle>
            <a:lvl1pPr algn="ctr">
              <a:defRPr b="1"/>
            </a:lvl1pPr>
          </a:lstStyle>
          <a:p>
            <a:pPr>
              <a:defRPr/>
            </a:pPr>
            <a:r>
              <a:t>Click to edit Master title style</a:t>
            </a:r>
          </a:p>
        </p:txBody>
      </p:sp>
      <p:sp>
        <p:nvSpPr>
          <p:cNvPr id="652968196" name="Subtitle 2"/>
          <p:cNvSpPr>
            <a:spLocks noGrp="1"/>
          </p:cNvSpPr>
          <p:nvPr>
            <p:ph type="subTitle" idx="1"/>
          </p:nvPr>
        </p:nvSpPr>
        <p:spPr bwMode="auto">
          <a:xfrm>
            <a:off x="1828800" y="3886200"/>
            <a:ext cx="8534399" cy="1752599"/>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a:defRPr/>
            </a:pPr>
            <a:r>
              <a:t>Click to edit Master subtitle style</a:t>
            </a:r>
          </a:p>
        </p:txBody>
      </p:sp>
      <p:sp>
        <p:nvSpPr>
          <p:cNvPr id="1717190624" name="Date Placeholder 3"/>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876404240" name="Footer Placeholder 4"/>
          <p:cNvSpPr>
            <a:spLocks noGrp="1"/>
          </p:cNvSpPr>
          <p:nvPr>
            <p:ph type="ftr" sz="quarter" idx="11"/>
          </p:nvPr>
        </p:nvSpPr>
        <p:spPr bwMode="auto"/>
        <p:txBody>
          <a:bodyPr/>
          <a:lstStyle/>
          <a:p>
            <a:pPr>
              <a:defRPr/>
            </a:pPr>
            <a:endParaRPr/>
          </a:p>
        </p:txBody>
      </p:sp>
      <p:sp>
        <p:nvSpPr>
          <p:cNvPr id="1060620390" name="Slide Number Placeholder 5"/>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type="obj" preserve="1" userDrawn="1">
  <p:cSld name="Title and Content">
    <p:spTree>
      <p:nvGrpSpPr>
        <p:cNvPr id="1" name=""/>
        <p:cNvGrpSpPr/>
        <p:nvPr/>
      </p:nvGrpSpPr>
      <p:grpSpPr bwMode="auto">
        <a:xfrm>
          <a:off x="0" y="0"/>
          <a:ext cx="0" cy="0"/>
          <a:chOff x="0" y="0"/>
          <a:chExt cx="0" cy="0"/>
        </a:xfrm>
      </p:grpSpPr>
      <p:sp>
        <p:nvSpPr>
          <p:cNvPr id="903775621" name="Title 1"/>
          <p:cNvSpPr>
            <a:spLocks noGrp="1"/>
          </p:cNvSpPr>
          <p:nvPr>
            <p:ph type="title"/>
          </p:nvPr>
        </p:nvSpPr>
        <p:spPr bwMode="auto"/>
        <p:txBody>
          <a:bodyPr/>
          <a:lstStyle/>
          <a:p>
            <a:pPr>
              <a:defRPr/>
            </a:pPr>
            <a:r>
              <a:t>Click to edit Master title style</a:t>
            </a:r>
          </a:p>
        </p:txBody>
      </p:sp>
      <p:sp>
        <p:nvSpPr>
          <p:cNvPr id="360729472" name="Content Placeholder 2"/>
          <p:cNvSpPr>
            <a:spLocks noGrp="1"/>
          </p:cNvSpPr>
          <p:nvPr>
            <p:ph idx="1"/>
          </p:nvPr>
        </p:nvSpPr>
        <p:spPr bwMode="auto"/>
        <p:txBody>
          <a:body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553187568" name="Date Placeholder 3"/>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77701487" name="Footer Placeholder 4"/>
          <p:cNvSpPr>
            <a:spLocks noGrp="1"/>
          </p:cNvSpPr>
          <p:nvPr>
            <p:ph type="ftr" sz="quarter" idx="11"/>
          </p:nvPr>
        </p:nvSpPr>
        <p:spPr bwMode="auto"/>
        <p:txBody>
          <a:bodyPr/>
          <a:lstStyle/>
          <a:p>
            <a:pPr>
              <a:defRPr/>
            </a:pPr>
            <a:endParaRPr/>
          </a:p>
        </p:txBody>
      </p:sp>
      <p:sp>
        <p:nvSpPr>
          <p:cNvPr id="2001720906" name="Slide Number Placeholder 5"/>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type="secHead" preserve="1" userDrawn="1">
  <p:cSld name="Section Header">
    <p:spTree>
      <p:nvGrpSpPr>
        <p:cNvPr id="1" name=""/>
        <p:cNvGrpSpPr/>
        <p:nvPr/>
      </p:nvGrpSpPr>
      <p:grpSpPr bwMode="auto">
        <a:xfrm>
          <a:off x="0" y="0"/>
          <a:ext cx="0" cy="0"/>
          <a:chOff x="0" y="0"/>
          <a:chExt cx="0" cy="0"/>
        </a:xfrm>
      </p:grpSpPr>
      <p:sp>
        <p:nvSpPr>
          <p:cNvPr id="484972397" name="Title 1"/>
          <p:cNvSpPr>
            <a:spLocks noGrp="1"/>
          </p:cNvSpPr>
          <p:nvPr>
            <p:ph type="title"/>
          </p:nvPr>
        </p:nvSpPr>
        <p:spPr bwMode="auto">
          <a:xfrm>
            <a:off x="963083" y="4406901"/>
            <a:ext cx="10363199" cy="1362074"/>
          </a:xfrm>
        </p:spPr>
        <p:txBody>
          <a:bodyPr anchor="t"/>
          <a:lstStyle>
            <a:lvl1pPr algn="l">
              <a:defRPr sz="4000" b="1" cap="all"/>
            </a:lvl1pPr>
          </a:lstStyle>
          <a:p>
            <a:pPr>
              <a:defRPr/>
            </a:pPr>
            <a:r>
              <a:t>Click to edit Master title style</a:t>
            </a:r>
          </a:p>
        </p:txBody>
      </p:sp>
      <p:sp>
        <p:nvSpPr>
          <p:cNvPr id="579497454" name="Text Placeholder 2"/>
          <p:cNvSpPr>
            <a:spLocks noGrp="1"/>
          </p:cNvSpPr>
          <p:nvPr>
            <p:ph type="body" idx="1"/>
          </p:nvPr>
        </p:nvSpPr>
        <p:spPr bwMode="auto">
          <a:xfrm>
            <a:off x="963083" y="2906713"/>
            <a:ext cx="10363199" cy="150018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defRPr/>
            </a:pPr>
            <a:r>
              <a:t>Click to edit Master text styles</a:t>
            </a:r>
          </a:p>
        </p:txBody>
      </p:sp>
      <p:sp>
        <p:nvSpPr>
          <p:cNvPr id="175050906" name="Date Placeholder 3"/>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483194742" name="Footer Placeholder 4"/>
          <p:cNvSpPr>
            <a:spLocks noGrp="1"/>
          </p:cNvSpPr>
          <p:nvPr>
            <p:ph type="ftr" sz="quarter" idx="11"/>
          </p:nvPr>
        </p:nvSpPr>
        <p:spPr bwMode="auto"/>
        <p:txBody>
          <a:bodyPr/>
          <a:lstStyle/>
          <a:p>
            <a:pPr>
              <a:defRPr/>
            </a:pPr>
            <a:endParaRPr/>
          </a:p>
        </p:txBody>
      </p:sp>
      <p:sp>
        <p:nvSpPr>
          <p:cNvPr id="181018360" name="Slide Number Placeholder 5"/>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type="twoObj" preserve="1" userDrawn="1">
  <p:cSld name="Two Content">
    <p:spTree>
      <p:nvGrpSpPr>
        <p:cNvPr id="1" name=""/>
        <p:cNvGrpSpPr/>
        <p:nvPr/>
      </p:nvGrpSpPr>
      <p:grpSpPr bwMode="auto">
        <a:xfrm>
          <a:off x="0" y="0"/>
          <a:ext cx="0" cy="0"/>
          <a:chOff x="0" y="0"/>
          <a:chExt cx="0" cy="0"/>
        </a:xfrm>
      </p:grpSpPr>
      <p:sp>
        <p:nvSpPr>
          <p:cNvPr id="1541600659" name="Title 1"/>
          <p:cNvSpPr>
            <a:spLocks noGrp="1"/>
          </p:cNvSpPr>
          <p:nvPr>
            <p:ph type="title"/>
          </p:nvPr>
        </p:nvSpPr>
        <p:spPr bwMode="auto"/>
        <p:txBody>
          <a:bodyPr/>
          <a:lstStyle/>
          <a:p>
            <a:pPr>
              <a:defRPr/>
            </a:pPr>
            <a:r>
              <a:t>Click to edit Master title style</a:t>
            </a:r>
          </a:p>
        </p:txBody>
      </p:sp>
      <p:sp>
        <p:nvSpPr>
          <p:cNvPr id="968533814" name="Content Placeholder 2"/>
          <p:cNvSpPr>
            <a:spLocks noGrp="1"/>
          </p:cNvSpPr>
          <p:nvPr>
            <p:ph sz="half" idx="1"/>
          </p:nvPr>
        </p:nvSpPr>
        <p:spPr bwMode="auto">
          <a:xfrm>
            <a:off x="1583498" y="1600201"/>
            <a:ext cx="4704522"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2095037919" name="Content Placeholder 3"/>
          <p:cNvSpPr>
            <a:spLocks noGrp="1"/>
          </p:cNvSpPr>
          <p:nvPr>
            <p:ph sz="half" idx="2"/>
          </p:nvPr>
        </p:nvSpPr>
        <p:spPr bwMode="auto">
          <a:xfrm>
            <a:off x="6576053" y="1600201"/>
            <a:ext cx="5006346"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867236713" name="Date Placeholder 4"/>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224331208" name="Footer Placeholder 5"/>
          <p:cNvSpPr>
            <a:spLocks noGrp="1"/>
          </p:cNvSpPr>
          <p:nvPr>
            <p:ph type="ftr" sz="quarter" idx="11"/>
          </p:nvPr>
        </p:nvSpPr>
        <p:spPr bwMode="auto"/>
        <p:txBody>
          <a:bodyPr/>
          <a:lstStyle/>
          <a:p>
            <a:pPr>
              <a:defRPr/>
            </a:pPr>
            <a:endParaRPr/>
          </a:p>
        </p:txBody>
      </p:sp>
      <p:sp>
        <p:nvSpPr>
          <p:cNvPr id="1770722164" name="Slide Number Placeholder 6"/>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type="twoTxTwoObj" preserve="1" userDrawn="1">
  <p:cSld name="Comparison">
    <p:spTree>
      <p:nvGrpSpPr>
        <p:cNvPr id="1" name=""/>
        <p:cNvGrpSpPr/>
        <p:nvPr/>
      </p:nvGrpSpPr>
      <p:grpSpPr bwMode="auto">
        <a:xfrm>
          <a:off x="0" y="0"/>
          <a:ext cx="0" cy="0"/>
          <a:chOff x="0" y="0"/>
          <a:chExt cx="0" cy="0"/>
        </a:xfrm>
      </p:grpSpPr>
      <p:sp>
        <p:nvSpPr>
          <p:cNvPr id="2093020499" name="Title 1"/>
          <p:cNvSpPr>
            <a:spLocks noGrp="1"/>
          </p:cNvSpPr>
          <p:nvPr>
            <p:ph type="title"/>
          </p:nvPr>
        </p:nvSpPr>
        <p:spPr bwMode="auto"/>
        <p:txBody>
          <a:bodyPr/>
          <a:lstStyle>
            <a:lvl1pPr>
              <a:defRPr/>
            </a:lvl1pPr>
          </a:lstStyle>
          <a:p>
            <a:pPr>
              <a:defRPr/>
            </a:pPr>
            <a:r>
              <a:t>Click to edit Master title style</a:t>
            </a:r>
          </a:p>
        </p:txBody>
      </p:sp>
      <p:sp>
        <p:nvSpPr>
          <p:cNvPr id="261947635" name="Text Placeholder 2"/>
          <p:cNvSpPr>
            <a:spLocks noGrp="1"/>
          </p:cNvSpPr>
          <p:nvPr>
            <p:ph type="body" idx="1"/>
          </p:nvPr>
        </p:nvSpPr>
        <p:spPr bwMode="auto">
          <a:xfrm>
            <a:off x="1583498" y="1535113"/>
            <a:ext cx="470452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t>Click to edit Master text styles</a:t>
            </a:r>
          </a:p>
        </p:txBody>
      </p:sp>
      <p:sp>
        <p:nvSpPr>
          <p:cNvPr id="1713912226" name="Content Placeholder 3"/>
          <p:cNvSpPr>
            <a:spLocks noGrp="1"/>
          </p:cNvSpPr>
          <p:nvPr>
            <p:ph sz="half" idx="2"/>
          </p:nvPr>
        </p:nvSpPr>
        <p:spPr bwMode="auto">
          <a:xfrm>
            <a:off x="1583498" y="2174874"/>
            <a:ext cx="470452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1378485622" name="Text Placeholder 4"/>
          <p:cNvSpPr>
            <a:spLocks noGrp="1"/>
          </p:cNvSpPr>
          <p:nvPr>
            <p:ph type="body" sz="quarter" idx="3"/>
          </p:nvPr>
        </p:nvSpPr>
        <p:spPr bwMode="auto">
          <a:xfrm>
            <a:off x="6480042" y="1535113"/>
            <a:ext cx="510235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t>Click to edit Master text styles</a:t>
            </a:r>
          </a:p>
        </p:txBody>
      </p:sp>
      <p:sp>
        <p:nvSpPr>
          <p:cNvPr id="223043367" name="Content Placeholder 5"/>
          <p:cNvSpPr>
            <a:spLocks noGrp="1"/>
          </p:cNvSpPr>
          <p:nvPr>
            <p:ph sz="quarter" idx="4"/>
          </p:nvPr>
        </p:nvSpPr>
        <p:spPr bwMode="auto">
          <a:xfrm>
            <a:off x="6480042" y="2174874"/>
            <a:ext cx="510235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1942527893" name="Date Placeholder 6"/>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352553986" name="Footer Placeholder 7"/>
          <p:cNvSpPr>
            <a:spLocks noGrp="1"/>
          </p:cNvSpPr>
          <p:nvPr>
            <p:ph type="ftr" sz="quarter" idx="11"/>
          </p:nvPr>
        </p:nvSpPr>
        <p:spPr bwMode="auto"/>
        <p:txBody>
          <a:bodyPr/>
          <a:lstStyle/>
          <a:p>
            <a:pPr>
              <a:defRPr/>
            </a:pPr>
            <a:endParaRPr/>
          </a:p>
        </p:txBody>
      </p:sp>
      <p:sp>
        <p:nvSpPr>
          <p:cNvPr id="390337284" name="Slide Number Placeholder 8"/>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type="titleOnly" preserve="1" userDrawn="1">
  <p:cSld name="Title Only">
    <p:spTree>
      <p:nvGrpSpPr>
        <p:cNvPr id="1" name=""/>
        <p:cNvGrpSpPr/>
        <p:nvPr/>
      </p:nvGrpSpPr>
      <p:grpSpPr bwMode="auto">
        <a:xfrm>
          <a:off x="0" y="0"/>
          <a:ext cx="0" cy="0"/>
          <a:chOff x="0" y="0"/>
          <a:chExt cx="0" cy="0"/>
        </a:xfrm>
      </p:grpSpPr>
      <p:sp>
        <p:nvSpPr>
          <p:cNvPr id="1067232548" name="Title 1"/>
          <p:cNvSpPr>
            <a:spLocks noGrp="1"/>
          </p:cNvSpPr>
          <p:nvPr>
            <p:ph type="title"/>
          </p:nvPr>
        </p:nvSpPr>
        <p:spPr bwMode="auto"/>
        <p:txBody>
          <a:bodyPr/>
          <a:lstStyle/>
          <a:p>
            <a:pPr>
              <a:defRPr/>
            </a:pPr>
            <a:r>
              <a:t>Click to edit Master title style</a:t>
            </a:r>
          </a:p>
        </p:txBody>
      </p:sp>
      <p:sp>
        <p:nvSpPr>
          <p:cNvPr id="94271783" name="Date Placeholder 2"/>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275077338" name="Footer Placeholder 3"/>
          <p:cNvSpPr>
            <a:spLocks noGrp="1"/>
          </p:cNvSpPr>
          <p:nvPr>
            <p:ph type="ftr" sz="quarter" idx="11"/>
          </p:nvPr>
        </p:nvSpPr>
        <p:spPr bwMode="auto"/>
        <p:txBody>
          <a:bodyPr/>
          <a:lstStyle/>
          <a:p>
            <a:pPr>
              <a:defRPr/>
            </a:pPr>
            <a:endParaRPr/>
          </a:p>
        </p:txBody>
      </p:sp>
      <p:sp>
        <p:nvSpPr>
          <p:cNvPr id="932906425" name="Slide Number Placeholder 4"/>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type="blank" preserve="1" userDrawn="1">
  <p:cSld name="Blank">
    <p:spTree>
      <p:nvGrpSpPr>
        <p:cNvPr id="1" name=""/>
        <p:cNvGrpSpPr/>
        <p:nvPr/>
      </p:nvGrpSpPr>
      <p:grpSpPr bwMode="auto">
        <a:xfrm>
          <a:off x="0" y="0"/>
          <a:ext cx="0" cy="0"/>
          <a:chOff x="0" y="0"/>
          <a:chExt cx="0" cy="0"/>
        </a:xfrm>
      </p:grpSpPr>
      <p:sp>
        <p:nvSpPr>
          <p:cNvPr id="194028983" name="Date Placeholder 1"/>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041758570" name="Footer Placeholder 2"/>
          <p:cNvSpPr>
            <a:spLocks noGrp="1"/>
          </p:cNvSpPr>
          <p:nvPr>
            <p:ph type="ftr" sz="quarter" idx="11"/>
          </p:nvPr>
        </p:nvSpPr>
        <p:spPr bwMode="auto"/>
        <p:txBody>
          <a:bodyPr/>
          <a:lstStyle/>
          <a:p>
            <a:pPr>
              <a:defRPr/>
            </a:pPr>
            <a:endParaRPr/>
          </a:p>
        </p:txBody>
      </p:sp>
      <p:sp>
        <p:nvSpPr>
          <p:cNvPr id="603485405" name="Slide Number Placeholder 3"/>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type="objTx" preserve="1" userDrawn="1">
  <p:cSld name="Content with Caption">
    <p:spTree>
      <p:nvGrpSpPr>
        <p:cNvPr id="1" name=""/>
        <p:cNvGrpSpPr/>
        <p:nvPr/>
      </p:nvGrpSpPr>
      <p:grpSpPr bwMode="auto">
        <a:xfrm>
          <a:off x="0" y="0"/>
          <a:ext cx="0" cy="0"/>
          <a:chOff x="0" y="0"/>
          <a:chExt cx="0" cy="0"/>
        </a:xfrm>
      </p:grpSpPr>
      <p:sp>
        <p:nvSpPr>
          <p:cNvPr id="618299799" name="Title 1"/>
          <p:cNvSpPr>
            <a:spLocks noGrp="1"/>
          </p:cNvSpPr>
          <p:nvPr>
            <p:ph type="title"/>
          </p:nvPr>
        </p:nvSpPr>
        <p:spPr bwMode="auto">
          <a:xfrm>
            <a:off x="1583498" y="273049"/>
            <a:ext cx="3552394" cy="1162050"/>
          </a:xfrm>
        </p:spPr>
        <p:txBody>
          <a:bodyPr anchor="b"/>
          <a:lstStyle>
            <a:lvl1pPr algn="l">
              <a:defRPr sz="2000" b="1"/>
            </a:lvl1pPr>
          </a:lstStyle>
          <a:p>
            <a:pPr>
              <a:defRPr/>
            </a:pPr>
            <a:r>
              <a:t>Click to edit Master title style</a:t>
            </a:r>
          </a:p>
        </p:txBody>
      </p:sp>
      <p:sp>
        <p:nvSpPr>
          <p:cNvPr id="1698121670" name="Content Placeholder 2"/>
          <p:cNvSpPr>
            <a:spLocks noGrp="1"/>
          </p:cNvSpPr>
          <p:nvPr>
            <p:ph idx="1"/>
          </p:nvPr>
        </p:nvSpPr>
        <p:spPr bwMode="auto">
          <a:xfrm>
            <a:off x="5327914" y="273050"/>
            <a:ext cx="6254485"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888125839" name="Text Placeholder 3"/>
          <p:cNvSpPr>
            <a:spLocks noGrp="1"/>
          </p:cNvSpPr>
          <p:nvPr>
            <p:ph type="body" sz="half" idx="2"/>
          </p:nvPr>
        </p:nvSpPr>
        <p:spPr bwMode="auto">
          <a:xfrm>
            <a:off x="1583498" y="1435101"/>
            <a:ext cx="3552394" cy="46910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t>Click to edit Master text styles</a:t>
            </a:r>
          </a:p>
        </p:txBody>
      </p:sp>
      <p:sp>
        <p:nvSpPr>
          <p:cNvPr id="1062388617" name="Date Placeholder 4"/>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458842297" name="Footer Placeholder 5"/>
          <p:cNvSpPr>
            <a:spLocks noGrp="1"/>
          </p:cNvSpPr>
          <p:nvPr>
            <p:ph type="ftr" sz="quarter" idx="11"/>
          </p:nvPr>
        </p:nvSpPr>
        <p:spPr bwMode="auto"/>
        <p:txBody>
          <a:bodyPr/>
          <a:lstStyle/>
          <a:p>
            <a:pPr>
              <a:defRPr/>
            </a:pPr>
            <a:endParaRPr/>
          </a:p>
        </p:txBody>
      </p:sp>
      <p:sp>
        <p:nvSpPr>
          <p:cNvPr id="631647496" name="Slide Number Placeholder 6"/>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type="picTx" preserve="1" userDrawn="1">
  <p:cSld name="Picture with Caption">
    <p:spTree>
      <p:nvGrpSpPr>
        <p:cNvPr id="1" name=""/>
        <p:cNvGrpSpPr/>
        <p:nvPr/>
      </p:nvGrpSpPr>
      <p:grpSpPr bwMode="auto">
        <a:xfrm>
          <a:off x="0" y="0"/>
          <a:ext cx="0" cy="0"/>
          <a:chOff x="0" y="0"/>
          <a:chExt cx="0" cy="0"/>
        </a:xfrm>
      </p:grpSpPr>
      <p:sp>
        <p:nvSpPr>
          <p:cNvPr id="643089714" name="Title 1"/>
          <p:cNvSpPr>
            <a:spLocks noGrp="1"/>
          </p:cNvSpPr>
          <p:nvPr>
            <p:ph type="title"/>
          </p:nvPr>
        </p:nvSpPr>
        <p:spPr bwMode="auto">
          <a:xfrm>
            <a:off x="1583498" y="4800600"/>
            <a:ext cx="9985109" cy="566738"/>
          </a:xfrm>
        </p:spPr>
        <p:txBody>
          <a:bodyPr anchor="b"/>
          <a:lstStyle>
            <a:lvl1pPr algn="l">
              <a:defRPr sz="2000" b="1"/>
            </a:lvl1pPr>
          </a:lstStyle>
          <a:p>
            <a:pPr>
              <a:defRPr/>
            </a:pPr>
            <a:r>
              <a:t>Click to edit Master title style</a:t>
            </a:r>
          </a:p>
        </p:txBody>
      </p:sp>
      <p:sp>
        <p:nvSpPr>
          <p:cNvPr id="484232934" name="Picture Placeholder 2"/>
          <p:cNvSpPr>
            <a:spLocks noGrp="1"/>
          </p:cNvSpPr>
          <p:nvPr>
            <p:ph type="pic" idx="1"/>
          </p:nvPr>
        </p:nvSpPr>
        <p:spPr bwMode="auto">
          <a:xfrm>
            <a:off x="1583498" y="612774"/>
            <a:ext cx="9985109" cy="41147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a:defRPr/>
            </a:pPr>
            <a:endParaRPr/>
          </a:p>
        </p:txBody>
      </p:sp>
      <p:sp>
        <p:nvSpPr>
          <p:cNvPr id="111802869" name="Text Placeholder 3"/>
          <p:cNvSpPr>
            <a:spLocks noGrp="1"/>
          </p:cNvSpPr>
          <p:nvPr>
            <p:ph type="body" sz="half" idx="2"/>
          </p:nvPr>
        </p:nvSpPr>
        <p:spPr bwMode="auto">
          <a:xfrm>
            <a:off x="1583498" y="5367337"/>
            <a:ext cx="9985109"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t>Click to edit Master text styles</a:t>
            </a:r>
          </a:p>
        </p:txBody>
      </p:sp>
      <p:sp>
        <p:nvSpPr>
          <p:cNvPr id="1369542664" name="Date Placeholder 4"/>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793972998" name="Footer Placeholder 5"/>
          <p:cNvSpPr>
            <a:spLocks noGrp="1"/>
          </p:cNvSpPr>
          <p:nvPr>
            <p:ph type="ftr" sz="quarter" idx="11"/>
          </p:nvPr>
        </p:nvSpPr>
        <p:spPr bwMode="auto"/>
        <p:txBody>
          <a:bodyPr/>
          <a:lstStyle/>
          <a:p>
            <a:pPr>
              <a:defRPr/>
            </a:pPr>
            <a:endParaRPr/>
          </a:p>
        </p:txBody>
      </p:sp>
      <p:sp>
        <p:nvSpPr>
          <p:cNvPr id="1781654754" name="Slide Number Placeholder 6"/>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type="vertTx" preserve="1" userDrawn="1">
  <p:cSld name="Title and Vertical Text">
    <p:spTree>
      <p:nvGrpSpPr>
        <p:cNvPr id="1" name=""/>
        <p:cNvGrpSpPr/>
        <p:nvPr/>
      </p:nvGrpSpPr>
      <p:grpSpPr bwMode="auto">
        <a:xfrm>
          <a:off x="0" y="0"/>
          <a:ext cx="0" cy="0"/>
          <a:chOff x="0" y="0"/>
          <a:chExt cx="0" cy="0"/>
        </a:xfrm>
      </p:grpSpPr>
      <p:sp>
        <p:nvSpPr>
          <p:cNvPr id="616042567" name="Title 1"/>
          <p:cNvSpPr>
            <a:spLocks noGrp="1"/>
          </p:cNvSpPr>
          <p:nvPr>
            <p:ph type="title"/>
          </p:nvPr>
        </p:nvSpPr>
        <p:spPr bwMode="auto"/>
        <p:txBody>
          <a:bodyPr/>
          <a:lstStyle/>
          <a:p>
            <a:pPr>
              <a:defRPr/>
            </a:pPr>
            <a:r>
              <a:t>Click to edit Master title style</a:t>
            </a:r>
          </a:p>
        </p:txBody>
      </p:sp>
      <p:sp>
        <p:nvSpPr>
          <p:cNvPr id="1670450811" name="Vertical Text Placeholder 2"/>
          <p:cNvSpPr>
            <a:spLocks noGrp="1"/>
          </p:cNvSpPr>
          <p:nvPr>
            <p:ph type="body" orient="vert" idx="1"/>
          </p:nvPr>
        </p:nvSpPr>
        <p:spPr bwMode="auto"/>
        <p:txBody>
          <a:bodyPr vert="eaVert"/>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1016732905" name="Date Placeholder 3"/>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1835114315" name="Footer Placeholder 4"/>
          <p:cNvSpPr>
            <a:spLocks noGrp="1"/>
          </p:cNvSpPr>
          <p:nvPr>
            <p:ph type="ftr" sz="quarter" idx="11"/>
          </p:nvPr>
        </p:nvSpPr>
        <p:spPr bwMode="auto"/>
        <p:txBody>
          <a:bodyPr/>
          <a:lstStyle/>
          <a:p>
            <a:pPr>
              <a:defRPr/>
            </a:pPr>
            <a:endParaRPr/>
          </a:p>
        </p:txBody>
      </p:sp>
      <p:sp>
        <p:nvSpPr>
          <p:cNvPr id="1250853166" name="Slide Number Placeholder 5"/>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type="vertTitleAndTx" preserve="1" userDrawn="1">
  <p:cSld name="Vertical Title and Text">
    <p:spTree>
      <p:nvGrpSpPr>
        <p:cNvPr id="1" name=""/>
        <p:cNvGrpSpPr/>
        <p:nvPr/>
      </p:nvGrpSpPr>
      <p:grpSpPr bwMode="auto">
        <a:xfrm>
          <a:off x="0" y="0"/>
          <a:ext cx="0" cy="0"/>
          <a:chOff x="0" y="0"/>
          <a:chExt cx="0" cy="0"/>
        </a:xfrm>
      </p:grpSpPr>
      <p:sp>
        <p:nvSpPr>
          <p:cNvPr id="556914809" name="Vertical Title 1"/>
          <p:cNvSpPr>
            <a:spLocks noGrp="1"/>
          </p:cNvSpPr>
          <p:nvPr>
            <p:ph type="title" orient="vert"/>
          </p:nvPr>
        </p:nvSpPr>
        <p:spPr bwMode="auto">
          <a:xfrm>
            <a:off x="8839199" y="274638"/>
            <a:ext cx="2743200" cy="5851525"/>
          </a:xfrm>
        </p:spPr>
        <p:txBody>
          <a:bodyPr vert="eaVert"/>
          <a:lstStyle>
            <a:lvl1pPr algn="ctr">
              <a:defRPr/>
            </a:lvl1pPr>
          </a:lstStyle>
          <a:p>
            <a:pPr>
              <a:defRPr/>
            </a:pPr>
            <a:r>
              <a:t>Click to edit Master title style</a:t>
            </a:r>
          </a:p>
        </p:txBody>
      </p:sp>
      <p:sp>
        <p:nvSpPr>
          <p:cNvPr id="1598252937" name="Vertical Text Placeholder 2"/>
          <p:cNvSpPr>
            <a:spLocks noGrp="1"/>
          </p:cNvSpPr>
          <p:nvPr>
            <p:ph type="body" orient="vert" idx="1"/>
          </p:nvPr>
        </p:nvSpPr>
        <p:spPr bwMode="auto">
          <a:xfrm>
            <a:off x="609599" y="274638"/>
            <a:ext cx="8026399" cy="5851525"/>
          </a:xfrm>
        </p:spPr>
        <p:txBody>
          <a:bodyPr vert="eaVert"/>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1256472180" name="Date Placeholder 3"/>
          <p:cNvSpPr>
            <a:spLocks noGrp="1"/>
          </p:cNvSpPr>
          <p:nvPr>
            <p:ph type="dt" sz="half" idx="10"/>
          </p:nvPr>
        </p:nvSpPr>
        <p:spPr bwMode="auto"/>
        <p:txBody>
          <a:bodyPr/>
          <a:lstStyle/>
          <a:p>
            <a:pPr>
              <a:defRPr/>
            </a:pPr>
            <a:fld id="{86EB4D43-F783-4E09-8208-6AA351DBC29B}" type="datetimeFigureOut">
              <a:rPr lang="en-US"/>
              <a:t>10/17/25</a:t>
            </a:fld>
            <a:endParaRPr/>
          </a:p>
        </p:txBody>
      </p:sp>
      <p:sp>
        <p:nvSpPr>
          <p:cNvPr id="633470698" name="Footer Placeholder 4"/>
          <p:cNvSpPr>
            <a:spLocks noGrp="1"/>
          </p:cNvSpPr>
          <p:nvPr>
            <p:ph type="ftr" sz="quarter" idx="11"/>
          </p:nvPr>
        </p:nvSpPr>
        <p:spPr bwMode="auto"/>
        <p:txBody>
          <a:bodyPr/>
          <a:lstStyle/>
          <a:p>
            <a:pPr>
              <a:defRPr/>
            </a:pPr>
            <a:endParaRPr/>
          </a:p>
        </p:txBody>
      </p:sp>
      <p:sp>
        <p:nvSpPr>
          <p:cNvPr id="2075154809" name="Slide Number Placeholder 5"/>
          <p:cNvSpPr>
            <a:spLocks noGrp="1"/>
          </p:cNvSpPr>
          <p:nvPr>
            <p:ph type="sldNum" sz="quarter" idx="12"/>
          </p:nvPr>
        </p:nvSpPr>
        <p:spPr bwMode="auto"/>
        <p:txBody>
          <a:bodyPr/>
          <a:lstStyle/>
          <a:p>
            <a:pPr>
              <a:defRPr/>
            </a:pPr>
            <a:fld id="{F8E3F0E9-0FC2-4DDE-87CF-3BA6A04EA4CC}" type="slidenum">
              <a:r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54570434" name="Text Placeholder 2"/>
          <p:cNvSpPr>
            <a:spLocks noGrp="1"/>
          </p:cNvSpPr>
          <p:nvPr>
            <p:ph type="body" idx="1"/>
          </p:nvPr>
        </p:nvSpPr>
        <p:spPr bwMode="auto">
          <a:xfrm>
            <a:off x="1583498" y="1600201"/>
            <a:ext cx="9998901" cy="4525962"/>
          </a:xfrm>
          <a:prstGeom prst="rect">
            <a:avLst/>
          </a:prstGeom>
        </p:spPr>
        <p:txBody>
          <a:bodyPr vert="horz" lIns="91440" tIns="45720" rIns="91440" bIns="45720" rtlCol="0">
            <a:normAutofit/>
          </a:bodyPr>
          <a:lstStyle/>
          <a:p>
            <a:pPr lvl="0">
              <a:defRPr/>
            </a:pPr>
            <a:r>
              <a:t>Click to edit Master text styles</a:t>
            </a:r>
          </a:p>
          <a:p>
            <a:pPr lvl="1">
              <a:defRPr/>
            </a:pPr>
            <a:r>
              <a:t>Second level</a:t>
            </a:r>
          </a:p>
          <a:p>
            <a:pPr lvl="2">
              <a:defRPr/>
            </a:pPr>
            <a:r>
              <a:t>Third level</a:t>
            </a:r>
          </a:p>
          <a:p>
            <a:pPr lvl="3">
              <a:defRPr/>
            </a:pPr>
            <a:r>
              <a:t>Fourth level</a:t>
            </a:r>
          </a:p>
          <a:p>
            <a:pPr lvl="4">
              <a:defRPr/>
            </a:pPr>
            <a:r>
              <a:t>Fifth level</a:t>
            </a:r>
          </a:p>
        </p:txBody>
      </p:sp>
      <p:sp>
        <p:nvSpPr>
          <p:cNvPr id="1035240141" name="Shape 1058"/>
          <p:cNvSpPr>
            <a:spLocks noGrp="1" noChangeArrowheads="1"/>
          </p:cNvSpPr>
          <p:nvPr userDrawn="1"/>
        </p:nvSpPr>
        <p:spPr bwMode="auto">
          <a:xfrm>
            <a:off x="0" y="0"/>
            <a:ext cx="12191999" cy="6858000"/>
          </a:xfrm>
          <a:custGeom>
            <a:avLst/>
            <a:gdLst/>
            <a:ahLst/>
            <a:cxnLst/>
            <a:rect l="l" t="t" r="r" b="b"/>
            <a:pathLst>
              <a:path w="43200" h="43200" stroke="0" extrusionOk="0">
                <a:moveTo>
                  <a:pt x="6343" y="6641"/>
                </a:moveTo>
                <a:lnTo>
                  <a:pt x="6343" y="6641"/>
                </a:lnTo>
                <a:cubicBezTo>
                  <a:pt x="7781" y="2374"/>
                  <a:pt x="8594" y="0"/>
                  <a:pt x="8594" y="0"/>
                </a:cubicBezTo>
                <a:lnTo>
                  <a:pt x="0" y="0"/>
                </a:lnTo>
                <a:lnTo>
                  <a:pt x="0" y="43200"/>
                </a:lnTo>
                <a:lnTo>
                  <a:pt x="43200" y="43200"/>
                </a:lnTo>
                <a:lnTo>
                  <a:pt x="43200" y="37760"/>
                </a:lnTo>
                <a:lnTo>
                  <a:pt x="43200" y="37760"/>
                </a:lnTo>
                <a:cubicBezTo>
                  <a:pt x="43200" y="37760"/>
                  <a:pt x="34824" y="39282"/>
                  <a:pt x="21228" y="41101"/>
                </a:cubicBezTo>
                <a:lnTo>
                  <a:pt x="21228" y="41101"/>
                </a:lnTo>
                <a:cubicBezTo>
                  <a:pt x="3446" y="43478"/>
                  <a:pt x="-5241" y="41016"/>
                  <a:pt x="6343" y="6641"/>
                </a:cubicBezTo>
                <a:close/>
              </a:path>
            </a:pathLst>
          </a:custGeom>
          <a:solidFill>
            <a:schemeClr val="accent1"/>
          </a:solidFill>
          <a:ln w="9524">
            <a:solidFill>
              <a:srgbClr val="000000"/>
            </a:solidFill>
            <a:round/>
            <a:headEnd/>
            <a:tailEnd/>
          </a:ln>
        </p:spPr>
        <p:txBody>
          <a:bodyPr/>
          <a:lstStyle/>
          <a:p>
            <a:endParaRPr lang="en-IN"/>
          </a:p>
        </p:txBody>
      </p:sp>
      <p:sp>
        <p:nvSpPr>
          <p:cNvPr id="1632657507" name="Shape 1059"/>
          <p:cNvSpPr>
            <a:spLocks noGrp="1" noChangeArrowheads="1"/>
          </p:cNvSpPr>
          <p:nvPr userDrawn="1"/>
        </p:nvSpPr>
        <p:spPr bwMode="auto">
          <a:xfrm>
            <a:off x="0" y="0"/>
            <a:ext cx="12191999" cy="6858000"/>
          </a:xfrm>
        </p:spPr>
        <p:txBody>
          <a:bodyPr/>
          <a:lstStyle/>
          <a:p>
            <a:endParaRPr lang="en-IN"/>
          </a:p>
        </p:txBody>
      </p:sp>
      <p:sp>
        <p:nvSpPr>
          <p:cNvPr id="493666425" name="Shape 1060"/>
          <p:cNvSpPr>
            <a:spLocks noGrp="1" noChangeArrowheads="1"/>
          </p:cNvSpPr>
          <p:nvPr userDrawn="1"/>
        </p:nvSpPr>
        <p:spPr bwMode="auto">
          <a:xfrm>
            <a:off x="0" y="0"/>
            <a:ext cx="12191999" cy="6858000"/>
          </a:xfrm>
          <a:custGeom>
            <a:avLst/>
            <a:gdLst/>
            <a:ahLst/>
            <a:cxnLst/>
            <a:rect l="l" t="t" r="r" b="b"/>
            <a:pathLst>
              <a:path w="43200" h="43200" stroke="0" extrusionOk="0">
                <a:moveTo>
                  <a:pt x="22361" y="36777"/>
                </a:moveTo>
                <a:lnTo>
                  <a:pt x="22361" y="36777"/>
                </a:lnTo>
                <a:cubicBezTo>
                  <a:pt x="5219" y="39070"/>
                  <a:pt x="-2372" y="36412"/>
                  <a:pt x="7775" y="6299"/>
                </a:cubicBezTo>
                <a:lnTo>
                  <a:pt x="7775" y="6299"/>
                </a:lnTo>
                <a:cubicBezTo>
                  <a:pt x="9119" y="2311"/>
                  <a:pt x="9892" y="58"/>
                  <a:pt x="9911"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3612"/>
                </a:lnTo>
                <a:lnTo>
                  <a:pt x="43200" y="33612"/>
                </a:lnTo>
                <a:cubicBezTo>
                  <a:pt x="43110" y="33630"/>
                  <a:pt x="35168" y="35065"/>
                  <a:pt x="22361" y="36777"/>
                </a:cubicBezTo>
                <a:close/>
              </a:path>
            </a:pathLst>
          </a:custGeom>
          <a:solidFill>
            <a:schemeClr val="accent1">
              <a:alpha val="9000"/>
            </a:schemeClr>
          </a:solidFill>
          <a:ln w="9524">
            <a:solidFill>
              <a:srgbClr val="000000"/>
            </a:solidFill>
            <a:round/>
            <a:headEnd/>
            <a:tailEnd/>
          </a:ln>
        </p:spPr>
        <p:txBody>
          <a:bodyPr/>
          <a:lstStyle/>
          <a:p>
            <a:endParaRPr lang="en-IN"/>
          </a:p>
        </p:txBody>
      </p:sp>
      <p:sp>
        <p:nvSpPr>
          <p:cNvPr id="771139987" name="Shape 1061"/>
          <p:cNvSpPr>
            <a:spLocks noGrp="1" noChangeArrowheads="1"/>
          </p:cNvSpPr>
          <p:nvPr userDrawn="1"/>
        </p:nvSpPr>
        <p:spPr bwMode="auto">
          <a:xfrm>
            <a:off x="0" y="0"/>
            <a:ext cx="12191999" cy="6858000"/>
          </a:xfrm>
          <a:custGeom>
            <a:avLst/>
            <a:gdLst/>
            <a:ahLst/>
            <a:cxnLst/>
            <a:rect l="l" t="t" r="r" b="b"/>
            <a:pathLst>
              <a:path w="43200" h="43200" stroke="0" extrusionOk="0">
                <a:moveTo>
                  <a:pt x="22276" y="37156"/>
                </a:moveTo>
                <a:lnTo>
                  <a:pt x="22276" y="37156"/>
                </a:lnTo>
                <a:cubicBezTo>
                  <a:pt x="5093" y="39454"/>
                  <a:pt x="-2596" y="36819"/>
                  <a:pt x="7680" y="6325"/>
                </a:cubicBezTo>
                <a:lnTo>
                  <a:pt x="7680" y="6325"/>
                </a:lnTo>
                <a:cubicBezTo>
                  <a:pt x="9010" y="2380"/>
                  <a:pt x="9781" y="117"/>
                  <a:pt x="9819"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3980"/>
                </a:lnTo>
                <a:lnTo>
                  <a:pt x="43200" y="33980"/>
                </a:lnTo>
                <a:cubicBezTo>
                  <a:pt x="43020" y="34016"/>
                  <a:pt x="35046" y="35449"/>
                  <a:pt x="22276" y="37156"/>
                </a:cubicBezTo>
                <a:close/>
              </a:path>
            </a:pathLst>
          </a:custGeom>
          <a:solidFill>
            <a:schemeClr val="accent1">
              <a:alpha val="18000"/>
            </a:schemeClr>
          </a:solidFill>
          <a:ln w="9524">
            <a:solidFill>
              <a:srgbClr val="000000"/>
            </a:solidFill>
            <a:round/>
            <a:headEnd/>
            <a:tailEnd/>
          </a:ln>
        </p:spPr>
        <p:txBody>
          <a:bodyPr/>
          <a:lstStyle/>
          <a:p>
            <a:endParaRPr lang="en-IN"/>
          </a:p>
        </p:txBody>
      </p:sp>
      <p:sp>
        <p:nvSpPr>
          <p:cNvPr id="2124353235" name="Shape 1062"/>
          <p:cNvSpPr>
            <a:spLocks noGrp="1" noChangeArrowheads="1"/>
          </p:cNvSpPr>
          <p:nvPr userDrawn="1"/>
        </p:nvSpPr>
        <p:spPr bwMode="auto">
          <a:xfrm>
            <a:off x="0" y="0"/>
            <a:ext cx="12191999" cy="6858000"/>
          </a:xfrm>
          <a:custGeom>
            <a:avLst/>
            <a:gdLst/>
            <a:ahLst/>
            <a:cxnLst/>
            <a:rect l="l" t="t" r="r" b="b"/>
            <a:pathLst>
              <a:path w="43200" h="43200" stroke="0" extrusionOk="0">
                <a:moveTo>
                  <a:pt x="22192" y="37535"/>
                </a:moveTo>
                <a:lnTo>
                  <a:pt x="22192" y="37535"/>
                </a:lnTo>
                <a:cubicBezTo>
                  <a:pt x="4968" y="39839"/>
                  <a:pt x="-2820" y="37226"/>
                  <a:pt x="7585" y="6350"/>
                </a:cubicBezTo>
                <a:lnTo>
                  <a:pt x="7585" y="6350"/>
                </a:lnTo>
                <a:cubicBezTo>
                  <a:pt x="8900" y="2448"/>
                  <a:pt x="9670" y="176"/>
                  <a:pt x="9726"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4348"/>
                </a:lnTo>
                <a:lnTo>
                  <a:pt x="43200" y="34348"/>
                </a:lnTo>
                <a:cubicBezTo>
                  <a:pt x="42885" y="34402"/>
                  <a:pt x="34924" y="35833"/>
                  <a:pt x="22192" y="37535"/>
                </a:cubicBezTo>
                <a:close/>
              </a:path>
            </a:pathLst>
          </a:custGeom>
          <a:solidFill>
            <a:schemeClr val="accent1">
              <a:alpha val="26999"/>
            </a:schemeClr>
          </a:solidFill>
          <a:ln w="9524">
            <a:solidFill>
              <a:srgbClr val="000000"/>
            </a:solidFill>
            <a:round/>
            <a:headEnd/>
            <a:tailEnd/>
          </a:ln>
        </p:spPr>
        <p:txBody>
          <a:bodyPr/>
          <a:lstStyle/>
          <a:p>
            <a:endParaRPr lang="en-IN"/>
          </a:p>
        </p:txBody>
      </p:sp>
      <p:sp>
        <p:nvSpPr>
          <p:cNvPr id="657680173" name="Shape 1063"/>
          <p:cNvSpPr>
            <a:spLocks noGrp="1" noChangeArrowheads="1"/>
          </p:cNvSpPr>
          <p:nvPr userDrawn="1"/>
        </p:nvSpPr>
        <p:spPr bwMode="auto">
          <a:xfrm>
            <a:off x="0" y="0"/>
            <a:ext cx="12191999" cy="6858000"/>
          </a:xfrm>
          <a:custGeom>
            <a:avLst/>
            <a:gdLst/>
            <a:ahLst/>
            <a:cxnLst/>
            <a:rect l="l" t="t" r="r" b="b"/>
            <a:pathLst>
              <a:path w="43200" h="43200" stroke="0" extrusionOk="0">
                <a:moveTo>
                  <a:pt x="22107" y="37914"/>
                </a:moveTo>
                <a:lnTo>
                  <a:pt x="22107" y="37914"/>
                </a:lnTo>
                <a:cubicBezTo>
                  <a:pt x="4842" y="40223"/>
                  <a:pt x="-3044" y="37634"/>
                  <a:pt x="7490" y="6376"/>
                </a:cubicBezTo>
                <a:lnTo>
                  <a:pt x="7490" y="6376"/>
                </a:lnTo>
                <a:cubicBezTo>
                  <a:pt x="8790" y="2517"/>
                  <a:pt x="9559" y="235"/>
                  <a:pt x="9634"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4717"/>
                </a:lnTo>
                <a:lnTo>
                  <a:pt x="43200" y="34717"/>
                </a:lnTo>
                <a:cubicBezTo>
                  <a:pt x="42795" y="34789"/>
                  <a:pt x="34802" y="36217"/>
                  <a:pt x="22107" y="37914"/>
                </a:cubicBezTo>
                <a:close/>
              </a:path>
            </a:pathLst>
          </a:custGeom>
          <a:solidFill>
            <a:schemeClr val="accent1">
              <a:alpha val="36000"/>
            </a:schemeClr>
          </a:solidFill>
          <a:ln w="9524">
            <a:solidFill>
              <a:srgbClr val="000000"/>
            </a:solidFill>
            <a:round/>
            <a:headEnd/>
            <a:tailEnd/>
          </a:ln>
        </p:spPr>
        <p:txBody>
          <a:bodyPr/>
          <a:lstStyle/>
          <a:p>
            <a:endParaRPr lang="en-IN"/>
          </a:p>
        </p:txBody>
      </p:sp>
      <p:sp>
        <p:nvSpPr>
          <p:cNvPr id="1623050420" name="Shape 1064"/>
          <p:cNvSpPr>
            <a:spLocks noGrp="1" noChangeArrowheads="1"/>
          </p:cNvSpPr>
          <p:nvPr userDrawn="1"/>
        </p:nvSpPr>
        <p:spPr bwMode="auto">
          <a:xfrm>
            <a:off x="0" y="0"/>
            <a:ext cx="12191999" cy="6858000"/>
          </a:xfrm>
          <a:custGeom>
            <a:avLst/>
            <a:gdLst/>
            <a:ahLst/>
            <a:cxnLst/>
            <a:rect l="l" t="t" r="r" b="b"/>
            <a:pathLst>
              <a:path w="43200" h="43200" stroke="0" extrusionOk="0">
                <a:moveTo>
                  <a:pt x="22022" y="38293"/>
                </a:moveTo>
                <a:lnTo>
                  <a:pt x="22022" y="38293"/>
                </a:lnTo>
                <a:cubicBezTo>
                  <a:pt x="4717" y="40608"/>
                  <a:pt x="-3267" y="38041"/>
                  <a:pt x="7394" y="6401"/>
                </a:cubicBezTo>
                <a:lnTo>
                  <a:pt x="7394" y="6401"/>
                </a:lnTo>
                <a:cubicBezTo>
                  <a:pt x="8680" y="2586"/>
                  <a:pt x="9448" y="293"/>
                  <a:pt x="9542"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5085"/>
                </a:lnTo>
                <a:lnTo>
                  <a:pt x="43200" y="35085"/>
                </a:lnTo>
                <a:cubicBezTo>
                  <a:pt x="42705" y="35175"/>
                  <a:pt x="34680" y="36601"/>
                  <a:pt x="22022" y="38293"/>
                </a:cubicBezTo>
                <a:close/>
              </a:path>
            </a:pathLst>
          </a:custGeom>
          <a:solidFill>
            <a:schemeClr val="accent1">
              <a:alpha val="45000"/>
            </a:schemeClr>
          </a:solidFill>
          <a:ln w="9524">
            <a:solidFill>
              <a:srgbClr val="000000"/>
            </a:solidFill>
            <a:round/>
            <a:headEnd/>
            <a:tailEnd/>
          </a:ln>
        </p:spPr>
        <p:txBody>
          <a:bodyPr/>
          <a:lstStyle/>
          <a:p>
            <a:endParaRPr lang="en-IN"/>
          </a:p>
        </p:txBody>
      </p:sp>
      <p:sp>
        <p:nvSpPr>
          <p:cNvPr id="1066676927" name="Shape 1065"/>
          <p:cNvSpPr>
            <a:spLocks noGrp="1" noChangeArrowheads="1"/>
          </p:cNvSpPr>
          <p:nvPr userDrawn="1"/>
        </p:nvSpPr>
        <p:spPr bwMode="auto">
          <a:xfrm>
            <a:off x="0" y="0"/>
            <a:ext cx="12191999" cy="6858000"/>
          </a:xfrm>
          <a:custGeom>
            <a:avLst/>
            <a:gdLst/>
            <a:ahLst/>
            <a:cxnLst/>
            <a:rect l="l" t="t" r="r" b="b"/>
            <a:pathLst>
              <a:path w="43200" h="43200" stroke="0" extrusionOk="0">
                <a:moveTo>
                  <a:pt x="21937" y="38673"/>
                </a:moveTo>
                <a:lnTo>
                  <a:pt x="21937" y="38673"/>
                </a:lnTo>
                <a:cubicBezTo>
                  <a:pt x="4591" y="40992"/>
                  <a:pt x="-3491" y="38448"/>
                  <a:pt x="7299" y="6427"/>
                </a:cubicBezTo>
                <a:lnTo>
                  <a:pt x="7299" y="6427"/>
                </a:lnTo>
                <a:cubicBezTo>
                  <a:pt x="8570" y="2655"/>
                  <a:pt x="9336" y="352"/>
                  <a:pt x="9449"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5453"/>
                </a:lnTo>
                <a:lnTo>
                  <a:pt x="43200" y="35453"/>
                </a:lnTo>
                <a:cubicBezTo>
                  <a:pt x="42570" y="35561"/>
                  <a:pt x="34558" y="36985"/>
                  <a:pt x="21937" y="38673"/>
                </a:cubicBezTo>
                <a:close/>
              </a:path>
            </a:pathLst>
          </a:custGeom>
          <a:solidFill>
            <a:schemeClr val="accent1">
              <a:alpha val="55000"/>
            </a:schemeClr>
          </a:solidFill>
          <a:ln w="9524">
            <a:solidFill>
              <a:srgbClr val="000000"/>
            </a:solidFill>
            <a:round/>
            <a:headEnd/>
            <a:tailEnd/>
          </a:ln>
        </p:spPr>
        <p:txBody>
          <a:bodyPr/>
          <a:lstStyle/>
          <a:p>
            <a:endParaRPr lang="en-IN"/>
          </a:p>
        </p:txBody>
      </p:sp>
      <p:sp>
        <p:nvSpPr>
          <p:cNvPr id="765844654" name="Shape 1066"/>
          <p:cNvSpPr>
            <a:spLocks noGrp="1" noChangeArrowheads="1"/>
          </p:cNvSpPr>
          <p:nvPr userDrawn="1"/>
        </p:nvSpPr>
        <p:spPr bwMode="auto">
          <a:xfrm>
            <a:off x="0" y="0"/>
            <a:ext cx="12191999" cy="6858000"/>
          </a:xfrm>
          <a:custGeom>
            <a:avLst/>
            <a:gdLst/>
            <a:ahLst/>
            <a:cxnLst/>
            <a:rect l="l" t="t" r="r" b="b"/>
            <a:pathLst>
              <a:path w="43200" h="43200" stroke="0" extrusionOk="0">
                <a:moveTo>
                  <a:pt x="21853" y="39052"/>
                </a:moveTo>
                <a:lnTo>
                  <a:pt x="21853" y="39052"/>
                </a:lnTo>
                <a:cubicBezTo>
                  <a:pt x="4466" y="41377"/>
                  <a:pt x="-3715" y="38855"/>
                  <a:pt x="7204" y="6453"/>
                </a:cubicBezTo>
                <a:lnTo>
                  <a:pt x="7204" y="6453"/>
                </a:lnTo>
                <a:cubicBezTo>
                  <a:pt x="8461" y="2724"/>
                  <a:pt x="9225" y="411"/>
                  <a:pt x="9357"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5822"/>
                </a:lnTo>
                <a:lnTo>
                  <a:pt x="43200" y="35822"/>
                </a:lnTo>
                <a:cubicBezTo>
                  <a:pt x="42480" y="35948"/>
                  <a:pt x="34436" y="37369"/>
                  <a:pt x="21853" y="39052"/>
                </a:cubicBezTo>
                <a:close/>
              </a:path>
            </a:pathLst>
          </a:custGeom>
          <a:solidFill>
            <a:schemeClr val="accent1">
              <a:alpha val="63999"/>
            </a:schemeClr>
          </a:solidFill>
          <a:ln w="9524">
            <a:solidFill>
              <a:srgbClr val="000000"/>
            </a:solidFill>
            <a:round/>
            <a:headEnd/>
            <a:tailEnd/>
          </a:ln>
        </p:spPr>
        <p:txBody>
          <a:bodyPr/>
          <a:lstStyle/>
          <a:p>
            <a:endParaRPr lang="en-IN"/>
          </a:p>
        </p:txBody>
      </p:sp>
      <p:sp>
        <p:nvSpPr>
          <p:cNvPr id="1551830821" name="Shape 1067"/>
          <p:cNvSpPr>
            <a:spLocks noGrp="1" noChangeArrowheads="1"/>
          </p:cNvSpPr>
          <p:nvPr userDrawn="1"/>
        </p:nvSpPr>
        <p:spPr bwMode="auto">
          <a:xfrm>
            <a:off x="0" y="0"/>
            <a:ext cx="12191999" cy="6858000"/>
          </a:xfrm>
          <a:custGeom>
            <a:avLst/>
            <a:gdLst/>
            <a:ahLst/>
            <a:cxnLst/>
            <a:rect l="l" t="t" r="r" b="b"/>
            <a:pathLst>
              <a:path w="43200" h="43200" stroke="0" extrusionOk="0">
                <a:moveTo>
                  <a:pt x="21768" y="39431"/>
                </a:moveTo>
                <a:lnTo>
                  <a:pt x="21768" y="39431"/>
                </a:lnTo>
                <a:cubicBezTo>
                  <a:pt x="4340" y="41761"/>
                  <a:pt x="-3939" y="39262"/>
                  <a:pt x="7109" y="6478"/>
                </a:cubicBezTo>
                <a:lnTo>
                  <a:pt x="7109" y="6478"/>
                </a:lnTo>
                <a:cubicBezTo>
                  <a:pt x="8351" y="2792"/>
                  <a:pt x="9114" y="470"/>
                  <a:pt x="9265"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6190"/>
                </a:lnTo>
                <a:lnTo>
                  <a:pt x="43200" y="36190"/>
                </a:lnTo>
                <a:cubicBezTo>
                  <a:pt x="42390" y="36334"/>
                  <a:pt x="34314" y="37753"/>
                  <a:pt x="21768" y="39431"/>
                </a:cubicBezTo>
                <a:close/>
              </a:path>
            </a:pathLst>
          </a:custGeom>
          <a:solidFill>
            <a:schemeClr val="accent1">
              <a:alpha val="73000"/>
            </a:schemeClr>
          </a:solidFill>
          <a:ln w="9524">
            <a:solidFill>
              <a:srgbClr val="000000"/>
            </a:solidFill>
            <a:round/>
            <a:headEnd/>
            <a:tailEnd/>
          </a:ln>
        </p:spPr>
        <p:txBody>
          <a:bodyPr/>
          <a:lstStyle/>
          <a:p>
            <a:endParaRPr lang="en-IN"/>
          </a:p>
        </p:txBody>
      </p:sp>
      <p:sp>
        <p:nvSpPr>
          <p:cNvPr id="580232638" name="Shape 1068"/>
          <p:cNvSpPr>
            <a:spLocks noGrp="1" noChangeArrowheads="1"/>
          </p:cNvSpPr>
          <p:nvPr userDrawn="1"/>
        </p:nvSpPr>
        <p:spPr bwMode="auto">
          <a:xfrm>
            <a:off x="0" y="0"/>
            <a:ext cx="12191999" cy="6858000"/>
          </a:xfrm>
          <a:custGeom>
            <a:avLst/>
            <a:gdLst/>
            <a:ahLst/>
            <a:cxnLst/>
            <a:rect l="l" t="t" r="r" b="b"/>
            <a:pathLst>
              <a:path w="43200" h="43200" stroke="0" extrusionOk="0">
                <a:moveTo>
                  <a:pt x="21683" y="39810"/>
                </a:moveTo>
                <a:lnTo>
                  <a:pt x="21683" y="39810"/>
                </a:lnTo>
                <a:cubicBezTo>
                  <a:pt x="4214" y="42146"/>
                  <a:pt x="-4163" y="39669"/>
                  <a:pt x="7014" y="6504"/>
                </a:cubicBezTo>
                <a:lnTo>
                  <a:pt x="7014" y="6504"/>
                </a:lnTo>
                <a:cubicBezTo>
                  <a:pt x="8241" y="2861"/>
                  <a:pt x="9003" y="528"/>
                  <a:pt x="9172"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6558"/>
                </a:lnTo>
                <a:lnTo>
                  <a:pt x="43200" y="36558"/>
                </a:lnTo>
                <a:cubicBezTo>
                  <a:pt x="42300" y="36720"/>
                  <a:pt x="34192" y="38137"/>
                  <a:pt x="21683" y="39810"/>
                </a:cubicBezTo>
                <a:close/>
              </a:path>
            </a:pathLst>
          </a:custGeom>
          <a:solidFill>
            <a:schemeClr val="accent1">
              <a:alpha val="82000"/>
            </a:schemeClr>
          </a:solidFill>
          <a:ln w="9524">
            <a:solidFill>
              <a:srgbClr val="000000"/>
            </a:solidFill>
            <a:round/>
            <a:headEnd/>
            <a:tailEnd/>
          </a:ln>
        </p:spPr>
        <p:txBody>
          <a:bodyPr/>
          <a:lstStyle/>
          <a:p>
            <a:endParaRPr lang="en-IN"/>
          </a:p>
        </p:txBody>
      </p:sp>
      <p:sp>
        <p:nvSpPr>
          <p:cNvPr id="1109441473" name="Shape 1069"/>
          <p:cNvSpPr>
            <a:spLocks noGrp="1" noChangeArrowheads="1"/>
          </p:cNvSpPr>
          <p:nvPr userDrawn="1"/>
        </p:nvSpPr>
        <p:spPr bwMode="auto">
          <a:xfrm>
            <a:off x="0" y="0"/>
            <a:ext cx="12191999" cy="6858000"/>
          </a:xfrm>
          <a:custGeom>
            <a:avLst/>
            <a:gdLst/>
            <a:ahLst/>
            <a:cxnLst/>
            <a:rect l="l" t="t" r="r" b="b"/>
            <a:pathLst>
              <a:path w="43200" h="43200" stroke="0" extrusionOk="0">
                <a:moveTo>
                  <a:pt x="21599" y="40189"/>
                </a:moveTo>
                <a:lnTo>
                  <a:pt x="21599" y="40189"/>
                </a:lnTo>
                <a:cubicBezTo>
                  <a:pt x="4089" y="42530"/>
                  <a:pt x="-4386" y="40077"/>
                  <a:pt x="6918" y="6529"/>
                </a:cubicBezTo>
                <a:lnTo>
                  <a:pt x="6918" y="6529"/>
                </a:lnTo>
                <a:cubicBezTo>
                  <a:pt x="8131" y="2930"/>
                  <a:pt x="8892" y="587"/>
                  <a:pt x="9080"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6926"/>
                </a:lnTo>
                <a:lnTo>
                  <a:pt x="43200" y="36926"/>
                </a:lnTo>
                <a:cubicBezTo>
                  <a:pt x="42165" y="37107"/>
                  <a:pt x="34070" y="38521"/>
                  <a:pt x="21599" y="40189"/>
                </a:cubicBezTo>
                <a:close/>
              </a:path>
            </a:pathLst>
          </a:custGeom>
          <a:solidFill>
            <a:schemeClr val="accent1">
              <a:alpha val="91000"/>
            </a:schemeClr>
          </a:solidFill>
          <a:ln w="9524">
            <a:solidFill>
              <a:srgbClr val="000000"/>
            </a:solidFill>
            <a:round/>
            <a:headEnd/>
            <a:tailEnd/>
          </a:ln>
        </p:spPr>
        <p:txBody>
          <a:bodyPr/>
          <a:lstStyle/>
          <a:p>
            <a:endParaRPr lang="en-IN"/>
          </a:p>
        </p:txBody>
      </p:sp>
      <p:sp>
        <p:nvSpPr>
          <p:cNvPr id="1399528786" name="Shape 1070"/>
          <p:cNvSpPr>
            <a:spLocks noGrp="1" noChangeArrowheads="1"/>
          </p:cNvSpPr>
          <p:nvPr userDrawn="1"/>
        </p:nvSpPr>
        <p:spPr bwMode="auto">
          <a:xfrm>
            <a:off x="0" y="0"/>
            <a:ext cx="12191999" cy="6858000"/>
          </a:xfrm>
          <a:custGeom>
            <a:avLst/>
            <a:gdLst/>
            <a:ahLst/>
            <a:cxnLst/>
            <a:rect l="l" t="t" r="r" b="b"/>
            <a:pathLst>
              <a:path w="43200" h="43200" stroke="0" extrusionOk="0">
                <a:moveTo>
                  <a:pt x="21514" y="40568"/>
                </a:moveTo>
                <a:lnTo>
                  <a:pt x="21514" y="40568"/>
                </a:lnTo>
                <a:cubicBezTo>
                  <a:pt x="3963" y="42915"/>
                  <a:pt x="-4610" y="40484"/>
                  <a:pt x="6823" y="6555"/>
                </a:cubicBezTo>
                <a:lnTo>
                  <a:pt x="6823" y="6555"/>
                </a:lnTo>
                <a:cubicBezTo>
                  <a:pt x="8022" y="2999"/>
                  <a:pt x="8781" y="646"/>
                  <a:pt x="8988" y="0"/>
                </a:cubicBezTo>
                <a:lnTo>
                  <a:pt x="8597" y="0"/>
                </a:lnTo>
                <a:lnTo>
                  <a:pt x="8597" y="0"/>
                </a:lnTo>
                <a:cubicBezTo>
                  <a:pt x="8597" y="0"/>
                  <a:pt x="7784" y="2374"/>
                  <a:pt x="6346" y="6641"/>
                </a:cubicBezTo>
                <a:lnTo>
                  <a:pt x="6346" y="6641"/>
                </a:lnTo>
                <a:cubicBezTo>
                  <a:pt x="-5238" y="41016"/>
                  <a:pt x="3448" y="43478"/>
                  <a:pt x="21229" y="41101"/>
                </a:cubicBezTo>
                <a:lnTo>
                  <a:pt x="21229" y="41101"/>
                </a:lnTo>
                <a:cubicBezTo>
                  <a:pt x="34825" y="39282"/>
                  <a:pt x="43200" y="37760"/>
                  <a:pt x="43200" y="37760"/>
                </a:cubicBezTo>
                <a:lnTo>
                  <a:pt x="43200" y="37295"/>
                </a:lnTo>
                <a:lnTo>
                  <a:pt x="43200" y="37295"/>
                </a:lnTo>
                <a:cubicBezTo>
                  <a:pt x="42075" y="37493"/>
                  <a:pt x="33948" y="38905"/>
                  <a:pt x="21514" y="40568"/>
                </a:cubicBezTo>
                <a:close/>
              </a:path>
            </a:pathLst>
          </a:custGeom>
          <a:solidFill>
            <a:schemeClr val="accent1"/>
          </a:solidFill>
          <a:ln w="9524">
            <a:solidFill>
              <a:srgbClr val="000000"/>
            </a:solidFill>
            <a:round/>
            <a:headEnd/>
            <a:tailEnd/>
          </a:ln>
        </p:spPr>
        <p:txBody>
          <a:bodyPr/>
          <a:lstStyle/>
          <a:p>
            <a:endParaRPr lang="en-IN"/>
          </a:p>
        </p:txBody>
      </p:sp>
      <p:sp>
        <p:nvSpPr>
          <p:cNvPr id="326042992" name="Title 1"/>
          <p:cNvSpPr>
            <a:spLocks noGrp="1"/>
          </p:cNvSpPr>
          <p:nvPr>
            <p:ph type="title"/>
          </p:nvPr>
        </p:nvSpPr>
        <p:spPr bwMode="auto">
          <a:xfrm>
            <a:off x="1583498" y="274638"/>
            <a:ext cx="9998901" cy="1143000"/>
          </a:xfrm>
          <a:prstGeom prst="rect">
            <a:avLst/>
          </a:prstGeom>
        </p:spPr>
        <p:txBody>
          <a:bodyPr vert="horz" lIns="91440" tIns="45720" rIns="91440" bIns="45720" rtlCol="0" anchor="ctr">
            <a:normAutofit/>
          </a:bodyPr>
          <a:lstStyle/>
          <a:p>
            <a:pPr>
              <a:defRPr/>
            </a:pPr>
            <a:r>
              <a:t>Click to edit Master title style</a:t>
            </a:r>
          </a:p>
        </p:txBody>
      </p:sp>
      <p:sp>
        <p:nvSpPr>
          <p:cNvPr id="13893962" name="Slide Number Placeholder 5"/>
          <p:cNvSpPr>
            <a:spLocks noGrp="1"/>
          </p:cNvSpPr>
          <p:nvPr>
            <p:ph type="sldNum" sz="quarter" idx="4"/>
          </p:nvPr>
        </p:nvSpPr>
        <p:spPr bwMode="auto">
          <a:xfrm>
            <a:off x="9264351" y="6356350"/>
            <a:ext cx="2318047"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r>
              <a:t>	</a:t>
            </a:r>
            <a:fld id="{F8E3F0E9-0FC2-4DDE-87CF-3BA6A04EA4CC}" type="slidenum">
              <a:rPr/>
              <a:t>‹#›</a:t>
            </a:fld>
            <a:endParaRPr/>
          </a:p>
        </p:txBody>
      </p:sp>
      <p:sp>
        <p:nvSpPr>
          <p:cNvPr id="1532924449" name="Date Placeholder 3"/>
          <p:cNvSpPr>
            <a:spLocks noGrp="1"/>
          </p:cNvSpPr>
          <p:nvPr>
            <p:ph type="dt" sz="half" idx="2"/>
          </p:nvPr>
        </p:nvSpPr>
        <p:spPr bwMode="auto">
          <a:xfrm>
            <a:off x="1619018" y="6356350"/>
            <a:ext cx="2844799"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6EB4D43-F783-4E09-8208-6AA351DBC29B}" type="datetimeFigureOut">
              <a:rPr lang="en-US"/>
              <a:t>10/17/25</a:t>
            </a:fld>
            <a:endParaRPr/>
          </a:p>
        </p:txBody>
      </p:sp>
      <p:sp>
        <p:nvSpPr>
          <p:cNvPr id="2135610917" name="Footer Placeholder 4"/>
          <p:cNvSpPr>
            <a:spLocks noGrp="1"/>
          </p:cNvSpPr>
          <p:nvPr>
            <p:ph type="ftr" sz="quarter" idx="3"/>
          </p:nvPr>
        </p:nvSpPr>
        <p:spPr bwMode="auto">
          <a:xfrm>
            <a:off x="5125706" y="6356350"/>
            <a:ext cx="3562581"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0">
        <a:spcBef>
          <a:spcPts val="0"/>
        </a:spcBef>
        <a:buNone/>
        <a:defRPr sz="4400" b="1">
          <a:solidFill>
            <a:schemeClr val="tx1"/>
          </a:solidFill>
          <a:latin typeface="+mj-lt"/>
          <a:ea typeface="+mj-ea"/>
          <a:cs typeface="+mj-cs"/>
        </a:defRPr>
      </a:lvl1pPr>
    </p:titleStyle>
    <p:bodyStyle>
      <a:lvl1pPr marL="342900" indent="-342900" algn="l" defTabSz="914400" rtl="0">
        <a:spcBef>
          <a:spcPts val="0"/>
        </a:spcBef>
        <a:buFont typeface="Arial"/>
        <a:buChar char="•"/>
        <a:defRPr sz="3200">
          <a:solidFill>
            <a:schemeClr val="tx1"/>
          </a:solidFill>
          <a:latin typeface="+mn-lt"/>
          <a:ea typeface="+mn-ea"/>
          <a:cs typeface="+mn-cs"/>
        </a:defRPr>
      </a:lvl1pPr>
      <a:lvl2pPr marL="742950" indent="-285750" algn="l" defTabSz="914400" rtl="0">
        <a:spcBef>
          <a:spcPts val="0"/>
        </a:spcBef>
        <a:buFont typeface="Arial"/>
        <a:buChar char="–"/>
        <a:defRPr sz="2800">
          <a:solidFill>
            <a:schemeClr val="tx1"/>
          </a:solidFill>
          <a:latin typeface="+mn-lt"/>
          <a:ea typeface="+mn-ea"/>
          <a:cs typeface="+mn-cs"/>
        </a:defRPr>
      </a:lvl2pPr>
      <a:lvl3pPr marL="1143000" indent="-228600" algn="l" defTabSz="914400" rtl="0">
        <a:spcBef>
          <a:spcPts val="0"/>
        </a:spcBef>
        <a:buFont typeface="Arial"/>
        <a:buChar char="•"/>
        <a:defRPr sz="2400">
          <a:solidFill>
            <a:schemeClr val="tx1"/>
          </a:solidFill>
          <a:latin typeface="+mn-lt"/>
          <a:ea typeface="+mn-ea"/>
          <a:cs typeface="+mn-cs"/>
        </a:defRPr>
      </a:lvl3pPr>
      <a:lvl4pPr marL="1600200" indent="-228600" algn="l" defTabSz="914400" rtl="0">
        <a:spcBef>
          <a:spcPts val="0"/>
        </a:spcBef>
        <a:buFont typeface="Arial"/>
        <a:buChar char="–"/>
        <a:defRPr sz="2000">
          <a:solidFill>
            <a:schemeClr val="tx1"/>
          </a:solidFill>
          <a:latin typeface="+mn-lt"/>
          <a:ea typeface="+mn-ea"/>
          <a:cs typeface="+mn-cs"/>
        </a:defRPr>
      </a:lvl4pPr>
      <a:lvl5pPr marL="2057400" indent="-228600" algn="l" defTabSz="914400" rtl="0">
        <a:spcBef>
          <a:spcPts val="0"/>
        </a:spcBef>
        <a:buFont typeface="Arial"/>
        <a:buChar char="»"/>
        <a:defRPr sz="2000">
          <a:solidFill>
            <a:schemeClr val="tx1"/>
          </a:solidFill>
          <a:latin typeface="+mn-lt"/>
          <a:ea typeface="+mn-ea"/>
          <a:cs typeface="+mn-cs"/>
        </a:defRPr>
      </a:lvl5pPr>
      <a:lvl6pPr marL="2514599" indent="-228600" algn="l" defTabSz="914400" rtl="0">
        <a:spcBef>
          <a:spcPts val="0"/>
        </a:spcBef>
        <a:buFont typeface="Arial"/>
        <a:buChar char="•"/>
        <a:defRPr sz="2000">
          <a:solidFill>
            <a:schemeClr val="tx1"/>
          </a:solidFill>
          <a:latin typeface="+mn-lt"/>
          <a:ea typeface="+mn-ea"/>
          <a:cs typeface="+mn-cs"/>
        </a:defRPr>
      </a:lvl6pPr>
      <a:lvl7pPr marL="2971800" indent="-228600" algn="l" defTabSz="914400" rtl="0">
        <a:spcBef>
          <a:spcPts val="0"/>
        </a:spcBef>
        <a:buFont typeface="Arial"/>
        <a:buChar char="•"/>
        <a:defRPr sz="2000">
          <a:solidFill>
            <a:schemeClr val="tx1"/>
          </a:solidFill>
          <a:latin typeface="+mn-lt"/>
          <a:ea typeface="+mn-ea"/>
          <a:cs typeface="+mn-cs"/>
        </a:defRPr>
      </a:lvl7pPr>
      <a:lvl8pPr marL="3429000" indent="-228600" algn="l" defTabSz="914400" rtl="0">
        <a:spcBef>
          <a:spcPts val="0"/>
        </a:spcBef>
        <a:buFont typeface="Arial"/>
        <a:buChar char="•"/>
        <a:defRPr sz="2000">
          <a:solidFill>
            <a:schemeClr val="tx1"/>
          </a:solidFill>
          <a:latin typeface="+mn-lt"/>
          <a:ea typeface="+mn-ea"/>
          <a:cs typeface="+mn-cs"/>
        </a:defRPr>
      </a:lvl8pPr>
      <a:lvl9pPr marL="3886200" indent="-228600" algn="l" defTabSz="914400" rtl="0">
        <a:spcBef>
          <a:spcPts val="0"/>
        </a:spcBef>
        <a:buFont typeface="Arial"/>
        <a:buChar char="•"/>
        <a:defRPr sz="2000">
          <a:solidFill>
            <a:schemeClr val="tx1"/>
          </a:solidFill>
          <a:latin typeface="+mn-lt"/>
          <a:ea typeface="+mn-ea"/>
          <a:cs typeface="+mn-cs"/>
        </a:defRPr>
      </a:lvl9pPr>
    </p:bodyStyle>
    <p:otherStyle>
      <a:defPPr>
        <a:defRPr/>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books.google.com/books?hl=en&amp;lr=&amp;id=f9PQEAAAQBAJ&amp;oi=fnd&amp;pg=PR1&amp;dq=Other+skills+that+managers+ought+to+practice+in+order+to+bridge+cultural+difference+include+patience,+active+listening+and+empathy+among+other+skills.&amp;ots=ldcavJ5fPX&amp;sig=bs5-DLKEyz2pwd6pCE0n_3Pv6_E" TargetMode="External"/><Relationship Id="rId3" Type="http://schemas.openxmlformats.org/officeDocument/2006/relationships/hyperlink" Target="https://arxiv.org/pdf/2310.03525" TargetMode="External"/><Relationship Id="rId7" Type="http://schemas.openxmlformats.org/officeDocument/2006/relationships/hyperlink" Target="https://www.tandfonline.com/doi/pdf/10.1080/23311975.2020.180931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pmc.ncbi.nlm.nih.gov/articles/PMC9753911/pdf/main.pdf" TargetMode="External"/><Relationship Id="rId5" Type="http://schemas.openxmlformats.org/officeDocument/2006/relationships/hyperlink" Target="https://www.allmultidisciplinaryjournal.com/uploads/archives/20250630135453_MGE-2025-3-407.1.pdf" TargetMode="External"/><Relationship Id="rId10" Type="http://schemas.openxmlformats.org/officeDocument/2006/relationships/hyperlink" Target="https://pdfs.semanticscholar.org/d3ca/33ea4f237a4575a3eb72babc03ffcedc38ac.pdf" TargetMode="External"/><Relationship Id="rId4" Type="http://schemas.openxmlformats.org/officeDocument/2006/relationships/hyperlink" Target="https://besjournals.onlinelibrary.wiley.com/doi/pdfdirect/10.1002/pan3.10778" TargetMode="External"/><Relationship Id="rId9" Type="http://schemas.openxmlformats.org/officeDocument/2006/relationships/hyperlink" Target="https://api.taylorfrancis.com/content/books/mono/download?identifierName=doi&amp;identifierValue=10.4324/9780367423827&amp;type=google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39794569" name="Title 1"/>
          <p:cNvSpPr>
            <a:spLocks noGrp="1"/>
          </p:cNvSpPr>
          <p:nvPr>
            <p:ph type="title"/>
          </p:nvPr>
        </p:nvSpPr>
        <p:spPr bwMode="auto">
          <a:xfrm>
            <a:off x="1583498" y="274638"/>
            <a:ext cx="9998901" cy="5561588"/>
          </a:xfrm>
        </p:spPr>
        <p:txBody>
          <a:bodyPr>
            <a:normAutofit fontScale="90000"/>
          </a:bodyPr>
          <a:lstStyle/>
          <a:p>
            <a:pPr algn="l">
              <a:lnSpc>
                <a:spcPct val="150000"/>
              </a:lnSpc>
              <a:defRPr/>
            </a:pPr>
            <a:br>
              <a:rPr dirty="0">
                <a:latin typeface="Times New Roman"/>
                <a:ea typeface="Times New Roman"/>
                <a:cs typeface="Times New Roman"/>
              </a:rPr>
            </a:br>
            <a:br>
              <a:rPr lang="en-GB" dirty="0">
                <a:latin typeface="Times New Roman"/>
                <a:ea typeface="Times New Roman"/>
                <a:cs typeface="Times New Roman"/>
              </a:rPr>
            </a:br>
            <a:r>
              <a:rPr lang="en-US" sz="4400" b="1" i="0" u="none" strike="noStrike" cap="none" spc="0" dirty="0">
                <a:solidFill>
                  <a:schemeClr val="tx1"/>
                </a:solidFill>
                <a:latin typeface="Times New Roman"/>
                <a:ea typeface="Times New Roman"/>
                <a:cs typeface="Times New Roman"/>
              </a:rPr>
              <a:t>Intercultural Business Communication between China and UK</a:t>
            </a:r>
            <a:br>
              <a:rPr lang="en-US" sz="4400" b="1" i="0" u="none" strike="noStrike" cap="none" spc="0" dirty="0">
                <a:solidFill>
                  <a:schemeClr val="tx1"/>
                </a:solidFill>
                <a:latin typeface="Times New Roman"/>
                <a:ea typeface="Times New Roman"/>
                <a:cs typeface="Times New Roman"/>
              </a:rPr>
            </a:br>
            <a:r>
              <a:rPr lang="en-US" sz="4400" b="1" i="0" u="none" strike="noStrike" cap="none" spc="0" dirty="0">
                <a:solidFill>
                  <a:schemeClr val="tx1"/>
                </a:solidFill>
                <a:latin typeface="Times New Roman"/>
                <a:ea typeface="Times New Roman"/>
                <a:cs typeface="Times New Roman"/>
              </a:rPr>
              <a:t>                 </a:t>
            </a:r>
            <a:br>
              <a:rPr lang="en-US" sz="4400" b="1" i="0" u="none" strike="noStrike" cap="none" spc="0" dirty="0">
                <a:solidFill>
                  <a:schemeClr val="tx1"/>
                </a:solidFill>
                <a:latin typeface="Times New Roman"/>
                <a:ea typeface="Times New Roman"/>
                <a:cs typeface="Times New Roman"/>
              </a:rPr>
            </a:br>
            <a:r>
              <a:rPr lang="en-US" sz="4400" b="1" i="0" u="none" strike="noStrike" cap="none" spc="0" dirty="0">
                <a:solidFill>
                  <a:schemeClr val="tx1"/>
                </a:solidFill>
                <a:latin typeface="Times New Roman"/>
                <a:ea typeface="Times New Roman"/>
                <a:cs typeface="Times New Roman"/>
              </a:rPr>
              <a:t>                 Student </a:t>
            </a:r>
            <a:r>
              <a:rPr lang="en-US" sz="4400" b="1" i="0" u="none" strike="noStrike" cap="none" spc="0" dirty="0" err="1">
                <a:solidFill>
                  <a:schemeClr val="tx1"/>
                </a:solidFill>
                <a:latin typeface="Times New Roman"/>
                <a:ea typeface="Times New Roman"/>
                <a:cs typeface="Times New Roman"/>
              </a:rPr>
              <a:t>name:Andreea</a:t>
            </a:r>
            <a:r>
              <a:rPr lang="en-US" sz="4400" b="1" i="0" u="none" strike="noStrike" cap="none" spc="0" dirty="0">
                <a:solidFill>
                  <a:schemeClr val="tx1"/>
                </a:solidFill>
                <a:latin typeface="Times New Roman"/>
                <a:ea typeface="Times New Roman"/>
                <a:cs typeface="Times New Roman"/>
              </a:rPr>
              <a:t> Tudorache</a:t>
            </a:r>
            <a:br>
              <a:rPr lang="en-US" sz="4400" b="1" i="0" u="none" strike="noStrike" cap="none" spc="0" dirty="0">
                <a:solidFill>
                  <a:schemeClr val="tx1"/>
                </a:solidFill>
                <a:latin typeface="Times New Roman"/>
                <a:ea typeface="Times New Roman"/>
                <a:cs typeface="Times New Roman"/>
              </a:rPr>
            </a:br>
            <a:r>
              <a:rPr lang="en-US" sz="4400" b="1" i="0" u="none" strike="noStrike" cap="none" spc="0" dirty="0">
                <a:solidFill>
                  <a:schemeClr val="tx1"/>
                </a:solidFill>
                <a:latin typeface="Times New Roman"/>
                <a:ea typeface="Times New Roman"/>
                <a:cs typeface="Times New Roman"/>
              </a:rPr>
              <a:t>                 Student ID: 2130698</a:t>
            </a:r>
            <a:endParaRPr dirty="0"/>
          </a:p>
        </p:txBody>
      </p:sp>
      <p:pic>
        <p:nvPicPr>
          <p:cNvPr id="1292399700" name="Image 1"/>
          <p:cNvPicPr/>
          <p:nvPr/>
        </p:nvPicPr>
        <p:blipFill>
          <a:blip r:embed="rId3"/>
          <a:stretch/>
        </p:blipFill>
        <p:spPr bwMode="auto">
          <a:xfrm>
            <a:off x="4938625" y="510828"/>
            <a:ext cx="2874009" cy="108330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89249298" name="Title 1"/>
          <p:cNvSpPr>
            <a:spLocks noGrp="1"/>
          </p:cNvSpPr>
          <p:nvPr>
            <p:ph type="title"/>
          </p:nvPr>
        </p:nvSpPr>
        <p:spPr bwMode="auto">
          <a:xfrm>
            <a:off x="452045" y="274638"/>
            <a:ext cx="11130354" cy="1143000"/>
          </a:xfrm>
        </p:spPr>
        <p:txBody>
          <a:bodyPr/>
          <a:lstStyle/>
          <a:p>
            <a:pPr algn="l">
              <a:defRPr/>
            </a:pPr>
            <a:r>
              <a:rPr sz="4000">
                <a:latin typeface="Times New Roman"/>
                <a:ea typeface="Times New Roman"/>
                <a:cs typeface="Times New Roman"/>
              </a:rPr>
              <a:t>Table of Contents</a:t>
            </a:r>
            <a:endParaRPr/>
          </a:p>
        </p:txBody>
      </p:sp>
      <p:sp>
        <p:nvSpPr>
          <p:cNvPr id="2048364130" name="Content Placeholder 2"/>
          <p:cNvSpPr>
            <a:spLocks noGrp="1"/>
          </p:cNvSpPr>
          <p:nvPr>
            <p:ph idx="1"/>
          </p:nvPr>
        </p:nvSpPr>
        <p:spPr bwMode="auto">
          <a:xfrm>
            <a:off x="521318" y="1316181"/>
            <a:ext cx="11061081" cy="4809981"/>
          </a:xfrm>
        </p:spPr>
        <p:txBody>
          <a:bodyPr vertOverflow="overflow" horzOverflow="overflow" vert="horz" wrap="square" lIns="91440" tIns="45720" rIns="91440" bIns="45720" numCol="1" spcCol="0" rtlCol="0" fromWordArt="0" anchor="t" anchorCtr="0" forceAA="0" compatLnSpc="0">
            <a:normAutofit fontScale="95000" lnSpcReduction="1000"/>
          </a:bodyPr>
          <a:lstStyle/>
          <a:p>
            <a:pPr>
              <a:lnSpc>
                <a:spcPct val="150000"/>
              </a:lnSpc>
              <a:defRPr/>
            </a:pPr>
            <a:r>
              <a:rPr lang="en-US" sz="2400" b="0" i="0" u="none" strike="noStrike" cap="none" spc="0" dirty="0">
                <a:solidFill>
                  <a:schemeClr val="tx1"/>
                </a:solidFill>
                <a:latin typeface="Times New Roman"/>
                <a:ea typeface="Times New Roman"/>
                <a:cs typeface="Times New Roman"/>
              </a:rPr>
              <a:t>Slide </a:t>
            </a:r>
            <a:r>
              <a:rPr lang="en-US" sz="2400" dirty="0">
                <a:latin typeface="Times New Roman"/>
                <a:ea typeface="Times New Roman"/>
                <a:cs typeface="Times New Roman"/>
              </a:rPr>
              <a:t>3</a:t>
            </a:r>
            <a:r>
              <a:rPr lang="en-US" sz="2400" b="0" i="0" u="none" strike="noStrike" cap="none" spc="0" dirty="0">
                <a:solidFill>
                  <a:schemeClr val="tx1"/>
                </a:solidFill>
                <a:latin typeface="Times New Roman"/>
                <a:ea typeface="Times New Roman"/>
                <a:cs typeface="Times New Roman"/>
              </a:rPr>
              <a:t>: Introduction</a:t>
            </a:r>
          </a:p>
          <a:p>
            <a:pPr>
              <a:lnSpc>
                <a:spcPct val="150000"/>
              </a:lnSpc>
              <a:defRPr/>
            </a:pPr>
            <a:r>
              <a:rPr sz="2400" b="0" dirty="0">
                <a:latin typeface="Times New Roman"/>
                <a:ea typeface="Times New Roman"/>
                <a:cs typeface="Times New Roman"/>
              </a:rPr>
              <a:t>Slide</a:t>
            </a:r>
            <a:r>
              <a:rPr sz="2400" b="0" spc="-29" dirty="0">
                <a:latin typeface="Times New Roman"/>
                <a:ea typeface="Times New Roman"/>
                <a:cs typeface="Times New Roman"/>
              </a:rPr>
              <a:t> </a:t>
            </a:r>
            <a:r>
              <a:rPr lang="en-US" sz="2400" spc="-29" dirty="0">
                <a:latin typeface="Times New Roman"/>
                <a:ea typeface="Times New Roman"/>
                <a:cs typeface="Times New Roman"/>
              </a:rPr>
              <a:t>4</a:t>
            </a:r>
            <a:r>
              <a:rPr sz="2400" b="0" dirty="0">
                <a:latin typeface="Times New Roman"/>
                <a:ea typeface="Times New Roman"/>
                <a:cs typeface="Times New Roman"/>
              </a:rPr>
              <a:t>:</a:t>
            </a:r>
            <a:r>
              <a:rPr sz="2400" b="0" spc="-19" dirty="0">
                <a:latin typeface="Times New Roman"/>
                <a:ea typeface="Times New Roman"/>
                <a:cs typeface="Times New Roman"/>
              </a:rPr>
              <a:t> </a:t>
            </a:r>
            <a:r>
              <a:rPr sz="2400" b="0" dirty="0">
                <a:latin typeface="Times New Roman"/>
                <a:ea typeface="Times New Roman"/>
                <a:cs typeface="Times New Roman"/>
              </a:rPr>
              <a:t>Importance</a:t>
            </a:r>
            <a:r>
              <a:rPr sz="2400" b="0" spc="-29" dirty="0">
                <a:latin typeface="Times New Roman"/>
                <a:ea typeface="Times New Roman"/>
                <a:cs typeface="Times New Roman"/>
              </a:rPr>
              <a:t> </a:t>
            </a:r>
            <a:r>
              <a:rPr sz="2400" b="0" dirty="0">
                <a:latin typeface="Times New Roman"/>
                <a:ea typeface="Times New Roman"/>
                <a:cs typeface="Times New Roman"/>
              </a:rPr>
              <a:t>of</a:t>
            </a:r>
            <a:r>
              <a:rPr sz="2400" b="0" spc="-19" dirty="0">
                <a:latin typeface="Times New Roman"/>
                <a:ea typeface="Times New Roman"/>
                <a:cs typeface="Times New Roman"/>
              </a:rPr>
              <a:t> </a:t>
            </a:r>
            <a:r>
              <a:rPr sz="2400" b="0" dirty="0">
                <a:latin typeface="Times New Roman"/>
                <a:ea typeface="Times New Roman"/>
                <a:cs typeface="Times New Roman"/>
              </a:rPr>
              <a:t>Intercultural</a:t>
            </a:r>
            <a:r>
              <a:rPr sz="2400" b="0" spc="-19" dirty="0">
                <a:latin typeface="Times New Roman"/>
                <a:ea typeface="Times New Roman"/>
                <a:cs typeface="Times New Roman"/>
              </a:rPr>
              <a:t> </a:t>
            </a:r>
            <a:r>
              <a:rPr sz="2400" b="0" dirty="0">
                <a:latin typeface="Times New Roman"/>
                <a:ea typeface="Times New Roman"/>
                <a:cs typeface="Times New Roman"/>
              </a:rPr>
              <a:t>Communication</a:t>
            </a:r>
            <a:r>
              <a:rPr sz="2400" b="0" spc="-34" dirty="0">
                <a:latin typeface="Times New Roman"/>
                <a:ea typeface="Times New Roman"/>
                <a:cs typeface="Times New Roman"/>
              </a:rPr>
              <a:t> </a:t>
            </a:r>
            <a:r>
              <a:rPr sz="2400" b="0" spc="-24" dirty="0">
                <a:latin typeface="Times New Roman"/>
                <a:ea typeface="Times New Roman"/>
                <a:cs typeface="Times New Roman"/>
              </a:rPr>
              <a:t>in</a:t>
            </a:r>
            <a:r>
              <a:rPr lang="en-US" sz="2400" b="0" i="0" u="none" strike="noStrike" cap="none" spc="0" dirty="0">
                <a:solidFill>
                  <a:schemeClr val="tx1"/>
                </a:solidFill>
                <a:latin typeface="Times New Roman"/>
                <a:ea typeface="Times New Roman"/>
                <a:cs typeface="Times New Roman"/>
              </a:rPr>
              <a:t> Business</a:t>
            </a:r>
          </a:p>
          <a:p>
            <a:pPr>
              <a:lnSpc>
                <a:spcPct val="150000"/>
              </a:lnSpc>
              <a:defRPr/>
            </a:pPr>
            <a:r>
              <a:rPr sz="2400" b="0" dirty="0">
                <a:latin typeface="Times New Roman"/>
                <a:ea typeface="Times New Roman"/>
                <a:cs typeface="Times New Roman"/>
              </a:rPr>
              <a:t>Slide</a:t>
            </a:r>
            <a:r>
              <a:rPr sz="2400" b="0" spc="-39" dirty="0">
                <a:latin typeface="Times New Roman"/>
                <a:ea typeface="Times New Roman"/>
                <a:cs typeface="Times New Roman"/>
              </a:rPr>
              <a:t> </a:t>
            </a:r>
            <a:r>
              <a:rPr lang="en-US" sz="2400" spc="-39" dirty="0">
                <a:latin typeface="Times New Roman"/>
                <a:ea typeface="Times New Roman"/>
                <a:cs typeface="Times New Roman"/>
              </a:rPr>
              <a:t>5</a:t>
            </a:r>
            <a:r>
              <a:rPr sz="2400" b="0" dirty="0">
                <a:latin typeface="Times New Roman"/>
                <a:ea typeface="Times New Roman"/>
                <a:cs typeface="Times New Roman"/>
              </a:rPr>
              <a:t>:</a:t>
            </a:r>
            <a:r>
              <a:rPr sz="2400" b="0" spc="-14" dirty="0">
                <a:latin typeface="Times New Roman"/>
                <a:ea typeface="Times New Roman"/>
                <a:cs typeface="Times New Roman"/>
              </a:rPr>
              <a:t> </a:t>
            </a:r>
            <a:r>
              <a:rPr sz="2400" b="0" dirty="0">
                <a:latin typeface="Times New Roman"/>
                <a:ea typeface="Times New Roman"/>
                <a:cs typeface="Times New Roman"/>
              </a:rPr>
              <a:t>Theoretical</a:t>
            </a:r>
            <a:r>
              <a:rPr sz="2400" b="0" spc="-14" dirty="0">
                <a:latin typeface="Times New Roman"/>
                <a:ea typeface="Times New Roman"/>
                <a:cs typeface="Times New Roman"/>
              </a:rPr>
              <a:t> </a:t>
            </a:r>
            <a:r>
              <a:rPr sz="2400" b="0" dirty="0">
                <a:latin typeface="Times New Roman"/>
                <a:ea typeface="Times New Roman"/>
                <a:cs typeface="Times New Roman"/>
              </a:rPr>
              <a:t>Framework –</a:t>
            </a:r>
            <a:r>
              <a:rPr sz="2400" b="0" spc="-4" dirty="0">
                <a:latin typeface="Times New Roman"/>
                <a:ea typeface="Times New Roman"/>
                <a:cs typeface="Times New Roman"/>
              </a:rPr>
              <a:t> </a:t>
            </a:r>
            <a:r>
              <a:rPr sz="2400" b="0" dirty="0">
                <a:latin typeface="Times New Roman"/>
                <a:ea typeface="Times New Roman"/>
                <a:cs typeface="Times New Roman"/>
              </a:rPr>
              <a:t>Hofstede’s</a:t>
            </a:r>
            <a:r>
              <a:rPr sz="2400" b="0" spc="-24" dirty="0">
                <a:latin typeface="Times New Roman"/>
                <a:ea typeface="Times New Roman"/>
                <a:cs typeface="Times New Roman"/>
              </a:rPr>
              <a:t> </a:t>
            </a:r>
            <a:r>
              <a:rPr sz="2400" b="0" spc="-9" dirty="0">
                <a:latin typeface="Times New Roman"/>
                <a:ea typeface="Times New Roman"/>
                <a:cs typeface="Times New Roman"/>
              </a:rPr>
              <a:t>Cultural</a:t>
            </a:r>
            <a:r>
              <a:rPr lang="en-US" sz="2400" b="0" i="0" u="none" strike="noStrike" cap="none" spc="0" dirty="0">
                <a:solidFill>
                  <a:schemeClr val="tx1"/>
                </a:solidFill>
                <a:latin typeface="Times New Roman"/>
                <a:ea typeface="Times New Roman"/>
                <a:cs typeface="Times New Roman"/>
              </a:rPr>
              <a:t> Dimensions</a:t>
            </a:r>
          </a:p>
          <a:p>
            <a:pPr>
              <a:lnSpc>
                <a:spcPct val="150000"/>
              </a:lnSpc>
              <a:defRPr/>
            </a:pPr>
            <a:r>
              <a:rPr lang="en-US" sz="2400" b="0" i="0" u="none" strike="noStrike" cap="none" spc="0" dirty="0">
                <a:solidFill>
                  <a:schemeClr val="tx1"/>
                </a:solidFill>
                <a:latin typeface="Times New Roman"/>
                <a:ea typeface="Times New Roman"/>
                <a:cs typeface="Times New Roman"/>
              </a:rPr>
              <a:t>Slide 6: Hall’s High- and Low-Context Communication</a:t>
            </a:r>
          </a:p>
          <a:p>
            <a:pPr>
              <a:lnSpc>
                <a:spcPct val="150000"/>
              </a:lnSpc>
              <a:defRPr/>
            </a:pPr>
            <a:r>
              <a:rPr sz="2400" b="0" dirty="0">
                <a:latin typeface="Times New Roman"/>
                <a:ea typeface="Times New Roman"/>
                <a:cs typeface="Times New Roman"/>
              </a:rPr>
              <a:t>Slide</a:t>
            </a:r>
            <a:r>
              <a:rPr sz="2400" b="0" spc="-29" dirty="0">
                <a:latin typeface="Times New Roman"/>
                <a:ea typeface="Times New Roman"/>
                <a:cs typeface="Times New Roman"/>
              </a:rPr>
              <a:t> </a:t>
            </a:r>
            <a:r>
              <a:rPr lang="en-US" sz="2400" spc="-29" dirty="0">
                <a:latin typeface="Times New Roman"/>
                <a:ea typeface="Times New Roman"/>
                <a:cs typeface="Times New Roman"/>
              </a:rPr>
              <a:t>7</a:t>
            </a:r>
            <a:r>
              <a:rPr sz="2400" b="0" dirty="0">
                <a:latin typeface="Times New Roman"/>
                <a:ea typeface="Times New Roman"/>
                <a:cs typeface="Times New Roman"/>
              </a:rPr>
              <a:t>:</a:t>
            </a:r>
            <a:r>
              <a:rPr sz="2400" b="0" spc="-4" dirty="0">
                <a:latin typeface="Times New Roman"/>
                <a:ea typeface="Times New Roman"/>
                <a:cs typeface="Times New Roman"/>
              </a:rPr>
              <a:t> </a:t>
            </a:r>
            <a:r>
              <a:rPr sz="2400" b="0" dirty="0">
                <a:latin typeface="Times New Roman"/>
                <a:ea typeface="Times New Roman"/>
                <a:cs typeface="Times New Roman"/>
              </a:rPr>
              <a:t>Real-World</a:t>
            </a:r>
            <a:r>
              <a:rPr sz="2400" b="0" spc="-24" dirty="0">
                <a:latin typeface="Times New Roman"/>
                <a:ea typeface="Times New Roman"/>
                <a:cs typeface="Times New Roman"/>
              </a:rPr>
              <a:t> </a:t>
            </a:r>
            <a:r>
              <a:rPr sz="2400" b="0" dirty="0">
                <a:latin typeface="Times New Roman"/>
                <a:ea typeface="Times New Roman"/>
                <a:cs typeface="Times New Roman"/>
              </a:rPr>
              <a:t>Business</a:t>
            </a:r>
            <a:r>
              <a:rPr sz="2400" b="0" spc="-19" dirty="0">
                <a:latin typeface="Times New Roman"/>
                <a:ea typeface="Times New Roman"/>
                <a:cs typeface="Times New Roman"/>
              </a:rPr>
              <a:t> </a:t>
            </a:r>
            <a:r>
              <a:rPr sz="2400" b="0" dirty="0">
                <a:latin typeface="Times New Roman"/>
                <a:ea typeface="Times New Roman"/>
                <a:cs typeface="Times New Roman"/>
              </a:rPr>
              <a:t>Example</a:t>
            </a:r>
            <a:r>
              <a:rPr sz="2400" b="0" spc="4" dirty="0">
                <a:latin typeface="Times New Roman"/>
                <a:ea typeface="Times New Roman"/>
                <a:cs typeface="Times New Roman"/>
              </a:rPr>
              <a:t> </a:t>
            </a:r>
            <a:r>
              <a:rPr sz="2400" b="0" dirty="0">
                <a:latin typeface="Times New Roman"/>
                <a:ea typeface="Times New Roman"/>
                <a:cs typeface="Times New Roman"/>
              </a:rPr>
              <a:t>– Huawei</a:t>
            </a:r>
            <a:r>
              <a:rPr sz="2400" b="0" spc="4" dirty="0">
                <a:latin typeface="Times New Roman"/>
                <a:ea typeface="Times New Roman"/>
                <a:cs typeface="Times New Roman"/>
              </a:rPr>
              <a:t> </a:t>
            </a:r>
            <a:r>
              <a:rPr sz="2400" b="0" dirty="0">
                <a:latin typeface="Times New Roman"/>
                <a:ea typeface="Times New Roman"/>
                <a:cs typeface="Times New Roman"/>
              </a:rPr>
              <a:t>and</a:t>
            </a:r>
            <a:r>
              <a:rPr sz="2400" b="0" spc="-24" dirty="0">
                <a:latin typeface="Times New Roman"/>
                <a:ea typeface="Times New Roman"/>
                <a:cs typeface="Times New Roman"/>
              </a:rPr>
              <a:t> </a:t>
            </a:r>
            <a:r>
              <a:rPr sz="2400" b="0" spc="-9" dirty="0">
                <a:latin typeface="Times New Roman"/>
                <a:ea typeface="Times New Roman"/>
                <a:cs typeface="Times New Roman"/>
              </a:rPr>
              <a:t>British</a:t>
            </a:r>
            <a:r>
              <a:rPr lang="en-US" sz="2400" b="0" i="0" u="none" strike="noStrike" cap="none" spc="0" dirty="0">
                <a:solidFill>
                  <a:schemeClr val="tx1"/>
                </a:solidFill>
                <a:latin typeface="Times New Roman"/>
                <a:ea typeface="Times New Roman"/>
                <a:cs typeface="Times New Roman"/>
              </a:rPr>
              <a:t> </a:t>
            </a:r>
            <a:r>
              <a:rPr sz="2400" b="0" spc="-9" dirty="0">
                <a:latin typeface="Times New Roman"/>
                <a:ea typeface="Times New Roman"/>
                <a:cs typeface="Times New Roman"/>
              </a:rPr>
              <a:t>Partners</a:t>
            </a:r>
            <a:endParaRPr lang="en-US" sz="2400" b="0" i="0" u="none" strike="noStrike" cap="none" spc="0" dirty="0">
              <a:solidFill>
                <a:schemeClr val="tx1"/>
              </a:solidFill>
              <a:latin typeface="Times New Roman"/>
              <a:ea typeface="Times New Roman"/>
              <a:cs typeface="Times New Roman"/>
            </a:endParaRPr>
          </a:p>
          <a:p>
            <a:pPr>
              <a:lnSpc>
                <a:spcPct val="150000"/>
              </a:lnSpc>
              <a:defRPr/>
            </a:pPr>
            <a:r>
              <a:rPr lang="en-US" sz="2400" b="0" i="0" u="none" strike="noStrike" cap="none" spc="0" dirty="0">
                <a:solidFill>
                  <a:schemeClr val="tx1"/>
                </a:solidFill>
                <a:latin typeface="Times New Roman"/>
                <a:ea typeface="Times New Roman"/>
                <a:cs typeface="Times New Roman"/>
              </a:rPr>
              <a:t>Slide </a:t>
            </a:r>
            <a:r>
              <a:rPr lang="en-US" sz="2400" dirty="0">
                <a:latin typeface="Times New Roman"/>
                <a:ea typeface="Times New Roman"/>
                <a:cs typeface="Times New Roman"/>
              </a:rPr>
              <a:t>8</a:t>
            </a:r>
            <a:r>
              <a:rPr lang="en-US" sz="2400" b="0" i="0" u="none" strike="noStrike" cap="none" spc="0" dirty="0">
                <a:solidFill>
                  <a:schemeClr val="tx1"/>
                </a:solidFill>
                <a:latin typeface="Times New Roman"/>
                <a:ea typeface="Times New Roman"/>
                <a:cs typeface="Times New Roman"/>
              </a:rPr>
              <a:t>: Common Communication Challenges</a:t>
            </a:r>
          </a:p>
          <a:p>
            <a:pPr>
              <a:lnSpc>
                <a:spcPct val="150000"/>
              </a:lnSpc>
              <a:defRPr/>
            </a:pPr>
            <a:r>
              <a:rPr sz="2400" b="0" dirty="0">
                <a:latin typeface="Times New Roman"/>
                <a:ea typeface="Times New Roman"/>
                <a:cs typeface="Times New Roman"/>
              </a:rPr>
              <a:t>Slide</a:t>
            </a:r>
            <a:r>
              <a:rPr sz="2400" b="0" spc="-29" dirty="0">
                <a:latin typeface="Times New Roman"/>
                <a:ea typeface="Times New Roman"/>
                <a:cs typeface="Times New Roman"/>
              </a:rPr>
              <a:t> </a:t>
            </a:r>
            <a:r>
              <a:rPr lang="en-US" sz="2400" spc="-29" dirty="0">
                <a:latin typeface="Times New Roman"/>
                <a:ea typeface="Times New Roman"/>
                <a:cs typeface="Times New Roman"/>
              </a:rPr>
              <a:t>9</a:t>
            </a:r>
            <a:r>
              <a:rPr sz="2400" b="0" dirty="0">
                <a:latin typeface="Times New Roman"/>
                <a:ea typeface="Times New Roman"/>
                <a:cs typeface="Times New Roman"/>
              </a:rPr>
              <a:t>:</a:t>
            </a:r>
            <a:r>
              <a:rPr sz="2400" b="0" spc="-9" dirty="0">
                <a:latin typeface="Times New Roman"/>
                <a:ea typeface="Times New Roman"/>
                <a:cs typeface="Times New Roman"/>
              </a:rPr>
              <a:t> </a:t>
            </a:r>
            <a:r>
              <a:rPr sz="2400" b="0" dirty="0">
                <a:latin typeface="Times New Roman"/>
                <a:ea typeface="Times New Roman"/>
                <a:cs typeface="Times New Roman"/>
              </a:rPr>
              <a:t>Strategies</a:t>
            </a:r>
            <a:r>
              <a:rPr sz="2400" b="0" spc="-19" dirty="0">
                <a:latin typeface="Times New Roman"/>
                <a:ea typeface="Times New Roman"/>
                <a:cs typeface="Times New Roman"/>
              </a:rPr>
              <a:t> </a:t>
            </a:r>
            <a:r>
              <a:rPr sz="2400" b="0" dirty="0">
                <a:latin typeface="Times New Roman"/>
                <a:ea typeface="Times New Roman"/>
                <a:cs typeface="Times New Roman"/>
              </a:rPr>
              <a:t>for</a:t>
            </a:r>
            <a:r>
              <a:rPr sz="2400" b="0" spc="-19" dirty="0">
                <a:latin typeface="Times New Roman"/>
                <a:ea typeface="Times New Roman"/>
                <a:cs typeface="Times New Roman"/>
              </a:rPr>
              <a:t> </a:t>
            </a:r>
            <a:r>
              <a:rPr sz="2400" b="0" dirty="0">
                <a:latin typeface="Times New Roman"/>
                <a:ea typeface="Times New Roman"/>
                <a:cs typeface="Times New Roman"/>
              </a:rPr>
              <a:t>Effective</a:t>
            </a:r>
            <a:r>
              <a:rPr sz="2400" b="0" spc="4" dirty="0">
                <a:latin typeface="Times New Roman"/>
                <a:ea typeface="Times New Roman"/>
                <a:cs typeface="Times New Roman"/>
              </a:rPr>
              <a:t> </a:t>
            </a:r>
            <a:r>
              <a:rPr sz="2400" b="0" dirty="0">
                <a:latin typeface="Times New Roman"/>
                <a:ea typeface="Times New Roman"/>
                <a:cs typeface="Times New Roman"/>
              </a:rPr>
              <a:t>Cross-</a:t>
            </a:r>
            <a:r>
              <a:rPr sz="2400" b="0" spc="-9" dirty="0">
                <a:latin typeface="Times New Roman"/>
                <a:ea typeface="Times New Roman"/>
                <a:cs typeface="Times New Roman"/>
              </a:rPr>
              <a:t>Cultural</a:t>
            </a:r>
            <a:r>
              <a:rPr lang="en-US" sz="2400" b="0" i="0" u="none" strike="noStrike" cap="none" spc="0" dirty="0">
                <a:solidFill>
                  <a:schemeClr val="tx1"/>
                </a:solidFill>
                <a:latin typeface="Times New Roman"/>
                <a:ea typeface="Times New Roman"/>
                <a:cs typeface="Times New Roman"/>
              </a:rPr>
              <a:t> </a:t>
            </a:r>
            <a:r>
              <a:rPr sz="2400" b="0" spc="-9" dirty="0">
                <a:latin typeface="Times New Roman"/>
                <a:ea typeface="Times New Roman"/>
                <a:cs typeface="Times New Roman"/>
              </a:rPr>
              <a:t>Communication</a:t>
            </a:r>
            <a:endParaRPr lang="en-US" sz="2400" b="0" i="0" u="none" strike="noStrike" cap="none" spc="0" dirty="0">
              <a:solidFill>
                <a:schemeClr val="tx1"/>
              </a:solidFill>
              <a:latin typeface="Times New Roman"/>
              <a:ea typeface="Times New Roman"/>
              <a:cs typeface="Times New Roman"/>
            </a:endParaRPr>
          </a:p>
          <a:p>
            <a:pPr>
              <a:lnSpc>
                <a:spcPct val="150000"/>
              </a:lnSpc>
              <a:defRPr/>
            </a:pPr>
            <a:r>
              <a:rPr lang="en-US" sz="2400" b="0" i="0" u="none" strike="noStrike" cap="none" spc="0" dirty="0">
                <a:solidFill>
                  <a:schemeClr val="tx1"/>
                </a:solidFill>
                <a:latin typeface="Times New Roman"/>
                <a:ea typeface="Times New Roman"/>
                <a:cs typeface="Times New Roman"/>
              </a:rPr>
              <a:t>Slide 10: Conclusion</a:t>
            </a:r>
          </a:p>
          <a:p>
            <a:pPr>
              <a:lnSpc>
                <a:spcPct val="150000"/>
              </a:lnSpc>
              <a:defRPr/>
            </a:pPr>
            <a:r>
              <a:rPr lang="en-US" sz="2400" b="0" i="0" u="none" strike="noStrike" cap="none" spc="0" dirty="0">
                <a:solidFill>
                  <a:schemeClr val="tx1"/>
                </a:solidFill>
                <a:latin typeface="Times New Roman"/>
                <a:ea typeface="Times New Roman"/>
                <a:cs typeface="Times New Roman"/>
              </a:rPr>
              <a:t>Slide </a:t>
            </a:r>
            <a:r>
              <a:rPr lang="en-US" sz="2400" dirty="0">
                <a:latin typeface="Times New Roman"/>
                <a:ea typeface="Times New Roman"/>
                <a:cs typeface="Times New Roman"/>
              </a:rPr>
              <a:t>11</a:t>
            </a:r>
            <a:r>
              <a:rPr lang="en-US" sz="2400" b="0" i="0" u="none" strike="noStrike" cap="none" spc="0" dirty="0">
                <a:solidFill>
                  <a:schemeClr val="tx1"/>
                </a:solidFill>
                <a:latin typeface="Times New Roman"/>
                <a:ea typeface="Times New Roman"/>
                <a:cs typeface="Times New Roman"/>
              </a:rPr>
              <a:t>: References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71799496" name="Title 1"/>
          <p:cNvSpPr>
            <a:spLocks noGrp="1"/>
          </p:cNvSpPr>
          <p:nvPr>
            <p:ph type="title"/>
          </p:nvPr>
        </p:nvSpPr>
        <p:spPr bwMode="auto">
          <a:xfrm>
            <a:off x="694499" y="274638"/>
            <a:ext cx="10887899" cy="1143000"/>
          </a:xfrm>
        </p:spPr>
        <p:txBody>
          <a:bodyPr/>
          <a:lstStyle/>
          <a:p>
            <a:pPr algn="l">
              <a:defRPr/>
            </a:pPr>
            <a:r>
              <a:rPr lang="en-US" sz="4000" b="1" i="0" u="none" strike="noStrike" cap="none" spc="0">
                <a:solidFill>
                  <a:srgbClr val="000000"/>
                </a:solidFill>
                <a:latin typeface="Times New Roman"/>
                <a:ea typeface="Times New Roman"/>
                <a:cs typeface="Times New Roman"/>
              </a:rPr>
              <a:t>Introduction</a:t>
            </a:r>
            <a:endParaRPr/>
          </a:p>
        </p:txBody>
      </p:sp>
      <p:sp>
        <p:nvSpPr>
          <p:cNvPr id="2025448200" name="Content Placeholder 2"/>
          <p:cNvSpPr>
            <a:spLocks noGrp="1"/>
          </p:cNvSpPr>
          <p:nvPr>
            <p:ph idx="1"/>
          </p:nvPr>
        </p:nvSpPr>
        <p:spPr bwMode="auto">
          <a:xfrm>
            <a:off x="763772" y="1246908"/>
            <a:ext cx="10818627" cy="4879254"/>
          </a:xfrm>
        </p:spPr>
        <p:txBody>
          <a:bodyPr vertOverflow="overflow" horzOverflow="overflow" vert="horz" wrap="square" lIns="91440" tIns="45720" rIns="91440" bIns="45720" numCol="1" spcCol="0" rtlCol="0" fromWordArt="0" anchor="t" anchorCtr="0" forceAA="0" compatLnSpc="0">
            <a:normAutofit/>
          </a:bodyPr>
          <a:lstStyle/>
          <a:p>
            <a:pPr marL="0" indent="0">
              <a:lnSpc>
                <a:spcPct val="150000"/>
              </a:lnSpc>
              <a:buFont typeface="Arial"/>
              <a:buNone/>
              <a:defRPr/>
            </a:pPr>
            <a:r>
              <a:rPr lang="en-US" sz="2200" b="0" i="0" u="none" strike="noStrike" cap="none" spc="0">
                <a:solidFill>
                  <a:schemeClr val="tx1"/>
                </a:solidFill>
                <a:latin typeface="Times New Roman"/>
                <a:ea typeface="Times New Roman"/>
                <a:cs typeface="Times New Roman"/>
              </a:rPr>
              <a:t>Globalization has revolutionized how business is being carried out across the borders and intercultural communication has become an essential competence that international managers need to have. The two countries are also strategic partners and business associates in the world, but their cultural values and styles of communication vary widely. This presentation will entail an argument on how these differences would impact on the business communication and how the managers can realign their strategies to ensure that they have a successful collaboration between the two nations (Tuleja, 2021).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6694550" name="Title 1"/>
          <p:cNvSpPr>
            <a:spLocks noGrp="1"/>
          </p:cNvSpPr>
          <p:nvPr>
            <p:ph type="title"/>
          </p:nvPr>
        </p:nvSpPr>
        <p:spPr bwMode="auto">
          <a:xfrm>
            <a:off x="382772" y="274638"/>
            <a:ext cx="11199627" cy="1143000"/>
          </a:xfrm>
        </p:spPr>
        <p:txBody>
          <a:bodyPr vertOverflow="overflow" horzOverflow="overflow" vert="horz" wrap="square" lIns="91440" tIns="45720" rIns="91440" bIns="45720" numCol="1" spcCol="0" rtlCol="0" fromWordArt="0" anchor="ctr" anchorCtr="0" forceAA="0" compatLnSpc="0">
            <a:normAutofit fontScale="90000"/>
          </a:bodyPr>
          <a:lstStyle/>
          <a:p>
            <a:pPr algn="l">
              <a:defRPr/>
            </a:pPr>
            <a:r>
              <a:rPr lang="en-US" sz="4000" b="1" i="0" u="none" strike="noStrike" cap="none" spc="0">
                <a:solidFill>
                  <a:srgbClr val="000000"/>
                </a:solidFill>
                <a:latin typeface="Times New Roman"/>
                <a:ea typeface="Times New Roman"/>
                <a:cs typeface="Times New Roman"/>
              </a:rPr>
              <a:t>Importance</a:t>
            </a:r>
            <a:r>
              <a:rPr lang="en-US" sz="4000" b="1" i="0" u="none" strike="noStrike" cap="none" spc="-29">
                <a:solidFill>
                  <a:srgbClr val="000000"/>
                </a:solidFill>
                <a:latin typeface="Times New Roman"/>
                <a:ea typeface="Times New Roman"/>
                <a:cs typeface="Times New Roman"/>
              </a:rPr>
              <a:t> </a:t>
            </a:r>
            <a:r>
              <a:rPr lang="en-US" sz="4000" b="1" i="0" u="none" strike="noStrike" cap="none" spc="0">
                <a:solidFill>
                  <a:srgbClr val="000000"/>
                </a:solidFill>
                <a:latin typeface="Times New Roman"/>
                <a:ea typeface="Times New Roman"/>
                <a:cs typeface="Times New Roman"/>
              </a:rPr>
              <a:t>of</a:t>
            </a:r>
            <a:r>
              <a:rPr lang="en-US" sz="4000" b="1" i="0" u="none" strike="noStrike" cap="none" spc="-19">
                <a:solidFill>
                  <a:srgbClr val="000000"/>
                </a:solidFill>
                <a:latin typeface="Times New Roman"/>
                <a:ea typeface="Times New Roman"/>
                <a:cs typeface="Times New Roman"/>
              </a:rPr>
              <a:t> </a:t>
            </a:r>
            <a:r>
              <a:rPr lang="en-US" sz="4000" b="1" i="0" u="none" strike="noStrike" cap="none" spc="0">
                <a:solidFill>
                  <a:srgbClr val="000000"/>
                </a:solidFill>
                <a:latin typeface="Times New Roman"/>
                <a:ea typeface="Times New Roman"/>
                <a:cs typeface="Times New Roman"/>
              </a:rPr>
              <a:t>Intercultural</a:t>
            </a:r>
            <a:r>
              <a:rPr lang="en-US" sz="4000" b="1" i="0" u="none" strike="noStrike" cap="none" spc="-19">
                <a:solidFill>
                  <a:srgbClr val="000000"/>
                </a:solidFill>
                <a:latin typeface="Times New Roman"/>
                <a:ea typeface="Times New Roman"/>
                <a:cs typeface="Times New Roman"/>
              </a:rPr>
              <a:t> </a:t>
            </a:r>
            <a:r>
              <a:rPr lang="en-US" sz="4000" b="1" i="0" u="none" strike="noStrike" cap="none" spc="0">
                <a:solidFill>
                  <a:srgbClr val="000000"/>
                </a:solidFill>
                <a:latin typeface="Times New Roman"/>
                <a:ea typeface="Times New Roman"/>
                <a:cs typeface="Times New Roman"/>
              </a:rPr>
              <a:t>Communication</a:t>
            </a:r>
            <a:r>
              <a:rPr lang="en-US" sz="4000" b="1" i="0" u="none" strike="noStrike" cap="none" spc="-34">
                <a:solidFill>
                  <a:srgbClr val="000000"/>
                </a:solidFill>
                <a:latin typeface="Times New Roman"/>
                <a:ea typeface="Times New Roman"/>
                <a:cs typeface="Times New Roman"/>
              </a:rPr>
              <a:t> </a:t>
            </a:r>
            <a:r>
              <a:rPr lang="en-US" sz="4000" b="1" i="0" u="none" strike="noStrike" cap="none" spc="-23">
                <a:solidFill>
                  <a:srgbClr val="000000"/>
                </a:solidFill>
                <a:latin typeface="Times New Roman"/>
                <a:ea typeface="Times New Roman"/>
                <a:cs typeface="Times New Roman"/>
              </a:rPr>
              <a:t>in</a:t>
            </a:r>
            <a:r>
              <a:rPr lang="en-US" sz="4000" b="1" i="0" u="none" strike="noStrike" cap="none" spc="0">
                <a:solidFill>
                  <a:srgbClr val="000000"/>
                </a:solidFill>
                <a:latin typeface="Times New Roman"/>
                <a:ea typeface="Times New Roman"/>
                <a:cs typeface="Times New Roman"/>
              </a:rPr>
              <a:t> Business</a:t>
            </a:r>
            <a:endParaRPr sz="4000"/>
          </a:p>
        </p:txBody>
      </p:sp>
      <p:sp>
        <p:nvSpPr>
          <p:cNvPr id="1855193993" name="Content Placeholder 2"/>
          <p:cNvSpPr>
            <a:spLocks noGrp="1"/>
          </p:cNvSpPr>
          <p:nvPr>
            <p:ph sz="half" idx="1"/>
          </p:nvPr>
        </p:nvSpPr>
        <p:spPr bwMode="auto">
          <a:xfrm>
            <a:off x="382772" y="1281545"/>
            <a:ext cx="6580909" cy="5264727"/>
          </a:xfrm>
        </p:spPr>
        <p:txBody>
          <a:bodyPr vertOverflow="overflow" horzOverflow="overflow" vert="horz" wrap="square" lIns="91440" tIns="45720" rIns="91440" bIns="45720" numCol="1" spcCol="0" rtlCol="0" fromWordArt="0" anchor="t" anchorCtr="0" forceAA="0" compatLnSpc="0">
            <a:normAutofit fontScale="77500" lnSpcReduction="20000"/>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marL="0" indent="0" algn="just">
              <a:lnSpc>
                <a:spcPct val="150000"/>
              </a:lnSpc>
              <a:buFont typeface="Arial"/>
              <a:buNone/>
              <a:defRPr/>
            </a:pPr>
            <a:r>
              <a:rPr lang="en-US" sz="2800" b="0" i="0" u="none" strike="noStrike" cap="none" spc="0">
                <a:solidFill>
                  <a:schemeClr val="tx1"/>
                </a:solidFill>
                <a:latin typeface="Times New Roman"/>
                <a:ea typeface="Times New Roman"/>
                <a:cs typeface="Times New Roman"/>
              </a:rPr>
              <a:t>The intercultural communication plays a very significant role in building trust and business relationships to be long lived. It reduces the chances of misunderstanding, interpersonal conflict and lack of success in negotiations. Communication within a global business context is not only about the language but the cultural values and expectations, and non-verbal clues. The ability to alter the communication patterns could be beneficial to managers who operate internationally to contribute to the efficiency of collaboration and achieve favorable outcomes (Ford,2021). </a:t>
            </a:r>
            <a:endParaRPr/>
          </a:p>
        </p:txBody>
      </p:sp>
      <p:pic>
        <p:nvPicPr>
          <p:cNvPr id="1876989570" name="Content Placeholder 1876989569"/>
          <p:cNvPicPr>
            <a:picLocks noGrp="1" noChangeAspect="1"/>
          </p:cNvPicPr>
          <p:nvPr>
            <p:ph sz="half" idx="2"/>
          </p:nvPr>
        </p:nvPicPr>
        <p:blipFill>
          <a:blip r:embed="rId3"/>
          <a:stretch/>
        </p:blipFill>
        <p:spPr bwMode="auto">
          <a:xfrm>
            <a:off x="7590687" y="1904999"/>
            <a:ext cx="3731938" cy="349827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72522304" name="Title 1"/>
          <p:cNvSpPr>
            <a:spLocks noGrp="1"/>
          </p:cNvSpPr>
          <p:nvPr>
            <p:ph type="title"/>
          </p:nvPr>
        </p:nvSpPr>
        <p:spPr bwMode="auto">
          <a:xfrm>
            <a:off x="365454" y="274638"/>
            <a:ext cx="11216945" cy="1143000"/>
          </a:xfrm>
        </p:spPr>
        <p:txBody>
          <a:bodyPr vertOverflow="overflow" horzOverflow="overflow" vert="horz" wrap="square" lIns="91440" tIns="45720" rIns="91440" bIns="45720" numCol="1" spcCol="0" rtlCol="0" fromWordArt="0" anchor="ctr" anchorCtr="0" forceAA="0" compatLnSpc="0">
            <a:normAutofit/>
          </a:bodyPr>
          <a:lstStyle/>
          <a:p>
            <a:pPr algn="l">
              <a:defRPr/>
            </a:pPr>
            <a:r>
              <a:rPr lang="en-US" sz="3600" b="1" i="0" u="none" strike="noStrike" cap="none" spc="0">
                <a:solidFill>
                  <a:srgbClr val="000000"/>
                </a:solidFill>
                <a:latin typeface="Times New Roman"/>
                <a:ea typeface="Times New Roman"/>
                <a:cs typeface="Times New Roman"/>
              </a:rPr>
              <a:t>Theoretical</a:t>
            </a:r>
            <a:r>
              <a:rPr lang="en-US" sz="2800" b="1" i="0" u="none" strike="noStrike" cap="none" spc="-14">
                <a:solidFill>
                  <a:srgbClr val="000000"/>
                </a:solidFill>
                <a:latin typeface="Times New Roman"/>
                <a:ea typeface="Times New Roman"/>
                <a:cs typeface="Times New Roman"/>
              </a:rPr>
              <a:t> </a:t>
            </a:r>
            <a:r>
              <a:rPr lang="en-US" sz="3600" b="1" i="0" u="none" strike="noStrike" cap="none" spc="0">
                <a:solidFill>
                  <a:srgbClr val="000000"/>
                </a:solidFill>
                <a:latin typeface="Times New Roman"/>
                <a:ea typeface="Times New Roman"/>
                <a:cs typeface="Times New Roman"/>
              </a:rPr>
              <a:t>Framework –</a:t>
            </a:r>
            <a:r>
              <a:rPr lang="en-US" sz="2800" b="1" i="0" u="none" strike="noStrike" cap="none" spc="-4">
                <a:solidFill>
                  <a:srgbClr val="000000"/>
                </a:solidFill>
                <a:latin typeface="Times New Roman"/>
                <a:ea typeface="Times New Roman"/>
                <a:cs typeface="Times New Roman"/>
              </a:rPr>
              <a:t> </a:t>
            </a:r>
            <a:r>
              <a:rPr lang="en-US" sz="3600" b="1" i="0" u="none" strike="noStrike" cap="none" spc="0">
                <a:solidFill>
                  <a:srgbClr val="000000"/>
                </a:solidFill>
                <a:latin typeface="Times New Roman"/>
                <a:ea typeface="Times New Roman"/>
                <a:cs typeface="Times New Roman"/>
              </a:rPr>
              <a:t>Hofstede’s</a:t>
            </a:r>
            <a:r>
              <a:rPr lang="en-US" sz="3600" b="1" i="0" u="none" strike="noStrike" cap="none" spc="-23">
                <a:solidFill>
                  <a:srgbClr val="000000"/>
                </a:solidFill>
                <a:latin typeface="Times New Roman"/>
                <a:ea typeface="Times New Roman"/>
                <a:cs typeface="Times New Roman"/>
              </a:rPr>
              <a:t> </a:t>
            </a:r>
            <a:r>
              <a:rPr lang="en-US" sz="2800" b="1" i="0" u="none" strike="noStrike" cap="none" spc="-9">
                <a:solidFill>
                  <a:srgbClr val="000000"/>
                </a:solidFill>
                <a:latin typeface="Times New Roman"/>
                <a:ea typeface="Times New Roman"/>
                <a:cs typeface="Times New Roman"/>
              </a:rPr>
              <a:t>Cultural</a:t>
            </a:r>
            <a:r>
              <a:rPr lang="en-US" sz="3600" b="1" i="0" u="none" strike="noStrike" cap="none" spc="0">
                <a:solidFill>
                  <a:srgbClr val="000000"/>
                </a:solidFill>
                <a:latin typeface="Times New Roman"/>
                <a:ea typeface="Times New Roman"/>
                <a:cs typeface="Times New Roman"/>
              </a:rPr>
              <a:t> Dimensions</a:t>
            </a:r>
            <a:endParaRPr sz="4000" b="1"/>
          </a:p>
        </p:txBody>
      </p:sp>
      <p:sp>
        <p:nvSpPr>
          <p:cNvPr id="1603171486" name="Content Placeholder 2"/>
          <p:cNvSpPr>
            <a:spLocks noGrp="1"/>
          </p:cNvSpPr>
          <p:nvPr>
            <p:ph sz="half" idx="1"/>
          </p:nvPr>
        </p:nvSpPr>
        <p:spPr bwMode="auto">
          <a:xfrm>
            <a:off x="365454" y="1368136"/>
            <a:ext cx="6095999" cy="5230090"/>
          </a:xfrm>
        </p:spPr>
        <p:txBody>
          <a:bodyPr vertOverflow="overflow" horzOverflow="overflow" vert="horz" wrap="square" lIns="91440" tIns="45720" rIns="91440" bIns="45720" numCol="1" spcCol="0" rtlCol="0" fromWordArt="0" anchor="t" anchorCtr="0" forceAA="0" compatLnSpc="0">
            <a:normAutofit fontScale="55000" lnSpcReduction="20000"/>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marL="0" indent="0" algn="just">
              <a:lnSpc>
                <a:spcPct val="150000"/>
              </a:lnSpc>
              <a:buFont typeface="Arial"/>
              <a:buNone/>
              <a:defRPr/>
            </a:pPr>
            <a:r>
              <a:rPr lang="en-US" sz="2800" b="0" i="0" u="none" strike="noStrike" cap="none" spc="0">
                <a:solidFill>
                  <a:schemeClr val="tx1"/>
                </a:solidFill>
                <a:latin typeface="Times New Roman"/>
                <a:ea typeface="Times New Roman"/>
                <a:cs typeface="Times New Roman"/>
              </a:rPr>
              <a:t>The cultural dimensions theory by Hofstede can offer a convenient model used in the discussion of cultural differences between the UK and China. The United Kingdom is a much individualistic country, where individualism is appreciated, personal efforts and open communication are favored, but China is a collectivist country where the unity of groups, their loyalty, and consensus are highly appreciated. In China, the power distance is greater, which implies that hierarchy is valued, and the subordinates are not likely to question the authority. Canadian workplaces, on the other hand, are more egalitarian. The Confucian values define the long-term orientation of China, which encourages patience and relationship building, whereas the British culture is short-term oriented and is concerned with results and efficiency. Such differences influence the communication, negotiating, and decision-making processes of managers (Onifade, 2022).</a:t>
            </a:r>
            <a:endParaRPr/>
          </a:p>
        </p:txBody>
      </p:sp>
      <p:pic>
        <p:nvPicPr>
          <p:cNvPr id="1596445059" name="Content Placeholder 1596445058"/>
          <p:cNvPicPr>
            <a:picLocks noGrp="1" noChangeAspect="1"/>
          </p:cNvPicPr>
          <p:nvPr>
            <p:ph sz="half" idx="2"/>
          </p:nvPr>
        </p:nvPicPr>
        <p:blipFill>
          <a:blip r:embed="rId3"/>
          <a:stretch/>
        </p:blipFill>
        <p:spPr bwMode="auto">
          <a:xfrm>
            <a:off x="7191356" y="1478973"/>
            <a:ext cx="4503103" cy="416675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12318438" name="Title 1"/>
          <p:cNvSpPr>
            <a:spLocks noGrp="1"/>
          </p:cNvSpPr>
          <p:nvPr>
            <p:ph type="title"/>
          </p:nvPr>
        </p:nvSpPr>
        <p:spPr bwMode="auto">
          <a:xfrm>
            <a:off x="538636" y="274638"/>
            <a:ext cx="11043763" cy="1143000"/>
          </a:xfrm>
        </p:spPr>
        <p:txBody>
          <a:bodyPr/>
          <a:lstStyle/>
          <a:p>
            <a:pPr algn="l">
              <a:defRPr/>
            </a:pPr>
            <a:r>
              <a:rPr lang="en-US" sz="4000" b="1" i="0" u="none" strike="noStrike" cap="none" spc="0">
                <a:solidFill>
                  <a:srgbClr val="000000"/>
                </a:solidFill>
                <a:latin typeface="Times New Roman"/>
                <a:ea typeface="Times New Roman"/>
                <a:cs typeface="Times New Roman"/>
              </a:rPr>
              <a:t>Hall’s High- and Low-Context Communication</a:t>
            </a:r>
            <a:endParaRPr b="0"/>
          </a:p>
        </p:txBody>
      </p:sp>
      <p:sp>
        <p:nvSpPr>
          <p:cNvPr id="744361606" name="Content Placeholder 2"/>
          <p:cNvSpPr>
            <a:spLocks noGrp="1"/>
          </p:cNvSpPr>
          <p:nvPr>
            <p:ph idx="1"/>
          </p:nvPr>
        </p:nvSpPr>
        <p:spPr bwMode="auto">
          <a:xfrm>
            <a:off x="538636" y="1281545"/>
            <a:ext cx="11043763" cy="5230090"/>
          </a:xfrm>
        </p:spPr>
        <p:txBody>
          <a:bodyPr vertOverflow="overflow" horzOverflow="overflow" vert="horz" wrap="square" lIns="91440" tIns="45720" rIns="91440" bIns="45720" numCol="1" spcCol="0" rtlCol="0" fromWordArt="0" anchor="t" anchorCtr="0" forceAA="0" compatLnSpc="0">
            <a:normAutofit/>
          </a:bodyPr>
          <a:lstStyle/>
          <a:p>
            <a:pPr marL="0" indent="0" algn="just">
              <a:lnSpc>
                <a:spcPct val="150000"/>
              </a:lnSpc>
              <a:buFont typeface="Arial"/>
              <a:buNone/>
              <a:defRPr/>
            </a:pPr>
            <a:r>
              <a:rPr lang="en-US" sz="2000" b="0" i="0" u="none" strike="noStrike" cap="none" spc="0">
                <a:solidFill>
                  <a:schemeClr val="tx1"/>
                </a:solidFill>
                <a:latin typeface="Times New Roman"/>
                <a:ea typeface="Times New Roman"/>
                <a:cs typeface="Times New Roman"/>
              </a:rPr>
              <a:t>The theory of high- and low-context proposed by Edward Hall also describes the way people of various cultures can share information. The UK is a low-context culture, in which there is explicit, clear, and task-oriented communication. The individuals are straightforward in their views. China is, however, a high context culture where the meaning is obtained through context, tone, gesture, and understanding as opposed to words only. The Chinese people tend to speak indirectly and might have to resort to silence or the use of subtle information to express disagreement or hesitation. The differences between these two methods may lead to misunderstanding when managers cannot identify the cultural value of communication patterns (Zhang, 2023).</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09195201" name="Title 1"/>
          <p:cNvSpPr>
            <a:spLocks noGrp="1"/>
          </p:cNvSpPr>
          <p:nvPr>
            <p:ph type="title"/>
          </p:nvPr>
        </p:nvSpPr>
        <p:spPr bwMode="auto">
          <a:xfrm>
            <a:off x="400090" y="274638"/>
            <a:ext cx="11182308" cy="1143000"/>
          </a:xfrm>
        </p:spPr>
        <p:txBody>
          <a:bodyPr vertOverflow="overflow" horzOverflow="overflow" vert="horz" wrap="square" lIns="91440" tIns="45720" rIns="91440" bIns="45720" numCol="1" spcCol="0" rtlCol="0" fromWordArt="0" anchor="ctr" anchorCtr="0" forceAA="0" compatLnSpc="0">
            <a:normAutofit/>
          </a:bodyPr>
          <a:lstStyle/>
          <a:p>
            <a:pPr algn="l">
              <a:defRPr/>
            </a:pPr>
            <a:r>
              <a:rPr lang="en-US" sz="2800" b="1" i="0" u="none" strike="noStrike" cap="none" spc="0">
                <a:solidFill>
                  <a:schemeClr val="tx1"/>
                </a:solidFill>
                <a:latin typeface="Times New Roman"/>
                <a:ea typeface="Times New Roman"/>
                <a:cs typeface="Times New Roman"/>
              </a:rPr>
              <a:t>Real-World</a:t>
            </a:r>
            <a:r>
              <a:rPr lang="en-US" sz="2800" b="1" i="0" u="none" strike="noStrike" cap="none" spc="-23">
                <a:solidFill>
                  <a:schemeClr val="tx1"/>
                </a:solidFill>
                <a:latin typeface="Times New Roman"/>
                <a:ea typeface="Times New Roman"/>
                <a:cs typeface="Times New Roman"/>
              </a:rPr>
              <a:t> </a:t>
            </a:r>
            <a:r>
              <a:rPr lang="en-US" sz="2800" b="1" i="0" u="none" strike="noStrike" cap="none" spc="0">
                <a:solidFill>
                  <a:schemeClr val="tx1"/>
                </a:solidFill>
                <a:latin typeface="Times New Roman"/>
                <a:ea typeface="Times New Roman"/>
                <a:cs typeface="Times New Roman"/>
              </a:rPr>
              <a:t>Business</a:t>
            </a:r>
            <a:r>
              <a:rPr lang="en-US" sz="2800" b="1" i="0" u="none" strike="noStrike" cap="none" spc="-19">
                <a:solidFill>
                  <a:schemeClr val="tx1"/>
                </a:solidFill>
                <a:latin typeface="Times New Roman"/>
                <a:ea typeface="Times New Roman"/>
                <a:cs typeface="Times New Roman"/>
              </a:rPr>
              <a:t> </a:t>
            </a:r>
            <a:r>
              <a:rPr lang="en-US" sz="2800" b="1" i="0" u="none" strike="noStrike" cap="none" spc="0">
                <a:solidFill>
                  <a:schemeClr val="tx1"/>
                </a:solidFill>
                <a:latin typeface="Times New Roman"/>
                <a:ea typeface="Times New Roman"/>
                <a:cs typeface="Times New Roman"/>
              </a:rPr>
              <a:t>Example</a:t>
            </a:r>
            <a:r>
              <a:rPr lang="en-US" sz="2800" b="1" i="0" u="none" strike="noStrike" cap="none" spc="4">
                <a:solidFill>
                  <a:schemeClr val="tx1"/>
                </a:solidFill>
                <a:latin typeface="Times New Roman"/>
                <a:ea typeface="Times New Roman"/>
                <a:cs typeface="Times New Roman"/>
              </a:rPr>
              <a:t> </a:t>
            </a:r>
            <a:r>
              <a:rPr lang="en-US" sz="2800" b="1" i="0" u="none" strike="noStrike" cap="none" spc="0">
                <a:solidFill>
                  <a:schemeClr val="tx1"/>
                </a:solidFill>
                <a:latin typeface="Times New Roman"/>
                <a:ea typeface="Times New Roman"/>
                <a:cs typeface="Times New Roman"/>
              </a:rPr>
              <a:t>– Huawei</a:t>
            </a:r>
            <a:r>
              <a:rPr lang="en-US" sz="2800" b="1" i="0" u="none" strike="noStrike" cap="none" spc="4">
                <a:solidFill>
                  <a:schemeClr val="tx1"/>
                </a:solidFill>
                <a:latin typeface="Times New Roman"/>
                <a:ea typeface="Times New Roman"/>
                <a:cs typeface="Times New Roman"/>
              </a:rPr>
              <a:t> </a:t>
            </a:r>
            <a:r>
              <a:rPr lang="en-US" sz="2800" b="1" i="0" u="none" strike="noStrike" cap="none" spc="0">
                <a:solidFill>
                  <a:schemeClr val="tx1"/>
                </a:solidFill>
                <a:latin typeface="Times New Roman"/>
                <a:ea typeface="Times New Roman"/>
                <a:cs typeface="Times New Roman"/>
              </a:rPr>
              <a:t>and</a:t>
            </a:r>
            <a:r>
              <a:rPr lang="en-US" sz="2800" b="1" i="0" u="none" strike="noStrike" cap="none" spc="-23">
                <a:solidFill>
                  <a:schemeClr val="tx1"/>
                </a:solidFill>
                <a:latin typeface="Times New Roman"/>
                <a:ea typeface="Times New Roman"/>
                <a:cs typeface="Times New Roman"/>
              </a:rPr>
              <a:t> </a:t>
            </a:r>
            <a:r>
              <a:rPr lang="en-US" sz="2800" b="1" i="0" u="none" strike="noStrike" cap="none" spc="-9">
                <a:solidFill>
                  <a:schemeClr val="tx1"/>
                </a:solidFill>
                <a:latin typeface="Times New Roman"/>
                <a:ea typeface="Times New Roman"/>
                <a:cs typeface="Times New Roman"/>
              </a:rPr>
              <a:t>British</a:t>
            </a:r>
            <a:r>
              <a:rPr lang="en-US" sz="2800" b="1" i="0" u="none" strike="noStrike" cap="none" spc="0">
                <a:solidFill>
                  <a:schemeClr val="tx1"/>
                </a:solidFill>
                <a:latin typeface="Times New Roman"/>
                <a:ea typeface="Times New Roman"/>
                <a:cs typeface="Times New Roman"/>
              </a:rPr>
              <a:t> </a:t>
            </a:r>
            <a:r>
              <a:rPr lang="en-US" sz="2800" b="1" i="0" u="none" strike="noStrike" cap="none" spc="-9">
                <a:solidFill>
                  <a:schemeClr val="tx1"/>
                </a:solidFill>
                <a:latin typeface="Times New Roman"/>
                <a:ea typeface="Times New Roman"/>
                <a:cs typeface="Times New Roman"/>
              </a:rPr>
              <a:t>Partners</a:t>
            </a:r>
            <a:endParaRPr sz="2800"/>
          </a:p>
        </p:txBody>
      </p:sp>
      <p:sp>
        <p:nvSpPr>
          <p:cNvPr id="462898707" name="Content Placeholder 2"/>
          <p:cNvSpPr>
            <a:spLocks noGrp="1"/>
          </p:cNvSpPr>
          <p:nvPr>
            <p:ph idx="1"/>
          </p:nvPr>
        </p:nvSpPr>
        <p:spPr bwMode="auto">
          <a:xfrm>
            <a:off x="486681" y="1600201"/>
            <a:ext cx="11095718" cy="4525962"/>
          </a:xfrm>
        </p:spPr>
        <p:txBody>
          <a:bodyPr vertOverflow="overflow" horzOverflow="overflow" vert="horz" wrap="square" lIns="91440" tIns="45720" rIns="91440" bIns="45720" numCol="1" spcCol="0" rtlCol="0" fromWordArt="0" anchor="t" anchorCtr="0" forceAA="0" compatLnSpc="0">
            <a:normAutofit/>
          </a:bodyPr>
          <a:lstStyle/>
          <a:p>
            <a:pPr marL="0" indent="0" algn="just">
              <a:lnSpc>
                <a:spcPct val="150000"/>
              </a:lnSpc>
              <a:buFont typeface="Arial"/>
              <a:buNone/>
              <a:defRPr/>
            </a:pPr>
            <a:r>
              <a:rPr lang="en-US" sz="2000" b="0" i="0" u="none" strike="noStrike" cap="none" spc="0">
                <a:solidFill>
                  <a:schemeClr val="tx1"/>
                </a:solidFill>
                <a:latin typeface="Times New Roman"/>
                <a:ea typeface="Times New Roman"/>
                <a:cs typeface="Times New Roman"/>
              </a:rPr>
              <a:t>The collaboration between Huawei, a Chinese technology giant, and the British telecommunications companies helps to illustrate the impact of cultural knowledge on business performance. First, there were challenges with communication associated with the disparity in expectations. Chinese managers were fond of formality, strict hierarchy, and indirect feedback, whereas British managers were accustomed to open communication and quick decision-making. With time, both parties come to notice how to adapt to each other. British teams learned how to be more formal and respectful of the hierarchy, whereas Chinese managers learned how to open up to discussion. This reciprocal adaptation resulted in better communication, efficiency, and long-range cooperation (Reetz, 2021).</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4434558" name="Title 1"/>
          <p:cNvSpPr>
            <a:spLocks noGrp="1"/>
          </p:cNvSpPr>
          <p:nvPr>
            <p:ph type="title"/>
          </p:nvPr>
        </p:nvSpPr>
        <p:spPr bwMode="auto">
          <a:xfrm>
            <a:off x="503999" y="274638"/>
            <a:ext cx="11078399" cy="1143000"/>
          </a:xfrm>
        </p:spPr>
        <p:txBody>
          <a:bodyPr/>
          <a:lstStyle/>
          <a:p>
            <a:pPr algn="l">
              <a:defRPr/>
            </a:pPr>
            <a:r>
              <a:rPr lang="en-US" sz="4000" b="1" i="0" u="none" strike="noStrike" cap="none" spc="0">
                <a:solidFill>
                  <a:schemeClr val="tx1"/>
                </a:solidFill>
                <a:latin typeface="Times New Roman"/>
                <a:ea typeface="Times New Roman"/>
                <a:cs typeface="Times New Roman"/>
              </a:rPr>
              <a:t>Common Communication Challenges</a:t>
            </a:r>
            <a:endParaRPr/>
          </a:p>
        </p:txBody>
      </p:sp>
      <p:sp>
        <p:nvSpPr>
          <p:cNvPr id="218470437" name="Content Placeholder 2"/>
          <p:cNvSpPr>
            <a:spLocks noGrp="1"/>
          </p:cNvSpPr>
          <p:nvPr>
            <p:ph sz="half" idx="1"/>
          </p:nvPr>
        </p:nvSpPr>
        <p:spPr bwMode="auto">
          <a:xfrm>
            <a:off x="365454" y="1368136"/>
            <a:ext cx="6736772" cy="5056908"/>
          </a:xfrm>
        </p:spPr>
        <p:txBody>
          <a:bodyPr vertOverflow="overflow" horzOverflow="overflow" vert="horz" wrap="square" lIns="91440" tIns="45720" rIns="91440" bIns="45720" numCol="1" spcCol="0" rtlCol="0" fromWordArt="0" anchor="t" anchorCtr="0" forceAA="0" compatLnSpc="0">
            <a:normAutofit fontScale="75000" lnSpcReduction="20000"/>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marL="0" indent="0" algn="just">
              <a:lnSpc>
                <a:spcPct val="150000"/>
              </a:lnSpc>
              <a:buFont typeface="Arial"/>
              <a:buNone/>
              <a:defRPr/>
            </a:pPr>
            <a:r>
              <a:rPr lang="en-US" sz="2800" b="0" i="0" u="none" strike="noStrike" cap="none" spc="0">
                <a:solidFill>
                  <a:schemeClr val="tx1"/>
                </a:solidFill>
                <a:latin typeface="Times New Roman"/>
                <a:ea typeface="Times New Roman"/>
                <a:cs typeface="Times New Roman"/>
              </a:rPr>
              <a:t>A number of communication issues normally occur between the Chinese and the British in the business field. The difference in the languages might cause a misunderstanding, particularly where English expressions or indirect ways of saying things are involved. There are also non-verbal messages like gestures, posture, and eye contact that convey varying messages. The tendency of the British to be straightforward might not be in line with the Chinese tendency to maintain harmony and avoid conflict. In addition, it has time orientation; the British counterparts are accustomed to making quick decisions, and Chinese counterparts are more than likely to take long before such decision is approved (through their ranks). The mentioned above can slug any such negotiations unless managed properly (Maclouf, 2025). </a:t>
            </a:r>
            <a:endParaRPr/>
          </a:p>
        </p:txBody>
      </p:sp>
      <p:pic>
        <p:nvPicPr>
          <p:cNvPr id="1464130587" name="Content Placeholder 1464130586"/>
          <p:cNvPicPr>
            <a:picLocks noGrp="1" noChangeAspect="1"/>
          </p:cNvPicPr>
          <p:nvPr>
            <p:ph sz="half" idx="2"/>
          </p:nvPr>
        </p:nvPicPr>
        <p:blipFill>
          <a:blip r:embed="rId3"/>
          <a:stretch/>
        </p:blipFill>
        <p:spPr bwMode="auto">
          <a:xfrm>
            <a:off x="7428370" y="1922317"/>
            <a:ext cx="4029075" cy="315190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72975039" name="Title 1"/>
          <p:cNvSpPr>
            <a:spLocks noGrp="1"/>
          </p:cNvSpPr>
          <p:nvPr>
            <p:ph type="title"/>
          </p:nvPr>
        </p:nvSpPr>
        <p:spPr bwMode="auto">
          <a:xfrm>
            <a:off x="417408" y="274638"/>
            <a:ext cx="11164990" cy="1143000"/>
          </a:xfrm>
        </p:spPr>
        <p:txBody>
          <a:bodyPr vertOverflow="overflow" horzOverflow="overflow" vert="horz" wrap="square" lIns="91440" tIns="45720" rIns="91440" bIns="45720" numCol="1" spcCol="0" rtlCol="0" fromWordArt="0" anchor="ctr" anchorCtr="0" forceAA="0" compatLnSpc="0">
            <a:normAutofit/>
          </a:bodyPr>
          <a:lstStyle/>
          <a:p>
            <a:pPr algn="l">
              <a:defRPr/>
            </a:pPr>
            <a:r>
              <a:rPr lang="en-US" sz="3600" b="1" i="0" u="none" strike="noStrike" cap="none" spc="0">
                <a:solidFill>
                  <a:schemeClr val="tx1"/>
                </a:solidFill>
                <a:latin typeface="Times New Roman"/>
                <a:ea typeface="Times New Roman"/>
                <a:cs typeface="Times New Roman"/>
              </a:rPr>
              <a:t>Strategies</a:t>
            </a:r>
            <a:r>
              <a:rPr lang="en-US" sz="3600" b="1" i="0" u="none" strike="noStrike" cap="none" spc="-19">
                <a:solidFill>
                  <a:schemeClr val="tx1"/>
                </a:solidFill>
                <a:latin typeface="Times New Roman"/>
                <a:ea typeface="Times New Roman"/>
                <a:cs typeface="Times New Roman"/>
              </a:rPr>
              <a:t> </a:t>
            </a:r>
            <a:r>
              <a:rPr lang="en-US" sz="3600" b="1" i="0" u="none" strike="noStrike" cap="none" spc="0">
                <a:solidFill>
                  <a:schemeClr val="tx1"/>
                </a:solidFill>
                <a:latin typeface="Times New Roman"/>
                <a:ea typeface="Times New Roman"/>
                <a:cs typeface="Times New Roman"/>
              </a:rPr>
              <a:t>for</a:t>
            </a:r>
            <a:r>
              <a:rPr lang="en-US" sz="3600" b="1" i="0" u="none" strike="noStrike" cap="none" spc="-19">
                <a:solidFill>
                  <a:schemeClr val="tx1"/>
                </a:solidFill>
                <a:latin typeface="Times New Roman"/>
                <a:ea typeface="Times New Roman"/>
                <a:cs typeface="Times New Roman"/>
              </a:rPr>
              <a:t> </a:t>
            </a:r>
            <a:r>
              <a:rPr lang="en-US" sz="3600" b="1" i="0" u="none" strike="noStrike" cap="none" spc="0">
                <a:solidFill>
                  <a:schemeClr val="tx1"/>
                </a:solidFill>
                <a:latin typeface="Times New Roman"/>
                <a:ea typeface="Times New Roman"/>
                <a:cs typeface="Times New Roman"/>
              </a:rPr>
              <a:t>Effective</a:t>
            </a:r>
            <a:r>
              <a:rPr lang="en-US" sz="3600" b="1" i="0" u="none" strike="noStrike" cap="none" spc="4">
                <a:solidFill>
                  <a:schemeClr val="tx1"/>
                </a:solidFill>
                <a:latin typeface="Times New Roman"/>
                <a:ea typeface="Times New Roman"/>
                <a:cs typeface="Times New Roman"/>
              </a:rPr>
              <a:t> </a:t>
            </a:r>
            <a:r>
              <a:rPr lang="en-US" sz="3600" b="1" i="0" u="none" strike="noStrike" cap="none" spc="0">
                <a:solidFill>
                  <a:schemeClr val="tx1"/>
                </a:solidFill>
                <a:latin typeface="Times New Roman"/>
                <a:ea typeface="Times New Roman"/>
                <a:cs typeface="Times New Roman"/>
              </a:rPr>
              <a:t>Cross-</a:t>
            </a:r>
            <a:r>
              <a:rPr lang="en-US" sz="3600" b="1" i="0" u="none" strike="noStrike" cap="none" spc="-9">
                <a:solidFill>
                  <a:schemeClr val="tx1"/>
                </a:solidFill>
                <a:latin typeface="Times New Roman"/>
                <a:ea typeface="Times New Roman"/>
                <a:cs typeface="Times New Roman"/>
              </a:rPr>
              <a:t>Cultural</a:t>
            </a:r>
            <a:r>
              <a:rPr lang="en-US" sz="3600" b="1" i="0" u="none" strike="noStrike" cap="none" spc="0">
                <a:solidFill>
                  <a:schemeClr val="tx1"/>
                </a:solidFill>
                <a:latin typeface="Times New Roman"/>
                <a:ea typeface="Times New Roman"/>
                <a:cs typeface="Times New Roman"/>
              </a:rPr>
              <a:t> </a:t>
            </a:r>
            <a:r>
              <a:rPr lang="en-US" sz="3600" b="1" i="0" u="none" strike="noStrike" cap="none" spc="-9">
                <a:solidFill>
                  <a:schemeClr val="tx1"/>
                </a:solidFill>
                <a:latin typeface="Times New Roman"/>
                <a:ea typeface="Times New Roman"/>
                <a:cs typeface="Times New Roman"/>
              </a:rPr>
              <a:t>Communication</a:t>
            </a:r>
            <a:endParaRPr sz="3600" b="0"/>
          </a:p>
        </p:txBody>
      </p:sp>
      <p:sp>
        <p:nvSpPr>
          <p:cNvPr id="54239290" name="Content Placeholder 2"/>
          <p:cNvSpPr>
            <a:spLocks noGrp="1"/>
          </p:cNvSpPr>
          <p:nvPr>
            <p:ph sz="half" idx="1"/>
          </p:nvPr>
        </p:nvSpPr>
        <p:spPr bwMode="auto">
          <a:xfrm>
            <a:off x="417408" y="1281545"/>
            <a:ext cx="6425045" cy="5282045"/>
          </a:xfrm>
        </p:spPr>
        <p:txBody>
          <a:bodyPr vertOverflow="overflow" horzOverflow="overflow" vert="horz" wrap="square" lIns="91440" tIns="45720" rIns="91440" bIns="45720" numCol="1" spcCol="0" rtlCol="0" fromWordArt="0" anchor="t" anchorCtr="0" forceAA="0" compatLnSpc="0">
            <a:normAutofit fontScale="72500" lnSpcReduction="20000"/>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marL="0" indent="0" algn="just">
              <a:lnSpc>
                <a:spcPct val="150000"/>
              </a:lnSpc>
              <a:buFont typeface="Arial"/>
              <a:buNone/>
              <a:defRPr/>
            </a:pPr>
            <a:r>
              <a:rPr>
                <a:latin typeface="Times New Roman"/>
                <a:ea typeface="Times New Roman"/>
                <a:cs typeface="Times New Roman"/>
              </a:rPr>
              <a:t>In a bid to engage in effective communication, the international manager should acquire good intercultural competence. Employees can be made aware of the values and etiquette in other countries through cultural training and cross-cultural awareness programmes. It has to communicate in a straightforward, polite and per expectations of the listener. The simplicity of language, the absence of slang, and the fact that people can understand are all effective tips. It is possible to build relationships through informal meetings or social get-togethers prior to the actual negotiations and help create trust. Other skills that managers ought to practice in order to bridge cultural difference include patience, active listening and empathy among other skills (Szkudlarek, 2023). </a:t>
            </a:r>
            <a:endParaRPr/>
          </a:p>
        </p:txBody>
      </p:sp>
      <p:pic>
        <p:nvPicPr>
          <p:cNvPr id="119977211" name="Content Placeholder 119977210"/>
          <p:cNvPicPr>
            <a:picLocks noGrp="1" noChangeAspect="1"/>
          </p:cNvPicPr>
          <p:nvPr>
            <p:ph sz="half" idx="2"/>
          </p:nvPr>
        </p:nvPicPr>
        <p:blipFill>
          <a:blip r:embed="rId3"/>
          <a:stretch/>
        </p:blipFill>
        <p:spPr bwMode="auto">
          <a:xfrm>
            <a:off x="7221851" y="1766454"/>
            <a:ext cx="4538966" cy="343022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15558743" name="Title 1"/>
          <p:cNvSpPr>
            <a:spLocks noGrp="1"/>
          </p:cNvSpPr>
          <p:nvPr>
            <p:ph type="title"/>
          </p:nvPr>
        </p:nvSpPr>
        <p:spPr bwMode="auto">
          <a:xfrm>
            <a:off x="590590" y="274638"/>
            <a:ext cx="10991809" cy="1143000"/>
          </a:xfrm>
        </p:spPr>
        <p:txBody>
          <a:bodyPr/>
          <a:lstStyle/>
          <a:p>
            <a:pPr algn="l">
              <a:defRPr/>
            </a:pPr>
            <a:r>
              <a:rPr lang="en-US" sz="4000" b="1" i="0" u="none" strike="noStrike" cap="none" spc="0">
                <a:solidFill>
                  <a:srgbClr val="000000"/>
                </a:solidFill>
                <a:latin typeface="Times New Roman"/>
                <a:ea typeface="Times New Roman"/>
                <a:cs typeface="Times New Roman"/>
              </a:rPr>
              <a:t>Conclusion</a:t>
            </a:r>
            <a:endParaRPr sz="4000" b="1"/>
          </a:p>
        </p:txBody>
      </p:sp>
      <p:sp>
        <p:nvSpPr>
          <p:cNvPr id="210325004" name="Content Placeholder 2"/>
          <p:cNvSpPr>
            <a:spLocks noGrp="1"/>
          </p:cNvSpPr>
          <p:nvPr>
            <p:ph idx="1"/>
          </p:nvPr>
        </p:nvSpPr>
        <p:spPr bwMode="auto">
          <a:xfrm>
            <a:off x="521318" y="1600201"/>
            <a:ext cx="11061081" cy="4525962"/>
          </a:xfrm>
        </p:spPr>
        <p:txBody>
          <a:bodyPr vertOverflow="overflow" horzOverflow="overflow" vert="horz" wrap="square" lIns="91440" tIns="45720" rIns="91440" bIns="45720" numCol="1" spcCol="0" rtlCol="0" fromWordArt="0" anchor="t" anchorCtr="0" forceAA="0" compatLnSpc="0">
            <a:normAutofit/>
          </a:bodyPr>
          <a:lstStyle/>
          <a:p>
            <a:pPr marL="0" indent="0" algn="just">
              <a:lnSpc>
                <a:spcPct val="150000"/>
              </a:lnSpc>
              <a:buFont typeface="Arial"/>
              <a:buNone/>
              <a:defRPr/>
            </a:pPr>
            <a:r>
              <a:rPr lang="en-US" sz="2000" b="0" i="0" u="none" strike="noStrike" cap="none" spc="0">
                <a:solidFill>
                  <a:schemeClr val="tx1"/>
                </a:solidFill>
                <a:latin typeface="Times New Roman"/>
                <a:ea typeface="Times New Roman"/>
                <a:cs typeface="Times New Roman"/>
              </a:rPr>
              <a:t>The British and the Chinese business communication also helps to identify how culture can be deeply rooted in workplace interactions. The theories offered by Hofstede and Hall indicate that the disparities in terms of hierarchy, context, and time orientation can impede or improve a collaboration. International managers can resolve misunderstandings and build positive relationships by building intercultural awareness, changing their communication styles, and practicing empathy. Cultural intelligence, then, can be seen as a strategic competency that would facilitate the success of global business and long-term business relations between countries (Sharma, 2019).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157609" name="Title 1"/>
          <p:cNvSpPr>
            <a:spLocks noGrp="1"/>
          </p:cNvSpPr>
          <p:nvPr>
            <p:ph type="title"/>
          </p:nvPr>
        </p:nvSpPr>
        <p:spPr bwMode="auto">
          <a:xfrm>
            <a:off x="400090" y="274638"/>
            <a:ext cx="11182308" cy="1143000"/>
          </a:xfrm>
        </p:spPr>
        <p:txBody>
          <a:bodyPr/>
          <a:lstStyle/>
          <a:p>
            <a:pPr algn="l">
              <a:defRPr/>
            </a:pPr>
            <a:r>
              <a:rPr lang="en-US" sz="4000" b="1" i="0" u="none" strike="noStrike" cap="none" spc="0">
                <a:solidFill>
                  <a:schemeClr val="tx1"/>
                </a:solidFill>
                <a:latin typeface="Times New Roman"/>
                <a:ea typeface="Times New Roman"/>
                <a:cs typeface="Times New Roman"/>
              </a:rPr>
              <a:t>References</a:t>
            </a:r>
            <a:endParaRPr/>
          </a:p>
        </p:txBody>
      </p:sp>
      <p:sp>
        <p:nvSpPr>
          <p:cNvPr id="1687359207" name="Content Placeholder 2"/>
          <p:cNvSpPr>
            <a:spLocks noGrp="1"/>
          </p:cNvSpPr>
          <p:nvPr>
            <p:ph idx="1"/>
          </p:nvPr>
        </p:nvSpPr>
        <p:spPr bwMode="auto">
          <a:xfrm>
            <a:off x="296181" y="1143000"/>
            <a:ext cx="11286218" cy="5541818"/>
          </a:xfrm>
        </p:spPr>
        <p:txBody>
          <a:bodyPr vertOverflow="overflow" horzOverflow="overflow" vert="horz" wrap="square" lIns="91440" tIns="45720" rIns="91440" bIns="45720" numCol="1" spcCol="0" rtlCol="0" fromWordArt="0" anchor="t" anchorCtr="0" forceAA="0" compatLnSpc="0">
            <a:normAutofit fontScale="97500"/>
          </a:bodyPr>
          <a:lstStyle/>
          <a:p>
            <a:pPr algn="just">
              <a:lnSpc>
                <a:spcPct val="150000"/>
              </a:lnSpc>
            </a:pPr>
            <a:r>
              <a:rPr lang="en-US" sz="1200" dirty="0">
                <a:latin typeface="Times New Roman" panose="02020603050405020304" pitchFamily="18" charset="0"/>
                <a:cs typeface="Times New Roman" panose="02020603050405020304" pitchFamily="18" charset="0"/>
              </a:rPr>
              <a:t>Acevedo-Rocha, C.G., Li, A., </a:t>
            </a:r>
            <a:r>
              <a:rPr lang="en-US" sz="1200" dirty="0" err="1">
                <a:latin typeface="Times New Roman" panose="02020603050405020304" pitchFamily="18" charset="0"/>
                <a:cs typeface="Times New Roman" panose="02020603050405020304" pitchFamily="18" charset="0"/>
              </a:rPr>
              <a:t>D’Amore</a:t>
            </a:r>
            <a:r>
              <a:rPr lang="en-US" sz="1200" dirty="0">
                <a:latin typeface="Times New Roman" panose="02020603050405020304" pitchFamily="18" charset="0"/>
                <a:cs typeface="Times New Roman" panose="02020603050405020304" pitchFamily="18" charset="0"/>
              </a:rPr>
              <a:t>, L., </a:t>
            </a:r>
            <a:r>
              <a:rPr lang="en-US" sz="1200" dirty="0" err="1">
                <a:latin typeface="Times New Roman" panose="02020603050405020304" pitchFamily="18" charset="0"/>
                <a:cs typeface="Times New Roman" panose="02020603050405020304" pitchFamily="18" charset="0"/>
              </a:rPr>
              <a:t>Hoebenreich</a:t>
            </a:r>
            <a:r>
              <a:rPr lang="en-US" sz="1200" dirty="0">
                <a:latin typeface="Times New Roman" panose="02020603050405020304" pitchFamily="18" charset="0"/>
                <a:cs typeface="Times New Roman" panose="02020603050405020304" pitchFamily="18" charset="0"/>
              </a:rPr>
              <a:t>, S., Sanchis, J., Lubrano, P., Ferla, M.P., Garcia-</a:t>
            </a:r>
            <a:r>
              <a:rPr lang="en-US" sz="1200" dirty="0" err="1">
                <a:latin typeface="Times New Roman" panose="02020603050405020304" pitchFamily="18" charset="0"/>
                <a:cs typeface="Times New Roman" panose="02020603050405020304" pitchFamily="18" charset="0"/>
              </a:rPr>
              <a:t>Borràs</a:t>
            </a:r>
            <a:r>
              <a:rPr lang="en-US" sz="1200" dirty="0">
                <a:latin typeface="Times New Roman" panose="02020603050405020304" pitchFamily="18" charset="0"/>
                <a:cs typeface="Times New Roman" panose="02020603050405020304" pitchFamily="18" charset="0"/>
              </a:rPr>
              <a:t>, M., Osuna, S. and Reetz, M.T., (2021). Pervasive cooperative mutational effects on multiple catalytic enzyme traits emerge via long-range conformational dynamics. Nature Communications, 12(1), p.1621. </a:t>
            </a:r>
            <a:r>
              <a:rPr lang="en-US" sz="1200" u="sng" dirty="0">
                <a:latin typeface="Times New Roman" panose="02020603050405020304" pitchFamily="18" charset="0"/>
                <a:cs typeface="Times New Roman" panose="02020603050405020304" pitchFamily="18" charset="0"/>
                <a:hlinkClick r:id="rId3" tooltip="https://arxiv.org/pdf/2310.03525"/>
              </a:rPr>
              <a:t>https://arxiv.org/pdf/2310.03525</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Billaud, O., Porcher, E. and </a:t>
            </a:r>
            <a:r>
              <a:rPr lang="en-US" sz="1200" dirty="0" err="1">
                <a:latin typeface="Times New Roman" panose="02020603050405020304" pitchFamily="18" charset="0"/>
                <a:cs typeface="Times New Roman" panose="02020603050405020304" pitchFamily="18" charset="0"/>
              </a:rPr>
              <a:t>Maclouf</a:t>
            </a:r>
            <a:r>
              <a:rPr lang="en-US" sz="1200" dirty="0">
                <a:latin typeface="Times New Roman" panose="02020603050405020304" pitchFamily="18" charset="0"/>
                <a:cs typeface="Times New Roman" panose="02020603050405020304" pitchFamily="18" charset="0"/>
              </a:rPr>
              <a:t>, E., (2025). Experience and trust to handle uncertainty of biodiversity responses to innovative agricultural practices: Lessons from citizen science on farms. People and Nature, 7(3), pp.611-630. </a:t>
            </a:r>
            <a:r>
              <a:rPr lang="en-US" sz="1200" u="sng" dirty="0">
                <a:latin typeface="Times New Roman" panose="02020603050405020304" pitchFamily="18" charset="0"/>
                <a:cs typeface="Times New Roman" panose="02020603050405020304" pitchFamily="18" charset="0"/>
                <a:hlinkClick r:id="rId4"/>
              </a:rPr>
              <a:t>https://besjournals.onlinelibrary.wiley.com/doi/pdfdirect/10.1002/pan3.10778</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err="1">
                <a:latin typeface="Times New Roman" panose="02020603050405020304" pitchFamily="18" charset="0"/>
                <a:cs typeface="Times New Roman" panose="02020603050405020304" pitchFamily="18" charset="0"/>
              </a:rPr>
              <a:t>Kufile</a:t>
            </a:r>
            <a:r>
              <a:rPr lang="en-US" sz="1200" dirty="0">
                <a:latin typeface="Times New Roman" panose="02020603050405020304" pitchFamily="18" charset="0"/>
                <a:cs typeface="Times New Roman" panose="02020603050405020304" pitchFamily="18" charset="0"/>
              </a:rPr>
              <a:t>, O.T., </a:t>
            </a:r>
            <a:r>
              <a:rPr lang="en-US" sz="1200" dirty="0" err="1">
                <a:latin typeface="Times New Roman" panose="02020603050405020304" pitchFamily="18" charset="0"/>
                <a:cs typeface="Times New Roman" panose="02020603050405020304" pitchFamily="18" charset="0"/>
              </a:rPr>
              <a:t>Akinrinoye</a:t>
            </a:r>
            <a:r>
              <a:rPr lang="en-US" sz="1200" dirty="0">
                <a:latin typeface="Times New Roman" panose="02020603050405020304" pitchFamily="18" charset="0"/>
                <a:cs typeface="Times New Roman" panose="02020603050405020304" pitchFamily="18" charset="0"/>
              </a:rPr>
              <a:t>, O.V., </a:t>
            </a:r>
            <a:r>
              <a:rPr lang="en-US" sz="1200" dirty="0" err="1">
                <a:latin typeface="Times New Roman" panose="02020603050405020304" pitchFamily="18" charset="0"/>
                <a:cs typeface="Times New Roman" panose="02020603050405020304" pitchFamily="18" charset="0"/>
              </a:rPr>
              <a:t>Umezurike</a:t>
            </a:r>
            <a:r>
              <a:rPr lang="en-US" sz="1200" dirty="0">
                <a:latin typeface="Times New Roman" panose="02020603050405020304" pitchFamily="18" charset="0"/>
                <a:cs typeface="Times New Roman" panose="02020603050405020304" pitchFamily="18" charset="0"/>
              </a:rPr>
              <a:t>, S.A., Ejike, O.G., </a:t>
            </a:r>
            <a:r>
              <a:rPr lang="en-US" sz="1200" dirty="0" err="1">
                <a:latin typeface="Times New Roman" panose="02020603050405020304" pitchFamily="18" charset="0"/>
                <a:cs typeface="Times New Roman" panose="02020603050405020304" pitchFamily="18" charset="0"/>
              </a:rPr>
              <a:t>Otokiti</a:t>
            </a:r>
            <a:r>
              <a:rPr lang="en-US" sz="1200" dirty="0">
                <a:latin typeface="Times New Roman" panose="02020603050405020304" pitchFamily="18" charset="0"/>
                <a:cs typeface="Times New Roman" panose="02020603050405020304" pitchFamily="18" charset="0"/>
              </a:rPr>
              <a:t>, B.O. and Onifade, A.Y., (2022). Advances in data-driven decision-making for contract negotiation and supplier selection. International Journal of Multidisciplinary Research and Growth Evaluation, 3(2), pp.831-842. </a:t>
            </a:r>
            <a:r>
              <a:rPr lang="en-US" sz="1200" u="sng" dirty="0">
                <a:latin typeface="Times New Roman" panose="02020603050405020304" pitchFamily="18" charset="0"/>
                <a:cs typeface="Times New Roman" panose="02020603050405020304" pitchFamily="18" charset="0"/>
                <a:hlinkClick r:id="rId5"/>
              </a:rPr>
              <a:t>https://www.allmultidisciplinaryjournal.com/uploads/archives/20250630135453_MGE-2025-3-407.1.pdf</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Newman, S.A. and Ford, R.C., (2021). Five steps to leading your team in the virtual COVID-19 workplace. Organizational Dynamics, 50(1), p.100802. </a:t>
            </a:r>
            <a:r>
              <a:rPr lang="en-US" sz="1200" u="sng" dirty="0">
                <a:latin typeface="Times New Roman" panose="02020603050405020304" pitchFamily="18" charset="0"/>
                <a:cs typeface="Times New Roman" panose="02020603050405020304" pitchFamily="18" charset="0"/>
                <a:hlinkClick r:id="rId6"/>
              </a:rPr>
              <a:t>https://pmc.ncbi.nlm.nih.gov/articles/PMC9753911/pdf/main.pdf</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Sharma, R.R., (2019). Cultural intelligence and institutional success: the mediating role of relationship quality. Journal of International Management, 25(3), p.100665. </a:t>
            </a:r>
            <a:r>
              <a:rPr lang="en-US" sz="1200" u="sng" dirty="0">
                <a:latin typeface="Times New Roman" panose="02020603050405020304" pitchFamily="18" charset="0"/>
                <a:cs typeface="Times New Roman" panose="02020603050405020304" pitchFamily="18" charset="0"/>
                <a:hlinkClick r:id="rId7"/>
              </a:rPr>
              <a:t>https://www.tandfonline.com/doi/pdf/10.1080/23311975.2020.1809310</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Steers, R.M., Osland, J.S. and </a:t>
            </a:r>
            <a:r>
              <a:rPr lang="en-US" sz="1200" dirty="0" err="1">
                <a:latin typeface="Times New Roman" panose="02020603050405020304" pitchFamily="18" charset="0"/>
                <a:cs typeface="Times New Roman" panose="02020603050405020304" pitchFamily="18" charset="0"/>
              </a:rPr>
              <a:t>Szkudlarek</a:t>
            </a:r>
            <a:r>
              <a:rPr lang="en-US" sz="1200" dirty="0">
                <a:latin typeface="Times New Roman" panose="02020603050405020304" pitchFamily="18" charset="0"/>
                <a:cs typeface="Times New Roman" panose="02020603050405020304" pitchFamily="18" charset="0"/>
              </a:rPr>
              <a:t>, B., (2023). Management across cultures: Challenges, strategies, and skills. Cambridge University Press. </a:t>
            </a:r>
            <a:r>
              <a:rPr lang="en-US" sz="1200" u="sng" dirty="0">
                <a:latin typeface="Times New Roman" panose="02020603050405020304" pitchFamily="18" charset="0"/>
                <a:cs typeface="Times New Roman" panose="02020603050405020304" pitchFamily="18" charset="0"/>
                <a:hlinkClick r:id="rId8"/>
              </a:rPr>
              <a:t>https://books.google.com/books?hl=en&amp;lr=&amp;id=f9PQEAAAQBAJ&amp;oi=fnd&amp;pg=PR1&amp;dq=Other+skills+that+managers+ought+to+practice+in+order+to+bridge+cultural+difference+include+patience,+active+listening+and+empathy+among+other+skills.&amp;ots=ldcavJ5fPX&amp;sig=bs5-DLKEyz2pwd6pCE0n_3Pv6_E</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Tuleja, E.A., (2021). Intercultural Communication for Global Business: How leaders communicate for success. Routledge. </a:t>
            </a:r>
            <a:r>
              <a:rPr lang="en-US" sz="1200" u="sng" dirty="0">
                <a:latin typeface="Times New Roman" panose="02020603050405020304" pitchFamily="18" charset="0"/>
                <a:cs typeface="Times New Roman" panose="02020603050405020304" pitchFamily="18" charset="0"/>
                <a:hlinkClick r:id="rId9"/>
              </a:rPr>
              <a:t>https://api.taylorfrancis.com/content/books/mono/download?identifierName=doi&amp;identifierValue=10.4324/9780367423827&amp;type=googlepdf</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Zhang, C., (2023). Addressing cultural differences: Effective communication techniques in complex organization. Academic Journal of Management and Social Sciences, 5(3), pp.30-33. </a:t>
            </a:r>
            <a:r>
              <a:rPr lang="en-US" sz="1200" u="sng" dirty="0">
                <a:latin typeface="Times New Roman" panose="02020603050405020304" pitchFamily="18" charset="0"/>
                <a:cs typeface="Times New Roman" panose="02020603050405020304" pitchFamily="18" charset="0"/>
                <a:hlinkClick r:id="rId10"/>
              </a:rPr>
              <a:t>https://pdfs.semanticscholar.org/d3ca/33ea4f237a4575a3eb72babc03ffcedc38ac.pdf</a:t>
            </a:r>
            <a:endParaRPr lang="en-IN" sz="12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Corn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lassic 2">
      <a:majorFont>
        <a:latin typeface="Arial"/>
        <a:ea typeface="Arial"/>
        <a:cs typeface="Arial"/>
      </a:majorFont>
      <a:minorFont>
        <a:latin typeface="Arial"/>
        <a:ea typeface="Arial"/>
        <a:cs typeface="Arial"/>
      </a:minorFont>
    </a:fontScheme>
    <a:fmtScheme name="Standard">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2224</Words>
  <Application>Microsoft Macintosh PowerPoint</Application>
  <PresentationFormat>Widescreen</PresentationFormat>
  <Paragraphs>55</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Times New Roman</vt:lpstr>
      <vt:lpstr>Corner</vt:lpstr>
      <vt:lpstr>  Intercultural Business Communication between China and UK                                    Student name:Andreea Tudorache                  Student ID: 2130698</vt:lpstr>
      <vt:lpstr>Table of Contents</vt:lpstr>
      <vt:lpstr>Introduction</vt:lpstr>
      <vt:lpstr>Importance of Intercultural Communication in Business</vt:lpstr>
      <vt:lpstr>Theoretical Framework – Hofstede’s Cultural Dimensions</vt:lpstr>
      <vt:lpstr>Hall’s High- and Low-Context Communication</vt:lpstr>
      <vt:lpstr>Real-World Business Example – Huawei and British Partners</vt:lpstr>
      <vt:lpstr>Common Communication Challenges</vt:lpstr>
      <vt:lpstr>Strategies for Effective Cross-Cultural Communication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2025-10-17T05:58:42Z</dcterms:modified>
</cp:coreProperties>
</file>