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7"/>
  </p:handoutMasterIdLst>
  <p:sldIdLst>
    <p:sldId id="258" r:id="rId5"/>
    <p:sldId id="368" r:id="rId6"/>
    <p:sldId id="369" r:id="rId7"/>
    <p:sldId id="370" r:id="rId8"/>
    <p:sldId id="371" r:id="rId9"/>
    <p:sldId id="372" r:id="rId10"/>
    <p:sldId id="373" r:id="rId11"/>
    <p:sldId id="374" r:id="rId12"/>
    <p:sldId id="375" r:id="rId13"/>
    <p:sldId id="376" r:id="rId14"/>
    <p:sldId id="377" r:id="rId15"/>
    <p:sldId id="378" r:id="rId16"/>
    <p:sldId id="379" r:id="rId17"/>
    <p:sldId id="380" r:id="rId18"/>
    <p:sldId id="381" r:id="rId19"/>
    <p:sldId id="382" r:id="rId20"/>
    <p:sldId id="388" r:id="rId21"/>
    <p:sldId id="383" r:id="rId22"/>
    <p:sldId id="384" r:id="rId23"/>
    <p:sldId id="385" r:id="rId24"/>
    <p:sldId id="386" r:id="rId25"/>
    <p:sldId id="38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p:cViewPr varScale="1">
        <p:scale>
          <a:sx n="112" d="100"/>
          <a:sy n="112" d="100"/>
        </p:scale>
        <p:origin x="492"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iaa.org.uk/what-is-independent-advocac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ounselmagazine.co.uk/articles/blackstone%E2%80%99s-criminal-practice"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ebarchive.nationalarchives.gov.uk/ukgwa/20100304182510/http:/www.dhcarenetworks.org.uk/_library/Resources/BetterCommissioning/Support_materials/A_code_of_practice_for_Advocates_-_May_2006.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gov.wales/sites/default/files/publications/2019-12/social-services-and--well-being-wales-act-2014-part-10-code-of-practice-advocacy.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bcuhb.nhs.wales/services/health-services1/patient-and-carer-experience-team/patient-safety-and-experience/contact-the-patient-advice-and-liaison-service-pals/" TargetMode="External"/><Relationship Id="rId2" Type="http://schemas.openxmlformats.org/officeDocument/2006/relationships/hyperlink" Target="https://www.nhs.uk/nhs-services/hospitals/what-is-pals-patient-advice-and-liaison-servic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research-ebsco-com.ezproxy.uwtsd.ac.uk/c/onvpsy/search/details/lf4gu5hsij?db=nlebk" TargetMode="External"/><Relationship Id="rId7" Type="http://schemas.openxmlformats.org/officeDocument/2006/relationships/hyperlink" Target="https://research-ebsco-com.ezproxy.uwtsd.ac.uk/c/onvpsy/search/details/2a7h4xs73j?db=nlebk" TargetMode="External"/><Relationship Id="rId2" Type="http://schemas.openxmlformats.org/officeDocument/2006/relationships/hyperlink" Target="https://webarchive.nationalarchives.gov.uk/ukgwa/20100304182510/http:/www.dhcarenetworks.org.uk/_library/Resources/BetterCommissioning/Support_materials/A_code_of_practice_for_Advocates_-_May_2006.pdf" TargetMode="External"/><Relationship Id="rId1" Type="http://schemas.openxmlformats.org/officeDocument/2006/relationships/slideLayout" Target="../slideLayouts/slideLayout7.xml"/><Relationship Id="rId6" Type="http://schemas.openxmlformats.org/officeDocument/2006/relationships/hyperlink" Target="https://core.ac.uk/download/pdf/266994369.pdf" TargetMode="External"/><Relationship Id="rId5" Type="http://schemas.openxmlformats.org/officeDocument/2006/relationships/hyperlink" Target="https://www.legislation.gov.uk/ukpga/2014/23/part/1/crossheading/independent-advocacy-support/enacted" TargetMode="External"/><Relationship Id="rId4" Type="http://schemas.openxmlformats.org/officeDocument/2006/relationships/hyperlink" Target="https://bcuhb.nhs.wales/services/contact-the-patient-advice-and-liaison-service-pal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ice.org.uk/guidance/ng204/evidence/i-independent-advocacy-in-healthcare-for-children-and-young-people-pdf-331430552532#:~:text=In%20addition%20to%20this%2C%20independent,or%20carers%20to%20represent%20them" TargetMode="External"/><Relationship Id="rId7" Type="http://schemas.openxmlformats.org/officeDocument/2006/relationships/hyperlink" Target="https://www.iriss.org.uk/sites/default/files/iriss-insight-20.pdf" TargetMode="External"/><Relationship Id="rId2" Type="http://schemas.openxmlformats.org/officeDocument/2006/relationships/hyperlink" Target="https://www.nhs.uk/nhs-services/hospitals/what-is-pals-patient-advice-and-liaison-service/"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19-05/part-10-code-of-practice-advocacy.pdf" TargetMode="External"/><Relationship Id="rId5" Type="http://schemas.openxmlformats.org/officeDocument/2006/relationships/hyperlink" Target="https://www.siaa.org.uk/what-is-independent-advocacy/" TargetMode="External"/><Relationship Id="rId4" Type="http://schemas.openxmlformats.org/officeDocument/2006/relationships/hyperlink" Target="https://www-jstor-org.ezproxy.uwtsd.ac.uk/stable/j.ctt1t88z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58FB413-E633-872A-11B7-2CD2EABB7D37}"/>
              </a:ext>
            </a:extLst>
          </p:cNvPr>
          <p:cNvSpPr/>
          <p:nvPr/>
        </p:nvSpPr>
        <p:spPr>
          <a:xfrm>
            <a:off x="1415480" y="1772816"/>
            <a:ext cx="9577064" cy="3600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064A50-E348-2968-0631-6A51BEA7C363}"/>
              </a:ext>
            </a:extLst>
          </p:cNvPr>
          <p:cNvSpPr>
            <a:spLocks noGrp="1"/>
          </p:cNvSpPr>
          <p:nvPr>
            <p:ph type="ctrTitle"/>
          </p:nvPr>
        </p:nvSpPr>
        <p:spPr/>
        <p:txBody>
          <a:bodyPr>
            <a:normAutofit/>
          </a:bodyPr>
          <a:lstStyle/>
          <a:p>
            <a:r>
              <a:rPr lang="en-GB" sz="4000" dirty="0"/>
              <a:t>ECAY5008: </a:t>
            </a:r>
            <a:br>
              <a:rPr lang="en-GB" sz="4000" dirty="0"/>
            </a:br>
            <a:r>
              <a:rPr lang="en-GB" sz="4000" dirty="0"/>
              <a:t>Advocacy &amp; Activism in the 21</a:t>
            </a:r>
            <a:r>
              <a:rPr lang="en-GB" sz="4000" baseline="30000" dirty="0"/>
              <a:t>st</a:t>
            </a:r>
            <a:r>
              <a:rPr lang="en-GB" sz="4000" dirty="0"/>
              <a:t> Century</a:t>
            </a:r>
          </a:p>
        </p:txBody>
      </p:sp>
      <p:sp>
        <p:nvSpPr>
          <p:cNvPr id="3" name="Subtitle 2">
            <a:extLst>
              <a:ext uri="{FF2B5EF4-FFF2-40B4-BE49-F238E27FC236}">
                <a16:creationId xmlns:a16="http://schemas.microsoft.com/office/drawing/2014/main" id="{8DC07BF3-C146-D742-C270-728E90ACFA3F}"/>
              </a:ext>
            </a:extLst>
          </p:cNvPr>
          <p:cNvSpPr>
            <a:spLocks noGrp="1"/>
          </p:cNvSpPr>
          <p:nvPr>
            <p:ph type="subTitle" idx="1"/>
          </p:nvPr>
        </p:nvSpPr>
        <p:spPr>
          <a:xfrm>
            <a:off x="1825824" y="3744615"/>
            <a:ext cx="8534400" cy="692497"/>
          </a:xfrm>
        </p:spPr>
        <p:txBody>
          <a:bodyPr>
            <a:noAutofit/>
          </a:bodyPr>
          <a:lstStyle/>
          <a:p>
            <a:r>
              <a:rPr lang="en-GB" sz="2800" dirty="0">
                <a:solidFill>
                  <a:schemeClr val="tx1"/>
                </a:solidFill>
              </a:rPr>
              <a:t>Theme 2: Independent Professional Advocacy</a:t>
            </a:r>
          </a:p>
          <a:p>
            <a:r>
              <a:rPr lang="en-GB" sz="2800" dirty="0">
                <a:solidFill>
                  <a:schemeClr val="tx1"/>
                </a:solidFill>
              </a:rPr>
              <a:t>Part 2: Independence </a:t>
            </a:r>
            <a:r>
              <a:rPr lang="en-GB" sz="2800">
                <a:solidFill>
                  <a:schemeClr val="tx1"/>
                </a:solidFill>
              </a:rPr>
              <a:t>in Advocacy</a:t>
            </a:r>
            <a:endParaRPr lang="en-GB" sz="2800" dirty="0">
              <a:solidFill>
                <a:schemeClr val="tx1"/>
              </a:solidFill>
            </a:endParaRPr>
          </a:p>
        </p:txBody>
      </p:sp>
    </p:spTree>
    <p:extLst>
      <p:ext uri="{BB962C8B-B14F-4D97-AF65-F5344CB8AC3E}">
        <p14:creationId xmlns:p14="http://schemas.microsoft.com/office/powerpoint/2010/main" val="2873479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DF78-E43A-470F-A863-24165F66AED0}"/>
              </a:ext>
            </a:extLst>
          </p:cNvPr>
          <p:cNvSpPr>
            <a:spLocks noGrp="1"/>
          </p:cNvSpPr>
          <p:nvPr>
            <p:ph type="title"/>
          </p:nvPr>
        </p:nvSpPr>
        <p:spPr>
          <a:xfrm>
            <a:off x="1919536" y="188640"/>
            <a:ext cx="8229600" cy="922114"/>
          </a:xfrm>
        </p:spPr>
        <p:txBody>
          <a:bodyPr>
            <a:normAutofit fontScale="90000"/>
          </a:bodyPr>
          <a:lstStyle/>
          <a:p>
            <a:r>
              <a:rPr lang="en-GB" b="1" dirty="0"/>
              <a:t>Defining Independent Advocacy </a:t>
            </a:r>
          </a:p>
        </p:txBody>
      </p:sp>
      <p:sp>
        <p:nvSpPr>
          <p:cNvPr id="3" name="Content Placeholder 2">
            <a:extLst>
              <a:ext uri="{FF2B5EF4-FFF2-40B4-BE49-F238E27FC236}">
                <a16:creationId xmlns:a16="http://schemas.microsoft.com/office/drawing/2014/main" id="{78EF71B4-E7E8-47D3-B958-F0DD6E6D2643}"/>
              </a:ext>
            </a:extLst>
          </p:cNvPr>
          <p:cNvSpPr>
            <a:spLocks noGrp="1"/>
          </p:cNvSpPr>
          <p:nvPr>
            <p:ph idx="1"/>
          </p:nvPr>
        </p:nvSpPr>
        <p:spPr>
          <a:xfrm>
            <a:off x="1919536" y="2636912"/>
            <a:ext cx="8229600" cy="676672"/>
          </a:xfrm>
        </p:spPr>
        <p:txBody>
          <a:bodyPr/>
          <a:lstStyle/>
          <a:p>
            <a:pPr algn="ctr"/>
            <a:r>
              <a:rPr lang="en-GB" b="0" i="0" dirty="0">
                <a:solidFill>
                  <a:srgbClr val="202124"/>
                </a:solidFill>
                <a:effectLst/>
                <a:latin typeface="+mj-lt"/>
              </a:rPr>
              <a:t>What is independent advocacy?</a:t>
            </a:r>
          </a:p>
        </p:txBody>
      </p:sp>
      <p:pic>
        <p:nvPicPr>
          <p:cNvPr id="5" name="Picture 4" descr="Icon&#10;&#10;Description automatically generated">
            <a:extLst>
              <a:ext uri="{FF2B5EF4-FFF2-40B4-BE49-F238E27FC236}">
                <a16:creationId xmlns:a16="http://schemas.microsoft.com/office/drawing/2014/main" id="{2DF6C573-982D-B270-5341-7D327119C3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3913" y="3645025"/>
            <a:ext cx="1214865" cy="1214865"/>
          </a:xfrm>
          <a:prstGeom prst="rect">
            <a:avLst/>
          </a:prstGeom>
        </p:spPr>
      </p:pic>
    </p:spTree>
    <p:extLst>
      <p:ext uri="{BB962C8B-B14F-4D97-AF65-F5344CB8AC3E}">
        <p14:creationId xmlns:p14="http://schemas.microsoft.com/office/powerpoint/2010/main" val="105702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DF78-E43A-470F-A863-24165F66AED0}"/>
              </a:ext>
            </a:extLst>
          </p:cNvPr>
          <p:cNvSpPr>
            <a:spLocks noGrp="1"/>
          </p:cNvSpPr>
          <p:nvPr>
            <p:ph type="title"/>
          </p:nvPr>
        </p:nvSpPr>
        <p:spPr>
          <a:xfrm>
            <a:off x="1981200" y="188640"/>
            <a:ext cx="8229600" cy="922114"/>
          </a:xfrm>
        </p:spPr>
        <p:txBody>
          <a:bodyPr>
            <a:normAutofit fontScale="90000"/>
          </a:bodyPr>
          <a:lstStyle/>
          <a:p>
            <a:r>
              <a:rPr lang="en-GB" b="1" dirty="0"/>
              <a:t>Defining Independent Advocacy </a:t>
            </a:r>
          </a:p>
        </p:txBody>
      </p:sp>
      <p:sp>
        <p:nvSpPr>
          <p:cNvPr id="3" name="Content Placeholder 2">
            <a:extLst>
              <a:ext uri="{FF2B5EF4-FFF2-40B4-BE49-F238E27FC236}">
                <a16:creationId xmlns:a16="http://schemas.microsoft.com/office/drawing/2014/main" id="{78EF71B4-E7E8-47D3-B958-F0DD6E6D2643}"/>
              </a:ext>
            </a:extLst>
          </p:cNvPr>
          <p:cNvSpPr>
            <a:spLocks noGrp="1"/>
          </p:cNvSpPr>
          <p:nvPr>
            <p:ph idx="1"/>
          </p:nvPr>
        </p:nvSpPr>
        <p:spPr>
          <a:xfrm>
            <a:off x="155340" y="1412776"/>
            <a:ext cx="11881320" cy="4525963"/>
          </a:xfrm>
        </p:spPr>
        <p:txBody>
          <a:bodyPr>
            <a:normAutofit/>
          </a:bodyPr>
          <a:lstStyle/>
          <a:p>
            <a:pPr algn="l">
              <a:spcBef>
                <a:spcPts val="600"/>
              </a:spcBef>
              <a:spcAft>
                <a:spcPts val="600"/>
              </a:spcAft>
            </a:pPr>
            <a:r>
              <a:rPr lang="en-GB" sz="2800" b="0" i="0" dirty="0">
                <a:solidFill>
                  <a:srgbClr val="202124"/>
                </a:solidFill>
                <a:effectLst/>
                <a:latin typeface="+mj-lt"/>
              </a:rPr>
              <a:t>What is independent advocacy? An Advocacy Provider’s Definition</a:t>
            </a:r>
          </a:p>
          <a:p>
            <a:pPr algn="l">
              <a:spcBef>
                <a:spcPts val="600"/>
              </a:spcBef>
              <a:spcAft>
                <a:spcPts val="600"/>
              </a:spcAft>
            </a:pPr>
            <a:r>
              <a:rPr lang="en-GB" sz="2800" b="0" i="0" dirty="0">
                <a:solidFill>
                  <a:srgbClr val="202124"/>
                </a:solidFill>
                <a:effectLst/>
                <a:latin typeface="+mj-lt"/>
              </a:rPr>
              <a:t>Independent advocacy is </a:t>
            </a:r>
            <a:r>
              <a:rPr lang="en-GB" sz="2800" b="1" i="0" dirty="0">
                <a:solidFill>
                  <a:srgbClr val="202124"/>
                </a:solidFill>
                <a:effectLst/>
                <a:latin typeface="+mj-lt"/>
              </a:rPr>
              <a:t>about speaking up for, and standing alongside individuals or groups</a:t>
            </a:r>
            <a:r>
              <a:rPr lang="en-GB" sz="2800" b="0" i="0" dirty="0">
                <a:solidFill>
                  <a:srgbClr val="202124"/>
                </a:solidFill>
                <a:effectLst/>
                <a:latin typeface="+mj-lt"/>
              </a:rPr>
              <a:t>, and not being influenced by the views of others</a:t>
            </a:r>
          </a:p>
          <a:p>
            <a:pPr>
              <a:spcBef>
                <a:spcPts val="600"/>
              </a:spcBef>
              <a:spcAft>
                <a:spcPts val="600"/>
              </a:spcAft>
            </a:pPr>
            <a:r>
              <a:rPr lang="en-GB" sz="2800" b="0" i="0" dirty="0">
                <a:solidFill>
                  <a:srgbClr val="202124"/>
                </a:solidFill>
                <a:effectLst/>
                <a:latin typeface="+mj-lt"/>
              </a:rPr>
              <a:t> Independent advocacy is especially important when individuals or groups are not heard, are vulnerable or are discriminated against.</a:t>
            </a:r>
          </a:p>
          <a:p>
            <a:pPr marL="0" indent="0" algn="r">
              <a:spcBef>
                <a:spcPts val="600"/>
              </a:spcBef>
              <a:spcAft>
                <a:spcPts val="600"/>
              </a:spcAft>
              <a:buNone/>
            </a:pPr>
            <a:r>
              <a:rPr lang="en-GB" sz="2000" dirty="0">
                <a:solidFill>
                  <a:srgbClr val="202124"/>
                </a:solidFill>
                <a:latin typeface="+mj-lt"/>
              </a:rPr>
              <a:t>(</a:t>
            </a:r>
            <a:r>
              <a:rPr lang="en-GB" sz="2000" dirty="0">
                <a:solidFill>
                  <a:srgbClr val="202124"/>
                </a:solidFill>
                <a:latin typeface="+mj-lt"/>
                <a:hlinkClick r:id="rId2"/>
              </a:rPr>
              <a:t>Scottish Independent Advocacy Alliance </a:t>
            </a:r>
            <a:r>
              <a:rPr lang="en-GB" sz="2000" dirty="0">
                <a:solidFill>
                  <a:srgbClr val="202124"/>
                </a:solidFill>
                <a:latin typeface="+mj-lt"/>
              </a:rPr>
              <a:t>[SIAA], 2022)</a:t>
            </a:r>
          </a:p>
          <a:p>
            <a:pPr marL="0" indent="0" algn="r">
              <a:spcBef>
                <a:spcPts val="600"/>
              </a:spcBef>
              <a:spcAft>
                <a:spcPts val="600"/>
              </a:spcAft>
              <a:buNone/>
            </a:pPr>
            <a:endParaRPr lang="en-GB" sz="2800" dirty="0">
              <a:latin typeface="+mj-lt"/>
            </a:endParaRPr>
          </a:p>
        </p:txBody>
      </p:sp>
    </p:spTree>
    <p:extLst>
      <p:ext uri="{BB962C8B-B14F-4D97-AF65-F5344CB8AC3E}">
        <p14:creationId xmlns:p14="http://schemas.microsoft.com/office/powerpoint/2010/main" val="30512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DF78-E43A-470F-A863-24165F66AED0}"/>
              </a:ext>
            </a:extLst>
          </p:cNvPr>
          <p:cNvSpPr>
            <a:spLocks noGrp="1"/>
          </p:cNvSpPr>
          <p:nvPr>
            <p:ph type="title"/>
          </p:nvPr>
        </p:nvSpPr>
        <p:spPr>
          <a:xfrm>
            <a:off x="1981200" y="205401"/>
            <a:ext cx="8229600" cy="850106"/>
          </a:xfrm>
        </p:spPr>
        <p:txBody>
          <a:bodyPr>
            <a:normAutofit fontScale="90000"/>
          </a:bodyPr>
          <a:lstStyle/>
          <a:p>
            <a:r>
              <a:rPr lang="en-GB" b="1" dirty="0"/>
              <a:t>Defining Independent Advocacy </a:t>
            </a:r>
          </a:p>
        </p:txBody>
      </p:sp>
      <p:sp>
        <p:nvSpPr>
          <p:cNvPr id="3" name="Content Placeholder 2">
            <a:extLst>
              <a:ext uri="{FF2B5EF4-FFF2-40B4-BE49-F238E27FC236}">
                <a16:creationId xmlns:a16="http://schemas.microsoft.com/office/drawing/2014/main" id="{78EF71B4-E7E8-47D3-B958-F0DD6E6D2643}"/>
              </a:ext>
            </a:extLst>
          </p:cNvPr>
          <p:cNvSpPr>
            <a:spLocks noGrp="1"/>
          </p:cNvSpPr>
          <p:nvPr>
            <p:ph idx="1"/>
          </p:nvPr>
        </p:nvSpPr>
        <p:spPr>
          <a:xfrm>
            <a:off x="407368" y="1196752"/>
            <a:ext cx="11233248" cy="4525963"/>
          </a:xfrm>
        </p:spPr>
        <p:txBody>
          <a:bodyPr>
            <a:normAutofit/>
          </a:bodyPr>
          <a:lstStyle/>
          <a:p>
            <a:pPr algn="l">
              <a:spcBef>
                <a:spcPts val="600"/>
              </a:spcBef>
              <a:spcAft>
                <a:spcPts val="600"/>
              </a:spcAft>
            </a:pPr>
            <a:r>
              <a:rPr lang="en-GB" sz="2800" b="0" i="0" dirty="0">
                <a:solidFill>
                  <a:srgbClr val="202124"/>
                </a:solidFill>
                <a:effectLst/>
                <a:latin typeface="+mj-lt"/>
              </a:rPr>
              <a:t>What is independent advocacy? Legal Definitions</a:t>
            </a:r>
          </a:p>
          <a:p>
            <a:pPr>
              <a:spcBef>
                <a:spcPts val="600"/>
              </a:spcBef>
              <a:spcAft>
                <a:spcPts val="600"/>
              </a:spcAft>
            </a:pPr>
            <a:r>
              <a:rPr lang="en-GB" sz="2800" dirty="0">
                <a:solidFill>
                  <a:srgbClr val="202124"/>
                </a:solidFill>
                <a:latin typeface="+mj-lt"/>
              </a:rPr>
              <a:t>a person who is independent of the authority (an “independent advocate”) to be available to represent and support the individual for the purpose of facilitating the individual’s involvement</a:t>
            </a:r>
          </a:p>
          <a:p>
            <a:pPr marL="0" indent="0" algn="r">
              <a:spcBef>
                <a:spcPts val="600"/>
              </a:spcBef>
              <a:spcAft>
                <a:spcPts val="600"/>
              </a:spcAft>
              <a:buNone/>
            </a:pPr>
            <a:r>
              <a:rPr lang="en-GB" sz="2000" dirty="0">
                <a:solidFill>
                  <a:srgbClr val="202124"/>
                </a:solidFill>
                <a:latin typeface="+mj-lt"/>
              </a:rPr>
              <a:t>(Care Act, 2014, Section 67 (2))</a:t>
            </a:r>
          </a:p>
          <a:p>
            <a:pPr>
              <a:spcBef>
                <a:spcPts val="600"/>
              </a:spcBef>
              <a:spcAft>
                <a:spcPts val="600"/>
              </a:spcAft>
            </a:pPr>
            <a:r>
              <a:rPr lang="en-GB" sz="2800" dirty="0">
                <a:latin typeface="+mj-lt"/>
              </a:rPr>
              <a:t>Independent professional advocates must ensure individuals’ views are accurately conveyed irrespective of the view of the advocate or others as to what is in the best interests of the individuals.</a:t>
            </a:r>
          </a:p>
          <a:p>
            <a:pPr marL="0" indent="0" algn="r">
              <a:spcBef>
                <a:spcPts val="600"/>
              </a:spcBef>
              <a:spcAft>
                <a:spcPts val="600"/>
              </a:spcAft>
              <a:buNone/>
            </a:pPr>
            <a:r>
              <a:rPr lang="en-GB" sz="2000" dirty="0">
                <a:latin typeface="+mj-lt"/>
              </a:rPr>
              <a:t>(Social Services and Wellbeing Act, 2014, Part 10, p.11)</a:t>
            </a:r>
          </a:p>
        </p:txBody>
      </p:sp>
    </p:spTree>
    <p:extLst>
      <p:ext uri="{BB962C8B-B14F-4D97-AF65-F5344CB8AC3E}">
        <p14:creationId xmlns:p14="http://schemas.microsoft.com/office/powerpoint/2010/main" val="94820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99C8-6BCB-4870-BB5B-469762201934}"/>
              </a:ext>
            </a:extLst>
          </p:cNvPr>
          <p:cNvSpPr>
            <a:spLocks noGrp="1"/>
          </p:cNvSpPr>
          <p:nvPr>
            <p:ph type="title"/>
          </p:nvPr>
        </p:nvSpPr>
        <p:spPr>
          <a:xfrm>
            <a:off x="1981200" y="187175"/>
            <a:ext cx="8229600" cy="922114"/>
          </a:xfrm>
        </p:spPr>
        <p:txBody>
          <a:bodyPr/>
          <a:lstStyle/>
          <a:p>
            <a:r>
              <a:rPr lang="en-GB" b="1" dirty="0"/>
              <a:t>Independence in Advocacy</a:t>
            </a:r>
          </a:p>
        </p:txBody>
      </p:sp>
      <p:sp>
        <p:nvSpPr>
          <p:cNvPr id="3" name="Content Placeholder 2">
            <a:extLst>
              <a:ext uri="{FF2B5EF4-FFF2-40B4-BE49-F238E27FC236}">
                <a16:creationId xmlns:a16="http://schemas.microsoft.com/office/drawing/2014/main" id="{27E419F0-F91C-42B5-B48B-69F7DF0BA863}"/>
              </a:ext>
            </a:extLst>
          </p:cNvPr>
          <p:cNvSpPr>
            <a:spLocks noGrp="1"/>
          </p:cNvSpPr>
          <p:nvPr>
            <p:ph idx="1"/>
          </p:nvPr>
        </p:nvSpPr>
        <p:spPr>
          <a:xfrm>
            <a:off x="407368" y="1276705"/>
            <a:ext cx="7886700" cy="373594"/>
          </a:xfrm>
        </p:spPr>
        <p:txBody>
          <a:bodyPr>
            <a:noAutofit/>
          </a:bodyPr>
          <a:lstStyle/>
          <a:p>
            <a:r>
              <a:rPr lang="en-GB" sz="2800" b="1" dirty="0"/>
              <a:t>Questions to consider</a:t>
            </a:r>
          </a:p>
          <a:p>
            <a:pPr marL="0" indent="0">
              <a:buNone/>
            </a:pPr>
            <a:endParaRPr lang="en-GB" sz="2800" b="1" dirty="0"/>
          </a:p>
        </p:txBody>
      </p:sp>
      <p:sp>
        <p:nvSpPr>
          <p:cNvPr id="5" name="TextBox 4">
            <a:extLst>
              <a:ext uri="{FF2B5EF4-FFF2-40B4-BE49-F238E27FC236}">
                <a16:creationId xmlns:a16="http://schemas.microsoft.com/office/drawing/2014/main" id="{30B73E95-C5A4-CE18-C297-90CD0FE0DE8E}"/>
              </a:ext>
            </a:extLst>
          </p:cNvPr>
          <p:cNvSpPr txBox="1"/>
          <p:nvPr/>
        </p:nvSpPr>
        <p:spPr>
          <a:xfrm>
            <a:off x="1703512" y="2348880"/>
            <a:ext cx="9004908" cy="3016210"/>
          </a:xfrm>
          <a:prstGeom prst="rect">
            <a:avLst/>
          </a:prstGeom>
          <a:noFill/>
        </p:spPr>
        <p:txBody>
          <a:bodyPr wrap="square" rtlCol="0">
            <a:spAutoFit/>
          </a:bodyPr>
          <a:lstStyle/>
          <a:p>
            <a:pPr marL="342900" indent="-457200">
              <a:spcBef>
                <a:spcPts val="600"/>
              </a:spcBef>
              <a:spcAft>
                <a:spcPts val="600"/>
              </a:spcAft>
              <a:buFont typeface="Arial" panose="020B0604020202020204" pitchFamily="34" charset="0"/>
              <a:buChar char="•"/>
            </a:pPr>
            <a:r>
              <a:rPr lang="en-GB" sz="3200" dirty="0"/>
              <a:t>Is independence necessary?</a:t>
            </a:r>
          </a:p>
          <a:p>
            <a:pPr marL="342900" indent="-457200">
              <a:spcBef>
                <a:spcPts val="600"/>
              </a:spcBef>
              <a:spcAft>
                <a:spcPts val="600"/>
              </a:spcAft>
              <a:buFont typeface="Arial" panose="020B0604020202020204" pitchFamily="34" charset="0"/>
              <a:buChar char="•"/>
            </a:pPr>
            <a:r>
              <a:rPr lang="en-GB" sz="3200" dirty="0"/>
              <a:t>Is independence helpful or not in accessing services for clients/patients/residents?</a:t>
            </a:r>
          </a:p>
          <a:p>
            <a:pPr marL="342900" indent="-457200">
              <a:spcBef>
                <a:spcPts val="600"/>
              </a:spcBef>
              <a:spcAft>
                <a:spcPts val="600"/>
              </a:spcAft>
              <a:buFont typeface="Arial" panose="020B0604020202020204" pitchFamily="34" charset="0"/>
              <a:buChar char="•"/>
            </a:pPr>
            <a:r>
              <a:rPr lang="en-GB" sz="3200" dirty="0"/>
              <a:t>Is independence a possibility or an illusion?</a:t>
            </a:r>
          </a:p>
          <a:p>
            <a:pPr>
              <a:spcBef>
                <a:spcPts val="600"/>
              </a:spcBef>
              <a:spcAft>
                <a:spcPts val="600"/>
              </a:spcAft>
            </a:pPr>
            <a:endParaRPr lang="en-GB" sz="3200" dirty="0"/>
          </a:p>
        </p:txBody>
      </p:sp>
    </p:spTree>
    <p:extLst>
      <p:ext uri="{BB962C8B-B14F-4D97-AF65-F5344CB8AC3E}">
        <p14:creationId xmlns:p14="http://schemas.microsoft.com/office/powerpoint/2010/main" val="79587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B320-E357-4933-83D6-1AD23C577C40}"/>
              </a:ext>
            </a:extLst>
          </p:cNvPr>
          <p:cNvSpPr>
            <a:spLocks noGrp="1"/>
          </p:cNvSpPr>
          <p:nvPr>
            <p:ph type="title"/>
          </p:nvPr>
        </p:nvSpPr>
        <p:spPr>
          <a:xfrm>
            <a:off x="263352" y="0"/>
            <a:ext cx="10972800" cy="1143000"/>
          </a:xfrm>
        </p:spPr>
        <p:txBody>
          <a:bodyPr>
            <a:normAutofit/>
          </a:bodyPr>
          <a:lstStyle/>
          <a:p>
            <a:r>
              <a:rPr lang="en-GB" b="1" dirty="0"/>
              <a:t>The Importance of Independence</a:t>
            </a:r>
          </a:p>
        </p:txBody>
      </p:sp>
      <p:sp>
        <p:nvSpPr>
          <p:cNvPr id="3" name="Content Placeholder 2">
            <a:extLst>
              <a:ext uri="{FF2B5EF4-FFF2-40B4-BE49-F238E27FC236}">
                <a16:creationId xmlns:a16="http://schemas.microsoft.com/office/drawing/2014/main" id="{9324436C-5CDE-4050-979C-FA56A641EEF0}"/>
              </a:ext>
            </a:extLst>
          </p:cNvPr>
          <p:cNvSpPr>
            <a:spLocks noGrp="1"/>
          </p:cNvSpPr>
          <p:nvPr>
            <p:ph idx="1"/>
          </p:nvPr>
        </p:nvSpPr>
        <p:spPr>
          <a:xfrm>
            <a:off x="479376" y="1988840"/>
            <a:ext cx="11305256" cy="2135282"/>
          </a:xfrm>
        </p:spPr>
        <p:txBody>
          <a:bodyPr>
            <a:noAutofit/>
          </a:bodyPr>
          <a:lstStyle/>
          <a:p>
            <a:r>
              <a:rPr lang="en-GB" sz="2800" dirty="0"/>
              <a:t>Where a service user in a </a:t>
            </a:r>
            <a:r>
              <a:rPr lang="en-GB" sz="2800" b="1" dirty="0"/>
              <a:t>disenfranchised</a:t>
            </a:r>
            <a:r>
              <a:rPr lang="en-GB" sz="2800" dirty="0"/>
              <a:t> position. </a:t>
            </a:r>
          </a:p>
          <a:p>
            <a:r>
              <a:rPr lang="en-GB" sz="2800" dirty="0"/>
              <a:t>And, where disenfranchisement is imposed by the service provider </a:t>
            </a:r>
          </a:p>
          <a:p>
            <a:pPr lvl="1"/>
            <a:r>
              <a:rPr lang="en-GB" dirty="0"/>
              <a:t>(e.g. in the case of mental health/capacity)</a:t>
            </a:r>
          </a:p>
          <a:p>
            <a:r>
              <a:rPr lang="en-GB" sz="2800" dirty="0"/>
              <a:t>There is an essential role for an advocate who is independent of both the service user and the service provider and who will seek simply to express the views of the service user</a:t>
            </a:r>
          </a:p>
        </p:txBody>
      </p:sp>
      <p:sp>
        <p:nvSpPr>
          <p:cNvPr id="4" name="TextBox 3">
            <a:extLst>
              <a:ext uri="{FF2B5EF4-FFF2-40B4-BE49-F238E27FC236}">
                <a16:creationId xmlns:a16="http://schemas.microsoft.com/office/drawing/2014/main" id="{1DDB7F7F-F0C9-5A9A-B937-BCE62CAC2AE9}"/>
              </a:ext>
            </a:extLst>
          </p:cNvPr>
          <p:cNvSpPr txBox="1"/>
          <p:nvPr/>
        </p:nvSpPr>
        <p:spPr>
          <a:xfrm>
            <a:off x="263352" y="1186716"/>
            <a:ext cx="6845941" cy="523220"/>
          </a:xfrm>
          <a:prstGeom prst="rect">
            <a:avLst/>
          </a:prstGeom>
          <a:noFill/>
        </p:spPr>
        <p:txBody>
          <a:bodyPr wrap="square" rtlCol="0">
            <a:spAutoFit/>
          </a:bodyPr>
          <a:lstStyle/>
          <a:p>
            <a:r>
              <a:rPr lang="en-GB" sz="2800" dirty="0"/>
              <a:t>Dalton &amp; Carlin (2002, p.21) state that:</a:t>
            </a:r>
          </a:p>
        </p:txBody>
      </p:sp>
    </p:spTree>
    <p:extLst>
      <p:ext uri="{BB962C8B-B14F-4D97-AF65-F5344CB8AC3E}">
        <p14:creationId xmlns:p14="http://schemas.microsoft.com/office/powerpoint/2010/main" val="4242090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B320-E357-4933-83D6-1AD23C577C40}"/>
              </a:ext>
            </a:extLst>
          </p:cNvPr>
          <p:cNvSpPr>
            <a:spLocks noGrp="1"/>
          </p:cNvSpPr>
          <p:nvPr>
            <p:ph type="title"/>
          </p:nvPr>
        </p:nvSpPr>
        <p:spPr>
          <a:xfrm>
            <a:off x="340532" y="69721"/>
            <a:ext cx="10972800" cy="1143000"/>
          </a:xfrm>
        </p:spPr>
        <p:txBody>
          <a:bodyPr>
            <a:normAutofit/>
          </a:bodyPr>
          <a:lstStyle/>
          <a:p>
            <a:r>
              <a:rPr lang="en-GB" b="1" dirty="0"/>
              <a:t>The Importance of Independence</a:t>
            </a:r>
          </a:p>
        </p:txBody>
      </p:sp>
      <p:sp>
        <p:nvSpPr>
          <p:cNvPr id="3" name="Content Placeholder 2">
            <a:extLst>
              <a:ext uri="{FF2B5EF4-FFF2-40B4-BE49-F238E27FC236}">
                <a16:creationId xmlns:a16="http://schemas.microsoft.com/office/drawing/2014/main" id="{9324436C-5CDE-4050-979C-FA56A641EEF0}"/>
              </a:ext>
            </a:extLst>
          </p:cNvPr>
          <p:cNvSpPr>
            <a:spLocks noGrp="1"/>
          </p:cNvSpPr>
          <p:nvPr>
            <p:ph idx="1"/>
          </p:nvPr>
        </p:nvSpPr>
        <p:spPr>
          <a:xfrm>
            <a:off x="340532" y="1412776"/>
            <a:ext cx="11233248" cy="2135282"/>
          </a:xfrm>
        </p:spPr>
        <p:txBody>
          <a:bodyPr>
            <a:noAutofit/>
          </a:bodyPr>
          <a:lstStyle/>
          <a:p>
            <a:pPr>
              <a:spcBef>
                <a:spcPts val="600"/>
              </a:spcBef>
              <a:spcAft>
                <a:spcPts val="600"/>
              </a:spcAft>
            </a:pPr>
            <a:r>
              <a:rPr lang="en-GB" sz="2400" dirty="0"/>
              <a:t>‘The Care Act 2014 and Mental Health Act 1983/2007 place a duty on UK councils to provide an independent advocate for a baby, child or young person who has substantial difficulties being involved in their own healthcare or who may not have an appropriate person to represent them’. </a:t>
            </a:r>
          </a:p>
          <a:p>
            <a:pPr>
              <a:spcBef>
                <a:spcPts val="600"/>
              </a:spcBef>
              <a:spcAft>
                <a:spcPts val="600"/>
              </a:spcAft>
            </a:pPr>
            <a:r>
              <a:rPr lang="en-GB" sz="2400" dirty="0"/>
              <a:t>‘In addition to this, independent advocates may be used in healthcare situations where babies, children and young people cannot agree with their parents or healthcare professionals over a healthcare decision, or where it is not appropriate for their parents or carers to represent them’. </a:t>
            </a:r>
          </a:p>
          <a:p>
            <a:pPr marL="0" indent="0" algn="r">
              <a:spcBef>
                <a:spcPts val="600"/>
              </a:spcBef>
              <a:spcAft>
                <a:spcPts val="600"/>
              </a:spcAft>
              <a:buNone/>
            </a:pPr>
            <a:r>
              <a:rPr lang="en-GB" sz="2000" dirty="0"/>
              <a:t>(National Institute for Clinical Excellence [NICE], 2021, p. 6)</a:t>
            </a:r>
          </a:p>
        </p:txBody>
      </p:sp>
      <p:sp>
        <p:nvSpPr>
          <p:cNvPr id="5" name="TextBox 4">
            <a:extLst>
              <a:ext uri="{FF2B5EF4-FFF2-40B4-BE49-F238E27FC236}">
                <a16:creationId xmlns:a16="http://schemas.microsoft.com/office/drawing/2014/main" id="{2EC70BF6-1EDF-B27A-2623-3148D0B964FC}"/>
              </a:ext>
            </a:extLst>
          </p:cNvPr>
          <p:cNvSpPr txBox="1"/>
          <p:nvPr/>
        </p:nvSpPr>
        <p:spPr>
          <a:xfrm>
            <a:off x="1127448" y="5245169"/>
            <a:ext cx="6984776" cy="400110"/>
          </a:xfrm>
          <a:prstGeom prst="rect">
            <a:avLst/>
          </a:prstGeom>
          <a:noFill/>
        </p:spPr>
        <p:txBody>
          <a:bodyPr wrap="square" rtlCol="0">
            <a:spAutoFit/>
          </a:bodyPr>
          <a:lstStyle/>
          <a:p>
            <a:r>
              <a:rPr lang="en-GB" sz="2000" b="1" dirty="0"/>
              <a:t>Is there anything significant about this information?</a:t>
            </a:r>
          </a:p>
        </p:txBody>
      </p:sp>
      <p:pic>
        <p:nvPicPr>
          <p:cNvPr id="7" name="Picture 6" descr="Icon&#10;&#10;Description automatically generated">
            <a:extLst>
              <a:ext uri="{FF2B5EF4-FFF2-40B4-BE49-F238E27FC236}">
                <a16:creationId xmlns:a16="http://schemas.microsoft.com/office/drawing/2014/main" id="{DA4971F9-3B0D-AE70-EC58-1F248EDD318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2184" y="5197831"/>
            <a:ext cx="494785" cy="494785"/>
          </a:xfrm>
          <a:prstGeom prst="rect">
            <a:avLst/>
          </a:prstGeom>
        </p:spPr>
      </p:pic>
    </p:spTree>
    <p:extLst>
      <p:ext uri="{BB962C8B-B14F-4D97-AF65-F5344CB8AC3E}">
        <p14:creationId xmlns:p14="http://schemas.microsoft.com/office/powerpoint/2010/main" val="340042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2A052-52C2-44AE-90B8-755DB853F50C}"/>
              </a:ext>
            </a:extLst>
          </p:cNvPr>
          <p:cNvSpPr>
            <a:spLocks noGrp="1"/>
          </p:cNvSpPr>
          <p:nvPr>
            <p:ph type="title"/>
          </p:nvPr>
        </p:nvSpPr>
        <p:spPr>
          <a:xfrm>
            <a:off x="566398" y="188640"/>
            <a:ext cx="10714178" cy="778098"/>
          </a:xfrm>
        </p:spPr>
        <p:txBody>
          <a:bodyPr>
            <a:normAutofit/>
          </a:bodyPr>
          <a:lstStyle/>
          <a:p>
            <a:r>
              <a:rPr lang="en-GB" b="1" dirty="0"/>
              <a:t>Overview of Independent Advocacy</a:t>
            </a:r>
          </a:p>
        </p:txBody>
      </p:sp>
      <p:sp>
        <p:nvSpPr>
          <p:cNvPr id="4" name="TextBox 3">
            <a:extLst>
              <a:ext uri="{FF2B5EF4-FFF2-40B4-BE49-F238E27FC236}">
                <a16:creationId xmlns:a16="http://schemas.microsoft.com/office/drawing/2014/main" id="{FD08B8AC-7CCB-650E-1DB9-67075A5EDE47}"/>
              </a:ext>
            </a:extLst>
          </p:cNvPr>
          <p:cNvSpPr txBox="1"/>
          <p:nvPr/>
        </p:nvSpPr>
        <p:spPr>
          <a:xfrm>
            <a:off x="263352" y="1053897"/>
            <a:ext cx="10369152" cy="523220"/>
          </a:xfrm>
          <a:prstGeom prst="rect">
            <a:avLst/>
          </a:prstGeom>
          <a:noFill/>
        </p:spPr>
        <p:txBody>
          <a:bodyPr wrap="square" rtlCol="0">
            <a:spAutoFit/>
          </a:bodyPr>
          <a:lstStyle/>
          <a:p>
            <a:r>
              <a:rPr lang="en-GB" sz="2800" dirty="0"/>
              <a:t>Dalton &amp; Carlin (2002) present a view of the advocate as being:</a:t>
            </a:r>
          </a:p>
        </p:txBody>
      </p:sp>
      <p:sp>
        <p:nvSpPr>
          <p:cNvPr id="6" name="TextBox 5">
            <a:extLst>
              <a:ext uri="{FF2B5EF4-FFF2-40B4-BE49-F238E27FC236}">
                <a16:creationId xmlns:a16="http://schemas.microsoft.com/office/drawing/2014/main" id="{E8350AE4-6377-19B2-A994-94055C1D8B33}"/>
              </a:ext>
            </a:extLst>
          </p:cNvPr>
          <p:cNvSpPr txBox="1"/>
          <p:nvPr/>
        </p:nvSpPr>
        <p:spPr>
          <a:xfrm>
            <a:off x="3503712" y="1845986"/>
            <a:ext cx="8136904" cy="169277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 client’s agent</a:t>
            </a:r>
          </a:p>
          <a:p>
            <a:pPr marL="342900" indent="-342900">
              <a:spcBef>
                <a:spcPts val="600"/>
              </a:spcBef>
              <a:spcAft>
                <a:spcPts val="600"/>
              </a:spcAft>
              <a:buFont typeface="Arial" panose="020B0604020202020204" pitchFamily="34" charset="0"/>
              <a:buChar char="•"/>
            </a:pPr>
            <a:r>
              <a:rPr lang="en-GB" sz="2800" dirty="0"/>
              <a:t>With a Duty of Care</a:t>
            </a:r>
          </a:p>
          <a:p>
            <a:pPr marL="342900" indent="-342900">
              <a:spcBef>
                <a:spcPts val="600"/>
              </a:spcBef>
              <a:spcAft>
                <a:spcPts val="600"/>
              </a:spcAft>
              <a:buFont typeface="Arial" panose="020B0604020202020204" pitchFamily="34" charset="0"/>
              <a:buChar char="•"/>
            </a:pPr>
            <a:r>
              <a:rPr lang="en-GB" sz="2800" dirty="0"/>
              <a:t>But without an absolute guarantee of confidentiality</a:t>
            </a:r>
          </a:p>
        </p:txBody>
      </p:sp>
      <p:sp>
        <p:nvSpPr>
          <p:cNvPr id="9" name="TextBox 8">
            <a:extLst>
              <a:ext uri="{FF2B5EF4-FFF2-40B4-BE49-F238E27FC236}">
                <a16:creationId xmlns:a16="http://schemas.microsoft.com/office/drawing/2014/main" id="{770FB9EF-F374-0A4D-78AC-B87AB09DBFCA}"/>
              </a:ext>
            </a:extLst>
          </p:cNvPr>
          <p:cNvSpPr txBox="1"/>
          <p:nvPr/>
        </p:nvSpPr>
        <p:spPr>
          <a:xfrm>
            <a:off x="767408" y="4509120"/>
            <a:ext cx="8028892" cy="523220"/>
          </a:xfrm>
          <a:prstGeom prst="rect">
            <a:avLst/>
          </a:prstGeom>
          <a:noFill/>
        </p:spPr>
        <p:txBody>
          <a:bodyPr wrap="square" rtlCol="0">
            <a:spAutoFit/>
          </a:bodyPr>
          <a:lstStyle/>
          <a:p>
            <a:pPr algn="ctr"/>
            <a:r>
              <a:rPr lang="en-GB" sz="2800" b="1" i="1" dirty="0"/>
              <a:t>Why do you think they make this last point?</a:t>
            </a:r>
          </a:p>
        </p:txBody>
      </p:sp>
      <p:pic>
        <p:nvPicPr>
          <p:cNvPr id="11" name="Picture 10" descr="Icon&#10;&#10;Description automatically generated">
            <a:extLst>
              <a:ext uri="{FF2B5EF4-FFF2-40B4-BE49-F238E27FC236}">
                <a16:creationId xmlns:a16="http://schemas.microsoft.com/office/drawing/2014/main" id="{CF99072D-85A0-195B-71F0-410AB2F41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6300" y="4271309"/>
            <a:ext cx="998841" cy="998841"/>
          </a:xfrm>
          <a:prstGeom prst="rect">
            <a:avLst/>
          </a:prstGeom>
        </p:spPr>
      </p:pic>
    </p:spTree>
    <p:extLst>
      <p:ext uri="{BB962C8B-B14F-4D97-AF65-F5344CB8AC3E}">
        <p14:creationId xmlns:p14="http://schemas.microsoft.com/office/powerpoint/2010/main" val="426632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2A052-52C2-44AE-90B8-755DB853F50C}"/>
              </a:ext>
            </a:extLst>
          </p:cNvPr>
          <p:cNvSpPr>
            <a:spLocks noGrp="1"/>
          </p:cNvSpPr>
          <p:nvPr>
            <p:ph type="title"/>
          </p:nvPr>
        </p:nvSpPr>
        <p:spPr>
          <a:xfrm>
            <a:off x="710414" y="188640"/>
            <a:ext cx="10426146" cy="778098"/>
          </a:xfrm>
        </p:spPr>
        <p:txBody>
          <a:bodyPr>
            <a:normAutofit/>
          </a:bodyPr>
          <a:lstStyle/>
          <a:p>
            <a:r>
              <a:rPr lang="en-GB" b="1" dirty="0"/>
              <a:t>Overview of Independent Advocacy</a:t>
            </a:r>
          </a:p>
        </p:txBody>
      </p:sp>
      <p:sp>
        <p:nvSpPr>
          <p:cNvPr id="3" name="Content Placeholder 2">
            <a:extLst>
              <a:ext uri="{FF2B5EF4-FFF2-40B4-BE49-F238E27FC236}">
                <a16:creationId xmlns:a16="http://schemas.microsoft.com/office/drawing/2014/main" id="{6C6C1468-922D-4C37-87A7-4FEBCA28CA62}"/>
              </a:ext>
            </a:extLst>
          </p:cNvPr>
          <p:cNvSpPr>
            <a:spLocks noGrp="1"/>
          </p:cNvSpPr>
          <p:nvPr>
            <p:ph idx="1"/>
          </p:nvPr>
        </p:nvSpPr>
        <p:spPr>
          <a:xfrm>
            <a:off x="335360" y="1052736"/>
            <a:ext cx="11449271" cy="3263504"/>
          </a:xfrm>
        </p:spPr>
        <p:txBody>
          <a:bodyPr>
            <a:noAutofit/>
          </a:bodyPr>
          <a:lstStyle/>
          <a:p>
            <a:pPr marL="270000" indent="0">
              <a:spcBef>
                <a:spcPts val="600"/>
              </a:spcBef>
              <a:spcAft>
                <a:spcPts val="600"/>
              </a:spcAft>
              <a:buNone/>
            </a:pPr>
            <a:r>
              <a:rPr lang="en-GB" sz="2400" dirty="0"/>
              <a:t>In making the point regarding confidentiality they argue that:</a:t>
            </a:r>
          </a:p>
          <a:p>
            <a:pPr marL="270000" indent="0">
              <a:spcBef>
                <a:spcPts val="600"/>
              </a:spcBef>
              <a:buNone/>
            </a:pPr>
            <a:r>
              <a:rPr lang="en-GB" sz="2400" dirty="0"/>
              <a:t>‘Unfortunately many advocates are unfamiliar with the law affecting their practice and its impact upon those principles, especially in respect of confidentiality.’ </a:t>
            </a:r>
          </a:p>
          <a:p>
            <a:pPr marL="270000" indent="0" algn="r">
              <a:spcBef>
                <a:spcPts val="0"/>
              </a:spcBef>
              <a:spcAft>
                <a:spcPts val="600"/>
              </a:spcAft>
              <a:buNone/>
            </a:pPr>
            <a:r>
              <a:rPr lang="en-GB" sz="2000" dirty="0"/>
              <a:t>(Dalton &amp; Carline, 2002 p.21)</a:t>
            </a:r>
          </a:p>
          <a:p>
            <a:pPr marL="270000" indent="0">
              <a:spcBef>
                <a:spcPts val="600"/>
              </a:spcBef>
              <a:spcAft>
                <a:spcPts val="600"/>
              </a:spcAft>
              <a:buNone/>
            </a:pPr>
            <a:r>
              <a:rPr lang="en-GB" sz="2400" dirty="0"/>
              <a:t>And go on to point out, citing Blackstone’s Criminal Practice (2001) that:</a:t>
            </a:r>
          </a:p>
          <a:p>
            <a:pPr marL="270000" indent="0">
              <a:spcBef>
                <a:spcPts val="600"/>
              </a:spcBef>
              <a:buNone/>
            </a:pPr>
            <a:r>
              <a:rPr lang="en-GB" sz="2400" dirty="0"/>
              <a:t>‘an advocate cannot ever give an absolute guarantee to a service user that information will remain private’ </a:t>
            </a:r>
          </a:p>
          <a:p>
            <a:pPr marL="270000" indent="0" algn="r">
              <a:spcBef>
                <a:spcPts val="0"/>
              </a:spcBef>
              <a:spcAft>
                <a:spcPts val="600"/>
              </a:spcAft>
              <a:buNone/>
            </a:pPr>
            <a:r>
              <a:rPr lang="en-GB" sz="2000" dirty="0"/>
              <a:t>(Dalton &amp; Carlin p.30)</a:t>
            </a:r>
          </a:p>
          <a:p>
            <a:pPr lvl="1">
              <a:spcBef>
                <a:spcPts val="600"/>
              </a:spcBef>
              <a:spcAft>
                <a:spcPts val="600"/>
              </a:spcAft>
            </a:pPr>
            <a:endParaRPr lang="en-GB" sz="2400" dirty="0"/>
          </a:p>
        </p:txBody>
      </p:sp>
      <p:sp>
        <p:nvSpPr>
          <p:cNvPr id="5" name="TextBox 4">
            <a:extLst>
              <a:ext uri="{FF2B5EF4-FFF2-40B4-BE49-F238E27FC236}">
                <a16:creationId xmlns:a16="http://schemas.microsoft.com/office/drawing/2014/main" id="{6A9E7789-8AEF-4158-28B0-D0A11EE0600F}"/>
              </a:ext>
            </a:extLst>
          </p:cNvPr>
          <p:cNvSpPr txBox="1"/>
          <p:nvPr/>
        </p:nvSpPr>
        <p:spPr>
          <a:xfrm>
            <a:off x="1055440" y="4797152"/>
            <a:ext cx="6408712" cy="400110"/>
          </a:xfrm>
          <a:prstGeom prst="rect">
            <a:avLst/>
          </a:prstGeom>
          <a:noFill/>
        </p:spPr>
        <p:txBody>
          <a:bodyPr wrap="square" rtlCol="0">
            <a:spAutoFit/>
          </a:bodyPr>
          <a:lstStyle/>
          <a:p>
            <a:r>
              <a:rPr lang="en-GB" sz="2000" b="1" i="1" dirty="0"/>
              <a:t>Why do they cite Blackstone’s Criminal Practice?</a:t>
            </a:r>
          </a:p>
        </p:txBody>
      </p:sp>
      <p:pic>
        <p:nvPicPr>
          <p:cNvPr id="8" name="Picture 7" descr="Icon&#10;&#10;Description automatically generated">
            <a:extLst>
              <a:ext uri="{FF2B5EF4-FFF2-40B4-BE49-F238E27FC236}">
                <a16:creationId xmlns:a16="http://schemas.microsoft.com/office/drawing/2014/main" id="{6AC09A4F-EED6-5EFB-11DD-DC4DF318BA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36160" y="4797152"/>
            <a:ext cx="494785" cy="494785"/>
          </a:xfrm>
          <a:prstGeom prst="rect">
            <a:avLst/>
          </a:prstGeom>
        </p:spPr>
      </p:pic>
      <p:pic>
        <p:nvPicPr>
          <p:cNvPr id="10" name="Picture 9">
            <a:hlinkClick r:id="rId3"/>
            <a:extLst>
              <a:ext uri="{FF2B5EF4-FFF2-40B4-BE49-F238E27FC236}">
                <a16:creationId xmlns:a16="http://schemas.microsoft.com/office/drawing/2014/main" id="{57B4A467-D89B-3606-F3D6-38F9CC3F4E8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84232" y="4797152"/>
            <a:ext cx="498151" cy="494785"/>
          </a:xfrm>
          <a:prstGeom prst="rect">
            <a:avLst/>
          </a:prstGeom>
        </p:spPr>
      </p:pic>
    </p:spTree>
    <p:extLst>
      <p:ext uri="{BB962C8B-B14F-4D97-AF65-F5344CB8AC3E}">
        <p14:creationId xmlns:p14="http://schemas.microsoft.com/office/powerpoint/2010/main" val="3422971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0E446-D2BC-4C53-A512-4D4E9D88CA70}"/>
              </a:ext>
            </a:extLst>
          </p:cNvPr>
          <p:cNvSpPr>
            <a:spLocks noGrp="1"/>
          </p:cNvSpPr>
          <p:nvPr>
            <p:ph type="title"/>
          </p:nvPr>
        </p:nvSpPr>
        <p:spPr>
          <a:xfrm>
            <a:off x="515380" y="188640"/>
            <a:ext cx="10945216" cy="850106"/>
          </a:xfrm>
        </p:spPr>
        <p:txBody>
          <a:bodyPr>
            <a:normAutofit/>
          </a:bodyPr>
          <a:lstStyle/>
          <a:p>
            <a:r>
              <a:rPr lang="en-GB" b="1" dirty="0"/>
              <a:t>Independent Advocacy: Duty of Care</a:t>
            </a:r>
          </a:p>
        </p:txBody>
      </p:sp>
      <p:sp>
        <p:nvSpPr>
          <p:cNvPr id="3" name="Content Placeholder 2">
            <a:extLst>
              <a:ext uri="{FF2B5EF4-FFF2-40B4-BE49-F238E27FC236}">
                <a16:creationId xmlns:a16="http://schemas.microsoft.com/office/drawing/2014/main" id="{68BC9AEA-A6B2-4C2D-8F0D-7FA24DEC5800}"/>
              </a:ext>
            </a:extLst>
          </p:cNvPr>
          <p:cNvSpPr>
            <a:spLocks noGrp="1"/>
          </p:cNvSpPr>
          <p:nvPr>
            <p:ph idx="1"/>
          </p:nvPr>
        </p:nvSpPr>
        <p:spPr>
          <a:xfrm>
            <a:off x="623392" y="1268760"/>
            <a:ext cx="10729192" cy="3263504"/>
          </a:xfrm>
        </p:spPr>
        <p:txBody>
          <a:bodyPr>
            <a:noAutofit/>
          </a:bodyPr>
          <a:lstStyle/>
          <a:p>
            <a:pPr>
              <a:spcBef>
                <a:spcPts val="600"/>
              </a:spcBef>
              <a:spcAft>
                <a:spcPts val="600"/>
              </a:spcAft>
            </a:pPr>
            <a:r>
              <a:rPr lang="en-GB" sz="2800" b="0" i="0" dirty="0">
                <a:solidFill>
                  <a:srgbClr val="000000"/>
                </a:solidFill>
                <a:effectLst/>
              </a:rPr>
              <a:t>Dalton and Carlin (2002) stated above that, as well as the service provider, the Advocate has a ‘Duty of Care’ to the service user.</a:t>
            </a:r>
          </a:p>
          <a:p>
            <a:pPr>
              <a:spcBef>
                <a:spcPts val="600"/>
              </a:spcBef>
              <a:spcAft>
                <a:spcPts val="600"/>
              </a:spcAft>
            </a:pPr>
            <a:r>
              <a:rPr lang="en-GB" sz="2800" dirty="0">
                <a:solidFill>
                  <a:srgbClr val="000000"/>
                </a:solidFill>
              </a:rPr>
              <a:t>They go on to state that ‘The advocate owes a duty of care to persons who are [..] closely and directly affected by the advocate’s act’ (p.21)</a:t>
            </a:r>
          </a:p>
          <a:p>
            <a:pPr>
              <a:spcBef>
                <a:spcPts val="600"/>
              </a:spcBef>
              <a:spcAft>
                <a:spcPts val="600"/>
              </a:spcAft>
            </a:pPr>
            <a:r>
              <a:rPr lang="en-GB" sz="2800" dirty="0">
                <a:solidFill>
                  <a:srgbClr val="000000"/>
                </a:solidFill>
              </a:rPr>
              <a:t>And that ‘It follows that there will have been negligence if the advocate, for want of care or skill, fails properly to understand the instructions given by the service user, or fails properly and accurately to communicate them to others’ (p.21)</a:t>
            </a:r>
          </a:p>
          <a:p>
            <a:pPr marL="0" indent="0">
              <a:spcBef>
                <a:spcPts val="600"/>
              </a:spcBef>
              <a:spcAft>
                <a:spcPts val="600"/>
              </a:spcAft>
              <a:buNone/>
            </a:pPr>
            <a:endParaRPr lang="en-GB" sz="2800" dirty="0"/>
          </a:p>
        </p:txBody>
      </p:sp>
    </p:spTree>
    <p:extLst>
      <p:ext uri="{BB962C8B-B14F-4D97-AF65-F5344CB8AC3E}">
        <p14:creationId xmlns:p14="http://schemas.microsoft.com/office/powerpoint/2010/main" val="278613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1775520" y="116632"/>
            <a:ext cx="8229600" cy="922114"/>
          </a:xfrm>
        </p:spPr>
        <p:txBody>
          <a:bodyPr>
            <a:normAutofit fontScale="90000"/>
          </a:bodyPr>
          <a:lstStyle/>
          <a:p>
            <a:r>
              <a:rPr lang="en-GB" b="1" dirty="0"/>
              <a:t>Standards For Advocacy Services </a:t>
            </a:r>
          </a:p>
        </p:txBody>
      </p:sp>
      <p:sp>
        <p:nvSpPr>
          <p:cNvPr id="3" name="Content Placeholder 2">
            <a:extLst>
              <a:ext uri="{FF2B5EF4-FFF2-40B4-BE49-F238E27FC236}">
                <a16:creationId xmlns:a16="http://schemas.microsoft.com/office/drawing/2014/main" id="{F1CEF57B-0222-4ADC-A12C-B3B786AF2DF0}"/>
              </a:ext>
            </a:extLst>
          </p:cNvPr>
          <p:cNvSpPr>
            <a:spLocks noGrp="1"/>
          </p:cNvSpPr>
          <p:nvPr>
            <p:ph idx="1"/>
          </p:nvPr>
        </p:nvSpPr>
        <p:spPr>
          <a:xfrm>
            <a:off x="335360" y="1592503"/>
            <a:ext cx="11665296" cy="3960439"/>
          </a:xfrm>
        </p:spPr>
        <p:txBody>
          <a:bodyPr>
            <a:normAutofit/>
          </a:bodyPr>
          <a:lstStyle/>
          <a:p>
            <a:pPr marL="0" indent="0">
              <a:buNone/>
            </a:pPr>
            <a:r>
              <a:rPr lang="en-GB" sz="2000" dirty="0"/>
              <a:t>‘In order to ensure that advocacy services are provided in a way that effectively meet the needs of people who access support and operate in a way that is underpinned by an evidence base, standards for generic advocacy services have been developed by </a:t>
            </a:r>
            <a:r>
              <a:rPr lang="en-GB" sz="2000" dirty="0">
                <a:hlinkClick r:id="rId2"/>
              </a:rPr>
              <a:t>Action for Advocacy (2006)</a:t>
            </a:r>
            <a:r>
              <a:rPr lang="en-GB" sz="2000" dirty="0"/>
              <a:t> ’. </a:t>
            </a:r>
          </a:p>
          <a:p>
            <a:pPr marL="0" indent="0">
              <a:buNone/>
            </a:pPr>
            <a:r>
              <a:rPr lang="en-GB" sz="2000" dirty="0"/>
              <a:t>These standards relate to: </a:t>
            </a:r>
          </a:p>
          <a:p>
            <a:pPr marL="0" indent="0">
              <a:buNone/>
            </a:pPr>
            <a:r>
              <a:rPr lang="en-GB" sz="2000" dirty="0"/>
              <a:t>• clarity of purpose </a:t>
            </a:r>
          </a:p>
          <a:p>
            <a:pPr marL="0" indent="0">
              <a:buNone/>
            </a:pPr>
            <a:r>
              <a:rPr lang="en-GB" sz="2000" dirty="0"/>
              <a:t>• independence </a:t>
            </a:r>
          </a:p>
          <a:p>
            <a:pPr marL="0" indent="0">
              <a:buNone/>
            </a:pPr>
            <a:r>
              <a:rPr lang="en-GB" sz="2000" dirty="0"/>
              <a:t>• putting people first </a:t>
            </a:r>
          </a:p>
          <a:p>
            <a:pPr marL="0" indent="0">
              <a:buNone/>
            </a:pPr>
            <a:r>
              <a:rPr lang="en-GB" sz="2000" dirty="0"/>
              <a:t>• empowerment</a:t>
            </a:r>
          </a:p>
          <a:p>
            <a:pPr marL="0" indent="0">
              <a:buNone/>
            </a:pPr>
            <a:r>
              <a:rPr lang="en-GB" sz="2000" dirty="0"/>
              <a:t>• equal opportunity </a:t>
            </a:r>
          </a:p>
          <a:p>
            <a:pPr marL="0" indent="0">
              <a:buNone/>
            </a:pPr>
            <a:r>
              <a:rPr lang="en-GB" sz="2000" dirty="0"/>
              <a:t>• accessibility and accountability • supporting advocates </a:t>
            </a:r>
          </a:p>
          <a:p>
            <a:pPr marL="0" indent="0">
              <a:buNone/>
            </a:pPr>
            <a:r>
              <a:rPr lang="en-GB" sz="2000" dirty="0"/>
              <a:t>• confidentiality and complaints. </a:t>
            </a:r>
          </a:p>
        </p:txBody>
      </p:sp>
      <p:sp>
        <p:nvSpPr>
          <p:cNvPr id="4" name="TextBox 3">
            <a:extLst>
              <a:ext uri="{FF2B5EF4-FFF2-40B4-BE49-F238E27FC236}">
                <a16:creationId xmlns:a16="http://schemas.microsoft.com/office/drawing/2014/main" id="{36D1EC85-F52F-AD6B-C010-670DD2F443F4}"/>
              </a:ext>
            </a:extLst>
          </p:cNvPr>
          <p:cNvSpPr txBox="1"/>
          <p:nvPr/>
        </p:nvSpPr>
        <p:spPr>
          <a:xfrm>
            <a:off x="191344" y="1034905"/>
            <a:ext cx="8229600" cy="523220"/>
          </a:xfrm>
          <a:prstGeom prst="rect">
            <a:avLst/>
          </a:prstGeom>
          <a:noFill/>
        </p:spPr>
        <p:txBody>
          <a:bodyPr wrap="square" rtlCol="0">
            <a:spAutoFit/>
          </a:bodyPr>
          <a:lstStyle/>
          <a:p>
            <a:r>
              <a:rPr lang="en-GB" sz="2800" b="1" dirty="0"/>
              <a:t>An Advocacy Providers Code of Practice</a:t>
            </a:r>
          </a:p>
        </p:txBody>
      </p:sp>
    </p:spTree>
    <p:extLst>
      <p:ext uri="{BB962C8B-B14F-4D97-AF65-F5344CB8AC3E}">
        <p14:creationId xmlns:p14="http://schemas.microsoft.com/office/powerpoint/2010/main" val="200412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1775520" y="116632"/>
            <a:ext cx="8229600" cy="922114"/>
          </a:xfrm>
        </p:spPr>
        <p:txBody>
          <a:bodyPr>
            <a:normAutofit fontScale="90000"/>
          </a:bodyPr>
          <a:lstStyle/>
          <a:p>
            <a:r>
              <a:rPr lang="en-GB" b="1" dirty="0"/>
              <a:t>Standards For Advocacy Services </a:t>
            </a:r>
          </a:p>
        </p:txBody>
      </p:sp>
      <p:sp>
        <p:nvSpPr>
          <p:cNvPr id="3" name="Content Placeholder 2">
            <a:extLst>
              <a:ext uri="{FF2B5EF4-FFF2-40B4-BE49-F238E27FC236}">
                <a16:creationId xmlns:a16="http://schemas.microsoft.com/office/drawing/2014/main" id="{F1CEF57B-0222-4ADC-A12C-B3B786AF2DF0}"/>
              </a:ext>
            </a:extLst>
          </p:cNvPr>
          <p:cNvSpPr>
            <a:spLocks noGrp="1"/>
          </p:cNvSpPr>
          <p:nvPr>
            <p:ph idx="1"/>
          </p:nvPr>
        </p:nvSpPr>
        <p:spPr>
          <a:xfrm>
            <a:off x="911424" y="1986692"/>
            <a:ext cx="11017224" cy="4525963"/>
          </a:xfrm>
        </p:spPr>
        <p:txBody>
          <a:bodyPr>
            <a:normAutofit/>
          </a:bodyPr>
          <a:lstStyle/>
          <a:p>
            <a:r>
              <a:rPr lang="en-GB" sz="2400" dirty="0"/>
              <a:t>The previous code of practice was developed by Advocacy providers</a:t>
            </a:r>
          </a:p>
          <a:p>
            <a:r>
              <a:rPr lang="en-GB" sz="2400" dirty="0"/>
              <a:t>However, in Wales there is a Code of Practice with statutory implications.</a:t>
            </a:r>
          </a:p>
          <a:p>
            <a:r>
              <a:rPr lang="en-GB" sz="2400" dirty="0"/>
              <a:t>What do we mean by </a:t>
            </a:r>
            <a:r>
              <a:rPr lang="en-GB" sz="2400" b="1" dirty="0"/>
              <a:t>statutory</a:t>
            </a:r>
            <a:r>
              <a:rPr lang="en-GB" sz="2400" dirty="0"/>
              <a:t>?</a:t>
            </a:r>
          </a:p>
          <a:p>
            <a:r>
              <a:rPr lang="en-GB" sz="2400" dirty="0"/>
              <a:t>As part of the </a:t>
            </a:r>
            <a:r>
              <a:rPr lang="en-GB" sz="2400" dirty="0">
                <a:hlinkClick r:id="rId2"/>
              </a:rPr>
              <a:t>Social Services and Wellbeing (Wales) Act 2014</a:t>
            </a:r>
            <a:r>
              <a:rPr lang="en-GB" sz="2400" dirty="0"/>
              <a:t> the Welsh Government has produced a Code of Practice for Advocacy</a:t>
            </a:r>
          </a:p>
          <a:p>
            <a:pPr marL="0" indent="0">
              <a:buNone/>
            </a:pPr>
            <a:endParaRPr lang="en-GB" sz="2400" dirty="0"/>
          </a:p>
        </p:txBody>
      </p:sp>
      <p:sp>
        <p:nvSpPr>
          <p:cNvPr id="4" name="TextBox 3">
            <a:extLst>
              <a:ext uri="{FF2B5EF4-FFF2-40B4-BE49-F238E27FC236}">
                <a16:creationId xmlns:a16="http://schemas.microsoft.com/office/drawing/2014/main" id="{36D1EC85-F52F-AD6B-C010-670DD2F443F4}"/>
              </a:ext>
            </a:extLst>
          </p:cNvPr>
          <p:cNvSpPr txBox="1"/>
          <p:nvPr/>
        </p:nvSpPr>
        <p:spPr>
          <a:xfrm>
            <a:off x="335360" y="1251109"/>
            <a:ext cx="8229600" cy="523220"/>
          </a:xfrm>
          <a:prstGeom prst="rect">
            <a:avLst/>
          </a:prstGeom>
          <a:noFill/>
        </p:spPr>
        <p:txBody>
          <a:bodyPr wrap="square" rtlCol="0">
            <a:spAutoFit/>
          </a:bodyPr>
          <a:lstStyle/>
          <a:p>
            <a:r>
              <a:rPr lang="en-GB" sz="2800" b="1" dirty="0"/>
              <a:t>A Statutory Code of Practice</a:t>
            </a:r>
          </a:p>
        </p:txBody>
      </p:sp>
    </p:spTree>
    <p:extLst>
      <p:ext uri="{BB962C8B-B14F-4D97-AF65-F5344CB8AC3E}">
        <p14:creationId xmlns:p14="http://schemas.microsoft.com/office/powerpoint/2010/main" val="694328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1775520" y="116632"/>
            <a:ext cx="8229600" cy="922114"/>
          </a:xfrm>
        </p:spPr>
        <p:txBody>
          <a:bodyPr>
            <a:normAutofit fontScale="90000"/>
          </a:bodyPr>
          <a:lstStyle/>
          <a:p>
            <a:r>
              <a:rPr lang="en-GB" b="1" dirty="0"/>
              <a:t>Standards For Advocacy Services </a:t>
            </a:r>
          </a:p>
        </p:txBody>
      </p:sp>
      <p:sp>
        <p:nvSpPr>
          <p:cNvPr id="4" name="TextBox 3">
            <a:extLst>
              <a:ext uri="{FF2B5EF4-FFF2-40B4-BE49-F238E27FC236}">
                <a16:creationId xmlns:a16="http://schemas.microsoft.com/office/drawing/2014/main" id="{36D1EC85-F52F-AD6B-C010-670DD2F443F4}"/>
              </a:ext>
            </a:extLst>
          </p:cNvPr>
          <p:cNvSpPr txBox="1"/>
          <p:nvPr/>
        </p:nvSpPr>
        <p:spPr>
          <a:xfrm>
            <a:off x="1703512" y="1038746"/>
            <a:ext cx="8229600" cy="523220"/>
          </a:xfrm>
          <a:prstGeom prst="rect">
            <a:avLst/>
          </a:prstGeom>
          <a:noFill/>
        </p:spPr>
        <p:txBody>
          <a:bodyPr wrap="square" rtlCol="0">
            <a:spAutoFit/>
          </a:bodyPr>
          <a:lstStyle/>
          <a:p>
            <a:pPr algn="ctr"/>
            <a:r>
              <a:rPr lang="en-GB" sz="2800" b="1" dirty="0"/>
              <a:t>Critical Thinking Exercise</a:t>
            </a:r>
          </a:p>
        </p:txBody>
      </p:sp>
      <p:sp>
        <p:nvSpPr>
          <p:cNvPr id="8" name="TextBox 7">
            <a:extLst>
              <a:ext uri="{FF2B5EF4-FFF2-40B4-BE49-F238E27FC236}">
                <a16:creationId xmlns:a16="http://schemas.microsoft.com/office/drawing/2014/main" id="{0981D3B4-D8D0-1A88-A0B3-9656C44BA077}"/>
              </a:ext>
            </a:extLst>
          </p:cNvPr>
          <p:cNvSpPr txBox="1"/>
          <p:nvPr/>
        </p:nvSpPr>
        <p:spPr>
          <a:xfrm>
            <a:off x="1847528" y="1700808"/>
            <a:ext cx="8424936" cy="4493538"/>
          </a:xfrm>
          <a:prstGeom prst="rect">
            <a:avLst/>
          </a:prstGeom>
          <a:noFill/>
        </p:spPr>
        <p:txBody>
          <a:bodyPr wrap="square" rtlCol="0">
            <a:spAutoFit/>
          </a:bodyPr>
          <a:lstStyle/>
          <a:p>
            <a:pPr algn="ctr">
              <a:spcBef>
                <a:spcPts val="600"/>
              </a:spcBef>
              <a:spcAft>
                <a:spcPts val="600"/>
              </a:spcAft>
            </a:pPr>
            <a:r>
              <a:rPr lang="en-GB" sz="2400" i="1" dirty="0"/>
              <a:t>Take some time to read both Codes of Practice.</a:t>
            </a:r>
          </a:p>
          <a:p>
            <a:pPr algn="ctr">
              <a:spcBef>
                <a:spcPts val="600"/>
              </a:spcBef>
              <a:spcAft>
                <a:spcPts val="600"/>
              </a:spcAft>
            </a:pPr>
            <a:r>
              <a:rPr lang="en-GB" sz="2400" i="1" dirty="0"/>
              <a:t>You do not have to read the entire document but you should read enough of each to compare the two.</a:t>
            </a:r>
          </a:p>
          <a:p>
            <a:pPr algn="ctr">
              <a:spcBef>
                <a:spcPts val="600"/>
              </a:spcBef>
              <a:spcAft>
                <a:spcPts val="600"/>
              </a:spcAft>
            </a:pPr>
            <a:r>
              <a:rPr lang="en-GB" sz="2400" i="1" dirty="0"/>
              <a:t>Then answer the following questions</a:t>
            </a:r>
          </a:p>
          <a:p>
            <a:pPr marL="457200" indent="-457200">
              <a:spcBef>
                <a:spcPts val="600"/>
              </a:spcBef>
              <a:spcAft>
                <a:spcPts val="600"/>
              </a:spcAft>
              <a:buFont typeface="+mj-lt"/>
              <a:buAutoNum type="arabicPeriod"/>
            </a:pPr>
            <a:r>
              <a:rPr lang="en-GB" sz="2400" i="1" dirty="0"/>
              <a:t>Which do think should take precedence and why?</a:t>
            </a:r>
          </a:p>
          <a:p>
            <a:pPr marL="457200" indent="-457200">
              <a:spcBef>
                <a:spcPts val="600"/>
              </a:spcBef>
              <a:spcAft>
                <a:spcPts val="600"/>
              </a:spcAft>
              <a:buFont typeface="+mj-lt"/>
              <a:buAutoNum type="arabicPeriod"/>
            </a:pPr>
            <a:r>
              <a:rPr lang="en-GB" sz="2400" i="1" dirty="0"/>
              <a:t>Are there similarities between the two Codes of Practice?</a:t>
            </a:r>
          </a:p>
          <a:p>
            <a:pPr marL="457200" indent="-457200">
              <a:spcBef>
                <a:spcPts val="600"/>
              </a:spcBef>
              <a:spcAft>
                <a:spcPts val="600"/>
              </a:spcAft>
              <a:buFont typeface="+mj-lt"/>
              <a:buAutoNum type="arabicPeriod"/>
            </a:pPr>
            <a:r>
              <a:rPr lang="en-GB" sz="2400" i="1" dirty="0"/>
              <a:t>Are there differences between the two Codes of Practice?</a:t>
            </a:r>
          </a:p>
          <a:p>
            <a:pPr algn="ctr">
              <a:spcBef>
                <a:spcPts val="600"/>
              </a:spcBef>
              <a:spcAft>
                <a:spcPts val="600"/>
              </a:spcAft>
            </a:pPr>
            <a:r>
              <a:rPr lang="en-GB" sz="2400" i="1" dirty="0"/>
              <a:t>Feedback to your Tutor in the next session.</a:t>
            </a:r>
          </a:p>
          <a:p>
            <a:pPr>
              <a:spcBef>
                <a:spcPts val="600"/>
              </a:spcBef>
              <a:spcAft>
                <a:spcPts val="600"/>
              </a:spcAft>
            </a:pPr>
            <a:endParaRPr lang="en-GB" sz="2400" i="1" dirty="0"/>
          </a:p>
        </p:txBody>
      </p:sp>
    </p:spTree>
    <p:extLst>
      <p:ext uri="{BB962C8B-B14F-4D97-AF65-F5344CB8AC3E}">
        <p14:creationId xmlns:p14="http://schemas.microsoft.com/office/powerpoint/2010/main" val="358082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479376" y="188641"/>
            <a:ext cx="11233248" cy="646331"/>
          </a:xfrm>
          <a:prstGeom prst="rect">
            <a:avLst/>
          </a:prstGeom>
          <a:noFill/>
        </p:spPr>
        <p:txBody>
          <a:bodyPr wrap="square" rtlCol="0">
            <a:spAutoFit/>
          </a:bodyPr>
          <a:lstStyle/>
          <a:p>
            <a:pPr algn="ctr"/>
            <a:r>
              <a:rPr lang="en-GB" sz="3600" b="1" dirty="0"/>
              <a:t>Independent Advocacy – A clash of interests</a:t>
            </a:r>
          </a:p>
        </p:txBody>
      </p:sp>
      <p:sp>
        <p:nvSpPr>
          <p:cNvPr id="5" name="TextBox 4">
            <a:extLst>
              <a:ext uri="{FF2B5EF4-FFF2-40B4-BE49-F238E27FC236}">
                <a16:creationId xmlns:a16="http://schemas.microsoft.com/office/drawing/2014/main" id="{049C9A29-27F4-561F-483D-1C2081FDFAFC}"/>
              </a:ext>
            </a:extLst>
          </p:cNvPr>
          <p:cNvSpPr txBox="1"/>
          <p:nvPr/>
        </p:nvSpPr>
        <p:spPr>
          <a:xfrm>
            <a:off x="695400" y="1412776"/>
            <a:ext cx="11089232"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paper by Dalton and Carlin (2002), used above,  was written as a critical response to UK Government plans to introduce the Patient Advice and Liaison Service (PALS) in England and Wales</a:t>
            </a:r>
          </a:p>
          <a:p>
            <a:pPr marL="457200" indent="-457200">
              <a:spcBef>
                <a:spcPts val="600"/>
              </a:spcBef>
              <a:spcAft>
                <a:spcPts val="600"/>
              </a:spcAft>
              <a:buFont typeface="Arial" panose="020B0604020202020204" pitchFamily="34" charset="0"/>
              <a:buChar char="•"/>
            </a:pPr>
            <a:r>
              <a:rPr lang="en-GB" sz="2800" dirty="0"/>
              <a:t>This service is now in place in NHS provision in both countries</a:t>
            </a:r>
          </a:p>
          <a:p>
            <a:pPr marL="457200" indent="-457200">
              <a:spcBef>
                <a:spcPts val="600"/>
              </a:spcBef>
              <a:spcAft>
                <a:spcPts val="600"/>
              </a:spcAft>
              <a:buFont typeface="Arial" panose="020B0604020202020204" pitchFamily="34" charset="0"/>
              <a:buChar char="•"/>
            </a:pPr>
            <a:r>
              <a:rPr lang="en-GB" sz="2800" dirty="0"/>
              <a:t>The following information is taken from the </a:t>
            </a:r>
            <a:r>
              <a:rPr lang="en-GB" sz="2800" dirty="0">
                <a:hlinkClick r:id="rId2"/>
              </a:rPr>
              <a:t>NHS website</a:t>
            </a:r>
            <a:r>
              <a:rPr lang="en-GB" sz="2800" dirty="0"/>
              <a:t> and the </a:t>
            </a:r>
            <a:r>
              <a:rPr lang="en-GB" sz="2800" dirty="0">
                <a:hlinkClick r:id="rId3"/>
              </a:rPr>
              <a:t>Betsi Cadwaladr University Health Board website</a:t>
            </a:r>
            <a:endParaRPr lang="en-GB" sz="2800" dirty="0"/>
          </a:p>
        </p:txBody>
      </p:sp>
    </p:spTree>
    <p:extLst>
      <p:ext uri="{BB962C8B-B14F-4D97-AF65-F5344CB8AC3E}">
        <p14:creationId xmlns:p14="http://schemas.microsoft.com/office/powerpoint/2010/main" val="194380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407368" y="188641"/>
            <a:ext cx="11377264"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623392" y="1484784"/>
            <a:ext cx="10945216" cy="3600986"/>
          </a:xfrm>
          <a:prstGeom prst="rect">
            <a:avLst/>
          </a:prstGeom>
          <a:noFill/>
        </p:spPr>
        <p:txBody>
          <a:bodyPr wrap="square" rtlCol="0">
            <a:spAutoFit/>
          </a:bodyPr>
          <a:lstStyle/>
          <a:p>
            <a:pPr>
              <a:spcBef>
                <a:spcPts val="600"/>
              </a:spcBef>
              <a:spcAft>
                <a:spcPts val="600"/>
              </a:spcAft>
            </a:pPr>
            <a:r>
              <a:rPr lang="en-GB" sz="2800" b="1" dirty="0"/>
              <a:t>What is PALS (Patient Advice and Liaison Service)?</a:t>
            </a:r>
          </a:p>
          <a:p>
            <a:pPr marL="457200" indent="-457200">
              <a:spcBef>
                <a:spcPts val="600"/>
              </a:spcBef>
              <a:spcAft>
                <a:spcPts val="600"/>
              </a:spcAft>
              <a:buFont typeface="Arial" panose="020B0604020202020204" pitchFamily="34" charset="0"/>
              <a:buChar char="•"/>
            </a:pPr>
            <a:r>
              <a:rPr lang="en-GB" sz="2800" dirty="0"/>
              <a:t>The Patient Advice and Liaison Service (PALS) offers confidential advice, support and information on health-related matters.</a:t>
            </a:r>
          </a:p>
          <a:p>
            <a:pPr marL="457200" indent="-457200">
              <a:spcBef>
                <a:spcPts val="600"/>
              </a:spcBef>
              <a:spcAft>
                <a:spcPts val="600"/>
              </a:spcAft>
              <a:buFont typeface="Arial" panose="020B0604020202020204" pitchFamily="34" charset="0"/>
              <a:buChar char="•"/>
            </a:pPr>
            <a:r>
              <a:rPr lang="en-GB" sz="2800" dirty="0"/>
              <a:t>They provide a point of contact for patients, their families and their carers.</a:t>
            </a:r>
          </a:p>
          <a:p>
            <a:pPr marL="457200" indent="-457200">
              <a:spcBef>
                <a:spcPts val="600"/>
              </a:spcBef>
              <a:spcAft>
                <a:spcPts val="600"/>
              </a:spcAft>
              <a:buFont typeface="Arial" panose="020B0604020202020204" pitchFamily="34" charset="0"/>
              <a:buChar char="•"/>
            </a:pPr>
            <a:r>
              <a:rPr lang="en-GB" sz="2800" dirty="0"/>
              <a:t>You can find PALS officers in your local hospital.</a:t>
            </a:r>
          </a:p>
          <a:p>
            <a:pPr algn="r">
              <a:spcBef>
                <a:spcPts val="600"/>
              </a:spcBef>
              <a:spcAft>
                <a:spcPts val="600"/>
              </a:spcAft>
            </a:pPr>
            <a:r>
              <a:rPr lang="en-GB" sz="2000" dirty="0"/>
              <a:t>(NHS, 2021)</a:t>
            </a:r>
          </a:p>
        </p:txBody>
      </p:sp>
    </p:spTree>
    <p:extLst>
      <p:ext uri="{BB962C8B-B14F-4D97-AF65-F5344CB8AC3E}">
        <p14:creationId xmlns:p14="http://schemas.microsoft.com/office/powerpoint/2010/main" val="177697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335360" y="188641"/>
            <a:ext cx="11521280"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407368" y="1556792"/>
            <a:ext cx="11377264" cy="3785652"/>
          </a:xfrm>
          <a:prstGeom prst="rect">
            <a:avLst/>
          </a:prstGeom>
          <a:noFill/>
        </p:spPr>
        <p:txBody>
          <a:bodyPr wrap="square" rtlCol="0">
            <a:spAutoFit/>
          </a:bodyPr>
          <a:lstStyle/>
          <a:p>
            <a:pPr>
              <a:spcBef>
                <a:spcPts val="600"/>
              </a:spcBef>
              <a:spcAft>
                <a:spcPts val="600"/>
              </a:spcAft>
            </a:pPr>
            <a:r>
              <a:rPr lang="en-GB" sz="2800" b="1" dirty="0"/>
              <a:t>How can PALS help?</a:t>
            </a:r>
          </a:p>
          <a:p>
            <a:pPr marL="342900" indent="-342900">
              <a:spcBef>
                <a:spcPts val="600"/>
              </a:spcBef>
              <a:spcAft>
                <a:spcPts val="600"/>
              </a:spcAft>
              <a:buFont typeface="Arial" panose="020B0604020202020204" pitchFamily="34" charset="0"/>
              <a:buChar char="•"/>
            </a:pPr>
            <a:r>
              <a:rPr lang="en-GB" sz="2800" dirty="0"/>
              <a:t>PALS provides help in many ways. For example, it can:</a:t>
            </a:r>
          </a:p>
          <a:p>
            <a:pPr marL="342900" indent="-342900">
              <a:spcBef>
                <a:spcPts val="600"/>
              </a:spcBef>
              <a:spcAft>
                <a:spcPts val="600"/>
              </a:spcAft>
              <a:buFont typeface="Arial" panose="020B0604020202020204" pitchFamily="34" charset="0"/>
              <a:buChar char="•"/>
            </a:pPr>
            <a:r>
              <a:rPr lang="en-GB" sz="2800" dirty="0"/>
              <a:t>help you with health-related questions</a:t>
            </a:r>
          </a:p>
          <a:p>
            <a:pPr marL="342900" indent="-342900">
              <a:spcBef>
                <a:spcPts val="600"/>
              </a:spcBef>
              <a:spcAft>
                <a:spcPts val="600"/>
              </a:spcAft>
              <a:buFont typeface="Arial" panose="020B0604020202020204" pitchFamily="34" charset="0"/>
              <a:buChar char="•"/>
            </a:pPr>
            <a:r>
              <a:rPr lang="en-GB" sz="2800" dirty="0"/>
              <a:t>help resolve concerns or problems when you're using the NHS</a:t>
            </a:r>
          </a:p>
          <a:p>
            <a:pPr marL="342900" indent="-342900">
              <a:spcBef>
                <a:spcPts val="600"/>
              </a:spcBef>
              <a:spcAft>
                <a:spcPts val="600"/>
              </a:spcAft>
              <a:buFont typeface="Arial" panose="020B0604020202020204" pitchFamily="34" charset="0"/>
              <a:buChar char="•"/>
            </a:pPr>
            <a:r>
              <a:rPr lang="en-GB" sz="2800" dirty="0"/>
              <a:t>tell you how to get more involved in your own healthcare</a:t>
            </a:r>
          </a:p>
          <a:p>
            <a:pPr algn="r">
              <a:spcBef>
                <a:spcPts val="600"/>
              </a:spcBef>
              <a:spcAft>
                <a:spcPts val="600"/>
              </a:spcAft>
            </a:pPr>
            <a:r>
              <a:rPr lang="en-GB" sz="2000" dirty="0"/>
              <a:t>(NHS, 2021)</a:t>
            </a:r>
          </a:p>
          <a:p>
            <a:pPr algn="r">
              <a:spcBef>
                <a:spcPts val="600"/>
              </a:spcBef>
              <a:spcAft>
                <a:spcPts val="600"/>
              </a:spcAft>
            </a:pPr>
            <a:endParaRPr lang="en-GB" sz="2000" dirty="0"/>
          </a:p>
        </p:txBody>
      </p:sp>
    </p:spTree>
    <p:extLst>
      <p:ext uri="{BB962C8B-B14F-4D97-AF65-F5344CB8AC3E}">
        <p14:creationId xmlns:p14="http://schemas.microsoft.com/office/powerpoint/2010/main" val="181695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335360" y="188641"/>
            <a:ext cx="11521280"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479376" y="857264"/>
            <a:ext cx="11377264" cy="4770537"/>
          </a:xfrm>
          <a:prstGeom prst="rect">
            <a:avLst/>
          </a:prstGeom>
          <a:noFill/>
        </p:spPr>
        <p:txBody>
          <a:bodyPr wrap="square" rtlCol="0">
            <a:spAutoFit/>
          </a:bodyPr>
          <a:lstStyle/>
          <a:p>
            <a:pPr>
              <a:spcBef>
                <a:spcPts val="600"/>
              </a:spcBef>
              <a:spcAft>
                <a:spcPts val="600"/>
              </a:spcAft>
            </a:pPr>
            <a:r>
              <a:rPr lang="en-GB" sz="2800" b="1" dirty="0"/>
              <a:t>How can PALS help?</a:t>
            </a:r>
          </a:p>
          <a:p>
            <a:pPr>
              <a:spcBef>
                <a:spcPts val="600"/>
              </a:spcBef>
              <a:spcAft>
                <a:spcPts val="600"/>
              </a:spcAft>
            </a:pPr>
            <a:r>
              <a:rPr lang="en-GB" sz="2800" dirty="0"/>
              <a:t>PALS can give you information about:</a:t>
            </a:r>
          </a:p>
          <a:p>
            <a:pPr marL="342900" indent="-342900">
              <a:spcBef>
                <a:spcPts val="600"/>
              </a:spcBef>
              <a:spcAft>
                <a:spcPts val="600"/>
              </a:spcAft>
              <a:buFont typeface="Arial" panose="020B0604020202020204" pitchFamily="34" charset="0"/>
              <a:buChar char="•"/>
            </a:pPr>
            <a:r>
              <a:rPr lang="en-GB" sz="2800" dirty="0"/>
              <a:t>the NHS</a:t>
            </a:r>
          </a:p>
          <a:p>
            <a:pPr marL="342900" indent="-342900">
              <a:spcBef>
                <a:spcPts val="600"/>
              </a:spcBef>
              <a:spcAft>
                <a:spcPts val="600"/>
              </a:spcAft>
              <a:buFont typeface="Arial" panose="020B0604020202020204" pitchFamily="34" charset="0"/>
              <a:buChar char="•"/>
            </a:pPr>
            <a:r>
              <a:rPr lang="en-GB" sz="2800" dirty="0"/>
              <a:t>the NHS complaints procedure, including how to get independent help if you want to make a complaint</a:t>
            </a:r>
          </a:p>
          <a:p>
            <a:pPr marL="342900" indent="-342900">
              <a:spcBef>
                <a:spcPts val="600"/>
              </a:spcBef>
              <a:spcAft>
                <a:spcPts val="600"/>
              </a:spcAft>
              <a:buFont typeface="Arial" panose="020B0604020202020204" pitchFamily="34" charset="0"/>
              <a:buChar char="•"/>
            </a:pPr>
            <a:r>
              <a:rPr lang="en-GB" sz="2800" dirty="0"/>
              <a:t>support groups outside the NHS</a:t>
            </a:r>
          </a:p>
          <a:p>
            <a:pPr marL="342900" indent="-342900">
              <a:spcBef>
                <a:spcPts val="600"/>
              </a:spcBef>
              <a:spcAft>
                <a:spcPts val="600"/>
              </a:spcAft>
              <a:buFont typeface="Arial" panose="020B0604020202020204" pitchFamily="34" charset="0"/>
              <a:buChar char="•"/>
            </a:pPr>
            <a:r>
              <a:rPr lang="en-GB" sz="2800" dirty="0"/>
              <a:t>PALS also helps to improve the NHS by listening to your concerns and suggestions.</a:t>
            </a:r>
          </a:p>
          <a:p>
            <a:pPr algn="r">
              <a:spcBef>
                <a:spcPts val="600"/>
              </a:spcBef>
              <a:spcAft>
                <a:spcPts val="600"/>
              </a:spcAft>
            </a:pPr>
            <a:r>
              <a:rPr lang="en-GB" sz="2000" dirty="0"/>
              <a:t>(NHS, 2021)</a:t>
            </a:r>
          </a:p>
        </p:txBody>
      </p:sp>
    </p:spTree>
    <p:extLst>
      <p:ext uri="{BB962C8B-B14F-4D97-AF65-F5344CB8AC3E}">
        <p14:creationId xmlns:p14="http://schemas.microsoft.com/office/powerpoint/2010/main" val="284362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407368" y="188641"/>
            <a:ext cx="11377264"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551384" y="1268760"/>
            <a:ext cx="10945216" cy="3816429"/>
          </a:xfrm>
          <a:prstGeom prst="rect">
            <a:avLst/>
          </a:prstGeom>
          <a:noFill/>
        </p:spPr>
        <p:txBody>
          <a:bodyPr wrap="square" rtlCol="0">
            <a:spAutoFit/>
          </a:bodyPr>
          <a:lstStyle/>
          <a:p>
            <a:pPr>
              <a:spcBef>
                <a:spcPts val="600"/>
              </a:spcBef>
              <a:spcAft>
                <a:spcPts val="600"/>
              </a:spcAft>
            </a:pPr>
            <a:r>
              <a:rPr lang="en-GB" sz="2800" b="1" dirty="0"/>
              <a:t>About us</a:t>
            </a:r>
          </a:p>
          <a:p>
            <a:pPr marL="342900" indent="-342900">
              <a:spcBef>
                <a:spcPts val="600"/>
              </a:spcBef>
              <a:spcAft>
                <a:spcPts val="600"/>
              </a:spcAft>
              <a:buFont typeface="Arial" panose="020B0604020202020204" pitchFamily="34" charset="0"/>
              <a:buChar char="•"/>
            </a:pPr>
            <a:r>
              <a:rPr lang="en-GB" sz="2200" dirty="0"/>
              <a:t>PALS provides information, advice and support to resolve any issues or concerns that arise from using our services. The team can support everyone accessing our services including inpatients, outpatients, carers and families.</a:t>
            </a:r>
          </a:p>
          <a:p>
            <a:pPr marL="342900" indent="-342900">
              <a:spcBef>
                <a:spcPts val="600"/>
              </a:spcBef>
              <a:spcAft>
                <a:spcPts val="600"/>
              </a:spcAft>
              <a:buFont typeface="Arial" panose="020B0604020202020204" pitchFamily="34" charset="0"/>
              <a:buChar char="•"/>
            </a:pPr>
            <a:r>
              <a:rPr lang="en-GB" sz="2200" dirty="0"/>
              <a:t>PALS can help you get the information and support you need regarding your care and treatment. </a:t>
            </a:r>
          </a:p>
          <a:p>
            <a:pPr marL="342900" indent="-342900">
              <a:spcBef>
                <a:spcPts val="600"/>
              </a:spcBef>
              <a:spcAft>
                <a:spcPts val="600"/>
              </a:spcAft>
              <a:buFont typeface="Arial" panose="020B0604020202020204" pitchFamily="34" charset="0"/>
              <a:buChar char="•"/>
            </a:pPr>
            <a:r>
              <a:rPr lang="en-GB" sz="2200" dirty="0"/>
              <a:t>You can talk to a PALS Officer who can provide confidential advice and support to patients, carers and families.</a:t>
            </a:r>
          </a:p>
          <a:p>
            <a:pPr algn="r">
              <a:spcBef>
                <a:spcPts val="600"/>
              </a:spcBef>
              <a:spcAft>
                <a:spcPts val="600"/>
              </a:spcAft>
            </a:pPr>
            <a:r>
              <a:rPr lang="en-GB" sz="2000" dirty="0"/>
              <a:t>(Betsi Cadwaladr University Health Board, No Date)</a:t>
            </a:r>
          </a:p>
        </p:txBody>
      </p:sp>
    </p:spTree>
    <p:extLst>
      <p:ext uri="{BB962C8B-B14F-4D97-AF65-F5344CB8AC3E}">
        <p14:creationId xmlns:p14="http://schemas.microsoft.com/office/powerpoint/2010/main" val="229213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2E3B2-6A15-DCBF-5367-FB28041EA9F7}"/>
              </a:ext>
            </a:extLst>
          </p:cNvPr>
          <p:cNvSpPr txBox="1"/>
          <p:nvPr/>
        </p:nvSpPr>
        <p:spPr>
          <a:xfrm>
            <a:off x="407368" y="188641"/>
            <a:ext cx="11377264" cy="646331"/>
          </a:xfrm>
          <a:prstGeom prst="rect">
            <a:avLst/>
          </a:prstGeom>
          <a:noFill/>
        </p:spPr>
        <p:txBody>
          <a:bodyPr wrap="square" rtlCol="0">
            <a:spAutoFit/>
          </a:bodyPr>
          <a:lstStyle/>
          <a:p>
            <a:pPr algn="ctr"/>
            <a:r>
              <a:rPr lang="en-GB" sz="3600" b="1" dirty="0"/>
              <a:t>Independent Advocacy – A clash of interests</a:t>
            </a:r>
          </a:p>
        </p:txBody>
      </p:sp>
      <p:sp>
        <p:nvSpPr>
          <p:cNvPr id="4" name="TextBox 3">
            <a:extLst>
              <a:ext uri="{FF2B5EF4-FFF2-40B4-BE49-F238E27FC236}">
                <a16:creationId xmlns:a16="http://schemas.microsoft.com/office/drawing/2014/main" id="{E5CBF314-BBBD-5B3A-D407-1070BF2A8BEC}"/>
              </a:ext>
            </a:extLst>
          </p:cNvPr>
          <p:cNvSpPr txBox="1"/>
          <p:nvPr/>
        </p:nvSpPr>
        <p:spPr>
          <a:xfrm>
            <a:off x="407368" y="1196752"/>
            <a:ext cx="11449272" cy="4247317"/>
          </a:xfrm>
          <a:prstGeom prst="rect">
            <a:avLst/>
          </a:prstGeom>
          <a:noFill/>
        </p:spPr>
        <p:txBody>
          <a:bodyPr wrap="square" rtlCol="0">
            <a:spAutoFit/>
          </a:bodyPr>
          <a:lstStyle/>
          <a:p>
            <a:pPr>
              <a:spcBef>
                <a:spcPts val="600"/>
              </a:spcBef>
              <a:spcAft>
                <a:spcPts val="600"/>
              </a:spcAft>
            </a:pPr>
            <a:r>
              <a:rPr lang="en-GB" sz="2800" b="1" dirty="0"/>
              <a:t>Our PALS team works with patients and staff to improve our service by:</a:t>
            </a:r>
          </a:p>
          <a:p>
            <a:pPr marL="457200" indent="-457200">
              <a:spcBef>
                <a:spcPts val="600"/>
              </a:spcBef>
              <a:spcAft>
                <a:spcPts val="600"/>
              </a:spcAft>
              <a:buFont typeface="Arial" panose="020B0604020202020204" pitchFamily="34" charset="0"/>
              <a:buChar char="•"/>
            </a:pPr>
            <a:r>
              <a:rPr lang="en-GB" sz="2800" dirty="0"/>
              <a:t>Offering advice and support to patients and carers</a:t>
            </a:r>
          </a:p>
          <a:p>
            <a:pPr marL="457200" indent="-457200">
              <a:spcBef>
                <a:spcPts val="600"/>
              </a:spcBef>
              <a:spcAft>
                <a:spcPts val="600"/>
              </a:spcAft>
              <a:buFont typeface="Arial" panose="020B0604020202020204" pitchFamily="34" charset="0"/>
              <a:buChar char="•"/>
            </a:pPr>
            <a:r>
              <a:rPr lang="en-GB" sz="2800" dirty="0"/>
              <a:t>Listening to concerns and queries</a:t>
            </a:r>
          </a:p>
          <a:p>
            <a:pPr marL="457200" indent="-457200">
              <a:spcBef>
                <a:spcPts val="600"/>
              </a:spcBef>
              <a:spcAft>
                <a:spcPts val="600"/>
              </a:spcAft>
              <a:buFont typeface="Arial" panose="020B0604020202020204" pitchFamily="34" charset="0"/>
              <a:buChar char="•"/>
            </a:pPr>
            <a:r>
              <a:rPr lang="en-GB" sz="2800" dirty="0"/>
              <a:t>Helping to sort out problems quickly on your behalf</a:t>
            </a:r>
          </a:p>
          <a:p>
            <a:pPr marL="457200" indent="-457200">
              <a:spcBef>
                <a:spcPts val="600"/>
              </a:spcBef>
              <a:spcAft>
                <a:spcPts val="600"/>
              </a:spcAft>
              <a:buFont typeface="Arial" panose="020B0604020202020204" pitchFamily="34" charset="0"/>
              <a:buChar char="•"/>
            </a:pPr>
            <a:r>
              <a:rPr lang="en-GB" sz="2800" dirty="0"/>
              <a:t>Receiving compliments from grateful patients who wish to thank staff</a:t>
            </a:r>
          </a:p>
          <a:p>
            <a:pPr algn="r">
              <a:spcBef>
                <a:spcPts val="600"/>
              </a:spcBef>
              <a:spcAft>
                <a:spcPts val="600"/>
              </a:spcAft>
            </a:pPr>
            <a:r>
              <a:rPr lang="en-GB" sz="2400" dirty="0"/>
              <a:t>(Betsi Cadwaladr University Health Board, No Date)</a:t>
            </a:r>
          </a:p>
        </p:txBody>
      </p:sp>
    </p:spTree>
    <p:extLst>
      <p:ext uri="{BB962C8B-B14F-4D97-AF65-F5344CB8AC3E}">
        <p14:creationId xmlns:p14="http://schemas.microsoft.com/office/powerpoint/2010/main" val="195442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C826-6BA4-47F3-93EB-3F5C57BD1E78}"/>
              </a:ext>
            </a:extLst>
          </p:cNvPr>
          <p:cNvSpPr>
            <a:spLocks noGrp="1"/>
          </p:cNvSpPr>
          <p:nvPr>
            <p:ph type="title"/>
          </p:nvPr>
        </p:nvSpPr>
        <p:spPr>
          <a:xfrm>
            <a:off x="1775520" y="116632"/>
            <a:ext cx="8229600" cy="922114"/>
          </a:xfrm>
        </p:spPr>
        <p:txBody>
          <a:bodyPr>
            <a:normAutofit fontScale="90000"/>
          </a:bodyPr>
          <a:lstStyle/>
          <a:p>
            <a:r>
              <a:rPr lang="en-GB" b="1" dirty="0"/>
              <a:t>Standards For Advocacy Services </a:t>
            </a:r>
          </a:p>
        </p:txBody>
      </p:sp>
      <p:sp>
        <p:nvSpPr>
          <p:cNvPr id="4" name="TextBox 3">
            <a:extLst>
              <a:ext uri="{FF2B5EF4-FFF2-40B4-BE49-F238E27FC236}">
                <a16:creationId xmlns:a16="http://schemas.microsoft.com/office/drawing/2014/main" id="{36D1EC85-F52F-AD6B-C010-670DD2F443F4}"/>
              </a:ext>
            </a:extLst>
          </p:cNvPr>
          <p:cNvSpPr txBox="1"/>
          <p:nvPr/>
        </p:nvSpPr>
        <p:spPr>
          <a:xfrm>
            <a:off x="1703512" y="1038746"/>
            <a:ext cx="8229600" cy="523220"/>
          </a:xfrm>
          <a:prstGeom prst="rect">
            <a:avLst/>
          </a:prstGeom>
          <a:noFill/>
        </p:spPr>
        <p:txBody>
          <a:bodyPr wrap="square" rtlCol="0">
            <a:spAutoFit/>
          </a:bodyPr>
          <a:lstStyle/>
          <a:p>
            <a:pPr algn="ctr"/>
            <a:r>
              <a:rPr lang="en-GB" sz="2800" b="1" dirty="0"/>
              <a:t>Critical Thinking Exercise</a:t>
            </a:r>
          </a:p>
        </p:txBody>
      </p:sp>
      <p:sp>
        <p:nvSpPr>
          <p:cNvPr id="8" name="TextBox 7">
            <a:extLst>
              <a:ext uri="{FF2B5EF4-FFF2-40B4-BE49-F238E27FC236}">
                <a16:creationId xmlns:a16="http://schemas.microsoft.com/office/drawing/2014/main" id="{0981D3B4-D8D0-1A88-A0B3-9656C44BA077}"/>
              </a:ext>
            </a:extLst>
          </p:cNvPr>
          <p:cNvSpPr txBox="1"/>
          <p:nvPr/>
        </p:nvSpPr>
        <p:spPr>
          <a:xfrm>
            <a:off x="1847528" y="1700809"/>
            <a:ext cx="8424936" cy="3693319"/>
          </a:xfrm>
          <a:prstGeom prst="rect">
            <a:avLst/>
          </a:prstGeom>
          <a:noFill/>
        </p:spPr>
        <p:txBody>
          <a:bodyPr wrap="square" rtlCol="0">
            <a:spAutoFit/>
          </a:bodyPr>
          <a:lstStyle/>
          <a:p>
            <a:pPr algn="ctr">
              <a:spcBef>
                <a:spcPts val="1800"/>
              </a:spcBef>
              <a:spcAft>
                <a:spcPts val="1800"/>
              </a:spcAft>
            </a:pPr>
            <a:r>
              <a:rPr lang="en-GB" sz="2400" i="1" dirty="0"/>
              <a:t>Take some time to research more on the PALS service.</a:t>
            </a:r>
          </a:p>
          <a:p>
            <a:pPr algn="ctr">
              <a:spcBef>
                <a:spcPts val="1800"/>
              </a:spcBef>
              <a:spcAft>
                <a:spcPts val="1800"/>
              </a:spcAft>
            </a:pPr>
            <a:r>
              <a:rPr lang="en-GB" sz="2400" i="1" dirty="0"/>
              <a:t>Then answer the following questions</a:t>
            </a:r>
          </a:p>
          <a:p>
            <a:pPr marL="457200" indent="-457200">
              <a:spcBef>
                <a:spcPts val="1800"/>
              </a:spcBef>
              <a:spcAft>
                <a:spcPts val="1800"/>
              </a:spcAft>
              <a:buFont typeface="+mj-lt"/>
              <a:buAutoNum type="arabicPeriod"/>
            </a:pPr>
            <a:r>
              <a:rPr lang="en-GB" sz="2400" i="1" dirty="0"/>
              <a:t>How independent do you think PALS is? Give reasons for your answer.</a:t>
            </a:r>
          </a:p>
          <a:p>
            <a:pPr marL="457200" indent="-457200">
              <a:spcBef>
                <a:spcPts val="1800"/>
              </a:spcBef>
              <a:spcAft>
                <a:spcPts val="1800"/>
              </a:spcAft>
              <a:buFont typeface="+mj-lt"/>
              <a:buAutoNum type="arabicPeriod"/>
            </a:pPr>
            <a:r>
              <a:rPr lang="en-GB" sz="2400" i="1" dirty="0"/>
              <a:t>Does the PALS service remove the need for Independent Advocacy? Give reasons for your answer.</a:t>
            </a:r>
          </a:p>
        </p:txBody>
      </p:sp>
    </p:spTree>
    <p:extLst>
      <p:ext uri="{BB962C8B-B14F-4D97-AF65-F5344CB8AC3E}">
        <p14:creationId xmlns:p14="http://schemas.microsoft.com/office/powerpoint/2010/main" val="3940989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7530C8-6CDB-442F-985A-C6C5AC190CA4}"/>
              </a:ext>
            </a:extLst>
          </p:cNvPr>
          <p:cNvSpPr txBox="1"/>
          <p:nvPr/>
        </p:nvSpPr>
        <p:spPr>
          <a:xfrm>
            <a:off x="407368" y="1052736"/>
            <a:ext cx="11449272" cy="3608680"/>
          </a:xfrm>
          <a:prstGeom prst="rect">
            <a:avLst/>
          </a:prstGeom>
          <a:noFill/>
        </p:spPr>
        <p:txBody>
          <a:bodyPr wrap="square" rtlCol="0">
            <a:spAutoFit/>
          </a:bodyPr>
          <a:lstStyle/>
          <a:p>
            <a:pPr indent="-342900">
              <a:spcBef>
                <a:spcPts val="450"/>
              </a:spcBef>
              <a:spcAft>
                <a:spcPts val="450"/>
              </a:spcAft>
            </a:pPr>
            <a:r>
              <a:rPr lang="en-GB" sz="1350" dirty="0"/>
              <a:t>Action for Advocacy (2006) </a:t>
            </a:r>
            <a:r>
              <a:rPr lang="en-GB" sz="1350" i="1" dirty="0"/>
              <a:t>A Code of Practice for Advocates</a:t>
            </a:r>
            <a:r>
              <a:rPr lang="en-GB" sz="1350" dirty="0"/>
              <a:t> Available at: </a:t>
            </a:r>
            <a:r>
              <a:rPr lang="en-GB" sz="1400" dirty="0">
                <a:hlinkClick r:id="rId2"/>
              </a:rPr>
              <a:t>[ARCHIVED CONTENT]</a:t>
            </a:r>
            <a:r>
              <a:rPr lang="en-GB" sz="1400" dirty="0"/>
              <a:t> [Accessed 01/11/2024]</a:t>
            </a:r>
            <a:endParaRPr lang="en-GB" sz="1350" dirty="0"/>
          </a:p>
          <a:p>
            <a:pPr indent="-342900">
              <a:spcBef>
                <a:spcPts val="450"/>
              </a:spcBef>
              <a:spcAft>
                <a:spcPts val="450"/>
              </a:spcAft>
            </a:pPr>
            <a:r>
              <a:rPr lang="en-GB" sz="1350" dirty="0"/>
              <a:t>Bateman, N. (2000) </a:t>
            </a:r>
            <a:r>
              <a:rPr lang="en-GB" sz="1350" i="1" dirty="0"/>
              <a:t>Advocacy Skills for health and social care professionals</a:t>
            </a:r>
            <a:r>
              <a:rPr lang="en-GB" sz="1350" dirty="0"/>
              <a:t>. London: J. Kingsley Available at: </a:t>
            </a:r>
            <a:r>
              <a:rPr lang="en-GB" sz="1400" dirty="0">
                <a:hlinkClick r:id="rId3"/>
              </a:rPr>
              <a:t>‪Advocacy Skills for Health and Social Care Professionals‬‎ - ‪Record details‬‎ - ‪EBSCOhost Research Databases‬‎ </a:t>
            </a:r>
            <a:r>
              <a:rPr lang="en-GB" sz="1350" dirty="0"/>
              <a:t>[Accessed 01/11/2024]</a:t>
            </a:r>
          </a:p>
          <a:p>
            <a:pPr indent="-342900">
              <a:spcBef>
                <a:spcPts val="450"/>
              </a:spcBef>
              <a:spcAft>
                <a:spcPts val="450"/>
              </a:spcAft>
            </a:pPr>
            <a:r>
              <a:rPr lang="en-GB" sz="1350" dirty="0"/>
              <a:t>Betsi Cadwaladr University Health Board (No Date) </a:t>
            </a:r>
            <a:r>
              <a:rPr lang="en-GB" sz="1350" i="1" dirty="0"/>
              <a:t>Contact the Patient Advice and Liaison Service (PALS)</a:t>
            </a:r>
            <a:r>
              <a:rPr lang="en-GB" sz="1350" dirty="0"/>
              <a:t> Available at: </a:t>
            </a:r>
            <a:r>
              <a:rPr lang="en-GB" sz="1400" dirty="0">
                <a:hlinkClick r:id="rId4"/>
              </a:rPr>
              <a:t>Contact the Patient Advice and Liaison Service (PALS) - Betsi Cadwaladr University Health Board </a:t>
            </a:r>
            <a:r>
              <a:rPr lang="en-GB" sz="1350" dirty="0"/>
              <a:t>[Accessed 01/11/2024]</a:t>
            </a:r>
            <a:endParaRPr lang="en-GB" sz="1350" i="1" dirty="0"/>
          </a:p>
          <a:p>
            <a:pPr indent="-342900">
              <a:spcBef>
                <a:spcPts val="450"/>
              </a:spcBef>
              <a:spcAft>
                <a:spcPts val="450"/>
              </a:spcAft>
            </a:pPr>
            <a:r>
              <a:rPr lang="en-GB" sz="1350" i="1" dirty="0"/>
              <a:t>Care Act (2014) </a:t>
            </a:r>
            <a:r>
              <a:rPr lang="en-GB" sz="1350" dirty="0"/>
              <a:t>Available at: </a:t>
            </a:r>
            <a:r>
              <a:rPr lang="en-GB" sz="1400" dirty="0">
                <a:hlinkClick r:id="rId5"/>
              </a:rPr>
              <a:t>Care Act 2014</a:t>
            </a:r>
            <a:r>
              <a:rPr lang="en-GB" sz="1350" dirty="0"/>
              <a:t> ]Accessed 25/01/2024]</a:t>
            </a:r>
            <a:endParaRPr lang="en-GB" sz="1350" i="1" dirty="0"/>
          </a:p>
          <a:p>
            <a:pPr indent="-342900">
              <a:spcBef>
                <a:spcPts val="450"/>
              </a:spcBef>
              <a:spcAft>
                <a:spcPts val="450"/>
              </a:spcAft>
            </a:pPr>
            <a:r>
              <a:rPr lang="en-GB" sz="1350" dirty="0"/>
              <a:t>Dalton, S. &amp; Carlin, P. (2002) ‘Independent Advocacy: A brief look at its past and present. Is its future under threat?’  </a:t>
            </a:r>
            <a:r>
              <a:rPr lang="en-GB" sz="1350" i="1" dirty="0"/>
              <a:t>Journal of Mental Health Law </a:t>
            </a:r>
            <a:r>
              <a:rPr lang="en-GB" sz="1350" dirty="0"/>
              <a:t>[Feb 2002] Available at: </a:t>
            </a:r>
            <a:r>
              <a:rPr lang="en-GB" sz="1350" dirty="0">
                <a:hlinkClick r:id="rId6"/>
              </a:rPr>
              <a:t>https://core.ac.uk/download/pdf/266994369.pdf</a:t>
            </a:r>
            <a:r>
              <a:rPr lang="en-GB" sz="1350" dirty="0"/>
              <a:t> [Accessed 26/01/2024]</a:t>
            </a:r>
          </a:p>
          <a:p>
            <a:pPr indent="-342900">
              <a:spcBef>
                <a:spcPts val="450"/>
              </a:spcBef>
              <a:spcAft>
                <a:spcPts val="450"/>
              </a:spcAft>
            </a:pPr>
            <a:r>
              <a:rPr lang="en-GB" sz="1350" dirty="0"/>
              <a:t>Jowett, C. (2001) ‘Blackstone’s Criminal Practice 2001, 11th ed’, </a:t>
            </a:r>
            <a:r>
              <a:rPr lang="en-GB" sz="1350" i="1" dirty="0"/>
              <a:t>New Law Journal</a:t>
            </a:r>
            <a:r>
              <a:rPr lang="en-GB" sz="1350" dirty="0"/>
              <a:t>. Butterworths &amp; Company (Publishers) Ltd. (UK) </a:t>
            </a:r>
            <a:r>
              <a:rPr lang="en-GB" sz="1350" b="1" dirty="0"/>
              <a:t>[N.B. The library link to this was not working as of 27/10/2024]</a:t>
            </a:r>
            <a:endParaRPr lang="en-GB" sz="1350" dirty="0"/>
          </a:p>
          <a:p>
            <a:pPr indent="-342900">
              <a:spcBef>
                <a:spcPts val="450"/>
              </a:spcBef>
              <a:spcAft>
                <a:spcPts val="450"/>
              </a:spcAft>
            </a:pPr>
            <a:r>
              <a:rPr lang="en-GB" sz="1350" dirty="0"/>
              <a:t>Martin, J. &amp; Gosling, J. (2012) </a:t>
            </a:r>
            <a:r>
              <a:rPr lang="en-GB" sz="1350" i="1" dirty="0"/>
              <a:t>Making partnerships with service users and advocacy groups</a:t>
            </a:r>
            <a:r>
              <a:rPr lang="en-GB" sz="1350" dirty="0"/>
              <a:t>. London: J. Kingsley Available at: </a:t>
            </a:r>
            <a:r>
              <a:rPr lang="en-GB" sz="1400" dirty="0">
                <a:hlinkClick r:id="rId7"/>
              </a:rPr>
              <a:t>‪Making Partnerships with Service Users and Advocacy Groups Work : How to Grow Genuine and Respectful Relationships in Health and Social Care‬‎ - ‪Record details‬‎ - ‪EBSCOhost Research Databases‬‎ </a:t>
            </a:r>
            <a:r>
              <a:rPr lang="en-GB" sz="1400" dirty="0"/>
              <a:t> </a:t>
            </a:r>
            <a:r>
              <a:rPr lang="en-GB" sz="1350" dirty="0"/>
              <a:t>[Accessed 01/11/2024]</a:t>
            </a:r>
          </a:p>
        </p:txBody>
      </p:sp>
      <p:sp>
        <p:nvSpPr>
          <p:cNvPr id="3" name="TextBox 2">
            <a:extLst>
              <a:ext uri="{FF2B5EF4-FFF2-40B4-BE49-F238E27FC236}">
                <a16:creationId xmlns:a16="http://schemas.microsoft.com/office/drawing/2014/main" id="{AF04915B-60EE-769A-F644-1F6C979A3B90}"/>
              </a:ext>
            </a:extLst>
          </p:cNvPr>
          <p:cNvSpPr txBox="1"/>
          <p:nvPr/>
        </p:nvSpPr>
        <p:spPr>
          <a:xfrm>
            <a:off x="1919536" y="188641"/>
            <a:ext cx="7992888" cy="769441"/>
          </a:xfrm>
          <a:prstGeom prst="rect">
            <a:avLst/>
          </a:prstGeom>
          <a:noFill/>
        </p:spPr>
        <p:txBody>
          <a:bodyPr wrap="square" rtlCol="0">
            <a:spAutoFit/>
          </a:bodyPr>
          <a:lstStyle/>
          <a:p>
            <a:pPr algn="ctr"/>
            <a:r>
              <a:rPr lang="en-GB" sz="4400" b="1" dirty="0"/>
              <a:t>References</a:t>
            </a:r>
          </a:p>
        </p:txBody>
      </p:sp>
    </p:spTree>
    <p:extLst>
      <p:ext uri="{BB962C8B-B14F-4D97-AF65-F5344CB8AC3E}">
        <p14:creationId xmlns:p14="http://schemas.microsoft.com/office/powerpoint/2010/main" val="2784673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7530C8-6CDB-442F-985A-C6C5AC190CA4}"/>
              </a:ext>
            </a:extLst>
          </p:cNvPr>
          <p:cNvSpPr txBox="1"/>
          <p:nvPr/>
        </p:nvSpPr>
        <p:spPr>
          <a:xfrm>
            <a:off x="551384" y="1196753"/>
            <a:ext cx="11377263" cy="3801041"/>
          </a:xfrm>
          <a:prstGeom prst="rect">
            <a:avLst/>
          </a:prstGeom>
          <a:noFill/>
        </p:spPr>
        <p:txBody>
          <a:bodyPr wrap="square" rtlCol="0">
            <a:spAutoFit/>
          </a:bodyPr>
          <a:lstStyle/>
          <a:p>
            <a:pPr indent="-342900">
              <a:spcBef>
                <a:spcPts val="450"/>
              </a:spcBef>
              <a:spcAft>
                <a:spcPts val="450"/>
              </a:spcAft>
            </a:pPr>
            <a:r>
              <a:rPr lang="en-GB" sz="1350" dirty="0"/>
              <a:t>NHS (2021) </a:t>
            </a:r>
            <a:r>
              <a:rPr lang="en-GB" sz="1350" i="1" dirty="0"/>
              <a:t>What is PALS (Patient Advice and Liaison Service)?</a:t>
            </a:r>
            <a:r>
              <a:rPr lang="en-GB" sz="1350" dirty="0"/>
              <a:t> Available at: </a:t>
            </a:r>
            <a:r>
              <a:rPr lang="en-GB" sz="1400" dirty="0">
                <a:hlinkClick r:id="rId2"/>
              </a:rPr>
              <a:t>What is PALS (Patient Advice and Liaison Service)? - NHS </a:t>
            </a:r>
            <a:r>
              <a:rPr lang="en-GB" sz="1400" dirty="0"/>
              <a:t> </a:t>
            </a:r>
            <a:r>
              <a:rPr lang="en-GB" sz="1350" dirty="0"/>
              <a:t>[Accessed 01/11/2024]</a:t>
            </a:r>
            <a:endParaRPr lang="en-GB" sz="1350" i="1" dirty="0"/>
          </a:p>
          <a:p>
            <a:pPr indent="-342900">
              <a:spcBef>
                <a:spcPts val="450"/>
              </a:spcBef>
              <a:spcAft>
                <a:spcPts val="450"/>
              </a:spcAft>
            </a:pPr>
            <a:r>
              <a:rPr lang="en-GB" sz="1350" dirty="0"/>
              <a:t>NICE (2021) </a:t>
            </a:r>
            <a:r>
              <a:rPr lang="en-GB" sz="1350" i="1" dirty="0"/>
              <a:t>Babies, children and young people’s experience of healthcare: Independent advocacy in healthcare for children and young people: NICE guideline NG204 </a:t>
            </a:r>
            <a:r>
              <a:rPr lang="en-GB" sz="1350" dirty="0"/>
              <a:t>Available at: </a:t>
            </a:r>
            <a:r>
              <a:rPr lang="en-GB" sz="1400" dirty="0">
                <a:hlinkClick r:id="rId3"/>
              </a:rPr>
              <a:t>https://www.nice.org.uk/guidance/ng204/evidence/i-independent-advocacy-in-healthcare-for-children-and-young-people-pdf-331430552532</a:t>
            </a:r>
            <a:r>
              <a:rPr lang="en-GB" sz="1350" dirty="0"/>
              <a:t>  [Accessed 01/11/2024]</a:t>
            </a:r>
            <a:endParaRPr lang="en-GB" sz="1350" i="1" dirty="0"/>
          </a:p>
          <a:p>
            <a:pPr indent="-342900">
              <a:spcBef>
                <a:spcPts val="450"/>
              </a:spcBef>
              <a:spcAft>
                <a:spcPts val="450"/>
              </a:spcAft>
            </a:pPr>
            <a:r>
              <a:rPr lang="en-GB" sz="1350" dirty="0"/>
              <a:t>Pochin, M &amp; Henderson, R. (2001) </a:t>
            </a:r>
            <a:r>
              <a:rPr lang="en-GB" sz="1350" i="1" dirty="0"/>
              <a:t>A Right Result? Advocacy, justice and empowerment</a:t>
            </a:r>
            <a:r>
              <a:rPr lang="en-GB" sz="1350" dirty="0"/>
              <a:t>. Policy Press, UK. Available at: </a:t>
            </a:r>
            <a:r>
              <a:rPr lang="en-GB" sz="1400" dirty="0">
                <a:hlinkClick r:id="rId4"/>
              </a:rPr>
              <a:t>A right result?: Advocacy, justice and empowerment on JSTOR</a:t>
            </a:r>
            <a:r>
              <a:rPr lang="en-GB" sz="1350" dirty="0"/>
              <a:t>  [Accessed 01/11/2024]</a:t>
            </a:r>
          </a:p>
          <a:p>
            <a:pPr indent="-342900">
              <a:spcBef>
                <a:spcPts val="450"/>
              </a:spcBef>
              <a:spcAft>
                <a:spcPts val="450"/>
              </a:spcAft>
            </a:pPr>
            <a:r>
              <a:rPr lang="en-GB" sz="1350" dirty="0"/>
              <a:t>SIAA (2022) </a:t>
            </a:r>
            <a:r>
              <a:rPr lang="en-GB" sz="1350" i="1" dirty="0"/>
              <a:t>What is Independent Advocacy? </a:t>
            </a:r>
            <a:r>
              <a:rPr lang="en-GB" sz="1350" dirty="0"/>
              <a:t>Available at: </a:t>
            </a:r>
            <a:r>
              <a:rPr lang="en-GB" sz="1400" dirty="0">
                <a:hlinkClick r:id="rId5"/>
              </a:rPr>
              <a:t>What is independent advocacy? - Scottish Independent Advocacy Alliance </a:t>
            </a:r>
            <a:r>
              <a:rPr lang="en-GB" sz="1350" dirty="0"/>
              <a:t>[Accessed 01/11/2024]</a:t>
            </a:r>
          </a:p>
          <a:p>
            <a:pPr indent="-342900">
              <a:spcBef>
                <a:spcPts val="450"/>
              </a:spcBef>
              <a:spcAft>
                <a:spcPts val="450"/>
              </a:spcAft>
            </a:pPr>
            <a:r>
              <a:rPr lang="en-GB" sz="1350" i="1" dirty="0"/>
              <a:t>Social Services and Wellbeing Act</a:t>
            </a:r>
            <a:r>
              <a:rPr lang="en-GB" sz="1350" dirty="0"/>
              <a:t> (2014) ‘Part 10: Code of Practice (Advocacy) Available at: </a:t>
            </a:r>
            <a:r>
              <a:rPr lang="en-GB" sz="1350" dirty="0">
                <a:hlinkClick r:id="rId6"/>
              </a:rPr>
              <a:t>https://www.gov.wales/sites/default/files/publications/2019-05/part-10-code-of-practice-advocacy.pdf</a:t>
            </a:r>
            <a:r>
              <a:rPr lang="en-GB" sz="1350" dirty="0"/>
              <a:t> [Accessed 01/11/2024]</a:t>
            </a:r>
            <a:endParaRPr lang="en-GB" sz="1350" i="1" dirty="0"/>
          </a:p>
          <a:p>
            <a:pPr indent="-342900">
              <a:spcBef>
                <a:spcPts val="450"/>
              </a:spcBef>
              <a:spcAft>
                <a:spcPts val="450"/>
              </a:spcAft>
            </a:pPr>
            <a:r>
              <a:rPr lang="en-GB" sz="1350" dirty="0"/>
              <a:t>Stewart, A &amp; Macintyre, G (2013) Advocacy: Models and Effectiveness. Institute for Research in Social Services [</a:t>
            </a:r>
            <a:r>
              <a:rPr lang="en-GB" sz="1350" dirty="0" err="1"/>
              <a:t>Iriss</a:t>
            </a:r>
            <a:r>
              <a:rPr lang="en-GB" sz="1350" dirty="0"/>
              <a:t>], Scotland. Available at: </a:t>
            </a:r>
            <a:r>
              <a:rPr lang="en-GB" sz="1350" dirty="0">
                <a:hlinkClick r:id="rId7"/>
              </a:rPr>
              <a:t>https://www.iriss.org.uk/sites/default/files/iriss-insight-20.pdf</a:t>
            </a:r>
            <a:r>
              <a:rPr lang="en-GB" sz="1350" dirty="0"/>
              <a:t> [</a:t>
            </a:r>
            <a:r>
              <a:rPr lang="en-GB" sz="1350"/>
              <a:t>Accessed 01/11/2024</a:t>
            </a:r>
            <a:r>
              <a:rPr lang="en-GB" sz="1350" dirty="0"/>
              <a:t>]</a:t>
            </a:r>
          </a:p>
          <a:p>
            <a:pPr indent="-342900">
              <a:spcBef>
                <a:spcPts val="450"/>
              </a:spcBef>
              <a:spcAft>
                <a:spcPts val="450"/>
              </a:spcAft>
            </a:pPr>
            <a:endParaRPr lang="en-GB" sz="1350" dirty="0"/>
          </a:p>
        </p:txBody>
      </p:sp>
      <p:sp>
        <p:nvSpPr>
          <p:cNvPr id="3" name="TextBox 2">
            <a:extLst>
              <a:ext uri="{FF2B5EF4-FFF2-40B4-BE49-F238E27FC236}">
                <a16:creationId xmlns:a16="http://schemas.microsoft.com/office/drawing/2014/main" id="{AF04915B-60EE-769A-F644-1F6C979A3B90}"/>
              </a:ext>
            </a:extLst>
          </p:cNvPr>
          <p:cNvSpPr txBox="1"/>
          <p:nvPr/>
        </p:nvSpPr>
        <p:spPr>
          <a:xfrm>
            <a:off x="1919536" y="188641"/>
            <a:ext cx="7992888" cy="769441"/>
          </a:xfrm>
          <a:prstGeom prst="rect">
            <a:avLst/>
          </a:prstGeom>
          <a:noFill/>
        </p:spPr>
        <p:txBody>
          <a:bodyPr wrap="square" rtlCol="0">
            <a:spAutoFit/>
          </a:bodyPr>
          <a:lstStyle/>
          <a:p>
            <a:pPr algn="ctr"/>
            <a:r>
              <a:rPr lang="en-GB" sz="4400" b="1" dirty="0"/>
              <a:t>References</a:t>
            </a:r>
          </a:p>
        </p:txBody>
      </p:sp>
    </p:spTree>
    <p:extLst>
      <p:ext uri="{BB962C8B-B14F-4D97-AF65-F5344CB8AC3E}">
        <p14:creationId xmlns:p14="http://schemas.microsoft.com/office/powerpoint/2010/main" val="14378010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402</TotalTime>
  <Words>1976</Words>
  <Application>Microsoft Office PowerPoint</Application>
  <PresentationFormat>Widescreen</PresentationFormat>
  <Paragraphs>135</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Calibri</vt:lpstr>
      <vt:lpstr>20140311PresentationUWTSDTemplate</vt:lpstr>
      <vt:lpstr>ECAY5008:  Advocacy &amp; Activism in the 21st Century</vt:lpstr>
      <vt:lpstr>Defining Independent Advocacy </vt:lpstr>
      <vt:lpstr>Defining Independent Advocacy </vt:lpstr>
      <vt:lpstr>Defining Independent Advocacy </vt:lpstr>
      <vt:lpstr>Independence in Advocacy</vt:lpstr>
      <vt:lpstr>The Importance of Independence</vt:lpstr>
      <vt:lpstr>The Importance of Independence</vt:lpstr>
      <vt:lpstr>Overview of Independent Advocacy</vt:lpstr>
      <vt:lpstr>Overview of Independent Advocacy</vt:lpstr>
      <vt:lpstr>Independent Advocacy: Duty of Care</vt:lpstr>
      <vt:lpstr>Standards For Advocacy Services </vt:lpstr>
      <vt:lpstr>Standards For Advocacy Services </vt:lpstr>
      <vt:lpstr>Standards For Advocacy Services </vt:lpstr>
      <vt:lpstr>PowerPoint Presentation</vt:lpstr>
      <vt:lpstr>PowerPoint Presentation</vt:lpstr>
      <vt:lpstr>PowerPoint Presentation</vt:lpstr>
      <vt:lpstr>PowerPoint Presentation</vt:lpstr>
      <vt:lpstr>PowerPoint Presentation</vt:lpstr>
      <vt:lpstr>PowerPoint Presentation</vt:lpstr>
      <vt:lpstr>Standards For Advocacy Services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ECAY5003:  The Evolving Landscape of Advocacy Provision</dc:title>
  <dc:creator>Laura Jenkins (IEH)</dc:creator>
  <cp:lastModifiedBy>Ken Dicks</cp:lastModifiedBy>
  <cp:revision>13</cp:revision>
  <dcterms:created xsi:type="dcterms:W3CDTF">2023-09-18T16:18:32Z</dcterms:created>
  <dcterms:modified xsi:type="dcterms:W3CDTF">2024-11-01T13:58:07Z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