
<file path=[Content_Types].xml><?xml version="1.0" encoding="utf-8"?>
<Types xmlns="http://schemas.openxmlformats.org/package/2006/content-types">
  <Override PartName="/ppt/slides/slide29.xml" ContentType="application/vnd.openxmlformats-officedocument.presentationml.slide+xml"/>
  <Override PartName="/ppt/slides/slide47.xml" ContentType="application/vnd.openxmlformats-officedocument.presentationml.slide+xml"/>
  <Override PartName="/ppt/slides/slide58.xml" ContentType="application/vnd.openxmlformats-officedocument.presentationml.slide+xml"/>
  <Override PartName="/ppt/slides/slide76.xml" ContentType="application/vnd.openxmlformats-officedocument.presentationml.slide+xml"/>
  <Override PartName="/ppt/notesSlides/notesSlide2.xml" ContentType="application/vnd.openxmlformats-officedocument.presentationml.notesSlide+xml"/>
  <Override PartName="/ppt/slides/slide4.xml" ContentType="application/vnd.openxmlformats-officedocument.presentationml.slide+xml"/>
  <Override PartName="/ppt/slides/slide18.xml" ContentType="application/vnd.openxmlformats-officedocument.presentationml.slide+xml"/>
  <Override PartName="/ppt/slides/slide36.xml" ContentType="application/vnd.openxmlformats-officedocument.presentationml.slide+xml"/>
  <Override PartName="/ppt/slides/slide54.xml" ContentType="application/vnd.openxmlformats-officedocument.presentationml.slide+xml"/>
  <Override PartName="/ppt/slides/slide65.xml" ContentType="application/vnd.openxmlformats-officedocument.presentationml.slide+xml"/>
  <Override PartName="/ppt/slideLayouts/slideLayout6.xml" ContentType="application/vnd.openxmlformats-officedocument.presentationml.slideLayout+xml"/>
  <Override PartName="/ppt/slideLayouts/slideLayout17.xml" ContentType="application/vnd.openxmlformats-officedocument.presentationml.slideLayout+xml"/>
  <Override PartName="/ppt/slides/slide25.xml" ContentType="application/vnd.openxmlformats-officedocument.presentationml.slide+xml"/>
  <Override PartName="/ppt/slides/slide43.xml" ContentType="application/vnd.openxmlformats-officedocument.presentationml.slide+xml"/>
  <Override PartName="/ppt/slides/slide72.xml" ContentType="application/vnd.openxmlformats-officedocument.presentationml.slide+xml"/>
  <Override PartName="/ppt/theme/theme1.xml" ContentType="application/vnd.openxmlformats-officedocument.theme+xml"/>
  <Override PartName="/ppt/slideLayouts/slideLayout2.xml" ContentType="application/vnd.openxmlformats-officedocument.presentationml.slideLayout+xml"/>
  <Default Extension="xml" ContentType="application/xml"/>
  <Override PartName="/ppt/slides/slide14.xml" ContentType="application/vnd.openxmlformats-officedocument.presentationml.slide+xml"/>
  <Override PartName="/ppt/slides/slide32.xml" ContentType="application/vnd.openxmlformats-officedocument.presentationml.slide+xml"/>
  <Override PartName="/ppt/slides/slide50.xml" ContentType="application/vnd.openxmlformats-officedocument.presentationml.slide+xml"/>
  <Override PartName="/ppt/slides/slide61.xml" ContentType="application/vnd.openxmlformats-officedocument.presentationml.slide+xml"/>
  <Override PartName="/ppt/notesMasters/notesMaster1.xml" ContentType="application/vnd.openxmlformats-officedocument.presentationml.notesMaster+xml"/>
  <Override PartName="/ppt/slideLayouts/slideLayout13.xml" ContentType="application/vnd.openxmlformats-officedocument.presentationml.slideLayout+xml"/>
  <Override PartName="/ppt/notesSlides/notesSlide16.xml" ContentType="application/vnd.openxmlformats-officedocument.presentationml.notesSlide+xml"/>
  <Override PartName="/ppt/slides/slide10.xml" ContentType="application/vnd.openxmlformats-officedocument.presentationml.slide+xml"/>
  <Override PartName="/ppt/slides/slide21.xml" ContentType="application/vnd.openxmlformats-officedocument.presentationml.slide+xml"/>
  <Override PartName="/ppt/tableStyles.xml" ContentType="application/vnd.openxmlformats-officedocument.presentationml.tableStyles+xml"/>
  <Override PartName="/ppt/notesSlides/notesSlide23.xml" ContentType="application/vnd.openxmlformats-officedocument.presentationml.notesSlide+xml"/>
  <Override PartName="/ppt/notesSlides/notesSlide12.xml" ContentType="application/vnd.openxmlformats-officedocument.presentationml.notesSlide+xml"/>
  <Override PartName="/ppt/notesSlides/notesSlide7.xml" ContentType="application/vnd.openxmlformats-officedocument.presentationml.notesSlide+xml"/>
  <Override PartName="/ppt/slides/slide9.xml" ContentType="application/vnd.openxmlformats-officedocument.presentationml.slide+xml"/>
  <Override PartName="/ppt/slides/slide59.xml" ContentType="application/vnd.openxmlformats-officedocument.presentationml.slide+xml"/>
  <Override PartName="/ppt/slides/slide77.xml" ContentType="application/vnd.openxmlformats-officedocument.presentationml.slide+xml"/>
  <Override PartName="/ppt/viewProps.xml" ContentType="application/vnd.openxmlformats-officedocument.presentationml.viewProps+xml"/>
  <Override PartName="/ppt/slides/slide5.xml" ContentType="application/vnd.openxmlformats-officedocument.presentationml.slide+xml"/>
  <Override PartName="/ppt/slides/slide19.xml" ContentType="application/vnd.openxmlformats-officedocument.presentationml.slide+xml"/>
  <Override PartName="/ppt/slides/slide28.xml" ContentType="application/vnd.openxmlformats-officedocument.presentationml.slide+xml"/>
  <Override PartName="/ppt/slides/slide39.xml" ContentType="application/vnd.openxmlformats-officedocument.presentationml.slide+xml"/>
  <Override PartName="/ppt/slides/slide48.xml" ContentType="application/vnd.openxmlformats-officedocument.presentationml.slide+xml"/>
  <Override PartName="/ppt/slides/slide57.xml" ContentType="application/vnd.openxmlformats-officedocument.presentationml.slide+xml"/>
  <Override PartName="/ppt/slides/slide66.xml" ContentType="application/vnd.openxmlformats-officedocument.presentationml.slide+xml"/>
  <Override PartName="/ppt/slides/slide75.xml" ContentType="application/vnd.openxmlformats-officedocument.presentationml.slide+xml"/>
  <Override PartName="/ppt/slideLayouts/slideLayout7.xml" ContentType="application/vnd.openxmlformats-officedocument.presentationml.slideLayout+xml"/>
  <Override PartName="/ppt/notesSlides/notesSlide1.xml" ContentType="application/vnd.openxmlformats-officedocument.presentationml.notesSlide+xml"/>
  <Default Extension="png" ContentType="image/png"/>
  <Override PartName="/ppt/notesSlides/notesSlide3.xml" ContentType="application/vnd.openxmlformats-officedocument.presentationml.notesSlide+xml"/>
  <Default Extension="bin" ContentType="application/vnd.openxmlformats-officedocument.oleObject"/>
  <Override PartName="/ppt/slides/slide3.xml" ContentType="application/vnd.openxmlformats-officedocument.presentationml.slide+xml"/>
  <Override PartName="/ppt/slides/slide17.xml" ContentType="application/vnd.openxmlformats-officedocument.presentationml.slide+xml"/>
  <Override PartName="/ppt/slides/slide26.xml" ContentType="application/vnd.openxmlformats-officedocument.presentationml.slide+xml"/>
  <Override PartName="/ppt/slides/slide37.xml" ContentType="application/vnd.openxmlformats-officedocument.presentationml.slide+xml"/>
  <Override PartName="/ppt/slides/slide46.xml" ContentType="application/vnd.openxmlformats-officedocument.presentationml.slide+xml"/>
  <Override PartName="/ppt/slides/slide55.xml" ContentType="application/vnd.openxmlformats-officedocument.presentationml.slide+xml"/>
  <Override PartName="/ppt/slides/slide64.xml" ContentType="application/vnd.openxmlformats-officedocument.presentationml.slide+xml"/>
  <Override PartName="/ppt/slides/slide73.xml" ContentType="application/vnd.openxmlformats-officedocument.presentationml.slide+xml"/>
  <Override PartName="/ppt/presProps.xml" ContentType="application/vnd.openxmlformats-officedocument.presentationml.presProps+xml"/>
  <Override PartName="/ppt/slideLayouts/slideLayout5.xml" ContentType="application/vnd.openxmlformats-officedocument.presentationml.slideLayout+xml"/>
  <Override PartName="/ppt/slideLayouts/slideLayout18.xml" ContentType="application/vnd.openxmlformats-officedocument.presentationml.slideLayout+xml"/>
  <Override PartName="/ppt/theme/theme2.xml" ContentType="application/vnd.openxmlformats-officedocument.theme+xml"/>
  <Override PartName="/ppt/notesSlides/notesSlide19.xml" ContentType="application/vnd.openxmlformats-officedocument.presentationml.notesSlide+xml"/>
  <Override PartName="/ppt/slides/slide1.xml" ContentType="application/vnd.openxmlformats-officedocument.presentationml.slide+xml"/>
  <Override PartName="/ppt/slides/slide15.xml" ContentType="application/vnd.openxmlformats-officedocument.presentationml.slide+xml"/>
  <Override PartName="/ppt/slides/slide24.xml" ContentType="application/vnd.openxmlformats-officedocument.presentationml.slide+xml"/>
  <Override PartName="/ppt/slides/slide33.xml" ContentType="application/vnd.openxmlformats-officedocument.presentationml.slide+xml"/>
  <Override PartName="/ppt/slides/slide35.xml" ContentType="application/vnd.openxmlformats-officedocument.presentationml.slide+xml"/>
  <Override PartName="/ppt/slides/slide44.xml" ContentType="application/vnd.openxmlformats-officedocument.presentationml.slide+xml"/>
  <Override PartName="/ppt/slides/slide53.xml" ContentType="application/vnd.openxmlformats-officedocument.presentationml.slide+xml"/>
  <Override PartName="/ppt/slides/slide62.xml" ContentType="application/vnd.openxmlformats-officedocument.presentationml.slide+xml"/>
  <Override PartName="/ppt/slides/slide71.xml" ContentType="application/vnd.openxmlformats-officedocument.presentationml.slide+xml"/>
  <Override PartName="/ppt/slideLayouts/slideLayout3.xml" ContentType="application/vnd.openxmlformats-officedocument.presentationml.slideLayout+xml"/>
  <Override PartName="/ppt/slideLayouts/slideLayout16.xml" ContentType="application/vnd.openxmlformats-officedocument.presentationml.slideLayout+xml"/>
  <Default Extension="jpeg" ContentType="image/jpeg"/>
  <Default Extension="emf" ContentType="image/x-emf"/>
  <Override PartName="/ppt/notesSlides/notesSlide17.xml" ContentType="application/vnd.openxmlformats-officedocument.presentationml.notesSlide+xml"/>
  <Override PartName="/ppt/presentation.xml" ContentType="application/vnd.openxmlformats-officedocument.presentationml.presentation.main+xml"/>
  <Override PartName="/ppt/slides/slide13.xml" ContentType="application/vnd.openxmlformats-officedocument.presentationml.slide+xml"/>
  <Override PartName="/ppt/slides/slide22.xml" ContentType="application/vnd.openxmlformats-officedocument.presentationml.slide+xml"/>
  <Override PartName="/ppt/slides/slide31.xml" ContentType="application/vnd.openxmlformats-officedocument.presentationml.slide+xml"/>
  <Override PartName="/ppt/slides/slide42.xml" ContentType="application/vnd.openxmlformats-officedocument.presentationml.slide+xml"/>
  <Override PartName="/ppt/slides/slide51.xml" ContentType="application/vnd.openxmlformats-officedocument.presentationml.slide+xml"/>
  <Override PartName="/ppt/slides/slide60.xml" ContentType="application/vnd.openxmlformats-officedocument.presentationml.slide+xml"/>
  <Override PartName="/ppt/slideLayouts/slideLayout1.xml" ContentType="application/vnd.openxmlformats-officedocument.presentationml.slideLayout+xml"/>
  <Override PartName="/ppt/slideLayouts/slideLayout14.xml" ContentType="application/vnd.openxmlformats-officedocument.presentationml.slideLayout+xml"/>
  <Override PartName="/ppt/notesSlides/notesSlide15.xml" ContentType="application/vnd.openxmlformats-officedocument.presentationml.notesSlide+xml"/>
  <Override PartName="/ppt/notesSlides/notesSlide24.xml" ContentType="application/vnd.openxmlformats-officedocument.presentationml.notesSlide+xml"/>
  <Override PartName="/ppt/notesSlides/notesSlide26.xml" ContentType="application/vnd.openxmlformats-officedocument.presentationml.notesSlide+xml"/>
  <Override PartName="/docProps/app.xml" ContentType="application/vnd.openxmlformats-officedocument.extended-properties+xml"/>
  <Override PartName="/ppt/slides/slide11.xml" ContentType="application/vnd.openxmlformats-officedocument.presentationml.slide+xml"/>
  <Override PartName="/ppt/slides/slide20.xml" ContentType="application/vnd.openxmlformats-officedocument.presentationml.slide+xml"/>
  <Override PartName="/ppt/slides/slide40.xml" ContentType="application/vnd.openxmlformats-officedocument.presentationml.slide+xml"/>
  <Override PartName="/ppt/slideLayouts/slideLayout12.xml" ContentType="application/vnd.openxmlformats-officedocument.presentationml.slideLayout+xml"/>
  <Override PartName="/ppt/notesSlides/notesSlide13.xml" ContentType="application/vnd.openxmlformats-officedocument.presentationml.notesSlide+xml"/>
  <Override PartName="/ppt/notesSlides/notesSlide22.xml" ContentType="application/vnd.openxmlformats-officedocument.presentationml.notesSlide+xml"/>
  <Override PartName="/ppt/slideLayouts/slideLayout10.xml" ContentType="application/vnd.openxmlformats-officedocument.presentationml.slideLayout+xml"/>
  <Default Extension="vml" ContentType="application/vnd.openxmlformats-officedocument.vmlDrawing"/>
  <Override PartName="/ppt/notesSlides/notesSlide8.xml" ContentType="application/vnd.openxmlformats-officedocument.presentationml.notesSlide+xml"/>
  <Override PartName="/ppt/notesSlides/notesSlide11.xml" ContentType="application/vnd.openxmlformats-officedocument.presentationml.notesSlide+xml"/>
  <Override PartName="/ppt/notesSlides/notesSlide20.xml" ContentType="application/vnd.openxmlformats-officedocument.presentationml.notesSlide+xml"/>
  <Override PartName="/ppt/notesSlides/notesSlide6.xml" ContentType="application/vnd.openxmlformats-officedocument.presentationml.notesSlide+xml"/>
  <Override PartName="/ppt/slides/slide8.xml" ContentType="application/vnd.openxmlformats-officedocument.presentationml.slide+xml"/>
  <Override PartName="/ppt/slides/slide49.xml" ContentType="application/vnd.openxmlformats-officedocument.presentationml.slide+xml"/>
  <Override PartName="/ppt/slides/slide69.xml" ContentType="application/vnd.openxmlformats-officedocument.presentationml.slide+xml"/>
  <Override PartName="/ppt/slides/slide78.xml" ContentType="application/vnd.openxmlformats-officedocument.presentationml.slide+xml"/>
  <Override PartName="/ppt/handoutMasters/handoutMaster1.xml" ContentType="application/vnd.openxmlformats-officedocument.presentationml.handoutMaster+xml"/>
  <Override PartName="/ppt/notesSlides/notesSlide4.xml" ContentType="application/vnd.openxmlformats-officedocument.presentationml.notesSlide+xml"/>
  <Override PartName="/docProps/core.xml" ContentType="application/vnd.openxmlformats-package.core-properties+xml"/>
  <Override PartName="/ppt/slides/slide6.xml" ContentType="application/vnd.openxmlformats-officedocument.presentationml.slide+xml"/>
  <Override PartName="/ppt/slides/slide38.xml" ContentType="application/vnd.openxmlformats-officedocument.presentationml.slide+xml"/>
  <Override PartName="/ppt/slides/slide56.xml" ContentType="application/vnd.openxmlformats-officedocument.presentationml.slide+xml"/>
  <Override PartName="/ppt/slides/slide67.xml" ContentType="application/vnd.openxmlformats-officedocument.presentationml.slide+xml"/>
  <Override PartName="/ppt/slideLayouts/slideLayout8.xml" ContentType="application/vnd.openxmlformats-officedocument.presentationml.slideLayout+xml"/>
  <Override PartName="/ppt/slideMasters/slideMaster1.xml" ContentType="application/vnd.openxmlformats-officedocument.presentationml.slideMaster+xml"/>
  <Override PartName="/ppt/slides/slide27.xml" ContentType="application/vnd.openxmlformats-officedocument.presentationml.slide+xml"/>
  <Override PartName="/ppt/slides/slide45.xml" ContentType="application/vnd.openxmlformats-officedocument.presentationml.slide+xml"/>
  <Override PartName="/ppt/slides/slide74.xml" ContentType="application/vnd.openxmlformats-officedocument.presentationml.slide+xml"/>
  <Override PartName="/ppt/slideLayouts/slideLayout4.xml" ContentType="application/vnd.openxmlformats-officedocument.presentationml.slideLayout+xml"/>
  <Override PartName="/ppt/theme/theme3.xml" ContentType="application/vnd.openxmlformats-officedocument.theme+xml"/>
  <Override PartName="/ppt/slides/slide2.xml" ContentType="application/vnd.openxmlformats-officedocument.presentationml.slide+xml"/>
  <Override PartName="/ppt/slides/slide16.xml" ContentType="application/vnd.openxmlformats-officedocument.presentationml.slide+xml"/>
  <Override PartName="/ppt/slides/slide34.xml" ContentType="application/vnd.openxmlformats-officedocument.presentationml.slide+xml"/>
  <Override PartName="/ppt/slides/slide52.xml" ContentType="application/vnd.openxmlformats-officedocument.presentationml.slide+xml"/>
  <Override PartName="/ppt/slides/slide63.xml" ContentType="application/vnd.openxmlformats-officedocument.presentationml.slide+xml"/>
  <Override PartName="/ppt/slideLayouts/slideLayout15.xml" ContentType="application/vnd.openxmlformats-officedocument.presentationml.slideLayout+xml"/>
  <Default Extension="wmf" ContentType="image/x-wmf"/>
  <Override PartName="/ppt/notesSlides/notesSlide18.xml" ContentType="application/vnd.openxmlformats-officedocument.presentationml.notesSlide+xml"/>
  <Default Extension="rels" ContentType="application/vnd.openxmlformats-package.relationships+xml"/>
  <Override PartName="/ppt/slides/slide23.xml" ContentType="application/vnd.openxmlformats-officedocument.presentationml.slide+xml"/>
  <Override PartName="/ppt/slides/slide41.xml" ContentType="application/vnd.openxmlformats-officedocument.presentationml.slide+xml"/>
  <Override PartName="/ppt/slides/slide70.xml" ContentType="application/vnd.openxmlformats-officedocument.presentationml.slide+xml"/>
  <Override PartName="/ppt/notesSlides/notesSlide25.xml" ContentType="application/vnd.openxmlformats-officedocument.presentationml.notesSlide+xml"/>
  <Override PartName="/ppt/slides/slide12.xml" ContentType="application/vnd.openxmlformats-officedocument.presentationml.slide+xml"/>
  <Override PartName="/ppt/slides/slide30.xml" ContentType="application/vnd.openxmlformats-officedocument.presentationml.slide+xml"/>
  <Override PartName="/ppt/slideLayouts/slideLayout11.xml" ContentType="application/vnd.openxmlformats-officedocument.presentationml.slideLayout+xml"/>
  <Override PartName="/ppt/notesSlides/notesSlide14.xml" ContentType="application/vnd.openxmlformats-officedocument.presentationml.notesSlide+xml"/>
  <Override PartName="/ppt/notesSlides/notesSlide9.xml" ContentType="application/vnd.openxmlformats-officedocument.presentationml.notesSlide+xml"/>
  <Override PartName="/ppt/notesSlides/notesSlide21.xml" ContentType="application/vnd.openxmlformats-officedocument.presentationml.notesSlide+xml"/>
  <Override PartName="/ppt/slides/slide79.xml" ContentType="application/vnd.openxmlformats-officedocument.presentationml.slide+xml"/>
  <Override PartName="/ppt/notesSlides/notesSlide10.xml" ContentType="application/vnd.openxmlformats-officedocument.presentationml.notesSlide+xml"/>
  <Override PartName="/ppt/slides/slide7.xml" ContentType="application/vnd.openxmlformats-officedocument.presentationml.slide+xml"/>
  <Override PartName="/ppt/slides/slide68.xml" ContentType="application/vnd.openxmlformats-officedocument.presentationml.slide+xml"/>
  <Override PartName="/ppt/slideLayouts/slideLayout9.xml" ContentType="application/vnd.openxmlformats-officedocument.presentationml.slideLayout+xml"/>
  <Override PartName="/ppt/notesSlides/notesSlide5.xml" ContentType="application/vnd.openxmlformats-officedocument.presentationml.notesSlide+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56" r:id="rId1"/>
  </p:sldMasterIdLst>
  <p:notesMasterIdLst>
    <p:notesMasterId r:id="rId81"/>
  </p:notesMasterIdLst>
  <p:handoutMasterIdLst>
    <p:handoutMasterId r:id="rId82"/>
  </p:handoutMasterIdLst>
  <p:sldIdLst>
    <p:sldId id="256" r:id="rId2"/>
    <p:sldId id="317" r:id="rId3"/>
    <p:sldId id="257" r:id="rId4"/>
    <p:sldId id="258" r:id="rId5"/>
    <p:sldId id="265" r:id="rId6"/>
    <p:sldId id="325" r:id="rId7"/>
    <p:sldId id="260" r:id="rId8"/>
    <p:sldId id="323" r:id="rId9"/>
    <p:sldId id="326" r:id="rId10"/>
    <p:sldId id="332" r:id="rId11"/>
    <p:sldId id="333" r:id="rId12"/>
    <p:sldId id="266" r:id="rId13"/>
    <p:sldId id="328" r:id="rId14"/>
    <p:sldId id="329" r:id="rId15"/>
    <p:sldId id="330" r:id="rId16"/>
    <p:sldId id="331" r:id="rId17"/>
    <p:sldId id="334" r:id="rId18"/>
    <p:sldId id="335" r:id="rId19"/>
    <p:sldId id="336" r:id="rId20"/>
    <p:sldId id="337" r:id="rId21"/>
    <p:sldId id="319" r:id="rId22"/>
    <p:sldId id="320" r:id="rId23"/>
    <p:sldId id="322" r:id="rId24"/>
    <p:sldId id="321" r:id="rId25"/>
    <p:sldId id="269" r:id="rId26"/>
    <p:sldId id="338" r:id="rId27"/>
    <p:sldId id="340" r:id="rId28"/>
    <p:sldId id="339" r:id="rId29"/>
    <p:sldId id="342" r:id="rId30"/>
    <p:sldId id="341" r:id="rId31"/>
    <p:sldId id="262" r:id="rId32"/>
    <p:sldId id="263" r:id="rId33"/>
    <p:sldId id="268" r:id="rId34"/>
    <p:sldId id="327" r:id="rId35"/>
    <p:sldId id="267" r:id="rId36"/>
    <p:sldId id="270" r:id="rId37"/>
    <p:sldId id="272" r:id="rId38"/>
    <p:sldId id="273" r:id="rId39"/>
    <p:sldId id="274" r:id="rId40"/>
    <p:sldId id="275" r:id="rId41"/>
    <p:sldId id="276" r:id="rId42"/>
    <p:sldId id="277" r:id="rId43"/>
    <p:sldId id="278" r:id="rId44"/>
    <p:sldId id="279" r:id="rId45"/>
    <p:sldId id="280" r:id="rId46"/>
    <p:sldId id="281" r:id="rId47"/>
    <p:sldId id="282" r:id="rId48"/>
    <p:sldId id="283" r:id="rId49"/>
    <p:sldId id="284" r:id="rId50"/>
    <p:sldId id="285" r:id="rId51"/>
    <p:sldId id="286" r:id="rId52"/>
    <p:sldId id="287" r:id="rId53"/>
    <p:sldId id="288" r:id="rId54"/>
    <p:sldId id="289" r:id="rId55"/>
    <p:sldId id="290" r:id="rId56"/>
    <p:sldId id="291" r:id="rId57"/>
    <p:sldId id="292" r:id="rId58"/>
    <p:sldId id="293" r:id="rId59"/>
    <p:sldId id="294" r:id="rId60"/>
    <p:sldId id="295" r:id="rId61"/>
    <p:sldId id="296" r:id="rId62"/>
    <p:sldId id="297" r:id="rId63"/>
    <p:sldId id="298" r:id="rId64"/>
    <p:sldId id="299" r:id="rId65"/>
    <p:sldId id="300" r:id="rId66"/>
    <p:sldId id="301" r:id="rId67"/>
    <p:sldId id="302" r:id="rId68"/>
    <p:sldId id="303" r:id="rId69"/>
    <p:sldId id="304" r:id="rId70"/>
    <p:sldId id="305" r:id="rId71"/>
    <p:sldId id="306" r:id="rId72"/>
    <p:sldId id="307" r:id="rId73"/>
    <p:sldId id="308" r:id="rId74"/>
    <p:sldId id="309" r:id="rId75"/>
    <p:sldId id="310" r:id="rId76"/>
    <p:sldId id="311" r:id="rId77"/>
    <p:sldId id="312" r:id="rId78"/>
    <p:sldId id="313" r:id="rId79"/>
    <p:sldId id="315" r:id="rId80"/>
  </p:sldIdLst>
  <p:sldSz cx="9144000" cy="6858000" type="screen4x3"/>
  <p:notesSz cx="6797675" cy="9926638"/>
  <p:defaultTex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showOutlineIcons="0">
    <p:restoredLeft sz="15620"/>
    <p:restoredTop sz="94660"/>
  </p:normalViewPr>
  <p:slideViewPr>
    <p:cSldViewPr>
      <p:cViewPr varScale="1">
        <p:scale>
          <a:sx n="66" d="100"/>
          <a:sy n="66" d="100"/>
        </p:scale>
        <p:origin x="-456" y="-108"/>
      </p:cViewPr>
      <p:guideLst>
        <p:guide orient="horz" pos="2160"/>
        <p:guide pos="2880"/>
      </p:guideLst>
    </p:cSldViewPr>
  </p:slideViewPr>
  <p:notesTextViewPr>
    <p:cViewPr>
      <p:scale>
        <a:sx n="100" d="100"/>
        <a:sy n="100" d="100"/>
      </p:scale>
      <p:origin x="0" y="0"/>
    </p:cViewPr>
  </p:notesTextViewPr>
  <p:gridSpacing cx="73736200" cy="7373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slide" Target="slides/slide54.xml"/><Relationship Id="rId63" Type="http://schemas.openxmlformats.org/officeDocument/2006/relationships/slide" Target="slides/slide62.xml"/><Relationship Id="rId68" Type="http://schemas.openxmlformats.org/officeDocument/2006/relationships/slide" Target="slides/slide67.xml"/><Relationship Id="rId76" Type="http://schemas.openxmlformats.org/officeDocument/2006/relationships/slide" Target="slides/slide75.xml"/><Relationship Id="rId84" Type="http://schemas.openxmlformats.org/officeDocument/2006/relationships/viewProps" Target="viewProps.xml"/><Relationship Id="rId7" Type="http://schemas.openxmlformats.org/officeDocument/2006/relationships/slide" Target="slides/slide6.xml"/><Relationship Id="rId71" Type="http://schemas.openxmlformats.org/officeDocument/2006/relationships/slide" Target="slides/slide70.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slide" Target="slides/slide57.xml"/><Relationship Id="rId66" Type="http://schemas.openxmlformats.org/officeDocument/2006/relationships/slide" Target="slides/slide65.xml"/><Relationship Id="rId74" Type="http://schemas.openxmlformats.org/officeDocument/2006/relationships/slide" Target="slides/slide73.xml"/><Relationship Id="rId79" Type="http://schemas.openxmlformats.org/officeDocument/2006/relationships/slide" Target="slides/slide78.xml"/><Relationship Id="rId5" Type="http://schemas.openxmlformats.org/officeDocument/2006/relationships/slide" Target="slides/slide4.xml"/><Relationship Id="rId61" Type="http://schemas.openxmlformats.org/officeDocument/2006/relationships/slide" Target="slides/slide60.xml"/><Relationship Id="rId82" Type="http://schemas.openxmlformats.org/officeDocument/2006/relationships/handoutMaster" Target="handoutMasters/handoutMaster1.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64" Type="http://schemas.openxmlformats.org/officeDocument/2006/relationships/slide" Target="slides/slide63.xml"/><Relationship Id="rId69" Type="http://schemas.openxmlformats.org/officeDocument/2006/relationships/slide" Target="slides/slide68.xml"/><Relationship Id="rId77" Type="http://schemas.openxmlformats.org/officeDocument/2006/relationships/slide" Target="slides/slide76.xml"/><Relationship Id="rId8" Type="http://schemas.openxmlformats.org/officeDocument/2006/relationships/slide" Target="slides/slide7.xml"/><Relationship Id="rId51" Type="http://schemas.openxmlformats.org/officeDocument/2006/relationships/slide" Target="slides/slide50.xml"/><Relationship Id="rId72" Type="http://schemas.openxmlformats.org/officeDocument/2006/relationships/slide" Target="slides/slide71.xml"/><Relationship Id="rId80" Type="http://schemas.openxmlformats.org/officeDocument/2006/relationships/slide" Target="slides/slide79.xml"/><Relationship Id="rId85" Type="http://schemas.openxmlformats.org/officeDocument/2006/relationships/theme" Target="theme/theme1.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slide" Target="slides/slide58.xml"/><Relationship Id="rId67" Type="http://schemas.openxmlformats.org/officeDocument/2006/relationships/slide" Target="slides/slide66.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slide" Target="slides/slide61.xml"/><Relationship Id="rId70" Type="http://schemas.openxmlformats.org/officeDocument/2006/relationships/slide" Target="slides/slide69.xml"/><Relationship Id="rId75" Type="http://schemas.openxmlformats.org/officeDocument/2006/relationships/slide" Target="slides/slide74.xml"/><Relationship Id="rId83"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65" Type="http://schemas.openxmlformats.org/officeDocument/2006/relationships/slide" Target="slides/slide64.xml"/><Relationship Id="rId73" Type="http://schemas.openxmlformats.org/officeDocument/2006/relationships/slide" Target="slides/slide72.xml"/><Relationship Id="rId78" Type="http://schemas.openxmlformats.org/officeDocument/2006/relationships/slide" Target="slides/slide77.xml"/><Relationship Id="rId81" Type="http://schemas.openxmlformats.org/officeDocument/2006/relationships/notesMaster" Target="notesMasters/notesMaster1.xml"/><Relationship Id="rId86" Type="http://schemas.openxmlformats.org/officeDocument/2006/relationships/tableStyles" Target="tableStyles.xml"/></Relationships>
</file>

<file path=ppt/drawings/_rels/vmlDrawing1.vml.rels><?xml version="1.0" encoding="UTF-8" standalone="yes"?>
<Relationships xmlns="http://schemas.openxmlformats.org/package/2006/relationships"><Relationship Id="rId1" Type="http://schemas.openxmlformats.org/officeDocument/2006/relationships/image" Target="../media/image10.emf"/></Relationships>
</file>

<file path=ppt/drawings/_rels/vmlDrawing2.vml.rels><?xml version="1.0" encoding="UTF-8" standalone="yes"?>
<Relationships xmlns="http://schemas.openxmlformats.org/package/2006/relationships"><Relationship Id="rId1" Type="http://schemas.openxmlformats.org/officeDocument/2006/relationships/image" Target="../media/image11.emf"/></Relationships>
</file>

<file path=ppt/drawings/_rels/vmlDrawing3.vml.rels><?xml version="1.0" encoding="UTF-8" standalone="yes"?>
<Relationships xmlns="http://schemas.openxmlformats.org/package/2006/relationships"><Relationship Id="rId1" Type="http://schemas.openxmlformats.org/officeDocument/2006/relationships/image" Target="../media/image14.emf"/></Relationships>
</file>

<file path=ppt/drawings/_rels/vmlDrawing4.vml.rels><?xml version="1.0" encoding="UTF-8" standalone="yes"?>
<Relationships xmlns="http://schemas.openxmlformats.org/package/2006/relationships"><Relationship Id="rId1" Type="http://schemas.openxmlformats.org/officeDocument/2006/relationships/image" Target="../media/image15.emf"/></Relationships>
</file>

<file path=ppt/drawings/_rels/vmlDrawing5.vml.rels><?xml version="1.0" encoding="UTF-8" standalone="yes"?>
<Relationships xmlns="http://schemas.openxmlformats.org/package/2006/relationships"><Relationship Id="rId1" Type="http://schemas.openxmlformats.org/officeDocument/2006/relationships/image" Target="../media/image16.emf"/></Relationships>
</file>

<file path=ppt/drawings/_rels/vmlDrawing6.vml.rels><?xml version="1.0" encoding="UTF-8" standalone="yes"?>
<Relationships xmlns="http://schemas.openxmlformats.org/package/2006/relationships"><Relationship Id="rId1" Type="http://schemas.openxmlformats.org/officeDocument/2006/relationships/image" Target="../media/image18.emf"/></Relationships>
</file>

<file path=ppt/drawings/_rels/vmlDrawing7.vml.rels><?xml version="1.0" encoding="UTF-8" standalone="yes"?>
<Relationships xmlns="http://schemas.openxmlformats.org/package/2006/relationships"><Relationship Id="rId2" Type="http://schemas.openxmlformats.org/officeDocument/2006/relationships/image" Target="../media/image23.emf"/><Relationship Id="rId1" Type="http://schemas.openxmlformats.org/officeDocument/2006/relationships/image" Target="../media/image22.emf"/></Relationships>
</file>

<file path=ppt/drawings/_rels/vmlDrawing8.vml.rels><?xml version="1.0" encoding="UTF-8" standalone="yes"?>
<Relationships xmlns="http://schemas.openxmlformats.org/package/2006/relationships"><Relationship Id="rId1" Type="http://schemas.openxmlformats.org/officeDocument/2006/relationships/image" Target="../media/image27.emf"/></Relationships>
</file>

<file path=ppt/drawings/_rels/vmlDrawing9.vml.rels><?xml version="1.0" encoding="UTF-8" standalone="yes"?>
<Relationships xmlns="http://schemas.openxmlformats.org/package/2006/relationships"><Relationship Id="rId1" Type="http://schemas.openxmlformats.org/officeDocument/2006/relationships/image" Target="../media/image28.png"/></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6400" cy="496888"/>
          </a:xfrm>
          <a:prstGeom prst="rect">
            <a:avLst/>
          </a:prstGeom>
        </p:spPr>
        <p:txBody>
          <a:bodyPr vert="horz" lIns="91440" tIns="45720" rIns="91440" bIns="45720" rtlCol="0"/>
          <a:lstStyle>
            <a:lvl1pPr algn="l">
              <a:defRPr sz="1200"/>
            </a:lvl1pPr>
          </a:lstStyle>
          <a:p>
            <a:pPr>
              <a:defRPr/>
            </a:pPr>
            <a:endParaRPr lang="en-GB"/>
          </a:p>
        </p:txBody>
      </p:sp>
      <p:sp>
        <p:nvSpPr>
          <p:cNvPr id="3" name="Date Placeholder 2"/>
          <p:cNvSpPr>
            <a:spLocks noGrp="1"/>
          </p:cNvSpPr>
          <p:nvPr>
            <p:ph type="dt" sz="quarter" idx="1"/>
          </p:nvPr>
        </p:nvSpPr>
        <p:spPr>
          <a:xfrm>
            <a:off x="3849688" y="0"/>
            <a:ext cx="2946400" cy="496888"/>
          </a:xfrm>
          <a:prstGeom prst="rect">
            <a:avLst/>
          </a:prstGeom>
        </p:spPr>
        <p:txBody>
          <a:bodyPr vert="horz" lIns="91440" tIns="45720" rIns="91440" bIns="45720" rtlCol="0"/>
          <a:lstStyle>
            <a:lvl1pPr algn="r">
              <a:defRPr sz="1200"/>
            </a:lvl1pPr>
          </a:lstStyle>
          <a:p>
            <a:pPr>
              <a:defRPr/>
            </a:pPr>
            <a:fld id="{F931FEBC-7BBD-416C-98CB-1B256817E529}" type="datetimeFigureOut">
              <a:rPr lang="en-US"/>
              <a:pPr>
                <a:defRPr/>
              </a:pPr>
              <a:t>1/7/2013</a:t>
            </a:fld>
            <a:endParaRPr lang="en-GB"/>
          </a:p>
        </p:txBody>
      </p:sp>
      <p:sp>
        <p:nvSpPr>
          <p:cNvPr id="4" name="Footer Placeholder 3"/>
          <p:cNvSpPr>
            <a:spLocks noGrp="1"/>
          </p:cNvSpPr>
          <p:nvPr>
            <p:ph type="ftr" sz="quarter" idx="2"/>
          </p:nvPr>
        </p:nvSpPr>
        <p:spPr>
          <a:xfrm>
            <a:off x="0" y="9428163"/>
            <a:ext cx="2946400" cy="496887"/>
          </a:xfrm>
          <a:prstGeom prst="rect">
            <a:avLst/>
          </a:prstGeom>
        </p:spPr>
        <p:txBody>
          <a:bodyPr vert="horz" lIns="91440" tIns="45720" rIns="91440" bIns="45720" rtlCol="0" anchor="b"/>
          <a:lstStyle>
            <a:lvl1pPr algn="l">
              <a:defRPr sz="1200"/>
            </a:lvl1pPr>
          </a:lstStyle>
          <a:p>
            <a:pPr>
              <a:defRPr/>
            </a:pPr>
            <a:endParaRPr lang="en-GB"/>
          </a:p>
        </p:txBody>
      </p:sp>
      <p:sp>
        <p:nvSpPr>
          <p:cNvPr id="5" name="Slide Number Placeholder 4"/>
          <p:cNvSpPr>
            <a:spLocks noGrp="1"/>
          </p:cNvSpPr>
          <p:nvPr>
            <p:ph type="sldNum" sz="quarter" idx="3"/>
          </p:nvPr>
        </p:nvSpPr>
        <p:spPr>
          <a:xfrm>
            <a:off x="3849688" y="9428163"/>
            <a:ext cx="2946400" cy="496887"/>
          </a:xfrm>
          <a:prstGeom prst="rect">
            <a:avLst/>
          </a:prstGeom>
        </p:spPr>
        <p:txBody>
          <a:bodyPr vert="horz" lIns="91440" tIns="45720" rIns="91440" bIns="45720" rtlCol="0" anchor="b"/>
          <a:lstStyle>
            <a:lvl1pPr algn="r">
              <a:defRPr sz="1200"/>
            </a:lvl1pPr>
          </a:lstStyle>
          <a:p>
            <a:pPr>
              <a:defRPr/>
            </a:pPr>
            <a:fld id="{53749CD7-A3E1-478F-B4B2-DD456DA81414}" type="slidenum">
              <a:rPr lang="en-GB"/>
              <a:pPr>
                <a:defRPr/>
              </a:pPr>
              <a:t>‹#›</a:t>
            </a:fld>
            <a:endParaRPr lang="en-GB"/>
          </a:p>
        </p:txBody>
      </p:sp>
    </p:spTree>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8914" name="Rectangle 2"/>
          <p:cNvSpPr>
            <a:spLocks noGrp="1" noChangeArrowheads="1"/>
          </p:cNvSpPr>
          <p:nvPr>
            <p:ph type="hdr" sz="quarter"/>
          </p:nvPr>
        </p:nvSpPr>
        <p:spPr bwMode="auto">
          <a:xfrm>
            <a:off x="0" y="0"/>
            <a:ext cx="2946400" cy="496888"/>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defRPr sz="1200"/>
            </a:lvl1pPr>
          </a:lstStyle>
          <a:p>
            <a:pPr>
              <a:defRPr/>
            </a:pPr>
            <a:endParaRPr lang="en-GB"/>
          </a:p>
        </p:txBody>
      </p:sp>
      <p:sp>
        <p:nvSpPr>
          <p:cNvPr id="38915" name="Rectangle 3"/>
          <p:cNvSpPr>
            <a:spLocks noGrp="1" noChangeArrowheads="1"/>
          </p:cNvSpPr>
          <p:nvPr>
            <p:ph type="dt" idx="1"/>
          </p:nvPr>
        </p:nvSpPr>
        <p:spPr bwMode="auto">
          <a:xfrm>
            <a:off x="3849688" y="0"/>
            <a:ext cx="2946400" cy="496888"/>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a:defRPr sz="1200"/>
            </a:lvl1pPr>
          </a:lstStyle>
          <a:p>
            <a:pPr>
              <a:defRPr/>
            </a:pPr>
            <a:endParaRPr lang="en-GB"/>
          </a:p>
        </p:txBody>
      </p:sp>
      <p:sp>
        <p:nvSpPr>
          <p:cNvPr id="72708" name="Rectangle 4"/>
          <p:cNvSpPr>
            <a:spLocks noGrp="1" noRot="1" noChangeAspect="1" noChangeArrowheads="1" noTextEdit="1"/>
          </p:cNvSpPr>
          <p:nvPr>
            <p:ph type="sldImg" idx="2"/>
          </p:nvPr>
        </p:nvSpPr>
        <p:spPr bwMode="auto">
          <a:xfrm>
            <a:off x="917575" y="744538"/>
            <a:ext cx="4962525" cy="3722687"/>
          </a:xfrm>
          <a:prstGeom prst="rect">
            <a:avLst/>
          </a:prstGeom>
          <a:noFill/>
          <a:ln w="9525">
            <a:solidFill>
              <a:srgbClr val="000000"/>
            </a:solidFill>
            <a:miter lim="800000"/>
            <a:headEnd/>
            <a:tailEnd/>
          </a:ln>
        </p:spPr>
      </p:sp>
      <p:sp>
        <p:nvSpPr>
          <p:cNvPr id="38917" name="Rectangle 5"/>
          <p:cNvSpPr>
            <a:spLocks noGrp="1" noChangeArrowheads="1"/>
          </p:cNvSpPr>
          <p:nvPr>
            <p:ph type="body" sz="quarter" idx="3"/>
          </p:nvPr>
        </p:nvSpPr>
        <p:spPr bwMode="auto">
          <a:xfrm>
            <a:off x="679450" y="4714875"/>
            <a:ext cx="5438775" cy="4467225"/>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p>
            <a:pPr lvl="0"/>
            <a:r>
              <a:rPr lang="en-GB" noProof="0" smtClean="0"/>
              <a:t>Click to edit Master text styles</a:t>
            </a:r>
          </a:p>
          <a:p>
            <a:pPr lvl="1"/>
            <a:r>
              <a:rPr lang="en-GB" noProof="0" smtClean="0"/>
              <a:t>Second level</a:t>
            </a:r>
          </a:p>
          <a:p>
            <a:pPr lvl="2"/>
            <a:r>
              <a:rPr lang="en-GB" noProof="0" smtClean="0"/>
              <a:t>Third level</a:t>
            </a:r>
          </a:p>
          <a:p>
            <a:pPr lvl="3"/>
            <a:r>
              <a:rPr lang="en-GB" noProof="0" smtClean="0"/>
              <a:t>Fourth level</a:t>
            </a:r>
          </a:p>
          <a:p>
            <a:pPr lvl="4"/>
            <a:r>
              <a:rPr lang="en-GB" noProof="0" smtClean="0"/>
              <a:t>Fifth level</a:t>
            </a:r>
          </a:p>
        </p:txBody>
      </p:sp>
      <p:sp>
        <p:nvSpPr>
          <p:cNvPr id="38918" name="Rectangle 6"/>
          <p:cNvSpPr>
            <a:spLocks noGrp="1" noChangeArrowheads="1"/>
          </p:cNvSpPr>
          <p:nvPr>
            <p:ph type="ftr" sz="quarter" idx="4"/>
          </p:nvPr>
        </p:nvSpPr>
        <p:spPr bwMode="auto">
          <a:xfrm>
            <a:off x="0" y="9428163"/>
            <a:ext cx="2946400" cy="496887"/>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defRPr sz="1200"/>
            </a:lvl1pPr>
          </a:lstStyle>
          <a:p>
            <a:pPr>
              <a:defRPr/>
            </a:pPr>
            <a:endParaRPr lang="en-GB"/>
          </a:p>
        </p:txBody>
      </p:sp>
      <p:sp>
        <p:nvSpPr>
          <p:cNvPr id="38919" name="Rectangle 7"/>
          <p:cNvSpPr>
            <a:spLocks noGrp="1" noChangeArrowheads="1"/>
          </p:cNvSpPr>
          <p:nvPr>
            <p:ph type="sldNum" sz="quarter" idx="5"/>
          </p:nvPr>
        </p:nvSpPr>
        <p:spPr bwMode="auto">
          <a:xfrm>
            <a:off x="3849688" y="9428163"/>
            <a:ext cx="2946400" cy="496887"/>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a:defRPr sz="1200"/>
            </a:lvl1pPr>
          </a:lstStyle>
          <a:p>
            <a:pPr>
              <a:defRPr/>
            </a:pPr>
            <a:fld id="{B8DAAC3B-0382-40CE-B147-50B9F85CA1DD}" type="slidenum">
              <a:rPr lang="en-GB"/>
              <a:pPr>
                <a:defRPr/>
              </a:pPr>
              <a:t>‹#›</a:t>
            </a:fld>
            <a:endParaRPr lang="en-GB"/>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Arial" charset="0"/>
        <a:ea typeface="+mn-ea"/>
        <a:cs typeface="+mn-cs"/>
      </a:defRPr>
    </a:lvl1pPr>
    <a:lvl2pPr marL="457200" algn="l" rtl="0" eaLnBrk="0" fontAlgn="base" hangingPunct="0">
      <a:spcBef>
        <a:spcPct val="30000"/>
      </a:spcBef>
      <a:spcAft>
        <a:spcPct val="0"/>
      </a:spcAft>
      <a:defRPr sz="1200" kern="1200">
        <a:solidFill>
          <a:schemeClr val="tx1"/>
        </a:solidFill>
        <a:latin typeface="Arial" charset="0"/>
        <a:ea typeface="+mn-ea"/>
        <a:cs typeface="+mn-cs"/>
      </a:defRPr>
    </a:lvl2pPr>
    <a:lvl3pPr marL="914400" algn="l" rtl="0" eaLnBrk="0" fontAlgn="base" hangingPunct="0">
      <a:spcBef>
        <a:spcPct val="30000"/>
      </a:spcBef>
      <a:spcAft>
        <a:spcPct val="0"/>
      </a:spcAft>
      <a:defRPr sz="1200" kern="1200">
        <a:solidFill>
          <a:schemeClr val="tx1"/>
        </a:solidFill>
        <a:latin typeface="Arial" charset="0"/>
        <a:ea typeface="+mn-ea"/>
        <a:cs typeface="+mn-cs"/>
      </a:defRPr>
    </a:lvl3pPr>
    <a:lvl4pPr marL="1371600" algn="l" rtl="0" eaLnBrk="0" fontAlgn="base" hangingPunct="0">
      <a:spcBef>
        <a:spcPct val="30000"/>
      </a:spcBef>
      <a:spcAft>
        <a:spcPct val="0"/>
      </a:spcAft>
      <a:defRPr sz="1200" kern="1200">
        <a:solidFill>
          <a:schemeClr val="tx1"/>
        </a:solidFill>
        <a:latin typeface="Arial" charset="0"/>
        <a:ea typeface="+mn-ea"/>
        <a:cs typeface="+mn-cs"/>
      </a:defRPr>
    </a:lvl4pPr>
    <a:lvl5pPr marL="1828800" algn="l" rtl="0" eaLnBrk="0" fontAlgn="base" hangingPunct="0">
      <a:spcBef>
        <a:spcPct val="30000"/>
      </a:spcBef>
      <a:spcAft>
        <a:spcPct val="0"/>
      </a:spcAft>
      <a:defRPr sz="1200" kern="1200">
        <a:solidFill>
          <a:schemeClr val="tx1"/>
        </a:solidFill>
        <a:latin typeface="Arial"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53.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54.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55.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5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5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5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6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6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63.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64.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69.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71.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7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3730" name="Rectangle 7"/>
          <p:cNvSpPr>
            <a:spLocks noGrp="1" noChangeArrowheads="1"/>
          </p:cNvSpPr>
          <p:nvPr>
            <p:ph type="sldNum" sz="quarter" idx="5"/>
          </p:nvPr>
        </p:nvSpPr>
        <p:spPr>
          <a:noFill/>
        </p:spPr>
        <p:txBody>
          <a:bodyPr/>
          <a:lstStyle/>
          <a:p>
            <a:fld id="{716CF887-F671-4545-8ADD-7F84E2A22DCD}" type="slidenum">
              <a:rPr lang="en-GB" smtClean="0"/>
              <a:pPr/>
              <a:t>2</a:t>
            </a:fld>
            <a:endParaRPr lang="en-GB" smtClean="0"/>
          </a:p>
        </p:txBody>
      </p:sp>
      <p:sp>
        <p:nvSpPr>
          <p:cNvPr id="73731" name="Rectangle 2"/>
          <p:cNvSpPr>
            <a:spLocks noGrp="1" noRot="1" noChangeAspect="1" noChangeArrowheads="1" noTextEdit="1"/>
          </p:cNvSpPr>
          <p:nvPr>
            <p:ph type="sldImg"/>
          </p:nvPr>
        </p:nvSpPr>
        <p:spPr>
          <a:ln/>
        </p:spPr>
      </p:sp>
      <p:sp>
        <p:nvSpPr>
          <p:cNvPr id="73732" name="Rectangle 3"/>
          <p:cNvSpPr>
            <a:spLocks noGrp="1" noChangeArrowheads="1"/>
          </p:cNvSpPr>
          <p:nvPr>
            <p:ph type="body" idx="1"/>
          </p:nvPr>
        </p:nvSpPr>
        <p:spPr>
          <a:noFill/>
          <a:ln/>
        </p:spPr>
        <p:txBody>
          <a:bodyPr/>
          <a:lstStyle/>
          <a:p>
            <a:pPr eaLnBrk="1" hangingPunct="1"/>
            <a:r>
              <a:rPr lang="en-US" smtClean="0"/>
              <a:t>Global Health is defined as health of the poor the 3 billion living on less than 2$ a day. Their health is difficult to measure because the infrastructure is not in place to keep good records, make accurate diagnoses, do autopsies,</a:t>
            </a:r>
          </a:p>
          <a:p>
            <a:pPr eaLnBrk="1" hangingPunct="1"/>
            <a:r>
              <a:rPr lang="en-US" smtClean="0"/>
              <a:t>For example vital statistics are estimates in many parts of the world. Hence the concept of DSS district surveillance systems takes the findings in a large representative  district as measured by 3 monthly household surveys for births deaths verbal autopsies and extrapolates to the entire country.</a:t>
            </a:r>
          </a:p>
          <a:p>
            <a:pPr eaLnBrk="1" hangingPunct="1"/>
            <a:r>
              <a:rPr lang="en-US" smtClean="0"/>
              <a:t>Because COD not very accurate( only 30% of deaths are registered), DALY developed- a Time-based health outcome measures, similar to quality adjusted life years, weighted for time spent in less-than–perfect health. Severity calculated for 483 disabling sequellae.</a:t>
            </a:r>
          </a:p>
          <a:p>
            <a:pPr eaLnBrk="1" hangingPunct="1"/>
            <a:r>
              <a:rPr lang="en-US" smtClean="0"/>
              <a:t>Some very startling facts: life expectancy in SS africa 22% of all deaths are in &lt;15 year olds in SS Africa, comparaed with EME 1.1%. Life Expectancy  has fallen in the past decade from about 60 to 38</a:t>
            </a:r>
          </a:p>
          <a:p>
            <a:pPr eaLnBrk="1" hangingPunct="1"/>
            <a:endParaRPr lang="en-US" smtClean="0"/>
          </a:p>
          <a:p>
            <a:pPr eaLnBrk="1" hangingPunct="1"/>
            <a:r>
              <a:rPr lang="en-US" smtClean="0"/>
              <a:t>Other measures are life expectancy, rates of maternal deaths, infant deaths &lt;5 deaths, and we can guess based on some data the causes.</a:t>
            </a:r>
          </a:p>
          <a:p>
            <a:pPr eaLnBrk="1" hangingPunct="1"/>
            <a:endParaRPr lang="en-US" smtClean="0"/>
          </a:p>
          <a:p>
            <a:pPr eaLnBrk="1" hangingPunct="1"/>
            <a:r>
              <a:rPr lang="en-US" smtClean="0"/>
              <a:t>Determinants of health are not so much the medicines but factors which determine access to the medicines and the things that make good health possible, income, education, access to care, climate and freedom from strife.</a:t>
            </a:r>
          </a:p>
          <a:p>
            <a:pPr eaLnBrk="1" hangingPunct="1"/>
            <a:r>
              <a:rPr lang="en-US" smtClean="0"/>
              <a:t>So lets look at some specifics</a:t>
            </a: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4754" name="Rectangle 7"/>
          <p:cNvSpPr>
            <a:spLocks noGrp="1" noChangeArrowheads="1"/>
          </p:cNvSpPr>
          <p:nvPr>
            <p:ph type="sldNum" sz="quarter" idx="5"/>
          </p:nvPr>
        </p:nvSpPr>
        <p:spPr>
          <a:noFill/>
        </p:spPr>
        <p:txBody>
          <a:bodyPr/>
          <a:lstStyle/>
          <a:p>
            <a:fld id="{1C127D63-4BF7-4838-AFA5-9DDC1281A906}" type="slidenum">
              <a:rPr lang="en-GB" smtClean="0"/>
              <a:pPr/>
              <a:t>36</a:t>
            </a:fld>
            <a:endParaRPr lang="en-GB" smtClean="0"/>
          </a:p>
        </p:txBody>
      </p:sp>
      <p:sp>
        <p:nvSpPr>
          <p:cNvPr id="74755" name="Rectangle 2"/>
          <p:cNvSpPr>
            <a:spLocks noGrp="1" noRot="1" noChangeAspect="1" noChangeArrowheads="1" noTextEdit="1"/>
          </p:cNvSpPr>
          <p:nvPr>
            <p:ph type="sldImg"/>
          </p:nvPr>
        </p:nvSpPr>
        <p:spPr>
          <a:ln/>
        </p:spPr>
      </p:sp>
      <p:sp>
        <p:nvSpPr>
          <p:cNvPr id="74756" name="Rectangle 3"/>
          <p:cNvSpPr>
            <a:spLocks noGrp="1" noChangeArrowheads="1"/>
          </p:cNvSpPr>
          <p:nvPr>
            <p:ph type="body" idx="1"/>
          </p:nvPr>
        </p:nvSpPr>
        <p:spPr>
          <a:xfrm>
            <a:off x="906463" y="4714875"/>
            <a:ext cx="4984750" cy="4467225"/>
          </a:xfrm>
          <a:noFill/>
          <a:ln/>
        </p:spPr>
        <p:txBody>
          <a:bodyPr/>
          <a:lstStyle/>
          <a:p>
            <a:pPr marL="228600" indent="-228600" eaLnBrk="1" hangingPunct="1"/>
            <a:r>
              <a:rPr lang="en-US" smtClean="0"/>
              <a:t>Ladies and gentlemen</a:t>
            </a:r>
          </a:p>
          <a:p>
            <a:pPr marL="228600" indent="-228600" eaLnBrk="1" hangingPunct="1"/>
            <a:r>
              <a:rPr lang="en-US" smtClean="0"/>
              <a:t>In thinking about the background of Stan’s patients I think we have to understand the health burden in poor countries, the health systmes that deliver care, the determinants of health and  where we have delared they need to be imporved. </a:t>
            </a:r>
          </a:p>
          <a:p>
            <a:pPr marL="228600" indent="-228600" eaLnBrk="1" hangingPunct="1"/>
            <a:r>
              <a:rPr lang="en-US" smtClean="0"/>
              <a:t>I will use some of the countries mentioned by Stan to predict with you what the programs might be and their impact, and then I will tell you about a woman in Malawi, be cause after all, the refugees are only a timy percentage of those 3 billion living on less than $@ per day</a:t>
            </a:r>
          </a:p>
          <a:p>
            <a:pPr marL="228600" indent="-228600" eaLnBrk="1" hangingPunct="1"/>
            <a:r>
              <a:rPr lang="en-US" smtClean="0"/>
              <a:t>I have been asked to talk about health care systems around the world in 20 minutes. It seems appropriate to follow Stans presentation on Refugee health with some view of what health care these refugees had before coming.</a:t>
            </a:r>
          </a:p>
          <a:p>
            <a:pPr marL="228600" indent="-228600" eaLnBrk="1" hangingPunct="1"/>
            <a:r>
              <a:rPr lang="en-US" smtClean="0"/>
              <a:t>There are two reasons I have for doing this presentation</a:t>
            </a:r>
          </a:p>
          <a:p>
            <a:pPr marL="228600" indent="-228600" eaLnBrk="1" hangingPunct="1">
              <a:buFontTx/>
              <a:buAutoNum type="arabicPeriod"/>
            </a:pPr>
            <a:r>
              <a:rPr lang="en-US" smtClean="0"/>
              <a:t>Because your approach to these patients will require an understanding of where they came from</a:t>
            </a:r>
          </a:p>
          <a:p>
            <a:pPr marL="228600" indent="-228600" eaLnBrk="1" hangingPunct="1">
              <a:buFontTx/>
              <a:buAutoNum type="arabicPeriod"/>
            </a:pPr>
            <a:r>
              <a:rPr lang="en-US" smtClean="0"/>
              <a:t>But the more important reason is because as members of civilsociety, almost certainly leaders in civil society, it is critical that you are aware of global health.</a:t>
            </a:r>
          </a:p>
          <a:p>
            <a:pPr marL="228600" indent="-228600" eaLnBrk="1" hangingPunct="1"/>
            <a:r>
              <a:rPr lang="en-US" smtClean="0"/>
              <a:t>General overview</a:t>
            </a:r>
          </a:p>
          <a:p>
            <a:pPr marL="228600" indent="-228600" eaLnBrk="1" hangingPunct="1"/>
            <a:r>
              <a:rPr lang="en-US" smtClean="0"/>
              <a:t>Definition of health </a:t>
            </a:r>
          </a:p>
          <a:p>
            <a:pPr marL="228600" indent="-228600" eaLnBrk="1" hangingPunct="1"/>
            <a:r>
              <a:rPr lang="en-US" smtClean="0"/>
              <a:t> health as defined as physical, mental and social well being  is probably our most valued possession as individuals, and yet while some of us have health the impediments to its possession for 90% is limited.</a:t>
            </a:r>
          </a:p>
          <a:p>
            <a:pPr marL="228600" indent="-228600" eaLnBrk="1" hangingPunct="1"/>
            <a:r>
              <a:rPr lang="en-US" smtClean="0"/>
              <a:t>Determinants of health:</a:t>
            </a:r>
          </a:p>
          <a:p>
            <a:pPr marL="228600" indent="-228600" eaLnBrk="1" hangingPunct="1"/>
            <a:r>
              <a:rPr lang="en-US" smtClean="0"/>
              <a:t>Yours??</a:t>
            </a:r>
          </a:p>
          <a:p>
            <a:pPr marL="228600" indent="-228600" eaLnBrk="1" hangingPunct="1"/>
            <a:r>
              <a:rPr lang="en-US" smtClean="0"/>
              <a:t>You will swear the Hippocratic oath which declares to do good and no harm, This is possible the most important topic of the curriculum I hope I can do it just tioce, but more important I hope you can, and I can stiumalte thought.</a:t>
            </a:r>
          </a:p>
          <a:p>
            <a:pPr marL="228600" indent="-228600" eaLnBrk="1" hangingPunct="1"/>
            <a:r>
              <a:rPr lang="en-US" smtClean="0"/>
              <a:t>I will define GH, look at burden and figure out how it is measusred, talk about what determines whether people are sick or well, identify a few programs that really work in poor settings and talk about the MDG trackinig of outcomes. So we know future challenges</a:t>
            </a: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5778" name="Rectangle 7"/>
          <p:cNvSpPr>
            <a:spLocks noGrp="1" noChangeArrowheads="1"/>
          </p:cNvSpPr>
          <p:nvPr>
            <p:ph type="sldNum" sz="quarter" idx="5"/>
          </p:nvPr>
        </p:nvSpPr>
        <p:spPr>
          <a:noFill/>
        </p:spPr>
        <p:txBody>
          <a:bodyPr/>
          <a:lstStyle/>
          <a:p>
            <a:fld id="{767EAF7B-913E-4198-8631-CA7A4F069F6A}" type="slidenum">
              <a:rPr lang="en-GB" smtClean="0"/>
              <a:pPr/>
              <a:t>38</a:t>
            </a:fld>
            <a:endParaRPr lang="en-GB" smtClean="0"/>
          </a:p>
        </p:txBody>
      </p:sp>
      <p:sp>
        <p:nvSpPr>
          <p:cNvPr id="75779" name="Rectangle 2"/>
          <p:cNvSpPr>
            <a:spLocks noGrp="1" noRot="1" noChangeAspect="1" noChangeArrowheads="1" noTextEdit="1"/>
          </p:cNvSpPr>
          <p:nvPr>
            <p:ph type="sldImg"/>
          </p:nvPr>
        </p:nvSpPr>
        <p:spPr>
          <a:ln/>
        </p:spPr>
      </p:sp>
      <p:sp>
        <p:nvSpPr>
          <p:cNvPr id="75780" name="Rectangle 3"/>
          <p:cNvSpPr>
            <a:spLocks noGrp="1" noChangeArrowheads="1"/>
          </p:cNvSpPr>
          <p:nvPr>
            <p:ph type="body" idx="1"/>
          </p:nvPr>
        </p:nvSpPr>
        <p:spPr>
          <a:xfrm>
            <a:off x="906463" y="4714875"/>
            <a:ext cx="4984750" cy="4467225"/>
          </a:xfrm>
          <a:noFill/>
          <a:ln/>
        </p:spPr>
        <p:txBody>
          <a:bodyPr/>
          <a:lstStyle/>
          <a:p>
            <a:pPr eaLnBrk="1" hangingPunct="1"/>
            <a:r>
              <a:rPr lang="es-EC" smtClean="0"/>
              <a:t>This chart is worth some study. Surprizingly the first two causes in every region are CV and stroke and will only rise in importance as infectious causes fall/ One sees pneumonia, and diarrhea falling but HIV the only infectious cause rising. TB finally falling but traffic accidents and diabetes rising. Cancers rising-top liver because of the association with viral hepatitis  </a:t>
            </a:r>
          </a:p>
          <a:p>
            <a:pPr eaLnBrk="1" hangingPunct="1"/>
            <a:r>
              <a:rPr lang="es-EC" smtClean="0"/>
              <a:t>The evidence of CV and Stroke in the lead is evidence that programs to contain infectious diseases are having an impact.The dramatic down arros follow those infectious diseases, pneumonia, diarrhea, malaria and perinatal infections</a:t>
            </a:r>
          </a:p>
          <a:p>
            <a:pPr eaLnBrk="1" hangingPunct="1"/>
            <a:endParaRPr lang="es-EC" smtClean="0"/>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6802" name="Rectangle 7"/>
          <p:cNvSpPr>
            <a:spLocks noGrp="1" noChangeArrowheads="1"/>
          </p:cNvSpPr>
          <p:nvPr>
            <p:ph type="sldNum" sz="quarter" idx="5"/>
          </p:nvPr>
        </p:nvSpPr>
        <p:spPr>
          <a:noFill/>
        </p:spPr>
        <p:txBody>
          <a:bodyPr/>
          <a:lstStyle/>
          <a:p>
            <a:fld id="{8B82CFD1-F6A3-4746-9C8A-741B88B1F885}" type="slidenum">
              <a:rPr lang="en-GB" smtClean="0"/>
              <a:pPr/>
              <a:t>39</a:t>
            </a:fld>
            <a:endParaRPr lang="en-GB" smtClean="0"/>
          </a:p>
        </p:txBody>
      </p:sp>
      <p:sp>
        <p:nvSpPr>
          <p:cNvPr id="76803" name="Rectangle 2"/>
          <p:cNvSpPr>
            <a:spLocks noGrp="1" noRot="1" noChangeAspect="1" noChangeArrowheads="1" noTextEdit="1"/>
          </p:cNvSpPr>
          <p:nvPr>
            <p:ph type="sldImg"/>
          </p:nvPr>
        </p:nvSpPr>
        <p:spPr>
          <a:ln/>
        </p:spPr>
      </p:sp>
      <p:sp>
        <p:nvSpPr>
          <p:cNvPr id="76804" name="Rectangle 3"/>
          <p:cNvSpPr>
            <a:spLocks noGrp="1" noChangeArrowheads="1"/>
          </p:cNvSpPr>
          <p:nvPr>
            <p:ph type="body" idx="1"/>
          </p:nvPr>
        </p:nvSpPr>
        <p:spPr>
          <a:xfrm>
            <a:off x="906463" y="4714875"/>
            <a:ext cx="4984750" cy="4467225"/>
          </a:xfrm>
          <a:noFill/>
          <a:ln/>
        </p:spPr>
        <p:txBody>
          <a:bodyPr/>
          <a:lstStyle/>
          <a:p>
            <a:pPr eaLnBrk="1" hangingPunct="1"/>
            <a:r>
              <a:rPr lang="es-EC" smtClean="0"/>
              <a:t>DALYs or Disability adjusted years of life lost,  examine years of life lost or disabled by a condition, even if there is subsequent recovery. They again show infections except for AIDS falling, and CV stroke and depressive illness rising.</a:t>
            </a:r>
          </a:p>
          <a:p>
            <a:pPr eaLnBrk="1" hangingPunct="1"/>
            <a:r>
              <a:rPr lang="es-EC" smtClean="0"/>
              <a:t>Every developing region is facing a transition in its epidemiological profile from an environment with high fertility and high mortality from preventable causes, to one in which low fertility and changing life styles has led to aging populations and epidemics of tobacco addiction obsbesity CV disease cancers diabetes, and other chronic ailments</a:t>
            </a:r>
          </a:p>
          <a:p>
            <a:pPr eaLnBrk="1" hangingPunct="1"/>
            <a:endParaRPr lang="es-EC" smtClean="0"/>
          </a:p>
          <a:p>
            <a:pPr eaLnBrk="1" hangingPunct="1"/>
            <a:r>
              <a:rPr lang="es-EC" smtClean="0"/>
              <a:t>So what?So </a:t>
            </a: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7826" name="Rectangle 7"/>
          <p:cNvSpPr>
            <a:spLocks noGrp="1" noChangeArrowheads="1"/>
          </p:cNvSpPr>
          <p:nvPr>
            <p:ph type="sldNum" sz="quarter" idx="5"/>
          </p:nvPr>
        </p:nvSpPr>
        <p:spPr>
          <a:noFill/>
        </p:spPr>
        <p:txBody>
          <a:bodyPr/>
          <a:lstStyle/>
          <a:p>
            <a:fld id="{3D0B14D3-0400-4DBE-A957-4044E1C5D0AB}" type="slidenum">
              <a:rPr lang="en-GB" smtClean="0"/>
              <a:pPr/>
              <a:t>40</a:t>
            </a:fld>
            <a:endParaRPr lang="en-GB" smtClean="0"/>
          </a:p>
        </p:txBody>
      </p:sp>
      <p:sp>
        <p:nvSpPr>
          <p:cNvPr id="77827" name="Rectangle 2"/>
          <p:cNvSpPr>
            <a:spLocks noGrp="1" noRot="1" noChangeAspect="1" noChangeArrowheads="1" noTextEdit="1"/>
          </p:cNvSpPr>
          <p:nvPr>
            <p:ph type="sldImg"/>
          </p:nvPr>
        </p:nvSpPr>
        <p:spPr>
          <a:ln/>
        </p:spPr>
      </p:sp>
      <p:sp>
        <p:nvSpPr>
          <p:cNvPr id="77828" name="Rectangle 3"/>
          <p:cNvSpPr>
            <a:spLocks noGrp="1" noChangeArrowheads="1"/>
          </p:cNvSpPr>
          <p:nvPr>
            <p:ph type="body" idx="1"/>
          </p:nvPr>
        </p:nvSpPr>
        <p:spPr>
          <a:xfrm>
            <a:off x="906463" y="4714875"/>
            <a:ext cx="4984750" cy="4467225"/>
          </a:xfrm>
          <a:noFill/>
          <a:ln/>
        </p:spPr>
        <p:txBody>
          <a:bodyPr/>
          <a:lstStyle/>
          <a:p>
            <a:pPr eaLnBrk="1" hangingPunct="1"/>
            <a:r>
              <a:rPr lang="en-US" smtClean="0"/>
              <a:t>Dalys are disability adjusted years of life lost a measure of burden of disease shortt of dying and more useful because of its economic ikmpact. </a:t>
            </a:r>
          </a:p>
          <a:p>
            <a:pPr eaLnBrk="1" hangingPunct="1"/>
            <a:r>
              <a:rPr lang="en-US" smtClean="0"/>
              <a:t>In low income countries the commonest is infectious but in rich countries NC . I guess iinjuries have their greatest burden by causing death. Those who don’t die of their injury get up and go back to work in a short time.</a:t>
            </a:r>
          </a:p>
          <a:p>
            <a:pPr eaLnBrk="1" hangingPunct="1"/>
            <a:r>
              <a:rPr lang="en-US" smtClean="0"/>
              <a:t>So if you wanted the best bang for your health buck where would you put it.</a:t>
            </a: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8850" name="Rectangle 7"/>
          <p:cNvSpPr>
            <a:spLocks noGrp="1" noChangeArrowheads="1"/>
          </p:cNvSpPr>
          <p:nvPr>
            <p:ph type="sldNum" sz="quarter" idx="5"/>
          </p:nvPr>
        </p:nvSpPr>
        <p:spPr>
          <a:noFill/>
        </p:spPr>
        <p:txBody>
          <a:bodyPr/>
          <a:lstStyle/>
          <a:p>
            <a:fld id="{DA8F501C-CEE3-456D-B29F-13E7F36DDEC4}" type="slidenum">
              <a:rPr lang="en-GB" smtClean="0"/>
              <a:pPr/>
              <a:t>41</a:t>
            </a:fld>
            <a:endParaRPr lang="en-GB" smtClean="0"/>
          </a:p>
        </p:txBody>
      </p:sp>
      <p:sp>
        <p:nvSpPr>
          <p:cNvPr id="78851" name="Rectangle 2"/>
          <p:cNvSpPr>
            <a:spLocks noGrp="1" noRot="1" noChangeAspect="1" noChangeArrowheads="1" noTextEdit="1"/>
          </p:cNvSpPr>
          <p:nvPr>
            <p:ph type="sldImg"/>
          </p:nvPr>
        </p:nvSpPr>
        <p:spPr>
          <a:ln/>
        </p:spPr>
      </p:sp>
      <p:sp>
        <p:nvSpPr>
          <p:cNvPr id="78852" name="Rectangle 3"/>
          <p:cNvSpPr>
            <a:spLocks noGrp="1" noChangeArrowheads="1"/>
          </p:cNvSpPr>
          <p:nvPr>
            <p:ph type="body" idx="1"/>
          </p:nvPr>
        </p:nvSpPr>
        <p:spPr>
          <a:xfrm>
            <a:off x="906463" y="4714875"/>
            <a:ext cx="4984750" cy="4467225"/>
          </a:xfrm>
          <a:noFill/>
          <a:ln/>
        </p:spPr>
        <p:txBody>
          <a:bodyPr/>
          <a:lstStyle/>
          <a:p>
            <a:pPr eaLnBrk="1" hangingPunct="1"/>
            <a:r>
              <a:rPr lang="en-US" smtClean="0"/>
              <a:t>In children it is even more evident that the COD are totally preventable and cheaply</a:t>
            </a:r>
          </a:p>
          <a:p>
            <a:pPr eaLnBrk="1" hangingPunct="1"/>
            <a:r>
              <a:rPr lang="en-US" smtClean="0"/>
              <a:t>Pneumonia 25cents</a:t>
            </a:r>
          </a:p>
          <a:p>
            <a:pPr eaLnBrk="1" hangingPunct="1"/>
            <a:r>
              <a:rPr lang="en-US" smtClean="0"/>
              <a:t>Diarrhea ORT</a:t>
            </a:r>
          </a:p>
          <a:p>
            <a:pPr eaLnBrk="1" hangingPunct="1"/>
            <a:r>
              <a:rPr lang="en-US" smtClean="0"/>
              <a:t>Malnutrition-food</a:t>
            </a: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9874" name="Rectangle 7"/>
          <p:cNvSpPr>
            <a:spLocks noGrp="1" noChangeArrowheads="1"/>
          </p:cNvSpPr>
          <p:nvPr>
            <p:ph type="sldNum" sz="quarter" idx="5"/>
          </p:nvPr>
        </p:nvSpPr>
        <p:spPr>
          <a:noFill/>
        </p:spPr>
        <p:txBody>
          <a:bodyPr/>
          <a:lstStyle/>
          <a:p>
            <a:fld id="{E2C751FC-7CAE-40F0-A4D9-722A186E7A29}" type="slidenum">
              <a:rPr lang="en-GB" smtClean="0"/>
              <a:pPr/>
              <a:t>42</a:t>
            </a:fld>
            <a:endParaRPr lang="en-GB" smtClean="0"/>
          </a:p>
        </p:txBody>
      </p:sp>
      <p:sp>
        <p:nvSpPr>
          <p:cNvPr id="79875" name="Rectangle 2"/>
          <p:cNvSpPr>
            <a:spLocks noGrp="1" noRot="1" noChangeAspect="1" noChangeArrowheads="1" noTextEdit="1"/>
          </p:cNvSpPr>
          <p:nvPr>
            <p:ph type="sldImg"/>
          </p:nvPr>
        </p:nvSpPr>
        <p:spPr>
          <a:ln/>
        </p:spPr>
      </p:sp>
      <p:sp>
        <p:nvSpPr>
          <p:cNvPr id="79876" name="Rectangle 3"/>
          <p:cNvSpPr>
            <a:spLocks noGrp="1" noChangeArrowheads="1"/>
          </p:cNvSpPr>
          <p:nvPr>
            <p:ph type="body" idx="1"/>
          </p:nvPr>
        </p:nvSpPr>
        <p:spPr>
          <a:xfrm>
            <a:off x="906463" y="4714875"/>
            <a:ext cx="4984750" cy="4467225"/>
          </a:xfrm>
          <a:noFill/>
          <a:ln/>
        </p:spPr>
        <p:txBody>
          <a:bodyPr/>
          <a:lstStyle/>
          <a:p>
            <a:pPr eaLnBrk="1" hangingPunct="1"/>
            <a:r>
              <a:rPr lang="en-US" smtClean="0"/>
              <a:t>Why are the burdens of disease so different ?So what are the factors which determine health </a:t>
            </a:r>
          </a:p>
          <a:p>
            <a:pPr eaLnBrk="1" hangingPunct="1"/>
            <a:r>
              <a:rPr lang="en-US" smtClean="0"/>
              <a:t>They are not medical </a:t>
            </a:r>
          </a:p>
          <a:p>
            <a:pPr eaLnBrk="1" hangingPunct="1"/>
            <a:r>
              <a:rPr lang="en-US" smtClean="0"/>
              <a:t>Income, education, safety climate, access to care</a:t>
            </a:r>
          </a:p>
          <a:p>
            <a:pPr eaLnBrk="1" hangingPunct="1"/>
            <a:r>
              <a:rPr lang="en-US" smtClean="0"/>
              <a:t>I will look a little at these determinants globally and then look at how the world proposes to solve them with the MDG</a:t>
            </a: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0898" name="Rectangle 7"/>
          <p:cNvSpPr>
            <a:spLocks noGrp="1" noChangeArrowheads="1"/>
          </p:cNvSpPr>
          <p:nvPr>
            <p:ph type="sldNum" sz="quarter" idx="5"/>
          </p:nvPr>
        </p:nvSpPr>
        <p:spPr>
          <a:noFill/>
        </p:spPr>
        <p:txBody>
          <a:bodyPr/>
          <a:lstStyle/>
          <a:p>
            <a:fld id="{2F834F69-0BA4-46AD-9D45-E13A133DBEEA}" type="slidenum">
              <a:rPr lang="en-GB" smtClean="0"/>
              <a:pPr/>
              <a:t>43</a:t>
            </a:fld>
            <a:endParaRPr lang="en-GB" smtClean="0"/>
          </a:p>
        </p:txBody>
      </p:sp>
      <p:sp>
        <p:nvSpPr>
          <p:cNvPr id="80899" name="Rectangle 2"/>
          <p:cNvSpPr>
            <a:spLocks noGrp="1" noRot="1" noChangeAspect="1" noChangeArrowheads="1" noTextEdit="1"/>
          </p:cNvSpPr>
          <p:nvPr>
            <p:ph type="sldImg"/>
          </p:nvPr>
        </p:nvSpPr>
        <p:spPr>
          <a:ln/>
        </p:spPr>
      </p:sp>
      <p:sp>
        <p:nvSpPr>
          <p:cNvPr id="80900" name="Rectangle 3"/>
          <p:cNvSpPr>
            <a:spLocks noGrp="1" noChangeArrowheads="1"/>
          </p:cNvSpPr>
          <p:nvPr>
            <p:ph type="body" idx="1"/>
          </p:nvPr>
        </p:nvSpPr>
        <p:spPr>
          <a:xfrm>
            <a:off x="906463" y="4714875"/>
            <a:ext cx="4984750" cy="4467225"/>
          </a:xfrm>
          <a:noFill/>
          <a:ln/>
        </p:spPr>
        <p:txBody>
          <a:bodyPr/>
          <a:lstStyle/>
          <a:p>
            <a:pPr eaLnBrk="1" hangingPunct="1"/>
            <a:r>
              <a:rPr lang="en-US" smtClean="0"/>
              <a:t>There is clearly increasing recognition that the gap between rich and poor is growing, not just between countries but within them,  and  that this widening disparity is  unhealthy.</a:t>
            </a:r>
          </a:p>
          <a:p>
            <a:pPr eaLnBrk="1" hangingPunct="1"/>
            <a:r>
              <a:rPr lang="en-US" smtClean="0"/>
              <a:t>This champagne glass is becoming wider and shallower with each year.</a:t>
            </a: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22" name="Rectangle 7"/>
          <p:cNvSpPr>
            <a:spLocks noGrp="1" noChangeArrowheads="1"/>
          </p:cNvSpPr>
          <p:nvPr>
            <p:ph type="sldNum" sz="quarter" idx="5"/>
          </p:nvPr>
        </p:nvSpPr>
        <p:spPr>
          <a:noFill/>
        </p:spPr>
        <p:txBody>
          <a:bodyPr/>
          <a:lstStyle/>
          <a:p>
            <a:fld id="{19483952-5EE7-4C14-8A2D-EBB23D7C5CA0}" type="slidenum">
              <a:rPr lang="en-GB" smtClean="0"/>
              <a:pPr/>
              <a:t>46</a:t>
            </a:fld>
            <a:endParaRPr lang="en-GB" smtClean="0"/>
          </a:p>
        </p:txBody>
      </p:sp>
      <p:sp>
        <p:nvSpPr>
          <p:cNvPr id="81923" name="Rectangle 2"/>
          <p:cNvSpPr>
            <a:spLocks noGrp="1" noRot="1" noChangeAspect="1" noChangeArrowheads="1" noTextEdit="1"/>
          </p:cNvSpPr>
          <p:nvPr>
            <p:ph type="sldImg"/>
          </p:nvPr>
        </p:nvSpPr>
        <p:spPr>
          <a:ln/>
        </p:spPr>
      </p:sp>
      <p:sp>
        <p:nvSpPr>
          <p:cNvPr id="81924" name="Rectangle 3"/>
          <p:cNvSpPr>
            <a:spLocks noGrp="1" noChangeArrowheads="1"/>
          </p:cNvSpPr>
          <p:nvPr>
            <p:ph type="body" idx="1"/>
          </p:nvPr>
        </p:nvSpPr>
        <p:spPr>
          <a:xfrm>
            <a:off x="906463" y="4714875"/>
            <a:ext cx="4984750" cy="4467225"/>
          </a:xfrm>
          <a:noFill/>
          <a:ln/>
        </p:spPr>
        <p:txBody>
          <a:bodyPr/>
          <a:lstStyle/>
          <a:p>
            <a:pPr eaLnBrk="1" hangingPunct="1"/>
            <a:r>
              <a:rPr lang="en-GB" smtClean="0">
                <a:cs typeface="Times New Roman" pitchFamily="18" charset="0"/>
              </a:rPr>
              <a:t>In 2000 the distribution of that poverty was predominantly in south asia, East asia, South Africa accounting for 90% of alll those living on less tham 1$ a day</a:t>
            </a:r>
          </a:p>
          <a:p>
            <a:pPr eaLnBrk="1" hangingPunct="1"/>
            <a:endParaRPr lang="en-GB" smtClean="0"/>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2946" name="Rectangle 7"/>
          <p:cNvSpPr>
            <a:spLocks noGrp="1" noChangeArrowheads="1"/>
          </p:cNvSpPr>
          <p:nvPr>
            <p:ph type="sldNum" sz="quarter" idx="5"/>
          </p:nvPr>
        </p:nvSpPr>
        <p:spPr>
          <a:noFill/>
        </p:spPr>
        <p:txBody>
          <a:bodyPr/>
          <a:lstStyle/>
          <a:p>
            <a:fld id="{7D6E1E2C-33C5-429A-80BA-BC57A690B098}" type="slidenum">
              <a:rPr lang="en-GB" smtClean="0"/>
              <a:pPr/>
              <a:t>47</a:t>
            </a:fld>
            <a:endParaRPr lang="en-GB" smtClean="0"/>
          </a:p>
        </p:txBody>
      </p:sp>
      <p:sp>
        <p:nvSpPr>
          <p:cNvPr id="82947" name="Rectangle 2"/>
          <p:cNvSpPr>
            <a:spLocks noGrp="1" noRot="1" noChangeAspect="1" noChangeArrowheads="1" noTextEdit="1"/>
          </p:cNvSpPr>
          <p:nvPr>
            <p:ph type="sldImg"/>
          </p:nvPr>
        </p:nvSpPr>
        <p:spPr>
          <a:ln/>
        </p:spPr>
      </p:sp>
      <p:sp>
        <p:nvSpPr>
          <p:cNvPr id="82948" name="Rectangle 3"/>
          <p:cNvSpPr>
            <a:spLocks noGrp="1" noChangeArrowheads="1"/>
          </p:cNvSpPr>
          <p:nvPr>
            <p:ph type="body" idx="1"/>
          </p:nvPr>
        </p:nvSpPr>
        <p:spPr>
          <a:xfrm>
            <a:off x="906463" y="4714875"/>
            <a:ext cx="4984750" cy="4467225"/>
          </a:xfrm>
          <a:noFill/>
          <a:ln/>
        </p:spPr>
        <p:txBody>
          <a:bodyPr/>
          <a:lstStyle/>
          <a:p>
            <a:pPr eaLnBrk="1" hangingPunct="1"/>
            <a:r>
              <a:rPr lang="en-US" smtClean="0"/>
              <a:t>But here is where the dollars are mostly where the probl;em isn’t</a:t>
            </a: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3970" name="Rectangle 7"/>
          <p:cNvSpPr>
            <a:spLocks noGrp="1" noChangeArrowheads="1"/>
          </p:cNvSpPr>
          <p:nvPr>
            <p:ph type="sldNum" sz="quarter" idx="5"/>
          </p:nvPr>
        </p:nvSpPr>
        <p:spPr>
          <a:noFill/>
        </p:spPr>
        <p:txBody>
          <a:bodyPr/>
          <a:lstStyle/>
          <a:p>
            <a:fld id="{D76E14E8-72E3-46C9-98A8-734A648AAA8D}" type="slidenum">
              <a:rPr lang="en-GB" smtClean="0"/>
              <a:pPr/>
              <a:t>48</a:t>
            </a:fld>
            <a:endParaRPr lang="en-GB" smtClean="0"/>
          </a:p>
        </p:txBody>
      </p:sp>
      <p:sp>
        <p:nvSpPr>
          <p:cNvPr id="83971" name="Rectangle 2"/>
          <p:cNvSpPr>
            <a:spLocks noGrp="1" noRot="1" noChangeAspect="1" noChangeArrowheads="1" noTextEdit="1"/>
          </p:cNvSpPr>
          <p:nvPr>
            <p:ph type="sldImg"/>
          </p:nvPr>
        </p:nvSpPr>
        <p:spPr>
          <a:ln/>
        </p:spPr>
      </p:sp>
      <p:sp>
        <p:nvSpPr>
          <p:cNvPr id="83972" name="Rectangle 3"/>
          <p:cNvSpPr>
            <a:spLocks noGrp="1" noChangeArrowheads="1"/>
          </p:cNvSpPr>
          <p:nvPr>
            <p:ph type="body" idx="1"/>
          </p:nvPr>
        </p:nvSpPr>
        <p:spPr>
          <a:xfrm>
            <a:off x="906463" y="4714875"/>
            <a:ext cx="4984750" cy="4467225"/>
          </a:xfrm>
          <a:noFill/>
          <a:ln/>
        </p:spPr>
        <p:txBody>
          <a:bodyPr/>
          <a:lstStyle/>
          <a:p>
            <a:pPr eaLnBrk="1" hangingPunct="1"/>
            <a:r>
              <a:rPr lang="en-US" smtClean="0"/>
              <a:t>Health care expenditures are some indication of expected quality of care/ In Africa, about 1% of GDP compared with the average. In Canada it is 9%</a:t>
            </a:r>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4994" name="Rectangle 7"/>
          <p:cNvSpPr>
            <a:spLocks noGrp="1" noChangeArrowheads="1"/>
          </p:cNvSpPr>
          <p:nvPr>
            <p:ph type="sldNum" sz="quarter" idx="5"/>
          </p:nvPr>
        </p:nvSpPr>
        <p:spPr>
          <a:noFill/>
        </p:spPr>
        <p:txBody>
          <a:bodyPr/>
          <a:lstStyle/>
          <a:p>
            <a:fld id="{12D35C32-34A4-4AB3-BEF0-3A7185A1E245}" type="slidenum">
              <a:rPr lang="en-GB" smtClean="0"/>
              <a:pPr/>
              <a:t>50</a:t>
            </a:fld>
            <a:endParaRPr lang="en-GB" smtClean="0"/>
          </a:p>
        </p:txBody>
      </p:sp>
      <p:sp>
        <p:nvSpPr>
          <p:cNvPr id="84995" name="Rectangle 2"/>
          <p:cNvSpPr>
            <a:spLocks noGrp="1" noRot="1" noChangeAspect="1" noChangeArrowheads="1" noTextEdit="1"/>
          </p:cNvSpPr>
          <p:nvPr>
            <p:ph type="sldImg"/>
          </p:nvPr>
        </p:nvSpPr>
        <p:spPr>
          <a:ln/>
        </p:spPr>
      </p:sp>
      <p:sp>
        <p:nvSpPr>
          <p:cNvPr id="84996" name="Rectangle 3"/>
          <p:cNvSpPr>
            <a:spLocks noGrp="1" noChangeArrowheads="1"/>
          </p:cNvSpPr>
          <p:nvPr>
            <p:ph type="body" idx="1"/>
          </p:nvPr>
        </p:nvSpPr>
        <p:spPr>
          <a:xfrm>
            <a:off x="906463" y="4714875"/>
            <a:ext cx="4984750" cy="4467225"/>
          </a:xfrm>
          <a:noFill/>
          <a:ln/>
        </p:spPr>
        <p:txBody>
          <a:bodyPr/>
          <a:lstStyle/>
          <a:p>
            <a:pPr eaLnBrk="1" hangingPunct="1"/>
            <a:r>
              <a:rPr lang="en-US" smtClean="0"/>
              <a:t>The stark contract in health indicators demonstrate the challenges. On the one side simple investment in treatments is not enough with out cross sector support , On the other hand development alone is not enough to kick start the building of infrastructure.</a:t>
            </a:r>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6018" name="Rectangle 7"/>
          <p:cNvSpPr>
            <a:spLocks noGrp="1" noChangeArrowheads="1"/>
          </p:cNvSpPr>
          <p:nvPr>
            <p:ph type="sldNum" sz="quarter" idx="5"/>
          </p:nvPr>
        </p:nvSpPr>
        <p:spPr>
          <a:noFill/>
        </p:spPr>
        <p:txBody>
          <a:bodyPr/>
          <a:lstStyle/>
          <a:p>
            <a:fld id="{82BBE0BE-B1C4-4532-A07F-C7ADAA676F4D}" type="slidenum">
              <a:rPr lang="en-GB" smtClean="0"/>
              <a:pPr/>
              <a:t>51</a:t>
            </a:fld>
            <a:endParaRPr lang="en-GB" smtClean="0"/>
          </a:p>
        </p:txBody>
      </p:sp>
      <p:sp>
        <p:nvSpPr>
          <p:cNvPr id="86019" name="Rectangle 2"/>
          <p:cNvSpPr>
            <a:spLocks noGrp="1" noRot="1" noChangeAspect="1" noChangeArrowheads="1" noTextEdit="1"/>
          </p:cNvSpPr>
          <p:nvPr>
            <p:ph type="sldImg"/>
          </p:nvPr>
        </p:nvSpPr>
        <p:spPr>
          <a:ln/>
        </p:spPr>
      </p:sp>
      <p:sp>
        <p:nvSpPr>
          <p:cNvPr id="86020" name="Rectangle 3"/>
          <p:cNvSpPr>
            <a:spLocks noGrp="1" noChangeArrowheads="1"/>
          </p:cNvSpPr>
          <p:nvPr>
            <p:ph type="body" idx="1"/>
          </p:nvPr>
        </p:nvSpPr>
        <p:spPr>
          <a:xfrm>
            <a:off x="906463" y="4714875"/>
            <a:ext cx="4984750" cy="4467225"/>
          </a:xfrm>
          <a:noFill/>
          <a:ln/>
        </p:spPr>
        <p:txBody>
          <a:bodyPr/>
          <a:lstStyle/>
          <a:p>
            <a:pPr eaLnBrk="1" hangingPunct="1"/>
            <a:r>
              <a:rPr lang="en-US" smtClean="0"/>
              <a:t>Education is a factor as demonstrated here Education of the  mother in particular, has a significant impact on reduction of childhood mortality, the higher the better. </a:t>
            </a:r>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7042" name="Rectangle 7"/>
          <p:cNvSpPr>
            <a:spLocks noGrp="1" noChangeArrowheads="1"/>
          </p:cNvSpPr>
          <p:nvPr>
            <p:ph type="sldNum" sz="quarter" idx="5"/>
          </p:nvPr>
        </p:nvSpPr>
        <p:spPr>
          <a:noFill/>
        </p:spPr>
        <p:txBody>
          <a:bodyPr/>
          <a:lstStyle/>
          <a:p>
            <a:fld id="{E1C52E5E-8593-46A4-863A-DA66F8F95FEB}" type="slidenum">
              <a:rPr lang="en-GB" smtClean="0"/>
              <a:pPr/>
              <a:t>53</a:t>
            </a:fld>
            <a:endParaRPr lang="en-GB" smtClean="0"/>
          </a:p>
        </p:txBody>
      </p:sp>
      <p:sp>
        <p:nvSpPr>
          <p:cNvPr id="87043" name="Rectangle 2"/>
          <p:cNvSpPr>
            <a:spLocks noGrp="1" noRot="1" noChangeAspect="1" noChangeArrowheads="1" noTextEdit="1"/>
          </p:cNvSpPr>
          <p:nvPr>
            <p:ph type="sldImg"/>
          </p:nvPr>
        </p:nvSpPr>
        <p:spPr>
          <a:ln/>
        </p:spPr>
      </p:sp>
      <p:sp>
        <p:nvSpPr>
          <p:cNvPr id="87044" name="Rectangle 3"/>
          <p:cNvSpPr>
            <a:spLocks noGrp="1" noChangeArrowheads="1"/>
          </p:cNvSpPr>
          <p:nvPr>
            <p:ph type="body" idx="1"/>
          </p:nvPr>
        </p:nvSpPr>
        <p:spPr>
          <a:xfrm>
            <a:off x="906463" y="4714875"/>
            <a:ext cx="4984750" cy="4467225"/>
          </a:xfrm>
          <a:noFill/>
          <a:ln/>
        </p:spPr>
        <p:txBody>
          <a:bodyPr/>
          <a:lstStyle/>
          <a:p>
            <a:pPr eaLnBrk="1" hangingPunct="1"/>
            <a:r>
              <a:rPr lang="en-US" smtClean="0"/>
              <a:t>I wont define social disruption  more than to say that in the face of disaster health care moves to crisis mode, and education disappears: some circumstances I think of today are Iraq, Darfur, </a:t>
            </a:r>
          </a:p>
          <a:p>
            <a:pPr eaLnBrk="1" hangingPunct="1"/>
            <a:r>
              <a:rPr lang="en-US" smtClean="0"/>
              <a:t>But even outside of crisis in cities security is challenged.</a:t>
            </a:r>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8066" name="Rectangle 7"/>
          <p:cNvSpPr>
            <a:spLocks noGrp="1" noChangeArrowheads="1"/>
          </p:cNvSpPr>
          <p:nvPr>
            <p:ph type="sldNum" sz="quarter" idx="5"/>
          </p:nvPr>
        </p:nvSpPr>
        <p:spPr>
          <a:noFill/>
        </p:spPr>
        <p:txBody>
          <a:bodyPr/>
          <a:lstStyle/>
          <a:p>
            <a:fld id="{85915CEB-C73D-430D-A1D6-9B16A017E0A3}" type="slidenum">
              <a:rPr lang="en-GB" smtClean="0"/>
              <a:pPr/>
              <a:t>54</a:t>
            </a:fld>
            <a:endParaRPr lang="en-GB" smtClean="0"/>
          </a:p>
        </p:txBody>
      </p:sp>
      <p:sp>
        <p:nvSpPr>
          <p:cNvPr id="88067" name="Rectangle 2"/>
          <p:cNvSpPr>
            <a:spLocks noGrp="1" noRot="1" noChangeAspect="1" noChangeArrowheads="1" noTextEdit="1"/>
          </p:cNvSpPr>
          <p:nvPr>
            <p:ph type="sldImg"/>
          </p:nvPr>
        </p:nvSpPr>
        <p:spPr>
          <a:ln/>
        </p:spPr>
      </p:sp>
      <p:sp>
        <p:nvSpPr>
          <p:cNvPr id="88068" name="Rectangle 3"/>
          <p:cNvSpPr>
            <a:spLocks noGrp="1" noChangeArrowheads="1"/>
          </p:cNvSpPr>
          <p:nvPr>
            <p:ph type="body" idx="1"/>
          </p:nvPr>
        </p:nvSpPr>
        <p:spPr>
          <a:noFill/>
          <a:ln/>
        </p:spPr>
        <p:txBody>
          <a:bodyPr/>
          <a:lstStyle/>
          <a:p>
            <a:pPr eaLnBrk="1" hangingPunct="1"/>
            <a:r>
              <a:rPr lang="en-US" smtClean="0"/>
              <a:t>Migration is one part of the story behind poverty, because of war, famine, drought, </a:t>
            </a:r>
          </a:p>
          <a:p>
            <a:pPr eaLnBrk="1" hangingPunct="1"/>
            <a:r>
              <a:rPr lang="en-US" smtClean="0"/>
              <a:t>Try to imagine this group are your responsibility when they arrive</a:t>
            </a:r>
          </a:p>
          <a:p>
            <a:pPr eaLnBrk="1" hangingPunct="1"/>
            <a:r>
              <a:rPr lang="en-US" smtClean="0"/>
              <a:t>What will they need ? So…the cry that one must reorganize the economy to enable private industry to flourish neglects the fact that poor people get sick and sick people cnat work and no economy is p9ossible until some health is restored.</a:t>
            </a:r>
          </a:p>
          <a:p>
            <a:pPr eaLnBrk="1" hangingPunct="1"/>
            <a:endParaRPr lang="en-US" smtClean="0"/>
          </a:p>
          <a:p>
            <a:pPr eaLnBrk="1" hangingPunct="1"/>
            <a:r>
              <a:rPr lang="en-US" smtClean="0"/>
              <a:t>Population reached 6 billion in 1999 from 1.7 in 1900:estimated to be 11 billion by 2050</a:t>
            </a:r>
          </a:p>
          <a:p>
            <a:pPr eaLnBrk="1" hangingPunct="1"/>
            <a:r>
              <a:rPr lang="en-US" smtClean="0"/>
              <a:t>rate of growth peaked in 1970 but still increases 230,000daily, and 390 million /year</a:t>
            </a:r>
          </a:p>
          <a:p>
            <a:pPr eaLnBrk="1" hangingPunct="1"/>
            <a:r>
              <a:rPr lang="en-US" smtClean="0"/>
              <a:t>of 192 nations, 67 are shrinking (fertility &lt;2)</a:t>
            </a:r>
          </a:p>
          <a:p>
            <a:pPr eaLnBrk="1" hangingPunct="1"/>
            <a:r>
              <a:rPr lang="en-US" smtClean="0"/>
              <a:t>Caloric need for 2200/day</a:t>
            </a:r>
          </a:p>
          <a:p>
            <a:pPr eaLnBrk="1" hangingPunct="1"/>
            <a:r>
              <a:rPr lang="en-US" smtClean="0"/>
              <a:t>number of chronically malnourished has fallen 40% to 20%</a:t>
            </a:r>
          </a:p>
          <a:p>
            <a:pPr eaLnBrk="1" hangingPunct="1"/>
            <a:r>
              <a:rPr lang="en-US" smtClean="0"/>
              <a:t>agricultural technology advances have improved food production with loss of biodiversity</a:t>
            </a:r>
          </a:p>
          <a:p>
            <a:pPr eaLnBrk="1" hangingPunct="1"/>
            <a:r>
              <a:rPr lang="en-US" smtClean="0"/>
              <a:t>problem is now more one of distribution not production</a:t>
            </a:r>
          </a:p>
          <a:p>
            <a:pPr eaLnBrk="1" hangingPunct="1"/>
            <a:endParaRPr lang="en-US" smtClean="0"/>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9090" name="Rectangle 7"/>
          <p:cNvSpPr>
            <a:spLocks noGrp="1" noChangeArrowheads="1"/>
          </p:cNvSpPr>
          <p:nvPr>
            <p:ph type="sldNum" sz="quarter" idx="5"/>
          </p:nvPr>
        </p:nvSpPr>
        <p:spPr>
          <a:noFill/>
        </p:spPr>
        <p:txBody>
          <a:bodyPr/>
          <a:lstStyle/>
          <a:p>
            <a:fld id="{B5C4EB5A-3B97-4DBC-BA63-35732159A67B}" type="slidenum">
              <a:rPr lang="en-GB" smtClean="0"/>
              <a:pPr/>
              <a:t>55</a:t>
            </a:fld>
            <a:endParaRPr lang="en-GB" smtClean="0"/>
          </a:p>
        </p:txBody>
      </p:sp>
      <p:sp>
        <p:nvSpPr>
          <p:cNvPr id="89091" name="Rectangle 2"/>
          <p:cNvSpPr>
            <a:spLocks noGrp="1" noRot="1" noChangeAspect="1" noChangeArrowheads="1" noTextEdit="1"/>
          </p:cNvSpPr>
          <p:nvPr>
            <p:ph type="sldImg"/>
          </p:nvPr>
        </p:nvSpPr>
        <p:spPr>
          <a:ln/>
        </p:spPr>
      </p:sp>
      <p:sp>
        <p:nvSpPr>
          <p:cNvPr id="89092" name="Rectangle 3"/>
          <p:cNvSpPr>
            <a:spLocks noGrp="1" noChangeArrowheads="1"/>
          </p:cNvSpPr>
          <p:nvPr>
            <p:ph type="body" idx="1"/>
          </p:nvPr>
        </p:nvSpPr>
        <p:spPr>
          <a:xfrm>
            <a:off x="906463" y="4714875"/>
            <a:ext cx="4984750" cy="4467225"/>
          </a:xfrm>
          <a:noFill/>
          <a:ln/>
        </p:spPr>
        <p:txBody>
          <a:bodyPr/>
          <a:lstStyle/>
          <a:p>
            <a:pPr eaLnBrk="1" hangingPunct="1"/>
            <a:r>
              <a:rPr lang="en-US" smtClean="0"/>
              <a:t>Global Warming, is real and causes real health challenges as an example the change in climate is responsible for increase in Malaria in Africa.</a:t>
            </a:r>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0114" name="Rectangle 7"/>
          <p:cNvSpPr>
            <a:spLocks noGrp="1" noChangeArrowheads="1"/>
          </p:cNvSpPr>
          <p:nvPr>
            <p:ph type="sldNum" sz="quarter" idx="5"/>
          </p:nvPr>
        </p:nvSpPr>
        <p:spPr>
          <a:noFill/>
        </p:spPr>
        <p:txBody>
          <a:bodyPr/>
          <a:lstStyle/>
          <a:p>
            <a:fld id="{9EC11426-38C3-41AC-9A1C-6811485F6369}" type="slidenum">
              <a:rPr lang="en-GB" smtClean="0"/>
              <a:pPr/>
              <a:t>57</a:t>
            </a:fld>
            <a:endParaRPr lang="en-GB" smtClean="0"/>
          </a:p>
        </p:txBody>
      </p:sp>
      <p:sp>
        <p:nvSpPr>
          <p:cNvPr id="90115" name="Rectangle 2"/>
          <p:cNvSpPr>
            <a:spLocks noGrp="1" noRot="1" noChangeAspect="1" noChangeArrowheads="1" noTextEdit="1"/>
          </p:cNvSpPr>
          <p:nvPr>
            <p:ph type="sldImg"/>
          </p:nvPr>
        </p:nvSpPr>
        <p:spPr>
          <a:ln/>
        </p:spPr>
      </p:sp>
      <p:sp>
        <p:nvSpPr>
          <p:cNvPr id="90116" name="Rectangle 3"/>
          <p:cNvSpPr>
            <a:spLocks noGrp="1" noChangeArrowheads="1"/>
          </p:cNvSpPr>
          <p:nvPr>
            <p:ph type="body" idx="1"/>
          </p:nvPr>
        </p:nvSpPr>
        <p:spPr>
          <a:xfrm>
            <a:off x="906463" y="4714875"/>
            <a:ext cx="4984750" cy="4467225"/>
          </a:xfrm>
          <a:noFill/>
          <a:ln/>
        </p:spPr>
        <p:txBody>
          <a:bodyPr/>
          <a:lstStyle/>
          <a:p>
            <a:pPr eaLnBrk="1" hangingPunct="1"/>
            <a:r>
              <a:rPr lang="en-US" smtClean="0"/>
              <a:t>Please tell me what makes you healthy, starting with the basics, assuming poverty</a:t>
            </a:r>
          </a:p>
          <a:p>
            <a:pPr eaLnBrk="1" hangingPunct="1"/>
            <a:r>
              <a:rPr lang="en-US" smtClean="0"/>
              <a:t>How is it possible to have these things</a:t>
            </a:r>
          </a:p>
          <a:p>
            <a:pPr eaLnBrk="1" hangingPunct="1"/>
            <a:r>
              <a:rPr lang="en-US" smtClean="0"/>
              <a:t>What health services do you think are essential</a:t>
            </a:r>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1138" name="Rectangle 7"/>
          <p:cNvSpPr>
            <a:spLocks noGrp="1" noChangeArrowheads="1"/>
          </p:cNvSpPr>
          <p:nvPr>
            <p:ph type="sldNum" sz="quarter" idx="5"/>
          </p:nvPr>
        </p:nvSpPr>
        <p:spPr>
          <a:noFill/>
        </p:spPr>
        <p:txBody>
          <a:bodyPr/>
          <a:lstStyle/>
          <a:p>
            <a:fld id="{3141826B-75DB-4C8D-B685-E37EBFBDC1E2}" type="slidenum">
              <a:rPr lang="en-GB" smtClean="0"/>
              <a:pPr/>
              <a:t>58</a:t>
            </a:fld>
            <a:endParaRPr lang="en-GB" smtClean="0"/>
          </a:p>
        </p:txBody>
      </p:sp>
      <p:sp>
        <p:nvSpPr>
          <p:cNvPr id="91139" name="Rectangle 2"/>
          <p:cNvSpPr>
            <a:spLocks noGrp="1" noRot="1" noChangeAspect="1" noChangeArrowheads="1" noTextEdit="1"/>
          </p:cNvSpPr>
          <p:nvPr>
            <p:ph type="sldImg"/>
          </p:nvPr>
        </p:nvSpPr>
        <p:spPr>
          <a:ln/>
        </p:spPr>
      </p:sp>
      <p:sp>
        <p:nvSpPr>
          <p:cNvPr id="91140" name="Rectangle 3"/>
          <p:cNvSpPr>
            <a:spLocks noGrp="1" noChangeArrowheads="1"/>
          </p:cNvSpPr>
          <p:nvPr>
            <p:ph type="body" idx="1"/>
          </p:nvPr>
        </p:nvSpPr>
        <p:spPr>
          <a:xfrm>
            <a:off x="906463" y="4714875"/>
            <a:ext cx="4984750" cy="4467225"/>
          </a:xfrm>
          <a:noFill/>
          <a:ln/>
        </p:spPr>
        <p:txBody>
          <a:bodyPr/>
          <a:lstStyle/>
          <a:p>
            <a:pPr eaLnBrk="1" hangingPunct="1"/>
            <a:r>
              <a:rPr lang="es-EC" smtClean="0"/>
              <a:t>Edmonton worries about a physician shortage, and how to address it. There is an effort to retrain foreign medical grads the classes are enlarged. The number of docs /100,000 in 1996 was about 172. The number in AFrica per 100,000 is about one tenth. The provision of health services which sees a family doc per patient is not feasibel. Nurses fill the gap and run program, which is designed to be administered in a mamagement system which undertakes triage</a:t>
            </a:r>
          </a:p>
        </p:txBody>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62" name="Rectangle 7"/>
          <p:cNvSpPr>
            <a:spLocks noGrp="1" noChangeArrowheads="1"/>
          </p:cNvSpPr>
          <p:nvPr>
            <p:ph type="sldNum" sz="quarter" idx="5"/>
          </p:nvPr>
        </p:nvSpPr>
        <p:spPr>
          <a:noFill/>
        </p:spPr>
        <p:txBody>
          <a:bodyPr/>
          <a:lstStyle/>
          <a:p>
            <a:fld id="{B2B78F08-BD4B-4D9D-B4B4-E445E7E9C804}" type="slidenum">
              <a:rPr lang="en-GB" smtClean="0"/>
              <a:pPr/>
              <a:t>59</a:t>
            </a:fld>
            <a:endParaRPr lang="en-GB" smtClean="0"/>
          </a:p>
        </p:txBody>
      </p:sp>
      <p:sp>
        <p:nvSpPr>
          <p:cNvPr id="92163" name="Rectangle 2"/>
          <p:cNvSpPr>
            <a:spLocks noGrp="1" noRot="1" noChangeAspect="1" noChangeArrowheads="1" noTextEdit="1"/>
          </p:cNvSpPr>
          <p:nvPr>
            <p:ph type="sldImg"/>
          </p:nvPr>
        </p:nvSpPr>
        <p:spPr>
          <a:ln/>
        </p:spPr>
      </p:sp>
      <p:sp>
        <p:nvSpPr>
          <p:cNvPr id="92164" name="Rectangle 3"/>
          <p:cNvSpPr>
            <a:spLocks noGrp="1" noChangeArrowheads="1"/>
          </p:cNvSpPr>
          <p:nvPr>
            <p:ph type="body" idx="1"/>
          </p:nvPr>
        </p:nvSpPr>
        <p:spPr>
          <a:noFill/>
          <a:ln/>
        </p:spPr>
        <p:txBody>
          <a:bodyPr/>
          <a:lstStyle/>
          <a:p>
            <a:pPr eaLnBrk="1" hangingPunct="1"/>
            <a:r>
              <a:rPr lang="en-US" smtClean="0"/>
              <a:t>WHO has defined essential services, which member orgs are responsible for delivering, in a cost effective way. The health budget is usually low and can be faced with pressures to deliver unreasonable programs. For example hospitals devour resources in an unreasonable fashion compared to the cost of lives saved. Many countries have identified essential drug lists to assure that the basics are provided without bankrupting the system. </a:t>
            </a:r>
          </a:p>
          <a:p>
            <a:pPr eaLnBrk="1" hangingPunct="1"/>
            <a:r>
              <a:rPr lang="en-US" smtClean="0"/>
              <a:t>Pressures from the private sector for diagnostics, therapeutics, push governments to sway from maintaining the essential service in favor of the one in demand. There are many examples: My Tridadian colleague does nephrology by sending her patients to the mainland for a transplant in a private hospital in the US. My Zambian fried got TB drugs from South africa when the TB control program in his country was in disarray. More recently he has acquired ART for HIV from south africa privately</a:t>
            </a:r>
          </a:p>
          <a:p>
            <a:pPr eaLnBrk="1" hangingPunct="1"/>
            <a:r>
              <a:rPr lang="en-US" smtClean="0"/>
              <a:t>In Ecuador the private doctors want access to second line drugs for TB but there is no country program for treating the sensitive forms of TB. Doctors are often the problem wanting to practice the skills they learned in medical school where high tech is the dream and the teaching and the texts written in the west.</a:t>
            </a:r>
          </a:p>
        </p:txBody>
      </p:sp>
    </p:spTree>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3186" name="Rectangle 7"/>
          <p:cNvSpPr>
            <a:spLocks noGrp="1" noChangeArrowheads="1"/>
          </p:cNvSpPr>
          <p:nvPr>
            <p:ph type="sldNum" sz="quarter" idx="5"/>
          </p:nvPr>
        </p:nvSpPr>
        <p:spPr>
          <a:noFill/>
        </p:spPr>
        <p:txBody>
          <a:bodyPr/>
          <a:lstStyle/>
          <a:p>
            <a:fld id="{D5C3EB86-715B-4FFA-B451-6048E8BEEBFC}" type="slidenum">
              <a:rPr lang="en-GB" smtClean="0"/>
              <a:pPr/>
              <a:t>60</a:t>
            </a:fld>
            <a:endParaRPr lang="en-GB" smtClean="0"/>
          </a:p>
        </p:txBody>
      </p:sp>
      <p:sp>
        <p:nvSpPr>
          <p:cNvPr id="93187" name="Rectangle 2"/>
          <p:cNvSpPr>
            <a:spLocks noGrp="1" noRot="1" noChangeAspect="1" noChangeArrowheads="1" noTextEdit="1"/>
          </p:cNvSpPr>
          <p:nvPr>
            <p:ph type="sldImg"/>
          </p:nvPr>
        </p:nvSpPr>
        <p:spPr>
          <a:ln/>
        </p:spPr>
      </p:sp>
      <p:sp>
        <p:nvSpPr>
          <p:cNvPr id="93188" name="Rectangle 3"/>
          <p:cNvSpPr>
            <a:spLocks noGrp="1" noChangeArrowheads="1"/>
          </p:cNvSpPr>
          <p:nvPr>
            <p:ph type="body" idx="1"/>
          </p:nvPr>
        </p:nvSpPr>
        <p:spPr>
          <a:xfrm>
            <a:off x="906463" y="4714875"/>
            <a:ext cx="4984750" cy="4467225"/>
          </a:xfrm>
          <a:noFill/>
          <a:ln/>
        </p:spPr>
        <p:txBody>
          <a:bodyPr/>
          <a:lstStyle/>
          <a:p>
            <a:pPr eaLnBrk="1" hangingPunct="1"/>
            <a:r>
              <a:rPr lang="en-US" smtClean="0"/>
              <a:t>!978 WHA meeting at Alma Ata determined that the way to health for all was through the Public health system identified the unit of 100,000 as the organizational base. Where services would be and intowhich peripheral centers would refer. Usually a doctor but as you will see feweer and fewer doctors. </a:t>
            </a:r>
          </a:p>
          <a:p>
            <a:pPr eaLnBrk="1" hangingPunct="1"/>
            <a:r>
              <a:rPr lang="en-US" smtClean="0"/>
              <a:t>All the programs necessary flow from this in poor countries. No money no Human resources.</a:t>
            </a:r>
          </a:p>
          <a:p>
            <a:pPr eaLnBrk="1" hangingPunct="1"/>
            <a:r>
              <a:rPr lang="en-US" smtClean="0"/>
              <a:t>Cuba is an exception.</a:t>
            </a:r>
          </a:p>
          <a:p>
            <a:pPr eaLnBrk="1" hangingPunct="1"/>
            <a:r>
              <a:rPr lang="en-US" smtClean="0"/>
              <a:t>But huge HRD good news is my son the doctor has a job at the local resort.</a:t>
            </a:r>
          </a:p>
        </p:txBody>
      </p:sp>
    </p:spTree>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4210" name="Rectangle 7"/>
          <p:cNvSpPr>
            <a:spLocks noGrp="1" noChangeArrowheads="1"/>
          </p:cNvSpPr>
          <p:nvPr>
            <p:ph type="sldNum" sz="quarter" idx="5"/>
          </p:nvPr>
        </p:nvSpPr>
        <p:spPr>
          <a:noFill/>
        </p:spPr>
        <p:txBody>
          <a:bodyPr/>
          <a:lstStyle/>
          <a:p>
            <a:fld id="{1DBA61EF-5F25-49F0-BD4C-849FB7791428}" type="slidenum">
              <a:rPr lang="en-GB" smtClean="0"/>
              <a:pPr/>
              <a:t>61</a:t>
            </a:fld>
            <a:endParaRPr lang="en-GB" smtClean="0"/>
          </a:p>
        </p:txBody>
      </p:sp>
      <p:sp>
        <p:nvSpPr>
          <p:cNvPr id="94211" name="Rectangle 2"/>
          <p:cNvSpPr>
            <a:spLocks noGrp="1" noRot="1" noChangeAspect="1" noChangeArrowheads="1" noTextEdit="1"/>
          </p:cNvSpPr>
          <p:nvPr>
            <p:ph type="sldImg"/>
          </p:nvPr>
        </p:nvSpPr>
        <p:spPr>
          <a:ln/>
        </p:spPr>
      </p:sp>
      <p:sp>
        <p:nvSpPr>
          <p:cNvPr id="94212" name="Rectangle 3"/>
          <p:cNvSpPr>
            <a:spLocks noGrp="1" noChangeArrowheads="1"/>
          </p:cNvSpPr>
          <p:nvPr>
            <p:ph type="body" idx="1"/>
          </p:nvPr>
        </p:nvSpPr>
        <p:spPr>
          <a:xfrm>
            <a:off x="906463" y="4714875"/>
            <a:ext cx="4984750" cy="4467225"/>
          </a:xfrm>
          <a:noFill/>
          <a:ln/>
        </p:spPr>
        <p:txBody>
          <a:bodyPr/>
          <a:lstStyle/>
          <a:p>
            <a:pPr eaLnBrk="1" hangingPunct="1"/>
            <a:r>
              <a:rPr lang="en-US" smtClean="0"/>
              <a:t>So these are the goals we have signed onto</a:t>
            </a:r>
          </a:p>
          <a:p>
            <a:pPr eaLnBrk="1" hangingPunct="1"/>
            <a:r>
              <a:rPr lang="en-US" smtClean="0"/>
              <a:t>And I will tell y ou some of the measuring tools with emphasis and examples on the ones with particular health concern</a:t>
            </a:r>
          </a:p>
        </p:txBody>
      </p:sp>
    </p:spTree>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5234" name="Rectangle 7"/>
          <p:cNvSpPr>
            <a:spLocks noGrp="1" noChangeArrowheads="1"/>
          </p:cNvSpPr>
          <p:nvPr>
            <p:ph type="sldNum" sz="quarter" idx="5"/>
          </p:nvPr>
        </p:nvSpPr>
        <p:spPr>
          <a:noFill/>
        </p:spPr>
        <p:txBody>
          <a:bodyPr/>
          <a:lstStyle/>
          <a:p>
            <a:fld id="{6AACB477-7D98-45B9-984A-E8DCB9F928A2}" type="slidenum">
              <a:rPr lang="en-GB" smtClean="0"/>
              <a:pPr/>
              <a:t>63</a:t>
            </a:fld>
            <a:endParaRPr lang="en-GB" smtClean="0"/>
          </a:p>
        </p:txBody>
      </p:sp>
      <p:sp>
        <p:nvSpPr>
          <p:cNvPr id="95235" name="Rectangle 2"/>
          <p:cNvSpPr>
            <a:spLocks noGrp="1" noRot="1" noChangeAspect="1" noChangeArrowheads="1" noTextEdit="1"/>
          </p:cNvSpPr>
          <p:nvPr>
            <p:ph type="sldImg"/>
          </p:nvPr>
        </p:nvSpPr>
        <p:spPr>
          <a:ln/>
        </p:spPr>
      </p:sp>
      <p:sp>
        <p:nvSpPr>
          <p:cNvPr id="95236" name="Rectangle 3"/>
          <p:cNvSpPr>
            <a:spLocks noGrp="1" noChangeArrowheads="1"/>
          </p:cNvSpPr>
          <p:nvPr>
            <p:ph type="body" idx="1"/>
          </p:nvPr>
        </p:nvSpPr>
        <p:spPr>
          <a:xfrm>
            <a:off x="906463" y="4714875"/>
            <a:ext cx="4984750" cy="4467225"/>
          </a:xfrm>
          <a:noFill/>
          <a:ln/>
        </p:spPr>
        <p:txBody>
          <a:bodyPr/>
          <a:lstStyle/>
          <a:p>
            <a:pPr eaLnBrk="1" hangingPunct="1"/>
            <a:r>
              <a:rPr lang="en-US" smtClean="0"/>
              <a:t>Using the same countries with Canada for comparison clearly HIV is a major factor in TZ, but so is poverty and If you have HIV and no HC dollars then you cant get well and cant work and cant help the economy</a:t>
            </a:r>
          </a:p>
        </p:txBody>
      </p:sp>
    </p:spTree>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6258" name="Rectangle 7"/>
          <p:cNvSpPr>
            <a:spLocks noGrp="1" noChangeArrowheads="1"/>
          </p:cNvSpPr>
          <p:nvPr>
            <p:ph type="sldNum" sz="quarter" idx="5"/>
          </p:nvPr>
        </p:nvSpPr>
        <p:spPr>
          <a:noFill/>
        </p:spPr>
        <p:txBody>
          <a:bodyPr/>
          <a:lstStyle/>
          <a:p>
            <a:fld id="{9EB0A12E-3064-44AB-A875-7EAAC62EF759}" type="slidenum">
              <a:rPr lang="en-GB" smtClean="0"/>
              <a:pPr/>
              <a:t>64</a:t>
            </a:fld>
            <a:endParaRPr lang="en-GB" smtClean="0"/>
          </a:p>
        </p:txBody>
      </p:sp>
      <p:sp>
        <p:nvSpPr>
          <p:cNvPr id="96259" name="Rectangle 2"/>
          <p:cNvSpPr>
            <a:spLocks noGrp="1" noRot="1" noChangeAspect="1" noChangeArrowheads="1" noTextEdit="1"/>
          </p:cNvSpPr>
          <p:nvPr>
            <p:ph type="sldImg"/>
          </p:nvPr>
        </p:nvSpPr>
        <p:spPr>
          <a:ln/>
        </p:spPr>
      </p:sp>
      <p:sp>
        <p:nvSpPr>
          <p:cNvPr id="96260" name="Rectangle 3"/>
          <p:cNvSpPr>
            <a:spLocks noGrp="1" noChangeArrowheads="1"/>
          </p:cNvSpPr>
          <p:nvPr>
            <p:ph type="body" idx="1"/>
          </p:nvPr>
        </p:nvSpPr>
        <p:spPr>
          <a:xfrm>
            <a:off x="906463" y="4714875"/>
            <a:ext cx="4984750" cy="4467225"/>
          </a:xfrm>
          <a:noFill/>
          <a:ln/>
        </p:spPr>
        <p:txBody>
          <a:bodyPr/>
          <a:lstStyle/>
          <a:p>
            <a:pPr eaLnBrk="1" hangingPunct="1"/>
            <a:r>
              <a:rPr lang="en-US" smtClean="0"/>
              <a:t>I will ask you to look at the chart to compare certain indicators so that you can guess what services will be available. Comparing with Canada</a:t>
            </a:r>
          </a:p>
          <a:p>
            <a:pPr eaLnBrk="1" hangingPunct="1"/>
            <a:r>
              <a:rPr lang="en-US" smtClean="0"/>
              <a:t>Malawi I have chosen because I have some information about the TB and HIV and ARI programs there. Although I do not know about the Malaria program I have gone to the Human development webiste and looked it up and found</a:t>
            </a:r>
          </a:p>
          <a:p>
            <a:pPr eaLnBrk="1" hangingPunct="1"/>
            <a:r>
              <a:rPr lang="en-US" smtClean="0"/>
              <a:t>Here are some sample countries and their income per capita, health care dollars, public, life expectancy and some health indicators &lt;5 mort and MM The differences are enormous. UN, WHO G8 and world Bannk have all agreed these have to be fixed. And as Candians we have signed onto the MDG</a:t>
            </a:r>
          </a:p>
          <a:p>
            <a:pPr eaLnBrk="1" hangingPunct="1"/>
            <a:r>
              <a:rPr lang="en-US" smtClean="0"/>
              <a:t>So I might ask you what are we doing?? Individually and collectively??</a:t>
            </a:r>
          </a:p>
        </p:txBody>
      </p:sp>
    </p:spTree>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7282" name="Rectangle 7"/>
          <p:cNvSpPr>
            <a:spLocks noGrp="1" noChangeArrowheads="1"/>
          </p:cNvSpPr>
          <p:nvPr>
            <p:ph type="sldNum" sz="quarter" idx="5"/>
          </p:nvPr>
        </p:nvSpPr>
        <p:spPr>
          <a:noFill/>
        </p:spPr>
        <p:txBody>
          <a:bodyPr/>
          <a:lstStyle/>
          <a:p>
            <a:fld id="{751DDC6A-2495-4295-98B8-064AB529B587}" type="slidenum">
              <a:rPr lang="en-GB" smtClean="0"/>
              <a:pPr/>
              <a:t>69</a:t>
            </a:fld>
            <a:endParaRPr lang="en-GB" smtClean="0"/>
          </a:p>
        </p:txBody>
      </p:sp>
      <p:sp>
        <p:nvSpPr>
          <p:cNvPr id="97283" name="Rectangle 2"/>
          <p:cNvSpPr>
            <a:spLocks noGrp="1" noRot="1" noChangeAspect="1" noChangeArrowheads="1" noTextEdit="1"/>
          </p:cNvSpPr>
          <p:nvPr>
            <p:ph type="sldImg"/>
          </p:nvPr>
        </p:nvSpPr>
        <p:spPr>
          <a:ln/>
        </p:spPr>
      </p:sp>
      <p:sp>
        <p:nvSpPr>
          <p:cNvPr id="97284" name="Rectangle 3"/>
          <p:cNvSpPr>
            <a:spLocks noGrp="1" noChangeArrowheads="1"/>
          </p:cNvSpPr>
          <p:nvPr>
            <p:ph type="body" idx="1"/>
          </p:nvPr>
        </p:nvSpPr>
        <p:spPr>
          <a:xfrm>
            <a:off x="906463" y="4714875"/>
            <a:ext cx="4984750" cy="4467225"/>
          </a:xfrm>
          <a:noFill/>
          <a:ln/>
        </p:spPr>
        <p:txBody>
          <a:bodyPr/>
          <a:lstStyle/>
          <a:p>
            <a:pPr eaLnBrk="1" hangingPunct="1"/>
            <a:r>
              <a:rPr lang="es-EC" smtClean="0"/>
              <a:t>60 health units trained</a:t>
            </a:r>
          </a:p>
          <a:p>
            <a:pPr eaLnBrk="1" hangingPunct="1"/>
            <a:r>
              <a:rPr lang="es-EC" smtClean="0"/>
              <a:t>Drugs from India</a:t>
            </a:r>
          </a:p>
          <a:p>
            <a:pPr eaLnBrk="1" hangingPunct="1"/>
            <a:r>
              <a:rPr lang="es-EC" smtClean="0"/>
              <a:t>Eventual goal universal access</a:t>
            </a:r>
          </a:p>
          <a:p>
            <a:pPr eaLnBrk="1" hangingPunct="1"/>
            <a:r>
              <a:rPr lang="es-EC" smtClean="0"/>
              <a:t>Starting kids 5% this year 10% next</a:t>
            </a:r>
          </a:p>
          <a:p>
            <a:pPr eaLnBrk="1" hangingPunct="1"/>
            <a:r>
              <a:rPr lang="es-EC" smtClean="0"/>
              <a:t>Trimune, worry resistance</a:t>
            </a:r>
          </a:p>
          <a:p>
            <a:pPr eaLnBrk="1" hangingPunct="1"/>
            <a:r>
              <a:rPr lang="es-EC" smtClean="0"/>
              <a:t>Monitoring system</a:t>
            </a:r>
          </a:p>
          <a:p>
            <a:pPr eaLnBrk="1" hangingPunct="1"/>
            <a:r>
              <a:rPr lang="es-EC" smtClean="0"/>
              <a:t>2005 cotrim</a:t>
            </a:r>
          </a:p>
        </p:txBody>
      </p:sp>
    </p:spTree>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8306" name="Rectangle 7"/>
          <p:cNvSpPr>
            <a:spLocks noGrp="1" noChangeArrowheads="1"/>
          </p:cNvSpPr>
          <p:nvPr>
            <p:ph type="sldNum" sz="quarter" idx="5"/>
          </p:nvPr>
        </p:nvSpPr>
        <p:spPr>
          <a:noFill/>
        </p:spPr>
        <p:txBody>
          <a:bodyPr/>
          <a:lstStyle/>
          <a:p>
            <a:fld id="{E76F06BF-EEBB-43CE-8DE1-056DC726C05F}" type="slidenum">
              <a:rPr lang="en-GB" smtClean="0"/>
              <a:pPr/>
              <a:t>71</a:t>
            </a:fld>
            <a:endParaRPr lang="en-GB" smtClean="0"/>
          </a:p>
        </p:txBody>
      </p:sp>
      <p:sp>
        <p:nvSpPr>
          <p:cNvPr id="98307" name="Rectangle 2"/>
          <p:cNvSpPr>
            <a:spLocks noGrp="1" noRot="1" noChangeAspect="1" noChangeArrowheads="1" noTextEdit="1"/>
          </p:cNvSpPr>
          <p:nvPr>
            <p:ph type="sldImg"/>
          </p:nvPr>
        </p:nvSpPr>
        <p:spPr>
          <a:ln/>
        </p:spPr>
      </p:sp>
      <p:sp>
        <p:nvSpPr>
          <p:cNvPr id="98308" name="Rectangle 3"/>
          <p:cNvSpPr>
            <a:spLocks noGrp="1" noChangeArrowheads="1"/>
          </p:cNvSpPr>
          <p:nvPr>
            <p:ph type="body" idx="1"/>
          </p:nvPr>
        </p:nvSpPr>
        <p:spPr>
          <a:xfrm>
            <a:off x="906463" y="4714875"/>
            <a:ext cx="4984750" cy="4467225"/>
          </a:xfrm>
          <a:noFill/>
          <a:ln/>
        </p:spPr>
        <p:txBody>
          <a:bodyPr/>
          <a:lstStyle/>
          <a:p>
            <a:pPr eaLnBrk="1" hangingPunct="1">
              <a:lnSpc>
                <a:spcPct val="80000"/>
              </a:lnSpc>
            </a:pPr>
            <a:r>
              <a:rPr lang="es-EC" sz="800" smtClean="0"/>
              <a:t>Chrissie Housi won’t be defeated.  HIV positive since 1993, she lost her husband to AIDS in 1997 and is currently putting her three children through school.  As a school teacher, she earns the equivalent of $100 CDN per semester, or every three months.  Her eldest son just started university where tuition is $120 per semester. Somehow she was able to put together enough money for the first semester and is hopeful he’ll receive a bursary for the remainder of his studies, otherwise his brief university career will be cut short.  Her second child is in secondary school for which Chrissie must also pay tuition.  Fortunately, the youngest is attending state sponsored primary school.  </a:t>
            </a:r>
          </a:p>
          <a:p>
            <a:pPr eaLnBrk="1" hangingPunct="1">
              <a:lnSpc>
                <a:spcPct val="80000"/>
              </a:lnSpc>
            </a:pPr>
            <a:r>
              <a:rPr lang="es-EC" sz="800" smtClean="0"/>
              <a:t>Chrissie grows all of her own food so her salary can go towards school fees and other necessities.  She is also the director of the Mwanza AIDS Support Organization (MWASO), a community based organisation supported in part by ActionAid International Malawi (AAIM), the organisation with whom I am working while on a year-long EWB placement.  </a:t>
            </a:r>
          </a:p>
          <a:p>
            <a:pPr eaLnBrk="1" hangingPunct="1">
              <a:lnSpc>
                <a:spcPct val="80000"/>
              </a:lnSpc>
            </a:pPr>
            <a:r>
              <a:rPr lang="es-EC" sz="800" smtClean="0"/>
              <a:t>Despite this, Chrissie always has a smile on her face.  Whenever we met, she greets me with a vigorous hand shake and a beaming smile and says “Aah Rachel, my daughter!”  We laugh because her youngest child is also named Rachel.  She is infinitely positive and always working on another proposal to secure funding for MWASO.  As a recipient of antiretroviral therapy (ART) in Malawi, she looks strong and vibrant, unlike the emaciated pictures of AIDS victims we have become accustomed to seeing in the Canadian media.  In fact, both health officials and people living with AIDS in Mwanza have confirmed that there is not a shortage of antiretroviral medication in the district.  But these life-extending antiretrovirals can only be found in major centers, and rarely in the outlying rural areas.  There is also a shortage of demand for the drugs since there is great reluctance to get tested for the virus because people fear the stigma and discrimination directed at those who are HIV positive.  Sadly, many prefer to blame generalized poor health or other factors rather than find out their HIV status.  Perhaps it’s because of the limited access to the drugs in rural areas where the stigma is the greatest and the long term prospect are the most bleak – there are few perceived benefits to knowing your status.</a:t>
            </a:r>
          </a:p>
          <a:p>
            <a:pPr eaLnBrk="1" hangingPunct="1">
              <a:lnSpc>
                <a:spcPct val="80000"/>
              </a:lnSpc>
            </a:pPr>
            <a:r>
              <a:rPr lang="es-EC" sz="800" smtClean="0"/>
              <a:t>Poverty and AIDS are tightly coupled for most Malawians.  When an HIV positive farmer contracts an opportunistic infection like tuberculosis (TB) or pneumonia, the income lost due to his inability to work, or used to pay for drugs for treatment, is often recouped by selling the few assets a family might have.  The farmer and his family then become more vulnerable to subsequent shocks, like disease or drought.  Furthermore, without access to ART, the farmer will only lose strength with time, and become more dependent on his family.  </a:t>
            </a:r>
          </a:p>
          <a:p>
            <a:pPr eaLnBrk="1" hangingPunct="1">
              <a:lnSpc>
                <a:spcPct val="80000"/>
              </a:lnSpc>
            </a:pPr>
            <a:r>
              <a:rPr lang="es-EC" sz="800" smtClean="0"/>
              <a:t>Chrissie explains that if you are sick in a village, you must “ask your child not to attend to chores, not to go to school [but instead, to] care for you, so the child fails” in school and ultimately at creating a better life for itself.  The National AIDS Council of Malawi estimates there are over 800,000 orphans in Malawi due to the AIDS epidemic (this figure includes single orphans who have lost one parent and double orphans who have lost both).  Many of these children do not attend school as their days must be spent earning an income or attending to ailing relatives. </a:t>
            </a:r>
          </a:p>
          <a:p>
            <a:pPr eaLnBrk="1" hangingPunct="1">
              <a:lnSpc>
                <a:spcPct val="80000"/>
              </a:lnSpc>
            </a:pPr>
            <a:r>
              <a:rPr lang="es-EC" sz="800" smtClean="0"/>
              <a:t>The UNAIDS 2004 report on the global AIDS epidemic highlights the fact that women bare a disproportionate share of the burden of care, thus reducing their ability to generate income for their family or receive an education.  Without financial independence or an education, these women are more likely to resort to prostitution as a means of generating income to feed the family or pay for school fees.  Those who suffer from AIDS in Malawi are already stigmatized because many believe AIDS affects those with moral shortcomings, such as promiscuity, or that the patient has been cursed.  Since there is no prospect of recovery and access to medical care is limited, especially in rural areas, the patient becomes an ever increasing burden for the family. Caregivers are less and less able to provide the support and resources they so desperately need.  It’s a frightening scenario and an undignified end for many victims of the disease.     </a:t>
            </a:r>
          </a:p>
          <a:p>
            <a:pPr eaLnBrk="1" hangingPunct="1">
              <a:lnSpc>
                <a:spcPct val="80000"/>
              </a:lnSpc>
            </a:pPr>
            <a:r>
              <a:rPr lang="es-EC" sz="800" smtClean="0"/>
              <a:t>Yet despite the nationwide crisis, the result of the scourge of AIDS is far less obvious than you may imagine – although widely discussed in the media, it strikes silently and only a barely audible scream can be heard.  Just like I can’t tell that Chrissie has AIDS, it is hard to see the true impact of HIV/AIDS on Malawian development at first glance. The truly sick are at home or in a hospital.  The United Nations Development Program (UNDP) estimates that 20% of Malawians are infected with the virus. Some say the true prevalence rate is much higher because many are reluctant to be tested and cases are frequently underreported by hospitals, where death registers often claim the cause of death as unknown or as secondary infection such as TB which was acquired because the patient’s immune system was already weakened from AIDS.</a:t>
            </a:r>
          </a:p>
          <a:p>
            <a:pPr eaLnBrk="1" hangingPunct="1">
              <a:lnSpc>
                <a:spcPct val="80000"/>
              </a:lnSpc>
            </a:pPr>
            <a:r>
              <a:rPr lang="es-EC" sz="800" smtClean="0"/>
              <a:t>   </a:t>
            </a:r>
          </a:p>
          <a:p>
            <a:pPr eaLnBrk="1" hangingPunct="1">
              <a:lnSpc>
                <a:spcPct val="80000"/>
              </a:lnSpc>
            </a:pPr>
            <a:r>
              <a:rPr lang="es-EC" sz="800" smtClean="0"/>
              <a:t>AIDS does not discriminate between the old and the young, the rich and the poor, the educated and the illiterate, but vulnerable and excluded groups like women and children have the greatest difficulty coping.  The effect of AIDS on the professional and government workforce has been particularly detrimental to the development of Malawi.    HIV prevalence rates are much higher in urban areas (sometimes double rural rates) where the most educated people reside.  Malawian health care workers are already leaving at an alarming rate for better salaries and working conditions in South Africa and the UK; and deaths due to AIDS are further stretching a system already incapable of handling the pandemic.  The British Department for International Development is now topping up the salaries of health care workers in Malawi, but this is only a short term solution, one that ignores the cultural practices and beliefs that contribute to the spread of the disease.  </a:t>
            </a:r>
          </a:p>
          <a:p>
            <a:pPr eaLnBrk="1" hangingPunct="1">
              <a:lnSpc>
                <a:spcPct val="80000"/>
              </a:lnSpc>
            </a:pPr>
            <a:r>
              <a:rPr lang="es-EC" sz="800" smtClean="0"/>
              <a:t>In a country where typical student to teacher ratios are close to 100 to 1, the AIDS pandemic has had a profound impact on education.  Of 55,000 teachers in Malawi, one fifth or 11,000 are HIV positive.  This has tremendous implications for Malawi’s development.  Teachers are frequently absent due to illness, to attend funerals or care for others.  Education is an absolutely vital component of development, yet Malawian institutions are slowly being eroded by the disease.  </a:t>
            </a:r>
          </a:p>
          <a:p>
            <a:pPr eaLnBrk="1" hangingPunct="1">
              <a:lnSpc>
                <a:spcPct val="80000"/>
              </a:lnSpc>
            </a:pPr>
            <a:r>
              <a:rPr lang="es-EC" sz="800" smtClean="0"/>
              <a:t>If development means increasing people’s choices, then HIV/AIDS severely curtails them.  The ravages of AIDS impact every aspect of development from small scale farmers, to our non-governmental organization (NGO) partners, to high level officials and policy makers.  EWB volunteers are trying to fight the fatalistic attitude prevalent in much of Southern Africa.  Sadly, in many of the communities with which we work, people feel powerless to change their situations.  If access to technology gives people greater freedom to plan for the future, then a disease without cure such as AIDS quickly removes that freedom.  At the NGO level, EWB volunteers are working to increase the capacity of our partners in the global south by expanding their skills sets and challenging their perceptions of development.  But all too often, our partners, and the shared knowledge are lost at an alarming rate.  </a:t>
            </a:r>
          </a:p>
          <a:p>
            <a:pPr eaLnBrk="1" hangingPunct="1">
              <a:lnSpc>
                <a:spcPct val="80000"/>
              </a:lnSpc>
            </a:pPr>
            <a:r>
              <a:rPr lang="es-EC" sz="800" smtClean="0"/>
              <a:t>Proper nutrition is crucial for people living with HIV/AIDS.  A healthy HIV positive person will live for many years before developing AIDS.  Many EWB volunteers are working on projects that aim to increase the food security of rural farmers, therefore extending the productive, income generating years of a significant portion of the population.  Furthermore, through the use of simple technology like a human powered pump, greater crop yields can be obtained with less labor, allowing orphans and other vulnerable children to attend school.  Chrissie and other members of MWASO keep reiterating how difficult it is to maintain a balanced diet with so few resources at their disposal.</a:t>
            </a:r>
            <a:endParaRPr lang="en-US" sz="800" smtClean="0"/>
          </a:p>
          <a:p>
            <a:pPr eaLnBrk="1" hangingPunct="1">
              <a:lnSpc>
                <a:spcPct val="80000"/>
              </a:lnSpc>
            </a:pPr>
            <a:r>
              <a:rPr lang="en-US" sz="800" smtClean="0"/>
              <a:t>It gives me hope to meet someone like Chrissie Housi who is a true warrior in a fight against such a monstrous and ill-defined enemy.  When asked what motivates her to give so much to the fight against HIV/AIDS, she replies that she “started to enjoy life [after joining MWASO], and forgot [she] was positive and realized there is no difference between people, [HIV positive or negative].”  She’s taking back the freedom she lost to AIDS</a:t>
            </a:r>
            <a:r>
              <a:rPr lang="es-EC" sz="800" smtClean="0"/>
              <a:t> </a:t>
            </a:r>
          </a:p>
        </p:txBody>
      </p:sp>
    </p:spTree>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9330" name="Rectangle 7"/>
          <p:cNvSpPr>
            <a:spLocks noGrp="1" noChangeArrowheads="1"/>
          </p:cNvSpPr>
          <p:nvPr>
            <p:ph type="sldNum" sz="quarter" idx="5"/>
          </p:nvPr>
        </p:nvSpPr>
        <p:spPr>
          <a:noFill/>
        </p:spPr>
        <p:txBody>
          <a:bodyPr/>
          <a:lstStyle/>
          <a:p>
            <a:fld id="{C9309D70-2C28-44E0-8DED-A7A27ED67601}" type="slidenum">
              <a:rPr lang="en-GB" smtClean="0"/>
              <a:pPr/>
              <a:t>78</a:t>
            </a:fld>
            <a:endParaRPr lang="en-GB" smtClean="0"/>
          </a:p>
        </p:txBody>
      </p:sp>
      <p:sp>
        <p:nvSpPr>
          <p:cNvPr id="99331" name="Rectangle 2"/>
          <p:cNvSpPr>
            <a:spLocks noGrp="1" noRot="1" noChangeAspect="1" noChangeArrowheads="1" noTextEdit="1"/>
          </p:cNvSpPr>
          <p:nvPr>
            <p:ph type="sldImg"/>
          </p:nvPr>
        </p:nvSpPr>
        <p:spPr>
          <a:ln/>
        </p:spPr>
      </p:sp>
      <p:sp>
        <p:nvSpPr>
          <p:cNvPr id="99332" name="Rectangle 3"/>
          <p:cNvSpPr>
            <a:spLocks noGrp="1" noChangeArrowheads="1"/>
          </p:cNvSpPr>
          <p:nvPr>
            <p:ph type="body" idx="1"/>
          </p:nvPr>
        </p:nvSpPr>
        <p:spPr>
          <a:xfrm>
            <a:off x="906463" y="4714875"/>
            <a:ext cx="4984750" cy="4467225"/>
          </a:xfrm>
          <a:noFill/>
          <a:ln/>
        </p:spPr>
        <p:txBody>
          <a:bodyPr/>
          <a:lstStyle/>
          <a:p>
            <a:pPr eaLnBrk="1" hangingPunct="1"/>
            <a:endParaRPr lang="en-US" smtClean="0"/>
          </a:p>
          <a:p>
            <a:pPr eaLnBrk="1" hangingPunct="1"/>
            <a:r>
              <a:rPr lang="en-US" smtClean="0"/>
              <a:t>Link health issues to socio-economic ones</a:t>
            </a:r>
          </a:p>
          <a:p>
            <a:pPr eaLnBrk="1" hangingPunct="1"/>
            <a:r>
              <a:rPr lang="en-US" smtClean="0"/>
              <a:t>Identify health issues in the millenium development goals</a:t>
            </a:r>
          </a:p>
          <a:p>
            <a:pPr eaLnBrk="1" hangingPunct="1"/>
            <a:r>
              <a:rPr lang="en-US" smtClean="0"/>
              <a:t>Consider infectious disease burden</a:t>
            </a:r>
          </a:p>
          <a:p>
            <a:pPr eaLnBrk="1" hangingPunct="1"/>
            <a:r>
              <a:rPr lang="en-US" smtClean="0"/>
              <a:t>Use TB as an example of  a defined problem with a solution</a:t>
            </a:r>
          </a:p>
          <a:p>
            <a:pPr eaLnBrk="1" hangingPunct="1"/>
            <a:r>
              <a:rPr lang="en-US" smtClean="0"/>
              <a:t>Consider the impediments to reaching targets.</a:t>
            </a:r>
          </a:p>
          <a:p>
            <a:pPr eaLnBrk="1" hangingPunct="1"/>
            <a:r>
              <a:rPr lang="en-US" smtClean="0"/>
              <a:t>Consider the challenges to scaling up HIV </a:t>
            </a: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4" name="Group 6"/>
          <p:cNvGrpSpPr>
            <a:grpSpLocks/>
          </p:cNvGrpSpPr>
          <p:nvPr/>
        </p:nvGrpSpPr>
        <p:grpSpPr bwMode="auto">
          <a:xfrm>
            <a:off x="0" y="914400"/>
            <a:ext cx="8686800" cy="2514600"/>
            <a:chOff x="0" y="576"/>
            <a:chExt cx="5472" cy="1584"/>
          </a:xfrm>
        </p:grpSpPr>
        <p:sp>
          <p:nvSpPr>
            <p:cNvPr id="5" name="Oval 7"/>
            <p:cNvSpPr>
              <a:spLocks noChangeArrowheads="1"/>
            </p:cNvSpPr>
            <p:nvPr/>
          </p:nvSpPr>
          <p:spPr bwMode="auto">
            <a:xfrm>
              <a:off x="144" y="576"/>
              <a:ext cx="1584" cy="1584"/>
            </a:xfrm>
            <a:prstGeom prst="ellipse">
              <a:avLst/>
            </a:prstGeom>
            <a:noFill/>
            <a:ln w="12700">
              <a:solidFill>
                <a:schemeClr val="accent1"/>
              </a:solidFill>
              <a:round/>
              <a:headEnd/>
              <a:tailEnd/>
            </a:ln>
            <a:effectLst/>
          </p:spPr>
          <p:txBody>
            <a:bodyPr wrap="none" anchor="ctr"/>
            <a:lstStyle/>
            <a:p>
              <a:pPr algn="ctr">
                <a:defRPr/>
              </a:pPr>
              <a:endParaRPr lang="en-US"/>
            </a:p>
          </p:txBody>
        </p:sp>
        <p:sp>
          <p:nvSpPr>
            <p:cNvPr id="6" name="Rectangle 8"/>
            <p:cNvSpPr>
              <a:spLocks noChangeArrowheads="1"/>
            </p:cNvSpPr>
            <p:nvPr/>
          </p:nvSpPr>
          <p:spPr bwMode="hidden">
            <a:xfrm>
              <a:off x="0" y="1056"/>
              <a:ext cx="2976" cy="720"/>
            </a:xfrm>
            <a:prstGeom prst="rect">
              <a:avLst/>
            </a:prstGeom>
            <a:solidFill>
              <a:schemeClr val="accent2"/>
            </a:solidFill>
            <a:ln w="9525">
              <a:noFill/>
              <a:miter lim="800000"/>
              <a:headEnd/>
              <a:tailEnd/>
            </a:ln>
            <a:effectLst/>
          </p:spPr>
          <p:txBody>
            <a:bodyPr wrap="none" anchor="ctr"/>
            <a:lstStyle/>
            <a:p>
              <a:pPr algn="ctr">
                <a:defRPr/>
              </a:pPr>
              <a:endParaRPr lang="en-US" sz="2400">
                <a:latin typeface="Times New Roman" pitchFamily="18" charset="0"/>
              </a:endParaRPr>
            </a:p>
          </p:txBody>
        </p:sp>
        <p:sp>
          <p:nvSpPr>
            <p:cNvPr id="7" name="Rectangle 9"/>
            <p:cNvSpPr>
              <a:spLocks noChangeArrowheads="1"/>
            </p:cNvSpPr>
            <p:nvPr/>
          </p:nvSpPr>
          <p:spPr bwMode="hidden">
            <a:xfrm>
              <a:off x="2496" y="1056"/>
              <a:ext cx="2976" cy="720"/>
            </a:xfrm>
            <a:prstGeom prst="rect">
              <a:avLst/>
            </a:prstGeom>
            <a:gradFill rotWithShape="0">
              <a:gsLst>
                <a:gs pos="0">
                  <a:schemeClr val="accent2"/>
                </a:gs>
                <a:gs pos="100000">
                  <a:schemeClr val="bg1"/>
                </a:gs>
              </a:gsLst>
              <a:lin ang="0" scaled="1"/>
            </a:gradFill>
            <a:ln w="9525">
              <a:noFill/>
              <a:miter lim="800000"/>
              <a:headEnd/>
              <a:tailEnd/>
            </a:ln>
            <a:effectLst/>
          </p:spPr>
          <p:txBody>
            <a:bodyPr wrap="none" anchor="ctr"/>
            <a:lstStyle/>
            <a:p>
              <a:pPr algn="ctr">
                <a:defRPr/>
              </a:pPr>
              <a:endParaRPr lang="en-US" sz="2400">
                <a:latin typeface="Times New Roman" pitchFamily="18" charset="0"/>
              </a:endParaRPr>
            </a:p>
          </p:txBody>
        </p:sp>
        <p:sp>
          <p:nvSpPr>
            <p:cNvPr id="8" name="Freeform 10"/>
            <p:cNvSpPr>
              <a:spLocks noChangeArrowheads="1"/>
            </p:cNvSpPr>
            <p:nvPr/>
          </p:nvSpPr>
          <p:spPr bwMode="auto">
            <a:xfrm>
              <a:off x="384" y="960"/>
              <a:ext cx="144" cy="913"/>
            </a:xfrm>
            <a:custGeom>
              <a:avLst/>
              <a:gdLst/>
              <a:ahLst/>
              <a:cxnLst>
                <a:cxn ang="0">
                  <a:pos x="1000" y="1000"/>
                </a:cxn>
                <a:cxn ang="0">
                  <a:pos x="0" y="1000"/>
                </a:cxn>
                <a:cxn ang="0">
                  <a:pos x="0" y="0"/>
                </a:cxn>
                <a:cxn ang="0">
                  <a:pos x="1000" y="0"/>
                </a:cxn>
              </a:cxnLst>
              <a:rect l="0" t="0" r="r" b="b"/>
              <a:pathLst>
                <a:path w="1000" h="1000">
                  <a:moveTo>
                    <a:pt x="1000" y="1000"/>
                  </a:moveTo>
                  <a:lnTo>
                    <a:pt x="0" y="1000"/>
                  </a:lnTo>
                  <a:lnTo>
                    <a:pt x="0" y="0"/>
                  </a:lnTo>
                  <a:lnTo>
                    <a:pt x="1000" y="0"/>
                  </a:lnTo>
                </a:path>
              </a:pathLst>
            </a:custGeom>
            <a:noFill/>
            <a:ln w="76200" cmpd="sng">
              <a:solidFill>
                <a:schemeClr val="tx2"/>
              </a:solidFill>
              <a:miter lim="800000"/>
              <a:headEnd/>
              <a:tailEnd/>
            </a:ln>
          </p:spPr>
          <p:txBody>
            <a:bodyPr/>
            <a:lstStyle/>
            <a:p>
              <a:pPr>
                <a:defRPr/>
              </a:pPr>
              <a:endParaRPr lang="en-GB"/>
            </a:p>
          </p:txBody>
        </p:sp>
        <p:sp>
          <p:nvSpPr>
            <p:cNvPr id="9" name="Freeform 11"/>
            <p:cNvSpPr>
              <a:spLocks noChangeArrowheads="1"/>
            </p:cNvSpPr>
            <p:nvPr/>
          </p:nvSpPr>
          <p:spPr bwMode="auto">
            <a:xfrm>
              <a:off x="4944" y="762"/>
              <a:ext cx="165" cy="864"/>
            </a:xfrm>
            <a:custGeom>
              <a:avLst/>
              <a:gdLst/>
              <a:ahLst/>
              <a:cxnLst>
                <a:cxn ang="0">
                  <a:pos x="0" y="0"/>
                </a:cxn>
                <a:cxn ang="0">
                  <a:pos x="1000" y="0"/>
                </a:cxn>
                <a:cxn ang="0">
                  <a:pos x="1000" y="1000"/>
                </a:cxn>
                <a:cxn ang="0">
                  <a:pos x="0" y="1000"/>
                </a:cxn>
              </a:cxnLst>
              <a:rect l="0" t="0" r="r" b="b"/>
              <a:pathLst>
                <a:path w="1000" h="1000">
                  <a:moveTo>
                    <a:pt x="0" y="0"/>
                  </a:moveTo>
                  <a:lnTo>
                    <a:pt x="1000" y="0"/>
                  </a:lnTo>
                  <a:lnTo>
                    <a:pt x="1000" y="1000"/>
                  </a:lnTo>
                  <a:lnTo>
                    <a:pt x="0" y="1000"/>
                  </a:lnTo>
                </a:path>
              </a:pathLst>
            </a:custGeom>
            <a:noFill/>
            <a:ln w="76200" cap="flat" cmpd="sng">
              <a:solidFill>
                <a:schemeClr val="accent1"/>
              </a:solidFill>
              <a:prstDash val="solid"/>
              <a:miter lim="800000"/>
              <a:headEnd/>
              <a:tailEnd/>
            </a:ln>
          </p:spPr>
          <p:txBody>
            <a:bodyPr/>
            <a:lstStyle/>
            <a:p>
              <a:pPr>
                <a:defRPr/>
              </a:pPr>
              <a:endParaRPr lang="en-GB"/>
            </a:p>
          </p:txBody>
        </p:sp>
      </p:grpSp>
      <p:sp>
        <p:nvSpPr>
          <p:cNvPr id="12290" name="Rectangle 2"/>
          <p:cNvSpPr>
            <a:spLocks noGrp="1" noChangeArrowheads="1"/>
          </p:cNvSpPr>
          <p:nvPr>
            <p:ph type="subTitle" idx="1"/>
          </p:nvPr>
        </p:nvSpPr>
        <p:spPr>
          <a:xfrm>
            <a:off x="2286000" y="3581400"/>
            <a:ext cx="5638800" cy="1905000"/>
          </a:xfrm>
        </p:spPr>
        <p:txBody>
          <a:bodyPr/>
          <a:lstStyle>
            <a:lvl1pPr marL="0" indent="0">
              <a:buFont typeface="Wingdings" pitchFamily="2" charset="2"/>
              <a:buNone/>
              <a:defRPr/>
            </a:lvl1pPr>
          </a:lstStyle>
          <a:p>
            <a:r>
              <a:rPr lang="en-GB"/>
              <a:t>Click to edit Master subtitle style</a:t>
            </a:r>
          </a:p>
        </p:txBody>
      </p:sp>
      <p:sp>
        <p:nvSpPr>
          <p:cNvPr id="12300" name="Rectangle 12"/>
          <p:cNvSpPr>
            <a:spLocks noGrp="1" noChangeArrowheads="1"/>
          </p:cNvSpPr>
          <p:nvPr>
            <p:ph type="ctrTitle"/>
          </p:nvPr>
        </p:nvSpPr>
        <p:spPr>
          <a:xfrm>
            <a:off x="838200" y="1443038"/>
            <a:ext cx="7086600" cy="1600200"/>
          </a:xfrm>
        </p:spPr>
        <p:txBody>
          <a:bodyPr anchor="ctr"/>
          <a:lstStyle>
            <a:lvl1pPr>
              <a:defRPr/>
            </a:lvl1pPr>
          </a:lstStyle>
          <a:p>
            <a:r>
              <a:rPr lang="en-GB"/>
              <a:t>Click to edit Master title style</a:t>
            </a:r>
          </a:p>
        </p:txBody>
      </p:sp>
      <p:sp>
        <p:nvSpPr>
          <p:cNvPr id="10" name="Rectangle 3"/>
          <p:cNvSpPr>
            <a:spLocks noGrp="1" noChangeArrowheads="1"/>
          </p:cNvSpPr>
          <p:nvPr>
            <p:ph type="dt" sz="half" idx="10"/>
          </p:nvPr>
        </p:nvSpPr>
        <p:spPr>
          <a:xfrm>
            <a:off x="685800" y="6248400"/>
            <a:ext cx="1905000" cy="457200"/>
          </a:xfrm>
        </p:spPr>
        <p:txBody>
          <a:bodyPr/>
          <a:lstStyle>
            <a:lvl1pPr>
              <a:defRPr/>
            </a:lvl1pPr>
          </a:lstStyle>
          <a:p>
            <a:pPr>
              <a:defRPr/>
            </a:pPr>
            <a:endParaRPr lang="en-GB"/>
          </a:p>
        </p:txBody>
      </p:sp>
      <p:sp>
        <p:nvSpPr>
          <p:cNvPr id="11" name="Rectangle 4"/>
          <p:cNvSpPr>
            <a:spLocks noGrp="1" noChangeArrowheads="1"/>
          </p:cNvSpPr>
          <p:nvPr>
            <p:ph type="ftr" sz="quarter" idx="11"/>
          </p:nvPr>
        </p:nvSpPr>
        <p:spPr>
          <a:xfrm>
            <a:off x="3124200" y="6248400"/>
            <a:ext cx="2895600" cy="457200"/>
          </a:xfrm>
        </p:spPr>
        <p:txBody>
          <a:bodyPr/>
          <a:lstStyle>
            <a:lvl1pPr>
              <a:defRPr/>
            </a:lvl1pPr>
          </a:lstStyle>
          <a:p>
            <a:pPr>
              <a:defRPr/>
            </a:pPr>
            <a:endParaRPr lang="en-GB"/>
          </a:p>
        </p:txBody>
      </p:sp>
      <p:sp>
        <p:nvSpPr>
          <p:cNvPr id="12" name="Rectangle 5"/>
          <p:cNvSpPr>
            <a:spLocks noGrp="1" noChangeArrowheads="1"/>
          </p:cNvSpPr>
          <p:nvPr>
            <p:ph type="sldNum" sz="quarter" idx="12"/>
          </p:nvPr>
        </p:nvSpPr>
        <p:spPr>
          <a:xfrm>
            <a:off x="6553200" y="6248400"/>
            <a:ext cx="1905000" cy="457200"/>
          </a:xfrm>
        </p:spPr>
        <p:txBody>
          <a:bodyPr/>
          <a:lstStyle>
            <a:lvl1pPr>
              <a:defRPr/>
            </a:lvl1pPr>
          </a:lstStyle>
          <a:p>
            <a:pPr>
              <a:defRPr/>
            </a:pPr>
            <a:fld id="{692AE14E-9D2D-4631-A23E-0CD3B815840B}" type="slidenum">
              <a:rPr lang="en-GB"/>
              <a:pPr>
                <a:defRPr/>
              </a:pPr>
              <a:t>‹#›</a:t>
            </a:fld>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Rectangle 6"/>
          <p:cNvSpPr>
            <a:spLocks noGrp="1" noChangeArrowheads="1"/>
          </p:cNvSpPr>
          <p:nvPr>
            <p:ph type="dt" sz="half" idx="10"/>
          </p:nvPr>
        </p:nvSpPr>
        <p:spPr>
          <a:ln/>
        </p:spPr>
        <p:txBody>
          <a:bodyPr/>
          <a:lstStyle>
            <a:lvl1pPr>
              <a:defRPr/>
            </a:lvl1pPr>
          </a:lstStyle>
          <a:p>
            <a:pPr>
              <a:defRPr/>
            </a:pPr>
            <a:endParaRPr lang="en-GB"/>
          </a:p>
        </p:txBody>
      </p:sp>
      <p:sp>
        <p:nvSpPr>
          <p:cNvPr id="5" name="Rectangle 7"/>
          <p:cNvSpPr>
            <a:spLocks noGrp="1" noChangeArrowheads="1"/>
          </p:cNvSpPr>
          <p:nvPr>
            <p:ph type="ftr" sz="quarter" idx="11"/>
          </p:nvPr>
        </p:nvSpPr>
        <p:spPr>
          <a:ln/>
        </p:spPr>
        <p:txBody>
          <a:bodyPr/>
          <a:lstStyle>
            <a:lvl1pPr>
              <a:defRPr/>
            </a:lvl1pPr>
          </a:lstStyle>
          <a:p>
            <a:pPr>
              <a:defRPr/>
            </a:pPr>
            <a:endParaRPr lang="en-GB"/>
          </a:p>
        </p:txBody>
      </p:sp>
      <p:sp>
        <p:nvSpPr>
          <p:cNvPr id="6" name="Rectangle 8"/>
          <p:cNvSpPr>
            <a:spLocks noGrp="1" noChangeArrowheads="1"/>
          </p:cNvSpPr>
          <p:nvPr>
            <p:ph type="sldNum" sz="quarter" idx="12"/>
          </p:nvPr>
        </p:nvSpPr>
        <p:spPr>
          <a:ln/>
        </p:spPr>
        <p:txBody>
          <a:bodyPr/>
          <a:lstStyle>
            <a:lvl1pPr>
              <a:defRPr/>
            </a:lvl1pPr>
          </a:lstStyle>
          <a:p>
            <a:pPr>
              <a:defRPr/>
            </a:pPr>
            <a:fld id="{BFE37A93-9A87-4C12-955B-F8F903423A51}" type="slidenum">
              <a:rPr lang="en-GB"/>
              <a:pPr>
                <a:defRPr/>
              </a:pPr>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smtClean="0"/>
              <a:t>Click to edit Master text styles</a:t>
            </a:r>
          </a:p>
        </p:txBody>
      </p:sp>
      <p:sp>
        <p:nvSpPr>
          <p:cNvPr id="4" name="Rectangle 6"/>
          <p:cNvSpPr>
            <a:spLocks noGrp="1" noChangeArrowheads="1"/>
          </p:cNvSpPr>
          <p:nvPr>
            <p:ph type="dt" sz="half" idx="10"/>
          </p:nvPr>
        </p:nvSpPr>
        <p:spPr>
          <a:ln/>
        </p:spPr>
        <p:txBody>
          <a:bodyPr/>
          <a:lstStyle>
            <a:lvl1pPr>
              <a:defRPr/>
            </a:lvl1pPr>
          </a:lstStyle>
          <a:p>
            <a:pPr>
              <a:defRPr/>
            </a:pPr>
            <a:endParaRPr lang="en-GB"/>
          </a:p>
        </p:txBody>
      </p:sp>
      <p:sp>
        <p:nvSpPr>
          <p:cNvPr id="5" name="Rectangle 7"/>
          <p:cNvSpPr>
            <a:spLocks noGrp="1" noChangeArrowheads="1"/>
          </p:cNvSpPr>
          <p:nvPr>
            <p:ph type="ftr" sz="quarter" idx="11"/>
          </p:nvPr>
        </p:nvSpPr>
        <p:spPr>
          <a:ln/>
        </p:spPr>
        <p:txBody>
          <a:bodyPr/>
          <a:lstStyle>
            <a:lvl1pPr>
              <a:defRPr/>
            </a:lvl1pPr>
          </a:lstStyle>
          <a:p>
            <a:pPr>
              <a:defRPr/>
            </a:pPr>
            <a:endParaRPr lang="en-GB"/>
          </a:p>
        </p:txBody>
      </p:sp>
      <p:sp>
        <p:nvSpPr>
          <p:cNvPr id="6" name="Rectangle 8"/>
          <p:cNvSpPr>
            <a:spLocks noGrp="1" noChangeArrowheads="1"/>
          </p:cNvSpPr>
          <p:nvPr>
            <p:ph type="sldNum" sz="quarter" idx="12"/>
          </p:nvPr>
        </p:nvSpPr>
        <p:spPr>
          <a:ln/>
        </p:spPr>
        <p:txBody>
          <a:bodyPr/>
          <a:lstStyle>
            <a:lvl1pPr>
              <a:defRPr/>
            </a:lvl1pPr>
          </a:lstStyle>
          <a:p>
            <a:pPr>
              <a:defRPr/>
            </a:pPr>
            <a:fld id="{B31CE196-7D0F-47D3-89EC-4671CAEBDB0E}" type="slidenum">
              <a:rPr lang="en-GB"/>
              <a:pPr>
                <a:defRPr/>
              </a:pPr>
              <a:t>‹#›</a:t>
            </a:fld>
            <a:endParaRPr lang="en-GB"/>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950913" y="1981200"/>
            <a:ext cx="3752850" cy="4114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856163" y="1981200"/>
            <a:ext cx="3754437" cy="4114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Rectangle 6"/>
          <p:cNvSpPr>
            <a:spLocks noGrp="1" noChangeArrowheads="1"/>
          </p:cNvSpPr>
          <p:nvPr>
            <p:ph type="dt" sz="half" idx="10"/>
          </p:nvPr>
        </p:nvSpPr>
        <p:spPr>
          <a:ln/>
        </p:spPr>
        <p:txBody>
          <a:bodyPr/>
          <a:lstStyle>
            <a:lvl1pPr>
              <a:defRPr/>
            </a:lvl1pPr>
          </a:lstStyle>
          <a:p>
            <a:pPr>
              <a:defRPr/>
            </a:pPr>
            <a:endParaRPr lang="en-GB"/>
          </a:p>
        </p:txBody>
      </p:sp>
      <p:sp>
        <p:nvSpPr>
          <p:cNvPr id="6" name="Rectangle 7"/>
          <p:cNvSpPr>
            <a:spLocks noGrp="1" noChangeArrowheads="1"/>
          </p:cNvSpPr>
          <p:nvPr>
            <p:ph type="ftr" sz="quarter" idx="11"/>
          </p:nvPr>
        </p:nvSpPr>
        <p:spPr>
          <a:ln/>
        </p:spPr>
        <p:txBody>
          <a:bodyPr/>
          <a:lstStyle>
            <a:lvl1pPr>
              <a:defRPr/>
            </a:lvl1pPr>
          </a:lstStyle>
          <a:p>
            <a:pPr>
              <a:defRPr/>
            </a:pPr>
            <a:endParaRPr lang="en-GB"/>
          </a:p>
        </p:txBody>
      </p:sp>
      <p:sp>
        <p:nvSpPr>
          <p:cNvPr id="7" name="Rectangle 8"/>
          <p:cNvSpPr>
            <a:spLocks noGrp="1" noChangeArrowheads="1"/>
          </p:cNvSpPr>
          <p:nvPr>
            <p:ph type="sldNum" sz="quarter" idx="12"/>
          </p:nvPr>
        </p:nvSpPr>
        <p:spPr>
          <a:ln/>
        </p:spPr>
        <p:txBody>
          <a:bodyPr/>
          <a:lstStyle>
            <a:lvl1pPr>
              <a:defRPr/>
            </a:lvl1pPr>
          </a:lstStyle>
          <a:p>
            <a:pPr>
              <a:defRPr/>
            </a:pPr>
            <a:fld id="{9BF973F8-A296-4A7D-85D5-F5D528EDCF78}" type="slidenum">
              <a:rPr lang="en-GB"/>
              <a:pPr>
                <a:defRPr/>
              </a:pPr>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Rectangle 6"/>
          <p:cNvSpPr>
            <a:spLocks noGrp="1" noChangeArrowheads="1"/>
          </p:cNvSpPr>
          <p:nvPr>
            <p:ph type="dt" sz="half" idx="10"/>
          </p:nvPr>
        </p:nvSpPr>
        <p:spPr>
          <a:ln/>
        </p:spPr>
        <p:txBody>
          <a:bodyPr/>
          <a:lstStyle>
            <a:lvl1pPr>
              <a:defRPr/>
            </a:lvl1pPr>
          </a:lstStyle>
          <a:p>
            <a:pPr>
              <a:defRPr/>
            </a:pPr>
            <a:endParaRPr lang="en-GB"/>
          </a:p>
        </p:txBody>
      </p:sp>
      <p:sp>
        <p:nvSpPr>
          <p:cNvPr id="8" name="Rectangle 7"/>
          <p:cNvSpPr>
            <a:spLocks noGrp="1" noChangeArrowheads="1"/>
          </p:cNvSpPr>
          <p:nvPr>
            <p:ph type="ftr" sz="quarter" idx="11"/>
          </p:nvPr>
        </p:nvSpPr>
        <p:spPr>
          <a:ln/>
        </p:spPr>
        <p:txBody>
          <a:bodyPr/>
          <a:lstStyle>
            <a:lvl1pPr>
              <a:defRPr/>
            </a:lvl1pPr>
          </a:lstStyle>
          <a:p>
            <a:pPr>
              <a:defRPr/>
            </a:pPr>
            <a:endParaRPr lang="en-GB"/>
          </a:p>
        </p:txBody>
      </p:sp>
      <p:sp>
        <p:nvSpPr>
          <p:cNvPr id="9" name="Rectangle 8"/>
          <p:cNvSpPr>
            <a:spLocks noGrp="1" noChangeArrowheads="1"/>
          </p:cNvSpPr>
          <p:nvPr>
            <p:ph type="sldNum" sz="quarter" idx="12"/>
          </p:nvPr>
        </p:nvSpPr>
        <p:spPr>
          <a:ln/>
        </p:spPr>
        <p:txBody>
          <a:bodyPr/>
          <a:lstStyle>
            <a:lvl1pPr>
              <a:defRPr/>
            </a:lvl1pPr>
          </a:lstStyle>
          <a:p>
            <a:pPr>
              <a:defRPr/>
            </a:pPr>
            <a:fld id="{B6518DEF-E7E7-438E-B0AC-45A0748CDDF6}" type="slidenum">
              <a:rPr lang="en-GB"/>
              <a:pPr>
                <a:defRPr/>
              </a:pPr>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Rectangle 6"/>
          <p:cNvSpPr>
            <a:spLocks noGrp="1" noChangeArrowheads="1"/>
          </p:cNvSpPr>
          <p:nvPr>
            <p:ph type="dt" sz="half" idx="10"/>
          </p:nvPr>
        </p:nvSpPr>
        <p:spPr>
          <a:ln/>
        </p:spPr>
        <p:txBody>
          <a:bodyPr/>
          <a:lstStyle>
            <a:lvl1pPr>
              <a:defRPr/>
            </a:lvl1pPr>
          </a:lstStyle>
          <a:p>
            <a:pPr>
              <a:defRPr/>
            </a:pPr>
            <a:endParaRPr lang="en-GB"/>
          </a:p>
        </p:txBody>
      </p:sp>
      <p:sp>
        <p:nvSpPr>
          <p:cNvPr id="4" name="Rectangle 7"/>
          <p:cNvSpPr>
            <a:spLocks noGrp="1" noChangeArrowheads="1"/>
          </p:cNvSpPr>
          <p:nvPr>
            <p:ph type="ftr" sz="quarter" idx="11"/>
          </p:nvPr>
        </p:nvSpPr>
        <p:spPr>
          <a:ln/>
        </p:spPr>
        <p:txBody>
          <a:bodyPr/>
          <a:lstStyle>
            <a:lvl1pPr>
              <a:defRPr/>
            </a:lvl1pPr>
          </a:lstStyle>
          <a:p>
            <a:pPr>
              <a:defRPr/>
            </a:pPr>
            <a:endParaRPr lang="en-GB"/>
          </a:p>
        </p:txBody>
      </p:sp>
      <p:sp>
        <p:nvSpPr>
          <p:cNvPr id="5" name="Rectangle 8"/>
          <p:cNvSpPr>
            <a:spLocks noGrp="1" noChangeArrowheads="1"/>
          </p:cNvSpPr>
          <p:nvPr>
            <p:ph type="sldNum" sz="quarter" idx="12"/>
          </p:nvPr>
        </p:nvSpPr>
        <p:spPr>
          <a:ln/>
        </p:spPr>
        <p:txBody>
          <a:bodyPr/>
          <a:lstStyle>
            <a:lvl1pPr>
              <a:defRPr/>
            </a:lvl1pPr>
          </a:lstStyle>
          <a:p>
            <a:pPr>
              <a:defRPr/>
            </a:pPr>
            <a:fld id="{2E61E0D8-ABE6-4EED-865C-964627D26010}" type="slidenum">
              <a:rPr lang="en-GB"/>
              <a:pPr>
                <a:defRPr/>
              </a:pPr>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6"/>
          <p:cNvSpPr>
            <a:spLocks noGrp="1" noChangeArrowheads="1"/>
          </p:cNvSpPr>
          <p:nvPr>
            <p:ph type="dt" sz="half" idx="10"/>
          </p:nvPr>
        </p:nvSpPr>
        <p:spPr>
          <a:ln/>
        </p:spPr>
        <p:txBody>
          <a:bodyPr/>
          <a:lstStyle>
            <a:lvl1pPr>
              <a:defRPr/>
            </a:lvl1pPr>
          </a:lstStyle>
          <a:p>
            <a:pPr>
              <a:defRPr/>
            </a:pPr>
            <a:endParaRPr lang="en-GB"/>
          </a:p>
        </p:txBody>
      </p:sp>
      <p:sp>
        <p:nvSpPr>
          <p:cNvPr id="3" name="Rectangle 7"/>
          <p:cNvSpPr>
            <a:spLocks noGrp="1" noChangeArrowheads="1"/>
          </p:cNvSpPr>
          <p:nvPr>
            <p:ph type="ftr" sz="quarter" idx="11"/>
          </p:nvPr>
        </p:nvSpPr>
        <p:spPr>
          <a:ln/>
        </p:spPr>
        <p:txBody>
          <a:bodyPr/>
          <a:lstStyle>
            <a:lvl1pPr>
              <a:defRPr/>
            </a:lvl1pPr>
          </a:lstStyle>
          <a:p>
            <a:pPr>
              <a:defRPr/>
            </a:pPr>
            <a:endParaRPr lang="en-GB"/>
          </a:p>
        </p:txBody>
      </p:sp>
      <p:sp>
        <p:nvSpPr>
          <p:cNvPr id="4" name="Rectangle 8"/>
          <p:cNvSpPr>
            <a:spLocks noGrp="1" noChangeArrowheads="1"/>
          </p:cNvSpPr>
          <p:nvPr>
            <p:ph type="sldNum" sz="quarter" idx="12"/>
          </p:nvPr>
        </p:nvSpPr>
        <p:spPr>
          <a:ln/>
        </p:spPr>
        <p:txBody>
          <a:bodyPr/>
          <a:lstStyle>
            <a:lvl1pPr>
              <a:defRPr/>
            </a:lvl1pPr>
          </a:lstStyle>
          <a:p>
            <a:pPr>
              <a:defRPr/>
            </a:pPr>
            <a:fld id="{7FAC3050-DF67-483B-ACB5-AE912C406173}" type="slidenum">
              <a:rPr lang="en-GB"/>
              <a:pPr>
                <a:defRPr/>
              </a:pPr>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Rectangle 6"/>
          <p:cNvSpPr>
            <a:spLocks noGrp="1" noChangeArrowheads="1"/>
          </p:cNvSpPr>
          <p:nvPr>
            <p:ph type="dt" sz="half" idx="10"/>
          </p:nvPr>
        </p:nvSpPr>
        <p:spPr>
          <a:ln/>
        </p:spPr>
        <p:txBody>
          <a:bodyPr/>
          <a:lstStyle>
            <a:lvl1pPr>
              <a:defRPr/>
            </a:lvl1pPr>
          </a:lstStyle>
          <a:p>
            <a:pPr>
              <a:defRPr/>
            </a:pPr>
            <a:endParaRPr lang="en-GB"/>
          </a:p>
        </p:txBody>
      </p:sp>
      <p:sp>
        <p:nvSpPr>
          <p:cNvPr id="6" name="Rectangle 7"/>
          <p:cNvSpPr>
            <a:spLocks noGrp="1" noChangeArrowheads="1"/>
          </p:cNvSpPr>
          <p:nvPr>
            <p:ph type="ftr" sz="quarter" idx="11"/>
          </p:nvPr>
        </p:nvSpPr>
        <p:spPr>
          <a:ln/>
        </p:spPr>
        <p:txBody>
          <a:bodyPr/>
          <a:lstStyle>
            <a:lvl1pPr>
              <a:defRPr/>
            </a:lvl1pPr>
          </a:lstStyle>
          <a:p>
            <a:pPr>
              <a:defRPr/>
            </a:pPr>
            <a:endParaRPr lang="en-GB"/>
          </a:p>
        </p:txBody>
      </p:sp>
      <p:sp>
        <p:nvSpPr>
          <p:cNvPr id="7" name="Rectangle 8"/>
          <p:cNvSpPr>
            <a:spLocks noGrp="1" noChangeArrowheads="1"/>
          </p:cNvSpPr>
          <p:nvPr>
            <p:ph type="sldNum" sz="quarter" idx="12"/>
          </p:nvPr>
        </p:nvSpPr>
        <p:spPr>
          <a:ln/>
        </p:spPr>
        <p:txBody>
          <a:bodyPr/>
          <a:lstStyle>
            <a:lvl1pPr>
              <a:defRPr/>
            </a:lvl1pPr>
          </a:lstStyle>
          <a:p>
            <a:pPr>
              <a:defRPr/>
            </a:pPr>
            <a:fld id="{65807F80-9736-41F6-88B4-1F5810D565CA}" type="slidenum">
              <a:rPr lang="en-GB"/>
              <a:pPr>
                <a:defRPr/>
              </a:pPr>
              <a:t>‹#›</a:t>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GB" noProof="0" smtClean="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Rectangle 6"/>
          <p:cNvSpPr>
            <a:spLocks noGrp="1" noChangeArrowheads="1"/>
          </p:cNvSpPr>
          <p:nvPr>
            <p:ph type="dt" sz="half" idx="10"/>
          </p:nvPr>
        </p:nvSpPr>
        <p:spPr>
          <a:ln/>
        </p:spPr>
        <p:txBody>
          <a:bodyPr/>
          <a:lstStyle>
            <a:lvl1pPr>
              <a:defRPr/>
            </a:lvl1pPr>
          </a:lstStyle>
          <a:p>
            <a:pPr>
              <a:defRPr/>
            </a:pPr>
            <a:endParaRPr lang="en-GB"/>
          </a:p>
        </p:txBody>
      </p:sp>
      <p:sp>
        <p:nvSpPr>
          <p:cNvPr id="6" name="Rectangle 7"/>
          <p:cNvSpPr>
            <a:spLocks noGrp="1" noChangeArrowheads="1"/>
          </p:cNvSpPr>
          <p:nvPr>
            <p:ph type="ftr" sz="quarter" idx="11"/>
          </p:nvPr>
        </p:nvSpPr>
        <p:spPr>
          <a:ln/>
        </p:spPr>
        <p:txBody>
          <a:bodyPr/>
          <a:lstStyle>
            <a:lvl1pPr>
              <a:defRPr/>
            </a:lvl1pPr>
          </a:lstStyle>
          <a:p>
            <a:pPr>
              <a:defRPr/>
            </a:pPr>
            <a:endParaRPr lang="en-GB"/>
          </a:p>
        </p:txBody>
      </p:sp>
      <p:sp>
        <p:nvSpPr>
          <p:cNvPr id="7" name="Rectangle 8"/>
          <p:cNvSpPr>
            <a:spLocks noGrp="1" noChangeArrowheads="1"/>
          </p:cNvSpPr>
          <p:nvPr>
            <p:ph type="sldNum" sz="quarter" idx="12"/>
          </p:nvPr>
        </p:nvSpPr>
        <p:spPr>
          <a:ln/>
        </p:spPr>
        <p:txBody>
          <a:bodyPr/>
          <a:lstStyle>
            <a:lvl1pPr>
              <a:defRPr/>
            </a:lvl1pPr>
          </a:lstStyle>
          <a:p>
            <a:pPr>
              <a:defRPr/>
            </a:pPr>
            <a:fld id="{465921A6-1EC1-4A3A-9636-A5DF1D1C592D}" type="slidenum">
              <a:rPr lang="en-GB"/>
              <a:pPr>
                <a:defRPr/>
              </a:pPr>
              <a:t>‹#›</a:t>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Rectangle 6"/>
          <p:cNvSpPr>
            <a:spLocks noGrp="1" noChangeArrowheads="1"/>
          </p:cNvSpPr>
          <p:nvPr>
            <p:ph type="dt" sz="half" idx="10"/>
          </p:nvPr>
        </p:nvSpPr>
        <p:spPr>
          <a:ln/>
        </p:spPr>
        <p:txBody>
          <a:bodyPr/>
          <a:lstStyle>
            <a:lvl1pPr>
              <a:defRPr/>
            </a:lvl1pPr>
          </a:lstStyle>
          <a:p>
            <a:pPr>
              <a:defRPr/>
            </a:pPr>
            <a:endParaRPr lang="en-GB"/>
          </a:p>
        </p:txBody>
      </p:sp>
      <p:sp>
        <p:nvSpPr>
          <p:cNvPr id="5" name="Rectangle 7"/>
          <p:cNvSpPr>
            <a:spLocks noGrp="1" noChangeArrowheads="1"/>
          </p:cNvSpPr>
          <p:nvPr>
            <p:ph type="ftr" sz="quarter" idx="11"/>
          </p:nvPr>
        </p:nvSpPr>
        <p:spPr>
          <a:ln/>
        </p:spPr>
        <p:txBody>
          <a:bodyPr/>
          <a:lstStyle>
            <a:lvl1pPr>
              <a:defRPr/>
            </a:lvl1pPr>
          </a:lstStyle>
          <a:p>
            <a:pPr>
              <a:defRPr/>
            </a:pPr>
            <a:endParaRPr lang="en-GB"/>
          </a:p>
        </p:txBody>
      </p:sp>
      <p:sp>
        <p:nvSpPr>
          <p:cNvPr id="6" name="Rectangle 8"/>
          <p:cNvSpPr>
            <a:spLocks noGrp="1" noChangeArrowheads="1"/>
          </p:cNvSpPr>
          <p:nvPr>
            <p:ph type="sldNum" sz="quarter" idx="12"/>
          </p:nvPr>
        </p:nvSpPr>
        <p:spPr>
          <a:ln/>
        </p:spPr>
        <p:txBody>
          <a:bodyPr/>
          <a:lstStyle>
            <a:lvl1pPr>
              <a:defRPr/>
            </a:lvl1pPr>
          </a:lstStyle>
          <a:p>
            <a:pPr>
              <a:defRPr/>
            </a:pPr>
            <a:fld id="{BF87EB9C-C2A5-4B54-B56B-35BD7B08E10D}" type="slidenum">
              <a:rPr lang="en-GB"/>
              <a:pPr>
                <a:defRPr/>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91313" y="96838"/>
            <a:ext cx="1919287" cy="5999162"/>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931863" y="96838"/>
            <a:ext cx="5607050" cy="5999162"/>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Rectangle 6"/>
          <p:cNvSpPr>
            <a:spLocks noGrp="1" noChangeArrowheads="1"/>
          </p:cNvSpPr>
          <p:nvPr>
            <p:ph type="dt" sz="half" idx="10"/>
          </p:nvPr>
        </p:nvSpPr>
        <p:spPr>
          <a:ln/>
        </p:spPr>
        <p:txBody>
          <a:bodyPr/>
          <a:lstStyle>
            <a:lvl1pPr>
              <a:defRPr/>
            </a:lvl1pPr>
          </a:lstStyle>
          <a:p>
            <a:pPr>
              <a:defRPr/>
            </a:pPr>
            <a:endParaRPr lang="en-GB"/>
          </a:p>
        </p:txBody>
      </p:sp>
      <p:sp>
        <p:nvSpPr>
          <p:cNvPr id="5" name="Rectangle 7"/>
          <p:cNvSpPr>
            <a:spLocks noGrp="1" noChangeArrowheads="1"/>
          </p:cNvSpPr>
          <p:nvPr>
            <p:ph type="ftr" sz="quarter" idx="11"/>
          </p:nvPr>
        </p:nvSpPr>
        <p:spPr>
          <a:ln/>
        </p:spPr>
        <p:txBody>
          <a:bodyPr/>
          <a:lstStyle>
            <a:lvl1pPr>
              <a:defRPr/>
            </a:lvl1pPr>
          </a:lstStyle>
          <a:p>
            <a:pPr>
              <a:defRPr/>
            </a:pPr>
            <a:endParaRPr lang="en-GB"/>
          </a:p>
        </p:txBody>
      </p:sp>
      <p:sp>
        <p:nvSpPr>
          <p:cNvPr id="6" name="Rectangle 8"/>
          <p:cNvSpPr>
            <a:spLocks noGrp="1" noChangeArrowheads="1"/>
          </p:cNvSpPr>
          <p:nvPr>
            <p:ph type="sldNum" sz="quarter" idx="12"/>
          </p:nvPr>
        </p:nvSpPr>
        <p:spPr>
          <a:ln/>
        </p:spPr>
        <p:txBody>
          <a:bodyPr/>
          <a:lstStyle>
            <a:lvl1pPr>
              <a:defRPr/>
            </a:lvl1pPr>
          </a:lstStyle>
          <a:p>
            <a:pPr>
              <a:defRPr/>
            </a:pPr>
            <a:fld id="{0FB5C172-E814-40CD-90DD-510D274B8C55}" type="slidenum">
              <a:rPr lang="en-GB"/>
              <a:pPr>
                <a:defRPr/>
              </a:pPr>
              <a:t>‹#›</a:t>
            </a:fld>
            <a:endParaRPr lang="en-GB"/>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clipArtAndTx" preserve="1">
  <p:cSld name="Title, Clip Art and Text">
    <p:spTree>
      <p:nvGrpSpPr>
        <p:cNvPr id="1" name=""/>
        <p:cNvGrpSpPr/>
        <p:nvPr/>
      </p:nvGrpSpPr>
      <p:grpSpPr>
        <a:xfrm>
          <a:off x="0" y="0"/>
          <a:ext cx="0" cy="0"/>
          <a:chOff x="0" y="0"/>
          <a:chExt cx="0" cy="0"/>
        </a:xfrm>
      </p:grpSpPr>
      <p:sp>
        <p:nvSpPr>
          <p:cNvPr id="2" name="Title 1"/>
          <p:cNvSpPr>
            <a:spLocks noGrp="1"/>
          </p:cNvSpPr>
          <p:nvPr>
            <p:ph type="title"/>
          </p:nvPr>
        </p:nvSpPr>
        <p:spPr>
          <a:xfrm>
            <a:off x="931863" y="96838"/>
            <a:ext cx="7158037" cy="1412875"/>
          </a:xfrm>
        </p:spPr>
        <p:txBody>
          <a:bodyPr/>
          <a:lstStyle/>
          <a:p>
            <a:r>
              <a:rPr lang="en-US" smtClean="0"/>
              <a:t>Click to edit Master title style</a:t>
            </a:r>
            <a:endParaRPr lang="en-GB"/>
          </a:p>
        </p:txBody>
      </p:sp>
      <p:sp>
        <p:nvSpPr>
          <p:cNvPr id="3" name="ClipArt Placeholder 2"/>
          <p:cNvSpPr>
            <a:spLocks noGrp="1"/>
          </p:cNvSpPr>
          <p:nvPr>
            <p:ph type="clipArt" sz="half" idx="1"/>
          </p:nvPr>
        </p:nvSpPr>
        <p:spPr>
          <a:xfrm>
            <a:off x="950913" y="1981200"/>
            <a:ext cx="3752850" cy="4114800"/>
          </a:xfrm>
        </p:spPr>
        <p:txBody>
          <a:bodyPr/>
          <a:lstStyle/>
          <a:p>
            <a:pPr lvl="0"/>
            <a:endParaRPr lang="en-GB" noProof="0" smtClean="0"/>
          </a:p>
        </p:txBody>
      </p:sp>
      <p:sp>
        <p:nvSpPr>
          <p:cNvPr id="4" name="Text Placeholder 3"/>
          <p:cNvSpPr>
            <a:spLocks noGrp="1"/>
          </p:cNvSpPr>
          <p:nvPr>
            <p:ph type="body" sz="half" idx="2"/>
          </p:nvPr>
        </p:nvSpPr>
        <p:spPr>
          <a:xfrm>
            <a:off x="4856163" y="1981200"/>
            <a:ext cx="3754437" cy="41148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Rectangle 6"/>
          <p:cNvSpPr>
            <a:spLocks noGrp="1" noChangeArrowheads="1"/>
          </p:cNvSpPr>
          <p:nvPr>
            <p:ph type="dt" sz="half" idx="10"/>
          </p:nvPr>
        </p:nvSpPr>
        <p:spPr>
          <a:ln/>
        </p:spPr>
        <p:txBody>
          <a:bodyPr/>
          <a:lstStyle>
            <a:lvl1pPr>
              <a:defRPr/>
            </a:lvl1pPr>
          </a:lstStyle>
          <a:p>
            <a:pPr>
              <a:defRPr/>
            </a:pPr>
            <a:endParaRPr lang="en-GB"/>
          </a:p>
        </p:txBody>
      </p:sp>
      <p:sp>
        <p:nvSpPr>
          <p:cNvPr id="6" name="Rectangle 7"/>
          <p:cNvSpPr>
            <a:spLocks noGrp="1" noChangeArrowheads="1"/>
          </p:cNvSpPr>
          <p:nvPr>
            <p:ph type="ftr" sz="quarter" idx="11"/>
          </p:nvPr>
        </p:nvSpPr>
        <p:spPr>
          <a:ln/>
        </p:spPr>
        <p:txBody>
          <a:bodyPr/>
          <a:lstStyle>
            <a:lvl1pPr>
              <a:defRPr/>
            </a:lvl1pPr>
          </a:lstStyle>
          <a:p>
            <a:pPr>
              <a:defRPr/>
            </a:pPr>
            <a:endParaRPr lang="en-GB"/>
          </a:p>
        </p:txBody>
      </p:sp>
      <p:sp>
        <p:nvSpPr>
          <p:cNvPr id="7" name="Rectangle 8"/>
          <p:cNvSpPr>
            <a:spLocks noGrp="1" noChangeArrowheads="1"/>
          </p:cNvSpPr>
          <p:nvPr>
            <p:ph type="sldNum" sz="quarter" idx="12"/>
          </p:nvPr>
        </p:nvSpPr>
        <p:spPr>
          <a:ln/>
        </p:spPr>
        <p:txBody>
          <a:bodyPr/>
          <a:lstStyle>
            <a:lvl1pPr>
              <a:defRPr/>
            </a:lvl1pPr>
          </a:lstStyle>
          <a:p>
            <a:pPr>
              <a:defRPr/>
            </a:pPr>
            <a:fld id="{668BDA16-4D4E-4795-AA36-4E3FD9B246F3}" type="slidenum">
              <a:rPr lang="en-GB"/>
              <a:pPr>
                <a:defRPr/>
              </a:pPr>
              <a:t>‹#›</a:t>
            </a:fld>
            <a:endParaRPr lang="en-GB"/>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chart" preserve="1">
  <p:cSld name="Title and Chart">
    <p:spTree>
      <p:nvGrpSpPr>
        <p:cNvPr id="1" name=""/>
        <p:cNvGrpSpPr/>
        <p:nvPr/>
      </p:nvGrpSpPr>
      <p:grpSpPr>
        <a:xfrm>
          <a:off x="0" y="0"/>
          <a:ext cx="0" cy="0"/>
          <a:chOff x="0" y="0"/>
          <a:chExt cx="0" cy="0"/>
        </a:xfrm>
      </p:grpSpPr>
      <p:sp>
        <p:nvSpPr>
          <p:cNvPr id="2" name="Title 1"/>
          <p:cNvSpPr>
            <a:spLocks noGrp="1"/>
          </p:cNvSpPr>
          <p:nvPr>
            <p:ph type="title"/>
          </p:nvPr>
        </p:nvSpPr>
        <p:spPr>
          <a:xfrm>
            <a:off x="931863" y="96838"/>
            <a:ext cx="7158037" cy="1412875"/>
          </a:xfrm>
        </p:spPr>
        <p:txBody>
          <a:bodyPr/>
          <a:lstStyle/>
          <a:p>
            <a:r>
              <a:rPr lang="en-US" smtClean="0"/>
              <a:t>Click to edit Master title style</a:t>
            </a:r>
            <a:endParaRPr lang="en-GB"/>
          </a:p>
        </p:txBody>
      </p:sp>
      <p:sp>
        <p:nvSpPr>
          <p:cNvPr id="3" name="Chart Placeholder 2"/>
          <p:cNvSpPr>
            <a:spLocks noGrp="1"/>
          </p:cNvSpPr>
          <p:nvPr>
            <p:ph type="chart" idx="1"/>
          </p:nvPr>
        </p:nvSpPr>
        <p:spPr>
          <a:xfrm>
            <a:off x="950913" y="1981200"/>
            <a:ext cx="7659687" cy="4114800"/>
          </a:xfrm>
        </p:spPr>
        <p:txBody>
          <a:bodyPr/>
          <a:lstStyle/>
          <a:p>
            <a:pPr lvl="0"/>
            <a:endParaRPr lang="en-GB" noProof="0" smtClean="0"/>
          </a:p>
        </p:txBody>
      </p:sp>
      <p:sp>
        <p:nvSpPr>
          <p:cNvPr id="4" name="Rectangle 6"/>
          <p:cNvSpPr>
            <a:spLocks noGrp="1" noChangeArrowheads="1"/>
          </p:cNvSpPr>
          <p:nvPr>
            <p:ph type="dt" sz="half" idx="10"/>
          </p:nvPr>
        </p:nvSpPr>
        <p:spPr>
          <a:ln/>
        </p:spPr>
        <p:txBody>
          <a:bodyPr/>
          <a:lstStyle>
            <a:lvl1pPr>
              <a:defRPr/>
            </a:lvl1pPr>
          </a:lstStyle>
          <a:p>
            <a:pPr>
              <a:defRPr/>
            </a:pPr>
            <a:endParaRPr lang="en-GB"/>
          </a:p>
        </p:txBody>
      </p:sp>
      <p:sp>
        <p:nvSpPr>
          <p:cNvPr id="5" name="Rectangle 7"/>
          <p:cNvSpPr>
            <a:spLocks noGrp="1" noChangeArrowheads="1"/>
          </p:cNvSpPr>
          <p:nvPr>
            <p:ph type="ftr" sz="quarter" idx="11"/>
          </p:nvPr>
        </p:nvSpPr>
        <p:spPr>
          <a:ln/>
        </p:spPr>
        <p:txBody>
          <a:bodyPr/>
          <a:lstStyle>
            <a:lvl1pPr>
              <a:defRPr/>
            </a:lvl1pPr>
          </a:lstStyle>
          <a:p>
            <a:pPr>
              <a:defRPr/>
            </a:pPr>
            <a:endParaRPr lang="en-GB"/>
          </a:p>
        </p:txBody>
      </p:sp>
      <p:sp>
        <p:nvSpPr>
          <p:cNvPr id="6" name="Rectangle 8"/>
          <p:cNvSpPr>
            <a:spLocks noGrp="1" noChangeArrowheads="1"/>
          </p:cNvSpPr>
          <p:nvPr>
            <p:ph type="sldNum" sz="quarter" idx="12"/>
          </p:nvPr>
        </p:nvSpPr>
        <p:spPr>
          <a:ln/>
        </p:spPr>
        <p:txBody>
          <a:bodyPr/>
          <a:lstStyle>
            <a:lvl1pPr>
              <a:defRPr/>
            </a:lvl1pPr>
          </a:lstStyle>
          <a:p>
            <a:pPr>
              <a:defRPr/>
            </a:pPr>
            <a:fld id="{DF3E4535-E0CC-4F32-B5B7-59A7E9FA4BF5}" type="slidenum">
              <a:rPr lang="en-GB"/>
              <a:pPr>
                <a:defRPr/>
              </a:pPr>
              <a:t>‹#›</a:t>
            </a:fld>
            <a:endParaRPr lang="en-GB"/>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txAndClipArt" preserve="1">
  <p:cSld name="Title, Text and Clip Art">
    <p:spTree>
      <p:nvGrpSpPr>
        <p:cNvPr id="1" name=""/>
        <p:cNvGrpSpPr/>
        <p:nvPr/>
      </p:nvGrpSpPr>
      <p:grpSpPr>
        <a:xfrm>
          <a:off x="0" y="0"/>
          <a:ext cx="0" cy="0"/>
          <a:chOff x="0" y="0"/>
          <a:chExt cx="0" cy="0"/>
        </a:xfrm>
      </p:grpSpPr>
      <p:sp>
        <p:nvSpPr>
          <p:cNvPr id="2" name="Title 1"/>
          <p:cNvSpPr>
            <a:spLocks noGrp="1"/>
          </p:cNvSpPr>
          <p:nvPr>
            <p:ph type="title"/>
          </p:nvPr>
        </p:nvSpPr>
        <p:spPr>
          <a:xfrm>
            <a:off x="931863" y="96838"/>
            <a:ext cx="7158037" cy="1412875"/>
          </a:xfrm>
        </p:spPr>
        <p:txBody>
          <a:bodyPr/>
          <a:lstStyle/>
          <a:p>
            <a:r>
              <a:rPr lang="en-US" smtClean="0"/>
              <a:t>Click to edit Master title style</a:t>
            </a:r>
            <a:endParaRPr lang="en-GB"/>
          </a:p>
        </p:txBody>
      </p:sp>
      <p:sp>
        <p:nvSpPr>
          <p:cNvPr id="3" name="Text Placeholder 2"/>
          <p:cNvSpPr>
            <a:spLocks noGrp="1"/>
          </p:cNvSpPr>
          <p:nvPr>
            <p:ph type="body" sz="half" idx="1"/>
          </p:nvPr>
        </p:nvSpPr>
        <p:spPr>
          <a:xfrm>
            <a:off x="950913" y="1981200"/>
            <a:ext cx="3752850" cy="41148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lipArt Placeholder 3"/>
          <p:cNvSpPr>
            <a:spLocks noGrp="1"/>
          </p:cNvSpPr>
          <p:nvPr>
            <p:ph type="clipArt" sz="half" idx="2"/>
          </p:nvPr>
        </p:nvSpPr>
        <p:spPr>
          <a:xfrm>
            <a:off x="4856163" y="1981200"/>
            <a:ext cx="3754437" cy="4114800"/>
          </a:xfrm>
        </p:spPr>
        <p:txBody>
          <a:bodyPr/>
          <a:lstStyle/>
          <a:p>
            <a:pPr lvl="0"/>
            <a:endParaRPr lang="en-GB" noProof="0" smtClean="0"/>
          </a:p>
        </p:txBody>
      </p:sp>
      <p:sp>
        <p:nvSpPr>
          <p:cNvPr id="5" name="Rectangle 6"/>
          <p:cNvSpPr>
            <a:spLocks noGrp="1" noChangeArrowheads="1"/>
          </p:cNvSpPr>
          <p:nvPr>
            <p:ph type="dt" sz="half" idx="10"/>
          </p:nvPr>
        </p:nvSpPr>
        <p:spPr>
          <a:ln/>
        </p:spPr>
        <p:txBody>
          <a:bodyPr/>
          <a:lstStyle>
            <a:lvl1pPr>
              <a:defRPr/>
            </a:lvl1pPr>
          </a:lstStyle>
          <a:p>
            <a:pPr>
              <a:defRPr/>
            </a:pPr>
            <a:endParaRPr lang="en-GB"/>
          </a:p>
        </p:txBody>
      </p:sp>
      <p:sp>
        <p:nvSpPr>
          <p:cNvPr id="6" name="Rectangle 7"/>
          <p:cNvSpPr>
            <a:spLocks noGrp="1" noChangeArrowheads="1"/>
          </p:cNvSpPr>
          <p:nvPr>
            <p:ph type="ftr" sz="quarter" idx="11"/>
          </p:nvPr>
        </p:nvSpPr>
        <p:spPr>
          <a:ln/>
        </p:spPr>
        <p:txBody>
          <a:bodyPr/>
          <a:lstStyle>
            <a:lvl1pPr>
              <a:defRPr/>
            </a:lvl1pPr>
          </a:lstStyle>
          <a:p>
            <a:pPr>
              <a:defRPr/>
            </a:pPr>
            <a:endParaRPr lang="en-GB"/>
          </a:p>
        </p:txBody>
      </p:sp>
      <p:sp>
        <p:nvSpPr>
          <p:cNvPr id="7" name="Rectangle 8"/>
          <p:cNvSpPr>
            <a:spLocks noGrp="1" noChangeArrowheads="1"/>
          </p:cNvSpPr>
          <p:nvPr>
            <p:ph type="sldNum" sz="quarter" idx="12"/>
          </p:nvPr>
        </p:nvSpPr>
        <p:spPr>
          <a:ln/>
        </p:spPr>
        <p:txBody>
          <a:bodyPr/>
          <a:lstStyle>
            <a:lvl1pPr>
              <a:defRPr/>
            </a:lvl1pPr>
          </a:lstStyle>
          <a:p>
            <a:pPr>
              <a:defRPr/>
            </a:pPr>
            <a:fld id="{3698E0FF-F507-4D74-A683-8CF5081BF7B9}" type="slidenum">
              <a:rPr lang="en-GB"/>
              <a:pPr>
                <a:defRPr/>
              </a:pPr>
              <a:t>‹#›</a:t>
            </a:fld>
            <a:endParaRPr lang="en-GB"/>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objOnly" preserve="1">
  <p:cSld name="Content">
    <p:spTree>
      <p:nvGrpSpPr>
        <p:cNvPr id="1" name=""/>
        <p:cNvGrpSpPr/>
        <p:nvPr/>
      </p:nvGrpSpPr>
      <p:grpSpPr>
        <a:xfrm>
          <a:off x="0" y="0"/>
          <a:ext cx="0" cy="0"/>
          <a:chOff x="0" y="0"/>
          <a:chExt cx="0" cy="0"/>
        </a:xfrm>
      </p:grpSpPr>
      <p:sp>
        <p:nvSpPr>
          <p:cNvPr id="2" name="Content Placeholder 1"/>
          <p:cNvSpPr>
            <a:spLocks noGrp="1"/>
          </p:cNvSpPr>
          <p:nvPr>
            <p:ph/>
          </p:nvPr>
        </p:nvSpPr>
        <p:spPr>
          <a:xfrm>
            <a:off x="931863" y="96838"/>
            <a:ext cx="7678737" cy="5999162"/>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3" name="Rectangle 6"/>
          <p:cNvSpPr>
            <a:spLocks noGrp="1" noChangeArrowheads="1"/>
          </p:cNvSpPr>
          <p:nvPr>
            <p:ph type="dt" sz="half" idx="10"/>
          </p:nvPr>
        </p:nvSpPr>
        <p:spPr>
          <a:ln/>
        </p:spPr>
        <p:txBody>
          <a:bodyPr/>
          <a:lstStyle>
            <a:lvl1pPr>
              <a:defRPr/>
            </a:lvl1pPr>
          </a:lstStyle>
          <a:p>
            <a:pPr>
              <a:defRPr/>
            </a:pPr>
            <a:endParaRPr lang="en-GB"/>
          </a:p>
        </p:txBody>
      </p:sp>
      <p:sp>
        <p:nvSpPr>
          <p:cNvPr id="4" name="Rectangle 7"/>
          <p:cNvSpPr>
            <a:spLocks noGrp="1" noChangeArrowheads="1"/>
          </p:cNvSpPr>
          <p:nvPr>
            <p:ph type="ftr" sz="quarter" idx="11"/>
          </p:nvPr>
        </p:nvSpPr>
        <p:spPr>
          <a:ln/>
        </p:spPr>
        <p:txBody>
          <a:bodyPr/>
          <a:lstStyle>
            <a:lvl1pPr>
              <a:defRPr/>
            </a:lvl1pPr>
          </a:lstStyle>
          <a:p>
            <a:pPr>
              <a:defRPr/>
            </a:pPr>
            <a:endParaRPr lang="en-GB"/>
          </a:p>
        </p:txBody>
      </p:sp>
      <p:sp>
        <p:nvSpPr>
          <p:cNvPr id="5" name="Rectangle 8"/>
          <p:cNvSpPr>
            <a:spLocks noGrp="1" noChangeArrowheads="1"/>
          </p:cNvSpPr>
          <p:nvPr>
            <p:ph type="sldNum" sz="quarter" idx="12"/>
          </p:nvPr>
        </p:nvSpPr>
        <p:spPr>
          <a:ln/>
        </p:spPr>
        <p:txBody>
          <a:bodyPr/>
          <a:lstStyle>
            <a:lvl1pPr>
              <a:defRPr/>
            </a:lvl1pPr>
          </a:lstStyle>
          <a:p>
            <a:pPr>
              <a:defRPr/>
            </a:pPr>
            <a:fld id="{210A8EB1-6141-4B05-A688-895B14788640}" type="slidenum">
              <a:rPr lang="en-GB"/>
              <a:pPr>
                <a:defRPr/>
              </a:pPr>
              <a:t>‹#›</a:t>
            </a:fld>
            <a:endParaRPr lang="en-GB"/>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xAndChart" preserve="1">
  <p:cSld name="Title, Text and Chart">
    <p:spTree>
      <p:nvGrpSpPr>
        <p:cNvPr id="1" name=""/>
        <p:cNvGrpSpPr/>
        <p:nvPr/>
      </p:nvGrpSpPr>
      <p:grpSpPr>
        <a:xfrm>
          <a:off x="0" y="0"/>
          <a:ext cx="0" cy="0"/>
          <a:chOff x="0" y="0"/>
          <a:chExt cx="0" cy="0"/>
        </a:xfrm>
      </p:grpSpPr>
      <p:sp>
        <p:nvSpPr>
          <p:cNvPr id="2" name="Title 1"/>
          <p:cNvSpPr>
            <a:spLocks noGrp="1"/>
          </p:cNvSpPr>
          <p:nvPr>
            <p:ph type="title"/>
          </p:nvPr>
        </p:nvSpPr>
        <p:spPr>
          <a:xfrm>
            <a:off x="931863" y="96838"/>
            <a:ext cx="7158037" cy="1412875"/>
          </a:xfrm>
        </p:spPr>
        <p:txBody>
          <a:bodyPr/>
          <a:lstStyle/>
          <a:p>
            <a:r>
              <a:rPr lang="en-US" smtClean="0"/>
              <a:t>Click to edit Master title style</a:t>
            </a:r>
            <a:endParaRPr lang="en-GB"/>
          </a:p>
        </p:txBody>
      </p:sp>
      <p:sp>
        <p:nvSpPr>
          <p:cNvPr id="3" name="Text Placeholder 2"/>
          <p:cNvSpPr>
            <a:spLocks noGrp="1"/>
          </p:cNvSpPr>
          <p:nvPr>
            <p:ph type="body" sz="half" idx="1"/>
          </p:nvPr>
        </p:nvSpPr>
        <p:spPr>
          <a:xfrm>
            <a:off x="950913" y="1981200"/>
            <a:ext cx="3752850" cy="41148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hart Placeholder 3"/>
          <p:cNvSpPr>
            <a:spLocks noGrp="1"/>
          </p:cNvSpPr>
          <p:nvPr>
            <p:ph type="chart" sz="half" idx="2"/>
          </p:nvPr>
        </p:nvSpPr>
        <p:spPr>
          <a:xfrm>
            <a:off x="4856163" y="1981200"/>
            <a:ext cx="3754437" cy="4114800"/>
          </a:xfrm>
        </p:spPr>
        <p:txBody>
          <a:bodyPr/>
          <a:lstStyle/>
          <a:p>
            <a:pPr lvl="0"/>
            <a:endParaRPr lang="en-GB" noProof="0" smtClean="0"/>
          </a:p>
        </p:txBody>
      </p:sp>
      <p:sp>
        <p:nvSpPr>
          <p:cNvPr id="5" name="Rectangle 6"/>
          <p:cNvSpPr>
            <a:spLocks noGrp="1" noChangeArrowheads="1"/>
          </p:cNvSpPr>
          <p:nvPr>
            <p:ph type="dt" sz="half" idx="10"/>
          </p:nvPr>
        </p:nvSpPr>
        <p:spPr>
          <a:ln/>
        </p:spPr>
        <p:txBody>
          <a:bodyPr/>
          <a:lstStyle>
            <a:lvl1pPr>
              <a:defRPr/>
            </a:lvl1pPr>
          </a:lstStyle>
          <a:p>
            <a:pPr>
              <a:defRPr/>
            </a:pPr>
            <a:endParaRPr lang="en-GB"/>
          </a:p>
        </p:txBody>
      </p:sp>
      <p:sp>
        <p:nvSpPr>
          <p:cNvPr id="6" name="Rectangle 7"/>
          <p:cNvSpPr>
            <a:spLocks noGrp="1" noChangeArrowheads="1"/>
          </p:cNvSpPr>
          <p:nvPr>
            <p:ph type="ftr" sz="quarter" idx="11"/>
          </p:nvPr>
        </p:nvSpPr>
        <p:spPr>
          <a:ln/>
        </p:spPr>
        <p:txBody>
          <a:bodyPr/>
          <a:lstStyle>
            <a:lvl1pPr>
              <a:defRPr/>
            </a:lvl1pPr>
          </a:lstStyle>
          <a:p>
            <a:pPr>
              <a:defRPr/>
            </a:pPr>
            <a:endParaRPr lang="en-GB"/>
          </a:p>
        </p:txBody>
      </p:sp>
      <p:sp>
        <p:nvSpPr>
          <p:cNvPr id="7" name="Rectangle 8"/>
          <p:cNvSpPr>
            <a:spLocks noGrp="1" noChangeArrowheads="1"/>
          </p:cNvSpPr>
          <p:nvPr>
            <p:ph type="sldNum" sz="quarter" idx="12"/>
          </p:nvPr>
        </p:nvSpPr>
        <p:spPr>
          <a:ln/>
        </p:spPr>
        <p:txBody>
          <a:bodyPr/>
          <a:lstStyle>
            <a:lvl1pPr>
              <a:defRPr/>
            </a:lvl1pPr>
          </a:lstStyle>
          <a:p>
            <a:pPr>
              <a:defRPr/>
            </a:pPr>
            <a:fld id="{C196B18B-CA88-4A48-8A2D-EF949E89195B}" type="slidenum">
              <a:rPr lang="en-GB"/>
              <a:pPr>
                <a:defRPr/>
              </a:pPr>
              <a:t>‹#›</a:t>
            </a:fld>
            <a:endParaRPr lang="en-GB"/>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xAndTwoObj" preserve="1">
  <p:cSld name="Title, Text, and 2 Content">
    <p:spTree>
      <p:nvGrpSpPr>
        <p:cNvPr id="1" name=""/>
        <p:cNvGrpSpPr/>
        <p:nvPr/>
      </p:nvGrpSpPr>
      <p:grpSpPr>
        <a:xfrm>
          <a:off x="0" y="0"/>
          <a:ext cx="0" cy="0"/>
          <a:chOff x="0" y="0"/>
          <a:chExt cx="0" cy="0"/>
        </a:xfrm>
      </p:grpSpPr>
      <p:sp>
        <p:nvSpPr>
          <p:cNvPr id="2" name="Title 1"/>
          <p:cNvSpPr>
            <a:spLocks noGrp="1"/>
          </p:cNvSpPr>
          <p:nvPr>
            <p:ph type="title"/>
          </p:nvPr>
        </p:nvSpPr>
        <p:spPr>
          <a:xfrm>
            <a:off x="931863" y="96838"/>
            <a:ext cx="7158037" cy="1412875"/>
          </a:xfrm>
        </p:spPr>
        <p:txBody>
          <a:bodyPr/>
          <a:lstStyle/>
          <a:p>
            <a:r>
              <a:rPr lang="en-US" smtClean="0"/>
              <a:t>Click to edit Master title style</a:t>
            </a:r>
            <a:endParaRPr lang="en-GB"/>
          </a:p>
        </p:txBody>
      </p:sp>
      <p:sp>
        <p:nvSpPr>
          <p:cNvPr id="3" name="Text Placeholder 2"/>
          <p:cNvSpPr>
            <a:spLocks noGrp="1"/>
          </p:cNvSpPr>
          <p:nvPr>
            <p:ph type="body" sz="half" idx="1"/>
          </p:nvPr>
        </p:nvSpPr>
        <p:spPr>
          <a:xfrm>
            <a:off x="950913" y="1981200"/>
            <a:ext cx="3752850" cy="41148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quarter" idx="2"/>
          </p:nvPr>
        </p:nvSpPr>
        <p:spPr>
          <a:xfrm>
            <a:off x="4856163" y="1981200"/>
            <a:ext cx="3754437" cy="19812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Content Placeholder 4"/>
          <p:cNvSpPr>
            <a:spLocks noGrp="1"/>
          </p:cNvSpPr>
          <p:nvPr>
            <p:ph sz="quarter" idx="3"/>
          </p:nvPr>
        </p:nvSpPr>
        <p:spPr>
          <a:xfrm>
            <a:off x="4856163" y="4114800"/>
            <a:ext cx="3754437" cy="19812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Rectangle 6"/>
          <p:cNvSpPr>
            <a:spLocks noGrp="1" noChangeArrowheads="1"/>
          </p:cNvSpPr>
          <p:nvPr>
            <p:ph type="dt" sz="half" idx="10"/>
          </p:nvPr>
        </p:nvSpPr>
        <p:spPr>
          <a:ln/>
        </p:spPr>
        <p:txBody>
          <a:bodyPr/>
          <a:lstStyle>
            <a:lvl1pPr>
              <a:defRPr/>
            </a:lvl1pPr>
          </a:lstStyle>
          <a:p>
            <a:pPr>
              <a:defRPr/>
            </a:pPr>
            <a:endParaRPr lang="en-GB"/>
          </a:p>
        </p:txBody>
      </p:sp>
      <p:sp>
        <p:nvSpPr>
          <p:cNvPr id="7" name="Rectangle 7"/>
          <p:cNvSpPr>
            <a:spLocks noGrp="1" noChangeArrowheads="1"/>
          </p:cNvSpPr>
          <p:nvPr>
            <p:ph type="ftr" sz="quarter" idx="11"/>
          </p:nvPr>
        </p:nvSpPr>
        <p:spPr>
          <a:ln/>
        </p:spPr>
        <p:txBody>
          <a:bodyPr/>
          <a:lstStyle>
            <a:lvl1pPr>
              <a:defRPr/>
            </a:lvl1pPr>
          </a:lstStyle>
          <a:p>
            <a:pPr>
              <a:defRPr/>
            </a:pPr>
            <a:endParaRPr lang="en-GB"/>
          </a:p>
        </p:txBody>
      </p:sp>
      <p:sp>
        <p:nvSpPr>
          <p:cNvPr id="8" name="Rectangle 8"/>
          <p:cNvSpPr>
            <a:spLocks noGrp="1" noChangeArrowheads="1"/>
          </p:cNvSpPr>
          <p:nvPr>
            <p:ph type="sldNum" sz="quarter" idx="12"/>
          </p:nvPr>
        </p:nvSpPr>
        <p:spPr>
          <a:ln/>
        </p:spPr>
        <p:txBody>
          <a:bodyPr/>
          <a:lstStyle>
            <a:lvl1pPr>
              <a:defRPr/>
            </a:lvl1pPr>
          </a:lstStyle>
          <a:p>
            <a:pPr>
              <a:defRPr/>
            </a:pPr>
            <a:fld id="{9E0D199F-0BDC-4B43-90D5-1B255838AE71}" type="slidenum">
              <a:rPr lang="en-GB"/>
              <a:pPr>
                <a:defRPr/>
              </a:pPr>
              <a:t>‹#›</a:t>
            </a:fld>
            <a:endParaRPr lang="en-GB"/>
          </a:p>
        </p:txBody>
      </p:sp>
    </p:spTree>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tbl" preserve="1">
  <p:cSld name="Title and Table">
    <p:spTree>
      <p:nvGrpSpPr>
        <p:cNvPr id="1" name=""/>
        <p:cNvGrpSpPr/>
        <p:nvPr/>
      </p:nvGrpSpPr>
      <p:grpSpPr>
        <a:xfrm>
          <a:off x="0" y="0"/>
          <a:ext cx="0" cy="0"/>
          <a:chOff x="0" y="0"/>
          <a:chExt cx="0" cy="0"/>
        </a:xfrm>
      </p:grpSpPr>
      <p:sp>
        <p:nvSpPr>
          <p:cNvPr id="2" name="Title 1"/>
          <p:cNvSpPr>
            <a:spLocks noGrp="1"/>
          </p:cNvSpPr>
          <p:nvPr>
            <p:ph type="title"/>
          </p:nvPr>
        </p:nvSpPr>
        <p:spPr>
          <a:xfrm>
            <a:off x="931863" y="96838"/>
            <a:ext cx="7158037" cy="1412875"/>
          </a:xfrm>
        </p:spPr>
        <p:txBody>
          <a:bodyPr/>
          <a:lstStyle/>
          <a:p>
            <a:r>
              <a:rPr lang="en-US" smtClean="0"/>
              <a:t>Click to edit Master title style</a:t>
            </a:r>
            <a:endParaRPr lang="en-GB"/>
          </a:p>
        </p:txBody>
      </p:sp>
      <p:sp>
        <p:nvSpPr>
          <p:cNvPr id="3" name="Table Placeholder 2"/>
          <p:cNvSpPr>
            <a:spLocks noGrp="1"/>
          </p:cNvSpPr>
          <p:nvPr>
            <p:ph type="tbl" idx="1"/>
          </p:nvPr>
        </p:nvSpPr>
        <p:spPr>
          <a:xfrm>
            <a:off x="950913" y="1981200"/>
            <a:ext cx="7659687" cy="4114800"/>
          </a:xfrm>
        </p:spPr>
        <p:txBody>
          <a:bodyPr/>
          <a:lstStyle/>
          <a:p>
            <a:pPr lvl="0"/>
            <a:endParaRPr lang="en-GB" noProof="0" smtClean="0"/>
          </a:p>
        </p:txBody>
      </p:sp>
      <p:sp>
        <p:nvSpPr>
          <p:cNvPr id="4" name="Rectangle 6"/>
          <p:cNvSpPr>
            <a:spLocks noGrp="1" noChangeArrowheads="1"/>
          </p:cNvSpPr>
          <p:nvPr>
            <p:ph type="dt" sz="half" idx="10"/>
          </p:nvPr>
        </p:nvSpPr>
        <p:spPr>
          <a:ln/>
        </p:spPr>
        <p:txBody>
          <a:bodyPr/>
          <a:lstStyle>
            <a:lvl1pPr>
              <a:defRPr/>
            </a:lvl1pPr>
          </a:lstStyle>
          <a:p>
            <a:pPr>
              <a:defRPr/>
            </a:pPr>
            <a:endParaRPr lang="en-GB"/>
          </a:p>
        </p:txBody>
      </p:sp>
      <p:sp>
        <p:nvSpPr>
          <p:cNvPr id="5" name="Rectangle 7"/>
          <p:cNvSpPr>
            <a:spLocks noGrp="1" noChangeArrowheads="1"/>
          </p:cNvSpPr>
          <p:nvPr>
            <p:ph type="ftr" sz="quarter" idx="11"/>
          </p:nvPr>
        </p:nvSpPr>
        <p:spPr>
          <a:ln/>
        </p:spPr>
        <p:txBody>
          <a:bodyPr/>
          <a:lstStyle>
            <a:lvl1pPr>
              <a:defRPr/>
            </a:lvl1pPr>
          </a:lstStyle>
          <a:p>
            <a:pPr>
              <a:defRPr/>
            </a:pPr>
            <a:endParaRPr lang="en-GB"/>
          </a:p>
        </p:txBody>
      </p:sp>
      <p:sp>
        <p:nvSpPr>
          <p:cNvPr id="6" name="Rectangle 8"/>
          <p:cNvSpPr>
            <a:spLocks noGrp="1" noChangeArrowheads="1"/>
          </p:cNvSpPr>
          <p:nvPr>
            <p:ph type="sldNum" sz="quarter" idx="12"/>
          </p:nvPr>
        </p:nvSpPr>
        <p:spPr>
          <a:ln/>
        </p:spPr>
        <p:txBody>
          <a:bodyPr/>
          <a:lstStyle>
            <a:lvl1pPr>
              <a:defRPr/>
            </a:lvl1pPr>
          </a:lstStyle>
          <a:p>
            <a:pPr>
              <a:defRPr/>
            </a:pPr>
            <a:fld id="{70463A59-E927-4847-B60C-76C8C53E0146}" type="slidenum">
              <a:rPr lang="en-GB"/>
              <a:pPr>
                <a:defRPr/>
              </a:pPr>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266" name="Rectangle 2"/>
          <p:cNvSpPr>
            <a:spLocks noChangeArrowheads="1"/>
          </p:cNvSpPr>
          <p:nvPr/>
        </p:nvSpPr>
        <p:spPr bwMode="auto">
          <a:xfrm>
            <a:off x="0" y="1377950"/>
            <a:ext cx="2133600" cy="101600"/>
          </a:xfrm>
          <a:prstGeom prst="rect">
            <a:avLst/>
          </a:prstGeom>
          <a:solidFill>
            <a:schemeClr val="accent2"/>
          </a:solidFill>
          <a:ln w="9525">
            <a:noFill/>
            <a:miter lim="800000"/>
            <a:headEnd/>
            <a:tailEnd/>
          </a:ln>
          <a:effectLst/>
        </p:spPr>
        <p:txBody>
          <a:bodyPr wrap="none" anchor="ctr"/>
          <a:lstStyle/>
          <a:p>
            <a:pPr algn="ctr">
              <a:defRPr/>
            </a:pPr>
            <a:endParaRPr lang="en-US" sz="2400">
              <a:latin typeface="Times New Roman" pitchFamily="18" charset="0"/>
            </a:endParaRPr>
          </a:p>
        </p:txBody>
      </p:sp>
      <p:sp>
        <p:nvSpPr>
          <p:cNvPr id="11267" name="Rectangle 3"/>
          <p:cNvSpPr>
            <a:spLocks noChangeArrowheads="1"/>
          </p:cNvSpPr>
          <p:nvPr/>
        </p:nvSpPr>
        <p:spPr bwMode="auto">
          <a:xfrm>
            <a:off x="1447800" y="1377950"/>
            <a:ext cx="7239000" cy="101600"/>
          </a:xfrm>
          <a:prstGeom prst="rect">
            <a:avLst/>
          </a:prstGeom>
          <a:gradFill rotWithShape="0">
            <a:gsLst>
              <a:gs pos="0">
                <a:schemeClr val="accent2"/>
              </a:gs>
              <a:gs pos="100000">
                <a:schemeClr val="bg1"/>
              </a:gs>
            </a:gsLst>
            <a:lin ang="0" scaled="1"/>
          </a:gradFill>
          <a:ln w="9525">
            <a:noFill/>
            <a:miter lim="800000"/>
            <a:headEnd/>
            <a:tailEnd/>
          </a:ln>
          <a:effectLst/>
        </p:spPr>
        <p:txBody>
          <a:bodyPr wrap="none" anchor="ctr"/>
          <a:lstStyle/>
          <a:p>
            <a:pPr algn="ctr">
              <a:defRPr/>
            </a:pPr>
            <a:endParaRPr lang="en-US" sz="2400">
              <a:latin typeface="Times New Roman" pitchFamily="18" charset="0"/>
            </a:endParaRPr>
          </a:p>
        </p:txBody>
      </p:sp>
      <p:sp>
        <p:nvSpPr>
          <p:cNvPr id="10244" name="Rectangle 4"/>
          <p:cNvSpPr>
            <a:spLocks noGrp="1" noChangeArrowheads="1"/>
          </p:cNvSpPr>
          <p:nvPr>
            <p:ph type="title"/>
          </p:nvPr>
        </p:nvSpPr>
        <p:spPr bwMode="auto">
          <a:xfrm>
            <a:off x="931863" y="96838"/>
            <a:ext cx="7158037" cy="1412875"/>
          </a:xfrm>
          <a:prstGeom prst="rect">
            <a:avLst/>
          </a:prstGeom>
          <a:noFill/>
          <a:ln w="9525">
            <a:noFill/>
            <a:miter lim="800000"/>
            <a:headEnd/>
            <a:tailEnd/>
          </a:ln>
        </p:spPr>
        <p:txBody>
          <a:bodyPr vert="horz" wrap="square" lIns="91440" tIns="45720" rIns="91440" bIns="45720" numCol="1" anchor="b" anchorCtr="0" compatLnSpc="1">
            <a:prstTxWarp prst="textNoShape">
              <a:avLst/>
            </a:prstTxWarp>
          </a:bodyPr>
          <a:lstStyle/>
          <a:p>
            <a:pPr lvl="0"/>
            <a:r>
              <a:rPr lang="en-GB" smtClean="0"/>
              <a:t>Click to edit Master title style</a:t>
            </a:r>
          </a:p>
        </p:txBody>
      </p:sp>
      <p:sp>
        <p:nvSpPr>
          <p:cNvPr id="10245" name="Rectangle 5"/>
          <p:cNvSpPr>
            <a:spLocks noGrp="1" noChangeArrowheads="1"/>
          </p:cNvSpPr>
          <p:nvPr>
            <p:ph type="body" idx="1"/>
          </p:nvPr>
        </p:nvSpPr>
        <p:spPr bwMode="auto">
          <a:xfrm>
            <a:off x="950913" y="1981200"/>
            <a:ext cx="7659687" cy="411480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p>
        </p:txBody>
      </p:sp>
      <p:sp>
        <p:nvSpPr>
          <p:cNvPr id="11270" name="Rectangle 6"/>
          <p:cNvSpPr>
            <a:spLocks noGrp="1" noChangeArrowheads="1"/>
          </p:cNvSpPr>
          <p:nvPr>
            <p:ph type="dt" sz="half" idx="2"/>
          </p:nvPr>
        </p:nvSpPr>
        <p:spPr bwMode="auto">
          <a:xfrm>
            <a:off x="946150" y="6248400"/>
            <a:ext cx="19050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defRPr sz="1000"/>
            </a:lvl1pPr>
          </a:lstStyle>
          <a:p>
            <a:pPr>
              <a:defRPr/>
            </a:pPr>
            <a:endParaRPr lang="en-GB"/>
          </a:p>
        </p:txBody>
      </p:sp>
      <p:sp>
        <p:nvSpPr>
          <p:cNvPr id="11271" name="Rectangle 7"/>
          <p:cNvSpPr>
            <a:spLocks noGrp="1" noChangeArrowheads="1"/>
          </p:cNvSpPr>
          <p:nvPr>
            <p:ph type="ftr" sz="quarter" idx="3"/>
          </p:nvPr>
        </p:nvSpPr>
        <p:spPr bwMode="auto">
          <a:xfrm>
            <a:off x="3352800" y="6248400"/>
            <a:ext cx="28956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ctr">
              <a:defRPr sz="1000"/>
            </a:lvl1pPr>
          </a:lstStyle>
          <a:p>
            <a:pPr>
              <a:defRPr/>
            </a:pPr>
            <a:endParaRPr lang="en-GB"/>
          </a:p>
        </p:txBody>
      </p:sp>
      <p:sp>
        <p:nvSpPr>
          <p:cNvPr id="11272" name="Rectangle 8"/>
          <p:cNvSpPr>
            <a:spLocks noGrp="1" noChangeArrowheads="1"/>
          </p:cNvSpPr>
          <p:nvPr>
            <p:ph type="sldNum" sz="quarter" idx="4"/>
          </p:nvPr>
        </p:nvSpPr>
        <p:spPr bwMode="auto">
          <a:xfrm>
            <a:off x="6705600" y="6248400"/>
            <a:ext cx="19050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a:defRPr sz="1000"/>
            </a:lvl1pPr>
          </a:lstStyle>
          <a:p>
            <a:pPr>
              <a:defRPr/>
            </a:pPr>
            <a:fld id="{E71D06B1-8F6D-427F-9B20-CFF685580CAC}" type="slidenum">
              <a:rPr lang="en-GB"/>
              <a:pPr>
                <a:defRPr/>
              </a:pPr>
              <a:t>‹#›</a:t>
            </a:fld>
            <a:endParaRPr lang="en-GB"/>
          </a:p>
        </p:txBody>
      </p:sp>
      <p:sp>
        <p:nvSpPr>
          <p:cNvPr id="11273" name="Freeform 9"/>
          <p:cNvSpPr>
            <a:spLocks noChangeArrowheads="1"/>
          </p:cNvSpPr>
          <p:nvPr/>
        </p:nvSpPr>
        <p:spPr bwMode="auto">
          <a:xfrm>
            <a:off x="838200" y="561975"/>
            <a:ext cx="152400" cy="1066800"/>
          </a:xfrm>
          <a:custGeom>
            <a:avLst/>
            <a:gdLst/>
            <a:ahLst/>
            <a:cxnLst>
              <a:cxn ang="0">
                <a:pos x="1000" y="1000"/>
              </a:cxn>
              <a:cxn ang="0">
                <a:pos x="0" y="1000"/>
              </a:cxn>
              <a:cxn ang="0">
                <a:pos x="0" y="0"/>
              </a:cxn>
              <a:cxn ang="0">
                <a:pos x="1000" y="0"/>
              </a:cxn>
            </a:cxnLst>
            <a:rect l="0" t="0" r="r" b="b"/>
            <a:pathLst>
              <a:path w="1000" h="1000">
                <a:moveTo>
                  <a:pt x="1000" y="1000"/>
                </a:moveTo>
                <a:lnTo>
                  <a:pt x="0" y="1000"/>
                </a:lnTo>
                <a:lnTo>
                  <a:pt x="0" y="0"/>
                </a:lnTo>
                <a:lnTo>
                  <a:pt x="1000" y="0"/>
                </a:lnTo>
              </a:path>
            </a:pathLst>
          </a:custGeom>
          <a:noFill/>
          <a:ln w="76200" cmpd="sng">
            <a:solidFill>
              <a:schemeClr val="tx2"/>
            </a:solidFill>
            <a:miter lim="800000"/>
            <a:headEnd/>
            <a:tailEnd/>
          </a:ln>
        </p:spPr>
        <p:txBody>
          <a:bodyPr/>
          <a:lstStyle/>
          <a:p>
            <a:pPr>
              <a:defRPr/>
            </a:pPr>
            <a:endParaRPr lang="en-GB"/>
          </a:p>
        </p:txBody>
      </p:sp>
      <p:sp>
        <p:nvSpPr>
          <p:cNvPr id="11274" name="Freeform 10"/>
          <p:cNvSpPr>
            <a:spLocks noChangeArrowheads="1"/>
          </p:cNvSpPr>
          <p:nvPr/>
        </p:nvSpPr>
        <p:spPr bwMode="auto">
          <a:xfrm>
            <a:off x="8262938" y="269875"/>
            <a:ext cx="152400" cy="1073150"/>
          </a:xfrm>
          <a:custGeom>
            <a:avLst/>
            <a:gdLst/>
            <a:ahLst/>
            <a:cxnLst>
              <a:cxn ang="0">
                <a:pos x="0" y="0"/>
              </a:cxn>
              <a:cxn ang="0">
                <a:pos x="1000" y="0"/>
              </a:cxn>
              <a:cxn ang="0">
                <a:pos x="1000" y="1000"/>
              </a:cxn>
              <a:cxn ang="0">
                <a:pos x="0" y="1000"/>
              </a:cxn>
            </a:cxnLst>
            <a:rect l="0" t="0" r="r" b="b"/>
            <a:pathLst>
              <a:path w="1000" h="1000">
                <a:moveTo>
                  <a:pt x="0" y="0"/>
                </a:moveTo>
                <a:lnTo>
                  <a:pt x="1000" y="0"/>
                </a:lnTo>
                <a:lnTo>
                  <a:pt x="1000" y="1000"/>
                </a:lnTo>
                <a:lnTo>
                  <a:pt x="0" y="1000"/>
                </a:lnTo>
              </a:path>
            </a:pathLst>
          </a:custGeom>
          <a:noFill/>
          <a:ln w="76200" cap="flat" cmpd="sng">
            <a:solidFill>
              <a:schemeClr val="accent1"/>
            </a:solidFill>
            <a:prstDash val="solid"/>
            <a:miter lim="800000"/>
            <a:headEnd/>
            <a:tailEnd/>
          </a:ln>
        </p:spPr>
        <p:txBody>
          <a:bodyPr/>
          <a:lstStyle/>
          <a:p>
            <a:pPr>
              <a:defRPr/>
            </a:pPr>
            <a:endParaRPr lang="en-GB"/>
          </a:p>
        </p:txBody>
      </p:sp>
    </p:spTree>
  </p:cSld>
  <p:clrMap bg1="lt1" tx1="dk1" bg2="lt2" tx2="dk2" accent1="accent1" accent2="accent2" accent3="accent3" accent4="accent4" accent5="accent5" accent6="accent6" hlink="hlink" folHlink="folHlink"/>
  <p:sldLayoutIdLst>
    <p:sldLayoutId id="2147483712" r:id="rId1"/>
    <p:sldLayoutId id="2147483695" r:id="rId2"/>
    <p:sldLayoutId id="2147483696" r:id="rId3"/>
    <p:sldLayoutId id="2147483697" r:id="rId4"/>
    <p:sldLayoutId id="2147483698" r:id="rId5"/>
    <p:sldLayoutId id="2147483699" r:id="rId6"/>
    <p:sldLayoutId id="2147483700" r:id="rId7"/>
    <p:sldLayoutId id="2147483701" r:id="rId8"/>
    <p:sldLayoutId id="2147483702" r:id="rId9"/>
    <p:sldLayoutId id="2147483703" r:id="rId10"/>
    <p:sldLayoutId id="2147483704" r:id="rId11"/>
    <p:sldLayoutId id="2147483705" r:id="rId12"/>
    <p:sldLayoutId id="2147483706" r:id="rId13"/>
    <p:sldLayoutId id="2147483707" r:id="rId14"/>
    <p:sldLayoutId id="2147483708" r:id="rId15"/>
    <p:sldLayoutId id="2147483709" r:id="rId16"/>
    <p:sldLayoutId id="2147483710" r:id="rId17"/>
    <p:sldLayoutId id="2147483711" r:id="rId18"/>
  </p:sldLayoutIdLst>
  <p:txStyles>
    <p:titleStyle>
      <a:lvl1pPr algn="l" rtl="0" eaLnBrk="0" fontAlgn="base" hangingPunct="0">
        <a:spcBef>
          <a:spcPct val="0"/>
        </a:spcBef>
        <a:spcAft>
          <a:spcPct val="0"/>
        </a:spcAft>
        <a:defRPr sz="4000">
          <a:solidFill>
            <a:schemeClr val="tx2"/>
          </a:solidFill>
          <a:latin typeface="+mj-lt"/>
          <a:ea typeface="+mj-ea"/>
          <a:cs typeface="+mj-cs"/>
        </a:defRPr>
      </a:lvl1pPr>
      <a:lvl2pPr algn="l" rtl="0" eaLnBrk="0" fontAlgn="base" hangingPunct="0">
        <a:spcBef>
          <a:spcPct val="0"/>
        </a:spcBef>
        <a:spcAft>
          <a:spcPct val="0"/>
        </a:spcAft>
        <a:defRPr sz="4000">
          <a:solidFill>
            <a:schemeClr val="tx2"/>
          </a:solidFill>
          <a:latin typeface="Arial" charset="0"/>
        </a:defRPr>
      </a:lvl2pPr>
      <a:lvl3pPr algn="l" rtl="0" eaLnBrk="0" fontAlgn="base" hangingPunct="0">
        <a:spcBef>
          <a:spcPct val="0"/>
        </a:spcBef>
        <a:spcAft>
          <a:spcPct val="0"/>
        </a:spcAft>
        <a:defRPr sz="4000">
          <a:solidFill>
            <a:schemeClr val="tx2"/>
          </a:solidFill>
          <a:latin typeface="Arial" charset="0"/>
        </a:defRPr>
      </a:lvl3pPr>
      <a:lvl4pPr algn="l" rtl="0" eaLnBrk="0" fontAlgn="base" hangingPunct="0">
        <a:spcBef>
          <a:spcPct val="0"/>
        </a:spcBef>
        <a:spcAft>
          <a:spcPct val="0"/>
        </a:spcAft>
        <a:defRPr sz="4000">
          <a:solidFill>
            <a:schemeClr val="tx2"/>
          </a:solidFill>
          <a:latin typeface="Arial" charset="0"/>
        </a:defRPr>
      </a:lvl4pPr>
      <a:lvl5pPr algn="l" rtl="0" eaLnBrk="0" fontAlgn="base" hangingPunct="0">
        <a:spcBef>
          <a:spcPct val="0"/>
        </a:spcBef>
        <a:spcAft>
          <a:spcPct val="0"/>
        </a:spcAft>
        <a:defRPr sz="4000">
          <a:solidFill>
            <a:schemeClr val="tx2"/>
          </a:solidFill>
          <a:latin typeface="Arial" charset="0"/>
        </a:defRPr>
      </a:lvl5pPr>
      <a:lvl6pPr marL="457200" algn="l" rtl="0" fontAlgn="base">
        <a:spcBef>
          <a:spcPct val="0"/>
        </a:spcBef>
        <a:spcAft>
          <a:spcPct val="0"/>
        </a:spcAft>
        <a:defRPr sz="4000">
          <a:solidFill>
            <a:schemeClr val="tx2"/>
          </a:solidFill>
          <a:latin typeface="Arial" charset="0"/>
        </a:defRPr>
      </a:lvl6pPr>
      <a:lvl7pPr marL="914400" algn="l" rtl="0" fontAlgn="base">
        <a:spcBef>
          <a:spcPct val="0"/>
        </a:spcBef>
        <a:spcAft>
          <a:spcPct val="0"/>
        </a:spcAft>
        <a:defRPr sz="4000">
          <a:solidFill>
            <a:schemeClr val="tx2"/>
          </a:solidFill>
          <a:latin typeface="Arial" charset="0"/>
        </a:defRPr>
      </a:lvl7pPr>
      <a:lvl8pPr marL="1371600" algn="l" rtl="0" fontAlgn="base">
        <a:spcBef>
          <a:spcPct val="0"/>
        </a:spcBef>
        <a:spcAft>
          <a:spcPct val="0"/>
        </a:spcAft>
        <a:defRPr sz="4000">
          <a:solidFill>
            <a:schemeClr val="tx2"/>
          </a:solidFill>
          <a:latin typeface="Arial" charset="0"/>
        </a:defRPr>
      </a:lvl8pPr>
      <a:lvl9pPr marL="1828800" algn="l" rtl="0" fontAlgn="base">
        <a:spcBef>
          <a:spcPct val="0"/>
        </a:spcBef>
        <a:spcAft>
          <a:spcPct val="0"/>
        </a:spcAft>
        <a:defRPr sz="4000">
          <a:solidFill>
            <a:schemeClr val="tx2"/>
          </a:solidFill>
          <a:latin typeface="Arial" charset="0"/>
        </a:defRPr>
      </a:lvl9pPr>
    </p:titleStyle>
    <p:bodyStyle>
      <a:lvl1pPr marL="447675" indent="-447675" algn="l" rtl="0" eaLnBrk="0" fontAlgn="base" hangingPunct="0">
        <a:spcBef>
          <a:spcPct val="20000"/>
        </a:spcBef>
        <a:spcAft>
          <a:spcPct val="0"/>
        </a:spcAft>
        <a:buClr>
          <a:schemeClr val="accent1"/>
        </a:buClr>
        <a:buSzPct val="70000"/>
        <a:buFont typeface="Wingdings" pitchFamily="2" charset="2"/>
        <a:buChar char="n"/>
        <a:defRPr sz="3200">
          <a:solidFill>
            <a:schemeClr val="tx1"/>
          </a:solidFill>
          <a:latin typeface="+mn-lt"/>
          <a:ea typeface="+mn-ea"/>
          <a:cs typeface="+mn-cs"/>
        </a:defRPr>
      </a:lvl1pPr>
      <a:lvl2pPr marL="889000" indent="-439738" algn="l" rtl="0" eaLnBrk="0" fontAlgn="base" hangingPunct="0">
        <a:spcBef>
          <a:spcPct val="20000"/>
        </a:spcBef>
        <a:spcAft>
          <a:spcPct val="0"/>
        </a:spcAft>
        <a:buClr>
          <a:schemeClr val="hlink"/>
        </a:buClr>
        <a:buSzPct val="65000"/>
        <a:buFont typeface="Wingdings" pitchFamily="2" charset="2"/>
        <a:buChar char="¡"/>
        <a:defRPr sz="2800">
          <a:solidFill>
            <a:schemeClr val="tx1"/>
          </a:solidFill>
          <a:latin typeface="+mn-lt"/>
        </a:defRPr>
      </a:lvl2pPr>
      <a:lvl3pPr marL="1293813" indent="-403225" algn="l" rtl="0" eaLnBrk="0" fontAlgn="base" hangingPunct="0">
        <a:spcBef>
          <a:spcPct val="20000"/>
        </a:spcBef>
        <a:spcAft>
          <a:spcPct val="0"/>
        </a:spcAft>
        <a:buClr>
          <a:schemeClr val="accent1"/>
        </a:buClr>
        <a:buSzPct val="70000"/>
        <a:buFont typeface="Wingdings" pitchFamily="2" charset="2"/>
        <a:buChar char="n"/>
        <a:defRPr sz="2400">
          <a:solidFill>
            <a:schemeClr val="tx1"/>
          </a:solidFill>
          <a:latin typeface="+mn-lt"/>
        </a:defRPr>
      </a:lvl3pPr>
      <a:lvl4pPr marL="1681163" indent="-385763" algn="l" rtl="0" eaLnBrk="0" fontAlgn="base" hangingPunct="0">
        <a:spcBef>
          <a:spcPct val="20000"/>
        </a:spcBef>
        <a:spcAft>
          <a:spcPct val="0"/>
        </a:spcAft>
        <a:buClr>
          <a:schemeClr val="hlink"/>
        </a:buClr>
        <a:buSzPct val="75000"/>
        <a:buFont typeface="Wingdings" pitchFamily="2" charset="2"/>
        <a:buChar char="¡"/>
        <a:defRPr sz="2000">
          <a:solidFill>
            <a:schemeClr val="tx1"/>
          </a:solidFill>
          <a:latin typeface="+mn-lt"/>
        </a:defRPr>
      </a:lvl4pPr>
      <a:lvl5pPr marL="2070100" indent="-387350" algn="l" rtl="0" eaLnBrk="0" fontAlgn="base" hangingPunct="0">
        <a:spcBef>
          <a:spcPct val="20000"/>
        </a:spcBef>
        <a:spcAft>
          <a:spcPct val="0"/>
        </a:spcAft>
        <a:buClr>
          <a:schemeClr val="accent1"/>
        </a:buClr>
        <a:buSzPct val="70000"/>
        <a:buFont typeface="Wingdings" pitchFamily="2" charset="2"/>
        <a:buChar char="n"/>
        <a:defRPr sz="2000">
          <a:solidFill>
            <a:schemeClr val="tx1"/>
          </a:solidFill>
          <a:latin typeface="+mn-lt"/>
        </a:defRPr>
      </a:lvl5pPr>
      <a:lvl6pPr marL="2527300" indent="-387350" algn="l" rtl="0" fontAlgn="base">
        <a:spcBef>
          <a:spcPct val="20000"/>
        </a:spcBef>
        <a:spcAft>
          <a:spcPct val="0"/>
        </a:spcAft>
        <a:buClr>
          <a:schemeClr val="accent1"/>
        </a:buClr>
        <a:buSzPct val="70000"/>
        <a:buFont typeface="Wingdings" pitchFamily="2" charset="2"/>
        <a:buChar char="n"/>
        <a:defRPr sz="2000">
          <a:solidFill>
            <a:schemeClr val="tx1"/>
          </a:solidFill>
          <a:latin typeface="+mn-lt"/>
        </a:defRPr>
      </a:lvl6pPr>
      <a:lvl7pPr marL="2984500" indent="-387350" algn="l" rtl="0" fontAlgn="base">
        <a:spcBef>
          <a:spcPct val="20000"/>
        </a:spcBef>
        <a:spcAft>
          <a:spcPct val="0"/>
        </a:spcAft>
        <a:buClr>
          <a:schemeClr val="accent1"/>
        </a:buClr>
        <a:buSzPct val="70000"/>
        <a:buFont typeface="Wingdings" pitchFamily="2" charset="2"/>
        <a:buChar char="n"/>
        <a:defRPr sz="2000">
          <a:solidFill>
            <a:schemeClr val="tx1"/>
          </a:solidFill>
          <a:latin typeface="+mn-lt"/>
        </a:defRPr>
      </a:lvl7pPr>
      <a:lvl8pPr marL="3441700" indent="-387350" algn="l" rtl="0" fontAlgn="base">
        <a:spcBef>
          <a:spcPct val="20000"/>
        </a:spcBef>
        <a:spcAft>
          <a:spcPct val="0"/>
        </a:spcAft>
        <a:buClr>
          <a:schemeClr val="accent1"/>
        </a:buClr>
        <a:buSzPct val="70000"/>
        <a:buFont typeface="Wingdings" pitchFamily="2" charset="2"/>
        <a:buChar char="n"/>
        <a:defRPr sz="2000">
          <a:solidFill>
            <a:schemeClr val="tx1"/>
          </a:solidFill>
          <a:latin typeface="+mn-lt"/>
        </a:defRPr>
      </a:lvl8pPr>
      <a:lvl9pPr marL="3898900" indent="-387350" algn="l" rtl="0" fontAlgn="base">
        <a:spcBef>
          <a:spcPct val="20000"/>
        </a:spcBef>
        <a:spcAft>
          <a:spcPct val="0"/>
        </a:spcAft>
        <a:buClr>
          <a:schemeClr val="accent1"/>
        </a:buClr>
        <a:buSzPct val="70000"/>
        <a:buFont typeface="Wingdings" pitchFamily="2" charset="2"/>
        <a:buChar char="n"/>
        <a:defRPr sz="20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1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0.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1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4.wmf"/><Relationship Id="rId1" Type="http://schemas.openxmlformats.org/officeDocument/2006/relationships/slideLayout" Target="../slideLayouts/slideLayout1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hyperlink" Target="http://www.unaids.org/" TargetMode="Externa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12.xml"/></Relationships>
</file>

<file path=ppt/slides/_rels/slide32.xml.rels><?xml version="1.0" encoding="UTF-8" standalone="yes"?>
<Relationships xmlns="http://schemas.openxmlformats.org/package/2006/relationships"><Relationship Id="rId2" Type="http://schemas.openxmlformats.org/officeDocument/2006/relationships/image" Target="../media/image6.wmf"/><Relationship Id="rId1" Type="http://schemas.openxmlformats.org/officeDocument/2006/relationships/slideLayout" Target="../slideLayouts/slideLayout1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14.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3" Type="http://schemas.openxmlformats.org/officeDocument/2006/relationships/image" Target="../media/image8.wmf"/><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3" Type="http://schemas.openxmlformats.org/officeDocument/2006/relationships/image" Target="../media/image9.wmf"/><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3" Type="http://schemas.openxmlformats.org/officeDocument/2006/relationships/notesSlide" Target="../notesSlides/notesSlide5.xml"/><Relationship Id="rId2" Type="http://schemas.openxmlformats.org/officeDocument/2006/relationships/slideLayout" Target="../slideLayouts/slideLayout13.xml"/><Relationship Id="rId1" Type="http://schemas.openxmlformats.org/officeDocument/2006/relationships/vmlDrawing" Target="../drawings/vmlDrawing1.vml"/><Relationship Id="rId4" Type="http://schemas.openxmlformats.org/officeDocument/2006/relationships/oleObject" Target="../embeddings/oleObject1.bin"/></Relationships>
</file>

<file path=ppt/slides/_rels/slide41.xml.rels><?xml version="1.0" encoding="UTF-8" standalone="yes"?>
<Relationships xmlns="http://schemas.openxmlformats.org/package/2006/relationships"><Relationship Id="rId3" Type="http://schemas.openxmlformats.org/officeDocument/2006/relationships/notesSlide" Target="../notesSlides/notesSlide6.xml"/><Relationship Id="rId2" Type="http://schemas.openxmlformats.org/officeDocument/2006/relationships/slideLayout" Target="../slideLayouts/slideLayout13.xml"/><Relationship Id="rId1" Type="http://schemas.openxmlformats.org/officeDocument/2006/relationships/vmlDrawing" Target="../drawings/vmlDrawing2.vml"/><Relationship Id="rId4" Type="http://schemas.openxmlformats.org/officeDocument/2006/relationships/oleObject" Target="../embeddings/oleObject2.bin"/></Relationships>
</file>

<file path=ppt/slides/_rels/slide42.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4.xml"/></Relationships>
</file>

<file path=ppt/slides/_rels/slide44.xml.rels><?xml version="1.0" encoding="UTF-8" standalone="yes"?>
<Relationships xmlns="http://schemas.openxmlformats.org/package/2006/relationships"><Relationship Id="rId2" Type="http://schemas.openxmlformats.org/officeDocument/2006/relationships/image" Target="../media/image12.wmf"/><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15.xml"/></Relationships>
</file>

<file path=ppt/slides/_rels/slide46.xml.rels><?xml version="1.0" encoding="UTF-8" standalone="yes"?>
<Relationships xmlns="http://schemas.openxmlformats.org/package/2006/relationships"><Relationship Id="rId3" Type="http://schemas.openxmlformats.org/officeDocument/2006/relationships/notesSlide" Target="../notesSlides/notesSlide9.xml"/><Relationship Id="rId2" Type="http://schemas.openxmlformats.org/officeDocument/2006/relationships/slideLayout" Target="../slideLayouts/slideLayout2.xml"/><Relationship Id="rId1" Type="http://schemas.openxmlformats.org/officeDocument/2006/relationships/vmlDrawing" Target="../drawings/vmlDrawing3.vml"/><Relationship Id="rId4" Type="http://schemas.openxmlformats.org/officeDocument/2006/relationships/oleObject" Target="../embeddings/oleObject3.bin"/></Relationships>
</file>

<file path=ppt/slides/_rels/slide47.xml.rels><?xml version="1.0" encoding="UTF-8" standalone="yes"?>
<Relationships xmlns="http://schemas.openxmlformats.org/package/2006/relationships"><Relationship Id="rId3" Type="http://schemas.openxmlformats.org/officeDocument/2006/relationships/notesSlide" Target="../notesSlides/notesSlide10.xml"/><Relationship Id="rId2" Type="http://schemas.openxmlformats.org/officeDocument/2006/relationships/slideLayout" Target="../slideLayouts/slideLayout13.xml"/><Relationship Id="rId1" Type="http://schemas.openxmlformats.org/officeDocument/2006/relationships/vmlDrawing" Target="../drawings/vmlDrawing4.vml"/><Relationship Id="rId4" Type="http://schemas.openxmlformats.org/officeDocument/2006/relationships/oleObject" Target="../embeddings/oleObject4.bin"/></Relationships>
</file>

<file path=ppt/slides/_rels/slide48.xml.rels><?xml version="1.0" encoding="UTF-8" standalone="yes"?>
<Relationships xmlns="http://schemas.openxmlformats.org/package/2006/relationships"><Relationship Id="rId3" Type="http://schemas.openxmlformats.org/officeDocument/2006/relationships/notesSlide" Target="../notesSlides/notesSlide11.xml"/><Relationship Id="rId2" Type="http://schemas.openxmlformats.org/officeDocument/2006/relationships/slideLayout" Target="../slideLayouts/slideLayout16.xml"/><Relationship Id="rId1" Type="http://schemas.openxmlformats.org/officeDocument/2006/relationships/vmlDrawing" Target="../drawings/vmlDrawing5.vml"/><Relationship Id="rId4" Type="http://schemas.openxmlformats.org/officeDocument/2006/relationships/oleObject" Target="../embeddings/oleObject5.bin"/></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3" Type="http://schemas.openxmlformats.org/officeDocument/2006/relationships/notesSlide" Target="../notesSlides/notesSlide13.xml"/><Relationship Id="rId2" Type="http://schemas.openxmlformats.org/officeDocument/2006/relationships/slideLayout" Target="../slideLayouts/slideLayout13.xml"/><Relationship Id="rId1" Type="http://schemas.openxmlformats.org/officeDocument/2006/relationships/vmlDrawing" Target="../drawings/vmlDrawing6.vml"/><Relationship Id="rId4" Type="http://schemas.openxmlformats.org/officeDocument/2006/relationships/oleObject" Target="../embeddings/oleObject6.bin"/></Relationships>
</file>

<file path=ppt/slides/_rels/slide52.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54.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notesSlide" Target="../notesSlides/notesSlide15.xml"/><Relationship Id="rId1" Type="http://schemas.openxmlformats.org/officeDocument/2006/relationships/slideLayout" Target="../slideLayouts/slideLayout7.xml"/></Relationships>
</file>

<file path=ppt/slides/_rels/slide55.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56.xml.rels><?xml version="1.0" encoding="UTF-8" standalone="yes"?>
<Relationships xmlns="http://schemas.openxmlformats.org/package/2006/relationships"><Relationship Id="rId3" Type="http://schemas.openxmlformats.org/officeDocument/2006/relationships/hyperlink" Target="http://www.worldbank.org/data/maps/images/GNIpercapita.jpg" TargetMode="External"/><Relationship Id="rId2" Type="http://schemas.openxmlformats.org/officeDocument/2006/relationships/image" Target="../media/image21.jpeg"/><Relationship Id="rId1" Type="http://schemas.openxmlformats.org/officeDocument/2006/relationships/slideLayout" Target="../slideLayouts/slideLayout15.xml"/></Relationships>
</file>

<file path=ppt/slides/_rels/slide57.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4.xml"/></Relationships>
</file>

<file path=ppt/slides/_rels/slide58.xml.rels><?xml version="1.0" encoding="UTF-8" standalone="yes"?>
<Relationships xmlns="http://schemas.openxmlformats.org/package/2006/relationships"><Relationship Id="rId3" Type="http://schemas.openxmlformats.org/officeDocument/2006/relationships/notesSlide" Target="../notesSlides/notesSlide18.xml"/><Relationship Id="rId2" Type="http://schemas.openxmlformats.org/officeDocument/2006/relationships/slideLayout" Target="../slideLayouts/slideLayout17.xml"/><Relationship Id="rId1" Type="http://schemas.openxmlformats.org/officeDocument/2006/relationships/vmlDrawing" Target="../drawings/vmlDrawing7.vml"/><Relationship Id="rId5" Type="http://schemas.openxmlformats.org/officeDocument/2006/relationships/oleObject" Target="../embeddings/oleObject8.bin"/><Relationship Id="rId4" Type="http://schemas.openxmlformats.org/officeDocument/2006/relationships/oleObject" Target="../embeddings/oleObject7.bin"/></Relationships>
</file>

<file path=ppt/slides/_rels/slide59.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60.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7.xml"/></Relationships>
</file>

<file path=ppt/slides/_rels/slide61.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6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3.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18.xml"/></Relationships>
</file>

<file path=ppt/slides/_rels/slide64.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18.xml"/></Relationships>
</file>

<file path=ppt/slides/_rels/slide65.xml.rels><?xml version="1.0" encoding="UTF-8" standalone="yes"?>
<Relationships xmlns="http://schemas.openxmlformats.org/package/2006/relationships"><Relationship Id="rId2" Type="http://schemas.openxmlformats.org/officeDocument/2006/relationships/image" Target="../media/image24.jpeg"/><Relationship Id="rId1" Type="http://schemas.openxmlformats.org/officeDocument/2006/relationships/slideLayout" Target="../slideLayouts/slideLayout2.xml"/></Relationships>
</file>

<file path=ppt/slides/_rels/slide66.xml.rels><?xml version="1.0" encoding="UTF-8" standalone="yes"?>
<Relationships xmlns="http://schemas.openxmlformats.org/package/2006/relationships"><Relationship Id="rId3" Type="http://schemas.openxmlformats.org/officeDocument/2006/relationships/image" Target="../media/image26.jpeg"/><Relationship Id="rId2" Type="http://schemas.openxmlformats.org/officeDocument/2006/relationships/image" Target="../media/image25.jpeg"/><Relationship Id="rId1" Type="http://schemas.openxmlformats.org/officeDocument/2006/relationships/slideLayout" Target="../slideLayouts/slideLayout4.xml"/></Relationships>
</file>

<file path=ppt/slides/_rels/slide6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8.xml.rels><?xml version="1.0" encoding="UTF-8" standalone="yes"?>
<Relationships xmlns="http://schemas.openxmlformats.org/package/2006/relationships"><Relationship Id="rId3" Type="http://schemas.openxmlformats.org/officeDocument/2006/relationships/oleObject" Target="../embeddings/oleObject9.bin"/><Relationship Id="rId2" Type="http://schemas.openxmlformats.org/officeDocument/2006/relationships/slideLayout" Target="../slideLayouts/slideLayout13.xml"/><Relationship Id="rId1" Type="http://schemas.openxmlformats.org/officeDocument/2006/relationships/vmlDrawing" Target="../drawings/vmlDrawing8.vml"/></Relationships>
</file>

<file path=ppt/slides/_rels/slide69.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18.xml"/></Relationships>
</file>

<file path=ppt/slides/_rels/slide7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1.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72.xml.rels><?xml version="1.0" encoding="UTF-8" standalone="yes"?>
<Relationships xmlns="http://schemas.openxmlformats.org/package/2006/relationships"><Relationship Id="rId3" Type="http://schemas.openxmlformats.org/officeDocument/2006/relationships/oleObject" Target="../embeddings/oleObject10.bin"/><Relationship Id="rId2" Type="http://schemas.openxmlformats.org/officeDocument/2006/relationships/slideLayout" Target="../slideLayouts/slideLayout2.xml"/><Relationship Id="rId1" Type="http://schemas.openxmlformats.org/officeDocument/2006/relationships/vmlDrawing" Target="../drawings/vmlDrawing9.vml"/></Relationships>
</file>

<file path=ppt/slides/_rels/slide73.xml.rels><?xml version="1.0" encoding="UTF-8" standalone="yes"?>
<Relationships xmlns="http://schemas.openxmlformats.org/package/2006/relationships"><Relationship Id="rId2" Type="http://schemas.openxmlformats.org/officeDocument/2006/relationships/image" Target="../media/image29.jpeg"/><Relationship Id="rId1" Type="http://schemas.openxmlformats.org/officeDocument/2006/relationships/slideLayout" Target="../slideLayouts/slideLayout2.xml"/></Relationships>
</file>

<file path=ppt/slides/_rels/slide7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8.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2.xml"/></Relationships>
</file>

<file path=ppt/slides/_rels/slide79.xml.rels><?xml version="1.0" encoding="UTF-8" standalone="yes"?>
<Relationships xmlns="http://schemas.openxmlformats.org/package/2006/relationships"><Relationship Id="rId3" Type="http://schemas.openxmlformats.org/officeDocument/2006/relationships/hyperlink" Target="http://www.un.org/millenniumgoals/" TargetMode="External"/><Relationship Id="rId2" Type="http://schemas.openxmlformats.org/officeDocument/2006/relationships/hyperlink" Target="http://www.un.org/Overview/rights.html"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2"/>
          <p:cNvSpPr>
            <a:spLocks noGrp="1" noChangeArrowheads="1"/>
          </p:cNvSpPr>
          <p:nvPr>
            <p:ph type="ctrTitle"/>
          </p:nvPr>
        </p:nvSpPr>
        <p:spPr/>
        <p:txBody>
          <a:bodyPr/>
          <a:lstStyle/>
          <a:p>
            <a:pPr eaLnBrk="1" hangingPunct="1"/>
            <a:r>
              <a:rPr lang="en-GB" smtClean="0"/>
              <a:t>Sustainable Health</a:t>
            </a:r>
          </a:p>
        </p:txBody>
      </p:sp>
      <p:sp>
        <p:nvSpPr>
          <p:cNvPr id="12291" name="Rectangle 3"/>
          <p:cNvSpPr>
            <a:spLocks noGrp="1" noChangeArrowheads="1"/>
          </p:cNvSpPr>
          <p:nvPr>
            <p:ph type="subTitle" idx="1"/>
          </p:nvPr>
        </p:nvSpPr>
        <p:spPr/>
        <p:txBody>
          <a:bodyPr/>
          <a:lstStyle/>
          <a:p>
            <a:pPr eaLnBrk="1" hangingPunct="1">
              <a:lnSpc>
                <a:spcPct val="90000"/>
              </a:lnSpc>
            </a:pPr>
            <a:r>
              <a:rPr lang="en-GB" sz="2800" smtClean="0"/>
              <a:t>. Global Health</a:t>
            </a:r>
          </a:p>
          <a:p>
            <a:pPr eaLnBrk="1" hangingPunct="1">
              <a:lnSpc>
                <a:spcPct val="90000"/>
              </a:lnSpc>
            </a:pPr>
            <a:r>
              <a:rPr lang="en-GB" sz="2800" smtClean="0"/>
              <a:t>. UK Health</a:t>
            </a:r>
          </a:p>
          <a:p>
            <a:pPr eaLnBrk="1" hangingPunct="1">
              <a:lnSpc>
                <a:spcPct val="90000"/>
              </a:lnSpc>
            </a:pPr>
            <a:r>
              <a:rPr lang="en-GB" sz="2800" smtClean="0"/>
              <a:t>. Developed World and its health Issues</a:t>
            </a:r>
          </a:p>
        </p:txBody>
      </p:sp>
    </p:spTree>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2"/>
          <p:cNvSpPr>
            <a:spLocks noGrp="1" noChangeArrowheads="1"/>
          </p:cNvSpPr>
          <p:nvPr>
            <p:ph type="title"/>
          </p:nvPr>
        </p:nvSpPr>
        <p:spPr/>
        <p:txBody>
          <a:bodyPr/>
          <a:lstStyle/>
          <a:p>
            <a:pPr eaLnBrk="1" hangingPunct="1"/>
            <a:r>
              <a:rPr lang="en-US" sz="3600" b="1" smtClean="0"/>
              <a:t>Health</a:t>
            </a:r>
            <a:br>
              <a:rPr lang="en-US" sz="3600" b="1" smtClean="0"/>
            </a:br>
            <a:endParaRPr lang="en-US" sz="3600" b="1" u="sng" smtClean="0"/>
          </a:p>
        </p:txBody>
      </p:sp>
      <p:sp>
        <p:nvSpPr>
          <p:cNvPr id="113667" name="Rectangle 3"/>
          <p:cNvSpPr>
            <a:spLocks noGrp="1" noChangeArrowheads="1"/>
          </p:cNvSpPr>
          <p:nvPr>
            <p:ph type="body" idx="1"/>
          </p:nvPr>
        </p:nvSpPr>
        <p:spPr>
          <a:xfrm>
            <a:off x="539750" y="1989138"/>
            <a:ext cx="8064500" cy="4535487"/>
          </a:xfrm>
        </p:spPr>
        <p:txBody>
          <a:bodyPr/>
          <a:lstStyle/>
          <a:p>
            <a:pPr marL="342900" indent="-342900" eaLnBrk="1" hangingPunct="1">
              <a:lnSpc>
                <a:spcPct val="80000"/>
              </a:lnSpc>
              <a:buFont typeface="Wingdings" pitchFamily="2" charset="2"/>
              <a:buNone/>
            </a:pPr>
            <a:r>
              <a:rPr lang="en-US" sz="1600" b="1" smtClean="0"/>
              <a:t>What is health? </a:t>
            </a:r>
          </a:p>
          <a:p>
            <a:pPr marL="342900" indent="-342900" eaLnBrk="1" hangingPunct="1">
              <a:lnSpc>
                <a:spcPct val="80000"/>
              </a:lnSpc>
              <a:buFont typeface="Wingdings" pitchFamily="2" charset="2"/>
              <a:buNone/>
            </a:pPr>
            <a:r>
              <a:rPr lang="en-US" sz="1600" b="1" i="1" smtClean="0"/>
              <a:t>Physical, mental and social well being</a:t>
            </a:r>
            <a:endParaRPr lang="en-US" sz="1600" b="1" smtClean="0"/>
          </a:p>
          <a:p>
            <a:pPr marL="342900" indent="-342900" eaLnBrk="1" hangingPunct="1">
              <a:lnSpc>
                <a:spcPct val="80000"/>
              </a:lnSpc>
              <a:buFont typeface="Wingdings" pitchFamily="2" charset="2"/>
              <a:buNone/>
            </a:pPr>
            <a:r>
              <a:rPr lang="en-US" sz="1600" b="1" smtClean="0"/>
              <a:t>Who is responsible for health?</a:t>
            </a:r>
          </a:p>
          <a:p>
            <a:pPr marL="342900" indent="-342900" eaLnBrk="1" hangingPunct="1">
              <a:lnSpc>
                <a:spcPct val="80000"/>
              </a:lnSpc>
            </a:pPr>
            <a:r>
              <a:rPr lang="en-US" sz="1600" b="1" i="1" smtClean="0"/>
              <a:t>individuals, healthy life style</a:t>
            </a:r>
          </a:p>
          <a:p>
            <a:pPr marL="342900" indent="-342900" eaLnBrk="1" hangingPunct="1">
              <a:lnSpc>
                <a:spcPct val="80000"/>
              </a:lnSpc>
            </a:pPr>
            <a:r>
              <a:rPr lang="en-US" sz="1600" b="1" i="1" smtClean="0"/>
              <a:t>Communities, environment, health care provision</a:t>
            </a:r>
          </a:p>
          <a:p>
            <a:pPr marL="342900" indent="-342900" eaLnBrk="1" hangingPunct="1">
              <a:lnSpc>
                <a:spcPct val="80000"/>
              </a:lnSpc>
            </a:pPr>
            <a:r>
              <a:rPr lang="en-US" sz="1600" b="1" i="1" smtClean="0"/>
              <a:t>Nations set standards, monitor delivery, provide funds</a:t>
            </a:r>
          </a:p>
          <a:p>
            <a:pPr marL="342900" indent="-342900" eaLnBrk="1" hangingPunct="1">
              <a:lnSpc>
                <a:spcPct val="80000"/>
              </a:lnSpc>
            </a:pPr>
            <a:r>
              <a:rPr lang="en-US" sz="1600" b="1" i="1" smtClean="0"/>
              <a:t>International organizations, maintain surveillance, establish best practice</a:t>
            </a:r>
          </a:p>
          <a:p>
            <a:pPr marL="342900" indent="-342900" eaLnBrk="1" hangingPunct="1">
              <a:lnSpc>
                <a:spcPct val="80000"/>
              </a:lnSpc>
              <a:buFont typeface="Wingdings" pitchFamily="2" charset="2"/>
              <a:buNone/>
            </a:pPr>
            <a:endParaRPr lang="en-US" sz="900" b="1" smtClean="0"/>
          </a:p>
          <a:p>
            <a:pPr marL="342900" indent="-342900" eaLnBrk="1" hangingPunct="1">
              <a:lnSpc>
                <a:spcPct val="80000"/>
              </a:lnSpc>
              <a:buFont typeface="Wingdings" pitchFamily="2" charset="2"/>
              <a:buNone/>
            </a:pPr>
            <a:r>
              <a:rPr lang="en-US" sz="1800" b="1" smtClean="0"/>
              <a:t>Health is a Human Right- Declaration 1948</a:t>
            </a:r>
          </a:p>
          <a:p>
            <a:pPr marL="342900" indent="-342900" eaLnBrk="1" hangingPunct="1">
              <a:lnSpc>
                <a:spcPct val="80000"/>
              </a:lnSpc>
              <a:buFont typeface="Wingdings" pitchFamily="2" charset="2"/>
              <a:buNone/>
            </a:pPr>
            <a:r>
              <a:rPr lang="en-US" sz="1800" b="1" smtClean="0"/>
              <a:t>Alma Ata 1978, health for all by 2000, through primary health care</a:t>
            </a:r>
          </a:p>
          <a:p>
            <a:pPr marL="342900" indent="-342900" eaLnBrk="1" hangingPunct="1">
              <a:lnSpc>
                <a:spcPct val="80000"/>
              </a:lnSpc>
              <a:buFont typeface="Wingdings" pitchFamily="2" charset="2"/>
              <a:buNone/>
            </a:pPr>
            <a:r>
              <a:rPr lang="en-US" sz="1800" b="1" smtClean="0"/>
              <a:t>2000 Macroeconomics and health recognized the importance of investment in health and education to reduce poverty</a:t>
            </a:r>
          </a:p>
          <a:p>
            <a:pPr marL="342900" indent="-342900" eaLnBrk="1" hangingPunct="1">
              <a:lnSpc>
                <a:spcPct val="80000"/>
              </a:lnSpc>
              <a:buFont typeface="Wingdings" pitchFamily="2" charset="2"/>
              <a:buNone/>
            </a:pPr>
            <a:r>
              <a:rPr lang="en-US" sz="1800" b="1" smtClean="0"/>
              <a:t>2000 Millennium development goals 2015. </a:t>
            </a:r>
          </a:p>
          <a:p>
            <a:pPr marL="342900" indent="-342900" eaLnBrk="1" hangingPunct="1">
              <a:lnSpc>
                <a:spcPct val="80000"/>
              </a:lnSpc>
              <a:buFont typeface="Wingdings" pitchFamily="2" charset="2"/>
              <a:buNone/>
            </a:pPr>
            <a:endParaRPr lang="en-US" sz="1800" b="1" i="1" smtClean="0"/>
          </a:p>
          <a:p>
            <a:pPr marL="342900" indent="-342900" eaLnBrk="1" hangingPunct="1">
              <a:lnSpc>
                <a:spcPct val="80000"/>
              </a:lnSpc>
              <a:buFont typeface="Wingdings" pitchFamily="2" charset="2"/>
              <a:buNone/>
            </a:pPr>
            <a:r>
              <a:rPr lang="en-US" sz="1800" b="1" smtClean="0"/>
              <a:t>What role for professionals?</a:t>
            </a:r>
            <a:endParaRPr lang="en-US" sz="1800" b="1" i="1" smtClean="0"/>
          </a:p>
          <a:p>
            <a:pPr marL="342900" indent="-342900" eaLnBrk="1" hangingPunct="1">
              <a:lnSpc>
                <a:spcPct val="80000"/>
              </a:lnSpc>
              <a:buFont typeface="Wingdings" pitchFamily="2" charset="2"/>
              <a:buNone/>
            </a:pPr>
            <a:r>
              <a:rPr lang="en-US" sz="1800" b="1" i="1" smtClean="0"/>
              <a:t>Hippocrates said “Do good and do no harm” but if health is a human right ….is there a broader responsibility to serve the community and  advocate for health?</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 presetClass="entr" presetSubtype="10" fill="hold" grpId="0" nodeType="clickEffect">
                                  <p:stCondLst>
                                    <p:cond delay="0"/>
                                  </p:stCondLst>
                                  <p:childTnLst>
                                    <p:set>
                                      <p:cBhvr>
                                        <p:cTn id="6" dur="1" fill="hold">
                                          <p:stCondLst>
                                            <p:cond delay="0"/>
                                          </p:stCondLst>
                                        </p:cTn>
                                        <p:tgtEl>
                                          <p:spTgt spid="113667">
                                            <p:txEl>
                                              <p:pRg st="0" end="0"/>
                                            </p:txEl>
                                          </p:spTgt>
                                        </p:tgtEl>
                                        <p:attrNameLst>
                                          <p:attrName>style.visibility</p:attrName>
                                        </p:attrNameLst>
                                      </p:cBhvr>
                                      <p:to>
                                        <p:strVal val="visible"/>
                                      </p:to>
                                    </p:set>
                                    <p:animEffect transition="in" filter="checkerboard(across)">
                                      <p:cBhvr>
                                        <p:cTn id="7" dur="500"/>
                                        <p:tgtEl>
                                          <p:spTgt spid="113667">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5" presetClass="entr" presetSubtype="10" fill="hold" grpId="0" nodeType="clickEffect">
                                  <p:stCondLst>
                                    <p:cond delay="0"/>
                                  </p:stCondLst>
                                  <p:childTnLst>
                                    <p:set>
                                      <p:cBhvr>
                                        <p:cTn id="11" dur="1" fill="hold">
                                          <p:stCondLst>
                                            <p:cond delay="0"/>
                                          </p:stCondLst>
                                        </p:cTn>
                                        <p:tgtEl>
                                          <p:spTgt spid="113667">
                                            <p:txEl>
                                              <p:pRg st="1" end="1"/>
                                            </p:txEl>
                                          </p:spTgt>
                                        </p:tgtEl>
                                        <p:attrNameLst>
                                          <p:attrName>style.visibility</p:attrName>
                                        </p:attrNameLst>
                                      </p:cBhvr>
                                      <p:to>
                                        <p:strVal val="visible"/>
                                      </p:to>
                                    </p:set>
                                    <p:animEffect transition="in" filter="checkerboard(across)">
                                      <p:cBhvr>
                                        <p:cTn id="12" dur="500"/>
                                        <p:tgtEl>
                                          <p:spTgt spid="113667">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5" presetClass="entr" presetSubtype="10" fill="hold" grpId="0" nodeType="clickEffect">
                                  <p:stCondLst>
                                    <p:cond delay="0"/>
                                  </p:stCondLst>
                                  <p:childTnLst>
                                    <p:set>
                                      <p:cBhvr>
                                        <p:cTn id="16" dur="1" fill="hold">
                                          <p:stCondLst>
                                            <p:cond delay="0"/>
                                          </p:stCondLst>
                                        </p:cTn>
                                        <p:tgtEl>
                                          <p:spTgt spid="113667">
                                            <p:txEl>
                                              <p:pRg st="2" end="2"/>
                                            </p:txEl>
                                          </p:spTgt>
                                        </p:tgtEl>
                                        <p:attrNameLst>
                                          <p:attrName>style.visibility</p:attrName>
                                        </p:attrNameLst>
                                      </p:cBhvr>
                                      <p:to>
                                        <p:strVal val="visible"/>
                                      </p:to>
                                    </p:set>
                                    <p:animEffect transition="in" filter="checkerboard(across)">
                                      <p:cBhvr>
                                        <p:cTn id="17" dur="500"/>
                                        <p:tgtEl>
                                          <p:spTgt spid="113667">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5" presetClass="entr" presetSubtype="10" fill="hold" grpId="0" nodeType="clickEffect">
                                  <p:stCondLst>
                                    <p:cond delay="0"/>
                                  </p:stCondLst>
                                  <p:childTnLst>
                                    <p:set>
                                      <p:cBhvr>
                                        <p:cTn id="21" dur="1" fill="hold">
                                          <p:stCondLst>
                                            <p:cond delay="0"/>
                                          </p:stCondLst>
                                        </p:cTn>
                                        <p:tgtEl>
                                          <p:spTgt spid="113667">
                                            <p:txEl>
                                              <p:pRg st="3" end="3"/>
                                            </p:txEl>
                                          </p:spTgt>
                                        </p:tgtEl>
                                        <p:attrNameLst>
                                          <p:attrName>style.visibility</p:attrName>
                                        </p:attrNameLst>
                                      </p:cBhvr>
                                      <p:to>
                                        <p:strVal val="visible"/>
                                      </p:to>
                                    </p:set>
                                    <p:animEffect transition="in" filter="checkerboard(across)">
                                      <p:cBhvr>
                                        <p:cTn id="22" dur="500"/>
                                        <p:tgtEl>
                                          <p:spTgt spid="113667">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5" presetClass="entr" presetSubtype="10" fill="hold" grpId="0" nodeType="clickEffect">
                                  <p:stCondLst>
                                    <p:cond delay="0"/>
                                  </p:stCondLst>
                                  <p:childTnLst>
                                    <p:set>
                                      <p:cBhvr>
                                        <p:cTn id="26" dur="1" fill="hold">
                                          <p:stCondLst>
                                            <p:cond delay="0"/>
                                          </p:stCondLst>
                                        </p:cTn>
                                        <p:tgtEl>
                                          <p:spTgt spid="113667">
                                            <p:txEl>
                                              <p:pRg st="4" end="4"/>
                                            </p:txEl>
                                          </p:spTgt>
                                        </p:tgtEl>
                                        <p:attrNameLst>
                                          <p:attrName>style.visibility</p:attrName>
                                        </p:attrNameLst>
                                      </p:cBhvr>
                                      <p:to>
                                        <p:strVal val="visible"/>
                                      </p:to>
                                    </p:set>
                                    <p:animEffect transition="in" filter="checkerboard(across)">
                                      <p:cBhvr>
                                        <p:cTn id="27" dur="500"/>
                                        <p:tgtEl>
                                          <p:spTgt spid="113667">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5" presetClass="entr" presetSubtype="10" fill="hold" grpId="0" nodeType="clickEffect">
                                  <p:stCondLst>
                                    <p:cond delay="0"/>
                                  </p:stCondLst>
                                  <p:childTnLst>
                                    <p:set>
                                      <p:cBhvr>
                                        <p:cTn id="31" dur="1" fill="hold">
                                          <p:stCondLst>
                                            <p:cond delay="0"/>
                                          </p:stCondLst>
                                        </p:cTn>
                                        <p:tgtEl>
                                          <p:spTgt spid="113667">
                                            <p:txEl>
                                              <p:pRg st="5" end="5"/>
                                            </p:txEl>
                                          </p:spTgt>
                                        </p:tgtEl>
                                        <p:attrNameLst>
                                          <p:attrName>style.visibility</p:attrName>
                                        </p:attrNameLst>
                                      </p:cBhvr>
                                      <p:to>
                                        <p:strVal val="visible"/>
                                      </p:to>
                                    </p:set>
                                    <p:animEffect transition="in" filter="checkerboard(across)">
                                      <p:cBhvr>
                                        <p:cTn id="32" dur="500"/>
                                        <p:tgtEl>
                                          <p:spTgt spid="113667">
                                            <p:txEl>
                                              <p:pRg st="5" end="5"/>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5" presetClass="entr" presetSubtype="10" fill="hold" grpId="0" nodeType="clickEffect">
                                  <p:stCondLst>
                                    <p:cond delay="0"/>
                                  </p:stCondLst>
                                  <p:childTnLst>
                                    <p:set>
                                      <p:cBhvr>
                                        <p:cTn id="36" dur="1" fill="hold">
                                          <p:stCondLst>
                                            <p:cond delay="0"/>
                                          </p:stCondLst>
                                        </p:cTn>
                                        <p:tgtEl>
                                          <p:spTgt spid="113667">
                                            <p:txEl>
                                              <p:pRg st="6" end="6"/>
                                            </p:txEl>
                                          </p:spTgt>
                                        </p:tgtEl>
                                        <p:attrNameLst>
                                          <p:attrName>style.visibility</p:attrName>
                                        </p:attrNameLst>
                                      </p:cBhvr>
                                      <p:to>
                                        <p:strVal val="visible"/>
                                      </p:to>
                                    </p:set>
                                    <p:animEffect transition="in" filter="checkerboard(across)">
                                      <p:cBhvr>
                                        <p:cTn id="37" dur="500"/>
                                        <p:tgtEl>
                                          <p:spTgt spid="113667">
                                            <p:txEl>
                                              <p:pRg st="6" end="6"/>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5" presetClass="entr" presetSubtype="10" fill="hold" grpId="0" nodeType="clickEffect">
                                  <p:stCondLst>
                                    <p:cond delay="0"/>
                                  </p:stCondLst>
                                  <p:childTnLst>
                                    <p:set>
                                      <p:cBhvr>
                                        <p:cTn id="41" dur="1" fill="hold">
                                          <p:stCondLst>
                                            <p:cond delay="0"/>
                                          </p:stCondLst>
                                        </p:cTn>
                                        <p:tgtEl>
                                          <p:spTgt spid="113667">
                                            <p:txEl>
                                              <p:pRg st="8" end="8"/>
                                            </p:txEl>
                                          </p:spTgt>
                                        </p:tgtEl>
                                        <p:attrNameLst>
                                          <p:attrName>style.visibility</p:attrName>
                                        </p:attrNameLst>
                                      </p:cBhvr>
                                      <p:to>
                                        <p:strVal val="visible"/>
                                      </p:to>
                                    </p:set>
                                    <p:animEffect transition="in" filter="checkerboard(across)">
                                      <p:cBhvr>
                                        <p:cTn id="42" dur="500"/>
                                        <p:tgtEl>
                                          <p:spTgt spid="113667">
                                            <p:txEl>
                                              <p:pRg st="8" end="8"/>
                                            </p:txEl>
                                          </p:spTgt>
                                        </p:tgtEl>
                                      </p:cBhvr>
                                    </p:animEffect>
                                  </p:childTnLst>
                                </p:cTn>
                              </p:par>
                            </p:childTnLst>
                          </p:cTn>
                        </p:par>
                      </p:childTnLst>
                    </p:cTn>
                  </p:par>
                  <p:par>
                    <p:cTn id="43" fill="hold">
                      <p:stCondLst>
                        <p:cond delay="indefinite"/>
                      </p:stCondLst>
                      <p:childTnLst>
                        <p:par>
                          <p:cTn id="44" fill="hold">
                            <p:stCondLst>
                              <p:cond delay="0"/>
                            </p:stCondLst>
                            <p:childTnLst>
                              <p:par>
                                <p:cTn id="45" presetID="5" presetClass="entr" presetSubtype="10" fill="hold" grpId="0" nodeType="clickEffect">
                                  <p:stCondLst>
                                    <p:cond delay="0"/>
                                  </p:stCondLst>
                                  <p:childTnLst>
                                    <p:set>
                                      <p:cBhvr>
                                        <p:cTn id="46" dur="1" fill="hold">
                                          <p:stCondLst>
                                            <p:cond delay="0"/>
                                          </p:stCondLst>
                                        </p:cTn>
                                        <p:tgtEl>
                                          <p:spTgt spid="113667">
                                            <p:txEl>
                                              <p:pRg st="9" end="9"/>
                                            </p:txEl>
                                          </p:spTgt>
                                        </p:tgtEl>
                                        <p:attrNameLst>
                                          <p:attrName>style.visibility</p:attrName>
                                        </p:attrNameLst>
                                      </p:cBhvr>
                                      <p:to>
                                        <p:strVal val="visible"/>
                                      </p:to>
                                    </p:set>
                                    <p:animEffect transition="in" filter="checkerboard(across)">
                                      <p:cBhvr>
                                        <p:cTn id="47" dur="500"/>
                                        <p:tgtEl>
                                          <p:spTgt spid="113667">
                                            <p:txEl>
                                              <p:pRg st="9" end="9"/>
                                            </p:txEl>
                                          </p:spTgt>
                                        </p:tgtEl>
                                      </p:cBhvr>
                                    </p:animEffect>
                                  </p:childTnLst>
                                </p:cTn>
                              </p:par>
                            </p:childTnLst>
                          </p:cTn>
                        </p:par>
                      </p:childTnLst>
                    </p:cTn>
                  </p:par>
                  <p:par>
                    <p:cTn id="48" fill="hold">
                      <p:stCondLst>
                        <p:cond delay="indefinite"/>
                      </p:stCondLst>
                      <p:childTnLst>
                        <p:par>
                          <p:cTn id="49" fill="hold">
                            <p:stCondLst>
                              <p:cond delay="0"/>
                            </p:stCondLst>
                            <p:childTnLst>
                              <p:par>
                                <p:cTn id="50" presetID="5" presetClass="entr" presetSubtype="10" fill="hold" grpId="0" nodeType="clickEffect">
                                  <p:stCondLst>
                                    <p:cond delay="0"/>
                                  </p:stCondLst>
                                  <p:childTnLst>
                                    <p:set>
                                      <p:cBhvr>
                                        <p:cTn id="51" dur="1" fill="hold">
                                          <p:stCondLst>
                                            <p:cond delay="0"/>
                                          </p:stCondLst>
                                        </p:cTn>
                                        <p:tgtEl>
                                          <p:spTgt spid="113667">
                                            <p:txEl>
                                              <p:pRg st="10" end="10"/>
                                            </p:txEl>
                                          </p:spTgt>
                                        </p:tgtEl>
                                        <p:attrNameLst>
                                          <p:attrName>style.visibility</p:attrName>
                                        </p:attrNameLst>
                                      </p:cBhvr>
                                      <p:to>
                                        <p:strVal val="visible"/>
                                      </p:to>
                                    </p:set>
                                    <p:animEffect transition="in" filter="checkerboard(across)">
                                      <p:cBhvr>
                                        <p:cTn id="52" dur="500"/>
                                        <p:tgtEl>
                                          <p:spTgt spid="113667">
                                            <p:txEl>
                                              <p:pRg st="10" end="10"/>
                                            </p:txEl>
                                          </p:spTgt>
                                        </p:tgtEl>
                                      </p:cBhvr>
                                    </p:animEffect>
                                  </p:childTnLst>
                                </p:cTn>
                              </p:par>
                            </p:childTnLst>
                          </p:cTn>
                        </p:par>
                      </p:childTnLst>
                    </p:cTn>
                  </p:par>
                  <p:par>
                    <p:cTn id="53" fill="hold">
                      <p:stCondLst>
                        <p:cond delay="indefinite"/>
                      </p:stCondLst>
                      <p:childTnLst>
                        <p:par>
                          <p:cTn id="54" fill="hold">
                            <p:stCondLst>
                              <p:cond delay="0"/>
                            </p:stCondLst>
                            <p:childTnLst>
                              <p:par>
                                <p:cTn id="55" presetID="5" presetClass="entr" presetSubtype="10" fill="hold" grpId="0" nodeType="clickEffect">
                                  <p:stCondLst>
                                    <p:cond delay="0"/>
                                  </p:stCondLst>
                                  <p:childTnLst>
                                    <p:set>
                                      <p:cBhvr>
                                        <p:cTn id="56" dur="1" fill="hold">
                                          <p:stCondLst>
                                            <p:cond delay="0"/>
                                          </p:stCondLst>
                                        </p:cTn>
                                        <p:tgtEl>
                                          <p:spTgt spid="113667">
                                            <p:txEl>
                                              <p:pRg st="11" end="11"/>
                                            </p:txEl>
                                          </p:spTgt>
                                        </p:tgtEl>
                                        <p:attrNameLst>
                                          <p:attrName>style.visibility</p:attrName>
                                        </p:attrNameLst>
                                      </p:cBhvr>
                                      <p:to>
                                        <p:strVal val="visible"/>
                                      </p:to>
                                    </p:set>
                                    <p:animEffect transition="in" filter="checkerboard(across)">
                                      <p:cBhvr>
                                        <p:cTn id="57" dur="500"/>
                                        <p:tgtEl>
                                          <p:spTgt spid="113667">
                                            <p:txEl>
                                              <p:pRg st="11" end="11"/>
                                            </p:txEl>
                                          </p:spTgt>
                                        </p:tgtEl>
                                      </p:cBhvr>
                                    </p:animEffect>
                                  </p:childTnLst>
                                </p:cTn>
                              </p:par>
                            </p:childTnLst>
                          </p:cTn>
                        </p:par>
                      </p:childTnLst>
                    </p:cTn>
                  </p:par>
                  <p:par>
                    <p:cTn id="58" fill="hold">
                      <p:stCondLst>
                        <p:cond delay="indefinite"/>
                      </p:stCondLst>
                      <p:childTnLst>
                        <p:par>
                          <p:cTn id="59" fill="hold">
                            <p:stCondLst>
                              <p:cond delay="0"/>
                            </p:stCondLst>
                            <p:childTnLst>
                              <p:par>
                                <p:cTn id="60" presetID="5" presetClass="entr" presetSubtype="10" fill="hold" grpId="0" nodeType="clickEffect">
                                  <p:stCondLst>
                                    <p:cond delay="0"/>
                                  </p:stCondLst>
                                  <p:childTnLst>
                                    <p:set>
                                      <p:cBhvr>
                                        <p:cTn id="61" dur="1" fill="hold">
                                          <p:stCondLst>
                                            <p:cond delay="0"/>
                                          </p:stCondLst>
                                        </p:cTn>
                                        <p:tgtEl>
                                          <p:spTgt spid="113667">
                                            <p:txEl>
                                              <p:pRg st="13" end="13"/>
                                            </p:txEl>
                                          </p:spTgt>
                                        </p:tgtEl>
                                        <p:attrNameLst>
                                          <p:attrName>style.visibility</p:attrName>
                                        </p:attrNameLst>
                                      </p:cBhvr>
                                      <p:to>
                                        <p:strVal val="visible"/>
                                      </p:to>
                                    </p:set>
                                    <p:animEffect transition="in" filter="checkerboard(across)">
                                      <p:cBhvr>
                                        <p:cTn id="62" dur="500"/>
                                        <p:tgtEl>
                                          <p:spTgt spid="113667">
                                            <p:txEl>
                                              <p:pRg st="13" end="13"/>
                                            </p:txEl>
                                          </p:spTgt>
                                        </p:tgtEl>
                                      </p:cBhvr>
                                    </p:animEffect>
                                  </p:childTnLst>
                                </p:cTn>
                              </p:par>
                            </p:childTnLst>
                          </p:cTn>
                        </p:par>
                      </p:childTnLst>
                    </p:cTn>
                  </p:par>
                  <p:par>
                    <p:cTn id="63" fill="hold">
                      <p:stCondLst>
                        <p:cond delay="indefinite"/>
                      </p:stCondLst>
                      <p:childTnLst>
                        <p:par>
                          <p:cTn id="64" fill="hold">
                            <p:stCondLst>
                              <p:cond delay="0"/>
                            </p:stCondLst>
                            <p:childTnLst>
                              <p:par>
                                <p:cTn id="65" presetID="5" presetClass="entr" presetSubtype="10" fill="hold" grpId="0" nodeType="clickEffect">
                                  <p:stCondLst>
                                    <p:cond delay="0"/>
                                  </p:stCondLst>
                                  <p:childTnLst>
                                    <p:set>
                                      <p:cBhvr>
                                        <p:cTn id="66" dur="1" fill="hold">
                                          <p:stCondLst>
                                            <p:cond delay="0"/>
                                          </p:stCondLst>
                                        </p:cTn>
                                        <p:tgtEl>
                                          <p:spTgt spid="113667">
                                            <p:txEl>
                                              <p:pRg st="14" end="14"/>
                                            </p:txEl>
                                          </p:spTgt>
                                        </p:tgtEl>
                                        <p:attrNameLst>
                                          <p:attrName>style.visibility</p:attrName>
                                        </p:attrNameLst>
                                      </p:cBhvr>
                                      <p:to>
                                        <p:strVal val="visible"/>
                                      </p:to>
                                    </p:set>
                                    <p:animEffect transition="in" filter="checkerboard(across)">
                                      <p:cBhvr>
                                        <p:cTn id="67" dur="500"/>
                                        <p:tgtEl>
                                          <p:spTgt spid="113667">
                                            <p:txEl>
                                              <p:pRg st="14" end="1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3667" grpId="0" build="p"/>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Rectangle 2"/>
          <p:cNvSpPr>
            <a:spLocks noGrp="1" noChangeArrowheads="1"/>
          </p:cNvSpPr>
          <p:nvPr>
            <p:ph type="title"/>
          </p:nvPr>
        </p:nvSpPr>
        <p:spPr/>
        <p:txBody>
          <a:bodyPr/>
          <a:lstStyle/>
          <a:p>
            <a:pPr eaLnBrk="1" hangingPunct="1"/>
            <a:r>
              <a:rPr lang="en-GB" smtClean="0"/>
              <a:t>Global Health</a:t>
            </a:r>
          </a:p>
        </p:txBody>
      </p:sp>
      <p:sp>
        <p:nvSpPr>
          <p:cNvPr id="14339" name="Rectangle 3"/>
          <p:cNvSpPr>
            <a:spLocks noGrp="1" noChangeArrowheads="1"/>
          </p:cNvSpPr>
          <p:nvPr>
            <p:ph type="body" idx="1"/>
          </p:nvPr>
        </p:nvSpPr>
        <p:spPr/>
        <p:txBody>
          <a:bodyPr/>
          <a:lstStyle/>
          <a:p>
            <a:pPr eaLnBrk="1" hangingPunct="1"/>
            <a:r>
              <a:rPr lang="en-GB" smtClean="0"/>
              <a:t>The World Health Organisation recognises three main diseases that have global implications.</a:t>
            </a:r>
          </a:p>
          <a:p>
            <a:pPr eaLnBrk="1" hangingPunct="1">
              <a:buFont typeface="Wingdings" pitchFamily="2" charset="2"/>
              <a:buBlip>
                <a:blip r:embed="rId2"/>
              </a:buBlip>
            </a:pPr>
            <a:r>
              <a:rPr lang="en-GB" smtClean="0"/>
              <a:t>Malaria,</a:t>
            </a:r>
          </a:p>
          <a:p>
            <a:pPr eaLnBrk="1" hangingPunct="1">
              <a:buFont typeface="Wingdings" pitchFamily="2" charset="2"/>
              <a:buBlip>
                <a:blip r:embed="rId2"/>
              </a:buBlip>
            </a:pPr>
            <a:r>
              <a:rPr lang="en-GB" smtClean="0"/>
              <a:t>Tuberculosis</a:t>
            </a:r>
          </a:p>
          <a:p>
            <a:pPr eaLnBrk="1" hangingPunct="1">
              <a:buFont typeface="Wingdings" pitchFamily="2" charset="2"/>
              <a:buBlip>
                <a:blip r:embed="rId2"/>
              </a:buBlip>
            </a:pPr>
            <a:r>
              <a:rPr lang="en-GB" smtClean="0"/>
              <a:t>Aids/HIV</a:t>
            </a:r>
          </a:p>
        </p:txBody>
      </p:sp>
    </p:spTree>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Rectangle 4"/>
          <p:cNvSpPr>
            <a:spLocks noGrp="1" noChangeArrowheads="1"/>
          </p:cNvSpPr>
          <p:nvPr>
            <p:ph type="title"/>
          </p:nvPr>
        </p:nvSpPr>
        <p:spPr/>
        <p:txBody>
          <a:bodyPr/>
          <a:lstStyle/>
          <a:p>
            <a:pPr eaLnBrk="1" hangingPunct="1"/>
            <a:r>
              <a:rPr lang="en-GB" smtClean="0"/>
              <a:t>Malaria</a:t>
            </a:r>
          </a:p>
        </p:txBody>
      </p:sp>
      <p:sp>
        <p:nvSpPr>
          <p:cNvPr id="15363" name="Rectangle 6"/>
          <p:cNvSpPr>
            <a:spLocks noGrp="1" noChangeArrowheads="1"/>
          </p:cNvSpPr>
          <p:nvPr>
            <p:ph type="body" sz="half" idx="2"/>
          </p:nvPr>
        </p:nvSpPr>
        <p:spPr/>
        <p:txBody>
          <a:bodyPr/>
          <a:lstStyle/>
          <a:p>
            <a:pPr eaLnBrk="1" hangingPunct="1">
              <a:lnSpc>
                <a:spcPct val="90000"/>
              </a:lnSpc>
            </a:pPr>
            <a:r>
              <a:rPr lang="en-GB" sz="2800" smtClean="0"/>
              <a:t>There are four types of Malaria that infect humans, </a:t>
            </a:r>
            <a:r>
              <a:rPr lang="en-GB" sz="2800" b="1" i="1" smtClean="0"/>
              <a:t>Plasmodium falciparum</a:t>
            </a:r>
            <a:r>
              <a:rPr lang="en-GB" sz="2800" smtClean="0"/>
              <a:t> is the most common, although </a:t>
            </a:r>
            <a:r>
              <a:rPr lang="en-GB" sz="2800" b="1" i="1" smtClean="0"/>
              <a:t>P. vivax</a:t>
            </a:r>
            <a:r>
              <a:rPr lang="en-GB" sz="2800" smtClean="0"/>
              <a:t> and </a:t>
            </a:r>
            <a:r>
              <a:rPr lang="en-GB" sz="2800" b="1" i="1" smtClean="0"/>
              <a:t>P. malariae</a:t>
            </a:r>
            <a:r>
              <a:rPr lang="en-GB" sz="2800" smtClean="0"/>
              <a:t> , </a:t>
            </a:r>
            <a:r>
              <a:rPr lang="en-GB" sz="2800" b="1" i="1" smtClean="0"/>
              <a:t>P. Ovex</a:t>
            </a:r>
            <a:r>
              <a:rPr lang="en-GB" sz="2800" smtClean="0"/>
              <a:t>, are also common.</a:t>
            </a:r>
          </a:p>
        </p:txBody>
      </p:sp>
      <p:pic>
        <p:nvPicPr>
          <p:cNvPr id="15364" name="Picture 9" descr="j0316973"/>
          <p:cNvPicPr>
            <a:picLocks noGrp="1" noChangeAspect="1" noChangeArrowheads="1"/>
          </p:cNvPicPr>
          <p:nvPr>
            <p:ph sz="half" idx="1"/>
          </p:nvPr>
        </p:nvPicPr>
        <p:blipFill>
          <a:blip r:embed="rId2"/>
          <a:srcRect/>
          <a:stretch>
            <a:fillRect/>
          </a:stretch>
        </p:blipFill>
        <p:spPr>
          <a:xfrm>
            <a:off x="998538" y="2830513"/>
            <a:ext cx="3657600" cy="2414587"/>
          </a:xfrm>
          <a:noFill/>
        </p:spPr>
      </p:pic>
    </p:spTree>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Rectangle 2"/>
          <p:cNvSpPr>
            <a:spLocks noGrp="1" noChangeArrowheads="1"/>
          </p:cNvSpPr>
          <p:nvPr>
            <p:ph type="title"/>
          </p:nvPr>
        </p:nvSpPr>
        <p:spPr/>
        <p:txBody>
          <a:bodyPr/>
          <a:lstStyle/>
          <a:p>
            <a:pPr eaLnBrk="1" hangingPunct="1"/>
            <a:r>
              <a:rPr lang="en-GB" smtClean="0"/>
              <a:t>Malaria</a:t>
            </a:r>
          </a:p>
        </p:txBody>
      </p:sp>
      <p:sp>
        <p:nvSpPr>
          <p:cNvPr id="16387" name="Rectangle 3"/>
          <p:cNvSpPr>
            <a:spLocks noGrp="1" noChangeArrowheads="1"/>
          </p:cNvSpPr>
          <p:nvPr>
            <p:ph type="body" idx="1"/>
          </p:nvPr>
        </p:nvSpPr>
        <p:spPr/>
        <p:txBody>
          <a:bodyPr/>
          <a:lstStyle/>
          <a:p>
            <a:pPr eaLnBrk="1" hangingPunct="1">
              <a:lnSpc>
                <a:spcPct val="90000"/>
              </a:lnSpc>
            </a:pPr>
            <a:r>
              <a:rPr lang="en-GB" sz="2400" smtClean="0"/>
              <a:t>This has often been assumed to be a tropical disease, however this is not the case. During the 16</a:t>
            </a:r>
            <a:r>
              <a:rPr lang="en-GB" sz="2400" baseline="30000" smtClean="0"/>
              <a:t>th</a:t>
            </a:r>
            <a:r>
              <a:rPr lang="en-GB" sz="2400" smtClean="0"/>
              <a:t> Century malaria was a disease which affected many UK citizens. It is still prevalent in Russia.</a:t>
            </a:r>
          </a:p>
          <a:p>
            <a:pPr eaLnBrk="1" hangingPunct="1">
              <a:lnSpc>
                <a:spcPct val="90000"/>
              </a:lnSpc>
            </a:pPr>
            <a:r>
              <a:rPr lang="en-GB" sz="2400" smtClean="0"/>
              <a:t>Malaria has been eradicated in many developed countries, mainly due to intensive programmes and the economic and administrative ability to do so.</a:t>
            </a:r>
          </a:p>
          <a:p>
            <a:pPr eaLnBrk="1" hangingPunct="1">
              <a:lnSpc>
                <a:spcPct val="90000"/>
              </a:lnSpc>
            </a:pPr>
            <a:r>
              <a:rPr lang="en-GB" sz="2400" smtClean="0"/>
              <a:t>A Malaria outbreak was eradicated in Norfolk, UK after WWII, by spraying the Norfolk Broads with DDT. Fortunately harsh winters do normally control the parasite in its larval pre-parasitic stage.</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Title 1"/>
          <p:cNvSpPr>
            <a:spLocks noGrp="1"/>
          </p:cNvSpPr>
          <p:nvPr>
            <p:ph type="title"/>
          </p:nvPr>
        </p:nvSpPr>
        <p:spPr/>
        <p:txBody>
          <a:bodyPr/>
          <a:lstStyle/>
          <a:p>
            <a:pPr eaLnBrk="1" hangingPunct="1"/>
            <a:r>
              <a:rPr lang="en-GB" smtClean="0"/>
              <a:t>Malaria</a:t>
            </a:r>
          </a:p>
        </p:txBody>
      </p:sp>
      <p:sp>
        <p:nvSpPr>
          <p:cNvPr id="17411" name="Content Placeholder 2"/>
          <p:cNvSpPr>
            <a:spLocks noGrp="1"/>
          </p:cNvSpPr>
          <p:nvPr>
            <p:ph idx="1"/>
          </p:nvPr>
        </p:nvSpPr>
        <p:spPr/>
        <p:txBody>
          <a:bodyPr/>
          <a:lstStyle/>
          <a:p>
            <a:pPr eaLnBrk="1" hangingPunct="1"/>
            <a:r>
              <a:rPr lang="en-GB" sz="2800" smtClean="0"/>
              <a:t>Approximately half of the world's population is at risk of malaria, particularly those living in lower-income countries. It infects more than 500 million people per year and kills more than 1 million. The burden of malaria is heaviest in sub-Saharan Africa but the disease also afflicts Asia, Latin America, the Middle East and even parts of Europe.</a:t>
            </a:r>
          </a:p>
          <a:p>
            <a:pPr eaLnBrk="1" hangingPunct="1"/>
            <a:endParaRPr lang="en-GB" smtClean="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2"/>
          <p:cNvSpPr>
            <a:spLocks noGrp="1" noChangeArrowheads="1"/>
          </p:cNvSpPr>
          <p:nvPr>
            <p:ph type="title"/>
          </p:nvPr>
        </p:nvSpPr>
        <p:spPr/>
        <p:txBody>
          <a:bodyPr/>
          <a:lstStyle/>
          <a:p>
            <a:pPr eaLnBrk="1" hangingPunct="1"/>
            <a:r>
              <a:rPr lang="en-GB" smtClean="0"/>
              <a:t>Malaria </a:t>
            </a:r>
          </a:p>
        </p:txBody>
      </p:sp>
      <p:sp>
        <p:nvSpPr>
          <p:cNvPr id="18435" name="Rectangle 3"/>
          <p:cNvSpPr>
            <a:spLocks noGrp="1" noChangeArrowheads="1"/>
          </p:cNvSpPr>
          <p:nvPr>
            <p:ph type="body" idx="1"/>
          </p:nvPr>
        </p:nvSpPr>
        <p:spPr/>
        <p:txBody>
          <a:bodyPr/>
          <a:lstStyle/>
          <a:p>
            <a:pPr eaLnBrk="1" hangingPunct="1">
              <a:lnSpc>
                <a:spcPct val="90000"/>
              </a:lnSpc>
            </a:pPr>
            <a:r>
              <a:rPr lang="en-GB" sz="2000" smtClean="0"/>
              <a:t>Drug resistant Malaria is becoming an increasing problem in the developing world. (Tiger mosquitoes are now found in the USA and are capable of transmitting malaria)</a:t>
            </a:r>
          </a:p>
          <a:p>
            <a:pPr eaLnBrk="1" hangingPunct="1">
              <a:lnSpc>
                <a:spcPct val="90000"/>
              </a:lnSpc>
            </a:pPr>
            <a:r>
              <a:rPr lang="en-GB" sz="2000" smtClean="0"/>
              <a:t>Global warming will see the spread the disease to the developed world, the Tiger mosquito has already been discovered in Italy and France.</a:t>
            </a:r>
          </a:p>
          <a:p>
            <a:pPr eaLnBrk="1" hangingPunct="1">
              <a:lnSpc>
                <a:spcPct val="90000"/>
              </a:lnSpc>
            </a:pPr>
            <a:r>
              <a:rPr lang="en-GB" sz="2000" smtClean="0"/>
              <a:t>Malaria is the cause of at least one million deaths per year.</a:t>
            </a:r>
          </a:p>
          <a:p>
            <a:pPr eaLnBrk="1" hangingPunct="1">
              <a:lnSpc>
                <a:spcPct val="90000"/>
              </a:lnSpc>
            </a:pPr>
            <a:r>
              <a:rPr lang="en-GB" sz="2000" smtClean="0"/>
              <a:t>Malaria causes more than 300 million episodes of acute illness every year.</a:t>
            </a:r>
          </a:p>
          <a:p>
            <a:pPr eaLnBrk="1" hangingPunct="1">
              <a:lnSpc>
                <a:spcPct val="90000"/>
              </a:lnSpc>
            </a:pPr>
            <a:r>
              <a:rPr lang="en-GB" sz="2000" smtClean="0"/>
              <a:t>41% of the world’s population is exposed to malaria.</a:t>
            </a:r>
          </a:p>
          <a:p>
            <a:pPr eaLnBrk="1" hangingPunct="1">
              <a:lnSpc>
                <a:spcPct val="90000"/>
              </a:lnSpc>
            </a:pPr>
            <a:r>
              <a:rPr lang="en-GB" sz="2000" smtClean="0"/>
              <a:t>The people most vulnerable are pregnant women, children and people with suppressed immune systems, such as Aids/HIV  infections.</a:t>
            </a:r>
          </a:p>
        </p:txBody>
      </p:sp>
    </p:spTree>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Title 1"/>
          <p:cNvSpPr>
            <a:spLocks noGrp="1"/>
          </p:cNvSpPr>
          <p:nvPr>
            <p:ph type="title"/>
          </p:nvPr>
        </p:nvSpPr>
        <p:spPr/>
        <p:txBody>
          <a:bodyPr/>
          <a:lstStyle/>
          <a:p>
            <a:pPr eaLnBrk="1" hangingPunct="1"/>
            <a:r>
              <a:rPr lang="en-GB" dirty="0" smtClean="0"/>
              <a:t>March 2010</a:t>
            </a:r>
          </a:p>
        </p:txBody>
      </p:sp>
      <p:sp>
        <p:nvSpPr>
          <p:cNvPr id="20483" name="Rectangle 4"/>
          <p:cNvSpPr>
            <a:spLocks noChangeArrowheads="1"/>
          </p:cNvSpPr>
          <p:nvPr/>
        </p:nvSpPr>
        <p:spPr bwMode="auto">
          <a:xfrm>
            <a:off x="1071563" y="2000250"/>
            <a:ext cx="5786437" cy="4524375"/>
          </a:xfrm>
          <a:prstGeom prst="rect">
            <a:avLst/>
          </a:prstGeom>
          <a:noFill/>
          <a:ln w="9525">
            <a:noFill/>
            <a:miter lim="800000"/>
            <a:headEnd/>
            <a:tailEnd/>
          </a:ln>
        </p:spPr>
        <p:txBody>
          <a:bodyPr>
            <a:spAutoFit/>
          </a:bodyPr>
          <a:lstStyle/>
          <a:p>
            <a:r>
              <a:rPr lang="en-GB" sz="3200"/>
              <a:t>About 3.3 billion people - half of the world's population - are at risk of malaria. </a:t>
            </a:r>
          </a:p>
          <a:p>
            <a:r>
              <a:rPr lang="en-GB" sz="3200"/>
              <a:t>Every year, this leads to about 250 million malaria cases and nearly one million deaths. People living in the poorest countries are the most vulnerable.</a:t>
            </a: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Title 1"/>
          <p:cNvSpPr>
            <a:spLocks noGrp="1"/>
          </p:cNvSpPr>
          <p:nvPr>
            <p:ph type="title"/>
          </p:nvPr>
        </p:nvSpPr>
        <p:spPr/>
        <p:txBody>
          <a:bodyPr/>
          <a:lstStyle/>
          <a:p>
            <a:pPr eaLnBrk="1" hangingPunct="1"/>
            <a:r>
              <a:rPr lang="en-GB" smtClean="0"/>
              <a:t>Malaria</a:t>
            </a:r>
          </a:p>
        </p:txBody>
      </p:sp>
      <p:sp>
        <p:nvSpPr>
          <p:cNvPr id="21507" name="Rectangle 2"/>
          <p:cNvSpPr>
            <a:spLocks noChangeArrowheads="1"/>
          </p:cNvSpPr>
          <p:nvPr/>
        </p:nvSpPr>
        <p:spPr bwMode="auto">
          <a:xfrm>
            <a:off x="1143000" y="1857375"/>
            <a:ext cx="5715000" cy="3970338"/>
          </a:xfrm>
          <a:prstGeom prst="rect">
            <a:avLst/>
          </a:prstGeom>
          <a:noFill/>
          <a:ln w="9525">
            <a:noFill/>
            <a:miter lim="800000"/>
            <a:headEnd/>
            <a:tailEnd/>
          </a:ln>
        </p:spPr>
        <p:txBody>
          <a:bodyPr>
            <a:spAutoFit/>
          </a:bodyPr>
          <a:lstStyle/>
          <a:p>
            <a:r>
              <a:rPr lang="en-GB" sz="2800"/>
              <a:t>Malaria is especially a serious problem in Africa, where one in every five (20%) childhood deaths is due to the effects of the disease. An African child has on average between 1.6 and 5.4 episodes of malaria fever each year. And every 30 seconds a child dies from malaria.</a:t>
            </a: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Rectangle 4"/>
          <p:cNvSpPr>
            <a:spLocks noGrp="1" noChangeArrowheads="1"/>
          </p:cNvSpPr>
          <p:nvPr>
            <p:ph type="title"/>
          </p:nvPr>
        </p:nvSpPr>
        <p:spPr/>
        <p:txBody>
          <a:bodyPr/>
          <a:lstStyle/>
          <a:p>
            <a:pPr eaLnBrk="1" hangingPunct="1"/>
            <a:r>
              <a:rPr lang="en-GB" smtClean="0"/>
              <a:t>Tuberculosis</a:t>
            </a:r>
          </a:p>
        </p:txBody>
      </p:sp>
      <p:sp>
        <p:nvSpPr>
          <p:cNvPr id="19459" name="Rectangle 6"/>
          <p:cNvSpPr>
            <a:spLocks noGrp="1" noChangeArrowheads="1"/>
          </p:cNvSpPr>
          <p:nvPr>
            <p:ph type="body" sz="half" idx="2"/>
          </p:nvPr>
        </p:nvSpPr>
        <p:spPr>
          <a:xfrm>
            <a:off x="3500430" y="1500174"/>
            <a:ext cx="5429288" cy="5072098"/>
          </a:xfrm>
        </p:spPr>
        <p:txBody>
          <a:bodyPr/>
          <a:lstStyle/>
          <a:p>
            <a:pPr eaLnBrk="1" hangingPunct="1">
              <a:lnSpc>
                <a:spcPct val="80000"/>
              </a:lnSpc>
            </a:pPr>
            <a:r>
              <a:rPr lang="en-GB" sz="2000" dirty="0" smtClean="0">
                <a:latin typeface="Times New Roman" pitchFamily="18" charset="0"/>
              </a:rPr>
              <a:t>TB is caused by </a:t>
            </a:r>
            <a:r>
              <a:rPr lang="en-GB" sz="2000" b="1" i="1" dirty="0" smtClean="0">
                <a:latin typeface="Times New Roman" pitchFamily="18" charset="0"/>
              </a:rPr>
              <a:t>Mycobacterium tuberculosis. </a:t>
            </a:r>
            <a:r>
              <a:rPr lang="en-GB" sz="2000" dirty="0" smtClean="0">
                <a:latin typeface="Times New Roman" pitchFamily="18" charset="0"/>
              </a:rPr>
              <a:t>The bacteria is highly resistant to broad spectrum antibiotics, due to its physiology, which can make treatment expensive, and long term therapy is required. It is highly infective and requires only one virulent bacillus to infect a susceptible individual.</a:t>
            </a:r>
          </a:p>
          <a:p>
            <a:pPr eaLnBrk="1" hangingPunct="1">
              <a:lnSpc>
                <a:spcPct val="80000"/>
              </a:lnSpc>
            </a:pPr>
            <a:r>
              <a:rPr lang="en-GB" sz="2000" dirty="0" smtClean="0">
                <a:latin typeface="Times New Roman" pitchFamily="18" charset="0"/>
              </a:rPr>
              <a:t>It is estimated by Who that eight million people develop TB per annum, with only a quarter receiving treatment.</a:t>
            </a:r>
          </a:p>
          <a:p>
            <a:pPr eaLnBrk="1" hangingPunct="1">
              <a:lnSpc>
                <a:spcPct val="80000"/>
              </a:lnSpc>
            </a:pPr>
            <a:r>
              <a:rPr lang="en-GB" sz="2000" dirty="0" smtClean="0">
                <a:latin typeface="Times New Roman" pitchFamily="18" charset="0"/>
              </a:rPr>
              <a:t>1.8 million people die each year of the disease.</a:t>
            </a:r>
          </a:p>
          <a:p>
            <a:pPr eaLnBrk="1" hangingPunct="1">
              <a:lnSpc>
                <a:spcPct val="80000"/>
              </a:lnSpc>
            </a:pPr>
            <a:r>
              <a:rPr lang="en-GB" sz="2000" dirty="0" smtClean="0">
                <a:latin typeface="Times New Roman" pitchFamily="18" charset="0"/>
              </a:rPr>
              <a:t>There is estimated to be 12 million people infected with both HIV and TB globally. 70% of those live in sub-Saharan Africa.</a:t>
            </a:r>
          </a:p>
          <a:p>
            <a:pPr eaLnBrk="1" hangingPunct="1">
              <a:lnSpc>
                <a:spcPct val="80000"/>
              </a:lnSpc>
            </a:pPr>
            <a:r>
              <a:rPr lang="en-GB" sz="2000" dirty="0" smtClean="0">
                <a:latin typeface="Times New Roman" pitchFamily="18" charset="0"/>
              </a:rPr>
              <a:t>Estimates suggest 4 million people were infected  2010.</a:t>
            </a:r>
          </a:p>
          <a:p>
            <a:pPr eaLnBrk="1" hangingPunct="1">
              <a:lnSpc>
                <a:spcPct val="80000"/>
              </a:lnSpc>
            </a:pPr>
            <a:r>
              <a:rPr lang="en-GB" sz="2000" dirty="0" smtClean="0">
                <a:latin typeface="Times New Roman" pitchFamily="18" charset="0"/>
              </a:rPr>
              <a:t>Drug resistance is becoming an increasing problem</a:t>
            </a:r>
          </a:p>
        </p:txBody>
      </p:sp>
      <p:pic>
        <p:nvPicPr>
          <p:cNvPr id="19460" name="Picture 7" descr="j0289289"/>
          <p:cNvPicPr>
            <a:picLocks noGrp="1" noChangeAspect="1" noChangeArrowheads="1"/>
          </p:cNvPicPr>
          <p:nvPr>
            <p:ph sz="half" idx="1"/>
          </p:nvPr>
        </p:nvPicPr>
        <p:blipFill>
          <a:blip r:embed="rId2"/>
          <a:srcRect/>
          <a:stretch>
            <a:fillRect/>
          </a:stretch>
        </p:blipFill>
        <p:spPr>
          <a:xfrm>
            <a:off x="285720" y="2143116"/>
            <a:ext cx="3068638" cy="2444750"/>
          </a:xfrm>
          <a:noFill/>
        </p:spPr>
      </p:pic>
    </p:spTree>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a:xfrm>
            <a:off x="950913" y="1571612"/>
            <a:ext cx="7659687" cy="4524388"/>
          </a:xfrm>
        </p:spPr>
        <p:txBody>
          <a:bodyPr/>
          <a:lstStyle/>
          <a:p>
            <a:r>
              <a:rPr lang="en-GB" dirty="0" smtClean="0"/>
              <a:t>Overall, one-third of the world's population is currently infected with the TB bacillus. </a:t>
            </a:r>
          </a:p>
          <a:p>
            <a:r>
              <a:rPr lang="en-GB" dirty="0" smtClean="0"/>
              <a:t>5-10% of people who are infected with TB bacilli (but who are not infected with HIV) become sick or infectious at some time during their life. People with HIV and TB infection are much more likely to develop TB. </a:t>
            </a:r>
          </a:p>
          <a:p>
            <a:endParaRPr lang="en-GB" dirty="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Rectangle 2"/>
          <p:cNvSpPr>
            <a:spLocks noGrp="1" noChangeArrowheads="1"/>
          </p:cNvSpPr>
          <p:nvPr>
            <p:ph type="title"/>
          </p:nvPr>
        </p:nvSpPr>
        <p:spPr/>
        <p:txBody>
          <a:bodyPr/>
          <a:lstStyle/>
          <a:p>
            <a:pPr eaLnBrk="1" hangingPunct="1"/>
            <a:r>
              <a:rPr lang="en-GB" smtClean="0"/>
              <a:t>Tuberculosis</a:t>
            </a:r>
          </a:p>
        </p:txBody>
      </p:sp>
      <p:sp>
        <p:nvSpPr>
          <p:cNvPr id="23555" name="Rectangle 3"/>
          <p:cNvSpPr>
            <a:spLocks noGrp="1" noChangeArrowheads="1"/>
          </p:cNvSpPr>
          <p:nvPr>
            <p:ph type="body" idx="1"/>
          </p:nvPr>
        </p:nvSpPr>
        <p:spPr/>
        <p:txBody>
          <a:bodyPr/>
          <a:lstStyle/>
          <a:p>
            <a:pPr eaLnBrk="1" hangingPunct="1"/>
            <a:r>
              <a:rPr lang="en-GB" sz="2800" smtClean="0"/>
              <a:t>The WHO introduced the DOT Strategy, in 2003, this has been seen as more effective in treating patients.  Why do you think this is the case?</a:t>
            </a:r>
          </a:p>
          <a:p>
            <a:pPr eaLnBrk="1" hangingPunct="1"/>
            <a:r>
              <a:rPr lang="en-GB" sz="2800" smtClean="0"/>
              <a:t>Why is his strategy reducing MDR-TB?</a:t>
            </a:r>
          </a:p>
          <a:p>
            <a:pPr eaLnBrk="1" hangingPunct="1"/>
            <a:r>
              <a:rPr lang="en-GB" sz="2800" smtClean="0"/>
              <a:t>In many areas of the developed world poverty has lead to the spread of MDR-TB, why do you think this is the case?</a:t>
            </a: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WHO </a:t>
            </a:r>
            <a:r>
              <a:rPr lang="en-GB" dirty="0" err="1" smtClean="0"/>
              <a:t>Strategy:DOTS</a:t>
            </a:r>
            <a:endParaRPr lang="en-GB" dirty="0"/>
          </a:p>
        </p:txBody>
      </p:sp>
      <p:sp>
        <p:nvSpPr>
          <p:cNvPr id="3" name="Content Placeholder 2"/>
          <p:cNvSpPr>
            <a:spLocks noGrp="1"/>
          </p:cNvSpPr>
          <p:nvPr>
            <p:ph idx="1"/>
          </p:nvPr>
        </p:nvSpPr>
        <p:spPr/>
        <p:txBody>
          <a:bodyPr/>
          <a:lstStyle/>
          <a:p>
            <a:r>
              <a:rPr lang="en-GB" dirty="0" smtClean="0"/>
              <a:t>The strategy is being implemented as described in The Global Plan to Stop TB, 2010-2015. The Global Plan is a comprehensive assessment of the action and resources needed to implement the Stop TB Strategy and to achieve the following targets: </a:t>
            </a:r>
          </a:p>
          <a:p>
            <a:endParaRPr lang="en-GB" sz="2000" dirty="0"/>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MDG:TB</a:t>
            </a:r>
            <a:endParaRPr lang="en-GB" dirty="0"/>
          </a:p>
        </p:txBody>
      </p:sp>
      <p:sp>
        <p:nvSpPr>
          <p:cNvPr id="3" name="Content Placeholder 2"/>
          <p:cNvSpPr>
            <a:spLocks noGrp="1"/>
          </p:cNvSpPr>
          <p:nvPr>
            <p:ph idx="1"/>
          </p:nvPr>
        </p:nvSpPr>
        <p:spPr>
          <a:xfrm>
            <a:off x="950913" y="1643050"/>
            <a:ext cx="7659687" cy="4452950"/>
          </a:xfrm>
        </p:spPr>
        <p:txBody>
          <a:bodyPr/>
          <a:lstStyle/>
          <a:p>
            <a:r>
              <a:rPr lang="en-GB" dirty="0" smtClean="0"/>
              <a:t>Millennium Development Goal (MDG) 6, Target 8: Halt and begin to reverse the incidence of TB by 2015; </a:t>
            </a:r>
          </a:p>
          <a:p>
            <a:r>
              <a:rPr lang="en-GB" dirty="0" smtClean="0"/>
              <a:t>Targets linked to the MDGs and endorsed by the Stop TB Partnership:</a:t>
            </a:r>
          </a:p>
          <a:p>
            <a:pPr lvl="1"/>
            <a:r>
              <a:rPr lang="en-GB" dirty="0" smtClean="0"/>
              <a:t>by 2015: reduce TB prevalence and death rates by 50% relative to 1990; </a:t>
            </a:r>
          </a:p>
          <a:p>
            <a:pPr lvl="1"/>
            <a:r>
              <a:rPr lang="en-GB" dirty="0" smtClean="0"/>
              <a:t>by 2050: eliminate TB as a public health problem (1 case per million population). </a:t>
            </a:r>
          </a:p>
          <a:p>
            <a:endParaRPr lang="en-GB" dirty="0"/>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Progress towards </a:t>
            </a:r>
            <a:r>
              <a:rPr lang="en-GB" dirty="0" err="1" smtClean="0"/>
              <a:t>sucess</a:t>
            </a:r>
            <a:endParaRPr lang="en-GB" dirty="0"/>
          </a:p>
        </p:txBody>
      </p:sp>
      <p:sp>
        <p:nvSpPr>
          <p:cNvPr id="3" name="Content Placeholder 2"/>
          <p:cNvSpPr>
            <a:spLocks noGrp="1"/>
          </p:cNvSpPr>
          <p:nvPr>
            <p:ph idx="1"/>
          </p:nvPr>
        </p:nvSpPr>
        <p:spPr>
          <a:xfrm>
            <a:off x="950913" y="1714488"/>
            <a:ext cx="7659687" cy="4381512"/>
          </a:xfrm>
        </p:spPr>
        <p:txBody>
          <a:bodyPr/>
          <a:lstStyle/>
          <a:p>
            <a:r>
              <a:rPr lang="en-GB" dirty="0" smtClean="0"/>
              <a:t>The treatment success in the 2008 DOTS campaign was 86% overall, surpassing the 85% target for the first time. </a:t>
            </a:r>
          </a:p>
          <a:p>
            <a:r>
              <a:rPr lang="en-GB" dirty="0" smtClean="0"/>
              <a:t>The treatment success target was met by 13 of the 22 high-burden countries. However, the regional average cure rates in the African, American and European regions were below 85%.</a:t>
            </a:r>
          </a:p>
          <a:p>
            <a:endParaRPr lang="en-GB" dirty="0"/>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Global targets</a:t>
            </a:r>
            <a:endParaRPr lang="en-GB" dirty="0"/>
          </a:p>
        </p:txBody>
      </p:sp>
      <p:sp>
        <p:nvSpPr>
          <p:cNvPr id="3" name="Content Placeholder 2"/>
          <p:cNvSpPr>
            <a:spLocks noGrp="1"/>
          </p:cNvSpPr>
          <p:nvPr>
            <p:ph idx="1"/>
          </p:nvPr>
        </p:nvSpPr>
        <p:spPr/>
        <p:txBody>
          <a:bodyPr/>
          <a:lstStyle/>
          <a:p>
            <a:r>
              <a:rPr lang="en-GB" sz="2400" dirty="0" smtClean="0"/>
              <a:t>It is estimated that the global TB incidence rate peaked in 2004. </a:t>
            </a:r>
          </a:p>
          <a:p>
            <a:r>
              <a:rPr lang="en-GB" sz="2400" dirty="0" smtClean="0"/>
              <a:t>Therefore, the world as a whole is on track to achieve the MDG target of reversing the incidence of TB. Incidence rates are falling in five of WHO’s six regions (the exception is the South-East Asia Region, where the incidence rate is stable). </a:t>
            </a:r>
          </a:p>
          <a:p>
            <a:r>
              <a:rPr lang="en-GB" sz="2400" dirty="0" smtClean="0"/>
              <a:t>All WHO regions are on track to achieve the 50% mortality and prevalence reduction target, except for the Africa region (although rates of mortality are falling).</a:t>
            </a:r>
          </a:p>
          <a:p>
            <a:endParaRPr lang="en-GB" sz="2000" dirty="0"/>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3600" dirty="0" smtClean="0"/>
              <a:t>Multidrug-resistant TB (MDR-TB),</a:t>
            </a:r>
            <a:endParaRPr lang="en-GB" sz="3600" dirty="0"/>
          </a:p>
        </p:txBody>
      </p:sp>
      <p:sp>
        <p:nvSpPr>
          <p:cNvPr id="3" name="Content Placeholder 2"/>
          <p:cNvSpPr>
            <a:spLocks noGrp="1"/>
          </p:cNvSpPr>
          <p:nvPr>
            <p:ph idx="1"/>
          </p:nvPr>
        </p:nvSpPr>
        <p:spPr/>
        <p:txBody>
          <a:bodyPr/>
          <a:lstStyle/>
          <a:p>
            <a:r>
              <a:rPr lang="en-GB" sz="2400" dirty="0" smtClean="0"/>
              <a:t>A particularly dangerous form of drug-resistant TB is multidrug-resistant TB (MDR-TB), which is defined as the disease caused by TB bacilli resistant to at least </a:t>
            </a:r>
            <a:r>
              <a:rPr lang="en-GB" sz="2400" dirty="0" err="1" smtClean="0"/>
              <a:t>isoniazid</a:t>
            </a:r>
            <a:r>
              <a:rPr lang="en-GB" sz="2400" dirty="0" smtClean="0"/>
              <a:t> and </a:t>
            </a:r>
            <a:r>
              <a:rPr lang="en-GB" sz="2400" dirty="0" err="1" smtClean="0"/>
              <a:t>rifampicin</a:t>
            </a:r>
            <a:r>
              <a:rPr lang="en-GB" sz="2400" dirty="0" smtClean="0"/>
              <a:t>, the two most powerful anti-TB drugs. </a:t>
            </a:r>
          </a:p>
          <a:p>
            <a:r>
              <a:rPr lang="en-GB" sz="2400" dirty="0" smtClean="0"/>
              <a:t>Rates of MDR-TB are high in some countries, especially in the former Soviet Union, and threaten TB control efforts.</a:t>
            </a:r>
          </a:p>
          <a:p>
            <a:endParaRPr lang="en-GB" sz="2400" dirty="0"/>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MDRTB</a:t>
            </a:r>
            <a:endParaRPr lang="en-GB" dirty="0"/>
          </a:p>
        </p:txBody>
      </p:sp>
      <p:sp>
        <p:nvSpPr>
          <p:cNvPr id="3" name="Content Placeholder 2"/>
          <p:cNvSpPr>
            <a:spLocks noGrp="1"/>
          </p:cNvSpPr>
          <p:nvPr>
            <p:ph idx="1"/>
          </p:nvPr>
        </p:nvSpPr>
        <p:spPr/>
        <p:txBody>
          <a:bodyPr/>
          <a:lstStyle/>
          <a:p>
            <a:r>
              <a:rPr lang="en-GB" sz="2400" dirty="0" smtClean="0"/>
              <a:t>While drug-resistant TB is generally treatable, it requires extensive chemotherapy (up to two years of treatment) with second-line anti-TB drugs which are more costly than first-line drugs, and which produce adverse drug reactions that are more severe, though manageable. </a:t>
            </a:r>
          </a:p>
          <a:p>
            <a:r>
              <a:rPr lang="en-GB" sz="2400" dirty="0" smtClean="0"/>
              <a:t>Quality assured second-line anti-TB drugs are available at reduced prices for projects approved by the Green Light Committee. </a:t>
            </a:r>
          </a:p>
          <a:p>
            <a:endParaRPr lang="en-GB" sz="2000" dirty="0"/>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XDRTB</a:t>
            </a:r>
            <a:endParaRPr lang="en-GB" dirty="0"/>
          </a:p>
        </p:txBody>
      </p:sp>
      <p:sp>
        <p:nvSpPr>
          <p:cNvPr id="3" name="Content Placeholder 2"/>
          <p:cNvSpPr>
            <a:spLocks noGrp="1"/>
          </p:cNvSpPr>
          <p:nvPr>
            <p:ph idx="1"/>
          </p:nvPr>
        </p:nvSpPr>
        <p:spPr/>
        <p:txBody>
          <a:bodyPr/>
          <a:lstStyle/>
          <a:p>
            <a:r>
              <a:rPr lang="en-GB" sz="2800" dirty="0" smtClean="0"/>
              <a:t>The emergence of extensively drug-resistant (XDR) TB, particularly in settings where many TB patients are also infected with HIV, poses a serious threat to TB control, and confirms the urgent need to strengthen basic TB control and to apply the new WHO guidelines for the programmatic management of drug-resistant TB.</a:t>
            </a:r>
          </a:p>
          <a:p>
            <a:endParaRPr lang="en-GB" sz="2800" dirty="0"/>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Rectangle 2"/>
          <p:cNvSpPr>
            <a:spLocks noGrp="1" noChangeArrowheads="1"/>
          </p:cNvSpPr>
          <p:nvPr>
            <p:ph type="title"/>
          </p:nvPr>
        </p:nvSpPr>
        <p:spPr/>
        <p:txBody>
          <a:bodyPr/>
          <a:lstStyle/>
          <a:p>
            <a:pPr eaLnBrk="1" hangingPunct="1"/>
            <a:r>
              <a:rPr lang="en-GB" smtClean="0"/>
              <a:t>Aids/HIV</a:t>
            </a:r>
          </a:p>
        </p:txBody>
      </p:sp>
      <p:pic>
        <p:nvPicPr>
          <p:cNvPr id="28675" name="Picture 9" descr="j0229827"/>
          <p:cNvPicPr>
            <a:picLocks noGrp="1" noChangeAspect="1" noChangeArrowheads="1"/>
          </p:cNvPicPr>
          <p:nvPr>
            <p:ph type="clipArt" sz="half" idx="1"/>
          </p:nvPr>
        </p:nvPicPr>
        <p:blipFill>
          <a:blip r:embed="rId2"/>
          <a:srcRect/>
          <a:stretch>
            <a:fillRect/>
          </a:stretch>
        </p:blipFill>
        <p:spPr>
          <a:xfrm>
            <a:off x="1042988" y="2657475"/>
            <a:ext cx="2376487" cy="2203450"/>
          </a:xfrm>
          <a:noFill/>
        </p:spPr>
      </p:pic>
      <p:sp>
        <p:nvSpPr>
          <p:cNvPr id="28676" name="Rectangle 12"/>
          <p:cNvSpPr>
            <a:spLocks noGrp="1" noChangeArrowheads="1"/>
          </p:cNvSpPr>
          <p:nvPr>
            <p:ph type="body" sz="half" idx="2"/>
          </p:nvPr>
        </p:nvSpPr>
        <p:spPr>
          <a:xfrm>
            <a:off x="3635375" y="1981200"/>
            <a:ext cx="4975225" cy="4114800"/>
          </a:xfrm>
        </p:spPr>
        <p:txBody>
          <a:bodyPr/>
          <a:lstStyle/>
          <a:p>
            <a:pPr eaLnBrk="1" hangingPunct="1">
              <a:lnSpc>
                <a:spcPct val="90000"/>
              </a:lnSpc>
            </a:pPr>
            <a:r>
              <a:rPr lang="en-GB" sz="2400" dirty="0" smtClean="0">
                <a:latin typeface="Times New Roman" pitchFamily="18" charset="0"/>
              </a:rPr>
              <a:t>Aids/HIV is a retroviral infection, which has no vaccine, and no cure.</a:t>
            </a:r>
          </a:p>
          <a:p>
            <a:pPr eaLnBrk="1" hangingPunct="1">
              <a:lnSpc>
                <a:spcPct val="90000"/>
              </a:lnSpc>
            </a:pPr>
            <a:r>
              <a:rPr lang="en-GB" sz="2400" dirty="0" smtClean="0"/>
              <a:t>HIV is transmitted through unprotected sexual intercourse (anal or vaginal), transfusion of contaminated blood, sharing of contaminated needles, and between a mother and her infant during pregnancy, childbirth and possibly breastfeeding. </a:t>
            </a:r>
          </a:p>
          <a:p>
            <a:pPr eaLnBrk="1" hangingPunct="1">
              <a:lnSpc>
                <a:spcPct val="90000"/>
              </a:lnSpc>
            </a:pPr>
            <a:endParaRPr lang="en-GB" sz="2400" dirty="0" smtClean="0">
              <a:latin typeface="Times New Roman" pitchFamily="18" charset="0"/>
            </a:endParaRPr>
          </a:p>
        </p:txBody>
      </p:sp>
    </p:spTree>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Title 1"/>
          <p:cNvSpPr>
            <a:spLocks noGrp="1"/>
          </p:cNvSpPr>
          <p:nvPr>
            <p:ph type="title"/>
          </p:nvPr>
        </p:nvSpPr>
        <p:spPr/>
        <p:txBody>
          <a:bodyPr/>
          <a:lstStyle/>
          <a:p>
            <a:pPr eaLnBrk="1" hangingPunct="1"/>
            <a:r>
              <a:rPr lang="en-GB" smtClean="0"/>
              <a:t>HIV/AIDS</a:t>
            </a:r>
          </a:p>
        </p:txBody>
      </p:sp>
      <p:sp>
        <p:nvSpPr>
          <p:cNvPr id="24579" name="Rectangle 3"/>
          <p:cNvSpPr>
            <a:spLocks noChangeArrowheads="1"/>
          </p:cNvSpPr>
          <p:nvPr/>
        </p:nvSpPr>
        <p:spPr bwMode="auto">
          <a:xfrm>
            <a:off x="857250" y="1857375"/>
            <a:ext cx="7715250" cy="3540125"/>
          </a:xfrm>
          <a:prstGeom prst="rect">
            <a:avLst/>
          </a:prstGeom>
          <a:noFill/>
          <a:ln w="9525">
            <a:noFill/>
            <a:miter lim="800000"/>
            <a:headEnd/>
            <a:tailEnd/>
          </a:ln>
        </p:spPr>
        <p:txBody>
          <a:bodyPr>
            <a:spAutoFit/>
          </a:bodyPr>
          <a:lstStyle/>
          <a:p>
            <a:r>
              <a:rPr lang="en-GB" sz="3200"/>
              <a:t>The human immunodeficiency virus (HIV) is a retrovirus that infects cells of the immune system, destroying or impairing their function. As the infection progresses, the immune system becomes weaker, and the person becomes more susceptible to infections. </a:t>
            </a:r>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Title 1"/>
          <p:cNvSpPr>
            <a:spLocks noGrp="1"/>
          </p:cNvSpPr>
          <p:nvPr>
            <p:ph type="title"/>
          </p:nvPr>
        </p:nvSpPr>
        <p:spPr/>
        <p:txBody>
          <a:bodyPr/>
          <a:lstStyle/>
          <a:p>
            <a:pPr eaLnBrk="1" hangingPunct="1"/>
            <a:r>
              <a:rPr lang="en-GB" smtClean="0"/>
              <a:t>HIV/AIDS</a:t>
            </a:r>
          </a:p>
        </p:txBody>
      </p:sp>
      <p:sp>
        <p:nvSpPr>
          <p:cNvPr id="25603" name="Rectangle 2"/>
          <p:cNvSpPr>
            <a:spLocks noChangeArrowheads="1"/>
          </p:cNvSpPr>
          <p:nvPr/>
        </p:nvSpPr>
        <p:spPr bwMode="auto">
          <a:xfrm>
            <a:off x="928688" y="1857375"/>
            <a:ext cx="5929312" cy="3540125"/>
          </a:xfrm>
          <a:prstGeom prst="rect">
            <a:avLst/>
          </a:prstGeom>
          <a:noFill/>
          <a:ln w="9525">
            <a:noFill/>
            <a:miter lim="800000"/>
            <a:headEnd/>
            <a:tailEnd/>
          </a:ln>
        </p:spPr>
        <p:txBody>
          <a:bodyPr>
            <a:spAutoFit/>
          </a:bodyPr>
          <a:lstStyle/>
          <a:p>
            <a:r>
              <a:rPr lang="en-GB" sz="2800"/>
              <a:t>The most advanced stage of HIV infection is acquired immunodeficiency syndrome (AIDS). </a:t>
            </a:r>
          </a:p>
          <a:p>
            <a:r>
              <a:rPr lang="en-GB" sz="2800"/>
              <a:t>It can take 10-15 years for an HIV-infected person to develop AIDS; antiretroviral drugs can slow down the process even further. </a:t>
            </a:r>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Rectangle 1"/>
          <p:cNvSpPr>
            <a:spLocks noChangeArrowheads="1"/>
          </p:cNvSpPr>
          <p:nvPr/>
        </p:nvSpPr>
        <p:spPr bwMode="auto">
          <a:xfrm>
            <a:off x="857250" y="1428750"/>
            <a:ext cx="7500938" cy="4524375"/>
          </a:xfrm>
          <a:prstGeom prst="rect">
            <a:avLst/>
          </a:prstGeom>
          <a:noFill/>
          <a:ln w="9525">
            <a:noFill/>
            <a:miter lim="800000"/>
            <a:headEnd/>
            <a:tailEnd/>
          </a:ln>
        </p:spPr>
        <p:txBody>
          <a:bodyPr>
            <a:spAutoFit/>
          </a:bodyPr>
          <a:lstStyle/>
          <a:p>
            <a:r>
              <a:rPr lang="en-GB" sz="2400"/>
              <a:t>Data from the </a:t>
            </a:r>
            <a:r>
              <a:rPr lang="en-GB" sz="2400" i="1"/>
              <a:t>AIDS epidemic update 2009 </a:t>
            </a:r>
            <a:r>
              <a:rPr lang="en-GB" sz="2400"/>
              <a:t>also show that at 33.4 million, [31.1 million–35.8 million] there are more people living with HIV than ever before as people are living longer due to the beneficial effects of antiretroviral therapy and population growth. </a:t>
            </a:r>
          </a:p>
          <a:p>
            <a:r>
              <a:rPr lang="en-GB" sz="2400"/>
              <a:t>However the number of AIDS-related deaths has declined by over 10% over the past five years as more people gained to access to the life saving treatment. </a:t>
            </a:r>
          </a:p>
          <a:p>
            <a:r>
              <a:rPr lang="en-GB" sz="2400"/>
              <a:t>UNAIDS and WHO estimate that since the availability of effective treatment in 1996, some 2.9 million lives have been saved.</a:t>
            </a:r>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Title 1"/>
          <p:cNvSpPr>
            <a:spLocks noGrp="1"/>
          </p:cNvSpPr>
          <p:nvPr>
            <p:ph type="title"/>
          </p:nvPr>
        </p:nvSpPr>
        <p:spPr/>
        <p:txBody>
          <a:bodyPr/>
          <a:lstStyle/>
          <a:p>
            <a:pPr eaLnBrk="1" hangingPunct="1"/>
            <a:r>
              <a:rPr lang="en-GB" smtClean="0"/>
              <a:t>HIV/Aids</a:t>
            </a:r>
          </a:p>
        </p:txBody>
      </p:sp>
      <p:sp>
        <p:nvSpPr>
          <p:cNvPr id="29699" name="Rectangle 4"/>
          <p:cNvSpPr>
            <a:spLocks noChangeArrowheads="1"/>
          </p:cNvSpPr>
          <p:nvPr/>
        </p:nvSpPr>
        <p:spPr bwMode="auto">
          <a:xfrm>
            <a:off x="1000125" y="1785938"/>
            <a:ext cx="5857875" cy="3997325"/>
          </a:xfrm>
          <a:prstGeom prst="rect">
            <a:avLst/>
          </a:prstGeom>
          <a:noFill/>
          <a:ln w="9525">
            <a:noFill/>
            <a:miter lim="800000"/>
            <a:headEnd/>
            <a:tailEnd/>
          </a:ln>
        </p:spPr>
        <p:txBody>
          <a:bodyPr>
            <a:spAutoFit/>
          </a:bodyPr>
          <a:lstStyle/>
          <a:p>
            <a:pPr>
              <a:lnSpc>
                <a:spcPct val="90000"/>
              </a:lnSpc>
            </a:pPr>
            <a:endParaRPr lang="en-GB"/>
          </a:p>
          <a:p>
            <a:pPr>
              <a:lnSpc>
                <a:spcPct val="90000"/>
              </a:lnSpc>
            </a:pPr>
            <a:r>
              <a:rPr lang="en-GB" sz="2400"/>
              <a:t>Since 2001, when the United Nations Declaration of Commitment on HIV/AIDS was signed, the number of new infections in sub-Saharan Africa is approximately 15% lower, which is about 400 000 fewer infections in 2008.</a:t>
            </a:r>
            <a:endParaRPr lang="en-GB" sz="2400">
              <a:latin typeface="Times New Roman" pitchFamily="18" charset="0"/>
            </a:endParaRPr>
          </a:p>
          <a:p>
            <a:pPr>
              <a:lnSpc>
                <a:spcPct val="90000"/>
              </a:lnSpc>
            </a:pPr>
            <a:r>
              <a:rPr lang="en-GB" sz="2400">
                <a:latin typeface="Times New Roman" pitchFamily="18" charset="0"/>
              </a:rPr>
              <a:t>Close to half are now women. In Sub-Saharan Africa 60% of women aged between 15-49 are HIV +ve.</a:t>
            </a:r>
          </a:p>
          <a:p>
            <a:pPr>
              <a:lnSpc>
                <a:spcPct val="90000"/>
              </a:lnSpc>
            </a:pPr>
            <a:r>
              <a:rPr lang="en-GB" sz="2400">
                <a:latin typeface="Times New Roman" pitchFamily="18" charset="0"/>
              </a:rPr>
              <a:t>Women are twice as likely to be infected than men. (Mupta)</a:t>
            </a:r>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Rectangle 4"/>
          <p:cNvSpPr>
            <a:spLocks noChangeArrowheads="1"/>
          </p:cNvSpPr>
          <p:nvPr/>
        </p:nvSpPr>
        <p:spPr bwMode="auto">
          <a:xfrm>
            <a:off x="827088" y="2009775"/>
            <a:ext cx="6030912" cy="3743325"/>
          </a:xfrm>
          <a:prstGeom prst="rect">
            <a:avLst/>
          </a:prstGeom>
          <a:noFill/>
          <a:ln w="9525">
            <a:noFill/>
            <a:miter lim="800000"/>
            <a:headEnd/>
            <a:tailEnd/>
          </a:ln>
        </p:spPr>
        <p:txBody>
          <a:bodyPr>
            <a:spAutoFit/>
          </a:bodyPr>
          <a:lstStyle/>
          <a:p>
            <a:pPr>
              <a:buFont typeface="Wingdings" pitchFamily="2" charset="2"/>
              <a:buChar char="Ø"/>
            </a:pPr>
            <a:r>
              <a:rPr lang="en-GB" sz="2400"/>
              <a:t>Largest increase rates are in East Asia, Eastern Europe, and central Asia. </a:t>
            </a:r>
          </a:p>
          <a:p>
            <a:pPr>
              <a:buFont typeface="Wingdings" pitchFamily="2" charset="2"/>
              <a:buChar char="Ø"/>
            </a:pPr>
            <a:r>
              <a:rPr lang="en-GB" sz="2400"/>
              <a:t>A research programme in South Africa, finished its trails half way through the data collection period, due to over riding evidence that the treatment (circumcision) was so effective in the prevention of the spread and infection of the disease, that it is now being offered as a treatment throughout South Africa.</a:t>
            </a:r>
          </a:p>
        </p:txBody>
      </p:sp>
      <p:sp>
        <p:nvSpPr>
          <p:cNvPr id="30723" name="Rectangle 5"/>
          <p:cNvSpPr>
            <a:spLocks noGrp="1" noChangeArrowheads="1"/>
          </p:cNvSpPr>
          <p:nvPr>
            <p:ph type="title"/>
          </p:nvPr>
        </p:nvSpPr>
        <p:spPr/>
        <p:txBody>
          <a:bodyPr/>
          <a:lstStyle/>
          <a:p>
            <a:pPr eaLnBrk="1" hangingPunct="1"/>
            <a:r>
              <a:rPr lang="en-GB" smtClean="0"/>
              <a:t>HIV/Aids</a:t>
            </a:r>
          </a:p>
        </p:txBody>
      </p: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r>
              <a:rPr lang="en-GB" sz="2000" dirty="0" smtClean="0">
                <a:solidFill>
                  <a:schemeClr val="tx1"/>
                </a:solidFill>
                <a:latin typeface="+mn-lt"/>
                <a:ea typeface="+mn-ea"/>
                <a:cs typeface="+mn-cs"/>
              </a:rPr>
              <a:t>The number of new HIV infections globally declined 19% over the past decade. </a:t>
            </a:r>
          </a:p>
          <a:p>
            <a:r>
              <a:rPr lang="en-GB" sz="2000" dirty="0" smtClean="0">
                <a:solidFill>
                  <a:schemeClr val="tx1"/>
                </a:solidFill>
                <a:latin typeface="+mn-lt"/>
                <a:ea typeface="+mn-ea"/>
                <a:cs typeface="+mn-cs"/>
              </a:rPr>
              <a:t>In 15 high burden countries HIV prevalence declined more than 25% among young people aged 15-24 years. </a:t>
            </a:r>
          </a:p>
          <a:p>
            <a:r>
              <a:rPr lang="en-GB" sz="2000" dirty="0" smtClean="0">
                <a:solidFill>
                  <a:schemeClr val="tx1"/>
                </a:solidFill>
                <a:latin typeface="+mn-lt"/>
                <a:ea typeface="+mn-ea"/>
                <a:cs typeface="+mn-cs"/>
              </a:rPr>
              <a:t>These declines are largely attributable to expanded, improved HIV programmes .</a:t>
            </a:r>
          </a:p>
          <a:p>
            <a:r>
              <a:rPr lang="en-GB" sz="2000" dirty="0" smtClean="0">
                <a:solidFill>
                  <a:schemeClr val="tx1"/>
                </a:solidFill>
                <a:latin typeface="+mn-lt"/>
                <a:ea typeface="+mn-ea"/>
                <a:cs typeface="+mn-cs"/>
              </a:rPr>
              <a:t>Access to antiretroviral therapy in low- and middle-income countries increased from only 400 000 people receiving such therapy in 2003 to 5.25 million by the end of 2009 (comprising 35% of those estimated to be in need)</a:t>
            </a:r>
            <a:endParaRPr lang="en-GB" sz="2000" dirty="0"/>
          </a:p>
        </p:txBody>
      </p:sp>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endParaRPr lang="en-GB"/>
          </a:p>
        </p:txBody>
      </p:sp>
      <p:sp>
        <p:nvSpPr>
          <p:cNvPr id="4" name="Content Placeholder 3"/>
          <p:cNvSpPr>
            <a:spLocks noGrp="1"/>
          </p:cNvSpPr>
          <p:nvPr>
            <p:ph idx="1"/>
          </p:nvPr>
        </p:nvSpPr>
        <p:spPr/>
        <p:txBody>
          <a:bodyPr/>
          <a:lstStyle/>
          <a:p>
            <a:r>
              <a:rPr lang="en-GB" sz="2400" dirty="0" smtClean="0"/>
              <a:t>The number of new HIV infections has declined globally by 21% since the estimated peak of the epidemic in 1997</a:t>
            </a:r>
          </a:p>
          <a:p>
            <a:r>
              <a:rPr lang="en-GB" sz="2400" dirty="0" smtClean="0"/>
              <a:t>2.7 million people were newly infected with HIV worldwide </a:t>
            </a:r>
            <a:r>
              <a:rPr lang="en-GB" sz="2400" smtClean="0"/>
              <a:t>in 2010</a:t>
            </a:r>
            <a:endParaRPr lang="en-GB" sz="2400" dirty="0" smtClean="0"/>
          </a:p>
          <a:p>
            <a:r>
              <a:rPr lang="en-GB" sz="2400" dirty="0" smtClean="0"/>
              <a:t>In some parts of the world (particularly within Sub-Saharan Africa) between 15-28% of the population are living with HIV</a:t>
            </a:r>
          </a:p>
          <a:p>
            <a:endParaRPr lang="en-GB" sz="2400" dirty="0"/>
          </a:p>
        </p:txBody>
      </p:sp>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r>
              <a:rPr lang="en-GB" sz="2400" dirty="0" smtClean="0">
                <a:solidFill>
                  <a:schemeClr val="tx1"/>
                </a:solidFill>
                <a:latin typeface="+mn-lt"/>
                <a:ea typeface="+mn-ea"/>
                <a:cs typeface="+mn-cs"/>
              </a:rPr>
              <a:t>AIDS-related deaths dropped by 19% globally over the period 2004 to 2009 alone</a:t>
            </a:r>
          </a:p>
          <a:p>
            <a:r>
              <a:rPr lang="en-GB" sz="2400" dirty="0" smtClean="0">
                <a:solidFill>
                  <a:schemeClr val="tx1"/>
                </a:solidFill>
                <a:latin typeface="+mn-lt"/>
                <a:ea typeface="+mn-ea"/>
                <a:cs typeface="+mn-cs"/>
              </a:rPr>
              <a:t>• significant reductions in the price of first-line antiretroviral medicines mean that low-income countries</a:t>
            </a:r>
          </a:p>
          <a:p>
            <a:r>
              <a:rPr lang="en-GB" sz="2400" dirty="0" smtClean="0">
                <a:solidFill>
                  <a:schemeClr val="tx1"/>
                </a:solidFill>
                <a:latin typeface="+mn-lt"/>
                <a:ea typeface="+mn-ea"/>
                <a:cs typeface="+mn-cs"/>
              </a:rPr>
              <a:t>can provide a year of antiretroviral therapy at a median cost of US$ 137 per person</a:t>
            </a:r>
          </a:p>
          <a:p>
            <a:r>
              <a:rPr lang="en-GB" sz="2400" dirty="0" smtClean="0">
                <a:solidFill>
                  <a:schemeClr val="tx1"/>
                </a:solidFill>
                <a:latin typeface="+mn-lt"/>
                <a:ea typeface="+mn-ea"/>
                <a:cs typeface="+mn-cs"/>
              </a:rPr>
              <a:t> 53% of pregnant women living with HIV had access to antiretroviral medicines to prevent transmission of HIV to their infants, up from 45% in 2008.</a:t>
            </a:r>
            <a:endParaRPr lang="en-GB" sz="2400" dirty="0"/>
          </a:p>
        </p:txBody>
      </p:sp>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r>
              <a:rPr lang="en-GB" sz="2800" dirty="0" smtClean="0"/>
              <a:t>2.7 million people diagnosed with HIV</a:t>
            </a:r>
          </a:p>
          <a:p>
            <a:r>
              <a:rPr lang="en-GB" sz="2800" dirty="0" smtClean="0"/>
              <a:t>390,000 new HIV infections among children</a:t>
            </a:r>
          </a:p>
          <a:p>
            <a:r>
              <a:rPr lang="en-GB" sz="2800" dirty="0" smtClean="0"/>
              <a:t>HIV incidence has fallen in 33 countries, 22 of them in sub-Saharan Africa</a:t>
            </a:r>
          </a:p>
          <a:p>
            <a:endParaRPr lang="en-GB" sz="2800" dirty="0" smtClean="0"/>
          </a:p>
          <a:p>
            <a:endParaRPr lang="en-GB" sz="2800" dirty="0" smtClean="0"/>
          </a:p>
          <a:p>
            <a:endParaRPr lang="en-GB" sz="2800" dirty="0" smtClean="0"/>
          </a:p>
          <a:p>
            <a:pPr lvl="2"/>
            <a:r>
              <a:rPr lang="en-GB" sz="2000" dirty="0" smtClean="0"/>
              <a:t>All global figures from </a:t>
            </a:r>
            <a:r>
              <a:rPr lang="en-GB" sz="2000" dirty="0" smtClean="0">
                <a:hlinkClick r:id="rId2" tooltip="www.unaids.org (Opens in new window)"/>
              </a:rPr>
              <a:t>UNAIDS</a:t>
            </a:r>
            <a:endParaRPr lang="en-GB" sz="2000" dirty="0" smtClean="0"/>
          </a:p>
          <a:p>
            <a:pPr>
              <a:buNone/>
            </a:pPr>
            <a:r>
              <a:rPr lang="en-GB" sz="2400" dirty="0" smtClean="0"/>
              <a:t/>
            </a:r>
            <a:br>
              <a:rPr lang="en-GB" sz="2400" dirty="0" smtClean="0"/>
            </a:br>
            <a:endParaRPr lang="en-GB" sz="2400" dirty="0"/>
          </a:p>
        </p:txBody>
      </p:sp>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3600" dirty="0" smtClean="0"/>
              <a:t>People living with Aids in the UK</a:t>
            </a:r>
            <a:endParaRPr lang="en-GB" sz="3600" dirty="0"/>
          </a:p>
        </p:txBody>
      </p:sp>
      <p:sp>
        <p:nvSpPr>
          <p:cNvPr id="3" name="Content Placeholder 2"/>
          <p:cNvSpPr>
            <a:spLocks noGrp="1"/>
          </p:cNvSpPr>
          <p:nvPr>
            <p:ph idx="1"/>
          </p:nvPr>
        </p:nvSpPr>
        <p:spPr>
          <a:xfrm>
            <a:off x="428596" y="1643050"/>
            <a:ext cx="8429683" cy="4929222"/>
          </a:xfrm>
        </p:spPr>
        <p:txBody>
          <a:bodyPr/>
          <a:lstStyle/>
          <a:p>
            <a:r>
              <a:rPr lang="en-GB" sz="2400" dirty="0" smtClean="0"/>
              <a:t>The number of people living with HIV in the UK has trebled in the last 10 years</a:t>
            </a:r>
          </a:p>
          <a:p>
            <a:r>
              <a:rPr lang="en-GB" sz="2400" dirty="0" smtClean="0"/>
              <a:t>More than 90,000 people are living with HIV in the UK</a:t>
            </a:r>
          </a:p>
          <a:p>
            <a:r>
              <a:rPr lang="en-GB" sz="2400" dirty="0" smtClean="0"/>
              <a:t>Around a quarter of people with HIV in the UK are undiagnosed</a:t>
            </a:r>
          </a:p>
          <a:p>
            <a:r>
              <a:rPr lang="en-GB" sz="2400" dirty="0" smtClean="0"/>
              <a:t>About two thirds of people living with HIV are men and a third are women</a:t>
            </a:r>
          </a:p>
          <a:p>
            <a:r>
              <a:rPr lang="en-GB" sz="2400" dirty="0" smtClean="0"/>
              <a:t>Over half of all people living with HIV are aged between 30 and 49, but there are significant numbers both of young people and older people now living with HIV</a:t>
            </a:r>
          </a:p>
          <a:p>
            <a:endParaRPr lang="en-GB" sz="2400" dirty="0"/>
          </a:p>
        </p:txBody>
      </p:sp>
    </p:spTree>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2"/>
          <p:cNvSpPr>
            <a:spLocks noGrp="1" noChangeArrowheads="1"/>
          </p:cNvSpPr>
          <p:nvPr>
            <p:ph type="title"/>
          </p:nvPr>
        </p:nvSpPr>
        <p:spPr/>
        <p:txBody>
          <a:bodyPr/>
          <a:lstStyle/>
          <a:p>
            <a:pPr eaLnBrk="1" hangingPunct="1"/>
            <a:r>
              <a:rPr lang="en-GB" smtClean="0"/>
              <a:t>UK Health</a:t>
            </a:r>
          </a:p>
        </p:txBody>
      </p:sp>
      <p:sp>
        <p:nvSpPr>
          <p:cNvPr id="31747" name="Rectangle 5"/>
          <p:cNvSpPr>
            <a:spLocks noGrp="1" noChangeArrowheads="1"/>
          </p:cNvSpPr>
          <p:nvPr>
            <p:ph type="body" sz="half" idx="2"/>
          </p:nvPr>
        </p:nvSpPr>
        <p:spPr/>
        <p:txBody>
          <a:bodyPr/>
          <a:lstStyle/>
          <a:p>
            <a:pPr eaLnBrk="1" hangingPunct="1"/>
            <a:r>
              <a:rPr lang="en-GB" sz="1600" smtClean="0">
                <a:latin typeface="Times New Roman" pitchFamily="18" charset="0"/>
              </a:rPr>
              <a:t>Heart disease, cancer, obesity, are the UK’s largest killers.</a:t>
            </a:r>
          </a:p>
          <a:p>
            <a:pPr eaLnBrk="1" hangingPunct="1"/>
            <a:r>
              <a:rPr lang="en-GB" sz="1600" smtClean="0">
                <a:latin typeface="Times New Roman" pitchFamily="18" charset="0"/>
              </a:rPr>
              <a:t>Public health experts cite poverty and poor education as the main cause.</a:t>
            </a:r>
          </a:p>
          <a:p>
            <a:pPr eaLnBrk="1" hangingPunct="1"/>
            <a:r>
              <a:rPr lang="en-GB" sz="1600" smtClean="0">
                <a:latin typeface="Times New Roman" pitchFamily="18" charset="0"/>
              </a:rPr>
              <a:t>Will the smoking ban in public places reduce the incidence of lung cancer?</a:t>
            </a:r>
          </a:p>
          <a:p>
            <a:pPr eaLnBrk="1" hangingPunct="1"/>
            <a:r>
              <a:rPr lang="en-GB" sz="1600" smtClean="0">
                <a:latin typeface="Times New Roman" pitchFamily="18" charset="0"/>
              </a:rPr>
              <a:t>Will encouraging people to eat healthier food make a difference?</a:t>
            </a:r>
          </a:p>
          <a:p>
            <a:pPr eaLnBrk="1" hangingPunct="1"/>
            <a:r>
              <a:rPr lang="en-GB" sz="1600" smtClean="0">
                <a:latin typeface="Times New Roman" pitchFamily="18" charset="0"/>
              </a:rPr>
              <a:t>Will encouraging more exercise reduce heart attacks?</a:t>
            </a:r>
          </a:p>
          <a:p>
            <a:pPr eaLnBrk="1" hangingPunct="1"/>
            <a:r>
              <a:rPr lang="en-GB" sz="1600" smtClean="0">
                <a:latin typeface="Times New Roman" pitchFamily="18" charset="0"/>
              </a:rPr>
              <a:t>Binge drinking: 40% of all drinking occasions among men and 22% among women. 5.9 million people in the UK drink twice the recomended daily guidelines.</a:t>
            </a:r>
          </a:p>
          <a:p>
            <a:pPr eaLnBrk="1" hangingPunct="1"/>
            <a:r>
              <a:rPr lang="en-GB" sz="1600" smtClean="0">
                <a:latin typeface="Times New Roman" pitchFamily="18" charset="0"/>
              </a:rPr>
              <a:t>1998-2001 women binge drinking increased from 23% to 27%. </a:t>
            </a:r>
          </a:p>
        </p:txBody>
      </p:sp>
      <p:pic>
        <p:nvPicPr>
          <p:cNvPr id="31748" name="Picture 6" descr="j0178822"/>
          <p:cNvPicPr>
            <a:picLocks noGrp="1" noChangeAspect="1" noChangeArrowheads="1"/>
          </p:cNvPicPr>
          <p:nvPr>
            <p:ph sz="half" idx="1"/>
          </p:nvPr>
        </p:nvPicPr>
        <p:blipFill>
          <a:blip r:embed="rId2"/>
          <a:srcRect/>
          <a:stretch>
            <a:fillRect/>
          </a:stretch>
        </p:blipFill>
        <p:spPr>
          <a:xfrm>
            <a:off x="1608138" y="2209800"/>
            <a:ext cx="2438400" cy="3657600"/>
          </a:xfrm>
          <a:noFill/>
        </p:spPr>
      </p:pic>
    </p:spTree>
  </p:cSld>
  <p:clrMapOvr>
    <a:masterClrMapping/>
  </p:clrMapOvr>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Rectangle 2"/>
          <p:cNvSpPr>
            <a:spLocks noGrp="1" noChangeArrowheads="1"/>
          </p:cNvSpPr>
          <p:nvPr>
            <p:ph type="title"/>
          </p:nvPr>
        </p:nvSpPr>
        <p:spPr/>
        <p:txBody>
          <a:bodyPr/>
          <a:lstStyle/>
          <a:p>
            <a:pPr eaLnBrk="1" hangingPunct="1"/>
            <a:r>
              <a:rPr lang="en-GB" smtClean="0"/>
              <a:t>Developed World</a:t>
            </a:r>
          </a:p>
        </p:txBody>
      </p:sp>
      <p:sp>
        <p:nvSpPr>
          <p:cNvPr id="32771" name="Rectangle 5"/>
          <p:cNvSpPr>
            <a:spLocks noGrp="1" noChangeArrowheads="1"/>
          </p:cNvSpPr>
          <p:nvPr>
            <p:ph type="body" sz="half" idx="2"/>
          </p:nvPr>
        </p:nvSpPr>
        <p:spPr>
          <a:xfrm>
            <a:off x="3924300" y="1981200"/>
            <a:ext cx="4686300" cy="4114800"/>
          </a:xfrm>
        </p:spPr>
        <p:txBody>
          <a:bodyPr/>
          <a:lstStyle/>
          <a:p>
            <a:pPr eaLnBrk="1" hangingPunct="1"/>
            <a:r>
              <a:rPr lang="en-GB" sz="1800" smtClean="0">
                <a:latin typeface="Times New Roman" pitchFamily="18" charset="0"/>
              </a:rPr>
              <a:t>Aids/HIV, TB, Bird ‘Flu and other tropical diseases,' Flu, Obesity, heart disease, Diabetes, allergies, fuelled by the life styles in the Developed world.</a:t>
            </a:r>
          </a:p>
          <a:p>
            <a:pPr eaLnBrk="1" hangingPunct="1"/>
            <a:r>
              <a:rPr lang="en-GB" sz="1800" smtClean="0">
                <a:latin typeface="Times New Roman" pitchFamily="18" charset="0"/>
              </a:rPr>
              <a:t>Poverty in the developing and the disparity of health care of different  sectors of society, such as the old and the poor, make the occurrence of some diseases more prevalent in these sectors.</a:t>
            </a:r>
          </a:p>
          <a:p>
            <a:pPr eaLnBrk="1" hangingPunct="1"/>
            <a:r>
              <a:rPr lang="en-GB" sz="1800" smtClean="0">
                <a:latin typeface="Times New Roman" pitchFamily="18" charset="0"/>
              </a:rPr>
              <a:t>Health  and Well-being in the UK are headline indicators, which the UK Government uses to determine its success in meeting the targets set for Sustainable Development.</a:t>
            </a:r>
          </a:p>
        </p:txBody>
      </p:sp>
      <p:pic>
        <p:nvPicPr>
          <p:cNvPr id="32772" name="Picture 6" descr="j0309946"/>
          <p:cNvPicPr>
            <a:picLocks noGrp="1" noChangeAspect="1" noChangeArrowheads="1"/>
          </p:cNvPicPr>
          <p:nvPr>
            <p:ph sz="half" idx="1"/>
          </p:nvPr>
        </p:nvPicPr>
        <p:blipFill>
          <a:blip r:embed="rId2"/>
          <a:srcRect/>
          <a:stretch>
            <a:fillRect/>
          </a:stretch>
        </p:blipFill>
        <p:spPr>
          <a:xfrm>
            <a:off x="1312863" y="2492375"/>
            <a:ext cx="2425700" cy="2474913"/>
          </a:xfrm>
          <a:noFill/>
        </p:spPr>
      </p:pic>
      <p:sp>
        <p:nvSpPr>
          <p:cNvPr id="32773" name="TextBox 4"/>
          <p:cNvSpPr txBox="1">
            <a:spLocks noChangeArrowheads="1"/>
          </p:cNvSpPr>
          <p:nvPr/>
        </p:nvSpPr>
        <p:spPr bwMode="auto">
          <a:xfrm>
            <a:off x="539750" y="5013325"/>
            <a:ext cx="3168650" cy="1754188"/>
          </a:xfrm>
          <a:prstGeom prst="rect">
            <a:avLst/>
          </a:prstGeom>
          <a:noFill/>
          <a:ln w="9525">
            <a:noFill/>
            <a:miter lim="800000"/>
            <a:headEnd/>
            <a:tailEnd/>
          </a:ln>
        </p:spPr>
        <p:txBody>
          <a:bodyPr>
            <a:spAutoFit/>
          </a:bodyPr>
          <a:lstStyle/>
          <a:p>
            <a:r>
              <a:rPr lang="en-GB"/>
              <a:t>WHO state more  people are dying annually from non-communicable diseases such as heart disease and stroke than communicable diseases.</a:t>
            </a:r>
          </a:p>
        </p:txBody>
      </p:sp>
    </p:spTree>
  </p:cSld>
  <p:clrMapOvr>
    <a:masterClrMapping/>
  </p:clrMapOvr>
  <p:timing>
    <p:tnLst>
      <p:par>
        <p:cT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Rectangle 2"/>
          <p:cNvSpPr>
            <a:spLocks noGrp="1" noChangeArrowheads="1"/>
          </p:cNvSpPr>
          <p:nvPr>
            <p:ph type="title"/>
          </p:nvPr>
        </p:nvSpPr>
        <p:spPr/>
        <p:txBody>
          <a:bodyPr/>
          <a:lstStyle/>
          <a:p>
            <a:pPr eaLnBrk="1" hangingPunct="1"/>
            <a:r>
              <a:rPr lang="en-GB" smtClean="0"/>
              <a:t>Developed World (2)</a:t>
            </a:r>
          </a:p>
        </p:txBody>
      </p:sp>
      <p:sp>
        <p:nvSpPr>
          <p:cNvPr id="33795" name="Rectangle 3"/>
          <p:cNvSpPr>
            <a:spLocks noGrp="1" noChangeArrowheads="1"/>
          </p:cNvSpPr>
          <p:nvPr>
            <p:ph type="body" idx="1"/>
          </p:nvPr>
        </p:nvSpPr>
        <p:spPr/>
        <p:txBody>
          <a:bodyPr/>
          <a:lstStyle/>
          <a:p>
            <a:pPr eaLnBrk="1" hangingPunct="1"/>
            <a:r>
              <a:rPr lang="en-GB" smtClean="0"/>
              <a:t>Increasing mental health problems have occurred in the developed world. Depression, Psychosis, OCD, Schizophrenia, Stress, etc.</a:t>
            </a:r>
          </a:p>
          <a:p>
            <a:pPr eaLnBrk="1" hangingPunct="1"/>
            <a:r>
              <a:rPr lang="en-GB" smtClean="0"/>
              <a:t>Higher incident of suicide in young males in the UK, and teenagers.</a:t>
            </a:r>
          </a:p>
          <a:p>
            <a:pPr eaLnBrk="1" hangingPunct="1"/>
            <a:endParaRPr lang="en-GB" smtClean="0"/>
          </a:p>
        </p:txBody>
      </p:sp>
    </p:spTree>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Title 1"/>
          <p:cNvSpPr>
            <a:spLocks noGrp="1"/>
          </p:cNvSpPr>
          <p:nvPr>
            <p:ph type="title"/>
          </p:nvPr>
        </p:nvSpPr>
        <p:spPr/>
        <p:txBody>
          <a:bodyPr/>
          <a:lstStyle/>
          <a:p>
            <a:r>
              <a:rPr lang="en-GB" smtClean="0"/>
              <a:t>Maternal mortality</a:t>
            </a:r>
          </a:p>
        </p:txBody>
      </p:sp>
      <p:sp>
        <p:nvSpPr>
          <p:cNvPr id="34819" name="Text Placeholder 3"/>
          <p:cNvSpPr>
            <a:spLocks noGrp="1"/>
          </p:cNvSpPr>
          <p:nvPr>
            <p:ph type="body" sz="half" idx="1"/>
          </p:nvPr>
        </p:nvSpPr>
        <p:spPr/>
        <p:txBody>
          <a:bodyPr/>
          <a:lstStyle/>
          <a:p>
            <a:r>
              <a:rPr lang="en-GB" smtClean="0"/>
              <a:t>9 mothers die for every 100 000 live births in the developed world, while in developing countries the rate is 450 and in sub-SA it is 950</a:t>
            </a:r>
          </a:p>
        </p:txBody>
      </p:sp>
      <p:pic>
        <p:nvPicPr>
          <p:cNvPr id="34820" name="Picture 2" descr="http://upload.wikimedia.org/wikipedia/commons/9/92/Mother_and_child_in_Mumbai.jpg"/>
          <p:cNvPicPr>
            <a:picLocks noGrp="1" noChangeAspect="1" noChangeArrowheads="1"/>
          </p:cNvPicPr>
          <p:nvPr>
            <p:ph type="clipArt" sz="half" idx="2"/>
          </p:nvPr>
        </p:nvPicPr>
        <p:blipFill>
          <a:blip r:embed="rId2" cstate="print"/>
          <a:srcRect/>
          <a:stretch>
            <a:fillRect/>
          </a:stretch>
        </p:blipFill>
        <p:spPr>
          <a:xfrm>
            <a:off x="5189538" y="1981200"/>
            <a:ext cx="3086100" cy="4114800"/>
          </a:xfrm>
          <a:noFill/>
        </p:spPr>
      </p:pic>
    </p:spTree>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Rectangle 2"/>
          <p:cNvSpPr>
            <a:spLocks noGrp="1" noChangeArrowheads="1"/>
          </p:cNvSpPr>
          <p:nvPr>
            <p:ph type="title"/>
          </p:nvPr>
        </p:nvSpPr>
        <p:spPr/>
        <p:txBody>
          <a:bodyPr/>
          <a:lstStyle/>
          <a:p>
            <a:pPr eaLnBrk="1" hangingPunct="1"/>
            <a:r>
              <a:rPr lang="en-GB" smtClean="0"/>
              <a:t>Climate change and disease</a:t>
            </a:r>
          </a:p>
        </p:txBody>
      </p:sp>
      <p:sp>
        <p:nvSpPr>
          <p:cNvPr id="35843" name="Rectangle 3"/>
          <p:cNvSpPr>
            <a:spLocks noGrp="1" noChangeArrowheads="1"/>
          </p:cNvSpPr>
          <p:nvPr>
            <p:ph type="body" idx="1"/>
          </p:nvPr>
        </p:nvSpPr>
        <p:spPr/>
        <p:txBody>
          <a:bodyPr/>
          <a:lstStyle/>
          <a:p>
            <a:pPr eaLnBrk="1" hangingPunct="1"/>
            <a:r>
              <a:rPr lang="en-GB" smtClean="0"/>
              <a:t>With the advent of rising global temperatures some diseases currently found in tropical countries will be found in the temperate regions of the world.</a:t>
            </a:r>
          </a:p>
          <a:p>
            <a:pPr eaLnBrk="1" hangingPunct="1"/>
            <a:r>
              <a:rPr lang="en-GB" smtClean="0"/>
              <a:t>Rise in global temperatures will in itself causes higher mortality due to heat related health issues. Dehydration, heat exhaustion, physical stresses. </a:t>
            </a:r>
          </a:p>
        </p:txBody>
      </p:sp>
    </p:spTree>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Rectangle 2"/>
          <p:cNvSpPr>
            <a:spLocks noGrp="1" noChangeArrowheads="1"/>
          </p:cNvSpPr>
          <p:nvPr>
            <p:ph type="ctrTitle"/>
          </p:nvPr>
        </p:nvSpPr>
        <p:spPr>
          <a:xfrm>
            <a:off x="250825" y="457200"/>
            <a:ext cx="8740775" cy="1736725"/>
          </a:xfrm>
        </p:spPr>
        <p:txBody>
          <a:bodyPr/>
          <a:lstStyle/>
          <a:p>
            <a:pPr eaLnBrk="1" hangingPunct="1"/>
            <a:r>
              <a:rPr lang="en-US" sz="3600" b="1" smtClean="0"/>
              <a:t>Global Health (health of the poor, the 3 billion living on less than $2 a day) </a:t>
            </a:r>
            <a:br>
              <a:rPr lang="en-US" sz="3600" b="1" smtClean="0"/>
            </a:br>
            <a:endParaRPr lang="en-US" sz="1600" b="1" smtClean="0"/>
          </a:p>
        </p:txBody>
      </p:sp>
      <p:sp>
        <p:nvSpPr>
          <p:cNvPr id="36867" name="Rectangle 3"/>
          <p:cNvSpPr>
            <a:spLocks noGrp="1" noChangeArrowheads="1"/>
          </p:cNvSpPr>
          <p:nvPr>
            <p:ph type="subTitle" idx="1"/>
          </p:nvPr>
        </p:nvSpPr>
        <p:spPr>
          <a:xfrm>
            <a:off x="533400" y="3124200"/>
            <a:ext cx="8305800" cy="3505200"/>
          </a:xfrm>
        </p:spPr>
        <p:txBody>
          <a:bodyPr/>
          <a:lstStyle/>
          <a:p>
            <a:pPr eaLnBrk="1" hangingPunct="1">
              <a:lnSpc>
                <a:spcPct val="90000"/>
              </a:lnSpc>
            </a:pPr>
            <a:r>
              <a:rPr lang="en-US" sz="2000" b="1" smtClean="0"/>
              <a:t>Objectives: </a:t>
            </a:r>
          </a:p>
          <a:p>
            <a:pPr eaLnBrk="1" hangingPunct="1">
              <a:lnSpc>
                <a:spcPct val="90000"/>
              </a:lnSpc>
              <a:buFont typeface="Wingdings" pitchFamily="2" charset="2"/>
              <a:buChar char="Ø"/>
            </a:pPr>
            <a:r>
              <a:rPr lang="en-US" b="1" smtClean="0"/>
              <a:t>Burden of Disease</a:t>
            </a:r>
          </a:p>
          <a:p>
            <a:pPr eaLnBrk="1" hangingPunct="1">
              <a:lnSpc>
                <a:spcPct val="90000"/>
              </a:lnSpc>
              <a:buFont typeface="Wingdings" pitchFamily="2" charset="2"/>
              <a:buChar char="Ø"/>
            </a:pPr>
            <a:r>
              <a:rPr lang="en-US" b="1" smtClean="0"/>
              <a:t>Why?- determinants of health</a:t>
            </a:r>
          </a:p>
          <a:p>
            <a:pPr eaLnBrk="1" hangingPunct="1">
              <a:lnSpc>
                <a:spcPct val="90000"/>
              </a:lnSpc>
              <a:buFont typeface="Wingdings" pitchFamily="2" charset="2"/>
              <a:buChar char="Ø"/>
            </a:pPr>
            <a:r>
              <a:rPr lang="en-US" b="1" smtClean="0"/>
              <a:t>Millennium Development Goals</a:t>
            </a:r>
          </a:p>
          <a:p>
            <a:pPr eaLnBrk="1" hangingPunct="1">
              <a:lnSpc>
                <a:spcPct val="90000"/>
              </a:lnSpc>
              <a:buFont typeface="Wingdings" pitchFamily="2" charset="2"/>
              <a:buChar char="Ø"/>
            </a:pPr>
            <a:r>
              <a:rPr lang="en-US" b="1" smtClean="0"/>
              <a:t>Some country example, determinants and indicators</a:t>
            </a:r>
          </a:p>
          <a:p>
            <a:pPr eaLnBrk="1" hangingPunct="1">
              <a:lnSpc>
                <a:spcPct val="90000"/>
              </a:lnSpc>
              <a:buFont typeface="Wingdings" pitchFamily="2" charset="2"/>
              <a:buChar char="Ø"/>
            </a:pPr>
            <a:r>
              <a:rPr lang="en-US" b="1" smtClean="0"/>
              <a:t>The personal side</a:t>
            </a:r>
          </a:p>
        </p:txBody>
      </p:sp>
      <p:sp>
        <p:nvSpPr>
          <p:cNvPr id="36868" name="Text Box 4"/>
          <p:cNvSpPr txBox="1">
            <a:spLocks noChangeArrowheads="1"/>
          </p:cNvSpPr>
          <p:nvPr/>
        </p:nvSpPr>
        <p:spPr bwMode="auto">
          <a:xfrm>
            <a:off x="2819400" y="2286000"/>
            <a:ext cx="3352800" cy="779463"/>
          </a:xfrm>
          <a:prstGeom prst="rect">
            <a:avLst/>
          </a:prstGeom>
          <a:noFill/>
          <a:ln w="9525">
            <a:noFill/>
            <a:miter lim="800000"/>
            <a:headEnd/>
            <a:tailEnd/>
          </a:ln>
        </p:spPr>
        <p:txBody>
          <a:bodyPr>
            <a:spAutoFit/>
          </a:bodyPr>
          <a:lstStyle/>
          <a:p>
            <a:pPr algn="ctr" eaLnBrk="0" hangingPunct="0">
              <a:spcBef>
                <a:spcPct val="50000"/>
              </a:spcBef>
            </a:pPr>
            <a:r>
              <a:rPr lang="es-EC" b="1"/>
              <a:t>September 14, 2006</a:t>
            </a:r>
          </a:p>
          <a:p>
            <a:pPr algn="ctr" eaLnBrk="0" hangingPunct="0">
              <a:spcBef>
                <a:spcPct val="50000"/>
              </a:spcBef>
            </a:pPr>
            <a:r>
              <a:rPr lang="es-EC" b="1"/>
              <a:t>MED 541, Class of 2007 </a:t>
            </a:r>
          </a:p>
        </p:txBody>
      </p:sp>
    </p:spTree>
  </p:cSld>
  <p:clrMapOvr>
    <a:masterClrMapping/>
  </p:clrMapOvr>
  <p:timing>
    <p:tnLst>
      <p:par>
        <p:cTn id="1" dur="indefinite" restart="never" nodeType="tmRoot"/>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Rectangle 2"/>
          <p:cNvSpPr>
            <a:spLocks noGrp="1" noChangeArrowheads="1"/>
          </p:cNvSpPr>
          <p:nvPr>
            <p:ph type="title"/>
          </p:nvPr>
        </p:nvSpPr>
        <p:spPr/>
        <p:txBody>
          <a:bodyPr/>
          <a:lstStyle/>
          <a:p>
            <a:pPr eaLnBrk="1" hangingPunct="1"/>
            <a:r>
              <a:rPr lang="es-EC" b="1" smtClean="0"/>
              <a:t>Global Burden of Disease</a:t>
            </a:r>
          </a:p>
        </p:txBody>
      </p:sp>
      <p:sp>
        <p:nvSpPr>
          <p:cNvPr id="37891" name="Rectangle 3"/>
          <p:cNvSpPr>
            <a:spLocks noGrp="1" noChangeArrowheads="1"/>
          </p:cNvSpPr>
          <p:nvPr>
            <p:ph type="body" idx="1"/>
          </p:nvPr>
        </p:nvSpPr>
        <p:spPr>
          <a:xfrm>
            <a:off x="457200" y="1600200"/>
            <a:ext cx="8229600" cy="5105400"/>
          </a:xfrm>
        </p:spPr>
        <p:txBody>
          <a:bodyPr/>
          <a:lstStyle/>
          <a:p>
            <a:pPr marL="342900" indent="-342900" eaLnBrk="1" hangingPunct="1"/>
            <a:r>
              <a:rPr lang="es-EC" sz="2800" b="1" smtClean="0"/>
              <a:t>What </a:t>
            </a:r>
          </a:p>
          <a:p>
            <a:pPr marL="342900" indent="-342900" eaLnBrk="1" hangingPunct="1"/>
            <a:r>
              <a:rPr lang="es-EC" sz="2800" b="1" smtClean="0"/>
              <a:t>Where</a:t>
            </a:r>
          </a:p>
          <a:p>
            <a:pPr marL="342900" indent="-342900" eaLnBrk="1" hangingPunct="1"/>
            <a:r>
              <a:rPr lang="es-EC" sz="2800" b="1" smtClean="0"/>
              <a:t>Who</a:t>
            </a:r>
          </a:p>
          <a:p>
            <a:pPr marL="342900" indent="-342900" eaLnBrk="1" hangingPunct="1"/>
            <a:r>
              <a:rPr lang="es-EC" sz="2800" b="1" smtClean="0"/>
              <a:t>Trends </a:t>
            </a:r>
          </a:p>
          <a:p>
            <a:pPr marL="342900" indent="-342900" eaLnBrk="1" hangingPunct="1">
              <a:buFont typeface="Wingdings" pitchFamily="2" charset="2"/>
              <a:buNone/>
            </a:pPr>
            <a:r>
              <a:rPr lang="es-EC" sz="2800" b="1" smtClean="0"/>
              <a:t>BUT </a:t>
            </a:r>
          </a:p>
          <a:p>
            <a:pPr marL="342900" indent="-342900" eaLnBrk="1" hangingPunct="1"/>
            <a:r>
              <a:rPr lang="es-EC" sz="2800" b="1" smtClean="0"/>
              <a:t>Measures are difficult-Death-?autopsy, Disability adjusted years of life, </a:t>
            </a:r>
          </a:p>
          <a:p>
            <a:pPr marL="342900" indent="-342900" eaLnBrk="1" hangingPunct="1"/>
            <a:r>
              <a:rPr lang="es-EC" sz="2800" b="1" smtClean="0"/>
              <a:t>where there is a shortage of tools and health workers?? </a:t>
            </a:r>
          </a:p>
          <a:p>
            <a:pPr marL="342900" indent="-342900" eaLnBrk="1" hangingPunct="1"/>
            <a:r>
              <a:rPr lang="es-EC" sz="2800" b="1" smtClean="0"/>
              <a:t>estimations, but NB for program purposes</a:t>
            </a:r>
          </a:p>
          <a:p>
            <a:pPr marL="342900" indent="-342900" eaLnBrk="1" hangingPunct="1">
              <a:buFont typeface="Wingdings" pitchFamily="2" charset="2"/>
              <a:buNone/>
            </a:pPr>
            <a:endParaRPr lang="es-EC" sz="2800" b="1" smtClean="0"/>
          </a:p>
          <a:p>
            <a:pPr marL="342900" indent="-342900" eaLnBrk="1" hangingPunct="1"/>
            <a:endParaRPr lang="es-EC" sz="2800" b="1" smtClean="0"/>
          </a:p>
        </p:txBody>
      </p:sp>
    </p:spTree>
  </p:cSld>
  <p:clrMapOvr>
    <a:masterClrMapping/>
  </p:clrMapOvr>
  <p:timing>
    <p:tnLst>
      <p:par>
        <p:cTn id="1" dur="indefinite" restart="never" nodeType="tmRoot"/>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8914" name="Picture 2"/>
          <p:cNvPicPr>
            <a:picLocks noGrp="1" noChangeAspect="1" noChangeArrowheads="1"/>
          </p:cNvPicPr>
          <p:nvPr>
            <p:ph idx="1"/>
          </p:nvPr>
        </p:nvPicPr>
        <p:blipFill>
          <a:blip r:embed="rId3"/>
          <a:srcRect/>
          <a:stretch>
            <a:fillRect/>
          </a:stretch>
        </p:blipFill>
        <p:spPr>
          <a:xfrm>
            <a:off x="0" y="0"/>
            <a:ext cx="9170988" cy="6597650"/>
          </a:xfrm>
          <a:noFill/>
        </p:spPr>
      </p:pic>
      <p:sp>
        <p:nvSpPr>
          <p:cNvPr id="38915" name="Text Box 3"/>
          <p:cNvSpPr txBox="1">
            <a:spLocks noChangeArrowheads="1"/>
          </p:cNvSpPr>
          <p:nvPr/>
        </p:nvSpPr>
        <p:spPr bwMode="auto">
          <a:xfrm>
            <a:off x="2743200" y="1447800"/>
            <a:ext cx="5943600" cy="366713"/>
          </a:xfrm>
          <a:prstGeom prst="rect">
            <a:avLst/>
          </a:prstGeom>
          <a:noFill/>
          <a:ln w="9525">
            <a:noFill/>
            <a:miter lim="800000"/>
            <a:headEnd/>
            <a:tailEnd/>
          </a:ln>
        </p:spPr>
        <p:txBody>
          <a:bodyPr>
            <a:spAutoFit/>
          </a:bodyPr>
          <a:lstStyle/>
          <a:p>
            <a:pPr eaLnBrk="0" hangingPunct="0">
              <a:spcBef>
                <a:spcPct val="50000"/>
              </a:spcBef>
            </a:pPr>
            <a:endParaRPr lang="es-EC"/>
          </a:p>
        </p:txBody>
      </p:sp>
    </p:spTree>
  </p:cSld>
  <p:clrMapOvr>
    <a:masterClrMapping/>
  </p:clrMapOvr>
  <p:timing>
    <p:tnLst>
      <p:par>
        <p:cTn id="1" dur="indefinite" restart="never" nodeType="tmRoot"/>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9938" name="Picture 2"/>
          <p:cNvPicPr>
            <a:picLocks noGrp="1" noChangeAspect="1" noChangeArrowheads="1"/>
          </p:cNvPicPr>
          <p:nvPr>
            <p:ph idx="1"/>
          </p:nvPr>
        </p:nvPicPr>
        <p:blipFill>
          <a:blip r:embed="rId3">
            <a:lum bright="-6000" contrast="6000"/>
          </a:blip>
          <a:srcRect r="2325"/>
          <a:stretch>
            <a:fillRect/>
          </a:stretch>
        </p:blipFill>
        <p:spPr>
          <a:xfrm>
            <a:off x="0" y="549275"/>
            <a:ext cx="9144000" cy="6308725"/>
          </a:xfrm>
          <a:noFill/>
        </p:spPr>
      </p:pic>
      <p:sp>
        <p:nvSpPr>
          <p:cNvPr id="46083" name="Text Box 3"/>
          <p:cNvSpPr txBox="1">
            <a:spLocks noChangeArrowheads="1"/>
          </p:cNvSpPr>
          <p:nvPr/>
        </p:nvSpPr>
        <p:spPr bwMode="auto">
          <a:xfrm>
            <a:off x="179388" y="0"/>
            <a:ext cx="8964612" cy="517525"/>
          </a:xfrm>
          <a:prstGeom prst="rect">
            <a:avLst/>
          </a:prstGeom>
          <a:noFill/>
          <a:ln w="9525">
            <a:noFill/>
            <a:miter lim="800000"/>
            <a:headEnd/>
            <a:tailEnd/>
          </a:ln>
        </p:spPr>
        <p:txBody>
          <a:bodyPr>
            <a:spAutoFit/>
          </a:bodyPr>
          <a:lstStyle/>
          <a:p>
            <a:pPr eaLnBrk="0" hangingPunct="0">
              <a:spcBef>
                <a:spcPct val="50000"/>
              </a:spcBef>
            </a:pPr>
            <a:r>
              <a:rPr lang="es-EC" sz="1400" b="1"/>
              <a:t>Burden is predominantly communicable disease (CD) in low income countries, and non-CD in established market economies (EME), but changing</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 presetClass="entr" presetSubtype="10" fill="hold" grpId="0" nodeType="clickEffect">
                                  <p:stCondLst>
                                    <p:cond delay="0"/>
                                  </p:stCondLst>
                                  <p:childTnLst>
                                    <p:set>
                                      <p:cBhvr>
                                        <p:cTn id="6" dur="1" fill="hold">
                                          <p:stCondLst>
                                            <p:cond delay="0"/>
                                          </p:stCondLst>
                                        </p:cTn>
                                        <p:tgtEl>
                                          <p:spTgt spid="46083"/>
                                        </p:tgtEl>
                                        <p:attrNameLst>
                                          <p:attrName>style.visibility</p:attrName>
                                        </p:attrNameLst>
                                      </p:cBhvr>
                                      <p:to>
                                        <p:strVal val="visible"/>
                                      </p:to>
                                    </p:set>
                                    <p:animEffect transition="in" filter="checkerboard(across)">
                                      <p:cBhvr>
                                        <p:cTn id="7" dur="500"/>
                                        <p:tgtEl>
                                          <p:spTgt spid="4608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6083" grpId="0"/>
    </p:bld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7" name="Rectangle 2"/>
          <p:cNvSpPr>
            <a:spLocks noGrp="1" noChangeArrowheads="1"/>
          </p:cNvSpPr>
          <p:nvPr>
            <p:ph type="title"/>
          </p:nvPr>
        </p:nvSpPr>
        <p:spPr>
          <a:xfrm>
            <a:off x="457200" y="228600"/>
            <a:ext cx="8686800" cy="1143000"/>
          </a:xfrm>
        </p:spPr>
        <p:txBody>
          <a:bodyPr/>
          <a:lstStyle/>
          <a:p>
            <a:pPr eaLnBrk="1" hangingPunct="1"/>
            <a:r>
              <a:rPr lang="en-US" sz="3600" b="1" smtClean="0"/>
              <a:t>DALY, </a:t>
            </a:r>
            <a:br>
              <a:rPr lang="en-US" sz="3600" b="1" smtClean="0"/>
            </a:br>
            <a:r>
              <a:rPr lang="en-US" sz="1600" b="1" smtClean="0"/>
              <a:t>(disability adjusted year of life lost)</a:t>
            </a:r>
            <a:r>
              <a:rPr lang="en-US" sz="3600" b="1" smtClean="0"/>
              <a:t/>
            </a:r>
            <a:br>
              <a:rPr lang="en-US" sz="3600" b="1" smtClean="0"/>
            </a:br>
            <a:r>
              <a:rPr lang="en-US" sz="3600" b="1" smtClean="0"/>
              <a:t> Poor vs Rich countries </a:t>
            </a:r>
          </a:p>
        </p:txBody>
      </p:sp>
      <p:graphicFrame>
        <p:nvGraphicFramePr>
          <p:cNvPr id="1026" name="Object 3"/>
          <p:cNvGraphicFramePr>
            <a:graphicFrameLocks noChangeAspect="1"/>
          </p:cNvGraphicFramePr>
          <p:nvPr>
            <p:ph type="chart" sz="half" idx="1"/>
          </p:nvPr>
        </p:nvGraphicFramePr>
        <p:xfrm>
          <a:off x="-457200" y="1981200"/>
          <a:ext cx="8915400" cy="4719638"/>
        </p:xfrm>
        <a:graphic>
          <a:graphicData uri="http://schemas.openxmlformats.org/presentationml/2006/ole">
            <p:oleObj spid="_x0000_s1026" name="Chart" r:id="rId4" imgW="7772400" imgH="4114800" progId="MSGraph.Chart.8">
              <p:embed followColorScheme="full"/>
            </p:oleObj>
          </a:graphicData>
        </a:graphic>
      </p:graphicFrame>
    </p:spTree>
  </p:cSld>
  <p:clrMapOvr>
    <a:masterClrMapping/>
  </p:clrMapOvr>
  <p:timing>
    <p:tnLst>
      <p:par>
        <p:cTn id="1" dur="indefinite" restart="never" nodeType="tmRoot"/>
      </p:par>
    </p:tn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51" name="Rectangle 2"/>
          <p:cNvSpPr>
            <a:spLocks noGrp="1" noChangeArrowheads="1"/>
          </p:cNvSpPr>
          <p:nvPr>
            <p:ph type="title"/>
          </p:nvPr>
        </p:nvSpPr>
        <p:spPr/>
        <p:txBody>
          <a:bodyPr/>
          <a:lstStyle/>
          <a:p>
            <a:pPr eaLnBrk="1" hangingPunct="1"/>
            <a:r>
              <a:rPr lang="en-US" sz="3600" b="1" smtClean="0"/>
              <a:t>Causes of 11.6 million deaths among children &lt;5, 1995</a:t>
            </a:r>
          </a:p>
        </p:txBody>
      </p:sp>
      <p:graphicFrame>
        <p:nvGraphicFramePr>
          <p:cNvPr id="2050" name="Object 3"/>
          <p:cNvGraphicFramePr>
            <a:graphicFrameLocks noChangeAspect="1"/>
          </p:cNvGraphicFramePr>
          <p:nvPr>
            <p:ph type="chart" idx="1"/>
          </p:nvPr>
        </p:nvGraphicFramePr>
        <p:xfrm>
          <a:off x="611188" y="1577975"/>
          <a:ext cx="8532812" cy="4518025"/>
        </p:xfrm>
        <a:graphic>
          <a:graphicData uri="http://schemas.openxmlformats.org/presentationml/2006/ole">
            <p:oleObj spid="_x0000_s2050" name="Chart" r:id="rId4" imgW="7772400" imgH="4114800" progId="MSGraph.Chart.8">
              <p:embed followColorScheme="full"/>
            </p:oleObj>
          </a:graphicData>
        </a:graphic>
      </p:graphicFrame>
      <p:sp>
        <p:nvSpPr>
          <p:cNvPr id="2052" name="Oval 4"/>
          <p:cNvSpPr>
            <a:spLocks noChangeArrowheads="1"/>
          </p:cNvSpPr>
          <p:nvPr/>
        </p:nvSpPr>
        <p:spPr bwMode="auto">
          <a:xfrm>
            <a:off x="4876800" y="3581400"/>
            <a:ext cx="838200" cy="914400"/>
          </a:xfrm>
          <a:prstGeom prst="ellipse">
            <a:avLst/>
          </a:prstGeom>
          <a:solidFill>
            <a:schemeClr val="accent1"/>
          </a:solidFill>
          <a:ln w="9525">
            <a:solidFill>
              <a:schemeClr val="tx1"/>
            </a:solidFill>
            <a:round/>
            <a:headEnd/>
            <a:tailEnd/>
          </a:ln>
        </p:spPr>
        <p:txBody>
          <a:bodyPr wrap="none" anchor="ctr"/>
          <a:lstStyle/>
          <a:p>
            <a:pPr algn="ctr"/>
            <a:r>
              <a:rPr lang="en-US" sz="2400" b="1">
                <a:latin typeface="Times New Roman" pitchFamily="18" charset="0"/>
              </a:rPr>
              <a:t>Malnutrition</a:t>
            </a:r>
          </a:p>
          <a:p>
            <a:pPr algn="ctr"/>
            <a:r>
              <a:rPr lang="en-US" sz="2400" b="1">
                <a:latin typeface="Times New Roman" pitchFamily="18" charset="0"/>
              </a:rPr>
              <a:t>54%</a:t>
            </a:r>
          </a:p>
        </p:txBody>
      </p:sp>
    </p:spTree>
  </p:cSld>
  <p:clrMapOvr>
    <a:masterClrMapping/>
  </p:clrMapOvr>
  <p:timing>
    <p:tnLst>
      <p:par>
        <p:cTn id="1" dur="indefinite" restart="never" nodeType="tmRoot"/>
      </p:par>
    </p:tn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Rectangle 2"/>
          <p:cNvSpPr>
            <a:spLocks noGrp="1" noChangeArrowheads="1"/>
          </p:cNvSpPr>
          <p:nvPr>
            <p:ph type="title"/>
          </p:nvPr>
        </p:nvSpPr>
        <p:spPr/>
        <p:txBody>
          <a:bodyPr/>
          <a:lstStyle/>
          <a:p>
            <a:pPr eaLnBrk="1" hangingPunct="1"/>
            <a:r>
              <a:rPr lang="en-US" sz="3600" b="1" smtClean="0"/>
              <a:t>Determinants of Health in the global context</a:t>
            </a:r>
          </a:p>
        </p:txBody>
      </p:sp>
      <p:sp>
        <p:nvSpPr>
          <p:cNvPr id="52227" name="Rectangle 3"/>
          <p:cNvSpPr>
            <a:spLocks noGrp="1" noChangeArrowheads="1"/>
          </p:cNvSpPr>
          <p:nvPr>
            <p:ph type="body" idx="1"/>
          </p:nvPr>
        </p:nvSpPr>
        <p:spPr>
          <a:xfrm>
            <a:off x="1981200" y="1905000"/>
            <a:ext cx="5791200" cy="4495800"/>
          </a:xfrm>
        </p:spPr>
        <p:txBody>
          <a:bodyPr/>
          <a:lstStyle/>
          <a:p>
            <a:pPr marL="342900" indent="-342900" eaLnBrk="1" hangingPunct="1"/>
            <a:r>
              <a:rPr lang="en-US" sz="4000" b="1" smtClean="0"/>
              <a:t>Income</a:t>
            </a:r>
          </a:p>
          <a:p>
            <a:pPr marL="342900" indent="-342900" eaLnBrk="1" hangingPunct="1"/>
            <a:r>
              <a:rPr lang="en-US" sz="4000" b="1" smtClean="0"/>
              <a:t>Education</a:t>
            </a:r>
          </a:p>
          <a:p>
            <a:pPr marL="342900" indent="-342900" eaLnBrk="1" hangingPunct="1"/>
            <a:r>
              <a:rPr lang="en-US" sz="4000" b="1" smtClean="0"/>
              <a:t>Safety</a:t>
            </a:r>
          </a:p>
          <a:p>
            <a:pPr marL="342900" indent="-342900" eaLnBrk="1" hangingPunct="1"/>
            <a:r>
              <a:rPr lang="en-US" sz="4000" b="1" smtClean="0"/>
              <a:t>climate</a:t>
            </a:r>
          </a:p>
          <a:p>
            <a:pPr marL="342900" indent="-342900" eaLnBrk="1" hangingPunct="1"/>
            <a:r>
              <a:rPr lang="en-US" sz="4000" b="1" smtClean="0"/>
              <a:t>Access to health care</a:t>
            </a:r>
          </a:p>
          <a:p>
            <a:pPr marL="342900" indent="-342900" eaLnBrk="1" hangingPunct="1">
              <a:buFont typeface="Wingdings" pitchFamily="2" charset="2"/>
              <a:buNone/>
            </a:pPr>
            <a:endParaRPr lang="en-US" sz="4000" smtClean="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 presetClass="entr" presetSubtype="10" fill="hold" nodeType="clickEffect">
                                  <p:stCondLst>
                                    <p:cond delay="0"/>
                                  </p:stCondLst>
                                  <p:childTnLst>
                                    <p:set>
                                      <p:cBhvr>
                                        <p:cTn id="6" dur="1" fill="hold">
                                          <p:stCondLst>
                                            <p:cond delay="0"/>
                                          </p:stCondLst>
                                        </p:cTn>
                                        <p:tgtEl>
                                          <p:spTgt spid="52227">
                                            <p:txEl>
                                              <p:pRg st="0" end="0"/>
                                            </p:txEl>
                                          </p:spTgt>
                                        </p:tgtEl>
                                        <p:attrNameLst>
                                          <p:attrName>style.visibility</p:attrName>
                                        </p:attrNameLst>
                                      </p:cBhvr>
                                      <p:to>
                                        <p:strVal val="visible"/>
                                      </p:to>
                                    </p:set>
                                    <p:animEffect transition="in" filter="checkerboard(across)">
                                      <p:cBhvr>
                                        <p:cTn id="7" dur="500"/>
                                        <p:tgtEl>
                                          <p:spTgt spid="52227">
                                            <p:txEl>
                                              <p:pRg st="0" end="0"/>
                                            </p:txEl>
                                          </p:spTgt>
                                        </p:tgtEl>
                                      </p:cBhvr>
                                    </p:animEffect>
                                  </p:childTnLst>
                                </p:cTn>
                              </p:par>
                              <p:par>
                                <p:cTn id="8" presetID="5" presetClass="entr" presetSubtype="10" fill="hold" nodeType="withEffect">
                                  <p:stCondLst>
                                    <p:cond delay="0"/>
                                  </p:stCondLst>
                                  <p:childTnLst>
                                    <p:set>
                                      <p:cBhvr>
                                        <p:cTn id="9" dur="1" fill="hold">
                                          <p:stCondLst>
                                            <p:cond delay="0"/>
                                          </p:stCondLst>
                                        </p:cTn>
                                        <p:tgtEl>
                                          <p:spTgt spid="52227">
                                            <p:txEl>
                                              <p:pRg st="1" end="1"/>
                                            </p:txEl>
                                          </p:spTgt>
                                        </p:tgtEl>
                                        <p:attrNameLst>
                                          <p:attrName>style.visibility</p:attrName>
                                        </p:attrNameLst>
                                      </p:cBhvr>
                                      <p:to>
                                        <p:strVal val="visible"/>
                                      </p:to>
                                    </p:set>
                                    <p:animEffect transition="in" filter="checkerboard(across)">
                                      <p:cBhvr>
                                        <p:cTn id="10" dur="500"/>
                                        <p:tgtEl>
                                          <p:spTgt spid="52227">
                                            <p:txEl>
                                              <p:pRg st="1" end="1"/>
                                            </p:txEl>
                                          </p:spTgt>
                                        </p:tgtEl>
                                      </p:cBhvr>
                                    </p:animEffect>
                                  </p:childTnLst>
                                </p:cTn>
                              </p:par>
                              <p:par>
                                <p:cTn id="11" presetID="5" presetClass="entr" presetSubtype="10" fill="hold" nodeType="withEffect">
                                  <p:stCondLst>
                                    <p:cond delay="0"/>
                                  </p:stCondLst>
                                  <p:childTnLst>
                                    <p:set>
                                      <p:cBhvr>
                                        <p:cTn id="12" dur="1" fill="hold">
                                          <p:stCondLst>
                                            <p:cond delay="0"/>
                                          </p:stCondLst>
                                        </p:cTn>
                                        <p:tgtEl>
                                          <p:spTgt spid="52227">
                                            <p:txEl>
                                              <p:pRg st="2" end="2"/>
                                            </p:txEl>
                                          </p:spTgt>
                                        </p:tgtEl>
                                        <p:attrNameLst>
                                          <p:attrName>style.visibility</p:attrName>
                                        </p:attrNameLst>
                                      </p:cBhvr>
                                      <p:to>
                                        <p:strVal val="visible"/>
                                      </p:to>
                                    </p:set>
                                    <p:animEffect transition="in" filter="checkerboard(across)">
                                      <p:cBhvr>
                                        <p:cTn id="13" dur="500"/>
                                        <p:tgtEl>
                                          <p:spTgt spid="52227">
                                            <p:txEl>
                                              <p:pRg st="2" end="2"/>
                                            </p:txEl>
                                          </p:spTgt>
                                        </p:tgtEl>
                                      </p:cBhvr>
                                    </p:animEffect>
                                  </p:childTnLst>
                                </p:cTn>
                              </p:par>
                              <p:par>
                                <p:cTn id="14" presetID="5" presetClass="entr" presetSubtype="10" fill="hold" nodeType="withEffect">
                                  <p:stCondLst>
                                    <p:cond delay="0"/>
                                  </p:stCondLst>
                                  <p:childTnLst>
                                    <p:set>
                                      <p:cBhvr>
                                        <p:cTn id="15" dur="1" fill="hold">
                                          <p:stCondLst>
                                            <p:cond delay="0"/>
                                          </p:stCondLst>
                                        </p:cTn>
                                        <p:tgtEl>
                                          <p:spTgt spid="52227">
                                            <p:txEl>
                                              <p:pRg st="3" end="3"/>
                                            </p:txEl>
                                          </p:spTgt>
                                        </p:tgtEl>
                                        <p:attrNameLst>
                                          <p:attrName>style.visibility</p:attrName>
                                        </p:attrNameLst>
                                      </p:cBhvr>
                                      <p:to>
                                        <p:strVal val="visible"/>
                                      </p:to>
                                    </p:set>
                                    <p:animEffect transition="in" filter="checkerboard(across)">
                                      <p:cBhvr>
                                        <p:cTn id="16" dur="500"/>
                                        <p:tgtEl>
                                          <p:spTgt spid="52227">
                                            <p:txEl>
                                              <p:pRg st="3" end="3"/>
                                            </p:txEl>
                                          </p:spTgt>
                                        </p:tgtEl>
                                      </p:cBhvr>
                                    </p:animEffect>
                                  </p:childTnLst>
                                </p:cTn>
                              </p:par>
                              <p:par>
                                <p:cTn id="17" presetID="5" presetClass="entr" presetSubtype="10" fill="hold" nodeType="withEffect">
                                  <p:stCondLst>
                                    <p:cond delay="0"/>
                                  </p:stCondLst>
                                  <p:childTnLst>
                                    <p:set>
                                      <p:cBhvr>
                                        <p:cTn id="18" dur="1" fill="hold">
                                          <p:stCondLst>
                                            <p:cond delay="0"/>
                                          </p:stCondLst>
                                        </p:cTn>
                                        <p:tgtEl>
                                          <p:spTgt spid="52227">
                                            <p:txEl>
                                              <p:pRg st="4" end="4"/>
                                            </p:txEl>
                                          </p:spTgt>
                                        </p:tgtEl>
                                        <p:attrNameLst>
                                          <p:attrName>style.visibility</p:attrName>
                                        </p:attrNameLst>
                                      </p:cBhvr>
                                      <p:to>
                                        <p:strVal val="visible"/>
                                      </p:to>
                                    </p:set>
                                    <p:animEffect transition="in" filter="checkerboard(across)">
                                      <p:cBhvr>
                                        <p:cTn id="19" dur="500"/>
                                        <p:tgtEl>
                                          <p:spTgt spid="52227">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Rectangle 2"/>
          <p:cNvSpPr>
            <a:spLocks noGrp="1" noChangeArrowheads="1"/>
          </p:cNvSpPr>
          <p:nvPr>
            <p:ph type="title"/>
          </p:nvPr>
        </p:nvSpPr>
        <p:spPr>
          <a:xfrm>
            <a:off x="381000" y="304800"/>
            <a:ext cx="8229600" cy="676275"/>
          </a:xfrm>
          <a:solidFill>
            <a:schemeClr val="bg1"/>
          </a:solidFill>
          <a:ln>
            <a:solidFill>
              <a:schemeClr val="accent2"/>
            </a:solidFill>
          </a:ln>
        </p:spPr>
        <p:txBody>
          <a:bodyPr/>
          <a:lstStyle/>
          <a:p>
            <a:pPr eaLnBrk="1" hangingPunct="1"/>
            <a:r>
              <a:rPr lang="en-US" smtClean="0"/>
              <a:t>    </a:t>
            </a:r>
            <a:r>
              <a:rPr lang="en-US" sz="3600" b="1" smtClean="0"/>
              <a:t>Economic  disparity is growing</a:t>
            </a:r>
          </a:p>
        </p:txBody>
      </p:sp>
      <p:sp>
        <p:nvSpPr>
          <p:cNvPr id="41987" name="Rectangle 3"/>
          <p:cNvSpPr>
            <a:spLocks noGrp="1" noChangeArrowheads="1"/>
          </p:cNvSpPr>
          <p:nvPr>
            <p:ph type="body" sz="half" idx="1"/>
          </p:nvPr>
        </p:nvSpPr>
        <p:spPr>
          <a:xfrm>
            <a:off x="179388" y="1125538"/>
            <a:ext cx="5257800" cy="2438400"/>
          </a:xfrm>
          <a:ln>
            <a:solidFill>
              <a:srgbClr val="00FF00"/>
            </a:solidFill>
          </a:ln>
        </p:spPr>
        <p:txBody>
          <a:bodyPr/>
          <a:lstStyle/>
          <a:p>
            <a:pPr marL="342900" indent="-342900" eaLnBrk="1" hangingPunct="1"/>
            <a:r>
              <a:rPr lang="en-US" sz="2800" b="1" smtClean="0"/>
              <a:t>Income gap richest quintile to poorest :</a:t>
            </a:r>
          </a:p>
          <a:p>
            <a:pPr marL="742950" lvl="1" indent="-285750" eaLnBrk="1" hangingPunct="1"/>
            <a:r>
              <a:rPr lang="en-US" sz="2000" b="1" smtClean="0"/>
              <a:t>1900  3:1</a:t>
            </a:r>
          </a:p>
          <a:p>
            <a:pPr marL="742950" lvl="1" indent="-285750" eaLnBrk="1" hangingPunct="1"/>
            <a:r>
              <a:rPr lang="en-US" sz="2000" b="1" smtClean="0"/>
              <a:t>1960 30:1</a:t>
            </a:r>
          </a:p>
          <a:p>
            <a:pPr marL="742950" lvl="1" indent="-285750" eaLnBrk="1" hangingPunct="1"/>
            <a:r>
              <a:rPr lang="en-US" sz="2000" b="1" smtClean="0"/>
              <a:t>1998 78:1</a:t>
            </a:r>
          </a:p>
          <a:p>
            <a:pPr marL="742950" lvl="1" indent="-285750" eaLnBrk="1" hangingPunct="1"/>
            <a:r>
              <a:rPr lang="en-US" sz="2000" b="1" smtClean="0"/>
              <a:t>2000 CEO/worker: 254/1</a:t>
            </a:r>
          </a:p>
        </p:txBody>
      </p:sp>
      <p:sp>
        <p:nvSpPr>
          <p:cNvPr id="41988" name="Line 4"/>
          <p:cNvSpPr>
            <a:spLocks noChangeShapeType="1"/>
          </p:cNvSpPr>
          <p:nvPr/>
        </p:nvSpPr>
        <p:spPr bwMode="auto">
          <a:xfrm flipH="1">
            <a:off x="7772400" y="2667000"/>
            <a:ext cx="0" cy="3352800"/>
          </a:xfrm>
          <a:prstGeom prst="line">
            <a:avLst/>
          </a:prstGeom>
          <a:noFill/>
          <a:ln w="57150">
            <a:solidFill>
              <a:schemeClr val="tx1"/>
            </a:solidFill>
            <a:miter lim="800000"/>
            <a:headEnd type="triangle" w="med" len="med"/>
            <a:tailEnd type="triangle" w="med" len="med"/>
          </a:ln>
        </p:spPr>
        <p:txBody>
          <a:bodyPr/>
          <a:lstStyle/>
          <a:p>
            <a:endParaRPr lang="en-GB"/>
          </a:p>
        </p:txBody>
      </p:sp>
      <p:sp>
        <p:nvSpPr>
          <p:cNvPr id="41989" name="Text Box 5"/>
          <p:cNvSpPr txBox="1">
            <a:spLocks noChangeArrowheads="1"/>
          </p:cNvSpPr>
          <p:nvPr/>
        </p:nvSpPr>
        <p:spPr bwMode="auto">
          <a:xfrm>
            <a:off x="8001000" y="2590800"/>
            <a:ext cx="1143000" cy="336550"/>
          </a:xfrm>
          <a:prstGeom prst="rect">
            <a:avLst/>
          </a:prstGeom>
          <a:noFill/>
          <a:ln w="9525">
            <a:noFill/>
            <a:miter lim="800000"/>
            <a:headEnd/>
            <a:tailEnd/>
          </a:ln>
        </p:spPr>
        <p:txBody>
          <a:bodyPr>
            <a:spAutoFit/>
          </a:bodyPr>
          <a:lstStyle/>
          <a:p>
            <a:pPr>
              <a:spcBef>
                <a:spcPct val="50000"/>
              </a:spcBef>
            </a:pPr>
            <a:r>
              <a:rPr lang="en-US" sz="1600" b="1"/>
              <a:t>richest</a:t>
            </a:r>
          </a:p>
        </p:txBody>
      </p:sp>
      <p:sp>
        <p:nvSpPr>
          <p:cNvPr id="41990" name="Text Box 6"/>
          <p:cNvSpPr txBox="1">
            <a:spLocks noChangeArrowheads="1"/>
          </p:cNvSpPr>
          <p:nvPr/>
        </p:nvSpPr>
        <p:spPr bwMode="auto">
          <a:xfrm>
            <a:off x="8001000" y="5486400"/>
            <a:ext cx="1006475" cy="336550"/>
          </a:xfrm>
          <a:prstGeom prst="rect">
            <a:avLst/>
          </a:prstGeom>
          <a:noFill/>
          <a:ln w="9525">
            <a:noFill/>
            <a:miter lim="800000"/>
            <a:headEnd/>
            <a:tailEnd/>
          </a:ln>
        </p:spPr>
        <p:txBody>
          <a:bodyPr>
            <a:spAutoFit/>
          </a:bodyPr>
          <a:lstStyle/>
          <a:p>
            <a:pPr>
              <a:spcBef>
                <a:spcPct val="20000"/>
              </a:spcBef>
            </a:pPr>
            <a:r>
              <a:rPr lang="en-US" sz="1600" b="1"/>
              <a:t>poorest</a:t>
            </a:r>
          </a:p>
        </p:txBody>
      </p:sp>
      <p:sp>
        <p:nvSpPr>
          <p:cNvPr id="41991" name="Text Box 7"/>
          <p:cNvSpPr txBox="1">
            <a:spLocks noChangeArrowheads="1"/>
          </p:cNvSpPr>
          <p:nvPr/>
        </p:nvSpPr>
        <p:spPr bwMode="auto">
          <a:xfrm>
            <a:off x="5715000" y="2209800"/>
            <a:ext cx="1219200" cy="336550"/>
          </a:xfrm>
          <a:prstGeom prst="rect">
            <a:avLst/>
          </a:prstGeom>
          <a:noFill/>
          <a:ln w="9525">
            <a:noFill/>
            <a:miter lim="800000"/>
            <a:headEnd/>
            <a:tailEnd/>
          </a:ln>
        </p:spPr>
        <p:txBody>
          <a:bodyPr>
            <a:spAutoFit/>
          </a:bodyPr>
          <a:lstStyle/>
          <a:p>
            <a:pPr>
              <a:spcBef>
                <a:spcPct val="50000"/>
              </a:spcBef>
            </a:pPr>
            <a:r>
              <a:rPr lang="en-US" sz="1600" b="1"/>
              <a:t>resources</a:t>
            </a:r>
          </a:p>
        </p:txBody>
      </p:sp>
      <p:sp>
        <p:nvSpPr>
          <p:cNvPr id="41992" name="Line 8"/>
          <p:cNvSpPr>
            <a:spLocks noChangeShapeType="1"/>
          </p:cNvSpPr>
          <p:nvPr/>
        </p:nvSpPr>
        <p:spPr bwMode="auto">
          <a:xfrm>
            <a:off x="5410200" y="2971800"/>
            <a:ext cx="1752600" cy="0"/>
          </a:xfrm>
          <a:prstGeom prst="line">
            <a:avLst/>
          </a:prstGeom>
          <a:noFill/>
          <a:ln w="9525">
            <a:solidFill>
              <a:schemeClr val="tx1"/>
            </a:solidFill>
            <a:miter lim="800000"/>
            <a:headEnd/>
            <a:tailEnd/>
          </a:ln>
        </p:spPr>
        <p:txBody>
          <a:bodyPr/>
          <a:lstStyle/>
          <a:p>
            <a:endParaRPr lang="en-GB"/>
          </a:p>
        </p:txBody>
      </p:sp>
      <p:sp>
        <p:nvSpPr>
          <p:cNvPr id="41993" name="Freeform 9"/>
          <p:cNvSpPr>
            <a:spLocks/>
          </p:cNvSpPr>
          <p:nvPr/>
        </p:nvSpPr>
        <p:spPr bwMode="auto">
          <a:xfrm>
            <a:off x="5257800" y="2667000"/>
            <a:ext cx="2057400" cy="3352800"/>
          </a:xfrm>
          <a:custGeom>
            <a:avLst/>
            <a:gdLst>
              <a:gd name="T0" fmla="*/ 2027020 w 1219"/>
              <a:gd name="T1" fmla="*/ 76757 h 2053"/>
              <a:gd name="T2" fmla="*/ 1917315 w 1219"/>
              <a:gd name="T3" fmla="*/ 289063 h 2053"/>
              <a:gd name="T4" fmla="*/ 1790731 w 1219"/>
              <a:gd name="T5" fmla="*/ 378884 h 2053"/>
              <a:gd name="T6" fmla="*/ 1211824 w 1219"/>
              <a:gd name="T7" fmla="*/ 576492 h 2053"/>
              <a:gd name="T8" fmla="*/ 1085241 w 1219"/>
              <a:gd name="T9" fmla="*/ 759402 h 2053"/>
              <a:gd name="T10" fmla="*/ 1102118 w 1219"/>
              <a:gd name="T11" fmla="*/ 2064266 h 2053"/>
              <a:gd name="T12" fmla="*/ 1164566 w 1219"/>
              <a:gd name="T13" fmla="*/ 2898791 h 2053"/>
              <a:gd name="T14" fmla="*/ 1179756 w 1219"/>
              <a:gd name="T15" fmla="*/ 3186221 h 2053"/>
              <a:gd name="T16" fmla="*/ 1194946 w 1219"/>
              <a:gd name="T17" fmla="*/ 3246646 h 2053"/>
              <a:gd name="T18" fmla="*/ 1242204 w 1219"/>
              <a:gd name="T19" fmla="*/ 3262978 h 2053"/>
              <a:gd name="T20" fmla="*/ 1588198 w 1219"/>
              <a:gd name="T21" fmla="*/ 3352800 h 2053"/>
              <a:gd name="T22" fmla="*/ 1493682 w 1219"/>
              <a:gd name="T23" fmla="*/ 3338101 h 2053"/>
              <a:gd name="T24" fmla="*/ 1022793 w 1219"/>
              <a:gd name="T25" fmla="*/ 3323403 h 2053"/>
              <a:gd name="T26" fmla="*/ 865830 w 1219"/>
              <a:gd name="T27" fmla="*/ 3307072 h 2053"/>
              <a:gd name="T28" fmla="*/ 646418 w 1219"/>
              <a:gd name="T29" fmla="*/ 3292374 h 2053"/>
              <a:gd name="T30" fmla="*/ 992413 w 1219"/>
              <a:gd name="T31" fmla="*/ 3277676 h 2053"/>
              <a:gd name="T32" fmla="*/ 1085241 w 1219"/>
              <a:gd name="T33" fmla="*/ 3262978 h 2053"/>
              <a:gd name="T34" fmla="*/ 1102118 w 1219"/>
              <a:gd name="T35" fmla="*/ 3217250 h 2053"/>
              <a:gd name="T36" fmla="*/ 1070051 w 1219"/>
              <a:gd name="T37" fmla="*/ 2928188 h 2053"/>
              <a:gd name="T38" fmla="*/ 1037983 w 1219"/>
              <a:gd name="T39" fmla="*/ 2518274 h 2053"/>
              <a:gd name="T40" fmla="*/ 1007603 w 1219"/>
              <a:gd name="T41" fmla="*/ 1213410 h 2053"/>
              <a:gd name="T42" fmla="*/ 992413 w 1219"/>
              <a:gd name="T43" fmla="*/ 805129 h 2053"/>
              <a:gd name="T44" fmla="*/ 960345 w 1219"/>
              <a:gd name="T45" fmla="*/ 713674 h 2053"/>
              <a:gd name="T46" fmla="*/ 818572 w 1219"/>
              <a:gd name="T47" fmla="*/ 653249 h 2053"/>
              <a:gd name="T48" fmla="*/ 379750 w 1219"/>
              <a:gd name="T49" fmla="*/ 516067 h 2053"/>
              <a:gd name="T50" fmla="*/ 222787 w 1219"/>
              <a:gd name="T51" fmla="*/ 470339 h 2053"/>
              <a:gd name="T52" fmla="*/ 129959 w 1219"/>
              <a:gd name="T53" fmla="*/ 409914 h 2053"/>
              <a:gd name="T54" fmla="*/ 50633 w 1219"/>
              <a:gd name="T55" fmla="*/ 272731 h 2053"/>
              <a:gd name="T56" fmla="*/ 20253 w 1219"/>
              <a:gd name="T57" fmla="*/ 0 h 2053"/>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w 1219"/>
              <a:gd name="T88" fmla="*/ 0 h 2053"/>
              <a:gd name="T89" fmla="*/ 1219 w 1219"/>
              <a:gd name="T90" fmla="*/ 2053 h 2053"/>
            </a:gdLst>
            <a:ahLst/>
            <a:cxnLst>
              <a:cxn ang="T58">
                <a:pos x="T0" y="T1"/>
              </a:cxn>
              <a:cxn ang="T59">
                <a:pos x="T2" y="T3"/>
              </a:cxn>
              <a:cxn ang="T60">
                <a:pos x="T4" y="T5"/>
              </a:cxn>
              <a:cxn ang="T61">
                <a:pos x="T6" y="T7"/>
              </a:cxn>
              <a:cxn ang="T62">
                <a:pos x="T8" y="T9"/>
              </a:cxn>
              <a:cxn ang="T63">
                <a:pos x="T10" y="T11"/>
              </a:cxn>
              <a:cxn ang="T64">
                <a:pos x="T12" y="T13"/>
              </a:cxn>
              <a:cxn ang="T65">
                <a:pos x="T14" y="T15"/>
              </a:cxn>
              <a:cxn ang="T66">
                <a:pos x="T16" y="T17"/>
              </a:cxn>
              <a:cxn ang="T67">
                <a:pos x="T18" y="T19"/>
              </a:cxn>
              <a:cxn ang="T68">
                <a:pos x="T20" y="T21"/>
              </a:cxn>
              <a:cxn ang="T69">
                <a:pos x="T22" y="T23"/>
              </a:cxn>
              <a:cxn ang="T70">
                <a:pos x="T24" y="T25"/>
              </a:cxn>
              <a:cxn ang="T71">
                <a:pos x="T26" y="T27"/>
              </a:cxn>
              <a:cxn ang="T72">
                <a:pos x="T28" y="T29"/>
              </a:cxn>
              <a:cxn ang="T73">
                <a:pos x="T30" y="T31"/>
              </a:cxn>
              <a:cxn ang="T74">
                <a:pos x="T32" y="T33"/>
              </a:cxn>
              <a:cxn ang="T75">
                <a:pos x="T34" y="T35"/>
              </a:cxn>
              <a:cxn ang="T76">
                <a:pos x="T36" y="T37"/>
              </a:cxn>
              <a:cxn ang="T77">
                <a:pos x="T38" y="T39"/>
              </a:cxn>
              <a:cxn ang="T78">
                <a:pos x="T40" y="T41"/>
              </a:cxn>
              <a:cxn ang="T79">
                <a:pos x="T42" y="T43"/>
              </a:cxn>
              <a:cxn ang="T80">
                <a:pos x="T44" y="T45"/>
              </a:cxn>
              <a:cxn ang="T81">
                <a:pos x="T46" y="T47"/>
              </a:cxn>
              <a:cxn ang="T82">
                <a:pos x="T48" y="T49"/>
              </a:cxn>
              <a:cxn ang="T83">
                <a:pos x="T50" y="T51"/>
              </a:cxn>
              <a:cxn ang="T84">
                <a:pos x="T52" y="T53"/>
              </a:cxn>
              <a:cxn ang="T85">
                <a:pos x="T54" y="T55"/>
              </a:cxn>
              <a:cxn ang="T86">
                <a:pos x="T56" y="T57"/>
              </a:cxn>
            </a:cxnLst>
            <a:rect l="T87" t="T88" r="T89" b="T90"/>
            <a:pathLst>
              <a:path w="1219" h="2053">
                <a:moveTo>
                  <a:pt x="1201" y="47"/>
                </a:moveTo>
                <a:cubicBezTo>
                  <a:pt x="1219" y="102"/>
                  <a:pt x="1181" y="147"/>
                  <a:pt x="1136" y="177"/>
                </a:cubicBezTo>
                <a:cubicBezTo>
                  <a:pt x="1114" y="210"/>
                  <a:pt x="1098" y="220"/>
                  <a:pt x="1061" y="232"/>
                </a:cubicBezTo>
                <a:cubicBezTo>
                  <a:pt x="958" y="302"/>
                  <a:pt x="820" y="285"/>
                  <a:pt x="718" y="353"/>
                </a:cubicBezTo>
                <a:cubicBezTo>
                  <a:pt x="691" y="393"/>
                  <a:pt x="659" y="419"/>
                  <a:pt x="643" y="465"/>
                </a:cubicBezTo>
                <a:cubicBezTo>
                  <a:pt x="677" y="688"/>
                  <a:pt x="652" y="1211"/>
                  <a:pt x="653" y="1264"/>
                </a:cubicBezTo>
                <a:cubicBezTo>
                  <a:pt x="657" y="1435"/>
                  <a:pt x="670" y="1605"/>
                  <a:pt x="690" y="1775"/>
                </a:cubicBezTo>
                <a:cubicBezTo>
                  <a:pt x="693" y="1834"/>
                  <a:pt x="694" y="1892"/>
                  <a:pt x="699" y="1951"/>
                </a:cubicBezTo>
                <a:cubicBezTo>
                  <a:pt x="700" y="1964"/>
                  <a:pt x="700" y="1978"/>
                  <a:pt x="708" y="1988"/>
                </a:cubicBezTo>
                <a:cubicBezTo>
                  <a:pt x="714" y="1996"/>
                  <a:pt x="727" y="1994"/>
                  <a:pt x="736" y="1998"/>
                </a:cubicBezTo>
                <a:cubicBezTo>
                  <a:pt x="806" y="2033"/>
                  <a:pt x="861" y="2044"/>
                  <a:pt x="941" y="2053"/>
                </a:cubicBezTo>
                <a:cubicBezTo>
                  <a:pt x="883" y="2016"/>
                  <a:pt x="943" y="2044"/>
                  <a:pt x="885" y="2044"/>
                </a:cubicBezTo>
                <a:cubicBezTo>
                  <a:pt x="792" y="2044"/>
                  <a:pt x="699" y="2038"/>
                  <a:pt x="606" y="2035"/>
                </a:cubicBezTo>
                <a:cubicBezTo>
                  <a:pt x="575" y="2032"/>
                  <a:pt x="544" y="2028"/>
                  <a:pt x="513" y="2025"/>
                </a:cubicBezTo>
                <a:cubicBezTo>
                  <a:pt x="470" y="2021"/>
                  <a:pt x="341" y="2026"/>
                  <a:pt x="383" y="2016"/>
                </a:cubicBezTo>
                <a:cubicBezTo>
                  <a:pt x="450" y="2000"/>
                  <a:pt x="520" y="2010"/>
                  <a:pt x="588" y="2007"/>
                </a:cubicBezTo>
                <a:cubicBezTo>
                  <a:pt x="606" y="2004"/>
                  <a:pt x="627" y="2007"/>
                  <a:pt x="643" y="1998"/>
                </a:cubicBezTo>
                <a:cubicBezTo>
                  <a:pt x="652" y="1993"/>
                  <a:pt x="653" y="1980"/>
                  <a:pt x="653" y="1970"/>
                </a:cubicBezTo>
                <a:cubicBezTo>
                  <a:pt x="653" y="1911"/>
                  <a:pt x="639" y="1852"/>
                  <a:pt x="634" y="1793"/>
                </a:cubicBezTo>
                <a:cubicBezTo>
                  <a:pt x="627" y="1709"/>
                  <a:pt x="615" y="1542"/>
                  <a:pt x="615" y="1542"/>
                </a:cubicBezTo>
                <a:cubicBezTo>
                  <a:pt x="610" y="1305"/>
                  <a:pt x="604" y="985"/>
                  <a:pt x="597" y="743"/>
                </a:cubicBezTo>
                <a:cubicBezTo>
                  <a:pt x="595" y="660"/>
                  <a:pt x="594" y="576"/>
                  <a:pt x="588" y="493"/>
                </a:cubicBezTo>
                <a:cubicBezTo>
                  <a:pt x="587" y="473"/>
                  <a:pt x="581" y="452"/>
                  <a:pt x="569" y="437"/>
                </a:cubicBezTo>
                <a:cubicBezTo>
                  <a:pt x="552" y="416"/>
                  <a:pt x="504" y="406"/>
                  <a:pt x="485" y="400"/>
                </a:cubicBezTo>
                <a:cubicBezTo>
                  <a:pt x="398" y="372"/>
                  <a:pt x="313" y="340"/>
                  <a:pt x="225" y="316"/>
                </a:cubicBezTo>
                <a:cubicBezTo>
                  <a:pt x="139" y="292"/>
                  <a:pt x="247" y="327"/>
                  <a:pt x="132" y="288"/>
                </a:cubicBezTo>
                <a:cubicBezTo>
                  <a:pt x="111" y="281"/>
                  <a:pt x="77" y="251"/>
                  <a:pt x="77" y="251"/>
                </a:cubicBezTo>
                <a:cubicBezTo>
                  <a:pt x="66" y="221"/>
                  <a:pt x="30" y="167"/>
                  <a:pt x="30" y="167"/>
                </a:cubicBezTo>
                <a:cubicBezTo>
                  <a:pt x="0" y="77"/>
                  <a:pt x="12" y="131"/>
                  <a:pt x="12" y="0"/>
                </a:cubicBezTo>
              </a:path>
            </a:pathLst>
          </a:custGeom>
          <a:solidFill>
            <a:schemeClr val="hlink"/>
          </a:solidFill>
          <a:ln w="38100">
            <a:solidFill>
              <a:schemeClr val="tx1"/>
            </a:solidFill>
            <a:miter lim="800000"/>
            <a:headEnd/>
            <a:tailEnd/>
          </a:ln>
        </p:spPr>
        <p:txBody>
          <a:bodyPr/>
          <a:lstStyle/>
          <a:p>
            <a:endParaRPr lang="en-GB"/>
          </a:p>
        </p:txBody>
      </p:sp>
      <p:sp>
        <p:nvSpPr>
          <p:cNvPr id="41994" name="Text Box 10"/>
          <p:cNvSpPr txBox="1">
            <a:spLocks noChangeArrowheads="1"/>
          </p:cNvSpPr>
          <p:nvPr/>
        </p:nvSpPr>
        <p:spPr bwMode="auto">
          <a:xfrm>
            <a:off x="179388" y="3500438"/>
            <a:ext cx="5715000" cy="3124200"/>
          </a:xfrm>
          <a:prstGeom prst="rect">
            <a:avLst/>
          </a:prstGeom>
          <a:noFill/>
          <a:ln w="9525">
            <a:solidFill>
              <a:srgbClr val="00FF00"/>
            </a:solidFill>
            <a:miter lim="800000"/>
            <a:headEnd/>
            <a:tailEnd/>
          </a:ln>
        </p:spPr>
        <p:txBody>
          <a:bodyPr>
            <a:spAutoFit/>
          </a:bodyPr>
          <a:lstStyle/>
          <a:p>
            <a:pPr eaLnBrk="0" hangingPunct="0">
              <a:spcBef>
                <a:spcPct val="50000"/>
              </a:spcBef>
              <a:buFontTx/>
              <a:buChar char="•"/>
            </a:pPr>
            <a:r>
              <a:rPr lang="es-EC" b="1"/>
              <a:t>3/5of the 6B live in the 61 poorest countries, ‘98US median hh income 71,000, 1 in 25 millionaires, data in the UNDevelopment reports,Top income countries boom, bottom fall </a:t>
            </a:r>
          </a:p>
          <a:p>
            <a:pPr eaLnBrk="0" hangingPunct="0">
              <a:spcBef>
                <a:spcPct val="50000"/>
              </a:spcBef>
              <a:buFontTx/>
              <a:buChar char="•"/>
            </a:pPr>
            <a:r>
              <a:rPr lang="es-EC" b="1"/>
              <a:t>Disparity between countries and within countries 12% below poverty in US: relative income more important than absolute</a:t>
            </a:r>
          </a:p>
          <a:p>
            <a:pPr eaLnBrk="0" hangingPunct="0">
              <a:spcBef>
                <a:spcPct val="50000"/>
              </a:spcBef>
              <a:buFontTx/>
              <a:buChar char="•"/>
            </a:pPr>
            <a:r>
              <a:rPr lang="es-EC" b="1"/>
              <a:t>2000  US top 1 percent of households has more wealth than the entire bottom 95 percent combined.</a:t>
            </a:r>
          </a:p>
        </p:txBody>
      </p:sp>
      <p:sp>
        <p:nvSpPr>
          <p:cNvPr id="41995" name="Text Box 11"/>
          <p:cNvSpPr txBox="1">
            <a:spLocks noChangeArrowheads="1"/>
          </p:cNvSpPr>
          <p:nvPr/>
        </p:nvSpPr>
        <p:spPr bwMode="auto">
          <a:xfrm>
            <a:off x="5826125" y="6172200"/>
            <a:ext cx="3317875" cy="457200"/>
          </a:xfrm>
          <a:prstGeom prst="rect">
            <a:avLst/>
          </a:prstGeom>
          <a:solidFill>
            <a:schemeClr val="bg2"/>
          </a:solidFill>
          <a:ln w="9525">
            <a:noFill/>
            <a:miter lim="800000"/>
            <a:headEnd/>
            <a:tailEnd/>
          </a:ln>
        </p:spPr>
        <p:txBody>
          <a:bodyPr wrap="none">
            <a:spAutoFit/>
          </a:bodyPr>
          <a:lstStyle/>
          <a:p>
            <a:pPr eaLnBrk="0" hangingPunct="0">
              <a:spcBef>
                <a:spcPct val="50000"/>
              </a:spcBef>
              <a:buFontTx/>
              <a:buChar char="•"/>
            </a:pPr>
            <a:r>
              <a:rPr lang="es-EC" sz="2400" b="1"/>
              <a:t>Inequity is unhealthy</a:t>
            </a:r>
            <a:endParaRPr lang="es-EC" sz="2400"/>
          </a:p>
        </p:txBody>
      </p:sp>
    </p:spTree>
  </p:cSld>
  <p:clrMapOvr>
    <a:masterClrMapping/>
  </p:clrMapOvr>
  <p:timing>
    <p:tnLst>
      <p:par>
        <p:cTn id="1" dur="indefinite" restart="never" nodeType="tmRoot"/>
      </p:par>
    </p:tn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Rectangle 2"/>
          <p:cNvSpPr>
            <a:spLocks noGrp="1" noChangeArrowheads="1"/>
          </p:cNvSpPr>
          <p:nvPr>
            <p:ph type="title"/>
          </p:nvPr>
        </p:nvSpPr>
        <p:spPr>
          <a:xfrm>
            <a:off x="468313" y="-571500"/>
            <a:ext cx="8229600" cy="1143000"/>
          </a:xfrm>
        </p:spPr>
        <p:txBody>
          <a:bodyPr/>
          <a:lstStyle/>
          <a:p>
            <a:pPr eaLnBrk="1" hangingPunct="1"/>
            <a:r>
              <a:rPr lang="es-EC" sz="2800" b="1" smtClean="0"/>
              <a:t>Relative income determines health</a:t>
            </a:r>
          </a:p>
        </p:txBody>
      </p:sp>
      <p:pic>
        <p:nvPicPr>
          <p:cNvPr id="43011" name="Picture 3"/>
          <p:cNvPicPr>
            <a:picLocks noGrp="1" noChangeAspect="1" noChangeArrowheads="1"/>
          </p:cNvPicPr>
          <p:nvPr>
            <p:ph idx="1"/>
          </p:nvPr>
        </p:nvPicPr>
        <p:blipFill>
          <a:blip r:embed="rId2"/>
          <a:srcRect/>
          <a:stretch>
            <a:fillRect/>
          </a:stretch>
        </p:blipFill>
        <p:spPr>
          <a:xfrm>
            <a:off x="1419225" y="685800"/>
            <a:ext cx="6153150" cy="6172200"/>
          </a:xfrm>
          <a:noFill/>
        </p:spPr>
      </p:pic>
    </p:spTree>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4034" name="Picture 2" descr="Life expectancy 3"/>
          <p:cNvPicPr>
            <a:picLocks noChangeAspect="1" noChangeArrowheads="1"/>
          </p:cNvPicPr>
          <p:nvPr/>
        </p:nvPicPr>
        <p:blipFill>
          <a:blip r:embed="rId2">
            <a:lum bright="-50000" contrast="84000"/>
          </a:blip>
          <a:srcRect/>
          <a:stretch>
            <a:fillRect/>
          </a:stretch>
        </p:blipFill>
        <p:spPr bwMode="auto">
          <a:xfrm>
            <a:off x="2916238" y="115888"/>
            <a:ext cx="5995987" cy="6248400"/>
          </a:xfrm>
          <a:prstGeom prst="rect">
            <a:avLst/>
          </a:prstGeom>
          <a:noFill/>
          <a:ln w="9525">
            <a:noFill/>
            <a:miter lim="800000"/>
            <a:headEnd/>
            <a:tailEnd/>
          </a:ln>
        </p:spPr>
      </p:pic>
      <p:sp>
        <p:nvSpPr>
          <p:cNvPr id="44035" name="Text Box 3"/>
          <p:cNvSpPr txBox="1">
            <a:spLocks noChangeArrowheads="1"/>
          </p:cNvSpPr>
          <p:nvPr/>
        </p:nvSpPr>
        <p:spPr bwMode="auto">
          <a:xfrm>
            <a:off x="3690938" y="3635375"/>
            <a:ext cx="3038475" cy="1581150"/>
          </a:xfrm>
          <a:prstGeom prst="rect">
            <a:avLst/>
          </a:prstGeom>
          <a:noFill/>
          <a:ln w="9525">
            <a:noFill/>
            <a:miter lim="800000"/>
            <a:headEnd/>
            <a:tailEnd/>
          </a:ln>
        </p:spPr>
        <p:txBody>
          <a:bodyPr>
            <a:spAutoFit/>
          </a:bodyPr>
          <a:lstStyle/>
          <a:p>
            <a:pPr>
              <a:spcBef>
                <a:spcPct val="50000"/>
              </a:spcBef>
            </a:pPr>
            <a:r>
              <a:rPr lang="en-US" sz="1400" b="1">
                <a:solidFill>
                  <a:schemeClr val="bg2"/>
                </a:solidFill>
                <a:latin typeface="Times" pitchFamily="18" charset="0"/>
              </a:rPr>
              <a:t>From R. Wilkinson, </a:t>
            </a:r>
          </a:p>
          <a:p>
            <a:pPr>
              <a:spcBef>
                <a:spcPct val="50000"/>
              </a:spcBef>
            </a:pPr>
            <a:r>
              <a:rPr lang="en-US" sz="1400" b="1">
                <a:solidFill>
                  <a:schemeClr val="bg2"/>
                </a:solidFill>
                <a:latin typeface="Times" pitchFamily="18" charset="0"/>
              </a:rPr>
              <a:t>“How Can Secular Improvements </a:t>
            </a:r>
            <a:br>
              <a:rPr lang="en-US" sz="1400" b="1">
                <a:solidFill>
                  <a:schemeClr val="bg2"/>
                </a:solidFill>
                <a:latin typeface="Times" pitchFamily="18" charset="0"/>
              </a:rPr>
            </a:br>
            <a:r>
              <a:rPr lang="en-US" sz="1400" b="1">
                <a:solidFill>
                  <a:schemeClr val="bg2"/>
                </a:solidFill>
                <a:latin typeface="Times" pitchFamily="18" charset="0"/>
              </a:rPr>
              <a:t>in Life Expectancy be Explained?”, in “Health and Social Organization”, </a:t>
            </a:r>
          </a:p>
          <a:p>
            <a:pPr>
              <a:spcBef>
                <a:spcPct val="50000"/>
              </a:spcBef>
            </a:pPr>
            <a:r>
              <a:rPr lang="en-US" sz="1400" b="1">
                <a:solidFill>
                  <a:schemeClr val="bg2"/>
                </a:solidFill>
                <a:latin typeface="Times" pitchFamily="18" charset="0"/>
              </a:rPr>
              <a:t>- D. Blane et al, editors, </a:t>
            </a:r>
            <a:br>
              <a:rPr lang="en-US" sz="1400" b="1">
                <a:solidFill>
                  <a:schemeClr val="bg2"/>
                </a:solidFill>
                <a:latin typeface="Times" pitchFamily="18" charset="0"/>
              </a:rPr>
            </a:br>
            <a:r>
              <a:rPr lang="en-US" sz="1400" b="1">
                <a:solidFill>
                  <a:schemeClr val="bg2"/>
                </a:solidFill>
                <a:latin typeface="Times" pitchFamily="18" charset="0"/>
              </a:rPr>
              <a:t>  Routledge Publications</a:t>
            </a:r>
          </a:p>
        </p:txBody>
      </p:sp>
      <p:sp>
        <p:nvSpPr>
          <p:cNvPr id="44036" name="Text Box 4"/>
          <p:cNvSpPr txBox="1">
            <a:spLocks noChangeArrowheads="1"/>
          </p:cNvSpPr>
          <p:nvPr/>
        </p:nvSpPr>
        <p:spPr bwMode="auto">
          <a:xfrm>
            <a:off x="179388" y="209550"/>
            <a:ext cx="914400" cy="519113"/>
          </a:xfrm>
          <a:prstGeom prst="rect">
            <a:avLst/>
          </a:prstGeom>
          <a:noFill/>
          <a:ln w="9525">
            <a:noFill/>
            <a:miter lim="800000"/>
            <a:headEnd/>
            <a:tailEnd/>
          </a:ln>
        </p:spPr>
        <p:txBody>
          <a:bodyPr>
            <a:spAutoFit/>
          </a:bodyPr>
          <a:lstStyle/>
          <a:p>
            <a:pPr>
              <a:spcBef>
                <a:spcPct val="50000"/>
              </a:spcBef>
            </a:pPr>
            <a:r>
              <a:rPr lang="en-US" sz="2800" b="1">
                <a:solidFill>
                  <a:srgbClr val="FFCC00"/>
                </a:solidFill>
                <a:latin typeface="Times" pitchFamily="18" charset="0"/>
              </a:rPr>
              <a:t>71</a:t>
            </a:r>
          </a:p>
        </p:txBody>
      </p:sp>
      <p:sp>
        <p:nvSpPr>
          <p:cNvPr id="44037" name="Text Box 5"/>
          <p:cNvSpPr txBox="1">
            <a:spLocks noChangeArrowheads="1"/>
          </p:cNvSpPr>
          <p:nvPr/>
        </p:nvSpPr>
        <p:spPr bwMode="auto">
          <a:xfrm>
            <a:off x="250825" y="2636838"/>
            <a:ext cx="2606675" cy="1552575"/>
          </a:xfrm>
          <a:prstGeom prst="rect">
            <a:avLst/>
          </a:prstGeom>
          <a:noFill/>
          <a:ln w="9525">
            <a:noFill/>
            <a:miter lim="800000"/>
            <a:headEnd/>
            <a:tailEnd/>
          </a:ln>
        </p:spPr>
        <p:txBody>
          <a:bodyPr>
            <a:spAutoFit/>
          </a:bodyPr>
          <a:lstStyle/>
          <a:p>
            <a:pPr eaLnBrk="0" hangingPunct="0"/>
            <a:r>
              <a:rPr lang="es-EC" sz="2400"/>
              <a:t>Life expectancy rises rapidly to about $5000/y then levels off</a:t>
            </a:r>
          </a:p>
        </p:txBody>
      </p:sp>
    </p:spTree>
  </p:cSld>
  <p:clrMapOvr>
    <a:masterClrMapping/>
  </p:clrMapOvr>
  <p:timing>
    <p:tnLst>
      <p:par>
        <p:cTn id="1" dur="indefinite" restart="never" nodeType="tmRoot"/>
      </p:par>
    </p:tn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5" name="Rectangle 2"/>
          <p:cNvSpPr>
            <a:spLocks noGrp="1" noChangeArrowheads="1"/>
          </p:cNvSpPr>
          <p:nvPr>
            <p:ph type="title"/>
          </p:nvPr>
        </p:nvSpPr>
        <p:spPr>
          <a:xfrm>
            <a:off x="931863" y="758825"/>
            <a:ext cx="7158037" cy="750888"/>
          </a:xfrm>
        </p:spPr>
        <p:txBody>
          <a:bodyPr/>
          <a:lstStyle/>
          <a:p>
            <a:pPr eaLnBrk="1" hangingPunct="1"/>
            <a:r>
              <a:rPr lang="en-GB" smtClean="0"/>
              <a:t> </a:t>
            </a:r>
            <a:r>
              <a:rPr lang="en-GB" b="1" smtClean="0"/>
              <a:t>Distribution of Poverty</a:t>
            </a:r>
          </a:p>
        </p:txBody>
      </p:sp>
      <p:graphicFrame>
        <p:nvGraphicFramePr>
          <p:cNvPr id="3074" name="Object 3"/>
          <p:cNvGraphicFramePr>
            <a:graphicFrameLocks noChangeAspect="1"/>
          </p:cNvGraphicFramePr>
          <p:nvPr/>
        </p:nvGraphicFramePr>
        <p:xfrm>
          <a:off x="1371600" y="1833563"/>
          <a:ext cx="6778625" cy="5024437"/>
        </p:xfrm>
        <a:graphic>
          <a:graphicData uri="http://schemas.openxmlformats.org/presentationml/2006/ole">
            <p:oleObj spid="_x0000_s3074" name="Chart" r:id="rId4" imgW="6781800" imgH="5019675" progId="MSGraph.Chart.8">
              <p:embed followColorScheme="full"/>
            </p:oleObj>
          </a:graphicData>
        </a:graphic>
      </p:graphicFrame>
      <p:sp>
        <p:nvSpPr>
          <p:cNvPr id="3076" name="Text Box 4"/>
          <p:cNvSpPr txBox="1">
            <a:spLocks noChangeArrowheads="1"/>
          </p:cNvSpPr>
          <p:nvPr/>
        </p:nvSpPr>
        <p:spPr bwMode="auto">
          <a:xfrm>
            <a:off x="6080125" y="6203950"/>
            <a:ext cx="2644775" cy="274638"/>
          </a:xfrm>
          <a:prstGeom prst="rect">
            <a:avLst/>
          </a:prstGeom>
          <a:noFill/>
          <a:ln w="9525">
            <a:noFill/>
            <a:miter lim="800000"/>
            <a:headEnd/>
            <a:tailEnd/>
          </a:ln>
        </p:spPr>
        <p:txBody>
          <a:bodyPr wrap="none">
            <a:spAutoFit/>
          </a:bodyPr>
          <a:lstStyle/>
          <a:p>
            <a:r>
              <a:rPr lang="en-GB" sz="1200">
                <a:latin typeface="Verdana" pitchFamily="34" charset="0"/>
              </a:rPr>
              <a:t>Source: World Bank, WDR 2000</a:t>
            </a:r>
          </a:p>
        </p:txBody>
      </p:sp>
    </p:spTree>
  </p:cSld>
  <p:clrMapOvr>
    <a:masterClrMapping/>
  </p:clrMapOvr>
  <p:timing>
    <p:tnLst>
      <p:par>
        <p:cTn id="1" dur="indefinite" restart="never" nodeType="tmRoot"/>
      </p:par>
    </p:tnLst>
  </p:timing>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9" name="Rectangle 2"/>
          <p:cNvSpPr>
            <a:spLocks noGrp="1" noChangeArrowheads="1"/>
          </p:cNvSpPr>
          <p:nvPr>
            <p:ph type="title"/>
          </p:nvPr>
        </p:nvSpPr>
        <p:spPr>
          <a:xfrm>
            <a:off x="1187450" y="533400"/>
            <a:ext cx="7499350" cy="1143000"/>
          </a:xfrm>
        </p:spPr>
        <p:txBody>
          <a:bodyPr/>
          <a:lstStyle/>
          <a:p>
            <a:pPr eaLnBrk="1" hangingPunct="1"/>
            <a:r>
              <a:rPr lang="en-US" sz="3200" b="1" smtClean="0"/>
              <a:t>Health expenditures by Established Market economies</a:t>
            </a:r>
          </a:p>
        </p:txBody>
      </p:sp>
      <p:graphicFrame>
        <p:nvGraphicFramePr>
          <p:cNvPr id="4098" name="Object 3"/>
          <p:cNvGraphicFramePr>
            <a:graphicFrameLocks noChangeAspect="1"/>
          </p:cNvGraphicFramePr>
          <p:nvPr>
            <p:ph type="chart" idx="1"/>
          </p:nvPr>
        </p:nvGraphicFramePr>
        <p:xfrm>
          <a:off x="950913" y="1981200"/>
          <a:ext cx="7659687" cy="4114800"/>
        </p:xfrm>
        <a:graphic>
          <a:graphicData uri="http://schemas.openxmlformats.org/presentationml/2006/ole">
            <p:oleObj spid="_x0000_s4098" name="Chart" r:id="rId4" imgW="7772400" imgH="4114800" progId="MSGraph.Chart.8">
              <p:embed followColorScheme="full"/>
            </p:oleObj>
          </a:graphicData>
        </a:graphic>
      </p:graphicFrame>
      <p:sp>
        <p:nvSpPr>
          <p:cNvPr id="4100" name="Text Box 4"/>
          <p:cNvSpPr txBox="1">
            <a:spLocks noChangeArrowheads="1"/>
          </p:cNvSpPr>
          <p:nvPr/>
        </p:nvSpPr>
        <p:spPr bwMode="auto">
          <a:xfrm>
            <a:off x="6324600" y="4343400"/>
            <a:ext cx="2514600" cy="641350"/>
          </a:xfrm>
          <a:prstGeom prst="rect">
            <a:avLst/>
          </a:prstGeom>
          <a:noFill/>
          <a:ln w="9525">
            <a:noFill/>
            <a:miter lim="800000"/>
            <a:headEnd/>
            <a:tailEnd/>
          </a:ln>
        </p:spPr>
        <p:txBody>
          <a:bodyPr>
            <a:spAutoFit/>
          </a:bodyPr>
          <a:lstStyle/>
          <a:p>
            <a:pPr eaLnBrk="0" hangingPunct="0">
              <a:spcBef>
                <a:spcPct val="50000"/>
              </a:spcBef>
            </a:pPr>
            <a:r>
              <a:rPr lang="es-EC"/>
              <a:t>Total health expenditures----------</a:t>
            </a:r>
          </a:p>
        </p:txBody>
      </p:sp>
    </p:spTree>
  </p:cSld>
  <p:clrMapOvr>
    <a:masterClrMapping/>
  </p:clrMapOvr>
  <p:timing>
    <p:tnLst>
      <p:par>
        <p:cTn id="1" dur="indefinite" restart="never" nodeType="tmRoot"/>
      </p:par>
    </p:tnLst>
  </p:timing>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3" name="Rectangle 2"/>
          <p:cNvSpPr>
            <a:spLocks noGrp="1" noChangeArrowheads="1"/>
          </p:cNvSpPr>
          <p:nvPr>
            <p:ph type="title"/>
          </p:nvPr>
        </p:nvSpPr>
        <p:spPr/>
        <p:txBody>
          <a:bodyPr/>
          <a:lstStyle/>
          <a:p>
            <a:pPr eaLnBrk="1" hangingPunct="1"/>
            <a:r>
              <a:rPr lang="en-US" b="1" smtClean="0"/>
              <a:t>In Africa...</a:t>
            </a:r>
          </a:p>
        </p:txBody>
      </p:sp>
      <p:sp>
        <p:nvSpPr>
          <p:cNvPr id="5124" name="Rectangle 3"/>
          <p:cNvSpPr>
            <a:spLocks noGrp="1" noChangeArrowheads="1"/>
          </p:cNvSpPr>
          <p:nvPr>
            <p:ph type="body" sz="half" idx="1"/>
          </p:nvPr>
        </p:nvSpPr>
        <p:spPr>
          <a:xfrm>
            <a:off x="950913" y="1981200"/>
            <a:ext cx="3754437" cy="4114800"/>
          </a:xfrm>
        </p:spPr>
        <p:txBody>
          <a:bodyPr/>
          <a:lstStyle/>
          <a:p>
            <a:pPr marL="342900" indent="-342900" eaLnBrk="1" hangingPunct="1"/>
            <a:r>
              <a:rPr lang="en-US" sz="4000" b="1" smtClean="0"/>
              <a:t>public expenditure on health as % of GDP</a:t>
            </a:r>
          </a:p>
        </p:txBody>
      </p:sp>
      <p:graphicFrame>
        <p:nvGraphicFramePr>
          <p:cNvPr id="5122" name="Object 4"/>
          <p:cNvGraphicFramePr>
            <a:graphicFrameLocks noChangeAspect="1"/>
          </p:cNvGraphicFramePr>
          <p:nvPr>
            <p:ph type="chart" sz="half" idx="2"/>
          </p:nvPr>
        </p:nvGraphicFramePr>
        <p:xfrm>
          <a:off x="4856163" y="1981200"/>
          <a:ext cx="3752850" cy="4113213"/>
        </p:xfrm>
        <a:graphic>
          <a:graphicData uri="http://schemas.openxmlformats.org/presentationml/2006/ole">
            <p:oleObj spid="_x0000_s5122" name="Chart" r:id="rId4" imgW="3810000" imgH="4114800" progId="MSGraph.Chart.8">
              <p:embed followColorScheme="full"/>
            </p:oleObj>
          </a:graphicData>
        </a:graphic>
      </p:graphicFrame>
    </p:spTree>
  </p:cSld>
  <p:clrMapOvr>
    <a:masterClrMapping/>
  </p:clrMapOvr>
  <p:timing>
    <p:tnLst>
      <p:par>
        <p:cTn id="1" dur="indefinite" restart="never" nodeType="tmRoot"/>
      </p:par>
    </p:tnLst>
  </p:timing>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8" name="Rectangle 2"/>
          <p:cNvSpPr>
            <a:spLocks noGrp="1" noChangeArrowheads="1"/>
          </p:cNvSpPr>
          <p:nvPr>
            <p:ph type="title"/>
          </p:nvPr>
        </p:nvSpPr>
        <p:spPr/>
        <p:txBody>
          <a:bodyPr/>
          <a:lstStyle/>
          <a:p>
            <a:pPr eaLnBrk="1" hangingPunct="1"/>
            <a:r>
              <a:rPr lang="es-EC" smtClean="0"/>
              <a:t>Ghana of 1975</a:t>
            </a:r>
          </a:p>
        </p:txBody>
      </p:sp>
      <p:sp>
        <p:nvSpPr>
          <p:cNvPr id="45059" name="Rectangle 3"/>
          <p:cNvSpPr>
            <a:spLocks noGrp="1" noChangeArrowheads="1"/>
          </p:cNvSpPr>
          <p:nvPr>
            <p:ph type="body" idx="1"/>
          </p:nvPr>
        </p:nvSpPr>
        <p:spPr/>
        <p:txBody>
          <a:bodyPr/>
          <a:lstStyle/>
          <a:p>
            <a:pPr marL="342900" indent="-342900" eaLnBrk="1" hangingPunct="1"/>
            <a:endParaRPr lang="es-EC" smtClean="0"/>
          </a:p>
          <a:p>
            <a:pPr marL="342900" indent="-342900" eaLnBrk="1" hangingPunct="1"/>
            <a:endParaRPr lang="es-EC" smtClean="0"/>
          </a:p>
        </p:txBody>
      </p:sp>
      <p:sp>
        <p:nvSpPr>
          <p:cNvPr id="45060" name="AutoShape 4"/>
          <p:cNvSpPr>
            <a:spLocks noChangeArrowheads="1"/>
          </p:cNvSpPr>
          <p:nvPr/>
        </p:nvSpPr>
        <p:spPr bwMode="auto">
          <a:xfrm>
            <a:off x="1676400" y="2667000"/>
            <a:ext cx="1057275" cy="2743200"/>
          </a:xfrm>
          <a:prstGeom prst="triangle">
            <a:avLst>
              <a:gd name="adj" fmla="val 50000"/>
            </a:avLst>
          </a:prstGeom>
          <a:solidFill>
            <a:schemeClr val="accent1"/>
          </a:solidFill>
          <a:ln w="9525">
            <a:solidFill>
              <a:schemeClr val="tx1"/>
            </a:solidFill>
            <a:miter lim="800000"/>
            <a:headEnd/>
            <a:tailEnd/>
          </a:ln>
        </p:spPr>
        <p:txBody>
          <a:bodyPr wrap="none" anchor="ctr"/>
          <a:lstStyle/>
          <a:p>
            <a:endParaRPr lang="en-US"/>
          </a:p>
        </p:txBody>
      </p:sp>
      <p:sp>
        <p:nvSpPr>
          <p:cNvPr id="45061" name="AutoShape 5"/>
          <p:cNvSpPr>
            <a:spLocks noChangeArrowheads="1"/>
          </p:cNvSpPr>
          <p:nvPr/>
        </p:nvSpPr>
        <p:spPr bwMode="auto">
          <a:xfrm flipV="1">
            <a:off x="5943600" y="2514600"/>
            <a:ext cx="990600" cy="2743200"/>
          </a:xfrm>
          <a:prstGeom prst="triangle">
            <a:avLst>
              <a:gd name="adj" fmla="val 53153"/>
            </a:avLst>
          </a:prstGeom>
          <a:solidFill>
            <a:schemeClr val="accent1"/>
          </a:solidFill>
          <a:ln w="9525">
            <a:solidFill>
              <a:schemeClr val="tx1"/>
            </a:solidFill>
            <a:miter lim="800000"/>
            <a:headEnd/>
            <a:tailEnd/>
          </a:ln>
        </p:spPr>
        <p:txBody>
          <a:bodyPr wrap="none" anchor="ctr"/>
          <a:lstStyle/>
          <a:p>
            <a:pPr algn="ctr" eaLnBrk="0" hangingPunct="0"/>
            <a:endParaRPr lang="es-EC"/>
          </a:p>
        </p:txBody>
      </p:sp>
      <p:sp>
        <p:nvSpPr>
          <p:cNvPr id="45062" name="Text Box 6"/>
          <p:cNvSpPr txBox="1">
            <a:spLocks noChangeArrowheads="1"/>
          </p:cNvSpPr>
          <p:nvPr/>
        </p:nvSpPr>
        <p:spPr bwMode="auto">
          <a:xfrm>
            <a:off x="1905000" y="1828800"/>
            <a:ext cx="1752600" cy="641350"/>
          </a:xfrm>
          <a:prstGeom prst="rect">
            <a:avLst/>
          </a:prstGeom>
          <a:noFill/>
          <a:ln w="9525">
            <a:noFill/>
            <a:miter lim="800000"/>
            <a:headEnd/>
            <a:tailEnd/>
          </a:ln>
        </p:spPr>
        <p:txBody>
          <a:bodyPr>
            <a:spAutoFit/>
          </a:bodyPr>
          <a:lstStyle/>
          <a:p>
            <a:pPr eaLnBrk="0" hangingPunct="0">
              <a:spcBef>
                <a:spcPct val="50000"/>
              </a:spcBef>
            </a:pPr>
            <a:r>
              <a:rPr lang="es-EC"/>
              <a:t>Population served</a:t>
            </a:r>
          </a:p>
        </p:txBody>
      </p:sp>
      <p:sp>
        <p:nvSpPr>
          <p:cNvPr id="45063" name="Text Box 7"/>
          <p:cNvSpPr txBox="1">
            <a:spLocks noChangeArrowheads="1"/>
          </p:cNvSpPr>
          <p:nvPr/>
        </p:nvSpPr>
        <p:spPr bwMode="auto">
          <a:xfrm>
            <a:off x="6019800" y="1981200"/>
            <a:ext cx="990600" cy="366713"/>
          </a:xfrm>
          <a:prstGeom prst="rect">
            <a:avLst/>
          </a:prstGeom>
          <a:noFill/>
          <a:ln w="9525">
            <a:noFill/>
            <a:miter lim="800000"/>
            <a:headEnd/>
            <a:tailEnd/>
          </a:ln>
        </p:spPr>
        <p:txBody>
          <a:bodyPr>
            <a:spAutoFit/>
          </a:bodyPr>
          <a:lstStyle/>
          <a:p>
            <a:pPr eaLnBrk="0" hangingPunct="0">
              <a:spcBef>
                <a:spcPct val="50000"/>
              </a:spcBef>
            </a:pPr>
            <a:r>
              <a:rPr lang="es-EC"/>
              <a:t>cost</a:t>
            </a:r>
          </a:p>
        </p:txBody>
      </p:sp>
      <p:sp>
        <p:nvSpPr>
          <p:cNvPr id="45064" name="Text Box 8"/>
          <p:cNvSpPr txBox="1">
            <a:spLocks noChangeArrowheads="1"/>
          </p:cNvSpPr>
          <p:nvPr/>
        </p:nvSpPr>
        <p:spPr bwMode="auto">
          <a:xfrm>
            <a:off x="3352800" y="2590800"/>
            <a:ext cx="2698750" cy="3113088"/>
          </a:xfrm>
          <a:prstGeom prst="rect">
            <a:avLst/>
          </a:prstGeom>
          <a:noFill/>
          <a:ln w="9525">
            <a:noFill/>
            <a:miter lim="800000"/>
            <a:headEnd/>
            <a:tailEnd/>
          </a:ln>
        </p:spPr>
        <p:txBody>
          <a:bodyPr wrap="none">
            <a:spAutoFit/>
          </a:bodyPr>
          <a:lstStyle/>
          <a:p>
            <a:pPr eaLnBrk="0" hangingPunct="0"/>
            <a:r>
              <a:rPr lang="es-EC"/>
              <a:t>Tertiary care</a:t>
            </a:r>
          </a:p>
          <a:p>
            <a:pPr eaLnBrk="0" hangingPunct="0"/>
            <a:endParaRPr lang="es-EC"/>
          </a:p>
          <a:p>
            <a:pPr eaLnBrk="0" hangingPunct="0"/>
            <a:endParaRPr lang="es-EC"/>
          </a:p>
          <a:p>
            <a:pPr eaLnBrk="0" hangingPunct="0"/>
            <a:endParaRPr lang="es-EC"/>
          </a:p>
          <a:p>
            <a:pPr eaLnBrk="0" hangingPunct="0"/>
            <a:r>
              <a:rPr lang="es-EC"/>
              <a:t>Secondary hospital care</a:t>
            </a:r>
          </a:p>
          <a:p>
            <a:pPr eaLnBrk="0" hangingPunct="0"/>
            <a:endParaRPr lang="es-EC"/>
          </a:p>
          <a:p>
            <a:pPr eaLnBrk="0" hangingPunct="0"/>
            <a:endParaRPr lang="es-EC"/>
          </a:p>
          <a:p>
            <a:pPr eaLnBrk="0" hangingPunct="0"/>
            <a:endParaRPr lang="es-EC"/>
          </a:p>
          <a:p>
            <a:pPr eaLnBrk="0" hangingPunct="0"/>
            <a:r>
              <a:rPr lang="es-EC"/>
              <a:t>Primary health care</a:t>
            </a:r>
          </a:p>
          <a:p>
            <a:pPr eaLnBrk="0" hangingPunct="0"/>
            <a:r>
              <a:rPr lang="es-EC"/>
              <a:t>promotion, prevention,</a:t>
            </a:r>
          </a:p>
          <a:p>
            <a:pPr eaLnBrk="0" hangingPunct="0"/>
            <a:r>
              <a:rPr lang="es-EC"/>
              <a:t>&amp; basic curative services</a:t>
            </a:r>
          </a:p>
        </p:txBody>
      </p:sp>
      <p:sp>
        <p:nvSpPr>
          <p:cNvPr id="45065" name="Line 9"/>
          <p:cNvSpPr>
            <a:spLocks noChangeShapeType="1"/>
          </p:cNvSpPr>
          <p:nvPr/>
        </p:nvSpPr>
        <p:spPr bwMode="auto">
          <a:xfrm>
            <a:off x="2133600" y="3048000"/>
            <a:ext cx="152400" cy="0"/>
          </a:xfrm>
          <a:prstGeom prst="line">
            <a:avLst/>
          </a:prstGeom>
          <a:noFill/>
          <a:ln w="9525">
            <a:solidFill>
              <a:schemeClr val="tx1"/>
            </a:solidFill>
            <a:round/>
            <a:headEnd/>
            <a:tailEnd/>
          </a:ln>
        </p:spPr>
        <p:txBody>
          <a:bodyPr/>
          <a:lstStyle/>
          <a:p>
            <a:endParaRPr lang="en-GB"/>
          </a:p>
        </p:txBody>
      </p:sp>
      <p:sp>
        <p:nvSpPr>
          <p:cNvPr id="45066" name="Line 10"/>
          <p:cNvSpPr>
            <a:spLocks noChangeShapeType="1"/>
          </p:cNvSpPr>
          <p:nvPr/>
        </p:nvSpPr>
        <p:spPr bwMode="auto">
          <a:xfrm>
            <a:off x="2057400" y="3352800"/>
            <a:ext cx="228600" cy="0"/>
          </a:xfrm>
          <a:prstGeom prst="line">
            <a:avLst/>
          </a:prstGeom>
          <a:noFill/>
          <a:ln w="9525">
            <a:solidFill>
              <a:schemeClr val="tx1"/>
            </a:solidFill>
            <a:round/>
            <a:headEnd/>
            <a:tailEnd/>
          </a:ln>
        </p:spPr>
        <p:txBody>
          <a:bodyPr/>
          <a:lstStyle/>
          <a:p>
            <a:endParaRPr lang="en-GB"/>
          </a:p>
        </p:txBody>
      </p:sp>
      <p:sp>
        <p:nvSpPr>
          <p:cNvPr id="45067" name="Line 11"/>
          <p:cNvSpPr>
            <a:spLocks noChangeShapeType="1"/>
          </p:cNvSpPr>
          <p:nvPr/>
        </p:nvSpPr>
        <p:spPr bwMode="auto">
          <a:xfrm>
            <a:off x="6019800" y="2971800"/>
            <a:ext cx="838200" cy="0"/>
          </a:xfrm>
          <a:prstGeom prst="line">
            <a:avLst/>
          </a:prstGeom>
          <a:noFill/>
          <a:ln w="9525">
            <a:solidFill>
              <a:schemeClr val="tx1"/>
            </a:solidFill>
            <a:round/>
            <a:headEnd/>
            <a:tailEnd/>
          </a:ln>
        </p:spPr>
        <p:txBody>
          <a:bodyPr/>
          <a:lstStyle/>
          <a:p>
            <a:endParaRPr lang="en-GB"/>
          </a:p>
        </p:txBody>
      </p:sp>
      <p:sp>
        <p:nvSpPr>
          <p:cNvPr id="45068" name="Line 12"/>
          <p:cNvSpPr>
            <a:spLocks noChangeShapeType="1"/>
          </p:cNvSpPr>
          <p:nvPr/>
        </p:nvSpPr>
        <p:spPr bwMode="auto">
          <a:xfrm>
            <a:off x="6400800" y="4800600"/>
            <a:ext cx="228600" cy="0"/>
          </a:xfrm>
          <a:prstGeom prst="line">
            <a:avLst/>
          </a:prstGeom>
          <a:noFill/>
          <a:ln w="9525">
            <a:solidFill>
              <a:schemeClr val="tx1"/>
            </a:solidFill>
            <a:round/>
            <a:headEnd/>
            <a:tailEnd/>
          </a:ln>
        </p:spPr>
        <p:txBody>
          <a:bodyPr/>
          <a:lstStyle/>
          <a:p>
            <a:endParaRPr lang="en-GB"/>
          </a:p>
        </p:txBody>
      </p:sp>
      <p:sp>
        <p:nvSpPr>
          <p:cNvPr id="45069" name="Line 13"/>
          <p:cNvSpPr>
            <a:spLocks noChangeShapeType="1"/>
          </p:cNvSpPr>
          <p:nvPr/>
        </p:nvSpPr>
        <p:spPr bwMode="auto">
          <a:xfrm flipH="1">
            <a:off x="2209800" y="2895600"/>
            <a:ext cx="3962400" cy="76200"/>
          </a:xfrm>
          <a:prstGeom prst="line">
            <a:avLst/>
          </a:prstGeom>
          <a:noFill/>
          <a:ln w="57150">
            <a:solidFill>
              <a:srgbClr val="FFFF00"/>
            </a:solidFill>
            <a:round/>
            <a:headEnd/>
            <a:tailEnd type="triangle" w="med" len="med"/>
          </a:ln>
        </p:spPr>
        <p:txBody>
          <a:bodyPr/>
          <a:lstStyle/>
          <a:p>
            <a:endParaRPr lang="en-GB"/>
          </a:p>
        </p:txBody>
      </p:sp>
      <p:sp>
        <p:nvSpPr>
          <p:cNvPr id="45070" name="Line 14"/>
          <p:cNvSpPr>
            <a:spLocks noChangeShapeType="1"/>
          </p:cNvSpPr>
          <p:nvPr/>
        </p:nvSpPr>
        <p:spPr bwMode="auto">
          <a:xfrm>
            <a:off x="2286000" y="3276600"/>
            <a:ext cx="4114800" cy="762000"/>
          </a:xfrm>
          <a:prstGeom prst="line">
            <a:avLst/>
          </a:prstGeom>
          <a:noFill/>
          <a:ln w="57150">
            <a:solidFill>
              <a:srgbClr val="FF0066"/>
            </a:solidFill>
            <a:round/>
            <a:headEnd/>
            <a:tailEnd type="triangle" w="med" len="med"/>
          </a:ln>
        </p:spPr>
        <p:txBody>
          <a:bodyPr/>
          <a:lstStyle/>
          <a:p>
            <a:endParaRPr lang="en-GB"/>
          </a:p>
        </p:txBody>
      </p:sp>
      <p:sp>
        <p:nvSpPr>
          <p:cNvPr id="45071" name="Line 15"/>
          <p:cNvSpPr>
            <a:spLocks noChangeShapeType="1"/>
          </p:cNvSpPr>
          <p:nvPr/>
        </p:nvSpPr>
        <p:spPr bwMode="auto">
          <a:xfrm>
            <a:off x="2514600" y="4724400"/>
            <a:ext cx="3962400" cy="152400"/>
          </a:xfrm>
          <a:prstGeom prst="line">
            <a:avLst/>
          </a:prstGeom>
          <a:noFill/>
          <a:ln w="57150">
            <a:solidFill>
              <a:srgbClr val="00FF00"/>
            </a:solidFill>
            <a:round/>
            <a:headEnd/>
            <a:tailEnd type="triangle" w="med" len="med"/>
          </a:ln>
        </p:spPr>
        <p:txBody>
          <a:bodyPr/>
          <a:lstStyle/>
          <a:p>
            <a:endParaRPr lang="en-GB"/>
          </a:p>
        </p:txBody>
      </p:sp>
    </p:spTree>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6082" name="Picture 2"/>
          <p:cNvPicPr>
            <a:picLocks noGrp="1" noChangeAspect="1" noChangeArrowheads="1"/>
          </p:cNvPicPr>
          <p:nvPr>
            <p:ph type="body" idx="1"/>
          </p:nvPr>
        </p:nvPicPr>
        <p:blipFill>
          <a:blip r:embed="rId3">
            <a:lum contrast="6000"/>
          </a:blip>
          <a:srcRect/>
          <a:stretch>
            <a:fillRect/>
          </a:stretch>
        </p:blipFill>
        <p:spPr>
          <a:xfrm>
            <a:off x="228600" y="260350"/>
            <a:ext cx="8915400" cy="5638800"/>
          </a:xfrm>
        </p:spPr>
      </p:pic>
      <p:sp>
        <p:nvSpPr>
          <p:cNvPr id="46083" name="Text Box 3"/>
          <p:cNvSpPr txBox="1">
            <a:spLocks noChangeArrowheads="1"/>
          </p:cNvSpPr>
          <p:nvPr/>
        </p:nvSpPr>
        <p:spPr bwMode="auto">
          <a:xfrm>
            <a:off x="827088" y="5949950"/>
            <a:ext cx="1752600" cy="730250"/>
          </a:xfrm>
          <a:prstGeom prst="rect">
            <a:avLst/>
          </a:prstGeom>
          <a:solidFill>
            <a:srgbClr val="FF0066"/>
          </a:solidFill>
          <a:ln w="9525">
            <a:noFill/>
            <a:miter lim="800000"/>
            <a:headEnd/>
            <a:tailEnd/>
          </a:ln>
        </p:spPr>
        <p:txBody>
          <a:bodyPr>
            <a:spAutoFit/>
          </a:bodyPr>
          <a:lstStyle/>
          <a:p>
            <a:pPr eaLnBrk="0" hangingPunct="0">
              <a:spcBef>
                <a:spcPct val="50000"/>
              </a:spcBef>
            </a:pPr>
            <a:r>
              <a:rPr lang="es-EC" sz="1400"/>
              <a:t>Canada Anne, 67, retired, income $50,000, medicare</a:t>
            </a:r>
          </a:p>
        </p:txBody>
      </p:sp>
      <p:sp>
        <p:nvSpPr>
          <p:cNvPr id="46084" name="Line 4"/>
          <p:cNvSpPr>
            <a:spLocks noChangeShapeType="1"/>
          </p:cNvSpPr>
          <p:nvPr/>
        </p:nvSpPr>
        <p:spPr bwMode="auto">
          <a:xfrm flipH="1" flipV="1">
            <a:off x="914400" y="5029200"/>
            <a:ext cx="685800" cy="1143000"/>
          </a:xfrm>
          <a:prstGeom prst="line">
            <a:avLst/>
          </a:prstGeom>
          <a:noFill/>
          <a:ln w="57150">
            <a:solidFill>
              <a:srgbClr val="FF0066"/>
            </a:solidFill>
            <a:round/>
            <a:headEnd/>
            <a:tailEnd type="triangle" w="med" len="med"/>
          </a:ln>
        </p:spPr>
        <p:txBody>
          <a:bodyPr/>
          <a:lstStyle/>
          <a:p>
            <a:endParaRPr lang="en-GB"/>
          </a:p>
        </p:txBody>
      </p:sp>
      <p:sp>
        <p:nvSpPr>
          <p:cNvPr id="46085" name="Text Box 5"/>
          <p:cNvSpPr txBox="1">
            <a:spLocks noChangeArrowheads="1"/>
          </p:cNvSpPr>
          <p:nvPr/>
        </p:nvSpPr>
        <p:spPr bwMode="auto">
          <a:xfrm>
            <a:off x="3348038" y="5949950"/>
            <a:ext cx="1752600" cy="730250"/>
          </a:xfrm>
          <a:prstGeom prst="rect">
            <a:avLst/>
          </a:prstGeom>
          <a:solidFill>
            <a:schemeClr val="folHlink"/>
          </a:solidFill>
          <a:ln w="9525">
            <a:noFill/>
            <a:miter lim="800000"/>
            <a:headEnd/>
            <a:tailEnd/>
          </a:ln>
        </p:spPr>
        <p:txBody>
          <a:bodyPr>
            <a:spAutoFit/>
          </a:bodyPr>
          <a:lstStyle/>
          <a:p>
            <a:pPr eaLnBrk="0" hangingPunct="0">
              <a:spcBef>
                <a:spcPct val="50000"/>
              </a:spcBef>
            </a:pPr>
            <a:r>
              <a:rPr lang="es-EC" sz="1400"/>
              <a:t>Ecuador Molly 68, retired $840, social service health</a:t>
            </a:r>
          </a:p>
        </p:txBody>
      </p:sp>
      <p:sp>
        <p:nvSpPr>
          <p:cNvPr id="46086" name="Line 6"/>
          <p:cNvSpPr>
            <a:spLocks noChangeShapeType="1"/>
          </p:cNvSpPr>
          <p:nvPr/>
        </p:nvSpPr>
        <p:spPr bwMode="auto">
          <a:xfrm flipH="1" flipV="1">
            <a:off x="2057400" y="3886200"/>
            <a:ext cx="2057400" cy="2209800"/>
          </a:xfrm>
          <a:prstGeom prst="line">
            <a:avLst/>
          </a:prstGeom>
          <a:noFill/>
          <a:ln w="57150">
            <a:solidFill>
              <a:schemeClr val="folHlink"/>
            </a:solidFill>
            <a:round/>
            <a:headEnd/>
            <a:tailEnd type="triangle" w="med" len="med"/>
          </a:ln>
        </p:spPr>
        <p:txBody>
          <a:bodyPr/>
          <a:lstStyle/>
          <a:p>
            <a:endParaRPr lang="en-GB"/>
          </a:p>
        </p:txBody>
      </p:sp>
      <p:sp>
        <p:nvSpPr>
          <p:cNvPr id="46087" name="Text Box 7"/>
          <p:cNvSpPr txBox="1">
            <a:spLocks noChangeArrowheads="1"/>
          </p:cNvSpPr>
          <p:nvPr/>
        </p:nvSpPr>
        <p:spPr bwMode="auto">
          <a:xfrm>
            <a:off x="6443663" y="5949950"/>
            <a:ext cx="1905000" cy="730250"/>
          </a:xfrm>
          <a:prstGeom prst="rect">
            <a:avLst/>
          </a:prstGeom>
          <a:solidFill>
            <a:schemeClr val="bg1"/>
          </a:solidFill>
          <a:ln w="9525">
            <a:noFill/>
            <a:miter lim="800000"/>
            <a:headEnd/>
            <a:tailEnd/>
          </a:ln>
        </p:spPr>
        <p:txBody>
          <a:bodyPr>
            <a:spAutoFit/>
          </a:bodyPr>
          <a:lstStyle/>
          <a:p>
            <a:pPr eaLnBrk="0" hangingPunct="0">
              <a:spcBef>
                <a:spcPct val="50000"/>
              </a:spcBef>
            </a:pPr>
            <a:r>
              <a:rPr lang="es-EC" sz="1400"/>
              <a:t>Zambia Winstone 40, public health,income $2400</a:t>
            </a:r>
          </a:p>
        </p:txBody>
      </p:sp>
      <p:sp>
        <p:nvSpPr>
          <p:cNvPr id="46088" name="Line 8"/>
          <p:cNvSpPr>
            <a:spLocks noChangeShapeType="1"/>
          </p:cNvSpPr>
          <p:nvPr/>
        </p:nvSpPr>
        <p:spPr bwMode="auto">
          <a:xfrm flipH="1" flipV="1">
            <a:off x="1981200" y="2895600"/>
            <a:ext cx="4343400" cy="3429000"/>
          </a:xfrm>
          <a:prstGeom prst="line">
            <a:avLst/>
          </a:prstGeom>
          <a:noFill/>
          <a:ln w="57150">
            <a:solidFill>
              <a:schemeClr val="bg1"/>
            </a:solidFill>
            <a:round/>
            <a:headEnd/>
            <a:tailEnd type="triangle" w="med" len="med"/>
          </a:ln>
        </p:spPr>
        <p:txBody>
          <a:bodyPr/>
          <a:lstStyle/>
          <a:p>
            <a:endParaRPr lang="en-GB"/>
          </a:p>
        </p:txBody>
      </p:sp>
    </p:spTree>
  </p:cSld>
  <p:clrMapOvr>
    <a:masterClrMapping/>
  </p:clrMapOvr>
  <p:timing>
    <p:tnLst>
      <p:par>
        <p:cTn id="1" dur="indefinite" restart="never" nodeType="tmRoot"/>
      </p:par>
    </p:tnLst>
  </p:timing>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7" name="Rectangle 2"/>
          <p:cNvSpPr>
            <a:spLocks noGrp="1" noChangeArrowheads="1"/>
          </p:cNvSpPr>
          <p:nvPr>
            <p:ph type="title"/>
          </p:nvPr>
        </p:nvSpPr>
        <p:spPr>
          <a:xfrm>
            <a:off x="1371600" y="762000"/>
            <a:ext cx="7772400" cy="1143000"/>
          </a:xfrm>
        </p:spPr>
        <p:txBody>
          <a:bodyPr/>
          <a:lstStyle/>
          <a:p>
            <a:pPr eaLnBrk="1" hangingPunct="1"/>
            <a:r>
              <a:rPr lang="en-US" sz="2400" u="sng" smtClean="0"/>
              <a:t>2. </a:t>
            </a:r>
            <a:r>
              <a:rPr lang="en-US" sz="2400" b="1" u="sng" smtClean="0"/>
              <a:t>Education</a:t>
            </a:r>
            <a:r>
              <a:rPr lang="en-US" sz="2400" b="1" smtClean="0"/>
              <a:t>, particularly of the mother impacts child health </a:t>
            </a:r>
            <a:br>
              <a:rPr lang="en-US" sz="2400" b="1" smtClean="0"/>
            </a:br>
            <a:r>
              <a:rPr lang="en-US" sz="2400" b="1" smtClean="0"/>
              <a:t>(% reduction in Child mortality )</a:t>
            </a:r>
            <a:br>
              <a:rPr lang="en-US" sz="2400" b="1" smtClean="0"/>
            </a:br>
            <a:endParaRPr lang="en-US" sz="2400" b="1" smtClean="0"/>
          </a:p>
        </p:txBody>
      </p:sp>
      <p:graphicFrame>
        <p:nvGraphicFramePr>
          <p:cNvPr id="6146" name="Object 3"/>
          <p:cNvGraphicFramePr>
            <a:graphicFrameLocks noChangeAspect="1"/>
          </p:cNvGraphicFramePr>
          <p:nvPr>
            <p:ph type="chart" idx="1"/>
          </p:nvPr>
        </p:nvGraphicFramePr>
        <p:xfrm>
          <a:off x="1371600" y="2495550"/>
          <a:ext cx="7772400" cy="4362450"/>
        </p:xfrm>
        <a:graphic>
          <a:graphicData uri="http://schemas.openxmlformats.org/presentationml/2006/ole">
            <p:oleObj spid="_x0000_s6146" name="Chart" r:id="rId4" imgW="7772400" imgH="4362450" progId="MSGraph.Chart.8">
              <p:embed followColorScheme="full"/>
            </p:oleObj>
          </a:graphicData>
        </a:graphic>
      </p:graphicFrame>
      <p:sp>
        <p:nvSpPr>
          <p:cNvPr id="6148" name="Line 4"/>
          <p:cNvSpPr>
            <a:spLocks noChangeShapeType="1"/>
          </p:cNvSpPr>
          <p:nvPr/>
        </p:nvSpPr>
        <p:spPr bwMode="auto">
          <a:xfrm flipH="1">
            <a:off x="2819400" y="2133600"/>
            <a:ext cx="533400" cy="609600"/>
          </a:xfrm>
          <a:prstGeom prst="line">
            <a:avLst/>
          </a:prstGeom>
          <a:noFill/>
          <a:ln w="76200">
            <a:solidFill>
              <a:schemeClr val="tx1"/>
            </a:solidFill>
            <a:round/>
            <a:headEnd/>
            <a:tailEnd type="triangle" w="med" len="med"/>
          </a:ln>
        </p:spPr>
        <p:txBody>
          <a:bodyPr/>
          <a:lstStyle/>
          <a:p>
            <a:endParaRPr lang="en-GB"/>
          </a:p>
        </p:txBody>
      </p:sp>
    </p:spTree>
  </p:cSld>
  <p:clrMapOvr>
    <a:masterClrMapping/>
  </p:clrMapOvr>
  <p:timing>
    <p:tnLst>
      <p:par>
        <p:cTn id="1" dur="indefinite" restart="never" nodeType="tmRoot"/>
      </p:par>
    </p:tnLst>
  </p:timing>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6" name="Rectangle 2"/>
          <p:cNvSpPr>
            <a:spLocks noGrp="1" noChangeArrowheads="1"/>
          </p:cNvSpPr>
          <p:nvPr>
            <p:ph type="title"/>
          </p:nvPr>
        </p:nvSpPr>
        <p:spPr/>
        <p:txBody>
          <a:bodyPr/>
          <a:lstStyle/>
          <a:p>
            <a:pPr eaLnBrk="1" hangingPunct="1"/>
            <a:r>
              <a:rPr lang="es-EC" b="1" smtClean="0"/>
              <a:t>In Canada</a:t>
            </a:r>
          </a:p>
        </p:txBody>
      </p:sp>
      <p:pic>
        <p:nvPicPr>
          <p:cNvPr id="47107" name="Picture 3"/>
          <p:cNvPicPr>
            <a:picLocks noGrp="1" noChangeAspect="1" noChangeArrowheads="1"/>
          </p:cNvPicPr>
          <p:nvPr>
            <p:ph idx="1"/>
          </p:nvPr>
        </p:nvPicPr>
        <p:blipFill>
          <a:blip r:embed="rId2"/>
          <a:srcRect/>
          <a:stretch>
            <a:fillRect/>
          </a:stretch>
        </p:blipFill>
        <p:spPr>
          <a:xfrm>
            <a:off x="1295400" y="1409700"/>
            <a:ext cx="6218238" cy="4662488"/>
          </a:xfrm>
          <a:noFill/>
        </p:spPr>
      </p:pic>
    </p:spTree>
  </p:cSld>
  <p:clrMapOvr>
    <a:masterClrMapping/>
  </p:clrMapOvr>
  <p:timing>
    <p:tnLst>
      <p:par>
        <p:cTn id="1" dur="indefinite" restart="never" nodeType="tmRoot"/>
      </p:par>
    </p:tnLst>
  </p:timing>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30" name="Rectangle 2"/>
          <p:cNvSpPr>
            <a:spLocks noGrp="1" noChangeArrowheads="1"/>
          </p:cNvSpPr>
          <p:nvPr>
            <p:ph type="title"/>
          </p:nvPr>
        </p:nvSpPr>
        <p:spPr/>
        <p:txBody>
          <a:bodyPr/>
          <a:lstStyle/>
          <a:p>
            <a:pPr eaLnBrk="1" hangingPunct="1"/>
            <a:r>
              <a:rPr lang="en-US" smtClean="0"/>
              <a:t>3. </a:t>
            </a:r>
            <a:r>
              <a:rPr lang="en-US" b="1" u="sng" smtClean="0"/>
              <a:t>Social disruption</a:t>
            </a:r>
          </a:p>
        </p:txBody>
      </p:sp>
      <p:sp>
        <p:nvSpPr>
          <p:cNvPr id="48131" name="Rectangle 3"/>
          <p:cNvSpPr>
            <a:spLocks noGrp="1" noChangeArrowheads="1"/>
          </p:cNvSpPr>
          <p:nvPr>
            <p:ph type="body" idx="1"/>
          </p:nvPr>
        </p:nvSpPr>
        <p:spPr/>
        <p:txBody>
          <a:bodyPr/>
          <a:lstStyle/>
          <a:p>
            <a:pPr marL="342900" indent="-342900" eaLnBrk="1" hangingPunct="1">
              <a:lnSpc>
                <a:spcPct val="90000"/>
              </a:lnSpc>
            </a:pPr>
            <a:r>
              <a:rPr lang="en-US" sz="2800" b="1" u="sng" smtClean="0"/>
              <a:t>Migration</a:t>
            </a:r>
            <a:r>
              <a:rPr lang="en-US" sz="2800" b="1" smtClean="0"/>
              <a:t>-over 1 million cross borders daily </a:t>
            </a:r>
            <a:endParaRPr lang="en-US" sz="2800" b="1" u="sng" smtClean="0"/>
          </a:p>
          <a:p>
            <a:pPr marL="342900" indent="-342900" eaLnBrk="1" hangingPunct="1">
              <a:lnSpc>
                <a:spcPct val="90000"/>
              </a:lnSpc>
            </a:pPr>
            <a:r>
              <a:rPr lang="en-US" sz="2800" b="1" u="sng" smtClean="0"/>
              <a:t>War or civil strife</a:t>
            </a:r>
            <a:r>
              <a:rPr lang="en-US" sz="2800" b="1" smtClean="0"/>
              <a:t> (emergency defined as &gt;1 death/10,000/d) introduces  issues of food security, psychological trauma as well as need  for  essential health services</a:t>
            </a:r>
          </a:p>
          <a:p>
            <a:pPr marL="342900" indent="-342900" eaLnBrk="1" hangingPunct="1">
              <a:lnSpc>
                <a:spcPct val="90000"/>
              </a:lnSpc>
            </a:pPr>
            <a:r>
              <a:rPr lang="en-US" sz="2800" b="1" u="sng" smtClean="0"/>
              <a:t>Urbanization</a:t>
            </a:r>
          </a:p>
          <a:p>
            <a:pPr marL="742950" lvl="1" indent="-285750" eaLnBrk="1" hangingPunct="1">
              <a:lnSpc>
                <a:spcPct val="90000"/>
              </a:lnSpc>
            </a:pPr>
            <a:r>
              <a:rPr lang="en-US" sz="2400" b="1" smtClean="0"/>
              <a:t>45% live in cities</a:t>
            </a:r>
          </a:p>
          <a:p>
            <a:pPr marL="742950" lvl="1" indent="-285750" eaLnBrk="1" hangingPunct="1">
              <a:lnSpc>
                <a:spcPct val="90000"/>
              </a:lnSpc>
            </a:pPr>
            <a:r>
              <a:rPr lang="en-US" sz="2400" b="1" smtClean="0"/>
              <a:t>41 cities have &gt;5 million</a:t>
            </a:r>
          </a:p>
          <a:p>
            <a:pPr marL="742950" lvl="1" indent="-285750" eaLnBrk="1" hangingPunct="1">
              <a:lnSpc>
                <a:spcPct val="90000"/>
              </a:lnSpc>
            </a:pPr>
            <a:r>
              <a:rPr lang="en-US" sz="2400" b="1" smtClean="0"/>
              <a:t>increase industry, increase pollution</a:t>
            </a:r>
          </a:p>
          <a:p>
            <a:pPr marL="342900" indent="-342900" eaLnBrk="1" hangingPunct="1">
              <a:lnSpc>
                <a:spcPct val="90000"/>
              </a:lnSpc>
            </a:pPr>
            <a:endParaRPr lang="en-US" sz="2800" b="1" smtClean="0"/>
          </a:p>
        </p:txBody>
      </p:sp>
    </p:spTree>
  </p:cSld>
  <p:clrMapOvr>
    <a:masterClrMapping/>
  </p:clrMapOvr>
  <p:timing>
    <p:tnLst>
      <p:par>
        <p:cTn id="1" dur="indefinite" restart="never" nodeType="tmRoot"/>
      </p:par>
    </p:tnLst>
  </p:timing>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9154" name="Picture 2" descr="Cover photograph"/>
          <p:cNvPicPr>
            <a:picLocks noChangeAspect="1" noChangeArrowheads="1"/>
          </p:cNvPicPr>
          <p:nvPr/>
        </p:nvPicPr>
        <p:blipFill>
          <a:blip r:embed="rId3"/>
          <a:srcRect/>
          <a:stretch>
            <a:fillRect/>
          </a:stretch>
        </p:blipFill>
        <p:spPr bwMode="auto">
          <a:xfrm>
            <a:off x="381000" y="0"/>
            <a:ext cx="8382000" cy="6535738"/>
          </a:xfrm>
          <a:prstGeom prst="rect">
            <a:avLst/>
          </a:prstGeom>
          <a:noFill/>
          <a:ln w="9525">
            <a:noFill/>
            <a:miter lim="800000"/>
            <a:headEnd/>
            <a:tailEnd/>
          </a:ln>
        </p:spPr>
      </p:pic>
    </p:spTree>
  </p:cSld>
  <p:clrMapOvr>
    <a:masterClrMapping/>
  </p:clrMapOvr>
  <p:timing>
    <p:tnLst>
      <p:par>
        <p:cTn id="1" dur="indefinite" restart="never" nodeType="tmRoot"/>
      </p:par>
    </p:tnLst>
  </p:timing>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78" name="Rectangle 2"/>
          <p:cNvSpPr>
            <a:spLocks noGrp="1" noChangeArrowheads="1"/>
          </p:cNvSpPr>
          <p:nvPr>
            <p:ph type="title"/>
          </p:nvPr>
        </p:nvSpPr>
        <p:spPr/>
        <p:txBody>
          <a:bodyPr/>
          <a:lstStyle/>
          <a:p>
            <a:pPr eaLnBrk="1" hangingPunct="1"/>
            <a:r>
              <a:rPr lang="en-US" b="1" smtClean="0"/>
              <a:t>4. </a:t>
            </a:r>
            <a:r>
              <a:rPr lang="en-US" b="1" u="sng" smtClean="0"/>
              <a:t>Climate impact</a:t>
            </a:r>
          </a:p>
        </p:txBody>
      </p:sp>
      <p:sp>
        <p:nvSpPr>
          <p:cNvPr id="50179" name="Rectangle 3"/>
          <p:cNvSpPr>
            <a:spLocks noGrp="1" noChangeArrowheads="1"/>
          </p:cNvSpPr>
          <p:nvPr>
            <p:ph type="body" idx="1"/>
          </p:nvPr>
        </p:nvSpPr>
        <p:spPr/>
        <p:txBody>
          <a:bodyPr/>
          <a:lstStyle/>
          <a:p>
            <a:pPr marL="342900" indent="-342900" eaLnBrk="1" hangingPunct="1">
              <a:lnSpc>
                <a:spcPct val="90000"/>
              </a:lnSpc>
            </a:pPr>
            <a:r>
              <a:rPr lang="en-US" sz="2800" b="1" smtClean="0"/>
              <a:t>Agriculture</a:t>
            </a:r>
          </a:p>
          <a:p>
            <a:pPr marL="342900" indent="-342900" eaLnBrk="1" hangingPunct="1">
              <a:lnSpc>
                <a:spcPct val="90000"/>
              </a:lnSpc>
            </a:pPr>
            <a:r>
              <a:rPr lang="en-US" sz="2800" b="1" smtClean="0"/>
              <a:t>Global warming: Optimal temperature for mosquitos is 25-27degree C, a few degrees in average temp can transform a no fly zone into malaria breeding ground</a:t>
            </a:r>
          </a:p>
          <a:p>
            <a:pPr marL="342900" indent="-342900" eaLnBrk="1" hangingPunct="1">
              <a:lnSpc>
                <a:spcPct val="90000"/>
              </a:lnSpc>
            </a:pPr>
            <a:r>
              <a:rPr lang="en-US" sz="2800" b="1" smtClean="0"/>
              <a:t>Water access</a:t>
            </a:r>
          </a:p>
          <a:p>
            <a:pPr marL="342900" indent="-342900" eaLnBrk="1" hangingPunct="1">
              <a:lnSpc>
                <a:spcPct val="90000"/>
              </a:lnSpc>
            </a:pPr>
            <a:r>
              <a:rPr lang="en-US" sz="2800" b="1" smtClean="0"/>
              <a:t>Pollution: CO2 emissions range from 0.8metric tons /capita in ssAfrica to 12.3 in high income countries (WB 2000)</a:t>
            </a:r>
          </a:p>
          <a:p>
            <a:pPr marL="342900" indent="-342900" eaLnBrk="1" hangingPunct="1">
              <a:lnSpc>
                <a:spcPct val="90000"/>
              </a:lnSpc>
            </a:pPr>
            <a:r>
              <a:rPr lang="en-US" sz="2800" b="1" smtClean="0"/>
              <a:t>Sun exposure</a:t>
            </a:r>
          </a:p>
        </p:txBody>
      </p:sp>
    </p:spTree>
  </p:cSld>
  <p:clrMapOvr>
    <a:masterClrMapping/>
  </p:clrMapOvr>
  <p:timing>
    <p:tnLst>
      <p:par>
        <p:cTn id="1" dur="indefinite" restart="never" nodeType="tmRoot"/>
      </p:par>
    </p:tnLst>
  </p:timing>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1202" name="Picture 2" descr="GNIpercapita"/>
          <p:cNvPicPr>
            <a:picLocks noGrp="1" noChangeAspect="1" noChangeArrowheads="1"/>
          </p:cNvPicPr>
          <p:nvPr>
            <p:ph/>
          </p:nvPr>
        </p:nvPicPr>
        <p:blipFill>
          <a:blip r:embed="rId2"/>
          <a:srcRect t="5771"/>
          <a:stretch>
            <a:fillRect/>
          </a:stretch>
        </p:blipFill>
        <p:spPr>
          <a:xfrm>
            <a:off x="228600" y="1295400"/>
            <a:ext cx="8715375" cy="3911600"/>
          </a:xfrm>
          <a:noFill/>
        </p:spPr>
      </p:pic>
      <p:sp>
        <p:nvSpPr>
          <p:cNvPr id="51203" name="Text Box 3"/>
          <p:cNvSpPr txBox="1">
            <a:spLocks noChangeArrowheads="1"/>
          </p:cNvSpPr>
          <p:nvPr/>
        </p:nvSpPr>
        <p:spPr bwMode="auto">
          <a:xfrm>
            <a:off x="1066800" y="5943600"/>
            <a:ext cx="7315200" cy="517525"/>
          </a:xfrm>
          <a:prstGeom prst="rect">
            <a:avLst/>
          </a:prstGeom>
          <a:noFill/>
          <a:ln w="9525">
            <a:noFill/>
            <a:miter lim="800000"/>
            <a:headEnd/>
            <a:tailEnd/>
          </a:ln>
        </p:spPr>
        <p:txBody>
          <a:bodyPr>
            <a:spAutoFit/>
          </a:bodyPr>
          <a:lstStyle/>
          <a:p>
            <a:pPr algn="ctr">
              <a:spcBef>
                <a:spcPct val="50000"/>
              </a:spcBef>
            </a:pPr>
            <a:r>
              <a:rPr lang="en-US" sz="1400">
                <a:latin typeface="Times" pitchFamily="18" charset="0"/>
              </a:rPr>
              <a:t>(Temperature lines derived from “Inside the Third World” 3</a:t>
            </a:r>
            <a:r>
              <a:rPr lang="en-US" sz="1400" baseline="30000">
                <a:latin typeface="Times" pitchFamily="18" charset="0"/>
              </a:rPr>
              <a:t>rd</a:t>
            </a:r>
            <a:r>
              <a:rPr lang="en-US" sz="1400">
                <a:latin typeface="Times" pitchFamily="18" charset="0"/>
              </a:rPr>
              <a:t> edition, P. Harrison, Penguin Books, London, 1993; World Bank data </a:t>
            </a:r>
            <a:r>
              <a:rPr lang="en-US" sz="1400">
                <a:latin typeface="Times" pitchFamily="18" charset="0"/>
                <a:hlinkClick r:id="rId3"/>
              </a:rPr>
              <a:t>http://www.worldbank.org/data/maps/images/GNIpercapita.jpg</a:t>
            </a:r>
            <a:r>
              <a:rPr lang="en-US" sz="1400">
                <a:latin typeface="Times" pitchFamily="18" charset="0"/>
              </a:rPr>
              <a:t>)</a:t>
            </a:r>
          </a:p>
        </p:txBody>
      </p:sp>
      <p:sp>
        <p:nvSpPr>
          <p:cNvPr id="51204" name="Text Box 4"/>
          <p:cNvSpPr txBox="1">
            <a:spLocks noChangeArrowheads="1"/>
          </p:cNvSpPr>
          <p:nvPr/>
        </p:nvSpPr>
        <p:spPr bwMode="auto">
          <a:xfrm>
            <a:off x="304800" y="2819400"/>
            <a:ext cx="1447800" cy="1314450"/>
          </a:xfrm>
          <a:prstGeom prst="rect">
            <a:avLst/>
          </a:prstGeom>
          <a:noFill/>
          <a:ln w="9525">
            <a:noFill/>
            <a:miter lim="800000"/>
            <a:headEnd/>
            <a:tailEnd/>
          </a:ln>
        </p:spPr>
        <p:txBody>
          <a:bodyPr>
            <a:spAutoFit/>
          </a:bodyPr>
          <a:lstStyle/>
          <a:p>
            <a:pPr>
              <a:spcBef>
                <a:spcPct val="50000"/>
              </a:spcBef>
            </a:pPr>
            <a:r>
              <a:rPr lang="en-US" sz="1600" b="1">
                <a:solidFill>
                  <a:srgbClr val="FF0000"/>
                </a:solidFill>
                <a:latin typeface="Times" pitchFamily="18" charset="0"/>
              </a:rPr>
              <a:t>Yearly average temperatures greater than 20 degrees C</a:t>
            </a:r>
          </a:p>
        </p:txBody>
      </p:sp>
      <p:sp>
        <p:nvSpPr>
          <p:cNvPr id="51205" name="Text Box 5"/>
          <p:cNvSpPr txBox="1">
            <a:spLocks noChangeArrowheads="1"/>
          </p:cNvSpPr>
          <p:nvPr/>
        </p:nvSpPr>
        <p:spPr bwMode="auto">
          <a:xfrm>
            <a:off x="1203325" y="2362200"/>
            <a:ext cx="231775" cy="214313"/>
          </a:xfrm>
          <a:prstGeom prst="rect">
            <a:avLst/>
          </a:prstGeom>
          <a:noFill/>
          <a:ln w="9525">
            <a:noFill/>
            <a:miter lim="800000"/>
            <a:headEnd/>
            <a:tailEnd/>
          </a:ln>
        </p:spPr>
        <p:txBody>
          <a:bodyPr wrap="none">
            <a:spAutoFit/>
          </a:bodyPr>
          <a:lstStyle/>
          <a:p>
            <a:r>
              <a:rPr lang="en-US" sz="800" b="1">
                <a:solidFill>
                  <a:srgbClr val="FF0000"/>
                </a:solidFill>
                <a:latin typeface="Times" pitchFamily="18" charset="0"/>
              </a:rPr>
              <a:t>x</a:t>
            </a:r>
          </a:p>
        </p:txBody>
      </p:sp>
      <p:sp>
        <p:nvSpPr>
          <p:cNvPr id="51206" name="Text Box 6"/>
          <p:cNvSpPr txBox="1">
            <a:spLocks noChangeArrowheads="1"/>
          </p:cNvSpPr>
          <p:nvPr/>
        </p:nvSpPr>
        <p:spPr bwMode="auto">
          <a:xfrm>
            <a:off x="1851025" y="2582863"/>
            <a:ext cx="184150" cy="214312"/>
          </a:xfrm>
          <a:prstGeom prst="rect">
            <a:avLst/>
          </a:prstGeom>
          <a:noFill/>
          <a:ln w="9525">
            <a:noFill/>
            <a:miter lim="800000"/>
            <a:headEnd/>
            <a:tailEnd/>
          </a:ln>
        </p:spPr>
        <p:txBody>
          <a:bodyPr>
            <a:spAutoFit/>
          </a:bodyPr>
          <a:lstStyle/>
          <a:p>
            <a:pPr>
              <a:spcBef>
                <a:spcPct val="50000"/>
              </a:spcBef>
            </a:pPr>
            <a:r>
              <a:rPr lang="en-US" sz="800" b="1">
                <a:solidFill>
                  <a:srgbClr val="FF0000"/>
                </a:solidFill>
                <a:latin typeface="Times" pitchFamily="18" charset="0"/>
              </a:rPr>
              <a:t>x</a:t>
            </a:r>
          </a:p>
        </p:txBody>
      </p:sp>
      <p:sp>
        <p:nvSpPr>
          <p:cNvPr id="51207" name="Text Box 7"/>
          <p:cNvSpPr txBox="1">
            <a:spLocks noChangeArrowheads="1"/>
          </p:cNvSpPr>
          <p:nvPr/>
        </p:nvSpPr>
        <p:spPr bwMode="auto">
          <a:xfrm>
            <a:off x="3527425" y="2667000"/>
            <a:ext cx="184150" cy="214313"/>
          </a:xfrm>
          <a:prstGeom prst="rect">
            <a:avLst/>
          </a:prstGeom>
          <a:noFill/>
          <a:ln w="9525">
            <a:noFill/>
            <a:miter lim="800000"/>
            <a:headEnd/>
            <a:tailEnd/>
          </a:ln>
        </p:spPr>
        <p:txBody>
          <a:bodyPr>
            <a:spAutoFit/>
          </a:bodyPr>
          <a:lstStyle/>
          <a:p>
            <a:pPr>
              <a:spcBef>
                <a:spcPct val="50000"/>
              </a:spcBef>
            </a:pPr>
            <a:r>
              <a:rPr lang="en-US" sz="800" b="1">
                <a:solidFill>
                  <a:srgbClr val="FF0000"/>
                </a:solidFill>
                <a:latin typeface="Times" pitchFamily="18" charset="0"/>
              </a:rPr>
              <a:t>x</a:t>
            </a:r>
          </a:p>
        </p:txBody>
      </p:sp>
      <p:sp>
        <p:nvSpPr>
          <p:cNvPr id="51208" name="Text Box 8"/>
          <p:cNvSpPr txBox="1">
            <a:spLocks noChangeArrowheads="1"/>
          </p:cNvSpPr>
          <p:nvPr/>
        </p:nvSpPr>
        <p:spPr bwMode="auto">
          <a:xfrm>
            <a:off x="3870325" y="2370138"/>
            <a:ext cx="231775" cy="214312"/>
          </a:xfrm>
          <a:prstGeom prst="rect">
            <a:avLst/>
          </a:prstGeom>
          <a:noFill/>
          <a:ln w="9525">
            <a:noFill/>
            <a:miter lim="800000"/>
            <a:headEnd/>
            <a:tailEnd/>
          </a:ln>
        </p:spPr>
        <p:txBody>
          <a:bodyPr wrap="none">
            <a:spAutoFit/>
          </a:bodyPr>
          <a:lstStyle/>
          <a:p>
            <a:r>
              <a:rPr lang="en-US" sz="800" b="1">
                <a:solidFill>
                  <a:srgbClr val="FF0000"/>
                </a:solidFill>
                <a:latin typeface="Times" pitchFamily="18" charset="0"/>
              </a:rPr>
              <a:t>x</a:t>
            </a:r>
          </a:p>
        </p:txBody>
      </p:sp>
      <p:sp>
        <p:nvSpPr>
          <p:cNvPr id="51209" name="Freeform 9"/>
          <p:cNvSpPr>
            <a:spLocks/>
          </p:cNvSpPr>
          <p:nvPr/>
        </p:nvSpPr>
        <p:spPr bwMode="auto">
          <a:xfrm>
            <a:off x="1292225" y="4189413"/>
            <a:ext cx="609600" cy="76200"/>
          </a:xfrm>
          <a:custGeom>
            <a:avLst/>
            <a:gdLst>
              <a:gd name="T0" fmla="*/ 0 w 384"/>
              <a:gd name="T1" fmla="*/ 76200 h 96"/>
              <a:gd name="T2" fmla="*/ 609600 w 384"/>
              <a:gd name="T3" fmla="*/ 0 h 96"/>
              <a:gd name="T4" fmla="*/ 0 60000 65536"/>
              <a:gd name="T5" fmla="*/ 0 60000 65536"/>
              <a:gd name="T6" fmla="*/ 0 w 384"/>
              <a:gd name="T7" fmla="*/ 0 h 96"/>
              <a:gd name="T8" fmla="*/ 384 w 384"/>
              <a:gd name="T9" fmla="*/ 96 h 96"/>
            </a:gdLst>
            <a:ahLst/>
            <a:cxnLst>
              <a:cxn ang="T4">
                <a:pos x="T0" y="T1"/>
              </a:cxn>
              <a:cxn ang="T5">
                <a:pos x="T2" y="T3"/>
              </a:cxn>
            </a:cxnLst>
            <a:rect l="T6" t="T7" r="T8" b="T9"/>
            <a:pathLst>
              <a:path w="384" h="96">
                <a:moveTo>
                  <a:pt x="0" y="96"/>
                </a:moveTo>
                <a:cubicBezTo>
                  <a:pt x="160" y="56"/>
                  <a:pt x="320" y="16"/>
                  <a:pt x="384" y="0"/>
                </a:cubicBezTo>
              </a:path>
            </a:pathLst>
          </a:custGeom>
          <a:noFill/>
          <a:ln w="57150">
            <a:solidFill>
              <a:srgbClr val="FF0000"/>
            </a:solidFill>
            <a:round/>
            <a:headEnd/>
            <a:tailEnd/>
          </a:ln>
        </p:spPr>
        <p:txBody>
          <a:bodyPr/>
          <a:lstStyle/>
          <a:p>
            <a:endParaRPr lang="en-GB"/>
          </a:p>
        </p:txBody>
      </p:sp>
      <p:sp>
        <p:nvSpPr>
          <p:cNvPr id="51210" name="Freeform 10"/>
          <p:cNvSpPr>
            <a:spLocks/>
          </p:cNvSpPr>
          <p:nvPr/>
        </p:nvSpPr>
        <p:spPr bwMode="auto">
          <a:xfrm>
            <a:off x="1905000" y="4114800"/>
            <a:ext cx="228600" cy="76200"/>
          </a:xfrm>
          <a:custGeom>
            <a:avLst/>
            <a:gdLst>
              <a:gd name="T0" fmla="*/ 0 w 144"/>
              <a:gd name="T1" fmla="*/ 76200 h 48"/>
              <a:gd name="T2" fmla="*/ 228600 w 144"/>
              <a:gd name="T3" fmla="*/ 0 h 48"/>
              <a:gd name="T4" fmla="*/ 0 60000 65536"/>
              <a:gd name="T5" fmla="*/ 0 60000 65536"/>
              <a:gd name="T6" fmla="*/ 0 w 144"/>
              <a:gd name="T7" fmla="*/ 0 h 48"/>
              <a:gd name="T8" fmla="*/ 144 w 144"/>
              <a:gd name="T9" fmla="*/ 48 h 48"/>
            </a:gdLst>
            <a:ahLst/>
            <a:cxnLst>
              <a:cxn ang="T4">
                <a:pos x="T0" y="T1"/>
              </a:cxn>
              <a:cxn ang="T5">
                <a:pos x="T2" y="T3"/>
              </a:cxn>
            </a:cxnLst>
            <a:rect l="T6" t="T7" r="T8" b="T9"/>
            <a:pathLst>
              <a:path w="144" h="48">
                <a:moveTo>
                  <a:pt x="0" y="48"/>
                </a:moveTo>
                <a:cubicBezTo>
                  <a:pt x="60" y="28"/>
                  <a:pt x="120" y="8"/>
                  <a:pt x="144" y="0"/>
                </a:cubicBezTo>
              </a:path>
            </a:pathLst>
          </a:custGeom>
          <a:noFill/>
          <a:ln w="57150">
            <a:solidFill>
              <a:srgbClr val="FF0000"/>
            </a:solidFill>
            <a:round/>
            <a:headEnd/>
            <a:tailEnd/>
          </a:ln>
        </p:spPr>
        <p:txBody>
          <a:bodyPr/>
          <a:lstStyle/>
          <a:p>
            <a:endParaRPr lang="en-GB"/>
          </a:p>
        </p:txBody>
      </p:sp>
      <p:sp>
        <p:nvSpPr>
          <p:cNvPr id="51211" name="Line 11"/>
          <p:cNvSpPr>
            <a:spLocks noChangeShapeType="1"/>
          </p:cNvSpPr>
          <p:nvPr/>
        </p:nvSpPr>
        <p:spPr bwMode="auto">
          <a:xfrm flipH="1">
            <a:off x="228600" y="4267200"/>
            <a:ext cx="1066800" cy="0"/>
          </a:xfrm>
          <a:prstGeom prst="line">
            <a:avLst/>
          </a:prstGeom>
          <a:noFill/>
          <a:ln w="57150">
            <a:solidFill>
              <a:srgbClr val="FF0000"/>
            </a:solidFill>
            <a:round/>
            <a:headEnd/>
            <a:tailEnd/>
          </a:ln>
        </p:spPr>
        <p:txBody>
          <a:bodyPr/>
          <a:lstStyle/>
          <a:p>
            <a:endParaRPr lang="en-GB"/>
          </a:p>
        </p:txBody>
      </p:sp>
      <p:sp>
        <p:nvSpPr>
          <p:cNvPr id="51212" name="Freeform 12"/>
          <p:cNvSpPr>
            <a:spLocks/>
          </p:cNvSpPr>
          <p:nvPr/>
        </p:nvSpPr>
        <p:spPr bwMode="auto">
          <a:xfrm>
            <a:off x="2133600" y="4038600"/>
            <a:ext cx="228600" cy="444500"/>
          </a:xfrm>
          <a:custGeom>
            <a:avLst/>
            <a:gdLst>
              <a:gd name="T0" fmla="*/ 0 w 144"/>
              <a:gd name="T1" fmla="*/ 63500 h 280"/>
              <a:gd name="T2" fmla="*/ 76200 w 144"/>
              <a:gd name="T3" fmla="*/ 63500 h 280"/>
              <a:gd name="T4" fmla="*/ 228600 w 144"/>
              <a:gd name="T5" fmla="*/ 444500 h 280"/>
              <a:gd name="T6" fmla="*/ 0 60000 65536"/>
              <a:gd name="T7" fmla="*/ 0 60000 65536"/>
              <a:gd name="T8" fmla="*/ 0 60000 65536"/>
              <a:gd name="T9" fmla="*/ 0 w 144"/>
              <a:gd name="T10" fmla="*/ 0 h 280"/>
              <a:gd name="T11" fmla="*/ 144 w 144"/>
              <a:gd name="T12" fmla="*/ 280 h 280"/>
            </a:gdLst>
            <a:ahLst/>
            <a:cxnLst>
              <a:cxn ang="T6">
                <a:pos x="T0" y="T1"/>
              </a:cxn>
              <a:cxn ang="T7">
                <a:pos x="T2" y="T3"/>
              </a:cxn>
              <a:cxn ang="T8">
                <a:pos x="T4" y="T5"/>
              </a:cxn>
            </a:cxnLst>
            <a:rect l="T9" t="T10" r="T11" b="T12"/>
            <a:pathLst>
              <a:path w="144" h="280">
                <a:moveTo>
                  <a:pt x="0" y="40"/>
                </a:moveTo>
                <a:cubicBezTo>
                  <a:pt x="12" y="20"/>
                  <a:pt x="24" y="0"/>
                  <a:pt x="48" y="40"/>
                </a:cubicBezTo>
                <a:cubicBezTo>
                  <a:pt x="72" y="80"/>
                  <a:pt x="128" y="240"/>
                  <a:pt x="144" y="280"/>
                </a:cubicBezTo>
              </a:path>
            </a:pathLst>
          </a:custGeom>
          <a:noFill/>
          <a:ln w="57150">
            <a:solidFill>
              <a:srgbClr val="FF0000"/>
            </a:solidFill>
            <a:round/>
            <a:headEnd/>
            <a:tailEnd/>
          </a:ln>
        </p:spPr>
        <p:txBody>
          <a:bodyPr/>
          <a:lstStyle/>
          <a:p>
            <a:endParaRPr lang="en-GB"/>
          </a:p>
        </p:txBody>
      </p:sp>
      <p:sp>
        <p:nvSpPr>
          <p:cNvPr id="51213" name="Freeform 13"/>
          <p:cNvSpPr>
            <a:spLocks/>
          </p:cNvSpPr>
          <p:nvPr/>
        </p:nvSpPr>
        <p:spPr bwMode="auto">
          <a:xfrm>
            <a:off x="2667000" y="4495800"/>
            <a:ext cx="533400" cy="152400"/>
          </a:xfrm>
          <a:custGeom>
            <a:avLst/>
            <a:gdLst>
              <a:gd name="T0" fmla="*/ 0 w 384"/>
              <a:gd name="T1" fmla="*/ 152400 h 96"/>
              <a:gd name="T2" fmla="*/ 533400 w 384"/>
              <a:gd name="T3" fmla="*/ 0 h 96"/>
              <a:gd name="T4" fmla="*/ 0 60000 65536"/>
              <a:gd name="T5" fmla="*/ 0 60000 65536"/>
              <a:gd name="T6" fmla="*/ 0 w 384"/>
              <a:gd name="T7" fmla="*/ 0 h 96"/>
              <a:gd name="T8" fmla="*/ 384 w 384"/>
              <a:gd name="T9" fmla="*/ 96 h 96"/>
            </a:gdLst>
            <a:ahLst/>
            <a:cxnLst>
              <a:cxn ang="T4">
                <a:pos x="T0" y="T1"/>
              </a:cxn>
              <a:cxn ang="T5">
                <a:pos x="T2" y="T3"/>
              </a:cxn>
            </a:cxnLst>
            <a:rect l="T6" t="T7" r="T8" b="T9"/>
            <a:pathLst>
              <a:path w="384" h="96">
                <a:moveTo>
                  <a:pt x="0" y="96"/>
                </a:moveTo>
                <a:cubicBezTo>
                  <a:pt x="160" y="56"/>
                  <a:pt x="320" y="16"/>
                  <a:pt x="384" y="0"/>
                </a:cubicBezTo>
              </a:path>
            </a:pathLst>
          </a:custGeom>
          <a:noFill/>
          <a:ln w="57150">
            <a:solidFill>
              <a:srgbClr val="FF0000"/>
            </a:solidFill>
            <a:round/>
            <a:headEnd/>
            <a:tailEnd/>
          </a:ln>
        </p:spPr>
        <p:txBody>
          <a:bodyPr/>
          <a:lstStyle/>
          <a:p>
            <a:endParaRPr lang="en-GB"/>
          </a:p>
        </p:txBody>
      </p:sp>
      <p:sp>
        <p:nvSpPr>
          <p:cNvPr id="51214" name="Freeform 14"/>
          <p:cNvSpPr>
            <a:spLocks/>
          </p:cNvSpPr>
          <p:nvPr/>
        </p:nvSpPr>
        <p:spPr bwMode="auto">
          <a:xfrm>
            <a:off x="3200400" y="4343400"/>
            <a:ext cx="304800" cy="152400"/>
          </a:xfrm>
          <a:custGeom>
            <a:avLst/>
            <a:gdLst>
              <a:gd name="T0" fmla="*/ 0 w 192"/>
              <a:gd name="T1" fmla="*/ 152400 h 96"/>
              <a:gd name="T2" fmla="*/ 152400 w 192"/>
              <a:gd name="T3" fmla="*/ 76200 h 96"/>
              <a:gd name="T4" fmla="*/ 304800 w 192"/>
              <a:gd name="T5" fmla="*/ 0 h 96"/>
              <a:gd name="T6" fmla="*/ 0 60000 65536"/>
              <a:gd name="T7" fmla="*/ 0 60000 65536"/>
              <a:gd name="T8" fmla="*/ 0 60000 65536"/>
              <a:gd name="T9" fmla="*/ 0 w 192"/>
              <a:gd name="T10" fmla="*/ 0 h 96"/>
              <a:gd name="T11" fmla="*/ 192 w 192"/>
              <a:gd name="T12" fmla="*/ 96 h 96"/>
            </a:gdLst>
            <a:ahLst/>
            <a:cxnLst>
              <a:cxn ang="T6">
                <a:pos x="T0" y="T1"/>
              </a:cxn>
              <a:cxn ang="T7">
                <a:pos x="T2" y="T3"/>
              </a:cxn>
              <a:cxn ang="T8">
                <a:pos x="T4" y="T5"/>
              </a:cxn>
            </a:cxnLst>
            <a:rect l="T9" t="T10" r="T11" b="T12"/>
            <a:pathLst>
              <a:path w="192" h="96">
                <a:moveTo>
                  <a:pt x="0" y="96"/>
                </a:moveTo>
                <a:cubicBezTo>
                  <a:pt x="32" y="80"/>
                  <a:pt x="64" y="64"/>
                  <a:pt x="96" y="48"/>
                </a:cubicBezTo>
                <a:cubicBezTo>
                  <a:pt x="128" y="32"/>
                  <a:pt x="176" y="8"/>
                  <a:pt x="192" y="0"/>
                </a:cubicBezTo>
              </a:path>
            </a:pathLst>
          </a:custGeom>
          <a:noFill/>
          <a:ln w="57150">
            <a:solidFill>
              <a:srgbClr val="FF0000"/>
            </a:solidFill>
            <a:round/>
            <a:headEnd/>
            <a:tailEnd/>
          </a:ln>
        </p:spPr>
        <p:txBody>
          <a:bodyPr/>
          <a:lstStyle/>
          <a:p>
            <a:endParaRPr lang="en-GB"/>
          </a:p>
        </p:txBody>
      </p:sp>
      <p:sp>
        <p:nvSpPr>
          <p:cNvPr id="51215" name="Freeform 15"/>
          <p:cNvSpPr>
            <a:spLocks/>
          </p:cNvSpPr>
          <p:nvPr/>
        </p:nvSpPr>
        <p:spPr bwMode="auto">
          <a:xfrm>
            <a:off x="3505200" y="4114800"/>
            <a:ext cx="762000" cy="228600"/>
          </a:xfrm>
          <a:custGeom>
            <a:avLst/>
            <a:gdLst>
              <a:gd name="T0" fmla="*/ 0 w 480"/>
              <a:gd name="T1" fmla="*/ 228600 h 144"/>
              <a:gd name="T2" fmla="*/ 762000 w 480"/>
              <a:gd name="T3" fmla="*/ 0 h 144"/>
              <a:gd name="T4" fmla="*/ 0 60000 65536"/>
              <a:gd name="T5" fmla="*/ 0 60000 65536"/>
              <a:gd name="T6" fmla="*/ 0 w 480"/>
              <a:gd name="T7" fmla="*/ 0 h 144"/>
              <a:gd name="T8" fmla="*/ 480 w 480"/>
              <a:gd name="T9" fmla="*/ 144 h 144"/>
            </a:gdLst>
            <a:ahLst/>
            <a:cxnLst>
              <a:cxn ang="T4">
                <a:pos x="T0" y="T1"/>
              </a:cxn>
              <a:cxn ang="T5">
                <a:pos x="T2" y="T3"/>
              </a:cxn>
            </a:cxnLst>
            <a:rect l="T6" t="T7" r="T8" b="T9"/>
            <a:pathLst>
              <a:path w="480" h="144">
                <a:moveTo>
                  <a:pt x="0" y="144"/>
                </a:moveTo>
                <a:cubicBezTo>
                  <a:pt x="200" y="84"/>
                  <a:pt x="400" y="24"/>
                  <a:pt x="480" y="0"/>
                </a:cubicBezTo>
              </a:path>
            </a:pathLst>
          </a:custGeom>
          <a:noFill/>
          <a:ln w="57150">
            <a:solidFill>
              <a:srgbClr val="FF0000"/>
            </a:solidFill>
            <a:round/>
            <a:headEnd/>
            <a:tailEnd/>
          </a:ln>
        </p:spPr>
        <p:txBody>
          <a:bodyPr/>
          <a:lstStyle/>
          <a:p>
            <a:endParaRPr lang="en-GB"/>
          </a:p>
        </p:txBody>
      </p:sp>
      <p:sp>
        <p:nvSpPr>
          <p:cNvPr id="51216" name="Freeform 16"/>
          <p:cNvSpPr>
            <a:spLocks/>
          </p:cNvSpPr>
          <p:nvPr/>
        </p:nvSpPr>
        <p:spPr bwMode="auto">
          <a:xfrm>
            <a:off x="4267200" y="4114800"/>
            <a:ext cx="152400" cy="304800"/>
          </a:xfrm>
          <a:custGeom>
            <a:avLst/>
            <a:gdLst>
              <a:gd name="T0" fmla="*/ 0 w 96"/>
              <a:gd name="T1" fmla="*/ 0 h 192"/>
              <a:gd name="T2" fmla="*/ 76200 w 96"/>
              <a:gd name="T3" fmla="*/ 76200 h 192"/>
              <a:gd name="T4" fmla="*/ 152400 w 96"/>
              <a:gd name="T5" fmla="*/ 304800 h 192"/>
              <a:gd name="T6" fmla="*/ 0 60000 65536"/>
              <a:gd name="T7" fmla="*/ 0 60000 65536"/>
              <a:gd name="T8" fmla="*/ 0 60000 65536"/>
              <a:gd name="T9" fmla="*/ 0 w 96"/>
              <a:gd name="T10" fmla="*/ 0 h 192"/>
              <a:gd name="T11" fmla="*/ 96 w 96"/>
              <a:gd name="T12" fmla="*/ 192 h 192"/>
            </a:gdLst>
            <a:ahLst/>
            <a:cxnLst>
              <a:cxn ang="T6">
                <a:pos x="T0" y="T1"/>
              </a:cxn>
              <a:cxn ang="T7">
                <a:pos x="T2" y="T3"/>
              </a:cxn>
              <a:cxn ang="T8">
                <a:pos x="T4" y="T5"/>
              </a:cxn>
            </a:cxnLst>
            <a:rect l="T9" t="T10" r="T11" b="T12"/>
            <a:pathLst>
              <a:path w="96" h="192">
                <a:moveTo>
                  <a:pt x="0" y="0"/>
                </a:moveTo>
                <a:cubicBezTo>
                  <a:pt x="16" y="8"/>
                  <a:pt x="32" y="16"/>
                  <a:pt x="48" y="48"/>
                </a:cubicBezTo>
                <a:cubicBezTo>
                  <a:pt x="64" y="80"/>
                  <a:pt x="80" y="136"/>
                  <a:pt x="96" y="192"/>
                </a:cubicBezTo>
              </a:path>
            </a:pathLst>
          </a:custGeom>
          <a:noFill/>
          <a:ln w="57150">
            <a:solidFill>
              <a:srgbClr val="FF0000"/>
            </a:solidFill>
            <a:round/>
            <a:headEnd/>
            <a:tailEnd/>
          </a:ln>
        </p:spPr>
        <p:txBody>
          <a:bodyPr/>
          <a:lstStyle/>
          <a:p>
            <a:endParaRPr lang="en-GB"/>
          </a:p>
        </p:txBody>
      </p:sp>
      <p:sp>
        <p:nvSpPr>
          <p:cNvPr id="51217" name="Freeform 17"/>
          <p:cNvSpPr>
            <a:spLocks/>
          </p:cNvSpPr>
          <p:nvPr/>
        </p:nvSpPr>
        <p:spPr bwMode="auto">
          <a:xfrm>
            <a:off x="2362200" y="4495800"/>
            <a:ext cx="304800" cy="165100"/>
          </a:xfrm>
          <a:custGeom>
            <a:avLst/>
            <a:gdLst>
              <a:gd name="T0" fmla="*/ 0 w 192"/>
              <a:gd name="T1" fmla="*/ 0 h 104"/>
              <a:gd name="T2" fmla="*/ 76200 w 192"/>
              <a:gd name="T3" fmla="*/ 76200 h 104"/>
              <a:gd name="T4" fmla="*/ 152400 w 192"/>
              <a:gd name="T5" fmla="*/ 152400 h 104"/>
              <a:gd name="T6" fmla="*/ 304800 w 192"/>
              <a:gd name="T7" fmla="*/ 152400 h 104"/>
              <a:gd name="T8" fmla="*/ 0 60000 65536"/>
              <a:gd name="T9" fmla="*/ 0 60000 65536"/>
              <a:gd name="T10" fmla="*/ 0 60000 65536"/>
              <a:gd name="T11" fmla="*/ 0 60000 65536"/>
              <a:gd name="T12" fmla="*/ 0 w 192"/>
              <a:gd name="T13" fmla="*/ 0 h 104"/>
              <a:gd name="T14" fmla="*/ 192 w 192"/>
              <a:gd name="T15" fmla="*/ 104 h 104"/>
            </a:gdLst>
            <a:ahLst/>
            <a:cxnLst>
              <a:cxn ang="T8">
                <a:pos x="T0" y="T1"/>
              </a:cxn>
              <a:cxn ang="T9">
                <a:pos x="T2" y="T3"/>
              </a:cxn>
              <a:cxn ang="T10">
                <a:pos x="T4" y="T5"/>
              </a:cxn>
              <a:cxn ang="T11">
                <a:pos x="T6" y="T7"/>
              </a:cxn>
            </a:cxnLst>
            <a:rect l="T12" t="T13" r="T14" b="T15"/>
            <a:pathLst>
              <a:path w="192" h="104">
                <a:moveTo>
                  <a:pt x="0" y="0"/>
                </a:moveTo>
                <a:cubicBezTo>
                  <a:pt x="16" y="16"/>
                  <a:pt x="32" y="32"/>
                  <a:pt x="48" y="48"/>
                </a:cubicBezTo>
                <a:cubicBezTo>
                  <a:pt x="64" y="64"/>
                  <a:pt x="72" y="88"/>
                  <a:pt x="96" y="96"/>
                </a:cubicBezTo>
                <a:cubicBezTo>
                  <a:pt x="120" y="104"/>
                  <a:pt x="176" y="96"/>
                  <a:pt x="192" y="96"/>
                </a:cubicBezTo>
              </a:path>
            </a:pathLst>
          </a:custGeom>
          <a:noFill/>
          <a:ln w="57150">
            <a:solidFill>
              <a:srgbClr val="FF0000"/>
            </a:solidFill>
            <a:round/>
            <a:headEnd/>
            <a:tailEnd/>
          </a:ln>
        </p:spPr>
        <p:txBody>
          <a:bodyPr/>
          <a:lstStyle/>
          <a:p>
            <a:endParaRPr lang="en-GB"/>
          </a:p>
        </p:txBody>
      </p:sp>
      <p:sp>
        <p:nvSpPr>
          <p:cNvPr id="51218" name="Freeform 18"/>
          <p:cNvSpPr>
            <a:spLocks/>
          </p:cNvSpPr>
          <p:nvPr/>
        </p:nvSpPr>
        <p:spPr bwMode="auto">
          <a:xfrm>
            <a:off x="4419600" y="4419600"/>
            <a:ext cx="723900" cy="76200"/>
          </a:xfrm>
          <a:custGeom>
            <a:avLst/>
            <a:gdLst>
              <a:gd name="T0" fmla="*/ 38100 w 456"/>
              <a:gd name="T1" fmla="*/ 0 h 48"/>
              <a:gd name="T2" fmla="*/ 114300 w 456"/>
              <a:gd name="T3" fmla="*/ 76200 h 48"/>
              <a:gd name="T4" fmla="*/ 723900 w 456"/>
              <a:gd name="T5" fmla="*/ 0 h 48"/>
              <a:gd name="T6" fmla="*/ 0 60000 65536"/>
              <a:gd name="T7" fmla="*/ 0 60000 65536"/>
              <a:gd name="T8" fmla="*/ 0 60000 65536"/>
              <a:gd name="T9" fmla="*/ 0 w 456"/>
              <a:gd name="T10" fmla="*/ 0 h 48"/>
              <a:gd name="T11" fmla="*/ 456 w 456"/>
              <a:gd name="T12" fmla="*/ 48 h 48"/>
            </a:gdLst>
            <a:ahLst/>
            <a:cxnLst>
              <a:cxn ang="T6">
                <a:pos x="T0" y="T1"/>
              </a:cxn>
              <a:cxn ang="T7">
                <a:pos x="T2" y="T3"/>
              </a:cxn>
              <a:cxn ang="T8">
                <a:pos x="T4" y="T5"/>
              </a:cxn>
            </a:cxnLst>
            <a:rect l="T9" t="T10" r="T11" b="T12"/>
            <a:pathLst>
              <a:path w="456" h="48">
                <a:moveTo>
                  <a:pt x="24" y="0"/>
                </a:moveTo>
                <a:cubicBezTo>
                  <a:pt x="12" y="24"/>
                  <a:pt x="0" y="48"/>
                  <a:pt x="72" y="48"/>
                </a:cubicBezTo>
                <a:cubicBezTo>
                  <a:pt x="144" y="48"/>
                  <a:pt x="392" y="8"/>
                  <a:pt x="456" y="0"/>
                </a:cubicBezTo>
              </a:path>
            </a:pathLst>
          </a:custGeom>
          <a:noFill/>
          <a:ln w="57150">
            <a:solidFill>
              <a:srgbClr val="FF0000"/>
            </a:solidFill>
            <a:round/>
            <a:headEnd/>
            <a:tailEnd/>
          </a:ln>
        </p:spPr>
        <p:txBody>
          <a:bodyPr/>
          <a:lstStyle/>
          <a:p>
            <a:endParaRPr lang="en-GB"/>
          </a:p>
        </p:txBody>
      </p:sp>
      <p:sp>
        <p:nvSpPr>
          <p:cNvPr id="51219" name="Freeform 19"/>
          <p:cNvSpPr>
            <a:spLocks/>
          </p:cNvSpPr>
          <p:nvPr/>
        </p:nvSpPr>
        <p:spPr bwMode="auto">
          <a:xfrm>
            <a:off x="5105400" y="4254500"/>
            <a:ext cx="914400" cy="165100"/>
          </a:xfrm>
          <a:custGeom>
            <a:avLst/>
            <a:gdLst>
              <a:gd name="T0" fmla="*/ 0 w 576"/>
              <a:gd name="T1" fmla="*/ 165100 h 104"/>
              <a:gd name="T2" fmla="*/ 304800 w 576"/>
              <a:gd name="T3" fmla="*/ 88900 h 104"/>
              <a:gd name="T4" fmla="*/ 685800 w 576"/>
              <a:gd name="T5" fmla="*/ 12700 h 104"/>
              <a:gd name="T6" fmla="*/ 914400 w 576"/>
              <a:gd name="T7" fmla="*/ 12700 h 104"/>
              <a:gd name="T8" fmla="*/ 0 60000 65536"/>
              <a:gd name="T9" fmla="*/ 0 60000 65536"/>
              <a:gd name="T10" fmla="*/ 0 60000 65536"/>
              <a:gd name="T11" fmla="*/ 0 60000 65536"/>
              <a:gd name="T12" fmla="*/ 0 w 576"/>
              <a:gd name="T13" fmla="*/ 0 h 104"/>
              <a:gd name="T14" fmla="*/ 576 w 576"/>
              <a:gd name="T15" fmla="*/ 104 h 104"/>
            </a:gdLst>
            <a:ahLst/>
            <a:cxnLst>
              <a:cxn ang="T8">
                <a:pos x="T0" y="T1"/>
              </a:cxn>
              <a:cxn ang="T9">
                <a:pos x="T2" y="T3"/>
              </a:cxn>
              <a:cxn ang="T10">
                <a:pos x="T4" y="T5"/>
              </a:cxn>
              <a:cxn ang="T11">
                <a:pos x="T6" y="T7"/>
              </a:cxn>
            </a:cxnLst>
            <a:rect l="T12" t="T13" r="T14" b="T15"/>
            <a:pathLst>
              <a:path w="576" h="104">
                <a:moveTo>
                  <a:pt x="0" y="104"/>
                </a:moveTo>
                <a:cubicBezTo>
                  <a:pt x="60" y="88"/>
                  <a:pt x="120" y="72"/>
                  <a:pt x="192" y="56"/>
                </a:cubicBezTo>
                <a:cubicBezTo>
                  <a:pt x="264" y="40"/>
                  <a:pt x="368" y="16"/>
                  <a:pt x="432" y="8"/>
                </a:cubicBezTo>
                <a:cubicBezTo>
                  <a:pt x="496" y="0"/>
                  <a:pt x="552" y="8"/>
                  <a:pt x="576" y="8"/>
                </a:cubicBezTo>
              </a:path>
            </a:pathLst>
          </a:custGeom>
          <a:noFill/>
          <a:ln w="57150">
            <a:solidFill>
              <a:srgbClr val="FF0000"/>
            </a:solidFill>
            <a:round/>
            <a:headEnd/>
            <a:tailEnd/>
          </a:ln>
        </p:spPr>
        <p:txBody>
          <a:bodyPr/>
          <a:lstStyle/>
          <a:p>
            <a:endParaRPr lang="en-GB"/>
          </a:p>
        </p:txBody>
      </p:sp>
      <p:sp>
        <p:nvSpPr>
          <p:cNvPr id="51220" name="Freeform 20"/>
          <p:cNvSpPr>
            <a:spLocks/>
          </p:cNvSpPr>
          <p:nvPr/>
        </p:nvSpPr>
        <p:spPr bwMode="auto">
          <a:xfrm>
            <a:off x="7696200" y="4191000"/>
            <a:ext cx="1219200" cy="381000"/>
          </a:xfrm>
          <a:custGeom>
            <a:avLst/>
            <a:gdLst>
              <a:gd name="T0" fmla="*/ 1219200 w 768"/>
              <a:gd name="T1" fmla="*/ 0 h 240"/>
              <a:gd name="T2" fmla="*/ 685800 w 768"/>
              <a:gd name="T3" fmla="*/ 152400 h 240"/>
              <a:gd name="T4" fmla="*/ 304800 w 768"/>
              <a:gd name="T5" fmla="*/ 304800 h 240"/>
              <a:gd name="T6" fmla="*/ 0 w 768"/>
              <a:gd name="T7" fmla="*/ 381000 h 240"/>
              <a:gd name="T8" fmla="*/ 0 60000 65536"/>
              <a:gd name="T9" fmla="*/ 0 60000 65536"/>
              <a:gd name="T10" fmla="*/ 0 60000 65536"/>
              <a:gd name="T11" fmla="*/ 0 60000 65536"/>
              <a:gd name="T12" fmla="*/ 0 w 768"/>
              <a:gd name="T13" fmla="*/ 0 h 240"/>
              <a:gd name="T14" fmla="*/ 768 w 768"/>
              <a:gd name="T15" fmla="*/ 240 h 240"/>
            </a:gdLst>
            <a:ahLst/>
            <a:cxnLst>
              <a:cxn ang="T8">
                <a:pos x="T0" y="T1"/>
              </a:cxn>
              <a:cxn ang="T9">
                <a:pos x="T2" y="T3"/>
              </a:cxn>
              <a:cxn ang="T10">
                <a:pos x="T4" y="T5"/>
              </a:cxn>
              <a:cxn ang="T11">
                <a:pos x="T6" y="T7"/>
              </a:cxn>
            </a:cxnLst>
            <a:rect l="T12" t="T13" r="T14" b="T15"/>
            <a:pathLst>
              <a:path w="768" h="240">
                <a:moveTo>
                  <a:pt x="768" y="0"/>
                </a:moveTo>
                <a:cubicBezTo>
                  <a:pt x="648" y="32"/>
                  <a:pt x="528" y="64"/>
                  <a:pt x="432" y="96"/>
                </a:cubicBezTo>
                <a:cubicBezTo>
                  <a:pt x="336" y="128"/>
                  <a:pt x="264" y="168"/>
                  <a:pt x="192" y="192"/>
                </a:cubicBezTo>
                <a:cubicBezTo>
                  <a:pt x="120" y="216"/>
                  <a:pt x="32" y="232"/>
                  <a:pt x="0" y="240"/>
                </a:cubicBezTo>
              </a:path>
            </a:pathLst>
          </a:custGeom>
          <a:noFill/>
          <a:ln w="57150">
            <a:solidFill>
              <a:srgbClr val="FF0000"/>
            </a:solidFill>
            <a:round/>
            <a:headEnd/>
            <a:tailEnd/>
          </a:ln>
        </p:spPr>
        <p:txBody>
          <a:bodyPr/>
          <a:lstStyle/>
          <a:p>
            <a:endParaRPr lang="en-GB"/>
          </a:p>
        </p:txBody>
      </p:sp>
      <p:sp>
        <p:nvSpPr>
          <p:cNvPr id="51221" name="Freeform 21"/>
          <p:cNvSpPr>
            <a:spLocks/>
          </p:cNvSpPr>
          <p:nvPr/>
        </p:nvSpPr>
        <p:spPr bwMode="auto">
          <a:xfrm>
            <a:off x="6629400" y="4343400"/>
            <a:ext cx="1066800" cy="228600"/>
          </a:xfrm>
          <a:custGeom>
            <a:avLst/>
            <a:gdLst>
              <a:gd name="T0" fmla="*/ 1066800 w 672"/>
              <a:gd name="T1" fmla="*/ 228600 h 144"/>
              <a:gd name="T2" fmla="*/ 609600 w 672"/>
              <a:gd name="T3" fmla="*/ 152400 h 144"/>
              <a:gd name="T4" fmla="*/ 381000 w 672"/>
              <a:gd name="T5" fmla="*/ 76200 h 144"/>
              <a:gd name="T6" fmla="*/ 0 w 672"/>
              <a:gd name="T7" fmla="*/ 0 h 144"/>
              <a:gd name="T8" fmla="*/ 0 60000 65536"/>
              <a:gd name="T9" fmla="*/ 0 60000 65536"/>
              <a:gd name="T10" fmla="*/ 0 60000 65536"/>
              <a:gd name="T11" fmla="*/ 0 60000 65536"/>
              <a:gd name="T12" fmla="*/ 0 w 672"/>
              <a:gd name="T13" fmla="*/ 0 h 144"/>
              <a:gd name="T14" fmla="*/ 672 w 672"/>
              <a:gd name="T15" fmla="*/ 144 h 144"/>
            </a:gdLst>
            <a:ahLst/>
            <a:cxnLst>
              <a:cxn ang="T8">
                <a:pos x="T0" y="T1"/>
              </a:cxn>
              <a:cxn ang="T9">
                <a:pos x="T2" y="T3"/>
              </a:cxn>
              <a:cxn ang="T10">
                <a:pos x="T4" y="T5"/>
              </a:cxn>
              <a:cxn ang="T11">
                <a:pos x="T6" y="T7"/>
              </a:cxn>
            </a:cxnLst>
            <a:rect l="T12" t="T13" r="T14" b="T15"/>
            <a:pathLst>
              <a:path w="672" h="144">
                <a:moveTo>
                  <a:pt x="672" y="144"/>
                </a:moveTo>
                <a:cubicBezTo>
                  <a:pt x="564" y="128"/>
                  <a:pt x="456" y="112"/>
                  <a:pt x="384" y="96"/>
                </a:cubicBezTo>
                <a:cubicBezTo>
                  <a:pt x="312" y="80"/>
                  <a:pt x="304" y="64"/>
                  <a:pt x="240" y="48"/>
                </a:cubicBezTo>
                <a:cubicBezTo>
                  <a:pt x="176" y="32"/>
                  <a:pt x="40" y="8"/>
                  <a:pt x="0" y="0"/>
                </a:cubicBezTo>
              </a:path>
            </a:pathLst>
          </a:custGeom>
          <a:noFill/>
          <a:ln w="57150">
            <a:solidFill>
              <a:srgbClr val="FF0000"/>
            </a:solidFill>
            <a:round/>
            <a:headEnd/>
            <a:tailEnd/>
          </a:ln>
        </p:spPr>
        <p:txBody>
          <a:bodyPr/>
          <a:lstStyle/>
          <a:p>
            <a:endParaRPr lang="en-GB"/>
          </a:p>
        </p:txBody>
      </p:sp>
      <p:sp>
        <p:nvSpPr>
          <p:cNvPr id="51222" name="Freeform 22"/>
          <p:cNvSpPr>
            <a:spLocks/>
          </p:cNvSpPr>
          <p:nvPr/>
        </p:nvSpPr>
        <p:spPr bwMode="auto">
          <a:xfrm>
            <a:off x="6019800" y="4267200"/>
            <a:ext cx="609600" cy="76200"/>
          </a:xfrm>
          <a:custGeom>
            <a:avLst/>
            <a:gdLst>
              <a:gd name="T0" fmla="*/ 0 w 384"/>
              <a:gd name="T1" fmla="*/ 0 h 48"/>
              <a:gd name="T2" fmla="*/ 609600 w 384"/>
              <a:gd name="T3" fmla="*/ 76200 h 48"/>
              <a:gd name="T4" fmla="*/ 0 60000 65536"/>
              <a:gd name="T5" fmla="*/ 0 60000 65536"/>
              <a:gd name="T6" fmla="*/ 0 w 384"/>
              <a:gd name="T7" fmla="*/ 0 h 48"/>
              <a:gd name="T8" fmla="*/ 384 w 384"/>
              <a:gd name="T9" fmla="*/ 48 h 48"/>
            </a:gdLst>
            <a:ahLst/>
            <a:cxnLst>
              <a:cxn ang="T4">
                <a:pos x="T0" y="T1"/>
              </a:cxn>
              <a:cxn ang="T5">
                <a:pos x="T2" y="T3"/>
              </a:cxn>
            </a:cxnLst>
            <a:rect l="T6" t="T7" r="T8" b="T9"/>
            <a:pathLst>
              <a:path w="384" h="48">
                <a:moveTo>
                  <a:pt x="0" y="0"/>
                </a:moveTo>
                <a:cubicBezTo>
                  <a:pt x="160" y="20"/>
                  <a:pt x="320" y="40"/>
                  <a:pt x="384" y="48"/>
                </a:cubicBezTo>
              </a:path>
            </a:pathLst>
          </a:custGeom>
          <a:noFill/>
          <a:ln w="57150">
            <a:solidFill>
              <a:srgbClr val="FF0000"/>
            </a:solidFill>
            <a:round/>
            <a:headEnd/>
            <a:tailEnd/>
          </a:ln>
        </p:spPr>
        <p:txBody>
          <a:bodyPr/>
          <a:lstStyle/>
          <a:p>
            <a:endParaRPr lang="en-GB"/>
          </a:p>
        </p:txBody>
      </p:sp>
      <p:sp>
        <p:nvSpPr>
          <p:cNvPr id="51223" name="Freeform 23"/>
          <p:cNvSpPr>
            <a:spLocks/>
          </p:cNvSpPr>
          <p:nvPr/>
        </p:nvSpPr>
        <p:spPr bwMode="auto">
          <a:xfrm rot="-214580">
            <a:off x="228600" y="2590800"/>
            <a:ext cx="838200" cy="152400"/>
          </a:xfrm>
          <a:custGeom>
            <a:avLst/>
            <a:gdLst>
              <a:gd name="T0" fmla="*/ 838200 w 528"/>
              <a:gd name="T1" fmla="*/ 0 h 56"/>
              <a:gd name="T2" fmla="*/ 457200 w 528"/>
              <a:gd name="T3" fmla="*/ 130629 h 56"/>
              <a:gd name="T4" fmla="*/ 0 w 528"/>
              <a:gd name="T5" fmla="*/ 130629 h 56"/>
              <a:gd name="T6" fmla="*/ 0 60000 65536"/>
              <a:gd name="T7" fmla="*/ 0 60000 65536"/>
              <a:gd name="T8" fmla="*/ 0 60000 65536"/>
              <a:gd name="T9" fmla="*/ 0 w 528"/>
              <a:gd name="T10" fmla="*/ 0 h 56"/>
              <a:gd name="T11" fmla="*/ 528 w 528"/>
              <a:gd name="T12" fmla="*/ 56 h 56"/>
            </a:gdLst>
            <a:ahLst/>
            <a:cxnLst>
              <a:cxn ang="T6">
                <a:pos x="T0" y="T1"/>
              </a:cxn>
              <a:cxn ang="T7">
                <a:pos x="T2" y="T3"/>
              </a:cxn>
              <a:cxn ang="T8">
                <a:pos x="T4" y="T5"/>
              </a:cxn>
            </a:cxnLst>
            <a:rect l="T9" t="T10" r="T11" b="T12"/>
            <a:pathLst>
              <a:path w="528" h="56">
                <a:moveTo>
                  <a:pt x="528" y="0"/>
                </a:moveTo>
                <a:cubicBezTo>
                  <a:pt x="452" y="20"/>
                  <a:pt x="376" y="40"/>
                  <a:pt x="288" y="48"/>
                </a:cubicBezTo>
                <a:cubicBezTo>
                  <a:pt x="200" y="56"/>
                  <a:pt x="48" y="48"/>
                  <a:pt x="0" y="48"/>
                </a:cubicBezTo>
              </a:path>
            </a:pathLst>
          </a:custGeom>
          <a:noFill/>
          <a:ln w="57150">
            <a:solidFill>
              <a:srgbClr val="FF0000"/>
            </a:solidFill>
            <a:round/>
            <a:headEnd/>
            <a:tailEnd/>
          </a:ln>
        </p:spPr>
        <p:txBody>
          <a:bodyPr/>
          <a:lstStyle/>
          <a:p>
            <a:endParaRPr lang="en-GB"/>
          </a:p>
        </p:txBody>
      </p:sp>
      <p:sp>
        <p:nvSpPr>
          <p:cNvPr id="51224" name="Text Box 24"/>
          <p:cNvSpPr txBox="1">
            <a:spLocks noChangeArrowheads="1"/>
          </p:cNvSpPr>
          <p:nvPr/>
        </p:nvSpPr>
        <p:spPr bwMode="auto">
          <a:xfrm>
            <a:off x="7070725" y="2751138"/>
            <a:ext cx="231775" cy="214312"/>
          </a:xfrm>
          <a:prstGeom prst="rect">
            <a:avLst/>
          </a:prstGeom>
          <a:noFill/>
          <a:ln w="9525">
            <a:noFill/>
            <a:miter lim="800000"/>
            <a:headEnd/>
            <a:tailEnd/>
          </a:ln>
        </p:spPr>
        <p:txBody>
          <a:bodyPr wrap="none">
            <a:spAutoFit/>
          </a:bodyPr>
          <a:lstStyle/>
          <a:p>
            <a:r>
              <a:rPr lang="en-US" sz="800" b="1">
                <a:latin typeface="Times" pitchFamily="18" charset="0"/>
              </a:rPr>
              <a:t>x</a:t>
            </a:r>
          </a:p>
        </p:txBody>
      </p:sp>
      <p:sp>
        <p:nvSpPr>
          <p:cNvPr id="51225" name="Freeform 25"/>
          <p:cNvSpPr>
            <a:spLocks/>
          </p:cNvSpPr>
          <p:nvPr/>
        </p:nvSpPr>
        <p:spPr bwMode="auto">
          <a:xfrm>
            <a:off x="1295400" y="2438400"/>
            <a:ext cx="685800" cy="241300"/>
          </a:xfrm>
          <a:custGeom>
            <a:avLst/>
            <a:gdLst>
              <a:gd name="T0" fmla="*/ 0 w 432"/>
              <a:gd name="T1" fmla="*/ 0 h 152"/>
              <a:gd name="T2" fmla="*/ 228600 w 432"/>
              <a:gd name="T3" fmla="*/ 152400 h 152"/>
              <a:gd name="T4" fmla="*/ 533400 w 432"/>
              <a:gd name="T5" fmla="*/ 228600 h 152"/>
              <a:gd name="T6" fmla="*/ 685800 w 432"/>
              <a:gd name="T7" fmla="*/ 228600 h 152"/>
              <a:gd name="T8" fmla="*/ 0 60000 65536"/>
              <a:gd name="T9" fmla="*/ 0 60000 65536"/>
              <a:gd name="T10" fmla="*/ 0 60000 65536"/>
              <a:gd name="T11" fmla="*/ 0 60000 65536"/>
              <a:gd name="T12" fmla="*/ 0 w 432"/>
              <a:gd name="T13" fmla="*/ 0 h 152"/>
              <a:gd name="T14" fmla="*/ 432 w 432"/>
              <a:gd name="T15" fmla="*/ 152 h 152"/>
            </a:gdLst>
            <a:ahLst/>
            <a:cxnLst>
              <a:cxn ang="T8">
                <a:pos x="T0" y="T1"/>
              </a:cxn>
              <a:cxn ang="T9">
                <a:pos x="T2" y="T3"/>
              </a:cxn>
              <a:cxn ang="T10">
                <a:pos x="T4" y="T5"/>
              </a:cxn>
              <a:cxn ang="T11">
                <a:pos x="T6" y="T7"/>
              </a:cxn>
            </a:cxnLst>
            <a:rect l="T12" t="T13" r="T14" b="T15"/>
            <a:pathLst>
              <a:path w="432" h="152">
                <a:moveTo>
                  <a:pt x="0" y="0"/>
                </a:moveTo>
                <a:cubicBezTo>
                  <a:pt x="44" y="36"/>
                  <a:pt x="88" y="72"/>
                  <a:pt x="144" y="96"/>
                </a:cubicBezTo>
                <a:cubicBezTo>
                  <a:pt x="200" y="120"/>
                  <a:pt x="288" y="136"/>
                  <a:pt x="336" y="144"/>
                </a:cubicBezTo>
                <a:cubicBezTo>
                  <a:pt x="384" y="152"/>
                  <a:pt x="416" y="144"/>
                  <a:pt x="432" y="144"/>
                </a:cubicBezTo>
              </a:path>
            </a:pathLst>
          </a:custGeom>
          <a:noFill/>
          <a:ln w="57150">
            <a:solidFill>
              <a:srgbClr val="FF0000"/>
            </a:solidFill>
            <a:round/>
            <a:headEnd/>
            <a:tailEnd/>
          </a:ln>
        </p:spPr>
        <p:txBody>
          <a:bodyPr/>
          <a:lstStyle/>
          <a:p>
            <a:endParaRPr lang="en-GB"/>
          </a:p>
        </p:txBody>
      </p:sp>
      <p:sp>
        <p:nvSpPr>
          <p:cNvPr id="51226" name="Freeform 26"/>
          <p:cNvSpPr>
            <a:spLocks/>
          </p:cNvSpPr>
          <p:nvPr/>
        </p:nvSpPr>
        <p:spPr bwMode="auto">
          <a:xfrm>
            <a:off x="1981200" y="2667000"/>
            <a:ext cx="381000" cy="1588"/>
          </a:xfrm>
          <a:custGeom>
            <a:avLst/>
            <a:gdLst>
              <a:gd name="T0" fmla="*/ 0 w 240"/>
              <a:gd name="T1" fmla="*/ 0 h 1"/>
              <a:gd name="T2" fmla="*/ 381000 w 240"/>
              <a:gd name="T3" fmla="*/ 0 h 1"/>
              <a:gd name="T4" fmla="*/ 0 60000 65536"/>
              <a:gd name="T5" fmla="*/ 0 60000 65536"/>
              <a:gd name="T6" fmla="*/ 0 w 240"/>
              <a:gd name="T7" fmla="*/ 0 h 1"/>
              <a:gd name="T8" fmla="*/ 240 w 240"/>
              <a:gd name="T9" fmla="*/ 1 h 1"/>
            </a:gdLst>
            <a:ahLst/>
            <a:cxnLst>
              <a:cxn ang="T4">
                <a:pos x="T0" y="T1"/>
              </a:cxn>
              <a:cxn ang="T5">
                <a:pos x="T2" y="T3"/>
              </a:cxn>
            </a:cxnLst>
            <a:rect l="T6" t="T7" r="T8" b="T9"/>
            <a:pathLst>
              <a:path w="240" h="1">
                <a:moveTo>
                  <a:pt x="0" y="0"/>
                </a:moveTo>
                <a:cubicBezTo>
                  <a:pt x="100" y="0"/>
                  <a:pt x="200" y="0"/>
                  <a:pt x="240" y="0"/>
                </a:cubicBezTo>
              </a:path>
            </a:pathLst>
          </a:custGeom>
          <a:noFill/>
          <a:ln w="57150">
            <a:solidFill>
              <a:srgbClr val="FF0000"/>
            </a:solidFill>
            <a:round/>
            <a:headEnd/>
            <a:tailEnd/>
          </a:ln>
        </p:spPr>
        <p:txBody>
          <a:bodyPr/>
          <a:lstStyle/>
          <a:p>
            <a:endParaRPr lang="en-GB"/>
          </a:p>
        </p:txBody>
      </p:sp>
      <p:sp>
        <p:nvSpPr>
          <p:cNvPr id="51227" name="Freeform 27"/>
          <p:cNvSpPr>
            <a:spLocks/>
          </p:cNvSpPr>
          <p:nvPr/>
        </p:nvSpPr>
        <p:spPr bwMode="auto">
          <a:xfrm>
            <a:off x="2362200" y="2654300"/>
            <a:ext cx="1219200" cy="165100"/>
          </a:xfrm>
          <a:custGeom>
            <a:avLst/>
            <a:gdLst>
              <a:gd name="T0" fmla="*/ 0 w 768"/>
              <a:gd name="T1" fmla="*/ 12700 h 104"/>
              <a:gd name="T2" fmla="*/ 228600 w 768"/>
              <a:gd name="T3" fmla="*/ 12700 h 104"/>
              <a:gd name="T4" fmla="*/ 457200 w 768"/>
              <a:gd name="T5" fmla="*/ 12700 h 104"/>
              <a:gd name="T6" fmla="*/ 762000 w 768"/>
              <a:gd name="T7" fmla="*/ 88900 h 104"/>
              <a:gd name="T8" fmla="*/ 1219200 w 768"/>
              <a:gd name="T9" fmla="*/ 165100 h 104"/>
              <a:gd name="T10" fmla="*/ 0 60000 65536"/>
              <a:gd name="T11" fmla="*/ 0 60000 65536"/>
              <a:gd name="T12" fmla="*/ 0 60000 65536"/>
              <a:gd name="T13" fmla="*/ 0 60000 65536"/>
              <a:gd name="T14" fmla="*/ 0 60000 65536"/>
              <a:gd name="T15" fmla="*/ 0 w 768"/>
              <a:gd name="T16" fmla="*/ 0 h 104"/>
              <a:gd name="T17" fmla="*/ 768 w 768"/>
              <a:gd name="T18" fmla="*/ 104 h 104"/>
            </a:gdLst>
            <a:ahLst/>
            <a:cxnLst>
              <a:cxn ang="T10">
                <a:pos x="T0" y="T1"/>
              </a:cxn>
              <a:cxn ang="T11">
                <a:pos x="T2" y="T3"/>
              </a:cxn>
              <a:cxn ang="T12">
                <a:pos x="T4" y="T5"/>
              </a:cxn>
              <a:cxn ang="T13">
                <a:pos x="T6" y="T7"/>
              </a:cxn>
              <a:cxn ang="T14">
                <a:pos x="T8" y="T9"/>
              </a:cxn>
            </a:cxnLst>
            <a:rect l="T15" t="T16" r="T17" b="T18"/>
            <a:pathLst>
              <a:path w="768" h="104">
                <a:moveTo>
                  <a:pt x="0" y="8"/>
                </a:moveTo>
                <a:cubicBezTo>
                  <a:pt x="48" y="8"/>
                  <a:pt x="96" y="8"/>
                  <a:pt x="144" y="8"/>
                </a:cubicBezTo>
                <a:cubicBezTo>
                  <a:pt x="192" y="8"/>
                  <a:pt x="232" y="0"/>
                  <a:pt x="288" y="8"/>
                </a:cubicBezTo>
                <a:cubicBezTo>
                  <a:pt x="344" y="16"/>
                  <a:pt x="400" y="40"/>
                  <a:pt x="480" y="56"/>
                </a:cubicBezTo>
                <a:cubicBezTo>
                  <a:pt x="560" y="72"/>
                  <a:pt x="720" y="96"/>
                  <a:pt x="768" y="104"/>
                </a:cubicBezTo>
              </a:path>
            </a:pathLst>
          </a:custGeom>
          <a:noFill/>
          <a:ln w="57150">
            <a:solidFill>
              <a:srgbClr val="FF0000"/>
            </a:solidFill>
            <a:round/>
            <a:headEnd/>
            <a:tailEnd/>
          </a:ln>
        </p:spPr>
        <p:txBody>
          <a:bodyPr/>
          <a:lstStyle/>
          <a:p>
            <a:endParaRPr lang="en-GB"/>
          </a:p>
        </p:txBody>
      </p:sp>
      <p:sp>
        <p:nvSpPr>
          <p:cNvPr id="51228" name="Freeform 28"/>
          <p:cNvSpPr>
            <a:spLocks/>
          </p:cNvSpPr>
          <p:nvPr/>
        </p:nvSpPr>
        <p:spPr bwMode="auto">
          <a:xfrm>
            <a:off x="3581400" y="2514600"/>
            <a:ext cx="381000" cy="317500"/>
          </a:xfrm>
          <a:custGeom>
            <a:avLst/>
            <a:gdLst>
              <a:gd name="T0" fmla="*/ 0 w 240"/>
              <a:gd name="T1" fmla="*/ 304800 h 200"/>
              <a:gd name="T2" fmla="*/ 152400 w 240"/>
              <a:gd name="T3" fmla="*/ 304800 h 200"/>
              <a:gd name="T4" fmla="*/ 228600 w 240"/>
              <a:gd name="T5" fmla="*/ 228600 h 200"/>
              <a:gd name="T6" fmla="*/ 381000 w 240"/>
              <a:gd name="T7" fmla="*/ 0 h 200"/>
              <a:gd name="T8" fmla="*/ 0 60000 65536"/>
              <a:gd name="T9" fmla="*/ 0 60000 65536"/>
              <a:gd name="T10" fmla="*/ 0 60000 65536"/>
              <a:gd name="T11" fmla="*/ 0 60000 65536"/>
              <a:gd name="T12" fmla="*/ 0 w 240"/>
              <a:gd name="T13" fmla="*/ 0 h 200"/>
              <a:gd name="T14" fmla="*/ 240 w 240"/>
              <a:gd name="T15" fmla="*/ 200 h 200"/>
            </a:gdLst>
            <a:ahLst/>
            <a:cxnLst>
              <a:cxn ang="T8">
                <a:pos x="T0" y="T1"/>
              </a:cxn>
              <a:cxn ang="T9">
                <a:pos x="T2" y="T3"/>
              </a:cxn>
              <a:cxn ang="T10">
                <a:pos x="T4" y="T5"/>
              </a:cxn>
              <a:cxn ang="T11">
                <a:pos x="T6" y="T7"/>
              </a:cxn>
            </a:cxnLst>
            <a:rect l="T12" t="T13" r="T14" b="T15"/>
            <a:pathLst>
              <a:path w="240" h="200">
                <a:moveTo>
                  <a:pt x="0" y="192"/>
                </a:moveTo>
                <a:cubicBezTo>
                  <a:pt x="36" y="196"/>
                  <a:pt x="72" y="200"/>
                  <a:pt x="96" y="192"/>
                </a:cubicBezTo>
                <a:cubicBezTo>
                  <a:pt x="120" y="184"/>
                  <a:pt x="120" y="176"/>
                  <a:pt x="144" y="144"/>
                </a:cubicBezTo>
                <a:cubicBezTo>
                  <a:pt x="168" y="112"/>
                  <a:pt x="224" y="24"/>
                  <a:pt x="240" y="0"/>
                </a:cubicBezTo>
              </a:path>
            </a:pathLst>
          </a:custGeom>
          <a:noFill/>
          <a:ln w="57150">
            <a:solidFill>
              <a:srgbClr val="FF0000"/>
            </a:solidFill>
            <a:round/>
            <a:headEnd/>
            <a:tailEnd/>
          </a:ln>
        </p:spPr>
        <p:txBody>
          <a:bodyPr/>
          <a:lstStyle/>
          <a:p>
            <a:endParaRPr lang="en-GB"/>
          </a:p>
        </p:txBody>
      </p:sp>
      <p:sp>
        <p:nvSpPr>
          <p:cNvPr id="51229" name="Freeform 29"/>
          <p:cNvSpPr>
            <a:spLocks/>
          </p:cNvSpPr>
          <p:nvPr/>
        </p:nvSpPr>
        <p:spPr bwMode="auto">
          <a:xfrm>
            <a:off x="3962400" y="2438400"/>
            <a:ext cx="838200" cy="165100"/>
          </a:xfrm>
          <a:custGeom>
            <a:avLst/>
            <a:gdLst>
              <a:gd name="T0" fmla="*/ 0 w 528"/>
              <a:gd name="T1" fmla="*/ 76200 h 104"/>
              <a:gd name="T2" fmla="*/ 76200 w 528"/>
              <a:gd name="T3" fmla="*/ 0 h 104"/>
              <a:gd name="T4" fmla="*/ 304800 w 528"/>
              <a:gd name="T5" fmla="*/ 76200 h 104"/>
              <a:gd name="T6" fmla="*/ 533400 w 528"/>
              <a:gd name="T7" fmla="*/ 152400 h 104"/>
              <a:gd name="T8" fmla="*/ 838200 w 528"/>
              <a:gd name="T9" fmla="*/ 152400 h 104"/>
              <a:gd name="T10" fmla="*/ 0 60000 65536"/>
              <a:gd name="T11" fmla="*/ 0 60000 65536"/>
              <a:gd name="T12" fmla="*/ 0 60000 65536"/>
              <a:gd name="T13" fmla="*/ 0 60000 65536"/>
              <a:gd name="T14" fmla="*/ 0 60000 65536"/>
              <a:gd name="T15" fmla="*/ 0 w 528"/>
              <a:gd name="T16" fmla="*/ 0 h 104"/>
              <a:gd name="T17" fmla="*/ 528 w 528"/>
              <a:gd name="T18" fmla="*/ 104 h 104"/>
            </a:gdLst>
            <a:ahLst/>
            <a:cxnLst>
              <a:cxn ang="T10">
                <a:pos x="T0" y="T1"/>
              </a:cxn>
              <a:cxn ang="T11">
                <a:pos x="T2" y="T3"/>
              </a:cxn>
              <a:cxn ang="T12">
                <a:pos x="T4" y="T5"/>
              </a:cxn>
              <a:cxn ang="T13">
                <a:pos x="T6" y="T7"/>
              </a:cxn>
              <a:cxn ang="T14">
                <a:pos x="T8" y="T9"/>
              </a:cxn>
            </a:cxnLst>
            <a:rect l="T15" t="T16" r="T17" b="T18"/>
            <a:pathLst>
              <a:path w="528" h="104">
                <a:moveTo>
                  <a:pt x="0" y="48"/>
                </a:moveTo>
                <a:cubicBezTo>
                  <a:pt x="8" y="24"/>
                  <a:pt x="16" y="0"/>
                  <a:pt x="48" y="0"/>
                </a:cubicBezTo>
                <a:cubicBezTo>
                  <a:pt x="80" y="0"/>
                  <a:pt x="144" y="32"/>
                  <a:pt x="192" y="48"/>
                </a:cubicBezTo>
                <a:cubicBezTo>
                  <a:pt x="240" y="64"/>
                  <a:pt x="280" y="88"/>
                  <a:pt x="336" y="96"/>
                </a:cubicBezTo>
                <a:cubicBezTo>
                  <a:pt x="392" y="104"/>
                  <a:pt x="496" y="96"/>
                  <a:pt x="528" y="96"/>
                </a:cubicBezTo>
              </a:path>
            </a:pathLst>
          </a:custGeom>
          <a:noFill/>
          <a:ln w="57150">
            <a:solidFill>
              <a:srgbClr val="FF0000"/>
            </a:solidFill>
            <a:round/>
            <a:headEnd/>
            <a:tailEnd/>
          </a:ln>
        </p:spPr>
        <p:txBody>
          <a:bodyPr/>
          <a:lstStyle/>
          <a:p>
            <a:endParaRPr lang="en-GB"/>
          </a:p>
        </p:txBody>
      </p:sp>
      <p:sp>
        <p:nvSpPr>
          <p:cNvPr id="51230" name="Freeform 30"/>
          <p:cNvSpPr>
            <a:spLocks/>
          </p:cNvSpPr>
          <p:nvPr/>
        </p:nvSpPr>
        <p:spPr bwMode="auto">
          <a:xfrm>
            <a:off x="990600" y="2438400"/>
            <a:ext cx="304800" cy="152400"/>
          </a:xfrm>
          <a:custGeom>
            <a:avLst/>
            <a:gdLst>
              <a:gd name="T0" fmla="*/ 0 w 144"/>
              <a:gd name="T1" fmla="*/ 152400 h 96"/>
              <a:gd name="T2" fmla="*/ 304800 w 144"/>
              <a:gd name="T3" fmla="*/ 0 h 96"/>
              <a:gd name="T4" fmla="*/ 0 60000 65536"/>
              <a:gd name="T5" fmla="*/ 0 60000 65536"/>
              <a:gd name="T6" fmla="*/ 0 w 144"/>
              <a:gd name="T7" fmla="*/ 0 h 96"/>
              <a:gd name="T8" fmla="*/ 144 w 144"/>
              <a:gd name="T9" fmla="*/ 96 h 96"/>
            </a:gdLst>
            <a:ahLst/>
            <a:cxnLst>
              <a:cxn ang="T4">
                <a:pos x="T0" y="T1"/>
              </a:cxn>
              <a:cxn ang="T5">
                <a:pos x="T2" y="T3"/>
              </a:cxn>
            </a:cxnLst>
            <a:rect l="T6" t="T7" r="T8" b="T9"/>
            <a:pathLst>
              <a:path w="144" h="96">
                <a:moveTo>
                  <a:pt x="0" y="96"/>
                </a:moveTo>
                <a:cubicBezTo>
                  <a:pt x="60" y="56"/>
                  <a:pt x="120" y="16"/>
                  <a:pt x="144" y="0"/>
                </a:cubicBezTo>
              </a:path>
            </a:pathLst>
          </a:custGeom>
          <a:noFill/>
          <a:ln w="57150">
            <a:solidFill>
              <a:srgbClr val="FF0000"/>
            </a:solidFill>
            <a:round/>
            <a:headEnd/>
            <a:tailEnd/>
          </a:ln>
        </p:spPr>
        <p:txBody>
          <a:bodyPr/>
          <a:lstStyle/>
          <a:p>
            <a:endParaRPr lang="en-GB"/>
          </a:p>
        </p:txBody>
      </p:sp>
      <p:sp>
        <p:nvSpPr>
          <p:cNvPr id="51231" name="Freeform 31"/>
          <p:cNvSpPr>
            <a:spLocks/>
          </p:cNvSpPr>
          <p:nvPr/>
        </p:nvSpPr>
        <p:spPr bwMode="auto">
          <a:xfrm>
            <a:off x="4800600" y="2514600"/>
            <a:ext cx="533400" cy="76200"/>
          </a:xfrm>
          <a:custGeom>
            <a:avLst/>
            <a:gdLst>
              <a:gd name="T0" fmla="*/ 0 w 336"/>
              <a:gd name="T1" fmla="*/ 76200 h 48"/>
              <a:gd name="T2" fmla="*/ 533400 w 336"/>
              <a:gd name="T3" fmla="*/ 0 h 48"/>
              <a:gd name="T4" fmla="*/ 0 60000 65536"/>
              <a:gd name="T5" fmla="*/ 0 60000 65536"/>
              <a:gd name="T6" fmla="*/ 0 w 336"/>
              <a:gd name="T7" fmla="*/ 0 h 48"/>
              <a:gd name="T8" fmla="*/ 336 w 336"/>
              <a:gd name="T9" fmla="*/ 48 h 48"/>
            </a:gdLst>
            <a:ahLst/>
            <a:cxnLst>
              <a:cxn ang="T4">
                <a:pos x="T0" y="T1"/>
              </a:cxn>
              <a:cxn ang="T5">
                <a:pos x="T2" y="T3"/>
              </a:cxn>
            </a:cxnLst>
            <a:rect l="T6" t="T7" r="T8" b="T9"/>
            <a:pathLst>
              <a:path w="336" h="48">
                <a:moveTo>
                  <a:pt x="0" y="48"/>
                </a:moveTo>
                <a:cubicBezTo>
                  <a:pt x="140" y="28"/>
                  <a:pt x="280" y="8"/>
                  <a:pt x="336" y="0"/>
                </a:cubicBezTo>
              </a:path>
            </a:pathLst>
          </a:custGeom>
          <a:noFill/>
          <a:ln w="57150">
            <a:solidFill>
              <a:srgbClr val="FF0000"/>
            </a:solidFill>
            <a:round/>
            <a:headEnd/>
            <a:tailEnd/>
          </a:ln>
        </p:spPr>
        <p:txBody>
          <a:bodyPr/>
          <a:lstStyle/>
          <a:p>
            <a:endParaRPr lang="en-GB"/>
          </a:p>
        </p:txBody>
      </p:sp>
      <p:sp>
        <p:nvSpPr>
          <p:cNvPr id="51232" name="Freeform 32"/>
          <p:cNvSpPr>
            <a:spLocks/>
          </p:cNvSpPr>
          <p:nvPr/>
        </p:nvSpPr>
        <p:spPr bwMode="auto">
          <a:xfrm>
            <a:off x="5334000" y="2425700"/>
            <a:ext cx="533400" cy="88900"/>
          </a:xfrm>
          <a:custGeom>
            <a:avLst/>
            <a:gdLst>
              <a:gd name="T0" fmla="*/ 0 w 336"/>
              <a:gd name="T1" fmla="*/ 88900 h 56"/>
              <a:gd name="T2" fmla="*/ 304800 w 336"/>
              <a:gd name="T3" fmla="*/ 12700 h 56"/>
              <a:gd name="T4" fmla="*/ 533400 w 336"/>
              <a:gd name="T5" fmla="*/ 12700 h 56"/>
              <a:gd name="T6" fmla="*/ 0 60000 65536"/>
              <a:gd name="T7" fmla="*/ 0 60000 65536"/>
              <a:gd name="T8" fmla="*/ 0 60000 65536"/>
              <a:gd name="T9" fmla="*/ 0 w 336"/>
              <a:gd name="T10" fmla="*/ 0 h 56"/>
              <a:gd name="T11" fmla="*/ 336 w 336"/>
              <a:gd name="T12" fmla="*/ 56 h 56"/>
            </a:gdLst>
            <a:ahLst/>
            <a:cxnLst>
              <a:cxn ang="T6">
                <a:pos x="T0" y="T1"/>
              </a:cxn>
              <a:cxn ang="T7">
                <a:pos x="T2" y="T3"/>
              </a:cxn>
              <a:cxn ang="T8">
                <a:pos x="T4" y="T5"/>
              </a:cxn>
            </a:cxnLst>
            <a:rect l="T9" t="T10" r="T11" b="T12"/>
            <a:pathLst>
              <a:path w="336" h="56">
                <a:moveTo>
                  <a:pt x="0" y="56"/>
                </a:moveTo>
                <a:cubicBezTo>
                  <a:pt x="68" y="36"/>
                  <a:pt x="136" y="16"/>
                  <a:pt x="192" y="8"/>
                </a:cubicBezTo>
                <a:cubicBezTo>
                  <a:pt x="248" y="0"/>
                  <a:pt x="312" y="8"/>
                  <a:pt x="336" y="8"/>
                </a:cubicBezTo>
              </a:path>
            </a:pathLst>
          </a:custGeom>
          <a:noFill/>
          <a:ln w="57150">
            <a:solidFill>
              <a:srgbClr val="FF0000"/>
            </a:solidFill>
            <a:round/>
            <a:headEnd/>
            <a:tailEnd/>
          </a:ln>
        </p:spPr>
        <p:txBody>
          <a:bodyPr/>
          <a:lstStyle/>
          <a:p>
            <a:endParaRPr lang="en-GB"/>
          </a:p>
        </p:txBody>
      </p:sp>
      <p:sp>
        <p:nvSpPr>
          <p:cNvPr id="51233" name="Freeform 33"/>
          <p:cNvSpPr>
            <a:spLocks/>
          </p:cNvSpPr>
          <p:nvPr/>
        </p:nvSpPr>
        <p:spPr bwMode="auto">
          <a:xfrm>
            <a:off x="5867400" y="2425700"/>
            <a:ext cx="533400" cy="165100"/>
          </a:xfrm>
          <a:custGeom>
            <a:avLst/>
            <a:gdLst>
              <a:gd name="T0" fmla="*/ 0 w 336"/>
              <a:gd name="T1" fmla="*/ 12700 h 104"/>
              <a:gd name="T2" fmla="*/ 76200 w 336"/>
              <a:gd name="T3" fmla="*/ 12700 h 104"/>
              <a:gd name="T4" fmla="*/ 304800 w 336"/>
              <a:gd name="T5" fmla="*/ 88900 h 104"/>
              <a:gd name="T6" fmla="*/ 533400 w 336"/>
              <a:gd name="T7" fmla="*/ 165100 h 104"/>
              <a:gd name="T8" fmla="*/ 0 60000 65536"/>
              <a:gd name="T9" fmla="*/ 0 60000 65536"/>
              <a:gd name="T10" fmla="*/ 0 60000 65536"/>
              <a:gd name="T11" fmla="*/ 0 60000 65536"/>
              <a:gd name="T12" fmla="*/ 0 w 336"/>
              <a:gd name="T13" fmla="*/ 0 h 104"/>
              <a:gd name="T14" fmla="*/ 336 w 336"/>
              <a:gd name="T15" fmla="*/ 104 h 104"/>
            </a:gdLst>
            <a:ahLst/>
            <a:cxnLst>
              <a:cxn ang="T8">
                <a:pos x="T0" y="T1"/>
              </a:cxn>
              <a:cxn ang="T9">
                <a:pos x="T2" y="T3"/>
              </a:cxn>
              <a:cxn ang="T10">
                <a:pos x="T4" y="T5"/>
              </a:cxn>
              <a:cxn ang="T11">
                <a:pos x="T6" y="T7"/>
              </a:cxn>
            </a:cxnLst>
            <a:rect l="T12" t="T13" r="T14" b="T15"/>
            <a:pathLst>
              <a:path w="336" h="104">
                <a:moveTo>
                  <a:pt x="0" y="8"/>
                </a:moveTo>
                <a:cubicBezTo>
                  <a:pt x="8" y="4"/>
                  <a:pt x="16" y="0"/>
                  <a:pt x="48" y="8"/>
                </a:cubicBezTo>
                <a:cubicBezTo>
                  <a:pt x="80" y="16"/>
                  <a:pt x="144" y="40"/>
                  <a:pt x="192" y="56"/>
                </a:cubicBezTo>
                <a:cubicBezTo>
                  <a:pt x="240" y="72"/>
                  <a:pt x="312" y="96"/>
                  <a:pt x="336" y="104"/>
                </a:cubicBezTo>
              </a:path>
            </a:pathLst>
          </a:custGeom>
          <a:noFill/>
          <a:ln w="57150">
            <a:solidFill>
              <a:srgbClr val="FF0000"/>
            </a:solidFill>
            <a:round/>
            <a:headEnd/>
            <a:tailEnd/>
          </a:ln>
        </p:spPr>
        <p:txBody>
          <a:bodyPr/>
          <a:lstStyle/>
          <a:p>
            <a:endParaRPr lang="en-GB"/>
          </a:p>
        </p:txBody>
      </p:sp>
      <p:sp>
        <p:nvSpPr>
          <p:cNvPr id="51234" name="Freeform 34"/>
          <p:cNvSpPr>
            <a:spLocks/>
          </p:cNvSpPr>
          <p:nvPr/>
        </p:nvSpPr>
        <p:spPr bwMode="auto">
          <a:xfrm>
            <a:off x="6400800" y="2590800"/>
            <a:ext cx="609600" cy="304800"/>
          </a:xfrm>
          <a:custGeom>
            <a:avLst/>
            <a:gdLst>
              <a:gd name="T0" fmla="*/ 0 w 384"/>
              <a:gd name="T1" fmla="*/ 0 h 192"/>
              <a:gd name="T2" fmla="*/ 228600 w 384"/>
              <a:gd name="T3" fmla="*/ 76200 h 192"/>
              <a:gd name="T4" fmla="*/ 457200 w 384"/>
              <a:gd name="T5" fmla="*/ 228600 h 192"/>
              <a:gd name="T6" fmla="*/ 609600 w 384"/>
              <a:gd name="T7" fmla="*/ 304800 h 192"/>
              <a:gd name="T8" fmla="*/ 0 60000 65536"/>
              <a:gd name="T9" fmla="*/ 0 60000 65536"/>
              <a:gd name="T10" fmla="*/ 0 60000 65536"/>
              <a:gd name="T11" fmla="*/ 0 60000 65536"/>
              <a:gd name="T12" fmla="*/ 0 w 384"/>
              <a:gd name="T13" fmla="*/ 0 h 192"/>
              <a:gd name="T14" fmla="*/ 384 w 384"/>
              <a:gd name="T15" fmla="*/ 192 h 192"/>
            </a:gdLst>
            <a:ahLst/>
            <a:cxnLst>
              <a:cxn ang="T8">
                <a:pos x="T0" y="T1"/>
              </a:cxn>
              <a:cxn ang="T9">
                <a:pos x="T2" y="T3"/>
              </a:cxn>
              <a:cxn ang="T10">
                <a:pos x="T4" y="T5"/>
              </a:cxn>
              <a:cxn ang="T11">
                <a:pos x="T6" y="T7"/>
              </a:cxn>
            </a:cxnLst>
            <a:rect l="T12" t="T13" r="T14" b="T15"/>
            <a:pathLst>
              <a:path w="384" h="192">
                <a:moveTo>
                  <a:pt x="0" y="0"/>
                </a:moveTo>
                <a:cubicBezTo>
                  <a:pt x="48" y="12"/>
                  <a:pt x="96" y="24"/>
                  <a:pt x="144" y="48"/>
                </a:cubicBezTo>
                <a:cubicBezTo>
                  <a:pt x="192" y="72"/>
                  <a:pt x="248" y="120"/>
                  <a:pt x="288" y="144"/>
                </a:cubicBezTo>
                <a:cubicBezTo>
                  <a:pt x="328" y="168"/>
                  <a:pt x="368" y="184"/>
                  <a:pt x="384" y="192"/>
                </a:cubicBezTo>
              </a:path>
            </a:pathLst>
          </a:custGeom>
          <a:noFill/>
          <a:ln w="57150">
            <a:solidFill>
              <a:srgbClr val="FF0000"/>
            </a:solidFill>
            <a:round/>
            <a:headEnd/>
            <a:tailEnd/>
          </a:ln>
        </p:spPr>
        <p:txBody>
          <a:bodyPr/>
          <a:lstStyle/>
          <a:p>
            <a:endParaRPr lang="en-GB"/>
          </a:p>
        </p:txBody>
      </p:sp>
      <p:sp>
        <p:nvSpPr>
          <p:cNvPr id="51235" name="Freeform 35"/>
          <p:cNvSpPr>
            <a:spLocks/>
          </p:cNvSpPr>
          <p:nvPr/>
        </p:nvSpPr>
        <p:spPr bwMode="auto">
          <a:xfrm>
            <a:off x="7010400" y="2895600"/>
            <a:ext cx="838200" cy="88900"/>
          </a:xfrm>
          <a:custGeom>
            <a:avLst/>
            <a:gdLst>
              <a:gd name="T0" fmla="*/ 0 w 528"/>
              <a:gd name="T1" fmla="*/ 0 h 56"/>
              <a:gd name="T2" fmla="*/ 228600 w 528"/>
              <a:gd name="T3" fmla="*/ 76200 h 56"/>
              <a:gd name="T4" fmla="*/ 304800 w 528"/>
              <a:gd name="T5" fmla="*/ 76200 h 56"/>
              <a:gd name="T6" fmla="*/ 457200 w 528"/>
              <a:gd name="T7" fmla="*/ 76200 h 56"/>
              <a:gd name="T8" fmla="*/ 838200 w 528"/>
              <a:gd name="T9" fmla="*/ 0 h 56"/>
              <a:gd name="T10" fmla="*/ 0 60000 65536"/>
              <a:gd name="T11" fmla="*/ 0 60000 65536"/>
              <a:gd name="T12" fmla="*/ 0 60000 65536"/>
              <a:gd name="T13" fmla="*/ 0 60000 65536"/>
              <a:gd name="T14" fmla="*/ 0 60000 65536"/>
              <a:gd name="T15" fmla="*/ 0 w 528"/>
              <a:gd name="T16" fmla="*/ 0 h 56"/>
              <a:gd name="T17" fmla="*/ 528 w 528"/>
              <a:gd name="T18" fmla="*/ 56 h 56"/>
            </a:gdLst>
            <a:ahLst/>
            <a:cxnLst>
              <a:cxn ang="T10">
                <a:pos x="T0" y="T1"/>
              </a:cxn>
              <a:cxn ang="T11">
                <a:pos x="T2" y="T3"/>
              </a:cxn>
              <a:cxn ang="T12">
                <a:pos x="T4" y="T5"/>
              </a:cxn>
              <a:cxn ang="T13">
                <a:pos x="T6" y="T7"/>
              </a:cxn>
              <a:cxn ang="T14">
                <a:pos x="T8" y="T9"/>
              </a:cxn>
            </a:cxnLst>
            <a:rect l="T15" t="T16" r="T17" b="T18"/>
            <a:pathLst>
              <a:path w="528" h="56">
                <a:moveTo>
                  <a:pt x="0" y="0"/>
                </a:moveTo>
                <a:cubicBezTo>
                  <a:pt x="56" y="20"/>
                  <a:pt x="112" y="40"/>
                  <a:pt x="144" y="48"/>
                </a:cubicBezTo>
                <a:cubicBezTo>
                  <a:pt x="176" y="56"/>
                  <a:pt x="168" y="48"/>
                  <a:pt x="192" y="48"/>
                </a:cubicBezTo>
                <a:cubicBezTo>
                  <a:pt x="216" y="48"/>
                  <a:pt x="232" y="56"/>
                  <a:pt x="288" y="48"/>
                </a:cubicBezTo>
                <a:cubicBezTo>
                  <a:pt x="344" y="40"/>
                  <a:pt x="488" y="8"/>
                  <a:pt x="528" y="0"/>
                </a:cubicBezTo>
              </a:path>
            </a:pathLst>
          </a:custGeom>
          <a:noFill/>
          <a:ln w="57150">
            <a:solidFill>
              <a:srgbClr val="FF0000"/>
            </a:solidFill>
            <a:round/>
            <a:headEnd/>
            <a:tailEnd/>
          </a:ln>
        </p:spPr>
        <p:txBody>
          <a:bodyPr/>
          <a:lstStyle/>
          <a:p>
            <a:endParaRPr lang="en-GB"/>
          </a:p>
        </p:txBody>
      </p:sp>
      <p:sp>
        <p:nvSpPr>
          <p:cNvPr id="51236" name="Freeform 36"/>
          <p:cNvSpPr>
            <a:spLocks/>
          </p:cNvSpPr>
          <p:nvPr/>
        </p:nvSpPr>
        <p:spPr bwMode="auto">
          <a:xfrm>
            <a:off x="7848600" y="2819400"/>
            <a:ext cx="609600" cy="76200"/>
          </a:xfrm>
          <a:custGeom>
            <a:avLst/>
            <a:gdLst>
              <a:gd name="T0" fmla="*/ 0 w 384"/>
              <a:gd name="T1" fmla="*/ 76200 h 48"/>
              <a:gd name="T2" fmla="*/ 609600 w 384"/>
              <a:gd name="T3" fmla="*/ 0 h 48"/>
              <a:gd name="T4" fmla="*/ 0 60000 65536"/>
              <a:gd name="T5" fmla="*/ 0 60000 65536"/>
              <a:gd name="T6" fmla="*/ 0 w 384"/>
              <a:gd name="T7" fmla="*/ 0 h 48"/>
              <a:gd name="T8" fmla="*/ 384 w 384"/>
              <a:gd name="T9" fmla="*/ 48 h 48"/>
            </a:gdLst>
            <a:ahLst/>
            <a:cxnLst>
              <a:cxn ang="T4">
                <a:pos x="T0" y="T1"/>
              </a:cxn>
              <a:cxn ang="T5">
                <a:pos x="T2" y="T3"/>
              </a:cxn>
            </a:cxnLst>
            <a:rect l="T6" t="T7" r="T8" b="T9"/>
            <a:pathLst>
              <a:path w="384" h="48">
                <a:moveTo>
                  <a:pt x="0" y="48"/>
                </a:moveTo>
                <a:cubicBezTo>
                  <a:pt x="160" y="28"/>
                  <a:pt x="320" y="8"/>
                  <a:pt x="384" y="0"/>
                </a:cubicBezTo>
              </a:path>
            </a:pathLst>
          </a:custGeom>
          <a:noFill/>
          <a:ln w="57150">
            <a:solidFill>
              <a:srgbClr val="FF0000"/>
            </a:solidFill>
            <a:round/>
            <a:headEnd/>
            <a:tailEnd/>
          </a:ln>
        </p:spPr>
        <p:txBody>
          <a:bodyPr/>
          <a:lstStyle/>
          <a:p>
            <a:endParaRPr lang="en-GB"/>
          </a:p>
        </p:txBody>
      </p:sp>
      <p:sp>
        <p:nvSpPr>
          <p:cNvPr id="51237" name="Line 37"/>
          <p:cNvSpPr>
            <a:spLocks noChangeShapeType="1"/>
          </p:cNvSpPr>
          <p:nvPr/>
        </p:nvSpPr>
        <p:spPr bwMode="auto">
          <a:xfrm>
            <a:off x="8458200" y="2819400"/>
            <a:ext cx="457200" cy="0"/>
          </a:xfrm>
          <a:prstGeom prst="line">
            <a:avLst/>
          </a:prstGeom>
          <a:noFill/>
          <a:ln w="57150">
            <a:solidFill>
              <a:srgbClr val="FF0000"/>
            </a:solidFill>
            <a:round/>
            <a:headEnd/>
            <a:tailEnd/>
          </a:ln>
        </p:spPr>
        <p:txBody>
          <a:bodyPr/>
          <a:lstStyle/>
          <a:p>
            <a:endParaRPr lang="en-GB"/>
          </a:p>
        </p:txBody>
      </p:sp>
      <p:sp>
        <p:nvSpPr>
          <p:cNvPr id="51238" name="Text Box 38"/>
          <p:cNvSpPr txBox="1">
            <a:spLocks noChangeArrowheads="1"/>
          </p:cNvSpPr>
          <p:nvPr/>
        </p:nvSpPr>
        <p:spPr bwMode="auto">
          <a:xfrm>
            <a:off x="1143000" y="4800600"/>
            <a:ext cx="6572250" cy="366713"/>
          </a:xfrm>
          <a:prstGeom prst="rect">
            <a:avLst/>
          </a:prstGeom>
          <a:solidFill>
            <a:schemeClr val="bg2"/>
          </a:solidFill>
          <a:ln w="9525">
            <a:noFill/>
            <a:miter lim="800000"/>
            <a:headEnd/>
            <a:tailEnd/>
          </a:ln>
        </p:spPr>
        <p:txBody>
          <a:bodyPr wrap="none">
            <a:spAutoFit/>
          </a:bodyPr>
          <a:lstStyle/>
          <a:p>
            <a:pPr eaLnBrk="0" hangingPunct="0"/>
            <a:r>
              <a:rPr lang="es-EC"/>
              <a:t>http://www.globalhealth-ec.org/GHEC/Resources/3rdWorld.htm</a:t>
            </a:r>
          </a:p>
        </p:txBody>
      </p:sp>
    </p:spTree>
  </p:cSld>
  <p:clrMapOvr>
    <a:masterClrMapping/>
  </p:clrMapOvr>
  <p:timing>
    <p:tnLst>
      <p:par>
        <p:cTn id="1" dur="indefinite" restart="never" nodeType="tmRoot"/>
      </p:par>
    </p:tnLst>
  </p:timing>
</p:sld>
</file>

<file path=ppt/slides/slide57.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52226" name="Rectangle 2"/>
          <p:cNvSpPr>
            <a:spLocks noGrp="1" noChangeArrowheads="1"/>
          </p:cNvSpPr>
          <p:nvPr>
            <p:ph type="title"/>
          </p:nvPr>
        </p:nvSpPr>
        <p:spPr>
          <a:xfrm>
            <a:off x="1187450" y="228600"/>
            <a:ext cx="7956550" cy="1143000"/>
          </a:xfrm>
        </p:spPr>
        <p:txBody>
          <a:bodyPr/>
          <a:lstStyle/>
          <a:p>
            <a:pPr eaLnBrk="1" hangingPunct="1"/>
            <a:r>
              <a:rPr lang="en-US" sz="3200" b="1" smtClean="0"/>
              <a:t>5. Access to basic Health Needs?</a:t>
            </a:r>
          </a:p>
        </p:txBody>
      </p:sp>
      <p:sp>
        <p:nvSpPr>
          <p:cNvPr id="77827" name="Rectangle 3"/>
          <p:cNvSpPr>
            <a:spLocks noGrp="1" noChangeArrowheads="1"/>
          </p:cNvSpPr>
          <p:nvPr>
            <p:ph type="body" sz="half" idx="1"/>
          </p:nvPr>
        </p:nvSpPr>
        <p:spPr>
          <a:xfrm>
            <a:off x="228600" y="1981200"/>
            <a:ext cx="2590800" cy="4114800"/>
          </a:xfrm>
        </p:spPr>
        <p:txBody>
          <a:bodyPr/>
          <a:lstStyle/>
          <a:p>
            <a:pPr marL="342900" indent="-342900" eaLnBrk="1" hangingPunct="1">
              <a:buFont typeface="Wingdings" pitchFamily="2" charset="2"/>
              <a:buNone/>
            </a:pPr>
            <a:r>
              <a:rPr lang="en-US" b="1" u="sng" smtClean="0"/>
              <a:t>BASICS</a:t>
            </a:r>
          </a:p>
          <a:p>
            <a:pPr marL="342900" indent="-342900" eaLnBrk="1" hangingPunct="1"/>
            <a:r>
              <a:rPr lang="en-US" b="1" smtClean="0"/>
              <a:t>Food </a:t>
            </a:r>
          </a:p>
          <a:p>
            <a:pPr marL="342900" indent="-342900" eaLnBrk="1" hangingPunct="1"/>
            <a:r>
              <a:rPr lang="en-US" b="1" smtClean="0"/>
              <a:t>Shelter</a:t>
            </a:r>
          </a:p>
          <a:p>
            <a:pPr marL="342900" indent="-342900" eaLnBrk="1" hangingPunct="1"/>
            <a:r>
              <a:rPr lang="en-US" b="1" smtClean="0"/>
              <a:t>Clean water</a:t>
            </a:r>
          </a:p>
          <a:p>
            <a:pPr marL="342900" indent="-342900" eaLnBrk="1" hangingPunct="1"/>
            <a:r>
              <a:rPr lang="en-US" b="1" smtClean="0"/>
              <a:t>sanitation</a:t>
            </a:r>
          </a:p>
        </p:txBody>
      </p:sp>
      <p:sp>
        <p:nvSpPr>
          <p:cNvPr id="77828" name="Rectangle 4"/>
          <p:cNvSpPr>
            <a:spLocks noGrp="1" noChangeArrowheads="1"/>
          </p:cNvSpPr>
          <p:nvPr>
            <p:ph type="body" sz="half" idx="2"/>
          </p:nvPr>
        </p:nvSpPr>
        <p:spPr>
          <a:xfrm>
            <a:off x="2903538" y="1981200"/>
            <a:ext cx="3003550" cy="4114800"/>
          </a:xfrm>
        </p:spPr>
        <p:txBody>
          <a:bodyPr/>
          <a:lstStyle/>
          <a:p>
            <a:pPr marL="342900" indent="-342900" eaLnBrk="1" hangingPunct="1">
              <a:buFont typeface="Wingdings" pitchFamily="2" charset="2"/>
              <a:buNone/>
            </a:pPr>
            <a:r>
              <a:rPr lang="en-US" b="1" u="sng" smtClean="0"/>
              <a:t>Good governance</a:t>
            </a:r>
          </a:p>
          <a:p>
            <a:pPr marL="342900" indent="-342900" eaLnBrk="1" hangingPunct="1"/>
            <a:r>
              <a:rPr lang="en-US" b="1" smtClean="0"/>
              <a:t>Safety</a:t>
            </a:r>
          </a:p>
          <a:p>
            <a:pPr marL="342900" indent="-342900" eaLnBrk="1" hangingPunct="1"/>
            <a:r>
              <a:rPr lang="en-US" b="1" smtClean="0"/>
              <a:t>Education</a:t>
            </a:r>
          </a:p>
          <a:p>
            <a:pPr marL="342900" indent="-342900" eaLnBrk="1" hangingPunct="1"/>
            <a:r>
              <a:rPr lang="en-US" b="1" smtClean="0"/>
              <a:t>Work</a:t>
            </a:r>
          </a:p>
          <a:p>
            <a:pPr marL="342900" indent="-342900" eaLnBrk="1" hangingPunct="1"/>
            <a:r>
              <a:rPr lang="en-US" b="1" smtClean="0"/>
              <a:t>Human rights</a:t>
            </a:r>
          </a:p>
          <a:p>
            <a:pPr marL="342900" indent="-342900" eaLnBrk="1" hangingPunct="1"/>
            <a:endParaRPr lang="en-US" smtClean="0"/>
          </a:p>
        </p:txBody>
      </p:sp>
      <p:sp>
        <p:nvSpPr>
          <p:cNvPr id="52229" name="Text Box 5"/>
          <p:cNvSpPr txBox="1">
            <a:spLocks noChangeArrowheads="1"/>
          </p:cNvSpPr>
          <p:nvPr/>
        </p:nvSpPr>
        <p:spPr bwMode="auto">
          <a:xfrm>
            <a:off x="6194425" y="1973263"/>
            <a:ext cx="2492375" cy="457200"/>
          </a:xfrm>
          <a:prstGeom prst="rect">
            <a:avLst/>
          </a:prstGeom>
          <a:noFill/>
          <a:ln w="9525">
            <a:noFill/>
            <a:miter lim="800000"/>
            <a:headEnd/>
            <a:tailEnd/>
          </a:ln>
        </p:spPr>
        <p:txBody>
          <a:bodyPr>
            <a:spAutoFit/>
          </a:bodyPr>
          <a:lstStyle/>
          <a:p>
            <a:pPr>
              <a:spcBef>
                <a:spcPct val="50000"/>
              </a:spcBef>
            </a:pPr>
            <a:endParaRPr lang="es-EC" sz="2400">
              <a:latin typeface="Times New Roman" pitchFamily="18" charset="0"/>
            </a:endParaRPr>
          </a:p>
        </p:txBody>
      </p:sp>
      <p:sp>
        <p:nvSpPr>
          <p:cNvPr id="77830" name="Text Box 6"/>
          <p:cNvSpPr txBox="1">
            <a:spLocks noChangeArrowheads="1"/>
          </p:cNvSpPr>
          <p:nvPr/>
        </p:nvSpPr>
        <p:spPr bwMode="auto">
          <a:xfrm>
            <a:off x="6019800" y="2057400"/>
            <a:ext cx="2667000" cy="3935413"/>
          </a:xfrm>
          <a:prstGeom prst="rect">
            <a:avLst/>
          </a:prstGeom>
          <a:noFill/>
          <a:ln w="9525">
            <a:noFill/>
            <a:miter lim="800000"/>
            <a:headEnd/>
            <a:tailEnd/>
          </a:ln>
        </p:spPr>
        <p:txBody>
          <a:bodyPr>
            <a:spAutoFit/>
          </a:bodyPr>
          <a:lstStyle/>
          <a:p>
            <a:r>
              <a:rPr lang="en-US" sz="2800" b="1" u="sng">
                <a:latin typeface="Times New Roman" pitchFamily="18" charset="0"/>
              </a:rPr>
              <a:t>SERVICES</a:t>
            </a:r>
          </a:p>
          <a:p>
            <a:pPr>
              <a:buFontTx/>
              <a:buChar char="•"/>
            </a:pPr>
            <a:r>
              <a:rPr lang="en-US" sz="2800" b="1">
                <a:latin typeface="Times New Roman" pitchFamily="18" charset="0"/>
              </a:rPr>
              <a:t>Maternal child</a:t>
            </a:r>
          </a:p>
          <a:p>
            <a:pPr>
              <a:buFontTx/>
              <a:buChar char="•"/>
            </a:pPr>
            <a:r>
              <a:rPr lang="en-US" sz="2800" b="1">
                <a:latin typeface="Times New Roman" pitchFamily="18" charset="0"/>
              </a:rPr>
              <a:t>Immunization</a:t>
            </a:r>
          </a:p>
          <a:p>
            <a:pPr>
              <a:buFontTx/>
              <a:buChar char="•"/>
            </a:pPr>
            <a:r>
              <a:rPr lang="en-US" sz="2800" b="1">
                <a:latin typeface="Times New Roman" pitchFamily="18" charset="0"/>
              </a:rPr>
              <a:t>Nutrients</a:t>
            </a:r>
          </a:p>
          <a:p>
            <a:pPr>
              <a:buFontTx/>
              <a:buChar char="•"/>
            </a:pPr>
            <a:r>
              <a:rPr lang="en-US" sz="2800" b="1">
                <a:latin typeface="Times New Roman" pitchFamily="18" charset="0"/>
              </a:rPr>
              <a:t>Prevention </a:t>
            </a:r>
          </a:p>
          <a:p>
            <a:pPr>
              <a:buFontTx/>
              <a:buChar char="•"/>
            </a:pPr>
            <a:r>
              <a:rPr lang="en-US" sz="2800" b="1">
                <a:latin typeface="Times New Roman" pitchFamily="18" charset="0"/>
              </a:rPr>
              <a:t>Diagnostic </a:t>
            </a:r>
          </a:p>
          <a:p>
            <a:pPr>
              <a:buFontTx/>
              <a:buChar char="•"/>
            </a:pPr>
            <a:r>
              <a:rPr lang="en-US" sz="2800" b="1">
                <a:latin typeface="Times New Roman" pitchFamily="18" charset="0"/>
              </a:rPr>
              <a:t>Treatment</a:t>
            </a:r>
          </a:p>
          <a:p>
            <a:pPr>
              <a:buFontTx/>
              <a:buChar char="•"/>
            </a:pPr>
            <a:r>
              <a:rPr lang="en-US" sz="2800" b="1">
                <a:latin typeface="Times New Roman" pitchFamily="18" charset="0"/>
              </a:rPr>
              <a:t>Acute management</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77827">
                                            <p:txEl>
                                              <p:pRg st="0" end="0"/>
                                            </p:txEl>
                                          </p:spTgt>
                                        </p:tgtEl>
                                        <p:attrNameLst>
                                          <p:attrName>style.visibility</p:attrName>
                                        </p:attrNameLst>
                                      </p:cBhvr>
                                      <p:to>
                                        <p:strVal val="visible"/>
                                      </p:to>
                                    </p:set>
                                    <p:anim calcmode="lin" valueType="num">
                                      <p:cBhvr additive="base">
                                        <p:cTn id="7" dur="500" fill="hold"/>
                                        <p:tgtEl>
                                          <p:spTgt spid="77827">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77827">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77827">
                                            <p:txEl>
                                              <p:pRg st="1" end="1"/>
                                            </p:txEl>
                                          </p:spTgt>
                                        </p:tgtEl>
                                        <p:attrNameLst>
                                          <p:attrName>style.visibility</p:attrName>
                                        </p:attrNameLst>
                                      </p:cBhvr>
                                      <p:to>
                                        <p:strVal val="visible"/>
                                      </p:to>
                                    </p:set>
                                    <p:anim calcmode="lin" valueType="num">
                                      <p:cBhvr additive="base">
                                        <p:cTn id="13" dur="500" fill="hold"/>
                                        <p:tgtEl>
                                          <p:spTgt spid="77827">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77827">
                                            <p:txEl>
                                              <p:pRg st="1" end="1"/>
                                            </p:txEl>
                                          </p:spTgt>
                                        </p:tgtEl>
                                        <p:attrNameLst>
                                          <p:attrName>ppt_y</p:attrName>
                                        </p:attrNameLst>
                                      </p:cBhvr>
                                      <p:tavLst>
                                        <p:tav tm="0">
                                          <p:val>
                                            <p:strVal val="1+#ppt_h/2"/>
                                          </p:val>
                                        </p:tav>
                                        <p:tav tm="100000">
                                          <p:val>
                                            <p:strVal val="#ppt_y"/>
                                          </p:val>
                                        </p:tav>
                                      </p:tavLst>
                                    </p:anim>
                                  </p:childTnLst>
                                </p:cTn>
                              </p:par>
                              <p:par>
                                <p:cTn id="15" presetID="2" presetClass="entr" presetSubtype="4" fill="hold" nodeType="withEffect">
                                  <p:stCondLst>
                                    <p:cond delay="0"/>
                                  </p:stCondLst>
                                  <p:childTnLst>
                                    <p:set>
                                      <p:cBhvr>
                                        <p:cTn id="16" dur="1" fill="hold">
                                          <p:stCondLst>
                                            <p:cond delay="0"/>
                                          </p:stCondLst>
                                        </p:cTn>
                                        <p:tgtEl>
                                          <p:spTgt spid="77827">
                                            <p:txEl>
                                              <p:pRg st="2" end="2"/>
                                            </p:txEl>
                                          </p:spTgt>
                                        </p:tgtEl>
                                        <p:attrNameLst>
                                          <p:attrName>style.visibility</p:attrName>
                                        </p:attrNameLst>
                                      </p:cBhvr>
                                      <p:to>
                                        <p:strVal val="visible"/>
                                      </p:to>
                                    </p:set>
                                    <p:anim calcmode="lin" valueType="num">
                                      <p:cBhvr additive="base">
                                        <p:cTn id="17" dur="500" fill="hold"/>
                                        <p:tgtEl>
                                          <p:spTgt spid="77827">
                                            <p:txEl>
                                              <p:pRg st="2" end="2"/>
                                            </p:txEl>
                                          </p:spTgt>
                                        </p:tgtEl>
                                        <p:attrNameLst>
                                          <p:attrName>ppt_x</p:attrName>
                                        </p:attrNameLst>
                                      </p:cBhvr>
                                      <p:tavLst>
                                        <p:tav tm="0">
                                          <p:val>
                                            <p:strVal val="#ppt_x"/>
                                          </p:val>
                                        </p:tav>
                                        <p:tav tm="100000">
                                          <p:val>
                                            <p:strVal val="#ppt_x"/>
                                          </p:val>
                                        </p:tav>
                                      </p:tavLst>
                                    </p:anim>
                                    <p:anim calcmode="lin" valueType="num">
                                      <p:cBhvr additive="base">
                                        <p:cTn id="18" dur="500" fill="hold"/>
                                        <p:tgtEl>
                                          <p:spTgt spid="77827">
                                            <p:txEl>
                                              <p:pRg st="2" end="2"/>
                                            </p:txEl>
                                          </p:spTgt>
                                        </p:tgtEl>
                                        <p:attrNameLst>
                                          <p:attrName>ppt_y</p:attrName>
                                        </p:attrNameLst>
                                      </p:cBhvr>
                                      <p:tavLst>
                                        <p:tav tm="0">
                                          <p:val>
                                            <p:strVal val="1+#ppt_h/2"/>
                                          </p:val>
                                        </p:tav>
                                        <p:tav tm="100000">
                                          <p:val>
                                            <p:strVal val="#ppt_y"/>
                                          </p:val>
                                        </p:tav>
                                      </p:tavLst>
                                    </p:anim>
                                  </p:childTnLst>
                                </p:cTn>
                              </p:par>
                              <p:par>
                                <p:cTn id="19" presetID="2" presetClass="entr" presetSubtype="4" fill="hold" nodeType="withEffect">
                                  <p:stCondLst>
                                    <p:cond delay="0"/>
                                  </p:stCondLst>
                                  <p:childTnLst>
                                    <p:set>
                                      <p:cBhvr>
                                        <p:cTn id="20" dur="1" fill="hold">
                                          <p:stCondLst>
                                            <p:cond delay="0"/>
                                          </p:stCondLst>
                                        </p:cTn>
                                        <p:tgtEl>
                                          <p:spTgt spid="77827">
                                            <p:txEl>
                                              <p:pRg st="3" end="3"/>
                                            </p:txEl>
                                          </p:spTgt>
                                        </p:tgtEl>
                                        <p:attrNameLst>
                                          <p:attrName>style.visibility</p:attrName>
                                        </p:attrNameLst>
                                      </p:cBhvr>
                                      <p:to>
                                        <p:strVal val="visible"/>
                                      </p:to>
                                    </p:set>
                                    <p:anim calcmode="lin" valueType="num">
                                      <p:cBhvr additive="base">
                                        <p:cTn id="21" dur="500" fill="hold"/>
                                        <p:tgtEl>
                                          <p:spTgt spid="77827">
                                            <p:txEl>
                                              <p:pRg st="3" end="3"/>
                                            </p:txEl>
                                          </p:spTgt>
                                        </p:tgtEl>
                                        <p:attrNameLst>
                                          <p:attrName>ppt_x</p:attrName>
                                        </p:attrNameLst>
                                      </p:cBhvr>
                                      <p:tavLst>
                                        <p:tav tm="0">
                                          <p:val>
                                            <p:strVal val="#ppt_x"/>
                                          </p:val>
                                        </p:tav>
                                        <p:tav tm="100000">
                                          <p:val>
                                            <p:strVal val="#ppt_x"/>
                                          </p:val>
                                        </p:tav>
                                      </p:tavLst>
                                    </p:anim>
                                    <p:anim calcmode="lin" valueType="num">
                                      <p:cBhvr additive="base">
                                        <p:cTn id="22" dur="500" fill="hold"/>
                                        <p:tgtEl>
                                          <p:spTgt spid="77827">
                                            <p:txEl>
                                              <p:pRg st="3" end="3"/>
                                            </p:txEl>
                                          </p:spTgt>
                                        </p:tgtEl>
                                        <p:attrNameLst>
                                          <p:attrName>ppt_y</p:attrName>
                                        </p:attrNameLst>
                                      </p:cBhvr>
                                      <p:tavLst>
                                        <p:tav tm="0">
                                          <p:val>
                                            <p:strVal val="1+#ppt_h/2"/>
                                          </p:val>
                                        </p:tav>
                                        <p:tav tm="100000">
                                          <p:val>
                                            <p:strVal val="#ppt_y"/>
                                          </p:val>
                                        </p:tav>
                                      </p:tavLst>
                                    </p:anim>
                                  </p:childTnLst>
                                </p:cTn>
                              </p:par>
                              <p:par>
                                <p:cTn id="23" presetID="2" presetClass="entr" presetSubtype="4" fill="hold" nodeType="withEffect">
                                  <p:stCondLst>
                                    <p:cond delay="0"/>
                                  </p:stCondLst>
                                  <p:childTnLst>
                                    <p:set>
                                      <p:cBhvr>
                                        <p:cTn id="24" dur="1" fill="hold">
                                          <p:stCondLst>
                                            <p:cond delay="0"/>
                                          </p:stCondLst>
                                        </p:cTn>
                                        <p:tgtEl>
                                          <p:spTgt spid="77827">
                                            <p:txEl>
                                              <p:pRg st="4" end="4"/>
                                            </p:txEl>
                                          </p:spTgt>
                                        </p:tgtEl>
                                        <p:attrNameLst>
                                          <p:attrName>style.visibility</p:attrName>
                                        </p:attrNameLst>
                                      </p:cBhvr>
                                      <p:to>
                                        <p:strVal val="visible"/>
                                      </p:to>
                                    </p:set>
                                    <p:anim calcmode="lin" valueType="num">
                                      <p:cBhvr additive="base">
                                        <p:cTn id="25" dur="500" fill="hold"/>
                                        <p:tgtEl>
                                          <p:spTgt spid="77827">
                                            <p:txEl>
                                              <p:pRg st="4" end="4"/>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77827">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77828">
                                            <p:txEl>
                                              <p:pRg st="0" end="0"/>
                                            </p:txEl>
                                          </p:spTgt>
                                        </p:tgtEl>
                                        <p:attrNameLst>
                                          <p:attrName>style.visibility</p:attrName>
                                        </p:attrNameLst>
                                      </p:cBhvr>
                                      <p:to>
                                        <p:strVal val="visible"/>
                                      </p:to>
                                    </p:set>
                                    <p:anim calcmode="lin" valueType="num">
                                      <p:cBhvr additive="base">
                                        <p:cTn id="31" dur="500" fill="hold"/>
                                        <p:tgtEl>
                                          <p:spTgt spid="77828">
                                            <p:txEl>
                                              <p:pRg st="0" end="0"/>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77828">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nodeType="clickEffect">
                                  <p:stCondLst>
                                    <p:cond delay="0"/>
                                  </p:stCondLst>
                                  <p:childTnLst>
                                    <p:set>
                                      <p:cBhvr>
                                        <p:cTn id="36" dur="1" fill="hold">
                                          <p:stCondLst>
                                            <p:cond delay="0"/>
                                          </p:stCondLst>
                                        </p:cTn>
                                        <p:tgtEl>
                                          <p:spTgt spid="77828">
                                            <p:txEl>
                                              <p:pRg st="1" end="1"/>
                                            </p:txEl>
                                          </p:spTgt>
                                        </p:tgtEl>
                                        <p:attrNameLst>
                                          <p:attrName>style.visibility</p:attrName>
                                        </p:attrNameLst>
                                      </p:cBhvr>
                                      <p:to>
                                        <p:strVal val="visible"/>
                                      </p:to>
                                    </p:set>
                                    <p:anim calcmode="lin" valueType="num">
                                      <p:cBhvr additive="base">
                                        <p:cTn id="37" dur="500" fill="hold"/>
                                        <p:tgtEl>
                                          <p:spTgt spid="77828">
                                            <p:txEl>
                                              <p:pRg st="1" end="1"/>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77828">
                                            <p:txEl>
                                              <p:pRg st="1" end="1"/>
                                            </p:txEl>
                                          </p:spTgt>
                                        </p:tgtEl>
                                        <p:attrNameLst>
                                          <p:attrName>ppt_y</p:attrName>
                                        </p:attrNameLst>
                                      </p:cBhvr>
                                      <p:tavLst>
                                        <p:tav tm="0">
                                          <p:val>
                                            <p:strVal val="1+#ppt_h/2"/>
                                          </p:val>
                                        </p:tav>
                                        <p:tav tm="100000">
                                          <p:val>
                                            <p:strVal val="#ppt_y"/>
                                          </p:val>
                                        </p:tav>
                                      </p:tavLst>
                                    </p:anim>
                                  </p:childTnLst>
                                </p:cTn>
                              </p:par>
                              <p:par>
                                <p:cTn id="39" presetID="2" presetClass="entr" presetSubtype="4" fill="hold" nodeType="withEffect">
                                  <p:stCondLst>
                                    <p:cond delay="0"/>
                                  </p:stCondLst>
                                  <p:childTnLst>
                                    <p:set>
                                      <p:cBhvr>
                                        <p:cTn id="40" dur="1" fill="hold">
                                          <p:stCondLst>
                                            <p:cond delay="0"/>
                                          </p:stCondLst>
                                        </p:cTn>
                                        <p:tgtEl>
                                          <p:spTgt spid="77828">
                                            <p:txEl>
                                              <p:pRg st="2" end="2"/>
                                            </p:txEl>
                                          </p:spTgt>
                                        </p:tgtEl>
                                        <p:attrNameLst>
                                          <p:attrName>style.visibility</p:attrName>
                                        </p:attrNameLst>
                                      </p:cBhvr>
                                      <p:to>
                                        <p:strVal val="visible"/>
                                      </p:to>
                                    </p:set>
                                    <p:anim calcmode="lin" valueType="num">
                                      <p:cBhvr additive="base">
                                        <p:cTn id="41" dur="500" fill="hold"/>
                                        <p:tgtEl>
                                          <p:spTgt spid="77828">
                                            <p:txEl>
                                              <p:pRg st="2" end="2"/>
                                            </p:txEl>
                                          </p:spTgt>
                                        </p:tgtEl>
                                        <p:attrNameLst>
                                          <p:attrName>ppt_x</p:attrName>
                                        </p:attrNameLst>
                                      </p:cBhvr>
                                      <p:tavLst>
                                        <p:tav tm="0">
                                          <p:val>
                                            <p:strVal val="#ppt_x"/>
                                          </p:val>
                                        </p:tav>
                                        <p:tav tm="100000">
                                          <p:val>
                                            <p:strVal val="#ppt_x"/>
                                          </p:val>
                                        </p:tav>
                                      </p:tavLst>
                                    </p:anim>
                                    <p:anim calcmode="lin" valueType="num">
                                      <p:cBhvr additive="base">
                                        <p:cTn id="42" dur="500" fill="hold"/>
                                        <p:tgtEl>
                                          <p:spTgt spid="77828">
                                            <p:txEl>
                                              <p:pRg st="2" end="2"/>
                                            </p:txEl>
                                          </p:spTgt>
                                        </p:tgtEl>
                                        <p:attrNameLst>
                                          <p:attrName>ppt_y</p:attrName>
                                        </p:attrNameLst>
                                      </p:cBhvr>
                                      <p:tavLst>
                                        <p:tav tm="0">
                                          <p:val>
                                            <p:strVal val="1+#ppt_h/2"/>
                                          </p:val>
                                        </p:tav>
                                        <p:tav tm="100000">
                                          <p:val>
                                            <p:strVal val="#ppt_y"/>
                                          </p:val>
                                        </p:tav>
                                      </p:tavLst>
                                    </p:anim>
                                  </p:childTnLst>
                                </p:cTn>
                              </p:par>
                              <p:par>
                                <p:cTn id="43" presetID="2" presetClass="entr" presetSubtype="4" fill="hold" nodeType="withEffect">
                                  <p:stCondLst>
                                    <p:cond delay="0"/>
                                  </p:stCondLst>
                                  <p:childTnLst>
                                    <p:set>
                                      <p:cBhvr>
                                        <p:cTn id="44" dur="1" fill="hold">
                                          <p:stCondLst>
                                            <p:cond delay="0"/>
                                          </p:stCondLst>
                                        </p:cTn>
                                        <p:tgtEl>
                                          <p:spTgt spid="77828">
                                            <p:txEl>
                                              <p:pRg st="3" end="3"/>
                                            </p:txEl>
                                          </p:spTgt>
                                        </p:tgtEl>
                                        <p:attrNameLst>
                                          <p:attrName>style.visibility</p:attrName>
                                        </p:attrNameLst>
                                      </p:cBhvr>
                                      <p:to>
                                        <p:strVal val="visible"/>
                                      </p:to>
                                    </p:set>
                                    <p:anim calcmode="lin" valueType="num">
                                      <p:cBhvr additive="base">
                                        <p:cTn id="45" dur="500" fill="hold"/>
                                        <p:tgtEl>
                                          <p:spTgt spid="77828">
                                            <p:txEl>
                                              <p:pRg st="3" end="3"/>
                                            </p:txEl>
                                          </p:spTgt>
                                        </p:tgtEl>
                                        <p:attrNameLst>
                                          <p:attrName>ppt_x</p:attrName>
                                        </p:attrNameLst>
                                      </p:cBhvr>
                                      <p:tavLst>
                                        <p:tav tm="0">
                                          <p:val>
                                            <p:strVal val="#ppt_x"/>
                                          </p:val>
                                        </p:tav>
                                        <p:tav tm="100000">
                                          <p:val>
                                            <p:strVal val="#ppt_x"/>
                                          </p:val>
                                        </p:tav>
                                      </p:tavLst>
                                    </p:anim>
                                    <p:anim calcmode="lin" valueType="num">
                                      <p:cBhvr additive="base">
                                        <p:cTn id="46" dur="500" fill="hold"/>
                                        <p:tgtEl>
                                          <p:spTgt spid="77828">
                                            <p:txEl>
                                              <p:pRg st="3" end="3"/>
                                            </p:txEl>
                                          </p:spTgt>
                                        </p:tgtEl>
                                        <p:attrNameLst>
                                          <p:attrName>ppt_y</p:attrName>
                                        </p:attrNameLst>
                                      </p:cBhvr>
                                      <p:tavLst>
                                        <p:tav tm="0">
                                          <p:val>
                                            <p:strVal val="1+#ppt_h/2"/>
                                          </p:val>
                                        </p:tav>
                                        <p:tav tm="100000">
                                          <p:val>
                                            <p:strVal val="#ppt_y"/>
                                          </p:val>
                                        </p:tav>
                                      </p:tavLst>
                                    </p:anim>
                                  </p:childTnLst>
                                </p:cTn>
                              </p:par>
                              <p:par>
                                <p:cTn id="47" presetID="2" presetClass="entr" presetSubtype="4" fill="hold" nodeType="withEffect">
                                  <p:stCondLst>
                                    <p:cond delay="0"/>
                                  </p:stCondLst>
                                  <p:childTnLst>
                                    <p:set>
                                      <p:cBhvr>
                                        <p:cTn id="48" dur="1" fill="hold">
                                          <p:stCondLst>
                                            <p:cond delay="0"/>
                                          </p:stCondLst>
                                        </p:cTn>
                                        <p:tgtEl>
                                          <p:spTgt spid="77828">
                                            <p:txEl>
                                              <p:pRg st="4" end="4"/>
                                            </p:txEl>
                                          </p:spTgt>
                                        </p:tgtEl>
                                        <p:attrNameLst>
                                          <p:attrName>style.visibility</p:attrName>
                                        </p:attrNameLst>
                                      </p:cBhvr>
                                      <p:to>
                                        <p:strVal val="visible"/>
                                      </p:to>
                                    </p:set>
                                    <p:anim calcmode="lin" valueType="num">
                                      <p:cBhvr additive="base">
                                        <p:cTn id="49" dur="500" fill="hold"/>
                                        <p:tgtEl>
                                          <p:spTgt spid="77828">
                                            <p:txEl>
                                              <p:pRg st="4" end="4"/>
                                            </p:txEl>
                                          </p:spTgt>
                                        </p:tgtEl>
                                        <p:attrNameLst>
                                          <p:attrName>ppt_x</p:attrName>
                                        </p:attrNameLst>
                                      </p:cBhvr>
                                      <p:tavLst>
                                        <p:tav tm="0">
                                          <p:val>
                                            <p:strVal val="#ppt_x"/>
                                          </p:val>
                                        </p:tav>
                                        <p:tav tm="100000">
                                          <p:val>
                                            <p:strVal val="#ppt_x"/>
                                          </p:val>
                                        </p:tav>
                                      </p:tavLst>
                                    </p:anim>
                                    <p:anim calcmode="lin" valueType="num">
                                      <p:cBhvr additive="base">
                                        <p:cTn id="50" dur="500" fill="hold"/>
                                        <p:tgtEl>
                                          <p:spTgt spid="77828">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51" fill="hold">
                      <p:stCondLst>
                        <p:cond delay="indefinite"/>
                      </p:stCondLst>
                      <p:childTnLst>
                        <p:par>
                          <p:cTn id="52" fill="hold">
                            <p:stCondLst>
                              <p:cond delay="0"/>
                            </p:stCondLst>
                            <p:childTnLst>
                              <p:par>
                                <p:cTn id="53" presetID="2" presetClass="entr" presetSubtype="4" fill="hold" nodeType="clickEffect">
                                  <p:stCondLst>
                                    <p:cond delay="0"/>
                                  </p:stCondLst>
                                  <p:childTnLst>
                                    <p:set>
                                      <p:cBhvr>
                                        <p:cTn id="54" dur="1" fill="hold">
                                          <p:stCondLst>
                                            <p:cond delay="0"/>
                                          </p:stCondLst>
                                        </p:cTn>
                                        <p:tgtEl>
                                          <p:spTgt spid="77830">
                                            <p:txEl>
                                              <p:pRg st="0" end="0"/>
                                            </p:txEl>
                                          </p:spTgt>
                                        </p:tgtEl>
                                        <p:attrNameLst>
                                          <p:attrName>style.visibility</p:attrName>
                                        </p:attrNameLst>
                                      </p:cBhvr>
                                      <p:to>
                                        <p:strVal val="visible"/>
                                      </p:to>
                                    </p:set>
                                    <p:anim calcmode="lin" valueType="num">
                                      <p:cBhvr additive="base">
                                        <p:cTn id="55" dur="500" fill="hold"/>
                                        <p:tgtEl>
                                          <p:spTgt spid="77830">
                                            <p:txEl>
                                              <p:pRg st="0" end="0"/>
                                            </p:txEl>
                                          </p:spTgt>
                                        </p:tgtEl>
                                        <p:attrNameLst>
                                          <p:attrName>ppt_x</p:attrName>
                                        </p:attrNameLst>
                                      </p:cBhvr>
                                      <p:tavLst>
                                        <p:tav tm="0">
                                          <p:val>
                                            <p:strVal val="#ppt_x"/>
                                          </p:val>
                                        </p:tav>
                                        <p:tav tm="100000">
                                          <p:val>
                                            <p:strVal val="#ppt_x"/>
                                          </p:val>
                                        </p:tav>
                                      </p:tavLst>
                                    </p:anim>
                                    <p:anim calcmode="lin" valueType="num">
                                      <p:cBhvr additive="base">
                                        <p:cTn id="56" dur="500" fill="hold"/>
                                        <p:tgtEl>
                                          <p:spTgt spid="77830">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57" fill="hold">
                      <p:stCondLst>
                        <p:cond delay="indefinite"/>
                      </p:stCondLst>
                      <p:childTnLst>
                        <p:par>
                          <p:cTn id="58" fill="hold">
                            <p:stCondLst>
                              <p:cond delay="0"/>
                            </p:stCondLst>
                            <p:childTnLst>
                              <p:par>
                                <p:cTn id="59" presetID="2" presetClass="entr" presetSubtype="4" fill="hold" nodeType="clickEffect">
                                  <p:stCondLst>
                                    <p:cond delay="0"/>
                                  </p:stCondLst>
                                  <p:childTnLst>
                                    <p:set>
                                      <p:cBhvr>
                                        <p:cTn id="60" dur="1" fill="hold">
                                          <p:stCondLst>
                                            <p:cond delay="0"/>
                                          </p:stCondLst>
                                        </p:cTn>
                                        <p:tgtEl>
                                          <p:spTgt spid="77830">
                                            <p:txEl>
                                              <p:pRg st="1" end="1"/>
                                            </p:txEl>
                                          </p:spTgt>
                                        </p:tgtEl>
                                        <p:attrNameLst>
                                          <p:attrName>style.visibility</p:attrName>
                                        </p:attrNameLst>
                                      </p:cBhvr>
                                      <p:to>
                                        <p:strVal val="visible"/>
                                      </p:to>
                                    </p:set>
                                    <p:anim calcmode="lin" valueType="num">
                                      <p:cBhvr additive="base">
                                        <p:cTn id="61" dur="500" fill="hold"/>
                                        <p:tgtEl>
                                          <p:spTgt spid="77830">
                                            <p:txEl>
                                              <p:pRg st="1" end="1"/>
                                            </p:txEl>
                                          </p:spTgt>
                                        </p:tgtEl>
                                        <p:attrNameLst>
                                          <p:attrName>ppt_x</p:attrName>
                                        </p:attrNameLst>
                                      </p:cBhvr>
                                      <p:tavLst>
                                        <p:tav tm="0">
                                          <p:val>
                                            <p:strVal val="#ppt_x"/>
                                          </p:val>
                                        </p:tav>
                                        <p:tav tm="100000">
                                          <p:val>
                                            <p:strVal val="#ppt_x"/>
                                          </p:val>
                                        </p:tav>
                                      </p:tavLst>
                                    </p:anim>
                                    <p:anim calcmode="lin" valueType="num">
                                      <p:cBhvr additive="base">
                                        <p:cTn id="62" dur="500" fill="hold"/>
                                        <p:tgtEl>
                                          <p:spTgt spid="77830">
                                            <p:txEl>
                                              <p:pRg st="1" end="1"/>
                                            </p:txEl>
                                          </p:spTgt>
                                        </p:tgtEl>
                                        <p:attrNameLst>
                                          <p:attrName>ppt_y</p:attrName>
                                        </p:attrNameLst>
                                      </p:cBhvr>
                                      <p:tavLst>
                                        <p:tav tm="0">
                                          <p:val>
                                            <p:strVal val="1+#ppt_h/2"/>
                                          </p:val>
                                        </p:tav>
                                        <p:tav tm="100000">
                                          <p:val>
                                            <p:strVal val="#ppt_y"/>
                                          </p:val>
                                        </p:tav>
                                      </p:tavLst>
                                    </p:anim>
                                  </p:childTnLst>
                                </p:cTn>
                              </p:par>
                              <p:par>
                                <p:cTn id="63" presetID="2" presetClass="entr" presetSubtype="4" fill="hold" nodeType="withEffect">
                                  <p:stCondLst>
                                    <p:cond delay="0"/>
                                  </p:stCondLst>
                                  <p:childTnLst>
                                    <p:set>
                                      <p:cBhvr>
                                        <p:cTn id="64" dur="1" fill="hold">
                                          <p:stCondLst>
                                            <p:cond delay="0"/>
                                          </p:stCondLst>
                                        </p:cTn>
                                        <p:tgtEl>
                                          <p:spTgt spid="77830">
                                            <p:txEl>
                                              <p:pRg st="2" end="2"/>
                                            </p:txEl>
                                          </p:spTgt>
                                        </p:tgtEl>
                                        <p:attrNameLst>
                                          <p:attrName>style.visibility</p:attrName>
                                        </p:attrNameLst>
                                      </p:cBhvr>
                                      <p:to>
                                        <p:strVal val="visible"/>
                                      </p:to>
                                    </p:set>
                                    <p:anim calcmode="lin" valueType="num">
                                      <p:cBhvr additive="base">
                                        <p:cTn id="65" dur="500" fill="hold"/>
                                        <p:tgtEl>
                                          <p:spTgt spid="77830">
                                            <p:txEl>
                                              <p:pRg st="2" end="2"/>
                                            </p:txEl>
                                          </p:spTgt>
                                        </p:tgtEl>
                                        <p:attrNameLst>
                                          <p:attrName>ppt_x</p:attrName>
                                        </p:attrNameLst>
                                      </p:cBhvr>
                                      <p:tavLst>
                                        <p:tav tm="0">
                                          <p:val>
                                            <p:strVal val="#ppt_x"/>
                                          </p:val>
                                        </p:tav>
                                        <p:tav tm="100000">
                                          <p:val>
                                            <p:strVal val="#ppt_x"/>
                                          </p:val>
                                        </p:tav>
                                      </p:tavLst>
                                    </p:anim>
                                    <p:anim calcmode="lin" valueType="num">
                                      <p:cBhvr additive="base">
                                        <p:cTn id="66" dur="500" fill="hold"/>
                                        <p:tgtEl>
                                          <p:spTgt spid="77830">
                                            <p:txEl>
                                              <p:pRg st="2" end="2"/>
                                            </p:txEl>
                                          </p:spTgt>
                                        </p:tgtEl>
                                        <p:attrNameLst>
                                          <p:attrName>ppt_y</p:attrName>
                                        </p:attrNameLst>
                                      </p:cBhvr>
                                      <p:tavLst>
                                        <p:tav tm="0">
                                          <p:val>
                                            <p:strVal val="1+#ppt_h/2"/>
                                          </p:val>
                                        </p:tav>
                                        <p:tav tm="100000">
                                          <p:val>
                                            <p:strVal val="#ppt_y"/>
                                          </p:val>
                                        </p:tav>
                                      </p:tavLst>
                                    </p:anim>
                                  </p:childTnLst>
                                </p:cTn>
                              </p:par>
                              <p:par>
                                <p:cTn id="67" presetID="2" presetClass="entr" presetSubtype="4" fill="hold" nodeType="withEffect">
                                  <p:stCondLst>
                                    <p:cond delay="0"/>
                                  </p:stCondLst>
                                  <p:childTnLst>
                                    <p:set>
                                      <p:cBhvr>
                                        <p:cTn id="68" dur="1" fill="hold">
                                          <p:stCondLst>
                                            <p:cond delay="0"/>
                                          </p:stCondLst>
                                        </p:cTn>
                                        <p:tgtEl>
                                          <p:spTgt spid="77830">
                                            <p:txEl>
                                              <p:pRg st="3" end="3"/>
                                            </p:txEl>
                                          </p:spTgt>
                                        </p:tgtEl>
                                        <p:attrNameLst>
                                          <p:attrName>style.visibility</p:attrName>
                                        </p:attrNameLst>
                                      </p:cBhvr>
                                      <p:to>
                                        <p:strVal val="visible"/>
                                      </p:to>
                                    </p:set>
                                    <p:anim calcmode="lin" valueType="num">
                                      <p:cBhvr additive="base">
                                        <p:cTn id="69" dur="500" fill="hold"/>
                                        <p:tgtEl>
                                          <p:spTgt spid="77830">
                                            <p:txEl>
                                              <p:pRg st="3" end="3"/>
                                            </p:txEl>
                                          </p:spTgt>
                                        </p:tgtEl>
                                        <p:attrNameLst>
                                          <p:attrName>ppt_x</p:attrName>
                                        </p:attrNameLst>
                                      </p:cBhvr>
                                      <p:tavLst>
                                        <p:tav tm="0">
                                          <p:val>
                                            <p:strVal val="#ppt_x"/>
                                          </p:val>
                                        </p:tav>
                                        <p:tav tm="100000">
                                          <p:val>
                                            <p:strVal val="#ppt_x"/>
                                          </p:val>
                                        </p:tav>
                                      </p:tavLst>
                                    </p:anim>
                                    <p:anim calcmode="lin" valueType="num">
                                      <p:cBhvr additive="base">
                                        <p:cTn id="70" dur="500" fill="hold"/>
                                        <p:tgtEl>
                                          <p:spTgt spid="77830">
                                            <p:txEl>
                                              <p:pRg st="3" end="3"/>
                                            </p:txEl>
                                          </p:spTgt>
                                        </p:tgtEl>
                                        <p:attrNameLst>
                                          <p:attrName>ppt_y</p:attrName>
                                        </p:attrNameLst>
                                      </p:cBhvr>
                                      <p:tavLst>
                                        <p:tav tm="0">
                                          <p:val>
                                            <p:strVal val="1+#ppt_h/2"/>
                                          </p:val>
                                        </p:tav>
                                        <p:tav tm="100000">
                                          <p:val>
                                            <p:strVal val="#ppt_y"/>
                                          </p:val>
                                        </p:tav>
                                      </p:tavLst>
                                    </p:anim>
                                  </p:childTnLst>
                                </p:cTn>
                              </p:par>
                              <p:par>
                                <p:cTn id="71" presetID="2" presetClass="entr" presetSubtype="4" fill="hold" nodeType="withEffect">
                                  <p:stCondLst>
                                    <p:cond delay="0"/>
                                  </p:stCondLst>
                                  <p:childTnLst>
                                    <p:set>
                                      <p:cBhvr>
                                        <p:cTn id="72" dur="1" fill="hold">
                                          <p:stCondLst>
                                            <p:cond delay="0"/>
                                          </p:stCondLst>
                                        </p:cTn>
                                        <p:tgtEl>
                                          <p:spTgt spid="77830">
                                            <p:txEl>
                                              <p:pRg st="4" end="4"/>
                                            </p:txEl>
                                          </p:spTgt>
                                        </p:tgtEl>
                                        <p:attrNameLst>
                                          <p:attrName>style.visibility</p:attrName>
                                        </p:attrNameLst>
                                      </p:cBhvr>
                                      <p:to>
                                        <p:strVal val="visible"/>
                                      </p:to>
                                    </p:set>
                                    <p:anim calcmode="lin" valueType="num">
                                      <p:cBhvr additive="base">
                                        <p:cTn id="73" dur="500" fill="hold"/>
                                        <p:tgtEl>
                                          <p:spTgt spid="77830">
                                            <p:txEl>
                                              <p:pRg st="4" end="4"/>
                                            </p:txEl>
                                          </p:spTgt>
                                        </p:tgtEl>
                                        <p:attrNameLst>
                                          <p:attrName>ppt_x</p:attrName>
                                        </p:attrNameLst>
                                      </p:cBhvr>
                                      <p:tavLst>
                                        <p:tav tm="0">
                                          <p:val>
                                            <p:strVal val="#ppt_x"/>
                                          </p:val>
                                        </p:tav>
                                        <p:tav tm="100000">
                                          <p:val>
                                            <p:strVal val="#ppt_x"/>
                                          </p:val>
                                        </p:tav>
                                      </p:tavLst>
                                    </p:anim>
                                    <p:anim calcmode="lin" valueType="num">
                                      <p:cBhvr additive="base">
                                        <p:cTn id="74" dur="500" fill="hold"/>
                                        <p:tgtEl>
                                          <p:spTgt spid="77830">
                                            <p:txEl>
                                              <p:pRg st="4" end="4"/>
                                            </p:txEl>
                                          </p:spTgt>
                                        </p:tgtEl>
                                        <p:attrNameLst>
                                          <p:attrName>ppt_y</p:attrName>
                                        </p:attrNameLst>
                                      </p:cBhvr>
                                      <p:tavLst>
                                        <p:tav tm="0">
                                          <p:val>
                                            <p:strVal val="1+#ppt_h/2"/>
                                          </p:val>
                                        </p:tav>
                                        <p:tav tm="100000">
                                          <p:val>
                                            <p:strVal val="#ppt_y"/>
                                          </p:val>
                                        </p:tav>
                                      </p:tavLst>
                                    </p:anim>
                                  </p:childTnLst>
                                </p:cTn>
                              </p:par>
                              <p:par>
                                <p:cTn id="75" presetID="2" presetClass="entr" presetSubtype="4" fill="hold" nodeType="withEffect">
                                  <p:stCondLst>
                                    <p:cond delay="0"/>
                                  </p:stCondLst>
                                  <p:childTnLst>
                                    <p:set>
                                      <p:cBhvr>
                                        <p:cTn id="76" dur="1" fill="hold">
                                          <p:stCondLst>
                                            <p:cond delay="0"/>
                                          </p:stCondLst>
                                        </p:cTn>
                                        <p:tgtEl>
                                          <p:spTgt spid="77830">
                                            <p:txEl>
                                              <p:pRg st="5" end="5"/>
                                            </p:txEl>
                                          </p:spTgt>
                                        </p:tgtEl>
                                        <p:attrNameLst>
                                          <p:attrName>style.visibility</p:attrName>
                                        </p:attrNameLst>
                                      </p:cBhvr>
                                      <p:to>
                                        <p:strVal val="visible"/>
                                      </p:to>
                                    </p:set>
                                    <p:anim calcmode="lin" valueType="num">
                                      <p:cBhvr additive="base">
                                        <p:cTn id="77" dur="500" fill="hold"/>
                                        <p:tgtEl>
                                          <p:spTgt spid="77830">
                                            <p:txEl>
                                              <p:pRg st="5" end="5"/>
                                            </p:txEl>
                                          </p:spTgt>
                                        </p:tgtEl>
                                        <p:attrNameLst>
                                          <p:attrName>ppt_x</p:attrName>
                                        </p:attrNameLst>
                                      </p:cBhvr>
                                      <p:tavLst>
                                        <p:tav tm="0">
                                          <p:val>
                                            <p:strVal val="#ppt_x"/>
                                          </p:val>
                                        </p:tav>
                                        <p:tav tm="100000">
                                          <p:val>
                                            <p:strVal val="#ppt_x"/>
                                          </p:val>
                                        </p:tav>
                                      </p:tavLst>
                                    </p:anim>
                                    <p:anim calcmode="lin" valueType="num">
                                      <p:cBhvr additive="base">
                                        <p:cTn id="78" dur="500" fill="hold"/>
                                        <p:tgtEl>
                                          <p:spTgt spid="77830">
                                            <p:txEl>
                                              <p:pRg st="5" end="5"/>
                                            </p:txEl>
                                          </p:spTgt>
                                        </p:tgtEl>
                                        <p:attrNameLst>
                                          <p:attrName>ppt_y</p:attrName>
                                        </p:attrNameLst>
                                      </p:cBhvr>
                                      <p:tavLst>
                                        <p:tav tm="0">
                                          <p:val>
                                            <p:strVal val="1+#ppt_h/2"/>
                                          </p:val>
                                        </p:tav>
                                        <p:tav tm="100000">
                                          <p:val>
                                            <p:strVal val="#ppt_y"/>
                                          </p:val>
                                        </p:tav>
                                      </p:tavLst>
                                    </p:anim>
                                  </p:childTnLst>
                                </p:cTn>
                              </p:par>
                              <p:par>
                                <p:cTn id="79" presetID="2" presetClass="entr" presetSubtype="4" fill="hold" nodeType="withEffect">
                                  <p:stCondLst>
                                    <p:cond delay="0"/>
                                  </p:stCondLst>
                                  <p:childTnLst>
                                    <p:set>
                                      <p:cBhvr>
                                        <p:cTn id="80" dur="1" fill="hold">
                                          <p:stCondLst>
                                            <p:cond delay="0"/>
                                          </p:stCondLst>
                                        </p:cTn>
                                        <p:tgtEl>
                                          <p:spTgt spid="77830">
                                            <p:txEl>
                                              <p:pRg st="6" end="6"/>
                                            </p:txEl>
                                          </p:spTgt>
                                        </p:tgtEl>
                                        <p:attrNameLst>
                                          <p:attrName>style.visibility</p:attrName>
                                        </p:attrNameLst>
                                      </p:cBhvr>
                                      <p:to>
                                        <p:strVal val="visible"/>
                                      </p:to>
                                    </p:set>
                                    <p:anim calcmode="lin" valueType="num">
                                      <p:cBhvr additive="base">
                                        <p:cTn id="81" dur="500" fill="hold"/>
                                        <p:tgtEl>
                                          <p:spTgt spid="77830">
                                            <p:txEl>
                                              <p:pRg st="6" end="6"/>
                                            </p:txEl>
                                          </p:spTgt>
                                        </p:tgtEl>
                                        <p:attrNameLst>
                                          <p:attrName>ppt_x</p:attrName>
                                        </p:attrNameLst>
                                      </p:cBhvr>
                                      <p:tavLst>
                                        <p:tav tm="0">
                                          <p:val>
                                            <p:strVal val="#ppt_x"/>
                                          </p:val>
                                        </p:tav>
                                        <p:tav tm="100000">
                                          <p:val>
                                            <p:strVal val="#ppt_x"/>
                                          </p:val>
                                        </p:tav>
                                      </p:tavLst>
                                    </p:anim>
                                    <p:anim calcmode="lin" valueType="num">
                                      <p:cBhvr additive="base">
                                        <p:cTn id="82" dur="500" fill="hold"/>
                                        <p:tgtEl>
                                          <p:spTgt spid="77830">
                                            <p:txEl>
                                              <p:pRg st="6" end="6"/>
                                            </p:txEl>
                                          </p:spTgt>
                                        </p:tgtEl>
                                        <p:attrNameLst>
                                          <p:attrName>ppt_y</p:attrName>
                                        </p:attrNameLst>
                                      </p:cBhvr>
                                      <p:tavLst>
                                        <p:tav tm="0">
                                          <p:val>
                                            <p:strVal val="1+#ppt_h/2"/>
                                          </p:val>
                                        </p:tav>
                                        <p:tav tm="100000">
                                          <p:val>
                                            <p:strVal val="#ppt_y"/>
                                          </p:val>
                                        </p:tav>
                                      </p:tavLst>
                                    </p:anim>
                                  </p:childTnLst>
                                </p:cTn>
                              </p:par>
                              <p:par>
                                <p:cTn id="83" presetID="2" presetClass="entr" presetSubtype="4" fill="hold" nodeType="withEffect">
                                  <p:stCondLst>
                                    <p:cond delay="0"/>
                                  </p:stCondLst>
                                  <p:childTnLst>
                                    <p:set>
                                      <p:cBhvr>
                                        <p:cTn id="84" dur="1" fill="hold">
                                          <p:stCondLst>
                                            <p:cond delay="0"/>
                                          </p:stCondLst>
                                        </p:cTn>
                                        <p:tgtEl>
                                          <p:spTgt spid="77830">
                                            <p:txEl>
                                              <p:pRg st="7" end="7"/>
                                            </p:txEl>
                                          </p:spTgt>
                                        </p:tgtEl>
                                        <p:attrNameLst>
                                          <p:attrName>style.visibility</p:attrName>
                                        </p:attrNameLst>
                                      </p:cBhvr>
                                      <p:to>
                                        <p:strVal val="visible"/>
                                      </p:to>
                                    </p:set>
                                    <p:anim calcmode="lin" valueType="num">
                                      <p:cBhvr additive="base">
                                        <p:cTn id="85" dur="500" fill="hold"/>
                                        <p:tgtEl>
                                          <p:spTgt spid="77830">
                                            <p:txEl>
                                              <p:pRg st="7" end="7"/>
                                            </p:txEl>
                                          </p:spTgt>
                                        </p:tgtEl>
                                        <p:attrNameLst>
                                          <p:attrName>ppt_x</p:attrName>
                                        </p:attrNameLst>
                                      </p:cBhvr>
                                      <p:tavLst>
                                        <p:tav tm="0">
                                          <p:val>
                                            <p:strVal val="#ppt_x"/>
                                          </p:val>
                                        </p:tav>
                                        <p:tav tm="100000">
                                          <p:val>
                                            <p:strVal val="#ppt_x"/>
                                          </p:val>
                                        </p:tav>
                                      </p:tavLst>
                                    </p:anim>
                                    <p:anim calcmode="lin" valueType="num">
                                      <p:cBhvr additive="base">
                                        <p:cTn id="86" dur="500" fill="hold"/>
                                        <p:tgtEl>
                                          <p:spTgt spid="77830">
                                            <p:txEl>
                                              <p:pRg st="7" end="7"/>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2" name="Rectangle 2"/>
          <p:cNvSpPr>
            <a:spLocks noGrp="1" noChangeArrowheads="1"/>
          </p:cNvSpPr>
          <p:nvPr>
            <p:ph type="title"/>
          </p:nvPr>
        </p:nvSpPr>
        <p:spPr/>
        <p:txBody>
          <a:bodyPr/>
          <a:lstStyle/>
          <a:p>
            <a:pPr eaLnBrk="1" hangingPunct="1"/>
            <a:r>
              <a:rPr lang="en-US" sz="3600" smtClean="0"/>
              <a:t>Health workers per 100,000</a:t>
            </a:r>
            <a:br>
              <a:rPr lang="en-US" sz="3600" smtClean="0"/>
            </a:br>
            <a:r>
              <a:rPr lang="en-US" sz="1800" smtClean="0"/>
              <a:t>Africa has 1.2% of globe’s health workers and 25% of the disease</a:t>
            </a:r>
          </a:p>
        </p:txBody>
      </p:sp>
      <p:sp>
        <p:nvSpPr>
          <p:cNvPr id="7173" name="Rectangle 3"/>
          <p:cNvSpPr>
            <a:spLocks noGrp="1" noChangeArrowheads="1"/>
          </p:cNvSpPr>
          <p:nvPr>
            <p:ph type="body" sz="half" idx="1"/>
          </p:nvPr>
        </p:nvSpPr>
        <p:spPr>
          <a:xfrm>
            <a:off x="950913" y="1981200"/>
            <a:ext cx="3759200" cy="4114800"/>
          </a:xfrm>
        </p:spPr>
        <p:txBody>
          <a:bodyPr/>
          <a:lstStyle/>
          <a:p>
            <a:pPr marL="342900" indent="-342900" eaLnBrk="1" hangingPunct="1"/>
            <a:r>
              <a:rPr lang="en-US" sz="2000" smtClean="0"/>
              <a:t>The world has 122 doctors per 100,000 and Africa has 16</a:t>
            </a:r>
          </a:p>
        </p:txBody>
      </p:sp>
      <p:graphicFrame>
        <p:nvGraphicFramePr>
          <p:cNvPr id="7170" name="Object 4"/>
          <p:cNvGraphicFramePr>
            <a:graphicFrameLocks noChangeAspect="1"/>
          </p:cNvGraphicFramePr>
          <p:nvPr>
            <p:ph sz="quarter" idx="2"/>
          </p:nvPr>
        </p:nvGraphicFramePr>
        <p:xfrm>
          <a:off x="381000" y="2514600"/>
          <a:ext cx="3668713" cy="3962400"/>
        </p:xfrm>
        <a:graphic>
          <a:graphicData uri="http://schemas.openxmlformats.org/presentationml/2006/ole">
            <p:oleObj spid="_x0000_s7170" name="Chart" r:id="rId4" imgW="3810000" imgH="4114800" progId="MSGraph.Chart.8">
              <p:embed followColorScheme="full"/>
            </p:oleObj>
          </a:graphicData>
        </a:graphic>
      </p:graphicFrame>
      <p:sp>
        <p:nvSpPr>
          <p:cNvPr id="7174" name="Text Box 5"/>
          <p:cNvSpPr txBox="1">
            <a:spLocks noChangeArrowheads="1"/>
          </p:cNvSpPr>
          <p:nvPr/>
        </p:nvSpPr>
        <p:spPr bwMode="auto">
          <a:xfrm>
            <a:off x="5334000" y="1676400"/>
            <a:ext cx="3429000" cy="1328738"/>
          </a:xfrm>
          <a:prstGeom prst="rect">
            <a:avLst/>
          </a:prstGeom>
          <a:noFill/>
          <a:ln w="9525">
            <a:noFill/>
            <a:miter lim="800000"/>
            <a:headEnd/>
            <a:tailEnd/>
          </a:ln>
        </p:spPr>
        <p:txBody>
          <a:bodyPr>
            <a:spAutoFit/>
          </a:bodyPr>
          <a:lstStyle/>
          <a:p>
            <a:pPr eaLnBrk="0" hangingPunct="0">
              <a:spcBef>
                <a:spcPct val="50000"/>
              </a:spcBef>
              <a:buFontTx/>
              <a:buChar char="•"/>
            </a:pPr>
            <a:r>
              <a:rPr lang="es-EC"/>
              <a:t>   US had an average of 780 nurses per 100,000,</a:t>
            </a:r>
          </a:p>
          <a:p>
            <a:pPr eaLnBrk="0" hangingPunct="0">
              <a:spcBef>
                <a:spcPct val="50000"/>
              </a:spcBef>
              <a:buFontTx/>
              <a:buChar char="•"/>
            </a:pPr>
            <a:r>
              <a:rPr lang="es-EC"/>
              <a:t>    Africa 2-400 per 100,000, &amp;falling</a:t>
            </a:r>
          </a:p>
        </p:txBody>
      </p:sp>
      <p:graphicFrame>
        <p:nvGraphicFramePr>
          <p:cNvPr id="7171" name="Object 6"/>
          <p:cNvGraphicFramePr>
            <a:graphicFrameLocks noChangeAspect="1"/>
          </p:cNvGraphicFramePr>
          <p:nvPr>
            <p:ph sz="quarter" idx="3"/>
          </p:nvPr>
        </p:nvGraphicFramePr>
        <p:xfrm>
          <a:off x="5543550" y="2708275"/>
          <a:ext cx="3600450" cy="3886200"/>
        </p:xfrm>
        <a:graphic>
          <a:graphicData uri="http://schemas.openxmlformats.org/presentationml/2006/ole">
            <p:oleObj spid="_x0000_s7171" name="Chart" r:id="rId5" imgW="3810000" imgH="4114800" progId="MSGraph.Chart.8">
              <p:embed followColorScheme="full"/>
            </p:oleObj>
          </a:graphicData>
        </a:graphic>
      </p:graphicFrame>
      <p:sp>
        <p:nvSpPr>
          <p:cNvPr id="7175" name="Text Box 7"/>
          <p:cNvSpPr txBox="1">
            <a:spLocks noChangeArrowheads="1"/>
          </p:cNvSpPr>
          <p:nvPr/>
        </p:nvSpPr>
        <p:spPr bwMode="auto">
          <a:xfrm>
            <a:off x="2987675" y="5157788"/>
            <a:ext cx="2767013" cy="1436687"/>
          </a:xfrm>
          <a:prstGeom prst="rect">
            <a:avLst/>
          </a:prstGeom>
          <a:solidFill>
            <a:schemeClr val="bg2"/>
          </a:solidFill>
          <a:ln w="9525">
            <a:noFill/>
            <a:miter lim="800000"/>
            <a:headEnd/>
            <a:tailEnd/>
          </a:ln>
        </p:spPr>
        <p:txBody>
          <a:bodyPr>
            <a:spAutoFit/>
          </a:bodyPr>
          <a:lstStyle/>
          <a:p>
            <a:pPr eaLnBrk="0" hangingPunct="0">
              <a:spcBef>
                <a:spcPct val="50000"/>
              </a:spcBef>
            </a:pPr>
            <a:r>
              <a:rPr lang="es-EC" sz="1600"/>
              <a:t>Push factors: risk, no work, poor pay, </a:t>
            </a:r>
          </a:p>
          <a:p>
            <a:pPr eaLnBrk="0" hangingPunct="0">
              <a:spcBef>
                <a:spcPct val="50000"/>
              </a:spcBef>
            </a:pPr>
            <a:r>
              <a:rPr lang="es-EC" sz="1600"/>
              <a:t>Pull factors: recruitment, to fill shortage in developed countries</a:t>
            </a:r>
          </a:p>
        </p:txBody>
      </p:sp>
      <p:sp>
        <p:nvSpPr>
          <p:cNvPr id="7176" name="Text Box 8"/>
          <p:cNvSpPr txBox="1">
            <a:spLocks noChangeArrowheads="1"/>
          </p:cNvSpPr>
          <p:nvPr/>
        </p:nvSpPr>
        <p:spPr bwMode="auto">
          <a:xfrm>
            <a:off x="4022725" y="5446713"/>
            <a:ext cx="184150" cy="366712"/>
          </a:xfrm>
          <a:prstGeom prst="rect">
            <a:avLst/>
          </a:prstGeom>
          <a:noFill/>
          <a:ln w="9525">
            <a:noFill/>
            <a:miter lim="800000"/>
            <a:headEnd/>
            <a:tailEnd/>
          </a:ln>
        </p:spPr>
        <p:txBody>
          <a:bodyPr wrap="none">
            <a:spAutoFit/>
          </a:bodyPr>
          <a:lstStyle/>
          <a:p>
            <a:pPr eaLnBrk="0" hangingPunct="0"/>
            <a:endParaRPr lang="es-EC"/>
          </a:p>
        </p:txBody>
      </p:sp>
    </p:spTree>
  </p:cSld>
  <p:clrMapOvr>
    <a:masterClrMapping/>
  </p:clrMapOvr>
  <p:timing>
    <p:tnLst>
      <p:par>
        <p:cTn id="1" dur="indefinite" restart="never" nodeType="tmRoot"/>
      </p:par>
    </p:tnLst>
  </p:timing>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250" name="Rectangle 2"/>
          <p:cNvSpPr>
            <a:spLocks noGrp="1" noChangeArrowheads="1"/>
          </p:cNvSpPr>
          <p:nvPr>
            <p:ph type="title"/>
          </p:nvPr>
        </p:nvSpPr>
        <p:spPr>
          <a:xfrm>
            <a:off x="1187450" y="0"/>
            <a:ext cx="7423150" cy="1143000"/>
          </a:xfrm>
        </p:spPr>
        <p:txBody>
          <a:bodyPr/>
          <a:lstStyle/>
          <a:p>
            <a:pPr eaLnBrk="1" hangingPunct="1"/>
            <a:r>
              <a:rPr lang="en-US" sz="2000" b="1" smtClean="0"/>
              <a:t>5. Access: Public, Private, Military, Mission</a:t>
            </a:r>
          </a:p>
        </p:txBody>
      </p:sp>
      <p:sp>
        <p:nvSpPr>
          <p:cNvPr id="53251" name="Rectangle 3"/>
          <p:cNvSpPr>
            <a:spLocks noGrp="1" noChangeArrowheads="1"/>
          </p:cNvSpPr>
          <p:nvPr>
            <p:ph type="body" idx="1"/>
          </p:nvPr>
        </p:nvSpPr>
        <p:spPr>
          <a:xfrm>
            <a:off x="457200" y="1844675"/>
            <a:ext cx="8075613" cy="3290888"/>
          </a:xfrm>
        </p:spPr>
        <p:txBody>
          <a:bodyPr/>
          <a:lstStyle/>
          <a:p>
            <a:pPr marL="342900" indent="-342900" eaLnBrk="1" hangingPunct="1">
              <a:lnSpc>
                <a:spcPct val="90000"/>
              </a:lnSpc>
              <a:buFont typeface="Wingdings" pitchFamily="2" charset="2"/>
              <a:buNone/>
            </a:pPr>
            <a:r>
              <a:rPr lang="en-US" sz="1800" b="1" smtClean="0"/>
              <a:t>usual essential services, usually provided by the public system:</a:t>
            </a:r>
          </a:p>
          <a:p>
            <a:pPr marL="342900" indent="-342900" eaLnBrk="1" hangingPunct="1">
              <a:lnSpc>
                <a:spcPct val="90000"/>
              </a:lnSpc>
            </a:pPr>
            <a:r>
              <a:rPr lang="en-US" sz="1800" b="1" smtClean="0"/>
              <a:t>Environment</a:t>
            </a:r>
          </a:p>
          <a:p>
            <a:pPr marL="742950" lvl="1" indent="-285750" eaLnBrk="1" hangingPunct="1">
              <a:lnSpc>
                <a:spcPct val="90000"/>
              </a:lnSpc>
            </a:pPr>
            <a:r>
              <a:rPr lang="en-US" sz="1800" b="1" smtClean="0"/>
              <a:t>Clean water</a:t>
            </a:r>
          </a:p>
          <a:p>
            <a:pPr marL="742950" lvl="1" indent="-285750" eaLnBrk="1" hangingPunct="1">
              <a:lnSpc>
                <a:spcPct val="90000"/>
              </a:lnSpc>
            </a:pPr>
            <a:r>
              <a:rPr lang="en-US" sz="1800" b="1" smtClean="0"/>
              <a:t>Sanitation</a:t>
            </a:r>
          </a:p>
          <a:p>
            <a:pPr marL="342900" indent="-342900" eaLnBrk="1" hangingPunct="1">
              <a:lnSpc>
                <a:spcPct val="90000"/>
              </a:lnSpc>
            </a:pPr>
            <a:r>
              <a:rPr lang="en-US" sz="1800" b="1" smtClean="0"/>
              <a:t>Child health</a:t>
            </a:r>
          </a:p>
          <a:p>
            <a:pPr marL="742950" lvl="1" indent="-285750" eaLnBrk="1" hangingPunct="1">
              <a:lnSpc>
                <a:spcPct val="90000"/>
              </a:lnSpc>
            </a:pPr>
            <a:r>
              <a:rPr lang="en-US" sz="1800" b="1" smtClean="0"/>
              <a:t>Immunization</a:t>
            </a:r>
          </a:p>
          <a:p>
            <a:pPr marL="342900" indent="-342900" eaLnBrk="1" hangingPunct="1">
              <a:lnSpc>
                <a:spcPct val="90000"/>
              </a:lnSpc>
            </a:pPr>
            <a:r>
              <a:rPr lang="en-US" sz="1800" b="1" smtClean="0"/>
              <a:t>Womens health:</a:t>
            </a:r>
          </a:p>
          <a:p>
            <a:pPr marL="742950" lvl="1" indent="-285750" eaLnBrk="1" hangingPunct="1">
              <a:lnSpc>
                <a:spcPct val="90000"/>
              </a:lnSpc>
            </a:pPr>
            <a:r>
              <a:rPr lang="en-US" sz="1800" b="1" smtClean="0"/>
              <a:t>Family planning</a:t>
            </a:r>
          </a:p>
          <a:p>
            <a:pPr marL="742950" lvl="1" indent="-285750" eaLnBrk="1" hangingPunct="1">
              <a:lnSpc>
                <a:spcPct val="90000"/>
              </a:lnSpc>
            </a:pPr>
            <a:r>
              <a:rPr lang="en-US" sz="1800" b="1" smtClean="0"/>
              <a:t>Healthy motherhood</a:t>
            </a:r>
          </a:p>
          <a:p>
            <a:pPr marL="342900" indent="-342900" eaLnBrk="1" hangingPunct="1">
              <a:lnSpc>
                <a:spcPct val="90000"/>
              </a:lnSpc>
            </a:pPr>
            <a:r>
              <a:rPr lang="en-US" sz="1800" b="1" smtClean="0"/>
              <a:t>CDC</a:t>
            </a:r>
          </a:p>
          <a:p>
            <a:pPr marL="742950" lvl="1" indent="-285750" eaLnBrk="1" hangingPunct="1">
              <a:lnSpc>
                <a:spcPct val="90000"/>
              </a:lnSpc>
            </a:pPr>
            <a:r>
              <a:rPr lang="en-US" sz="1800" b="1" smtClean="0"/>
              <a:t>STD </a:t>
            </a:r>
          </a:p>
          <a:p>
            <a:pPr marL="742950" lvl="1" indent="-285750" eaLnBrk="1" hangingPunct="1">
              <a:lnSpc>
                <a:spcPct val="90000"/>
              </a:lnSpc>
            </a:pPr>
            <a:r>
              <a:rPr lang="en-US" sz="1800" b="1" smtClean="0"/>
              <a:t>HIV</a:t>
            </a:r>
          </a:p>
          <a:p>
            <a:pPr marL="742950" lvl="1" indent="-285750" eaLnBrk="1" hangingPunct="1">
              <a:lnSpc>
                <a:spcPct val="90000"/>
              </a:lnSpc>
            </a:pPr>
            <a:r>
              <a:rPr lang="en-US" sz="1800" b="1" smtClean="0"/>
              <a:t>TB</a:t>
            </a:r>
          </a:p>
          <a:p>
            <a:pPr marL="742950" lvl="1" indent="-285750" eaLnBrk="1" hangingPunct="1">
              <a:lnSpc>
                <a:spcPct val="90000"/>
              </a:lnSpc>
            </a:pPr>
            <a:r>
              <a:rPr lang="en-US" sz="1800" b="1" smtClean="0"/>
              <a:t>Malaria bed nets</a:t>
            </a:r>
          </a:p>
          <a:p>
            <a:pPr marL="342900" indent="-342900" eaLnBrk="1" hangingPunct="1">
              <a:lnSpc>
                <a:spcPct val="90000"/>
              </a:lnSpc>
            </a:pPr>
            <a:r>
              <a:rPr lang="en-US" sz="1800" b="1" smtClean="0"/>
              <a:t>curative service-surgery,</a:t>
            </a:r>
            <a:r>
              <a:rPr lang="en-US" sz="2000" b="1" smtClean="0"/>
              <a:t> trauma</a:t>
            </a:r>
          </a:p>
          <a:p>
            <a:pPr marL="742950" lvl="1" indent="-285750" eaLnBrk="1" hangingPunct="1">
              <a:lnSpc>
                <a:spcPct val="110000"/>
              </a:lnSpc>
            </a:pPr>
            <a:endParaRPr lang="en-US" sz="2000" smtClean="0"/>
          </a:p>
        </p:txBody>
      </p:sp>
      <p:sp>
        <p:nvSpPr>
          <p:cNvPr id="53252" name="Text Box 4"/>
          <p:cNvSpPr txBox="1">
            <a:spLocks noChangeArrowheads="1"/>
          </p:cNvSpPr>
          <p:nvPr/>
        </p:nvSpPr>
        <p:spPr bwMode="auto">
          <a:xfrm>
            <a:off x="6400800" y="5229225"/>
            <a:ext cx="2743200" cy="1465263"/>
          </a:xfrm>
          <a:prstGeom prst="rect">
            <a:avLst/>
          </a:prstGeom>
          <a:solidFill>
            <a:srgbClr val="FF0066"/>
          </a:solidFill>
          <a:ln w="9525">
            <a:noFill/>
            <a:miter lim="800000"/>
            <a:headEnd/>
            <a:tailEnd/>
          </a:ln>
        </p:spPr>
        <p:txBody>
          <a:bodyPr>
            <a:spAutoFit/>
          </a:bodyPr>
          <a:lstStyle/>
          <a:p>
            <a:pPr eaLnBrk="0" hangingPunct="0"/>
            <a:r>
              <a:rPr lang="en-US" b="1"/>
              <a:t>Priority programs  selected on the basis of burden and cost effectiveness</a:t>
            </a:r>
          </a:p>
          <a:p>
            <a:pPr eaLnBrk="0" hangingPunct="0"/>
            <a:r>
              <a:rPr lang="en-US" b="1"/>
              <a:t> and available dollars</a:t>
            </a:r>
          </a:p>
        </p:txBody>
      </p:sp>
      <p:sp>
        <p:nvSpPr>
          <p:cNvPr id="53253" name="Line 5"/>
          <p:cNvSpPr>
            <a:spLocks noChangeShapeType="1"/>
          </p:cNvSpPr>
          <p:nvPr/>
        </p:nvSpPr>
        <p:spPr bwMode="auto">
          <a:xfrm flipH="1" flipV="1">
            <a:off x="5003800" y="2133600"/>
            <a:ext cx="1524000" cy="3505200"/>
          </a:xfrm>
          <a:prstGeom prst="line">
            <a:avLst/>
          </a:prstGeom>
          <a:noFill/>
          <a:ln w="57150">
            <a:solidFill>
              <a:srgbClr val="FF0066"/>
            </a:solidFill>
            <a:round/>
            <a:headEnd/>
            <a:tailEnd type="triangle" w="med" len="med"/>
          </a:ln>
        </p:spPr>
        <p:txBody>
          <a:bodyPr/>
          <a:lstStyle/>
          <a:p>
            <a:endParaRPr lang="en-GB"/>
          </a:p>
        </p:txBody>
      </p:sp>
    </p:spTree>
  </p:cSld>
  <p:clrMapOvr>
    <a:masterClrMapping/>
  </p:clrMapOvr>
  <p:timing>
    <p:tnLst>
      <p:par>
        <p:cTn id="1" dur="indefinite" restart="never" nodeType="tmRoot"/>
      </p:par>
    </p:tnLst>
  </p:timing>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74" name="Oval 2"/>
          <p:cNvSpPr>
            <a:spLocks noChangeArrowheads="1"/>
          </p:cNvSpPr>
          <p:nvPr/>
        </p:nvSpPr>
        <p:spPr bwMode="auto">
          <a:xfrm>
            <a:off x="4191000" y="2743200"/>
            <a:ext cx="2209800" cy="2362200"/>
          </a:xfrm>
          <a:prstGeom prst="ellipse">
            <a:avLst/>
          </a:prstGeom>
          <a:solidFill>
            <a:schemeClr val="accent1"/>
          </a:solidFill>
          <a:ln w="9525">
            <a:solidFill>
              <a:schemeClr val="tx1"/>
            </a:solidFill>
            <a:round/>
            <a:headEnd/>
            <a:tailEnd/>
          </a:ln>
        </p:spPr>
        <p:txBody>
          <a:bodyPr wrap="none" anchor="ctr"/>
          <a:lstStyle/>
          <a:p>
            <a:pPr algn="ctr"/>
            <a:r>
              <a:rPr lang="en-US" sz="2000" b="1">
                <a:latin typeface="Times New Roman" pitchFamily="18" charset="0"/>
              </a:rPr>
              <a:t>District health center with hospital and clinic and district officer</a:t>
            </a:r>
          </a:p>
          <a:p>
            <a:pPr algn="ctr"/>
            <a:r>
              <a:rPr lang="en-US" sz="2000" b="1">
                <a:latin typeface="Times New Roman" pitchFamily="18" charset="0"/>
              </a:rPr>
              <a:t>Management Unit</a:t>
            </a:r>
          </a:p>
          <a:p>
            <a:pPr algn="ctr"/>
            <a:r>
              <a:rPr lang="en-US" sz="2000" b="1">
                <a:latin typeface="Times New Roman" pitchFamily="18" charset="0"/>
              </a:rPr>
              <a:t>Population about 100,000</a:t>
            </a:r>
          </a:p>
        </p:txBody>
      </p:sp>
      <p:sp>
        <p:nvSpPr>
          <p:cNvPr id="54275" name="Oval 3"/>
          <p:cNvSpPr>
            <a:spLocks noChangeArrowheads="1"/>
          </p:cNvSpPr>
          <p:nvPr/>
        </p:nvSpPr>
        <p:spPr bwMode="auto">
          <a:xfrm>
            <a:off x="2286000" y="1828800"/>
            <a:ext cx="838200" cy="914400"/>
          </a:xfrm>
          <a:prstGeom prst="ellipse">
            <a:avLst/>
          </a:prstGeom>
          <a:solidFill>
            <a:schemeClr val="accent1"/>
          </a:solidFill>
          <a:ln w="9525">
            <a:solidFill>
              <a:schemeClr val="tx1"/>
            </a:solidFill>
            <a:round/>
            <a:headEnd/>
            <a:tailEnd/>
          </a:ln>
        </p:spPr>
        <p:txBody>
          <a:bodyPr wrap="none" anchor="ctr"/>
          <a:lstStyle/>
          <a:p>
            <a:pPr algn="ctr"/>
            <a:r>
              <a:rPr lang="en-US" sz="2400" b="1">
                <a:latin typeface="Times New Roman" pitchFamily="18" charset="0"/>
              </a:rPr>
              <a:t>Village health center</a:t>
            </a:r>
          </a:p>
        </p:txBody>
      </p:sp>
      <p:sp>
        <p:nvSpPr>
          <p:cNvPr id="54276" name="Oval 4"/>
          <p:cNvSpPr>
            <a:spLocks noChangeArrowheads="1"/>
          </p:cNvSpPr>
          <p:nvPr/>
        </p:nvSpPr>
        <p:spPr bwMode="auto">
          <a:xfrm>
            <a:off x="4572000" y="990600"/>
            <a:ext cx="914400" cy="914400"/>
          </a:xfrm>
          <a:prstGeom prst="ellipse">
            <a:avLst/>
          </a:prstGeom>
          <a:solidFill>
            <a:schemeClr val="accent1"/>
          </a:solidFill>
          <a:ln w="9525">
            <a:solidFill>
              <a:schemeClr val="tx1"/>
            </a:solidFill>
            <a:round/>
            <a:headEnd/>
            <a:tailEnd/>
          </a:ln>
        </p:spPr>
        <p:txBody>
          <a:bodyPr wrap="none" anchor="ctr"/>
          <a:lstStyle/>
          <a:p>
            <a:pPr algn="ctr"/>
            <a:r>
              <a:rPr lang="en-US" sz="2400" b="1">
                <a:latin typeface="Times New Roman" pitchFamily="18" charset="0"/>
              </a:rPr>
              <a:t>Village Health Center</a:t>
            </a:r>
          </a:p>
        </p:txBody>
      </p:sp>
      <p:sp>
        <p:nvSpPr>
          <p:cNvPr id="54277" name="Oval 5"/>
          <p:cNvSpPr>
            <a:spLocks noChangeArrowheads="1"/>
          </p:cNvSpPr>
          <p:nvPr/>
        </p:nvSpPr>
        <p:spPr bwMode="auto">
          <a:xfrm>
            <a:off x="7391400" y="1752600"/>
            <a:ext cx="990600" cy="990600"/>
          </a:xfrm>
          <a:prstGeom prst="ellipse">
            <a:avLst/>
          </a:prstGeom>
          <a:solidFill>
            <a:schemeClr val="accent1"/>
          </a:solidFill>
          <a:ln w="9525">
            <a:solidFill>
              <a:schemeClr val="tx1"/>
            </a:solidFill>
            <a:round/>
            <a:headEnd/>
            <a:tailEnd/>
          </a:ln>
        </p:spPr>
        <p:txBody>
          <a:bodyPr wrap="none" anchor="ctr"/>
          <a:lstStyle/>
          <a:p>
            <a:pPr algn="ctr"/>
            <a:r>
              <a:rPr lang="en-US" sz="2000" b="1">
                <a:latin typeface="Times New Roman" pitchFamily="18" charset="0"/>
              </a:rPr>
              <a:t>Village Health Center</a:t>
            </a:r>
          </a:p>
        </p:txBody>
      </p:sp>
      <p:sp>
        <p:nvSpPr>
          <p:cNvPr id="54278" name="Oval 6"/>
          <p:cNvSpPr>
            <a:spLocks noChangeArrowheads="1"/>
          </p:cNvSpPr>
          <p:nvPr/>
        </p:nvSpPr>
        <p:spPr bwMode="auto">
          <a:xfrm>
            <a:off x="6781800" y="5562600"/>
            <a:ext cx="1143000" cy="990600"/>
          </a:xfrm>
          <a:prstGeom prst="ellipse">
            <a:avLst/>
          </a:prstGeom>
          <a:solidFill>
            <a:schemeClr val="accent1"/>
          </a:solidFill>
          <a:ln w="9525">
            <a:solidFill>
              <a:schemeClr val="tx1"/>
            </a:solidFill>
            <a:round/>
            <a:headEnd/>
            <a:tailEnd/>
          </a:ln>
        </p:spPr>
        <p:txBody>
          <a:bodyPr wrap="none" anchor="ctr"/>
          <a:lstStyle/>
          <a:p>
            <a:pPr algn="ctr"/>
            <a:r>
              <a:rPr lang="en-US" sz="2400" b="1">
                <a:latin typeface="Times New Roman" pitchFamily="18" charset="0"/>
              </a:rPr>
              <a:t>Village Health Center</a:t>
            </a:r>
          </a:p>
        </p:txBody>
      </p:sp>
      <p:sp>
        <p:nvSpPr>
          <p:cNvPr id="54279" name="Line 7"/>
          <p:cNvSpPr>
            <a:spLocks noChangeShapeType="1"/>
          </p:cNvSpPr>
          <p:nvPr/>
        </p:nvSpPr>
        <p:spPr bwMode="auto">
          <a:xfrm flipV="1">
            <a:off x="6248400" y="2438400"/>
            <a:ext cx="1219200" cy="914400"/>
          </a:xfrm>
          <a:prstGeom prst="line">
            <a:avLst/>
          </a:prstGeom>
          <a:noFill/>
          <a:ln w="9525">
            <a:solidFill>
              <a:schemeClr val="tx1"/>
            </a:solidFill>
            <a:round/>
            <a:headEnd/>
            <a:tailEnd type="triangle" w="med" len="med"/>
          </a:ln>
        </p:spPr>
        <p:txBody>
          <a:bodyPr/>
          <a:lstStyle/>
          <a:p>
            <a:endParaRPr lang="en-GB"/>
          </a:p>
        </p:txBody>
      </p:sp>
      <p:sp>
        <p:nvSpPr>
          <p:cNvPr id="54280" name="Line 8"/>
          <p:cNvSpPr>
            <a:spLocks noChangeShapeType="1"/>
          </p:cNvSpPr>
          <p:nvPr/>
        </p:nvSpPr>
        <p:spPr bwMode="auto">
          <a:xfrm>
            <a:off x="5867400" y="4114800"/>
            <a:ext cx="1066800" cy="1600200"/>
          </a:xfrm>
          <a:prstGeom prst="line">
            <a:avLst/>
          </a:prstGeom>
          <a:noFill/>
          <a:ln w="9525">
            <a:solidFill>
              <a:schemeClr val="tx1"/>
            </a:solidFill>
            <a:round/>
            <a:headEnd/>
            <a:tailEnd type="triangle" w="med" len="med"/>
          </a:ln>
        </p:spPr>
        <p:txBody>
          <a:bodyPr/>
          <a:lstStyle/>
          <a:p>
            <a:endParaRPr lang="en-GB"/>
          </a:p>
        </p:txBody>
      </p:sp>
      <p:sp>
        <p:nvSpPr>
          <p:cNvPr id="54281" name="Line 9"/>
          <p:cNvSpPr>
            <a:spLocks noChangeShapeType="1"/>
          </p:cNvSpPr>
          <p:nvPr/>
        </p:nvSpPr>
        <p:spPr bwMode="auto">
          <a:xfrm flipH="1" flipV="1">
            <a:off x="5105400" y="1905000"/>
            <a:ext cx="304800" cy="1371600"/>
          </a:xfrm>
          <a:prstGeom prst="line">
            <a:avLst/>
          </a:prstGeom>
          <a:noFill/>
          <a:ln w="9525">
            <a:solidFill>
              <a:schemeClr val="tx1"/>
            </a:solidFill>
            <a:round/>
            <a:headEnd/>
            <a:tailEnd type="triangle" w="med" len="med"/>
          </a:ln>
        </p:spPr>
        <p:txBody>
          <a:bodyPr/>
          <a:lstStyle/>
          <a:p>
            <a:endParaRPr lang="en-GB"/>
          </a:p>
        </p:txBody>
      </p:sp>
      <p:sp>
        <p:nvSpPr>
          <p:cNvPr id="54282" name="Line 10"/>
          <p:cNvSpPr>
            <a:spLocks noChangeShapeType="1"/>
          </p:cNvSpPr>
          <p:nvPr/>
        </p:nvSpPr>
        <p:spPr bwMode="auto">
          <a:xfrm flipH="1" flipV="1">
            <a:off x="3124200" y="2514600"/>
            <a:ext cx="1447800" cy="685800"/>
          </a:xfrm>
          <a:prstGeom prst="line">
            <a:avLst/>
          </a:prstGeom>
          <a:noFill/>
          <a:ln w="9525">
            <a:solidFill>
              <a:schemeClr val="tx1"/>
            </a:solidFill>
            <a:round/>
            <a:headEnd/>
            <a:tailEnd type="triangle" w="med" len="med"/>
          </a:ln>
        </p:spPr>
        <p:txBody>
          <a:bodyPr/>
          <a:lstStyle/>
          <a:p>
            <a:endParaRPr lang="en-GB"/>
          </a:p>
        </p:txBody>
      </p:sp>
      <p:sp>
        <p:nvSpPr>
          <p:cNvPr id="54283" name="Oval 11"/>
          <p:cNvSpPr>
            <a:spLocks noChangeArrowheads="1"/>
          </p:cNvSpPr>
          <p:nvPr/>
        </p:nvSpPr>
        <p:spPr bwMode="auto">
          <a:xfrm>
            <a:off x="2362200" y="5181600"/>
            <a:ext cx="1143000" cy="1143000"/>
          </a:xfrm>
          <a:prstGeom prst="ellipse">
            <a:avLst/>
          </a:prstGeom>
          <a:solidFill>
            <a:schemeClr val="accent1"/>
          </a:solidFill>
          <a:ln w="9525">
            <a:solidFill>
              <a:schemeClr val="tx1"/>
            </a:solidFill>
            <a:round/>
            <a:headEnd/>
            <a:tailEnd/>
          </a:ln>
        </p:spPr>
        <p:txBody>
          <a:bodyPr wrap="none" anchor="ctr"/>
          <a:lstStyle/>
          <a:p>
            <a:pPr algn="ctr"/>
            <a:r>
              <a:rPr lang="en-US" sz="2400" b="1">
                <a:latin typeface="Times New Roman" pitchFamily="18" charset="0"/>
              </a:rPr>
              <a:t>Village Health Center</a:t>
            </a:r>
          </a:p>
          <a:p>
            <a:pPr algn="ctr"/>
            <a:endParaRPr lang="en-US" sz="2400">
              <a:latin typeface="Times New Roman" pitchFamily="18" charset="0"/>
            </a:endParaRPr>
          </a:p>
        </p:txBody>
      </p:sp>
      <p:sp>
        <p:nvSpPr>
          <p:cNvPr id="54284" name="Line 12"/>
          <p:cNvSpPr>
            <a:spLocks noChangeShapeType="1"/>
          </p:cNvSpPr>
          <p:nvPr/>
        </p:nvSpPr>
        <p:spPr bwMode="auto">
          <a:xfrm flipH="1">
            <a:off x="3429000" y="4572000"/>
            <a:ext cx="1143000" cy="838200"/>
          </a:xfrm>
          <a:prstGeom prst="line">
            <a:avLst/>
          </a:prstGeom>
          <a:noFill/>
          <a:ln w="9525">
            <a:solidFill>
              <a:schemeClr val="tx1"/>
            </a:solidFill>
            <a:round/>
            <a:headEnd/>
            <a:tailEnd type="triangle" w="med" len="med"/>
          </a:ln>
        </p:spPr>
        <p:txBody>
          <a:bodyPr/>
          <a:lstStyle/>
          <a:p>
            <a:endParaRPr lang="en-GB"/>
          </a:p>
        </p:txBody>
      </p:sp>
      <p:sp>
        <p:nvSpPr>
          <p:cNvPr id="54285" name="WordArt 13"/>
          <p:cNvSpPr>
            <a:spLocks noChangeArrowheads="1" noChangeShapeType="1" noTextEdit="1"/>
          </p:cNvSpPr>
          <p:nvPr/>
        </p:nvSpPr>
        <p:spPr bwMode="auto">
          <a:xfrm>
            <a:off x="685800" y="0"/>
            <a:ext cx="8153400" cy="990600"/>
          </a:xfrm>
          <a:prstGeom prst="rect">
            <a:avLst/>
          </a:prstGeom>
        </p:spPr>
        <p:txBody>
          <a:bodyPr wrap="none" fromWordArt="1">
            <a:prstTxWarp prst="textPlain">
              <a:avLst>
                <a:gd name="adj" fmla="val 50000"/>
              </a:avLst>
            </a:prstTxWarp>
          </a:bodyPr>
          <a:lstStyle/>
          <a:p>
            <a:pPr algn="ctr"/>
            <a:r>
              <a:rPr lang="en-GB" sz="3600" kern="10">
                <a:ln w="9525">
                  <a:noFill/>
                  <a:round/>
                  <a:headEnd/>
                  <a:tailEnd/>
                </a:ln>
                <a:gradFill rotWithShape="1">
                  <a:gsLst>
                    <a:gs pos="0">
                      <a:srgbClr val="FFFF00"/>
                    </a:gs>
                    <a:gs pos="100000">
                      <a:srgbClr val="FF9933"/>
                    </a:gs>
                  </a:gsLst>
                  <a:path path="rect">
                    <a:fillToRect l="50000" t="50000" r="50000" b="50000"/>
                  </a:path>
                </a:gradFill>
                <a:effectLst>
                  <a:outerShdw dist="35921" dir="2700000" algn="ctr" rotWithShape="0">
                    <a:srgbClr val="C0C0C0">
                      <a:alpha val="79999"/>
                    </a:srgbClr>
                  </a:outerShdw>
                </a:effectLst>
                <a:latin typeface="Impact"/>
              </a:rPr>
              <a:t>Primary Health Management Unit</a:t>
            </a:r>
          </a:p>
        </p:txBody>
      </p:sp>
      <p:sp>
        <p:nvSpPr>
          <p:cNvPr id="54286" name="Oval 14"/>
          <p:cNvSpPr>
            <a:spLocks noChangeArrowheads="1"/>
          </p:cNvSpPr>
          <p:nvPr/>
        </p:nvSpPr>
        <p:spPr bwMode="auto">
          <a:xfrm>
            <a:off x="0" y="1066800"/>
            <a:ext cx="2133600" cy="1219200"/>
          </a:xfrm>
          <a:prstGeom prst="ellipse">
            <a:avLst/>
          </a:prstGeom>
          <a:solidFill>
            <a:srgbClr val="FFFF66"/>
          </a:solidFill>
          <a:ln w="9525">
            <a:solidFill>
              <a:schemeClr val="tx1"/>
            </a:solidFill>
            <a:round/>
            <a:headEnd/>
            <a:tailEnd/>
          </a:ln>
        </p:spPr>
        <p:txBody>
          <a:bodyPr wrap="none" anchor="ctr"/>
          <a:lstStyle/>
          <a:p>
            <a:pPr algn="ctr" eaLnBrk="0" hangingPunct="0"/>
            <a:r>
              <a:rPr lang="en-US" b="1">
                <a:solidFill>
                  <a:srgbClr val="000000"/>
                </a:solidFill>
              </a:rPr>
              <a:t>Private care </a:t>
            </a:r>
          </a:p>
        </p:txBody>
      </p:sp>
      <p:sp>
        <p:nvSpPr>
          <p:cNvPr id="54287" name="Oval 15"/>
          <p:cNvSpPr>
            <a:spLocks noChangeArrowheads="1"/>
          </p:cNvSpPr>
          <p:nvPr/>
        </p:nvSpPr>
        <p:spPr bwMode="auto">
          <a:xfrm>
            <a:off x="0" y="4114800"/>
            <a:ext cx="2209800" cy="1295400"/>
          </a:xfrm>
          <a:prstGeom prst="ellipse">
            <a:avLst/>
          </a:prstGeom>
          <a:solidFill>
            <a:srgbClr val="FFFF66"/>
          </a:solidFill>
          <a:ln w="9525">
            <a:solidFill>
              <a:schemeClr val="tx1"/>
            </a:solidFill>
            <a:round/>
            <a:headEnd/>
            <a:tailEnd/>
          </a:ln>
        </p:spPr>
        <p:txBody>
          <a:bodyPr wrap="none" anchor="ctr"/>
          <a:lstStyle/>
          <a:p>
            <a:endParaRPr lang="en-US"/>
          </a:p>
        </p:txBody>
      </p:sp>
      <p:sp>
        <p:nvSpPr>
          <p:cNvPr id="54288" name="Text Box 16"/>
          <p:cNvSpPr txBox="1">
            <a:spLocks noChangeArrowheads="1"/>
          </p:cNvSpPr>
          <p:nvPr/>
        </p:nvSpPr>
        <p:spPr bwMode="auto">
          <a:xfrm>
            <a:off x="381000" y="4572000"/>
            <a:ext cx="1425575" cy="366713"/>
          </a:xfrm>
          <a:prstGeom prst="rect">
            <a:avLst/>
          </a:prstGeom>
          <a:noFill/>
          <a:ln w="9525">
            <a:noFill/>
            <a:miter lim="800000"/>
            <a:headEnd/>
            <a:tailEnd/>
          </a:ln>
        </p:spPr>
        <p:txBody>
          <a:bodyPr>
            <a:spAutoFit/>
          </a:bodyPr>
          <a:lstStyle/>
          <a:p>
            <a:pPr eaLnBrk="0" hangingPunct="0">
              <a:spcBef>
                <a:spcPct val="50000"/>
              </a:spcBef>
            </a:pPr>
            <a:r>
              <a:rPr lang="en-US" b="1">
                <a:solidFill>
                  <a:srgbClr val="000000"/>
                </a:solidFill>
              </a:rPr>
              <a:t>Military</a:t>
            </a:r>
          </a:p>
        </p:txBody>
      </p:sp>
      <p:sp>
        <p:nvSpPr>
          <p:cNvPr id="54289" name="Oval 17"/>
          <p:cNvSpPr>
            <a:spLocks noChangeArrowheads="1"/>
          </p:cNvSpPr>
          <p:nvPr/>
        </p:nvSpPr>
        <p:spPr bwMode="auto">
          <a:xfrm>
            <a:off x="7162800" y="4114800"/>
            <a:ext cx="1981200" cy="1143000"/>
          </a:xfrm>
          <a:prstGeom prst="ellipse">
            <a:avLst/>
          </a:prstGeom>
          <a:solidFill>
            <a:srgbClr val="FFFF66"/>
          </a:solidFill>
          <a:ln w="9525">
            <a:solidFill>
              <a:schemeClr val="tx1"/>
            </a:solidFill>
            <a:round/>
            <a:headEnd/>
            <a:tailEnd/>
          </a:ln>
        </p:spPr>
        <p:txBody>
          <a:bodyPr wrap="none" anchor="ctr"/>
          <a:lstStyle/>
          <a:p>
            <a:pPr algn="ctr" eaLnBrk="0" hangingPunct="0"/>
            <a:r>
              <a:rPr lang="en-US" b="1">
                <a:solidFill>
                  <a:srgbClr val="000000"/>
                </a:solidFill>
              </a:rPr>
              <a:t>Faith based</a:t>
            </a:r>
          </a:p>
        </p:txBody>
      </p:sp>
      <p:sp>
        <p:nvSpPr>
          <p:cNvPr id="54290" name="Text Box 18"/>
          <p:cNvSpPr txBox="1">
            <a:spLocks noChangeArrowheads="1"/>
          </p:cNvSpPr>
          <p:nvPr/>
        </p:nvSpPr>
        <p:spPr bwMode="auto">
          <a:xfrm>
            <a:off x="0" y="6464300"/>
            <a:ext cx="7620000" cy="420688"/>
          </a:xfrm>
          <a:prstGeom prst="rect">
            <a:avLst/>
          </a:prstGeom>
          <a:solidFill>
            <a:srgbClr val="FF9900"/>
          </a:solidFill>
          <a:ln w="9525">
            <a:noFill/>
            <a:miter lim="800000"/>
            <a:headEnd/>
            <a:tailEnd/>
          </a:ln>
        </p:spPr>
        <p:txBody>
          <a:bodyPr>
            <a:spAutoFit/>
          </a:bodyPr>
          <a:lstStyle/>
          <a:p>
            <a:pPr>
              <a:lnSpc>
                <a:spcPct val="90000"/>
              </a:lnSpc>
              <a:spcBef>
                <a:spcPct val="20000"/>
              </a:spcBef>
              <a:buClr>
                <a:schemeClr val="tx2"/>
              </a:buClr>
            </a:pPr>
            <a:r>
              <a:rPr lang="en-US" sz="2400" b="1"/>
              <a:t>Health for all by 2000 declared in 1978 at Alma Ata</a:t>
            </a:r>
            <a:endParaRPr lang="en-US" sz="2400"/>
          </a:p>
        </p:txBody>
      </p:sp>
    </p:spTree>
  </p:cSld>
  <p:clrMapOvr>
    <a:masterClrMapping/>
  </p:clrMapOvr>
  <p:timing>
    <p:tnLst>
      <p:par>
        <p:cTn id="1" dur="indefinite" restart="never" nodeType="tmRoot"/>
      </p:par>
    </p:tnLst>
  </p:timing>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5298" name="Rectangle 2"/>
          <p:cNvSpPr>
            <a:spLocks noGrp="1" noChangeArrowheads="1"/>
          </p:cNvSpPr>
          <p:nvPr>
            <p:ph type="title"/>
          </p:nvPr>
        </p:nvSpPr>
        <p:spPr/>
        <p:txBody>
          <a:bodyPr/>
          <a:lstStyle/>
          <a:p>
            <a:pPr eaLnBrk="1" hangingPunct="1"/>
            <a:r>
              <a:rPr lang="en-US" sz="3600" b="1" smtClean="0"/>
              <a:t>Millennium Development Goals (MDG) UN 2000 by 2015</a:t>
            </a:r>
          </a:p>
        </p:txBody>
      </p:sp>
      <p:sp>
        <p:nvSpPr>
          <p:cNvPr id="55299" name="Rectangle 3"/>
          <p:cNvSpPr>
            <a:spLocks noGrp="1" noChangeArrowheads="1"/>
          </p:cNvSpPr>
          <p:nvPr>
            <p:ph type="body" idx="1"/>
          </p:nvPr>
        </p:nvSpPr>
        <p:spPr/>
        <p:txBody>
          <a:bodyPr/>
          <a:lstStyle/>
          <a:p>
            <a:pPr marL="1371600" lvl="2" indent="-457200" algn="ctr" eaLnBrk="1" hangingPunct="1">
              <a:lnSpc>
                <a:spcPct val="80000"/>
              </a:lnSpc>
              <a:buFont typeface="Wingdings" pitchFamily="2" charset="2"/>
              <a:buNone/>
            </a:pPr>
            <a:endParaRPr lang="en-US" sz="600" smtClean="0"/>
          </a:p>
          <a:p>
            <a:pPr marL="609600" indent="-609600" eaLnBrk="1" hangingPunct="1">
              <a:lnSpc>
                <a:spcPct val="80000"/>
              </a:lnSpc>
              <a:buFontTx/>
              <a:buAutoNum type="arabicPeriod"/>
            </a:pPr>
            <a:r>
              <a:rPr lang="en-US" sz="2000" b="1" smtClean="0"/>
              <a:t>Eradicate extreme poverty and hunger</a:t>
            </a:r>
          </a:p>
          <a:p>
            <a:pPr marL="609600" indent="-609600" eaLnBrk="1" hangingPunct="1">
              <a:lnSpc>
                <a:spcPct val="80000"/>
              </a:lnSpc>
              <a:buFontTx/>
              <a:buAutoNum type="arabicPeriod"/>
            </a:pPr>
            <a:endParaRPr lang="en-US" sz="2000" b="1" smtClean="0"/>
          </a:p>
          <a:p>
            <a:pPr marL="609600" indent="-609600" eaLnBrk="1" hangingPunct="1">
              <a:lnSpc>
                <a:spcPct val="80000"/>
              </a:lnSpc>
              <a:buFontTx/>
              <a:buAutoNum type="arabicPeriod"/>
            </a:pPr>
            <a:r>
              <a:rPr lang="en-US" sz="2000" b="1" smtClean="0"/>
              <a:t>Achieve universal primary education</a:t>
            </a:r>
          </a:p>
          <a:p>
            <a:pPr marL="609600" indent="-609600" eaLnBrk="1" hangingPunct="1">
              <a:lnSpc>
                <a:spcPct val="80000"/>
              </a:lnSpc>
              <a:buFontTx/>
              <a:buAutoNum type="arabicPeriod"/>
            </a:pPr>
            <a:endParaRPr lang="en-US" sz="2000" b="1" smtClean="0"/>
          </a:p>
          <a:p>
            <a:pPr marL="609600" indent="-609600" eaLnBrk="1" hangingPunct="1">
              <a:lnSpc>
                <a:spcPct val="80000"/>
              </a:lnSpc>
              <a:buFontTx/>
              <a:buAutoNum type="arabicPeriod"/>
            </a:pPr>
            <a:r>
              <a:rPr lang="en-US" sz="2000" b="1" smtClean="0"/>
              <a:t>Promote gender equality and empower women</a:t>
            </a:r>
          </a:p>
          <a:p>
            <a:pPr marL="609600" indent="-609600" eaLnBrk="1" hangingPunct="1">
              <a:lnSpc>
                <a:spcPct val="80000"/>
              </a:lnSpc>
              <a:buFontTx/>
              <a:buAutoNum type="arabicPeriod"/>
            </a:pPr>
            <a:endParaRPr lang="en-US" sz="2000" b="1" smtClean="0"/>
          </a:p>
          <a:p>
            <a:pPr marL="609600" indent="-609600" eaLnBrk="1" hangingPunct="1">
              <a:lnSpc>
                <a:spcPct val="80000"/>
              </a:lnSpc>
              <a:buFontTx/>
              <a:buAutoNum type="arabicPeriod"/>
            </a:pPr>
            <a:r>
              <a:rPr lang="en-US" sz="2400" b="1" u="sng" smtClean="0"/>
              <a:t>Reduce child mortality ***</a:t>
            </a:r>
          </a:p>
          <a:p>
            <a:pPr marL="609600" indent="-609600" eaLnBrk="1" hangingPunct="1">
              <a:lnSpc>
                <a:spcPct val="80000"/>
              </a:lnSpc>
              <a:buFontTx/>
              <a:buAutoNum type="arabicPeriod"/>
            </a:pPr>
            <a:endParaRPr lang="en-US" sz="2400" b="1" u="sng" smtClean="0"/>
          </a:p>
          <a:p>
            <a:pPr marL="609600" indent="-609600" eaLnBrk="1" hangingPunct="1">
              <a:lnSpc>
                <a:spcPct val="80000"/>
              </a:lnSpc>
              <a:buFontTx/>
              <a:buAutoNum type="arabicPeriod"/>
            </a:pPr>
            <a:r>
              <a:rPr lang="en-US" sz="2400" b="1" u="sng" smtClean="0"/>
              <a:t>Improve maternal health***</a:t>
            </a:r>
          </a:p>
          <a:p>
            <a:pPr marL="609600" indent="-609600" eaLnBrk="1" hangingPunct="1">
              <a:lnSpc>
                <a:spcPct val="80000"/>
              </a:lnSpc>
              <a:buFontTx/>
              <a:buAutoNum type="arabicPeriod"/>
            </a:pPr>
            <a:endParaRPr lang="en-US" sz="2400" b="1" u="sng" smtClean="0"/>
          </a:p>
          <a:p>
            <a:pPr marL="609600" indent="-609600" eaLnBrk="1" hangingPunct="1">
              <a:lnSpc>
                <a:spcPct val="80000"/>
              </a:lnSpc>
              <a:buFontTx/>
              <a:buAutoNum type="arabicPeriod"/>
            </a:pPr>
            <a:r>
              <a:rPr lang="en-US" sz="2400" b="1" u="sng" smtClean="0"/>
              <a:t>Combat HIV AIDS malaria and other diseases***</a:t>
            </a:r>
          </a:p>
          <a:p>
            <a:pPr marL="609600" indent="-609600" eaLnBrk="1" hangingPunct="1">
              <a:lnSpc>
                <a:spcPct val="80000"/>
              </a:lnSpc>
              <a:buFontTx/>
              <a:buAutoNum type="arabicPeriod"/>
            </a:pPr>
            <a:endParaRPr lang="en-US" sz="2400" b="1" smtClean="0">
              <a:solidFill>
                <a:srgbClr val="FFFF00"/>
              </a:solidFill>
            </a:endParaRPr>
          </a:p>
          <a:p>
            <a:pPr marL="609600" indent="-609600" eaLnBrk="1" hangingPunct="1">
              <a:lnSpc>
                <a:spcPct val="80000"/>
              </a:lnSpc>
              <a:buFontTx/>
              <a:buAutoNum type="arabicPeriod"/>
            </a:pPr>
            <a:r>
              <a:rPr lang="en-US" sz="2000" b="1" smtClean="0"/>
              <a:t>Ensure sustainable development</a:t>
            </a:r>
          </a:p>
          <a:p>
            <a:pPr marL="609600" indent="-609600" eaLnBrk="1" hangingPunct="1">
              <a:lnSpc>
                <a:spcPct val="80000"/>
              </a:lnSpc>
              <a:buFontTx/>
              <a:buAutoNum type="arabicPeriod"/>
            </a:pPr>
            <a:endParaRPr lang="en-US" sz="2000" b="1" smtClean="0"/>
          </a:p>
          <a:p>
            <a:pPr marL="609600" indent="-609600" eaLnBrk="1" hangingPunct="1">
              <a:lnSpc>
                <a:spcPct val="80000"/>
              </a:lnSpc>
              <a:buFontTx/>
              <a:buAutoNum type="arabicPeriod"/>
            </a:pPr>
            <a:r>
              <a:rPr lang="en-US" sz="2000" b="1" smtClean="0"/>
              <a:t>Create external partnerships</a:t>
            </a:r>
            <a:br>
              <a:rPr lang="en-US" sz="2000" b="1" smtClean="0"/>
            </a:br>
            <a:r>
              <a:rPr lang="en-US" sz="1200" b="1" smtClean="0">
                <a:solidFill>
                  <a:srgbClr val="990000"/>
                </a:solidFill>
              </a:rPr>
              <a:t/>
            </a:r>
            <a:br>
              <a:rPr lang="en-US" sz="1200" b="1" smtClean="0">
                <a:solidFill>
                  <a:srgbClr val="990000"/>
                </a:solidFill>
              </a:rPr>
            </a:br>
            <a:r>
              <a:rPr lang="en-US" sz="1200" b="1" smtClean="0">
                <a:solidFill>
                  <a:srgbClr val="990000"/>
                </a:solidFill>
              </a:rPr>
              <a:t/>
            </a:r>
            <a:br>
              <a:rPr lang="en-US" sz="1200" b="1" smtClean="0">
                <a:solidFill>
                  <a:srgbClr val="990000"/>
                </a:solidFill>
              </a:rPr>
            </a:br>
            <a:r>
              <a:rPr lang="en-US" sz="1200" b="1" smtClean="0">
                <a:solidFill>
                  <a:srgbClr val="990000"/>
                </a:solidFill>
              </a:rPr>
              <a:t/>
            </a:r>
            <a:br>
              <a:rPr lang="en-US" sz="1200" b="1" smtClean="0">
                <a:solidFill>
                  <a:srgbClr val="990000"/>
                </a:solidFill>
              </a:rPr>
            </a:br>
            <a:r>
              <a:rPr lang="en-US" sz="1200" b="1" smtClean="0">
                <a:solidFill>
                  <a:srgbClr val="990000"/>
                </a:solidFill>
              </a:rPr>
              <a:t>	</a:t>
            </a:r>
            <a:r>
              <a:rPr lang="en-US" sz="1200" smtClean="0"/>
              <a:t>   </a:t>
            </a:r>
          </a:p>
        </p:txBody>
      </p:sp>
    </p:spTree>
  </p:cSld>
  <p:clrMapOvr>
    <a:masterClrMapping/>
  </p:clrMapOvr>
  <p:timing>
    <p:tnLst>
      <p:par>
        <p:cTn id="1" dur="indefinite" restart="never" nodeType="tmRoot"/>
      </p:par>
    </p:tnLst>
  </p:timing>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8066" name="Rectangle 2"/>
          <p:cNvSpPr>
            <a:spLocks noGrp="1" noChangeArrowheads="1"/>
          </p:cNvSpPr>
          <p:nvPr>
            <p:ph type="body" idx="1"/>
          </p:nvPr>
        </p:nvSpPr>
        <p:spPr>
          <a:xfrm>
            <a:off x="457200" y="533400"/>
            <a:ext cx="8001000" cy="5562600"/>
          </a:xfrm>
        </p:spPr>
        <p:txBody>
          <a:bodyPr/>
          <a:lstStyle/>
          <a:p>
            <a:pPr marL="342900" indent="-342900" algn="ctr" eaLnBrk="1" hangingPunct="1">
              <a:lnSpc>
                <a:spcPct val="80000"/>
              </a:lnSpc>
              <a:buClr>
                <a:schemeClr val="tx1"/>
              </a:buClr>
              <a:buFont typeface="Wingdings" pitchFamily="2" charset="2"/>
              <a:buNone/>
            </a:pPr>
            <a:r>
              <a:rPr lang="en-US" sz="2000" b="1" smtClean="0"/>
              <a:t>Total Cost to achieve </a:t>
            </a:r>
          </a:p>
          <a:p>
            <a:pPr marL="342900" indent="-342900" algn="ctr" eaLnBrk="1" hangingPunct="1">
              <a:lnSpc>
                <a:spcPct val="80000"/>
              </a:lnSpc>
              <a:buClr>
                <a:schemeClr val="tx1"/>
              </a:buClr>
              <a:buFont typeface="Wingdings" pitchFamily="2" charset="2"/>
              <a:buNone/>
            </a:pPr>
            <a:r>
              <a:rPr lang="en-US" sz="2000" b="1" smtClean="0"/>
              <a:t>		Millennium Development Goals 	                                    </a:t>
            </a:r>
            <a:r>
              <a:rPr lang="en-US" sz="2800" b="1" smtClean="0"/>
              <a:t>$760 Billion</a:t>
            </a:r>
          </a:p>
          <a:p>
            <a:pPr marL="342900" indent="-342900" algn="ctr" eaLnBrk="1" hangingPunct="1">
              <a:lnSpc>
                <a:spcPct val="80000"/>
              </a:lnSpc>
              <a:buClr>
                <a:schemeClr val="tx1"/>
              </a:buClr>
              <a:buFont typeface="Wingdings" pitchFamily="2" charset="2"/>
              <a:buNone/>
            </a:pPr>
            <a:endParaRPr lang="en-US" sz="2800" b="1" smtClean="0"/>
          </a:p>
          <a:p>
            <a:pPr marL="342900" indent="-342900" algn="ctr" eaLnBrk="1" hangingPunct="1">
              <a:lnSpc>
                <a:spcPct val="80000"/>
              </a:lnSpc>
              <a:buClr>
                <a:schemeClr val="tx1"/>
              </a:buClr>
              <a:buFont typeface="Wingdings" pitchFamily="2" charset="2"/>
              <a:buNone/>
            </a:pPr>
            <a:r>
              <a:rPr lang="en-US" sz="2000" b="1" smtClean="0"/>
              <a:t>In 2003, the world spent more than </a:t>
            </a:r>
            <a:r>
              <a:rPr lang="en-US" sz="2800" b="1" smtClean="0"/>
              <a:t>$900 billion</a:t>
            </a:r>
            <a:r>
              <a:rPr lang="en-US" sz="2000" b="1" smtClean="0"/>
              <a:t> on its militaries, (US nearly 50% of the total)</a:t>
            </a:r>
          </a:p>
          <a:p>
            <a:pPr marL="342900" indent="-342900" algn="ctr" eaLnBrk="1" hangingPunct="1">
              <a:lnSpc>
                <a:spcPct val="80000"/>
              </a:lnSpc>
              <a:buClr>
                <a:schemeClr val="tx1"/>
              </a:buClr>
              <a:buFont typeface="Wingdings" pitchFamily="2" charset="2"/>
              <a:buNone/>
            </a:pPr>
            <a:endParaRPr lang="en-US" sz="2000" b="1" smtClean="0"/>
          </a:p>
          <a:p>
            <a:pPr marL="342900" indent="-342900" algn="ctr" eaLnBrk="1" hangingPunct="1">
              <a:lnSpc>
                <a:spcPct val="80000"/>
              </a:lnSpc>
              <a:buClr>
                <a:schemeClr val="tx1"/>
              </a:buClr>
              <a:buFont typeface="Wingdings" pitchFamily="2" charset="2"/>
              <a:buNone/>
            </a:pPr>
            <a:r>
              <a:rPr lang="en-US" sz="2000" b="1" smtClean="0"/>
              <a:t>World military expenditure in one year is greater than would be required to fulfill </a:t>
            </a:r>
          </a:p>
          <a:p>
            <a:pPr marL="342900" indent="-342900" algn="ctr" eaLnBrk="1" hangingPunct="1">
              <a:lnSpc>
                <a:spcPct val="80000"/>
              </a:lnSpc>
              <a:buClr>
                <a:schemeClr val="tx1"/>
              </a:buClr>
              <a:buFont typeface="Wingdings" pitchFamily="2" charset="2"/>
              <a:buNone/>
            </a:pPr>
            <a:r>
              <a:rPr lang="en-US" sz="2000" b="1" smtClean="0"/>
              <a:t>the Millennium Development Goals</a:t>
            </a:r>
          </a:p>
          <a:p>
            <a:pPr marL="342900" indent="-342900" algn="ctr" eaLnBrk="1" hangingPunct="1">
              <a:lnSpc>
                <a:spcPct val="80000"/>
              </a:lnSpc>
              <a:buClr>
                <a:schemeClr val="tx1"/>
              </a:buClr>
              <a:buFont typeface="Wingdings" pitchFamily="2" charset="2"/>
              <a:buNone/>
            </a:pPr>
            <a:r>
              <a:rPr lang="en-US" sz="2000" b="1" smtClean="0"/>
              <a:t>in 11 years. </a:t>
            </a:r>
          </a:p>
          <a:p>
            <a:pPr marL="342900" indent="-342900" algn="ctr" eaLnBrk="1" hangingPunct="1">
              <a:lnSpc>
                <a:spcPct val="80000"/>
              </a:lnSpc>
              <a:buClr>
                <a:schemeClr val="tx1"/>
              </a:buClr>
              <a:buFont typeface="Wingdings" pitchFamily="2" charset="2"/>
              <a:buNone/>
            </a:pPr>
            <a:endParaRPr lang="en-US" sz="2000" b="1" smtClean="0"/>
          </a:p>
          <a:p>
            <a:pPr marL="342900" indent="-342900" algn="ctr" eaLnBrk="1" hangingPunct="1">
              <a:lnSpc>
                <a:spcPct val="80000"/>
              </a:lnSpc>
              <a:buClr>
                <a:schemeClr val="tx1"/>
              </a:buClr>
              <a:buFont typeface="Wingdings" pitchFamily="2" charset="2"/>
              <a:buNone/>
            </a:pPr>
            <a:endParaRPr lang="en-US" sz="2000" b="1" smtClean="0"/>
          </a:p>
          <a:p>
            <a:pPr marL="342900" indent="-342900" algn="ctr" eaLnBrk="1" hangingPunct="1">
              <a:lnSpc>
                <a:spcPct val="80000"/>
              </a:lnSpc>
              <a:buClr>
                <a:schemeClr val="tx1"/>
              </a:buClr>
              <a:buFont typeface="Wingdings" pitchFamily="2" charset="2"/>
              <a:buNone/>
            </a:pPr>
            <a:r>
              <a:rPr lang="en-US" sz="2000" b="1" smtClean="0"/>
              <a:t>If 10% of world military expenditure, or 20% of US military expenditure, were diverted yearly, the</a:t>
            </a:r>
          </a:p>
          <a:p>
            <a:pPr marL="342900" indent="-342900" algn="ctr" eaLnBrk="1" hangingPunct="1">
              <a:lnSpc>
                <a:spcPct val="80000"/>
              </a:lnSpc>
              <a:buClr>
                <a:schemeClr val="tx1"/>
              </a:buClr>
              <a:buFont typeface="Wingdings" pitchFamily="2" charset="2"/>
              <a:buNone/>
            </a:pPr>
            <a:r>
              <a:rPr lang="en-US" sz="2000" b="1" smtClean="0"/>
              <a:t>MDG could be fully funded.</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 presetClass="entr" presetSubtype="10" fill="hold" grpId="0" nodeType="clickEffect">
                                  <p:stCondLst>
                                    <p:cond delay="0"/>
                                  </p:stCondLst>
                                  <p:childTnLst>
                                    <p:set>
                                      <p:cBhvr>
                                        <p:cTn id="6" dur="1" fill="hold">
                                          <p:stCondLst>
                                            <p:cond delay="0"/>
                                          </p:stCondLst>
                                        </p:cTn>
                                        <p:tgtEl>
                                          <p:spTgt spid="88066">
                                            <p:txEl>
                                              <p:pRg st="0" end="0"/>
                                            </p:txEl>
                                          </p:spTgt>
                                        </p:tgtEl>
                                        <p:attrNameLst>
                                          <p:attrName>style.visibility</p:attrName>
                                        </p:attrNameLst>
                                      </p:cBhvr>
                                      <p:to>
                                        <p:strVal val="visible"/>
                                      </p:to>
                                    </p:set>
                                    <p:animEffect transition="in" filter="checkerboard(across)">
                                      <p:cBhvr>
                                        <p:cTn id="7" dur="500"/>
                                        <p:tgtEl>
                                          <p:spTgt spid="88066">
                                            <p:txEl>
                                              <p:pRg st="0" end="0"/>
                                            </p:txEl>
                                          </p:spTgt>
                                        </p:tgtEl>
                                      </p:cBhvr>
                                    </p:animEffect>
                                  </p:childTnLst>
                                </p:cTn>
                              </p:par>
                              <p:par>
                                <p:cTn id="8" presetID="5" presetClass="entr" presetSubtype="10" fill="hold" grpId="0" nodeType="withEffect">
                                  <p:stCondLst>
                                    <p:cond delay="0"/>
                                  </p:stCondLst>
                                  <p:childTnLst>
                                    <p:set>
                                      <p:cBhvr>
                                        <p:cTn id="9" dur="1" fill="hold">
                                          <p:stCondLst>
                                            <p:cond delay="0"/>
                                          </p:stCondLst>
                                        </p:cTn>
                                        <p:tgtEl>
                                          <p:spTgt spid="88066">
                                            <p:txEl>
                                              <p:pRg st="1" end="1"/>
                                            </p:txEl>
                                          </p:spTgt>
                                        </p:tgtEl>
                                        <p:attrNameLst>
                                          <p:attrName>style.visibility</p:attrName>
                                        </p:attrNameLst>
                                      </p:cBhvr>
                                      <p:to>
                                        <p:strVal val="visible"/>
                                      </p:to>
                                    </p:set>
                                    <p:animEffect transition="in" filter="checkerboard(across)">
                                      <p:cBhvr>
                                        <p:cTn id="10" dur="500"/>
                                        <p:tgtEl>
                                          <p:spTgt spid="88066">
                                            <p:txEl>
                                              <p:pRg st="1" end="1"/>
                                            </p:txEl>
                                          </p:spTgt>
                                        </p:tgtEl>
                                      </p:cBhvr>
                                    </p:animEffect>
                                  </p:childTnLst>
                                </p:cTn>
                              </p:par>
                            </p:childTnLst>
                          </p:cTn>
                        </p:par>
                      </p:childTnLst>
                    </p:cTn>
                  </p:par>
                  <p:par>
                    <p:cTn id="11" fill="hold">
                      <p:stCondLst>
                        <p:cond delay="indefinite"/>
                      </p:stCondLst>
                      <p:childTnLst>
                        <p:par>
                          <p:cTn id="12" fill="hold">
                            <p:stCondLst>
                              <p:cond delay="0"/>
                            </p:stCondLst>
                            <p:childTnLst>
                              <p:par>
                                <p:cTn id="13" presetID="5" presetClass="entr" presetSubtype="10" fill="hold" grpId="0" nodeType="clickEffect">
                                  <p:stCondLst>
                                    <p:cond delay="0"/>
                                  </p:stCondLst>
                                  <p:childTnLst>
                                    <p:set>
                                      <p:cBhvr>
                                        <p:cTn id="14" dur="1" fill="hold">
                                          <p:stCondLst>
                                            <p:cond delay="0"/>
                                          </p:stCondLst>
                                        </p:cTn>
                                        <p:tgtEl>
                                          <p:spTgt spid="88066">
                                            <p:txEl>
                                              <p:pRg st="3" end="3"/>
                                            </p:txEl>
                                          </p:spTgt>
                                        </p:tgtEl>
                                        <p:attrNameLst>
                                          <p:attrName>style.visibility</p:attrName>
                                        </p:attrNameLst>
                                      </p:cBhvr>
                                      <p:to>
                                        <p:strVal val="visible"/>
                                      </p:to>
                                    </p:set>
                                    <p:animEffect transition="in" filter="checkerboard(across)">
                                      <p:cBhvr>
                                        <p:cTn id="15" dur="500"/>
                                        <p:tgtEl>
                                          <p:spTgt spid="88066">
                                            <p:txEl>
                                              <p:pRg st="3" end="3"/>
                                            </p:txEl>
                                          </p:spTgt>
                                        </p:tgtEl>
                                      </p:cBhvr>
                                    </p:animEffect>
                                  </p:childTnLst>
                                </p:cTn>
                              </p:par>
                            </p:childTnLst>
                          </p:cTn>
                        </p:par>
                      </p:childTnLst>
                    </p:cTn>
                  </p:par>
                  <p:par>
                    <p:cTn id="16" fill="hold">
                      <p:stCondLst>
                        <p:cond delay="indefinite"/>
                      </p:stCondLst>
                      <p:childTnLst>
                        <p:par>
                          <p:cTn id="17" fill="hold">
                            <p:stCondLst>
                              <p:cond delay="0"/>
                            </p:stCondLst>
                            <p:childTnLst>
                              <p:par>
                                <p:cTn id="18" presetID="5" presetClass="entr" presetSubtype="10" fill="hold" grpId="0" nodeType="clickEffect">
                                  <p:stCondLst>
                                    <p:cond delay="0"/>
                                  </p:stCondLst>
                                  <p:childTnLst>
                                    <p:set>
                                      <p:cBhvr>
                                        <p:cTn id="19" dur="1" fill="hold">
                                          <p:stCondLst>
                                            <p:cond delay="0"/>
                                          </p:stCondLst>
                                        </p:cTn>
                                        <p:tgtEl>
                                          <p:spTgt spid="88066">
                                            <p:txEl>
                                              <p:pRg st="5" end="5"/>
                                            </p:txEl>
                                          </p:spTgt>
                                        </p:tgtEl>
                                        <p:attrNameLst>
                                          <p:attrName>style.visibility</p:attrName>
                                        </p:attrNameLst>
                                      </p:cBhvr>
                                      <p:to>
                                        <p:strVal val="visible"/>
                                      </p:to>
                                    </p:set>
                                    <p:animEffect transition="in" filter="checkerboard(across)">
                                      <p:cBhvr>
                                        <p:cTn id="20" dur="500"/>
                                        <p:tgtEl>
                                          <p:spTgt spid="88066">
                                            <p:txEl>
                                              <p:pRg st="5" end="5"/>
                                            </p:txEl>
                                          </p:spTgt>
                                        </p:tgtEl>
                                      </p:cBhvr>
                                    </p:animEffect>
                                  </p:childTnLst>
                                </p:cTn>
                              </p:par>
                              <p:par>
                                <p:cTn id="21" presetID="5" presetClass="entr" presetSubtype="10" fill="hold" grpId="0" nodeType="withEffect">
                                  <p:stCondLst>
                                    <p:cond delay="0"/>
                                  </p:stCondLst>
                                  <p:childTnLst>
                                    <p:set>
                                      <p:cBhvr>
                                        <p:cTn id="22" dur="1" fill="hold">
                                          <p:stCondLst>
                                            <p:cond delay="0"/>
                                          </p:stCondLst>
                                        </p:cTn>
                                        <p:tgtEl>
                                          <p:spTgt spid="88066">
                                            <p:txEl>
                                              <p:pRg st="6" end="6"/>
                                            </p:txEl>
                                          </p:spTgt>
                                        </p:tgtEl>
                                        <p:attrNameLst>
                                          <p:attrName>style.visibility</p:attrName>
                                        </p:attrNameLst>
                                      </p:cBhvr>
                                      <p:to>
                                        <p:strVal val="visible"/>
                                      </p:to>
                                    </p:set>
                                    <p:animEffect transition="in" filter="checkerboard(across)">
                                      <p:cBhvr>
                                        <p:cTn id="23" dur="500"/>
                                        <p:tgtEl>
                                          <p:spTgt spid="88066">
                                            <p:txEl>
                                              <p:pRg st="6" end="6"/>
                                            </p:txEl>
                                          </p:spTgt>
                                        </p:tgtEl>
                                      </p:cBhvr>
                                    </p:animEffect>
                                  </p:childTnLst>
                                </p:cTn>
                              </p:par>
                              <p:par>
                                <p:cTn id="24" presetID="5" presetClass="entr" presetSubtype="10" fill="hold" grpId="0" nodeType="withEffect">
                                  <p:stCondLst>
                                    <p:cond delay="0"/>
                                  </p:stCondLst>
                                  <p:childTnLst>
                                    <p:set>
                                      <p:cBhvr>
                                        <p:cTn id="25" dur="1" fill="hold">
                                          <p:stCondLst>
                                            <p:cond delay="0"/>
                                          </p:stCondLst>
                                        </p:cTn>
                                        <p:tgtEl>
                                          <p:spTgt spid="88066">
                                            <p:txEl>
                                              <p:pRg st="7" end="7"/>
                                            </p:txEl>
                                          </p:spTgt>
                                        </p:tgtEl>
                                        <p:attrNameLst>
                                          <p:attrName>style.visibility</p:attrName>
                                        </p:attrNameLst>
                                      </p:cBhvr>
                                      <p:to>
                                        <p:strVal val="visible"/>
                                      </p:to>
                                    </p:set>
                                    <p:animEffect transition="in" filter="checkerboard(across)">
                                      <p:cBhvr>
                                        <p:cTn id="26" dur="500"/>
                                        <p:tgtEl>
                                          <p:spTgt spid="88066">
                                            <p:txEl>
                                              <p:pRg st="7" end="7"/>
                                            </p:txEl>
                                          </p:spTgt>
                                        </p:tgtEl>
                                      </p:cBhvr>
                                    </p:animEffect>
                                  </p:childTnLst>
                                </p:cTn>
                              </p:par>
                            </p:childTnLst>
                          </p:cTn>
                        </p:par>
                      </p:childTnLst>
                    </p:cTn>
                  </p:par>
                  <p:par>
                    <p:cTn id="27" fill="hold">
                      <p:stCondLst>
                        <p:cond delay="indefinite"/>
                      </p:stCondLst>
                      <p:childTnLst>
                        <p:par>
                          <p:cTn id="28" fill="hold">
                            <p:stCondLst>
                              <p:cond delay="0"/>
                            </p:stCondLst>
                            <p:childTnLst>
                              <p:par>
                                <p:cTn id="29" presetID="5" presetClass="entr" presetSubtype="10" fill="hold" grpId="0" nodeType="clickEffect">
                                  <p:stCondLst>
                                    <p:cond delay="0"/>
                                  </p:stCondLst>
                                  <p:childTnLst>
                                    <p:set>
                                      <p:cBhvr>
                                        <p:cTn id="30" dur="1" fill="hold">
                                          <p:stCondLst>
                                            <p:cond delay="0"/>
                                          </p:stCondLst>
                                        </p:cTn>
                                        <p:tgtEl>
                                          <p:spTgt spid="88066">
                                            <p:txEl>
                                              <p:pRg st="10" end="10"/>
                                            </p:txEl>
                                          </p:spTgt>
                                        </p:tgtEl>
                                        <p:attrNameLst>
                                          <p:attrName>style.visibility</p:attrName>
                                        </p:attrNameLst>
                                      </p:cBhvr>
                                      <p:to>
                                        <p:strVal val="visible"/>
                                      </p:to>
                                    </p:set>
                                    <p:animEffect transition="in" filter="checkerboard(across)">
                                      <p:cBhvr>
                                        <p:cTn id="31" dur="500"/>
                                        <p:tgtEl>
                                          <p:spTgt spid="88066">
                                            <p:txEl>
                                              <p:pRg st="10" end="10"/>
                                            </p:txEl>
                                          </p:spTgt>
                                        </p:tgtEl>
                                      </p:cBhvr>
                                    </p:animEffect>
                                  </p:childTnLst>
                                </p:cTn>
                              </p:par>
                            </p:childTnLst>
                          </p:cTn>
                        </p:par>
                      </p:childTnLst>
                    </p:cTn>
                  </p:par>
                  <p:par>
                    <p:cTn id="32" fill="hold">
                      <p:stCondLst>
                        <p:cond delay="indefinite"/>
                      </p:stCondLst>
                      <p:childTnLst>
                        <p:par>
                          <p:cTn id="33" fill="hold">
                            <p:stCondLst>
                              <p:cond delay="0"/>
                            </p:stCondLst>
                            <p:childTnLst>
                              <p:par>
                                <p:cTn id="34" presetID="5" presetClass="entr" presetSubtype="10" fill="hold" grpId="0" nodeType="clickEffect">
                                  <p:stCondLst>
                                    <p:cond delay="0"/>
                                  </p:stCondLst>
                                  <p:childTnLst>
                                    <p:set>
                                      <p:cBhvr>
                                        <p:cTn id="35" dur="1" fill="hold">
                                          <p:stCondLst>
                                            <p:cond delay="0"/>
                                          </p:stCondLst>
                                        </p:cTn>
                                        <p:tgtEl>
                                          <p:spTgt spid="88066">
                                            <p:txEl>
                                              <p:pRg st="11" end="11"/>
                                            </p:txEl>
                                          </p:spTgt>
                                        </p:tgtEl>
                                        <p:attrNameLst>
                                          <p:attrName>style.visibility</p:attrName>
                                        </p:attrNameLst>
                                      </p:cBhvr>
                                      <p:to>
                                        <p:strVal val="visible"/>
                                      </p:to>
                                    </p:set>
                                    <p:animEffect transition="in" filter="checkerboard(across)">
                                      <p:cBhvr>
                                        <p:cTn id="36" dur="500"/>
                                        <p:tgtEl>
                                          <p:spTgt spid="88066">
                                            <p:txEl>
                                              <p:pRg st="11" end="1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8066" grpId="0" build="p"/>
    </p:bldLst>
  </p:timing>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6" name="Rectangle 2"/>
          <p:cNvSpPr>
            <a:spLocks noGrp="1" noChangeArrowheads="1"/>
          </p:cNvSpPr>
          <p:nvPr>
            <p:ph type="title"/>
          </p:nvPr>
        </p:nvSpPr>
        <p:spPr>
          <a:xfrm>
            <a:off x="1692275" y="260350"/>
            <a:ext cx="6192838" cy="865188"/>
          </a:xfrm>
        </p:spPr>
        <p:txBody>
          <a:bodyPr/>
          <a:lstStyle/>
          <a:p>
            <a:pPr eaLnBrk="1" hangingPunct="1"/>
            <a:r>
              <a:rPr lang="en-US" sz="1800" b="1" smtClean="0"/>
              <a:t>Sample determinant measures 2003</a:t>
            </a:r>
            <a:br>
              <a:rPr lang="en-US" sz="1800" b="1" smtClean="0"/>
            </a:br>
            <a:r>
              <a:rPr lang="en-US" sz="1800" smtClean="0">
                <a:solidFill>
                  <a:schemeClr val="tx1"/>
                </a:solidFill>
              </a:rPr>
              <a:t>http://hdr.undp.org/statistics/data/</a:t>
            </a:r>
            <a:br>
              <a:rPr lang="en-US" sz="1800" smtClean="0">
                <a:solidFill>
                  <a:schemeClr val="tx1"/>
                </a:solidFill>
              </a:rPr>
            </a:br>
            <a:endParaRPr lang="en-US" sz="1800" smtClean="0">
              <a:solidFill>
                <a:schemeClr val="tx1"/>
              </a:solidFill>
            </a:endParaRPr>
          </a:p>
        </p:txBody>
      </p:sp>
      <p:graphicFrame>
        <p:nvGraphicFramePr>
          <p:cNvPr id="89196" name="Group 108"/>
          <p:cNvGraphicFramePr>
            <a:graphicFrameLocks noGrp="1"/>
          </p:cNvGraphicFramePr>
          <p:nvPr>
            <p:ph type="tbl" idx="1"/>
          </p:nvPr>
        </p:nvGraphicFramePr>
        <p:xfrm>
          <a:off x="179388" y="981075"/>
          <a:ext cx="8964612" cy="5754688"/>
        </p:xfrm>
        <a:graphic>
          <a:graphicData uri="http://schemas.openxmlformats.org/drawingml/2006/table">
            <a:tbl>
              <a:tblPr/>
              <a:tblGrid>
                <a:gridCol w="2260600"/>
                <a:gridCol w="384175"/>
                <a:gridCol w="882650"/>
                <a:gridCol w="587375"/>
                <a:gridCol w="735012"/>
                <a:gridCol w="735013"/>
                <a:gridCol w="1028700"/>
                <a:gridCol w="1028700"/>
                <a:gridCol w="735012"/>
                <a:gridCol w="587375"/>
              </a:tblGrid>
              <a:tr h="1066800">
                <a:tc>
                  <a:txBody>
                    <a:bodyPr/>
                    <a:lstStyle/>
                    <a:p>
                      <a:pPr marL="0" marR="0" lvl="0" indent="0" algn="l" defTabSz="914400" rtl="0" eaLnBrk="1" fontAlgn="base" latinLnBrk="0" hangingPunct="1">
                        <a:lnSpc>
                          <a:spcPct val="100000"/>
                        </a:lnSpc>
                        <a:spcBef>
                          <a:spcPct val="20000"/>
                        </a:spcBef>
                        <a:spcAft>
                          <a:spcPct val="0"/>
                        </a:spcAft>
                        <a:buClr>
                          <a:schemeClr val="accent1"/>
                        </a:buClr>
                        <a:buSzPct val="70000"/>
                        <a:buFont typeface="Wingdings" pitchFamily="2" charset="2"/>
                        <a:buNone/>
                        <a:tabLst/>
                      </a:pPr>
                      <a:r>
                        <a:rPr kumimoji="0" lang="en-US" sz="1800" b="1" i="0" u="none" strike="noStrike" cap="none" normalizeH="0" baseline="0" smtClean="0">
                          <a:ln>
                            <a:noFill/>
                          </a:ln>
                          <a:solidFill>
                            <a:schemeClr val="tx1"/>
                          </a:solidFill>
                          <a:effectLst/>
                          <a:latin typeface="Arial" charset="0"/>
                        </a:rPr>
                        <a:t>Location</a:t>
                      </a:r>
                    </a:p>
                    <a:p>
                      <a:pPr marL="0" marR="0" lvl="0" indent="0" algn="l" defTabSz="914400" rtl="0" eaLnBrk="1" fontAlgn="base" latinLnBrk="0" hangingPunct="1">
                        <a:lnSpc>
                          <a:spcPct val="100000"/>
                        </a:lnSpc>
                        <a:spcBef>
                          <a:spcPct val="20000"/>
                        </a:spcBef>
                        <a:spcAft>
                          <a:spcPct val="0"/>
                        </a:spcAft>
                        <a:buClr>
                          <a:schemeClr val="accent1"/>
                        </a:buClr>
                        <a:buSzPct val="70000"/>
                        <a:buFont typeface="Wingdings" pitchFamily="2" charset="2"/>
                        <a:buNone/>
                        <a:tabLst/>
                      </a:pPr>
                      <a:r>
                        <a:rPr kumimoji="0" lang="en-US" sz="1800" b="1" i="0" u="none" strike="noStrike" cap="none" normalizeH="0" baseline="0" smtClean="0">
                          <a:ln>
                            <a:noFill/>
                          </a:ln>
                          <a:solidFill>
                            <a:schemeClr val="tx1"/>
                          </a:solidFill>
                          <a:effectLst/>
                          <a:latin typeface="Arial" charset="0"/>
                        </a:rPr>
                        <a:t>Population in millions</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chemeClr val="accent1"/>
                        </a:buClr>
                        <a:buSzPct val="70000"/>
                        <a:buFont typeface="Wingdings" pitchFamily="2" charset="2"/>
                        <a:buNone/>
                        <a:tabLst/>
                      </a:pPr>
                      <a:endParaRPr kumimoji="0" lang="en-US" sz="1800" b="1" i="0" u="none" strike="noStrike" cap="none" normalizeH="0" baseline="0" smtClean="0">
                        <a:ln>
                          <a:noFill/>
                        </a:ln>
                        <a:solidFill>
                          <a:schemeClr val="tx1"/>
                        </a:solidFill>
                        <a:effectLst/>
                        <a:latin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chemeClr val="accent1"/>
                        </a:buClr>
                        <a:buSzPct val="70000"/>
                        <a:buFont typeface="Wingdings" pitchFamily="2" charset="2"/>
                        <a:buNone/>
                        <a:tabLst/>
                      </a:pPr>
                      <a:r>
                        <a:rPr kumimoji="0" lang="en-US" sz="1800" b="1" i="0" u="none" strike="noStrike" cap="none" normalizeH="0" baseline="0" smtClean="0">
                          <a:ln>
                            <a:noFill/>
                          </a:ln>
                          <a:solidFill>
                            <a:schemeClr val="tx1"/>
                          </a:solidFill>
                          <a:effectLst/>
                          <a:latin typeface="Arial" charset="0"/>
                        </a:rPr>
                        <a:t>PubH</a:t>
                      </a:r>
                    </a:p>
                    <a:p>
                      <a:pPr marL="0" marR="0" lvl="0" indent="0" algn="l" defTabSz="914400" rtl="0" eaLnBrk="1" fontAlgn="base" latinLnBrk="0" hangingPunct="1">
                        <a:lnSpc>
                          <a:spcPct val="100000"/>
                        </a:lnSpc>
                        <a:spcBef>
                          <a:spcPct val="20000"/>
                        </a:spcBef>
                        <a:spcAft>
                          <a:spcPct val="0"/>
                        </a:spcAft>
                        <a:buClr>
                          <a:schemeClr val="accent1"/>
                        </a:buClr>
                        <a:buSzPct val="70000"/>
                        <a:buFont typeface="Wingdings" pitchFamily="2" charset="2"/>
                        <a:buNone/>
                        <a:tabLst/>
                      </a:pPr>
                      <a:r>
                        <a:rPr kumimoji="0" lang="en-US" sz="1800" b="1" i="0" u="none" strike="noStrike" cap="none" normalizeH="0" baseline="0" smtClean="0">
                          <a:ln>
                            <a:noFill/>
                          </a:ln>
                          <a:solidFill>
                            <a:schemeClr val="tx1"/>
                          </a:solidFill>
                          <a:effectLst/>
                          <a:latin typeface="Arial" charset="0"/>
                        </a:rPr>
                        <a:t>%gdp</a:t>
                      </a:r>
                    </a:p>
                    <a:p>
                      <a:pPr marL="0" marR="0" lvl="0" indent="0" algn="l" defTabSz="914400" rtl="0" eaLnBrk="1" fontAlgn="base" latinLnBrk="0" hangingPunct="1">
                        <a:lnSpc>
                          <a:spcPct val="100000"/>
                        </a:lnSpc>
                        <a:spcBef>
                          <a:spcPct val="20000"/>
                        </a:spcBef>
                        <a:spcAft>
                          <a:spcPct val="0"/>
                        </a:spcAft>
                        <a:buClr>
                          <a:schemeClr val="accent1"/>
                        </a:buClr>
                        <a:buSzPct val="70000"/>
                        <a:buFont typeface="Wingdings" pitchFamily="2" charset="2"/>
                        <a:buNone/>
                        <a:tabLst/>
                      </a:pPr>
                      <a:r>
                        <a:rPr kumimoji="0" lang="en-US" sz="1800" b="1" i="0" u="none" strike="noStrike" cap="none" normalizeH="0" baseline="0" smtClean="0">
                          <a:ln>
                            <a:noFill/>
                          </a:ln>
                          <a:solidFill>
                            <a:schemeClr val="tx1"/>
                          </a:solidFill>
                          <a:effectLst/>
                          <a:latin typeface="Arial" charset="0"/>
                        </a:rPr>
                        <a:t>$/c</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chemeClr val="accent1"/>
                        </a:buClr>
                        <a:buSzPct val="70000"/>
                        <a:buFont typeface="Wingdings" pitchFamily="2" charset="2"/>
                        <a:buNone/>
                        <a:tabLst/>
                      </a:pPr>
                      <a:r>
                        <a:rPr kumimoji="0" lang="en-US" sz="1800" b="1" i="0" u="none" strike="noStrike" cap="none" normalizeH="0" baseline="0" smtClean="0">
                          <a:ln>
                            <a:noFill/>
                          </a:ln>
                          <a:solidFill>
                            <a:schemeClr val="tx1"/>
                          </a:solidFill>
                          <a:effectLst/>
                          <a:latin typeface="Arial" charset="0"/>
                        </a:rPr>
                        <a:t>Fert/f</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chemeClr val="accent1"/>
                        </a:buClr>
                        <a:buSzPct val="70000"/>
                        <a:buFont typeface="Wingdings" pitchFamily="2" charset="2"/>
                        <a:buNone/>
                        <a:tabLst/>
                      </a:pPr>
                      <a:r>
                        <a:rPr kumimoji="0" lang="en-US" sz="1800" b="1" i="0" u="none" strike="noStrike" cap="none" normalizeH="0" baseline="0" smtClean="0">
                          <a:ln>
                            <a:noFill/>
                          </a:ln>
                          <a:solidFill>
                            <a:schemeClr val="tx1"/>
                          </a:solidFill>
                          <a:effectLst/>
                          <a:latin typeface="Arial" charset="0"/>
                        </a:rPr>
                        <a:t>MD/10</a:t>
                      </a:r>
                      <a:r>
                        <a:rPr kumimoji="0" lang="en-US" sz="1800" b="1" i="0" u="none" strike="noStrike" cap="none" normalizeH="0" baseline="30000" smtClean="0">
                          <a:ln>
                            <a:noFill/>
                          </a:ln>
                          <a:solidFill>
                            <a:schemeClr val="tx1"/>
                          </a:solidFill>
                          <a:effectLst/>
                          <a:latin typeface="Arial" charset="0"/>
                        </a:rPr>
                        <a:t>6</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chemeClr val="accent1"/>
                        </a:buClr>
                        <a:buSzPct val="70000"/>
                        <a:buFont typeface="Wingdings" pitchFamily="2" charset="2"/>
                        <a:buNone/>
                        <a:tabLst/>
                      </a:pPr>
                      <a:r>
                        <a:rPr kumimoji="0" lang="en-US" sz="1800" b="1" i="0" u="none" strike="noStrike" cap="none" normalizeH="0" baseline="0" smtClean="0">
                          <a:ln>
                            <a:noFill/>
                          </a:ln>
                          <a:solidFill>
                            <a:schemeClr val="tx1"/>
                          </a:solidFill>
                          <a:effectLst/>
                          <a:latin typeface="Arial" charset="0"/>
                        </a:rPr>
                        <a:t>% f MP</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chemeClr val="accent1"/>
                        </a:buClr>
                        <a:buSzPct val="70000"/>
                        <a:buFont typeface="Wingdings" pitchFamily="2" charset="2"/>
                        <a:buNone/>
                        <a:tabLst/>
                      </a:pPr>
                      <a:r>
                        <a:rPr kumimoji="0" lang="en-US" sz="1800" b="1" i="0" u="none" strike="noStrike" cap="none" normalizeH="0" baseline="0" smtClean="0">
                          <a:ln>
                            <a:noFill/>
                          </a:ln>
                          <a:solidFill>
                            <a:schemeClr val="tx1"/>
                          </a:solidFill>
                          <a:effectLst/>
                          <a:latin typeface="Arial" charset="0"/>
                        </a:rPr>
                        <a:t>% on &lt; $1/d</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chemeClr val="accent1"/>
                        </a:buClr>
                        <a:buSzPct val="70000"/>
                        <a:buFont typeface="Wingdings" pitchFamily="2" charset="2"/>
                        <a:buNone/>
                        <a:tabLst/>
                      </a:pPr>
                      <a:r>
                        <a:rPr kumimoji="0" lang="en-US" sz="1800" b="1" i="0" u="none" strike="noStrike" cap="none" normalizeH="0" baseline="0" smtClean="0">
                          <a:ln>
                            <a:noFill/>
                          </a:ln>
                          <a:solidFill>
                            <a:schemeClr val="tx1"/>
                          </a:solidFill>
                          <a:effectLst/>
                          <a:latin typeface="Arial" charset="0"/>
                        </a:rPr>
                        <a:t>Clean H2O %</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chemeClr val="accent1"/>
                        </a:buClr>
                        <a:buSzPct val="70000"/>
                        <a:buFont typeface="Wingdings" pitchFamily="2" charset="2"/>
                        <a:buNone/>
                        <a:tabLst/>
                      </a:pPr>
                      <a:r>
                        <a:rPr kumimoji="0" lang="en-US" sz="1800" b="1" i="0" u="none" strike="noStrike" cap="none" normalizeH="0" baseline="0" smtClean="0">
                          <a:ln>
                            <a:noFill/>
                          </a:ln>
                          <a:solidFill>
                            <a:schemeClr val="tx1"/>
                          </a:solidFill>
                          <a:effectLst/>
                          <a:latin typeface="Arial" charset="0"/>
                        </a:rPr>
                        <a:t>Sanitation %</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chemeClr val="accent1"/>
                        </a:buClr>
                        <a:buSzPct val="70000"/>
                        <a:buFont typeface="Wingdings" pitchFamily="2" charset="2"/>
                        <a:buNone/>
                        <a:tabLst/>
                      </a:pPr>
                      <a:r>
                        <a:rPr kumimoji="0" lang="en-US" sz="1800" b="1" i="0" u="none" strike="noStrike" cap="none" normalizeH="0" baseline="0" smtClean="0">
                          <a:ln>
                            <a:noFill/>
                          </a:ln>
                          <a:solidFill>
                            <a:schemeClr val="tx1"/>
                          </a:solidFill>
                          <a:effectLst/>
                          <a:latin typeface="Arial" charset="0"/>
                        </a:rPr>
                        <a:t>literacy</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r>
              <a:tr h="582613">
                <a:tc>
                  <a:txBody>
                    <a:bodyPr/>
                    <a:lstStyle/>
                    <a:p>
                      <a:pPr marL="0" marR="0" lvl="0" indent="0" algn="l" defTabSz="914400" rtl="0" eaLnBrk="1" fontAlgn="base" latinLnBrk="0" hangingPunct="1">
                        <a:lnSpc>
                          <a:spcPct val="100000"/>
                        </a:lnSpc>
                        <a:spcBef>
                          <a:spcPct val="20000"/>
                        </a:spcBef>
                        <a:spcAft>
                          <a:spcPct val="0"/>
                        </a:spcAft>
                        <a:buClr>
                          <a:schemeClr val="accent1"/>
                        </a:buClr>
                        <a:buSzPct val="70000"/>
                        <a:buFont typeface="Wingdings" pitchFamily="2" charset="2"/>
                        <a:buNone/>
                        <a:tabLst/>
                      </a:pPr>
                      <a:r>
                        <a:rPr kumimoji="0" lang="en-US" sz="1800" b="1" i="0" u="none" strike="noStrike" cap="none" normalizeH="0" baseline="0" smtClean="0">
                          <a:ln>
                            <a:noFill/>
                          </a:ln>
                          <a:solidFill>
                            <a:schemeClr val="tx1"/>
                          </a:solidFill>
                          <a:effectLst/>
                          <a:latin typeface="Arial" charset="0"/>
                        </a:rPr>
                        <a:t>Canada 32</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chemeClr val="accent1"/>
                        </a:buClr>
                        <a:buSzPct val="70000"/>
                        <a:buFont typeface="Wingdings" pitchFamily="2" charset="2"/>
                        <a:buNone/>
                        <a:tabLst/>
                      </a:pPr>
                      <a:endParaRPr kumimoji="0" lang="en-US" sz="1800" b="1" i="0" u="none" strike="noStrike" cap="none" normalizeH="0" baseline="0" smtClean="0">
                        <a:ln>
                          <a:noFill/>
                        </a:ln>
                        <a:solidFill>
                          <a:schemeClr val="tx1"/>
                        </a:solidFill>
                        <a:effectLst/>
                        <a:latin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chemeClr val="accent1"/>
                        </a:buClr>
                        <a:buSzPct val="70000"/>
                        <a:buFont typeface="Wingdings" pitchFamily="2" charset="2"/>
                        <a:buNone/>
                        <a:tabLst/>
                      </a:pPr>
                      <a:r>
                        <a:rPr kumimoji="0" lang="en-US" sz="1800" b="1" i="0" u="none" strike="noStrike" cap="none" normalizeH="0" baseline="0" smtClean="0">
                          <a:ln>
                            <a:noFill/>
                          </a:ln>
                          <a:solidFill>
                            <a:schemeClr val="tx1"/>
                          </a:solidFill>
                          <a:effectLst/>
                          <a:latin typeface="Arial" charset="0"/>
                        </a:rPr>
                        <a:t>6.7% $2931</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chemeClr val="accent1"/>
                        </a:buClr>
                        <a:buSzPct val="70000"/>
                        <a:buFont typeface="Wingdings" pitchFamily="2" charset="2"/>
                        <a:buNone/>
                        <a:tabLst/>
                      </a:pPr>
                      <a:r>
                        <a:rPr kumimoji="0" lang="en-US" sz="1800" b="1" i="0" u="none" strike="noStrike" cap="none" normalizeH="0" baseline="0" smtClean="0">
                          <a:ln>
                            <a:noFill/>
                          </a:ln>
                          <a:solidFill>
                            <a:schemeClr val="tx1"/>
                          </a:solidFill>
                          <a:effectLst/>
                          <a:latin typeface="Arial" charset="0"/>
                        </a:rPr>
                        <a:t>1.5</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chemeClr val="accent1"/>
                        </a:buClr>
                        <a:buSzPct val="70000"/>
                        <a:buFont typeface="Wingdings" pitchFamily="2" charset="2"/>
                        <a:buNone/>
                        <a:tabLst/>
                      </a:pPr>
                      <a:r>
                        <a:rPr kumimoji="0" lang="en-US" sz="1800" b="1" i="0" u="none" strike="noStrike" cap="none" normalizeH="0" baseline="0" smtClean="0">
                          <a:ln>
                            <a:noFill/>
                          </a:ln>
                          <a:solidFill>
                            <a:schemeClr val="tx1"/>
                          </a:solidFill>
                          <a:effectLst/>
                          <a:latin typeface="Arial" charset="0"/>
                        </a:rPr>
                        <a:t>209</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chemeClr val="accent1"/>
                        </a:buClr>
                        <a:buSzPct val="70000"/>
                        <a:buFont typeface="Wingdings" pitchFamily="2" charset="2"/>
                        <a:buNone/>
                        <a:tabLst/>
                      </a:pPr>
                      <a:r>
                        <a:rPr kumimoji="0" lang="en-US" sz="1800" b="1" i="0" u="none" strike="noStrike" cap="none" normalizeH="0" baseline="0" smtClean="0">
                          <a:ln>
                            <a:noFill/>
                          </a:ln>
                          <a:solidFill>
                            <a:schemeClr val="tx1"/>
                          </a:solidFill>
                          <a:effectLst/>
                          <a:latin typeface="Arial" charset="0"/>
                        </a:rPr>
                        <a:t>25</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chemeClr val="accent1"/>
                        </a:buClr>
                        <a:buSzPct val="70000"/>
                        <a:buFont typeface="Wingdings" pitchFamily="2" charset="2"/>
                        <a:buNone/>
                        <a:tabLst/>
                      </a:pPr>
                      <a:r>
                        <a:rPr kumimoji="0" lang="en-US" sz="1800" b="1" i="0" u="none" strike="noStrike" cap="none" normalizeH="0" baseline="0" smtClean="0">
                          <a:ln>
                            <a:noFill/>
                          </a:ln>
                          <a:solidFill>
                            <a:schemeClr val="tx1"/>
                          </a:solidFill>
                          <a:effectLst/>
                          <a:latin typeface="Arial" charset="0"/>
                        </a:rPr>
                        <a:t>0</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chemeClr val="accent1"/>
                        </a:buClr>
                        <a:buSzPct val="70000"/>
                        <a:buFont typeface="Wingdings" pitchFamily="2" charset="2"/>
                        <a:buNone/>
                        <a:tabLst/>
                      </a:pPr>
                      <a:r>
                        <a:rPr kumimoji="0" lang="en-US" sz="1800" b="1" i="0" u="none" strike="noStrike" cap="none" normalizeH="0" baseline="0" smtClean="0">
                          <a:ln>
                            <a:noFill/>
                          </a:ln>
                          <a:solidFill>
                            <a:schemeClr val="tx1"/>
                          </a:solidFill>
                          <a:effectLst/>
                          <a:latin typeface="Arial" charset="0"/>
                        </a:rPr>
                        <a:t>100</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chemeClr val="accent1"/>
                        </a:buClr>
                        <a:buSzPct val="70000"/>
                        <a:buFont typeface="Wingdings" pitchFamily="2" charset="2"/>
                        <a:buNone/>
                        <a:tabLst/>
                      </a:pPr>
                      <a:r>
                        <a:rPr kumimoji="0" lang="en-US" sz="1800" b="1" i="0" u="none" strike="noStrike" cap="none" normalizeH="0" baseline="0" smtClean="0">
                          <a:ln>
                            <a:noFill/>
                          </a:ln>
                          <a:solidFill>
                            <a:schemeClr val="tx1"/>
                          </a:solidFill>
                          <a:effectLst/>
                          <a:latin typeface="Arial" charset="0"/>
                        </a:rPr>
                        <a:t>100</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chemeClr val="accent1"/>
                        </a:buClr>
                        <a:buSzPct val="70000"/>
                        <a:buFont typeface="Wingdings" pitchFamily="2" charset="2"/>
                        <a:buNone/>
                        <a:tabLst/>
                      </a:pPr>
                      <a:r>
                        <a:rPr kumimoji="0" lang="es-EC" sz="1800" b="1" i="0" u="none" strike="noStrike" cap="none" normalizeH="0" baseline="0" smtClean="0">
                          <a:ln>
                            <a:noFill/>
                          </a:ln>
                          <a:solidFill>
                            <a:schemeClr val="tx1"/>
                          </a:solidFill>
                          <a:effectLst/>
                          <a:latin typeface="Arial" charset="0"/>
                        </a:rPr>
                        <a:t>?</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r>
              <a:tr h="581025">
                <a:tc>
                  <a:txBody>
                    <a:bodyPr/>
                    <a:lstStyle/>
                    <a:p>
                      <a:pPr marL="0" marR="0" lvl="0" indent="0" algn="l" defTabSz="914400" rtl="0" eaLnBrk="1" fontAlgn="base" latinLnBrk="0" hangingPunct="1">
                        <a:lnSpc>
                          <a:spcPct val="100000"/>
                        </a:lnSpc>
                        <a:spcBef>
                          <a:spcPct val="20000"/>
                        </a:spcBef>
                        <a:spcAft>
                          <a:spcPct val="0"/>
                        </a:spcAft>
                        <a:buClr>
                          <a:schemeClr val="accent1"/>
                        </a:buClr>
                        <a:buSzPct val="70000"/>
                        <a:buFont typeface="Wingdings" pitchFamily="2" charset="2"/>
                        <a:buNone/>
                        <a:tabLst/>
                      </a:pPr>
                      <a:r>
                        <a:rPr kumimoji="0" lang="en-US" sz="1800" b="1" i="0" u="none" strike="noStrike" cap="none" normalizeH="0" baseline="0" smtClean="0">
                          <a:ln>
                            <a:noFill/>
                          </a:ln>
                          <a:solidFill>
                            <a:schemeClr val="tx1"/>
                          </a:solidFill>
                          <a:effectLst/>
                          <a:latin typeface="Arial" charset="0"/>
                        </a:rPr>
                        <a:t>Malawi 11.6</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chemeClr val="accent1"/>
                        </a:buClr>
                        <a:buSzPct val="70000"/>
                        <a:buFont typeface="Wingdings" pitchFamily="2" charset="2"/>
                        <a:buNone/>
                        <a:tabLst/>
                      </a:pPr>
                      <a:endParaRPr kumimoji="0" lang="en-US" sz="1800" b="1" i="0" u="none" strike="noStrike" cap="none" normalizeH="0" baseline="0" smtClean="0">
                        <a:ln>
                          <a:noFill/>
                        </a:ln>
                        <a:solidFill>
                          <a:schemeClr val="tx1"/>
                        </a:solidFill>
                        <a:effectLst/>
                        <a:latin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chemeClr val="accent1"/>
                        </a:buClr>
                        <a:buSzPct val="70000"/>
                        <a:buFont typeface="Wingdings" pitchFamily="2" charset="2"/>
                        <a:buNone/>
                        <a:tabLst/>
                      </a:pPr>
                      <a:r>
                        <a:rPr kumimoji="0" lang="en-US" sz="1800" b="1" i="0" u="none" strike="noStrike" cap="none" normalizeH="0" baseline="0" smtClean="0">
                          <a:ln>
                            <a:noFill/>
                          </a:ln>
                          <a:solidFill>
                            <a:schemeClr val="tx1"/>
                          </a:solidFill>
                          <a:effectLst/>
                          <a:latin typeface="Arial" charset="0"/>
                        </a:rPr>
                        <a:t>26</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chemeClr val="accent1"/>
                        </a:buClr>
                        <a:buSzPct val="70000"/>
                        <a:buFont typeface="Wingdings" pitchFamily="2" charset="2"/>
                        <a:buNone/>
                        <a:tabLst/>
                      </a:pPr>
                      <a:r>
                        <a:rPr kumimoji="0" lang="en-US" sz="1800" b="1" i="0" u="none" strike="noStrike" cap="none" normalizeH="0" baseline="0" smtClean="0">
                          <a:ln>
                            <a:noFill/>
                          </a:ln>
                          <a:solidFill>
                            <a:schemeClr val="tx1"/>
                          </a:solidFill>
                          <a:effectLst/>
                          <a:latin typeface="Arial" charset="0"/>
                        </a:rPr>
                        <a:t>6.1</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chemeClr val="accent1"/>
                        </a:buClr>
                        <a:buSzPct val="70000"/>
                        <a:buFont typeface="Wingdings" pitchFamily="2" charset="2"/>
                        <a:buNone/>
                        <a:tabLst/>
                      </a:pPr>
                      <a:r>
                        <a:rPr kumimoji="0" lang="en-US" sz="1800" b="1" i="0" u="none" strike="noStrike" cap="none" normalizeH="0" baseline="0" smtClean="0">
                          <a:ln>
                            <a:noFill/>
                          </a:ln>
                          <a:solidFill>
                            <a:schemeClr val="tx1"/>
                          </a:solidFill>
                          <a:effectLst/>
                          <a:latin typeface="Arial" charset="0"/>
                        </a:rPr>
                        <a:t>?</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chemeClr val="accent1"/>
                        </a:buClr>
                        <a:buSzPct val="70000"/>
                        <a:buFont typeface="Wingdings" pitchFamily="2" charset="2"/>
                        <a:buNone/>
                        <a:tabLst/>
                      </a:pPr>
                      <a:r>
                        <a:rPr kumimoji="0" lang="en-US" sz="1800" b="1" i="0" u="none" strike="noStrike" cap="none" normalizeH="0" baseline="0" smtClean="0">
                          <a:ln>
                            <a:noFill/>
                          </a:ln>
                          <a:solidFill>
                            <a:schemeClr val="tx1"/>
                          </a:solidFill>
                          <a:effectLst/>
                          <a:latin typeface="Arial" charset="0"/>
                        </a:rPr>
                        <a:t>9.3</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chemeClr val="accent1"/>
                        </a:buClr>
                        <a:buSzPct val="70000"/>
                        <a:buFont typeface="Wingdings" pitchFamily="2" charset="2"/>
                        <a:buNone/>
                        <a:tabLst/>
                      </a:pPr>
                      <a:r>
                        <a:rPr kumimoji="0" lang="en-US" sz="1800" b="1" i="0" u="none" strike="noStrike" cap="none" normalizeH="0" baseline="0" smtClean="0">
                          <a:ln>
                            <a:noFill/>
                          </a:ln>
                          <a:solidFill>
                            <a:schemeClr val="tx1"/>
                          </a:solidFill>
                          <a:effectLst/>
                          <a:latin typeface="Arial" charset="0"/>
                        </a:rPr>
                        <a:t>41.7</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chemeClr val="accent1"/>
                        </a:buClr>
                        <a:buSzPct val="70000"/>
                        <a:buFont typeface="Wingdings" pitchFamily="2" charset="2"/>
                        <a:buNone/>
                        <a:tabLst/>
                      </a:pPr>
                      <a:r>
                        <a:rPr kumimoji="0" lang="en-US" sz="1800" b="1" i="0" u="none" strike="noStrike" cap="none" normalizeH="0" baseline="0" smtClean="0">
                          <a:ln>
                            <a:noFill/>
                          </a:ln>
                          <a:solidFill>
                            <a:schemeClr val="tx1"/>
                          </a:solidFill>
                          <a:effectLst/>
                          <a:latin typeface="Arial" charset="0"/>
                        </a:rPr>
                        <a:t>67</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chemeClr val="accent1"/>
                        </a:buClr>
                        <a:buSzPct val="70000"/>
                        <a:buFont typeface="Wingdings" pitchFamily="2" charset="2"/>
                        <a:buNone/>
                        <a:tabLst/>
                      </a:pPr>
                      <a:r>
                        <a:rPr kumimoji="0" lang="en-US" sz="1800" b="1" i="0" u="none" strike="noStrike" cap="none" normalizeH="0" baseline="0" smtClean="0">
                          <a:ln>
                            <a:noFill/>
                          </a:ln>
                          <a:solidFill>
                            <a:schemeClr val="tx1"/>
                          </a:solidFill>
                          <a:effectLst/>
                          <a:latin typeface="Arial" charset="0"/>
                        </a:rPr>
                        <a:t>76</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chemeClr val="accent1"/>
                        </a:buClr>
                        <a:buSzPct val="70000"/>
                        <a:buFont typeface="Wingdings" pitchFamily="2" charset="2"/>
                        <a:buNone/>
                        <a:tabLst/>
                      </a:pPr>
                      <a:r>
                        <a:rPr kumimoji="0" lang="en-US" sz="1800" b="1" i="0" u="none" strike="noStrike" cap="none" normalizeH="0" baseline="0" smtClean="0">
                          <a:ln>
                            <a:noFill/>
                          </a:ln>
                          <a:solidFill>
                            <a:schemeClr val="tx1"/>
                          </a:solidFill>
                          <a:effectLst/>
                          <a:latin typeface="Arial" charset="0"/>
                        </a:rPr>
                        <a:t>61</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r>
              <a:tr h="533400">
                <a:tc>
                  <a:txBody>
                    <a:bodyPr/>
                    <a:lstStyle/>
                    <a:p>
                      <a:pPr marL="0" marR="0" lvl="0" indent="0" algn="l" defTabSz="914400" rtl="0" eaLnBrk="1" fontAlgn="base" latinLnBrk="0" hangingPunct="1">
                        <a:lnSpc>
                          <a:spcPct val="100000"/>
                        </a:lnSpc>
                        <a:spcBef>
                          <a:spcPct val="20000"/>
                        </a:spcBef>
                        <a:spcAft>
                          <a:spcPct val="0"/>
                        </a:spcAft>
                        <a:buClr>
                          <a:schemeClr val="accent1"/>
                        </a:buClr>
                        <a:buSzPct val="70000"/>
                        <a:buFont typeface="Wingdings" pitchFamily="2" charset="2"/>
                        <a:buNone/>
                        <a:tabLst/>
                      </a:pPr>
                      <a:r>
                        <a:rPr kumimoji="0" lang="en-US" sz="1800" b="1" i="0" u="none" strike="noStrike" cap="none" normalizeH="0" baseline="0" smtClean="0">
                          <a:ln>
                            <a:noFill/>
                          </a:ln>
                          <a:solidFill>
                            <a:schemeClr val="tx1"/>
                          </a:solidFill>
                          <a:effectLst/>
                          <a:latin typeface="Arial" charset="0"/>
                        </a:rPr>
                        <a:t>China 1,393</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chemeClr val="accent1"/>
                        </a:buClr>
                        <a:buSzPct val="70000"/>
                        <a:buFont typeface="Wingdings" pitchFamily="2" charset="2"/>
                        <a:buNone/>
                        <a:tabLst/>
                      </a:pPr>
                      <a:endParaRPr kumimoji="0" lang="en-US" sz="1800" b="1" i="0" u="none" strike="noStrike" cap="none" normalizeH="0" baseline="0" smtClean="0">
                        <a:ln>
                          <a:noFill/>
                        </a:ln>
                        <a:solidFill>
                          <a:schemeClr val="tx1"/>
                        </a:solidFill>
                        <a:effectLst/>
                        <a:latin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chemeClr val="accent1"/>
                        </a:buClr>
                        <a:buSzPct val="70000"/>
                        <a:buFont typeface="Wingdings" pitchFamily="2" charset="2"/>
                        <a:buNone/>
                        <a:tabLst/>
                      </a:pPr>
                      <a:r>
                        <a:rPr kumimoji="0" lang="en-US" sz="1800" b="1" i="0" u="none" strike="noStrike" cap="none" normalizeH="0" baseline="0" smtClean="0">
                          <a:ln>
                            <a:noFill/>
                          </a:ln>
                          <a:solidFill>
                            <a:schemeClr val="tx1"/>
                          </a:solidFill>
                          <a:effectLst/>
                          <a:latin typeface="Arial" charset="0"/>
                        </a:rPr>
                        <a:t>2%</a:t>
                      </a:r>
                    </a:p>
                    <a:p>
                      <a:pPr marL="0" marR="0" lvl="0" indent="0" algn="l" defTabSz="914400" rtl="0" eaLnBrk="1" fontAlgn="base" latinLnBrk="0" hangingPunct="1">
                        <a:lnSpc>
                          <a:spcPct val="100000"/>
                        </a:lnSpc>
                        <a:spcBef>
                          <a:spcPct val="20000"/>
                        </a:spcBef>
                        <a:spcAft>
                          <a:spcPct val="0"/>
                        </a:spcAft>
                        <a:buClr>
                          <a:schemeClr val="accent1"/>
                        </a:buClr>
                        <a:buSzPct val="70000"/>
                        <a:buFont typeface="Wingdings" pitchFamily="2" charset="2"/>
                        <a:buNone/>
                        <a:tabLst/>
                      </a:pPr>
                      <a:r>
                        <a:rPr kumimoji="0" lang="en-US" sz="1800" b="1" i="0" u="none" strike="noStrike" cap="none" normalizeH="0" baseline="0" smtClean="0">
                          <a:ln>
                            <a:noFill/>
                          </a:ln>
                          <a:solidFill>
                            <a:schemeClr val="tx1"/>
                          </a:solidFill>
                          <a:effectLst/>
                          <a:latin typeface="Arial" charset="0"/>
                        </a:rPr>
                        <a:t>$261</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chemeClr val="accent1"/>
                        </a:buClr>
                        <a:buSzPct val="70000"/>
                        <a:buFont typeface="Wingdings" pitchFamily="2" charset="2"/>
                        <a:buNone/>
                        <a:tabLst/>
                      </a:pPr>
                      <a:r>
                        <a:rPr kumimoji="0" lang="en-US" sz="1800" b="1" i="0" u="none" strike="noStrike" cap="none" normalizeH="0" baseline="0" smtClean="0">
                          <a:ln>
                            <a:noFill/>
                          </a:ln>
                          <a:solidFill>
                            <a:schemeClr val="tx1"/>
                          </a:solidFill>
                          <a:effectLst/>
                          <a:latin typeface="Arial" charset="0"/>
                        </a:rPr>
                        <a:t>1.7</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chemeClr val="accent1"/>
                        </a:buClr>
                        <a:buSzPct val="70000"/>
                        <a:buFont typeface="Wingdings" pitchFamily="2" charset="2"/>
                        <a:buNone/>
                        <a:tabLst/>
                      </a:pPr>
                      <a:r>
                        <a:rPr kumimoji="0" lang="en-US" sz="1800" b="1" i="0" u="none" strike="noStrike" cap="none" normalizeH="0" baseline="0" smtClean="0">
                          <a:ln>
                            <a:noFill/>
                          </a:ln>
                          <a:solidFill>
                            <a:schemeClr val="tx1"/>
                          </a:solidFill>
                          <a:effectLst/>
                          <a:latin typeface="Arial" charset="0"/>
                        </a:rPr>
                        <a:t>164</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chemeClr val="accent1"/>
                        </a:buClr>
                        <a:buSzPct val="70000"/>
                        <a:buFont typeface="Wingdings" pitchFamily="2" charset="2"/>
                        <a:buNone/>
                        <a:tabLst/>
                      </a:pPr>
                      <a:r>
                        <a:rPr kumimoji="0" lang="en-US" sz="1800" b="1" i="0" u="none" strike="noStrike" cap="none" normalizeH="0" baseline="0" smtClean="0">
                          <a:ln>
                            <a:noFill/>
                          </a:ln>
                          <a:solidFill>
                            <a:schemeClr val="tx1"/>
                          </a:solidFill>
                          <a:effectLst/>
                          <a:latin typeface="Arial" charset="0"/>
                        </a:rPr>
                        <a:t>20</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chemeClr val="accent1"/>
                        </a:buClr>
                        <a:buSzPct val="70000"/>
                        <a:buFont typeface="Wingdings" pitchFamily="2" charset="2"/>
                        <a:buNone/>
                        <a:tabLst/>
                      </a:pPr>
                      <a:r>
                        <a:rPr kumimoji="0" lang="en-US" sz="1800" b="1" i="0" u="none" strike="noStrike" cap="none" normalizeH="0" baseline="0" smtClean="0">
                          <a:ln>
                            <a:noFill/>
                          </a:ln>
                          <a:solidFill>
                            <a:schemeClr val="tx1"/>
                          </a:solidFill>
                          <a:effectLst/>
                          <a:latin typeface="Arial" charset="0"/>
                        </a:rPr>
                        <a:t>16.6</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chemeClr val="accent1"/>
                        </a:buClr>
                        <a:buSzPct val="70000"/>
                        <a:buFont typeface="Wingdings" pitchFamily="2" charset="2"/>
                        <a:buNone/>
                        <a:tabLst/>
                      </a:pPr>
                      <a:r>
                        <a:rPr kumimoji="0" lang="en-US" sz="1800" b="1" i="0" u="none" strike="noStrike" cap="none" normalizeH="0" baseline="0" smtClean="0">
                          <a:ln>
                            <a:noFill/>
                          </a:ln>
                          <a:solidFill>
                            <a:schemeClr val="tx1"/>
                          </a:solidFill>
                          <a:effectLst/>
                          <a:latin typeface="Arial" charset="0"/>
                        </a:rPr>
                        <a:t>77</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chemeClr val="accent1"/>
                        </a:buClr>
                        <a:buSzPct val="70000"/>
                        <a:buFont typeface="Wingdings" pitchFamily="2" charset="2"/>
                        <a:buNone/>
                        <a:tabLst/>
                      </a:pPr>
                      <a:r>
                        <a:rPr kumimoji="0" lang="en-US" sz="1800" b="1" i="0" u="none" strike="noStrike" cap="none" normalizeH="0" baseline="0" smtClean="0">
                          <a:ln>
                            <a:noFill/>
                          </a:ln>
                          <a:solidFill>
                            <a:schemeClr val="tx1"/>
                          </a:solidFill>
                          <a:effectLst/>
                          <a:latin typeface="Arial" charset="0"/>
                        </a:rPr>
                        <a:t>40</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chemeClr val="accent1"/>
                        </a:buClr>
                        <a:buSzPct val="70000"/>
                        <a:buFont typeface="Wingdings" pitchFamily="2" charset="2"/>
                        <a:buNone/>
                        <a:tabLst/>
                      </a:pPr>
                      <a:r>
                        <a:rPr kumimoji="0" lang="en-US" sz="1800" b="1" i="0" u="none" strike="noStrike" cap="none" normalizeH="0" baseline="0" smtClean="0">
                          <a:ln>
                            <a:noFill/>
                          </a:ln>
                          <a:solidFill>
                            <a:schemeClr val="tx1"/>
                          </a:solidFill>
                          <a:effectLst/>
                          <a:latin typeface="Arial" charset="0"/>
                        </a:rPr>
                        <a:t>91</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r>
              <a:tr h="533400">
                <a:tc>
                  <a:txBody>
                    <a:bodyPr/>
                    <a:lstStyle/>
                    <a:p>
                      <a:pPr marL="0" marR="0" lvl="0" indent="0" algn="l" defTabSz="914400" rtl="0" eaLnBrk="1" fontAlgn="base" latinLnBrk="0" hangingPunct="1">
                        <a:lnSpc>
                          <a:spcPct val="100000"/>
                        </a:lnSpc>
                        <a:spcBef>
                          <a:spcPct val="20000"/>
                        </a:spcBef>
                        <a:spcAft>
                          <a:spcPct val="0"/>
                        </a:spcAft>
                        <a:buClr>
                          <a:schemeClr val="accent1"/>
                        </a:buClr>
                        <a:buSzPct val="70000"/>
                        <a:buFont typeface="Wingdings" pitchFamily="2" charset="2"/>
                        <a:buNone/>
                        <a:tabLst/>
                      </a:pPr>
                      <a:r>
                        <a:rPr kumimoji="0" lang="en-US" sz="1800" b="1" i="0" u="none" strike="noStrike" cap="none" normalizeH="0" baseline="0" smtClean="0">
                          <a:ln>
                            <a:noFill/>
                          </a:ln>
                          <a:solidFill>
                            <a:schemeClr val="tx1"/>
                          </a:solidFill>
                          <a:effectLst/>
                          <a:latin typeface="Arial" charset="0"/>
                        </a:rPr>
                        <a:t>Colombia 42</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chemeClr val="accent1"/>
                        </a:buClr>
                        <a:buSzPct val="70000"/>
                        <a:buFont typeface="Wingdings" pitchFamily="2" charset="2"/>
                        <a:buNone/>
                        <a:tabLst/>
                      </a:pPr>
                      <a:endParaRPr kumimoji="0" lang="en-US" sz="1800" b="1" i="0" u="none" strike="noStrike" cap="none" normalizeH="0" baseline="0" smtClean="0">
                        <a:ln>
                          <a:noFill/>
                        </a:ln>
                        <a:solidFill>
                          <a:schemeClr val="tx1"/>
                        </a:solidFill>
                        <a:effectLst/>
                        <a:latin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chemeClr val="accent1"/>
                        </a:buClr>
                        <a:buSzPct val="70000"/>
                        <a:buFont typeface="Wingdings" pitchFamily="2" charset="2"/>
                        <a:buNone/>
                        <a:tabLst/>
                      </a:pPr>
                      <a:r>
                        <a:rPr kumimoji="0" lang="en-US" sz="1800" b="1" i="0" u="none" strike="noStrike" cap="none" normalizeH="0" baseline="0" smtClean="0">
                          <a:ln>
                            <a:noFill/>
                          </a:ln>
                          <a:solidFill>
                            <a:schemeClr val="tx1"/>
                          </a:solidFill>
                          <a:effectLst/>
                          <a:latin typeface="Arial" charset="0"/>
                        </a:rPr>
                        <a:t>5.4% $612</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chemeClr val="accent1"/>
                        </a:buClr>
                        <a:buSzPct val="70000"/>
                        <a:buFont typeface="Wingdings" pitchFamily="2" charset="2"/>
                        <a:buNone/>
                        <a:tabLst/>
                      </a:pPr>
                      <a:r>
                        <a:rPr kumimoji="0" lang="en-US" sz="1800" b="1" i="0" u="none" strike="noStrike" cap="none" normalizeH="0" baseline="0" smtClean="0">
                          <a:ln>
                            <a:noFill/>
                          </a:ln>
                          <a:solidFill>
                            <a:schemeClr val="tx1"/>
                          </a:solidFill>
                          <a:effectLst/>
                          <a:latin typeface="Arial" charset="0"/>
                        </a:rPr>
                        <a:t>2.6</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chemeClr val="accent1"/>
                        </a:buClr>
                        <a:buSzPct val="70000"/>
                        <a:buFont typeface="Wingdings" pitchFamily="2" charset="2"/>
                        <a:buNone/>
                        <a:tabLst/>
                      </a:pPr>
                      <a:r>
                        <a:rPr kumimoji="0" lang="en-US" sz="1800" b="1" i="0" u="none" strike="noStrike" cap="none" normalizeH="0" baseline="0" smtClean="0">
                          <a:ln>
                            <a:noFill/>
                          </a:ln>
                          <a:solidFill>
                            <a:schemeClr val="tx1"/>
                          </a:solidFill>
                          <a:effectLst/>
                          <a:latin typeface="Arial" charset="0"/>
                        </a:rPr>
                        <a:t>109</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chemeClr val="accent1"/>
                        </a:buClr>
                        <a:buSzPct val="70000"/>
                        <a:buFont typeface="Wingdings" pitchFamily="2" charset="2"/>
                        <a:buNone/>
                        <a:tabLst/>
                      </a:pPr>
                      <a:r>
                        <a:rPr kumimoji="0" lang="en-US" sz="1800" b="1" i="0" u="none" strike="noStrike" cap="none" normalizeH="0" baseline="0" smtClean="0">
                          <a:ln>
                            <a:noFill/>
                          </a:ln>
                          <a:solidFill>
                            <a:schemeClr val="tx1"/>
                          </a:solidFill>
                          <a:effectLst/>
                          <a:latin typeface="Arial" charset="0"/>
                        </a:rPr>
                        <a:t>13</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chemeClr val="accent1"/>
                        </a:buClr>
                        <a:buSzPct val="70000"/>
                        <a:buFont typeface="Wingdings" pitchFamily="2" charset="2"/>
                        <a:buNone/>
                        <a:tabLst/>
                      </a:pPr>
                      <a:r>
                        <a:rPr kumimoji="0" lang="en-US" sz="1800" b="1" i="0" u="none" strike="noStrike" cap="none" normalizeH="0" baseline="0" smtClean="0">
                          <a:ln>
                            <a:noFill/>
                          </a:ln>
                          <a:solidFill>
                            <a:schemeClr val="tx1"/>
                          </a:solidFill>
                          <a:effectLst/>
                          <a:latin typeface="Arial" charset="0"/>
                        </a:rPr>
                        <a:t>14</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chemeClr val="accent1"/>
                        </a:buClr>
                        <a:buSzPct val="70000"/>
                        <a:buFont typeface="Wingdings" pitchFamily="2" charset="2"/>
                        <a:buNone/>
                        <a:tabLst/>
                      </a:pPr>
                      <a:r>
                        <a:rPr kumimoji="0" lang="en-US" sz="1800" b="1" i="0" u="none" strike="noStrike" cap="none" normalizeH="0" baseline="0" smtClean="0">
                          <a:ln>
                            <a:noFill/>
                          </a:ln>
                          <a:solidFill>
                            <a:schemeClr val="tx1"/>
                          </a:solidFill>
                          <a:effectLst/>
                          <a:latin typeface="Arial" charset="0"/>
                        </a:rPr>
                        <a:t>91</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chemeClr val="accent1"/>
                        </a:buClr>
                        <a:buSzPct val="70000"/>
                        <a:buFont typeface="Wingdings" pitchFamily="2" charset="2"/>
                        <a:buNone/>
                        <a:tabLst/>
                      </a:pPr>
                      <a:r>
                        <a:rPr kumimoji="0" lang="en-US" sz="1800" b="1" i="0" u="none" strike="noStrike" cap="none" normalizeH="0" baseline="0" smtClean="0">
                          <a:ln>
                            <a:noFill/>
                          </a:ln>
                          <a:solidFill>
                            <a:schemeClr val="tx1"/>
                          </a:solidFill>
                          <a:effectLst/>
                          <a:latin typeface="Arial" charset="0"/>
                        </a:rPr>
                        <a:t>86</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chemeClr val="accent1"/>
                        </a:buClr>
                        <a:buSzPct val="70000"/>
                        <a:buFont typeface="Wingdings" pitchFamily="2" charset="2"/>
                        <a:buNone/>
                        <a:tabLst/>
                      </a:pPr>
                      <a:r>
                        <a:rPr kumimoji="0" lang="en-US" sz="1800" b="1" i="0" u="none" strike="noStrike" cap="none" normalizeH="0" baseline="0" smtClean="0">
                          <a:ln>
                            <a:noFill/>
                          </a:ln>
                          <a:solidFill>
                            <a:schemeClr val="tx1"/>
                          </a:solidFill>
                          <a:effectLst/>
                          <a:latin typeface="Arial" charset="0"/>
                        </a:rPr>
                        <a:t>91</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r>
              <a:tr h="609600">
                <a:tc>
                  <a:txBody>
                    <a:bodyPr/>
                    <a:lstStyle/>
                    <a:p>
                      <a:pPr marL="0" marR="0" lvl="0" indent="0" algn="l" defTabSz="914400" rtl="0" eaLnBrk="1" fontAlgn="base" latinLnBrk="0" hangingPunct="1">
                        <a:lnSpc>
                          <a:spcPct val="100000"/>
                        </a:lnSpc>
                        <a:spcBef>
                          <a:spcPct val="20000"/>
                        </a:spcBef>
                        <a:spcAft>
                          <a:spcPct val="0"/>
                        </a:spcAft>
                        <a:buClr>
                          <a:schemeClr val="accent1"/>
                        </a:buClr>
                        <a:buSzPct val="70000"/>
                        <a:buFont typeface="Wingdings" pitchFamily="2" charset="2"/>
                        <a:buNone/>
                        <a:tabLst/>
                      </a:pPr>
                      <a:r>
                        <a:rPr kumimoji="0" lang="en-US" sz="1800" b="1" i="0" u="none" strike="noStrike" cap="none" normalizeH="0" baseline="0" smtClean="0">
                          <a:ln>
                            <a:noFill/>
                          </a:ln>
                          <a:solidFill>
                            <a:schemeClr val="tx1"/>
                          </a:solidFill>
                          <a:effectLst/>
                          <a:latin typeface="Arial" charset="0"/>
                        </a:rPr>
                        <a:t>Myanmar 56</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chemeClr val="accent1"/>
                        </a:buClr>
                        <a:buSzPct val="70000"/>
                        <a:buFont typeface="Wingdings" pitchFamily="2" charset="2"/>
                        <a:buNone/>
                        <a:tabLst/>
                      </a:pPr>
                      <a:endParaRPr kumimoji="0" lang="en-US" sz="1800" b="1" i="0" u="none" strike="noStrike" cap="none" normalizeH="0" baseline="0" smtClean="0">
                        <a:ln>
                          <a:noFill/>
                        </a:ln>
                        <a:solidFill>
                          <a:schemeClr val="tx1"/>
                        </a:solidFill>
                        <a:effectLst/>
                        <a:latin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chemeClr val="accent1"/>
                        </a:buClr>
                        <a:buSzPct val="70000"/>
                        <a:buFont typeface="Wingdings" pitchFamily="2" charset="2"/>
                        <a:buNone/>
                        <a:tabLst/>
                      </a:pPr>
                      <a:r>
                        <a:rPr kumimoji="0" lang="en-US" sz="1800" b="1" i="0" u="none" strike="noStrike" cap="none" normalizeH="0" baseline="0" smtClean="0">
                          <a:ln>
                            <a:noFill/>
                          </a:ln>
                          <a:solidFill>
                            <a:schemeClr val="tx1"/>
                          </a:solidFill>
                          <a:effectLst/>
                          <a:latin typeface="Arial" charset="0"/>
                        </a:rPr>
                        <a:t>0.4%</a:t>
                      </a:r>
                    </a:p>
                    <a:p>
                      <a:pPr marL="0" marR="0" lvl="0" indent="0" algn="l" defTabSz="914400" rtl="0" eaLnBrk="1" fontAlgn="base" latinLnBrk="0" hangingPunct="1">
                        <a:lnSpc>
                          <a:spcPct val="100000"/>
                        </a:lnSpc>
                        <a:spcBef>
                          <a:spcPct val="20000"/>
                        </a:spcBef>
                        <a:spcAft>
                          <a:spcPct val="0"/>
                        </a:spcAft>
                        <a:buClr>
                          <a:schemeClr val="accent1"/>
                        </a:buClr>
                        <a:buSzPct val="70000"/>
                        <a:buFont typeface="Wingdings" pitchFamily="2" charset="2"/>
                        <a:buNone/>
                        <a:tabLst/>
                      </a:pPr>
                      <a:r>
                        <a:rPr kumimoji="0" lang="en-US" sz="1800" b="1" i="0" u="none" strike="noStrike" cap="none" normalizeH="0" baseline="0" smtClean="0">
                          <a:ln>
                            <a:noFill/>
                          </a:ln>
                          <a:solidFill>
                            <a:schemeClr val="tx1"/>
                          </a:solidFill>
                          <a:effectLst/>
                          <a:latin typeface="Arial" charset="0"/>
                        </a:rPr>
                        <a:t>$24</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chemeClr val="accent1"/>
                        </a:buClr>
                        <a:buSzPct val="70000"/>
                        <a:buFont typeface="Wingdings" pitchFamily="2" charset="2"/>
                        <a:buNone/>
                        <a:tabLst/>
                      </a:pPr>
                      <a:r>
                        <a:rPr kumimoji="0" lang="en-US" sz="1800" b="1" i="0" u="none" strike="noStrike" cap="none" normalizeH="0" baseline="0" smtClean="0">
                          <a:ln>
                            <a:noFill/>
                          </a:ln>
                          <a:solidFill>
                            <a:schemeClr val="tx1"/>
                          </a:solidFill>
                          <a:effectLst/>
                          <a:latin typeface="Arial" charset="0"/>
                        </a:rPr>
                        <a:t>2.9</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chemeClr val="accent1"/>
                        </a:buClr>
                        <a:buSzPct val="70000"/>
                        <a:buFont typeface="Wingdings" pitchFamily="2" charset="2"/>
                        <a:buNone/>
                        <a:tabLst/>
                      </a:pPr>
                      <a:r>
                        <a:rPr kumimoji="0" lang="en-US" sz="1800" b="1" i="0" u="none" strike="noStrike" cap="none" normalizeH="0" baseline="0" smtClean="0">
                          <a:ln>
                            <a:noFill/>
                          </a:ln>
                          <a:solidFill>
                            <a:schemeClr val="tx1"/>
                          </a:solidFill>
                          <a:effectLst/>
                          <a:latin typeface="Arial" charset="0"/>
                        </a:rPr>
                        <a:t>30</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chemeClr val="accent1"/>
                        </a:buClr>
                        <a:buSzPct val="70000"/>
                        <a:buFont typeface="Wingdings" pitchFamily="2" charset="2"/>
                        <a:buNone/>
                        <a:tabLst/>
                      </a:pPr>
                      <a:r>
                        <a:rPr kumimoji="0" lang="en-US" sz="1800" b="1" i="0" u="none" strike="noStrike" cap="none" normalizeH="0" baseline="0" smtClean="0">
                          <a:ln>
                            <a:noFill/>
                          </a:ln>
                          <a:solidFill>
                            <a:schemeClr val="tx1"/>
                          </a:solidFill>
                          <a:effectLst/>
                          <a:latin typeface="Arial" charset="0"/>
                        </a:rPr>
                        <a:t>?</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chemeClr val="accent1"/>
                        </a:buClr>
                        <a:buSzPct val="70000"/>
                        <a:buFont typeface="Wingdings" pitchFamily="2" charset="2"/>
                        <a:buNone/>
                        <a:tabLst/>
                      </a:pPr>
                      <a:r>
                        <a:rPr kumimoji="0" lang="en-US" sz="1800" b="1" i="0" u="none" strike="noStrike" cap="none" normalizeH="0" baseline="0" smtClean="0">
                          <a:ln>
                            <a:noFill/>
                          </a:ln>
                          <a:solidFill>
                            <a:schemeClr val="tx1"/>
                          </a:solidFill>
                          <a:effectLst/>
                          <a:latin typeface="Arial" charset="0"/>
                        </a:rPr>
                        <a:t>?</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chemeClr val="accent1"/>
                        </a:buClr>
                        <a:buSzPct val="70000"/>
                        <a:buFont typeface="Wingdings" pitchFamily="2" charset="2"/>
                        <a:buNone/>
                        <a:tabLst/>
                      </a:pPr>
                      <a:r>
                        <a:rPr kumimoji="0" lang="en-US" sz="1800" b="1" i="0" u="none" strike="noStrike" cap="none" normalizeH="0" baseline="0" smtClean="0">
                          <a:ln>
                            <a:noFill/>
                          </a:ln>
                          <a:solidFill>
                            <a:schemeClr val="tx1"/>
                          </a:solidFill>
                          <a:effectLst/>
                          <a:latin typeface="Arial" charset="0"/>
                        </a:rPr>
                        <a:t>72</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chemeClr val="accent1"/>
                        </a:buClr>
                        <a:buSzPct val="70000"/>
                        <a:buFont typeface="Wingdings" pitchFamily="2" charset="2"/>
                        <a:buNone/>
                        <a:tabLst/>
                      </a:pPr>
                      <a:r>
                        <a:rPr kumimoji="0" lang="en-US" sz="1800" b="1" i="0" u="none" strike="noStrike" cap="none" normalizeH="0" baseline="0" smtClean="0">
                          <a:ln>
                            <a:noFill/>
                          </a:ln>
                          <a:solidFill>
                            <a:schemeClr val="tx1"/>
                          </a:solidFill>
                          <a:effectLst/>
                          <a:latin typeface="Arial" charset="0"/>
                        </a:rPr>
                        <a:t>64</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chemeClr val="accent1"/>
                        </a:buClr>
                        <a:buSzPct val="70000"/>
                        <a:buFont typeface="Wingdings" pitchFamily="2" charset="2"/>
                        <a:buNone/>
                        <a:tabLst/>
                      </a:pPr>
                      <a:r>
                        <a:rPr kumimoji="0" lang="en-US" sz="1800" b="1" i="0" u="none" strike="noStrike" cap="none" normalizeH="0" baseline="0" smtClean="0">
                          <a:ln>
                            <a:noFill/>
                          </a:ln>
                          <a:solidFill>
                            <a:schemeClr val="tx1"/>
                          </a:solidFill>
                          <a:effectLst/>
                          <a:latin typeface="Arial" charset="0"/>
                        </a:rPr>
                        <a:t>85</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r>
              <a:tr h="741363">
                <a:tc>
                  <a:txBody>
                    <a:bodyPr/>
                    <a:lstStyle/>
                    <a:p>
                      <a:pPr marL="0" marR="0" lvl="0" indent="0" algn="l" defTabSz="914400" rtl="0" eaLnBrk="1" fontAlgn="base" latinLnBrk="0" hangingPunct="1">
                        <a:lnSpc>
                          <a:spcPct val="100000"/>
                        </a:lnSpc>
                        <a:spcBef>
                          <a:spcPct val="20000"/>
                        </a:spcBef>
                        <a:spcAft>
                          <a:spcPct val="0"/>
                        </a:spcAft>
                        <a:buClr>
                          <a:schemeClr val="accent1"/>
                        </a:buClr>
                        <a:buSzPct val="70000"/>
                        <a:buFont typeface="Wingdings" pitchFamily="2" charset="2"/>
                        <a:buNone/>
                        <a:tabLst/>
                      </a:pPr>
                      <a:r>
                        <a:rPr kumimoji="0" lang="en-US" sz="1800" b="1" i="0" u="none" strike="noStrike" cap="none" normalizeH="0" baseline="0" smtClean="0">
                          <a:ln>
                            <a:noFill/>
                          </a:ln>
                          <a:solidFill>
                            <a:schemeClr val="tx1"/>
                          </a:solidFill>
                          <a:effectLst/>
                          <a:latin typeface="Arial" charset="0"/>
                        </a:rPr>
                        <a:t>Sudan 41</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chemeClr val="accent1"/>
                        </a:buClr>
                        <a:buSzPct val="70000"/>
                        <a:buFont typeface="Wingdings" pitchFamily="2" charset="2"/>
                        <a:buNone/>
                        <a:tabLst/>
                      </a:pPr>
                      <a:endParaRPr kumimoji="0" lang="es-EC" sz="1800" b="1" i="0" u="none" strike="noStrike" cap="none" normalizeH="0" baseline="0" smtClean="0">
                        <a:ln>
                          <a:noFill/>
                        </a:ln>
                        <a:solidFill>
                          <a:schemeClr val="tx1"/>
                        </a:solidFill>
                        <a:effectLst/>
                        <a:latin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chemeClr val="accent1"/>
                        </a:buClr>
                        <a:buSzPct val="70000"/>
                        <a:buFont typeface="Wingdings" pitchFamily="2" charset="2"/>
                        <a:buNone/>
                        <a:tabLst/>
                      </a:pPr>
                      <a:r>
                        <a:rPr kumimoji="0" lang="es-EC" sz="1800" b="1" i="0" u="none" strike="noStrike" cap="none" normalizeH="0" baseline="0" smtClean="0">
                          <a:ln>
                            <a:noFill/>
                          </a:ln>
                          <a:solidFill>
                            <a:schemeClr val="tx1"/>
                          </a:solidFill>
                          <a:effectLst/>
                          <a:latin typeface="Arial" charset="0"/>
                        </a:rPr>
                        <a:t>1%</a:t>
                      </a:r>
                    </a:p>
                    <a:p>
                      <a:pPr marL="0" marR="0" lvl="0" indent="0" algn="l" defTabSz="914400" rtl="0" eaLnBrk="1" fontAlgn="base" latinLnBrk="0" hangingPunct="1">
                        <a:lnSpc>
                          <a:spcPct val="100000"/>
                        </a:lnSpc>
                        <a:spcBef>
                          <a:spcPct val="20000"/>
                        </a:spcBef>
                        <a:spcAft>
                          <a:spcPct val="0"/>
                        </a:spcAft>
                        <a:buClr>
                          <a:schemeClr val="accent1"/>
                        </a:buClr>
                        <a:buSzPct val="70000"/>
                        <a:buFont typeface="Wingdings" pitchFamily="2" charset="2"/>
                        <a:buNone/>
                        <a:tabLst/>
                      </a:pPr>
                      <a:r>
                        <a:rPr kumimoji="0" lang="es-EC" sz="1800" b="1" i="0" u="none" strike="noStrike" cap="none" normalizeH="0" baseline="0" smtClean="0">
                          <a:ln>
                            <a:noFill/>
                          </a:ln>
                          <a:solidFill>
                            <a:schemeClr val="tx1"/>
                          </a:solidFill>
                          <a:effectLst/>
                          <a:latin typeface="Arial" charset="0"/>
                        </a:rPr>
                        <a:t>$43</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chemeClr val="accent1"/>
                        </a:buClr>
                        <a:buSzPct val="70000"/>
                        <a:buFont typeface="Wingdings" pitchFamily="2" charset="2"/>
                        <a:buNone/>
                        <a:tabLst/>
                      </a:pPr>
                      <a:r>
                        <a:rPr kumimoji="0" lang="es-EC" sz="1800" b="1" i="0" u="none" strike="noStrike" cap="none" normalizeH="0" baseline="0" smtClean="0">
                          <a:ln>
                            <a:noFill/>
                          </a:ln>
                          <a:solidFill>
                            <a:schemeClr val="tx1"/>
                          </a:solidFill>
                          <a:effectLst/>
                          <a:latin typeface="Arial" charset="0"/>
                        </a:rPr>
                        <a:t>4.4</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chemeClr val="accent1"/>
                        </a:buClr>
                        <a:buSzPct val="70000"/>
                        <a:buFont typeface="Wingdings" pitchFamily="2" charset="2"/>
                        <a:buNone/>
                        <a:tabLst/>
                      </a:pPr>
                      <a:r>
                        <a:rPr kumimoji="0" lang="es-EC" sz="1800" b="1" i="0" u="none" strike="noStrike" cap="none" normalizeH="0" baseline="0" smtClean="0">
                          <a:ln>
                            <a:noFill/>
                          </a:ln>
                          <a:solidFill>
                            <a:schemeClr val="tx1"/>
                          </a:solidFill>
                          <a:effectLst/>
                          <a:latin typeface="Arial" charset="0"/>
                        </a:rPr>
                        <a:t>16</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chemeClr val="accent1"/>
                        </a:buClr>
                        <a:buSzPct val="70000"/>
                        <a:buFont typeface="Wingdings" pitchFamily="2" charset="2"/>
                        <a:buNone/>
                        <a:tabLst/>
                      </a:pPr>
                      <a:r>
                        <a:rPr kumimoji="0" lang="es-EC" sz="1800" b="1" i="0" u="none" strike="noStrike" cap="none" normalizeH="0" baseline="0" smtClean="0">
                          <a:ln>
                            <a:noFill/>
                          </a:ln>
                          <a:solidFill>
                            <a:schemeClr val="tx1"/>
                          </a:solidFill>
                          <a:effectLst/>
                          <a:latin typeface="Arial" charset="0"/>
                        </a:rPr>
                        <a:t>10</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chemeClr val="accent1"/>
                        </a:buClr>
                        <a:buSzPct val="70000"/>
                        <a:buFont typeface="Wingdings" pitchFamily="2" charset="2"/>
                        <a:buNone/>
                        <a:tabLst/>
                      </a:pPr>
                      <a:r>
                        <a:rPr kumimoji="0" lang="es-EC" sz="1800" b="1" i="0" u="none" strike="noStrike" cap="none" normalizeH="0" baseline="0" smtClean="0">
                          <a:ln>
                            <a:noFill/>
                          </a:ln>
                          <a:solidFill>
                            <a:schemeClr val="tx1"/>
                          </a:solidFill>
                          <a:effectLst/>
                          <a:latin typeface="Arial" charset="0"/>
                        </a:rPr>
                        <a:t>?</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chemeClr val="accent1"/>
                        </a:buClr>
                        <a:buSzPct val="70000"/>
                        <a:buFont typeface="Wingdings" pitchFamily="2" charset="2"/>
                        <a:buNone/>
                        <a:tabLst/>
                      </a:pPr>
                      <a:r>
                        <a:rPr kumimoji="0" lang="es-EC" sz="1800" b="1" i="0" u="none" strike="noStrike" cap="none" normalizeH="0" baseline="0" smtClean="0">
                          <a:ln>
                            <a:noFill/>
                          </a:ln>
                          <a:solidFill>
                            <a:schemeClr val="tx1"/>
                          </a:solidFill>
                          <a:effectLst/>
                          <a:latin typeface="Arial" charset="0"/>
                        </a:rPr>
                        <a:t>75</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chemeClr val="accent1"/>
                        </a:buClr>
                        <a:buSzPct val="70000"/>
                        <a:buFont typeface="Wingdings" pitchFamily="2" charset="2"/>
                        <a:buNone/>
                        <a:tabLst/>
                      </a:pPr>
                      <a:r>
                        <a:rPr kumimoji="0" lang="es-EC" sz="1800" b="1" i="0" u="none" strike="noStrike" cap="none" normalizeH="0" baseline="0" smtClean="0">
                          <a:ln>
                            <a:noFill/>
                          </a:ln>
                          <a:solidFill>
                            <a:schemeClr val="tx1"/>
                          </a:solidFill>
                          <a:effectLst/>
                          <a:latin typeface="Arial" charset="0"/>
                        </a:rPr>
                        <a:t>62</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chemeClr val="accent1"/>
                        </a:buClr>
                        <a:buSzPct val="70000"/>
                        <a:buFont typeface="Wingdings" pitchFamily="2" charset="2"/>
                        <a:buNone/>
                        <a:tabLst/>
                      </a:pPr>
                      <a:r>
                        <a:rPr kumimoji="0" lang="es-EC" sz="1800" b="1" i="0" u="none" strike="noStrike" cap="none" normalizeH="0" baseline="0" smtClean="0">
                          <a:ln>
                            <a:noFill/>
                          </a:ln>
                          <a:solidFill>
                            <a:schemeClr val="tx1"/>
                          </a:solidFill>
                          <a:effectLst/>
                          <a:latin typeface="Arial" charset="0"/>
                        </a:rPr>
                        <a:t>41.</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r>
              <a:tr h="533400">
                <a:tc>
                  <a:txBody>
                    <a:bodyPr/>
                    <a:lstStyle/>
                    <a:p>
                      <a:pPr marL="0" marR="0" lvl="0" indent="0" algn="l" defTabSz="914400" rtl="0" eaLnBrk="1" fontAlgn="base" latinLnBrk="0" hangingPunct="1">
                        <a:lnSpc>
                          <a:spcPct val="100000"/>
                        </a:lnSpc>
                        <a:spcBef>
                          <a:spcPct val="20000"/>
                        </a:spcBef>
                        <a:spcAft>
                          <a:spcPct val="0"/>
                        </a:spcAft>
                        <a:buClr>
                          <a:schemeClr val="accent1"/>
                        </a:buClr>
                        <a:buSzPct val="70000"/>
                        <a:buFont typeface="Wingdings" pitchFamily="2" charset="2"/>
                        <a:buNone/>
                        <a:tabLst/>
                      </a:pPr>
                      <a:r>
                        <a:rPr kumimoji="0" lang="en-US" sz="1800" b="1" i="0" u="none" strike="noStrike" cap="none" normalizeH="0" baseline="0" smtClean="0">
                          <a:ln>
                            <a:noFill/>
                          </a:ln>
                          <a:solidFill>
                            <a:schemeClr val="tx1"/>
                          </a:solidFill>
                          <a:effectLst/>
                          <a:latin typeface="Arial" charset="0"/>
                        </a:rPr>
                        <a:t>Cuba11.2</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chemeClr val="accent1"/>
                        </a:buClr>
                        <a:buSzPct val="70000"/>
                        <a:buFont typeface="Wingdings" pitchFamily="2" charset="2"/>
                        <a:buNone/>
                        <a:tabLst/>
                      </a:pPr>
                      <a:endParaRPr kumimoji="0" lang="es-EC" sz="1800" b="1" i="0" u="none" strike="noStrike" cap="none" normalizeH="0" baseline="0" smtClean="0">
                        <a:ln>
                          <a:noFill/>
                        </a:ln>
                        <a:solidFill>
                          <a:schemeClr val="tx1"/>
                        </a:solidFill>
                        <a:effectLst/>
                        <a:latin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chemeClr val="accent1"/>
                        </a:buClr>
                        <a:buSzPct val="70000"/>
                        <a:buFont typeface="Wingdings" pitchFamily="2" charset="2"/>
                        <a:buNone/>
                        <a:tabLst/>
                      </a:pPr>
                      <a:r>
                        <a:rPr kumimoji="0" lang="es-EC" sz="1800" b="1" i="0" u="none" strike="noStrike" cap="none" normalizeH="0" baseline="0" smtClean="0">
                          <a:ln>
                            <a:noFill/>
                          </a:ln>
                          <a:solidFill>
                            <a:schemeClr val="tx1"/>
                          </a:solidFill>
                          <a:effectLst/>
                          <a:latin typeface="Arial" charset="0"/>
                        </a:rPr>
                        <a:t>6.1%</a:t>
                      </a:r>
                    </a:p>
                    <a:p>
                      <a:pPr marL="0" marR="0" lvl="0" indent="0" algn="l" defTabSz="914400" rtl="0" eaLnBrk="1" fontAlgn="base" latinLnBrk="0" hangingPunct="1">
                        <a:lnSpc>
                          <a:spcPct val="100000"/>
                        </a:lnSpc>
                        <a:spcBef>
                          <a:spcPct val="20000"/>
                        </a:spcBef>
                        <a:spcAft>
                          <a:spcPct val="0"/>
                        </a:spcAft>
                        <a:buClr>
                          <a:schemeClr val="accent1"/>
                        </a:buClr>
                        <a:buSzPct val="70000"/>
                        <a:buFont typeface="Wingdings" pitchFamily="2" charset="2"/>
                        <a:buNone/>
                        <a:tabLst/>
                      </a:pPr>
                      <a:r>
                        <a:rPr kumimoji="0" lang="es-EC" sz="1800" b="1" i="0" u="none" strike="noStrike" cap="none" normalizeH="0" baseline="0" smtClean="0">
                          <a:ln>
                            <a:noFill/>
                          </a:ln>
                          <a:solidFill>
                            <a:schemeClr val="tx1"/>
                          </a:solidFill>
                          <a:effectLst/>
                          <a:latin typeface="Arial" charset="0"/>
                        </a:rPr>
                        <a:t>193</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chemeClr val="accent1"/>
                        </a:buClr>
                        <a:buSzPct val="70000"/>
                        <a:buFont typeface="Wingdings" pitchFamily="2" charset="2"/>
                        <a:buNone/>
                        <a:tabLst/>
                      </a:pPr>
                      <a:r>
                        <a:rPr kumimoji="0" lang="es-EC" sz="1800" b="1" i="0" u="none" strike="noStrike" cap="none" normalizeH="0" baseline="0" smtClean="0">
                          <a:ln>
                            <a:noFill/>
                          </a:ln>
                          <a:solidFill>
                            <a:schemeClr val="tx1"/>
                          </a:solidFill>
                          <a:effectLst/>
                          <a:latin typeface="Arial" charset="0"/>
                        </a:rPr>
                        <a:t>1.6</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chemeClr val="accent1"/>
                        </a:buClr>
                        <a:buSzPct val="70000"/>
                        <a:buFont typeface="Wingdings" pitchFamily="2" charset="2"/>
                        <a:buNone/>
                        <a:tabLst/>
                      </a:pPr>
                      <a:r>
                        <a:rPr kumimoji="0" lang="es-EC" sz="1800" b="1" i="0" u="none" strike="noStrike" cap="none" normalizeH="0" baseline="0" smtClean="0">
                          <a:ln>
                            <a:noFill/>
                          </a:ln>
                          <a:solidFill>
                            <a:schemeClr val="tx1"/>
                          </a:solidFill>
                          <a:effectLst/>
                          <a:latin typeface="Arial" charset="0"/>
                        </a:rPr>
                        <a:t>590</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chemeClr val="accent1"/>
                        </a:buClr>
                        <a:buSzPct val="70000"/>
                        <a:buFont typeface="Wingdings" pitchFamily="2" charset="2"/>
                        <a:buNone/>
                        <a:tabLst/>
                      </a:pPr>
                      <a:r>
                        <a:rPr kumimoji="0" lang="es-EC" sz="1800" b="1" i="0" u="none" strike="noStrike" cap="none" normalizeH="0" baseline="0" smtClean="0">
                          <a:ln>
                            <a:noFill/>
                          </a:ln>
                          <a:solidFill>
                            <a:schemeClr val="tx1"/>
                          </a:solidFill>
                          <a:effectLst/>
                          <a:latin typeface="Arial" charset="0"/>
                        </a:rPr>
                        <a:t>36</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chemeClr val="accent1"/>
                        </a:buClr>
                        <a:buSzPct val="70000"/>
                        <a:buFont typeface="Wingdings" pitchFamily="2" charset="2"/>
                        <a:buNone/>
                        <a:tabLst/>
                      </a:pPr>
                      <a:r>
                        <a:rPr kumimoji="0" lang="es-EC" sz="1800" b="1" i="0" u="none" strike="noStrike" cap="none" normalizeH="0" baseline="0" smtClean="0">
                          <a:ln>
                            <a:noFill/>
                          </a:ln>
                          <a:solidFill>
                            <a:schemeClr val="tx1"/>
                          </a:solidFill>
                          <a:effectLst/>
                          <a:latin typeface="Arial" charset="0"/>
                        </a:rPr>
                        <a:t>?</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chemeClr val="accent1"/>
                        </a:buClr>
                        <a:buSzPct val="70000"/>
                        <a:buFont typeface="Wingdings" pitchFamily="2" charset="2"/>
                        <a:buNone/>
                        <a:tabLst/>
                      </a:pPr>
                      <a:r>
                        <a:rPr kumimoji="0" lang="es-EC" sz="1800" b="1" i="0" u="none" strike="noStrike" cap="none" normalizeH="0" baseline="0" smtClean="0">
                          <a:ln>
                            <a:noFill/>
                          </a:ln>
                          <a:solidFill>
                            <a:schemeClr val="tx1"/>
                          </a:solidFill>
                          <a:effectLst/>
                          <a:latin typeface="Arial" charset="0"/>
                        </a:rPr>
                        <a:t>91</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chemeClr val="accent1"/>
                        </a:buClr>
                        <a:buSzPct val="70000"/>
                        <a:buFont typeface="Wingdings" pitchFamily="2" charset="2"/>
                        <a:buNone/>
                        <a:tabLst/>
                      </a:pPr>
                      <a:r>
                        <a:rPr kumimoji="0" lang="es-EC" sz="1800" b="1" i="0" u="none" strike="noStrike" cap="none" normalizeH="0" baseline="0" smtClean="0">
                          <a:ln>
                            <a:noFill/>
                          </a:ln>
                          <a:solidFill>
                            <a:schemeClr val="tx1"/>
                          </a:solidFill>
                          <a:effectLst/>
                          <a:latin typeface="Arial" charset="0"/>
                        </a:rPr>
                        <a:t>98</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chemeClr val="accent1"/>
                        </a:buClr>
                        <a:buSzPct val="70000"/>
                        <a:buFont typeface="Wingdings" pitchFamily="2" charset="2"/>
                        <a:buNone/>
                        <a:tabLst/>
                      </a:pPr>
                      <a:r>
                        <a:rPr kumimoji="0" lang="es-EC" sz="1800" b="1" i="0" u="none" strike="noStrike" cap="none" normalizeH="0" baseline="0" smtClean="0">
                          <a:ln>
                            <a:noFill/>
                          </a:ln>
                          <a:solidFill>
                            <a:schemeClr val="tx1"/>
                          </a:solidFill>
                          <a:effectLst/>
                          <a:latin typeface="Arial" charset="0"/>
                        </a:rPr>
                        <a:t>100</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r>
            </a:tbl>
          </a:graphicData>
        </a:graphic>
      </p:graphicFrame>
    </p:spTree>
  </p:cSld>
  <p:clrMapOvr>
    <a:masterClrMapping/>
  </p:clrMapOvr>
  <p:timing>
    <p:tnLst>
      <p:par>
        <p:cTn id="1" dur="indefinite" restart="never" nodeType="tmRoot"/>
      </p:par>
    </p:tnLst>
  </p:timing>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8370" name="Rectangle 2"/>
          <p:cNvSpPr>
            <a:spLocks noGrp="1" noChangeArrowheads="1"/>
          </p:cNvSpPr>
          <p:nvPr>
            <p:ph type="title"/>
          </p:nvPr>
        </p:nvSpPr>
        <p:spPr>
          <a:xfrm>
            <a:off x="533400" y="0"/>
            <a:ext cx="8610600" cy="1143000"/>
          </a:xfrm>
        </p:spPr>
        <p:txBody>
          <a:bodyPr/>
          <a:lstStyle/>
          <a:p>
            <a:pPr eaLnBrk="1" hangingPunct="1"/>
            <a:r>
              <a:rPr lang="en-US" sz="3600" b="1" smtClean="0"/>
              <a:t>Sample disease burden indicators 2003</a:t>
            </a:r>
          </a:p>
        </p:txBody>
      </p:sp>
      <p:graphicFrame>
        <p:nvGraphicFramePr>
          <p:cNvPr id="91139" name="Group 3"/>
          <p:cNvGraphicFramePr>
            <a:graphicFrameLocks noGrp="1"/>
          </p:cNvGraphicFramePr>
          <p:nvPr>
            <p:ph type="tbl" idx="1"/>
          </p:nvPr>
        </p:nvGraphicFramePr>
        <p:xfrm>
          <a:off x="0" y="1371600"/>
          <a:ext cx="9144000" cy="5445125"/>
        </p:xfrm>
        <a:graphic>
          <a:graphicData uri="http://schemas.openxmlformats.org/drawingml/2006/table">
            <a:tbl>
              <a:tblPr/>
              <a:tblGrid>
                <a:gridCol w="1524000"/>
                <a:gridCol w="1143000"/>
                <a:gridCol w="1066800"/>
                <a:gridCol w="1066800"/>
                <a:gridCol w="1066800"/>
                <a:gridCol w="838200"/>
                <a:gridCol w="1447800"/>
                <a:gridCol w="990600"/>
              </a:tblGrid>
              <a:tr h="952500">
                <a:tc>
                  <a:txBody>
                    <a:bodyPr/>
                    <a:lstStyle/>
                    <a:p>
                      <a:pPr marL="0" marR="0" lvl="0" indent="0" algn="l" defTabSz="914400" rtl="0" eaLnBrk="1" fontAlgn="base" latinLnBrk="0" hangingPunct="1">
                        <a:lnSpc>
                          <a:spcPct val="100000"/>
                        </a:lnSpc>
                        <a:spcBef>
                          <a:spcPct val="20000"/>
                        </a:spcBef>
                        <a:spcAft>
                          <a:spcPct val="0"/>
                        </a:spcAft>
                        <a:buClr>
                          <a:schemeClr val="accent1"/>
                        </a:buClr>
                        <a:buSzPct val="70000"/>
                        <a:buFont typeface="Wingdings" pitchFamily="2" charset="2"/>
                        <a:buNone/>
                        <a:tabLst/>
                      </a:pPr>
                      <a:r>
                        <a:rPr kumimoji="0" lang="en-US" sz="2000" b="1" i="0" u="none" strike="noStrike" cap="none" normalizeH="0" baseline="0" smtClean="0">
                          <a:ln>
                            <a:noFill/>
                          </a:ln>
                          <a:solidFill>
                            <a:schemeClr val="tx1"/>
                          </a:solidFill>
                          <a:effectLst/>
                          <a:latin typeface="Arial" charset="0"/>
                        </a:rPr>
                        <a:t>Location debt service</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chemeClr val="accent1"/>
                        </a:buClr>
                        <a:buSzPct val="70000"/>
                        <a:buFont typeface="Wingdings" pitchFamily="2" charset="2"/>
                        <a:buNone/>
                        <a:tabLst/>
                      </a:pPr>
                      <a:r>
                        <a:rPr kumimoji="0" lang="en-US" sz="2000" b="1" i="0" u="none" strike="noStrike" cap="none" normalizeH="0" baseline="0" smtClean="0">
                          <a:ln>
                            <a:noFill/>
                          </a:ln>
                          <a:solidFill>
                            <a:schemeClr val="tx1"/>
                          </a:solidFill>
                          <a:effectLst/>
                          <a:latin typeface="Arial" charset="0"/>
                        </a:rPr>
                        <a:t>Life expect years</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chemeClr val="accent1"/>
                        </a:buClr>
                        <a:buSzPct val="70000"/>
                        <a:buFont typeface="Wingdings" pitchFamily="2" charset="2"/>
                        <a:buNone/>
                        <a:tabLst/>
                      </a:pPr>
                      <a:r>
                        <a:rPr kumimoji="0" lang="en-US" sz="2000" b="1" i="0" u="none" strike="noStrike" cap="none" normalizeH="0" baseline="0" smtClean="0">
                          <a:ln>
                            <a:noFill/>
                          </a:ln>
                          <a:solidFill>
                            <a:schemeClr val="tx1"/>
                          </a:solidFill>
                          <a:effectLst/>
                          <a:latin typeface="Arial" charset="0"/>
                        </a:rPr>
                        <a:t>HIV % 15-49 </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chemeClr val="accent1"/>
                        </a:buClr>
                        <a:buSzPct val="70000"/>
                        <a:buFont typeface="Wingdings" pitchFamily="2" charset="2"/>
                        <a:buNone/>
                        <a:tabLst/>
                      </a:pPr>
                      <a:r>
                        <a:rPr kumimoji="0" lang="en-US" sz="2000" b="1" i="0" u="none" strike="noStrike" cap="none" normalizeH="0" baseline="0" smtClean="0">
                          <a:ln>
                            <a:noFill/>
                          </a:ln>
                          <a:solidFill>
                            <a:schemeClr val="tx1"/>
                          </a:solidFill>
                          <a:effectLst/>
                          <a:latin typeface="Arial" charset="0"/>
                        </a:rPr>
                        <a:t>TB/ 10</a:t>
                      </a:r>
                      <a:r>
                        <a:rPr kumimoji="0" lang="en-US" sz="2000" b="1" i="0" u="none" strike="noStrike" cap="none" normalizeH="0" baseline="30000" smtClean="0">
                          <a:ln>
                            <a:noFill/>
                          </a:ln>
                          <a:solidFill>
                            <a:schemeClr val="tx1"/>
                          </a:solidFill>
                          <a:effectLst/>
                          <a:latin typeface="Arial" charset="0"/>
                        </a:rPr>
                        <a:t>6</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chemeClr val="accent1"/>
                        </a:buClr>
                        <a:buSzPct val="70000"/>
                        <a:buFont typeface="Wingdings" pitchFamily="2" charset="2"/>
                        <a:buNone/>
                        <a:tabLst/>
                      </a:pPr>
                      <a:r>
                        <a:rPr kumimoji="0" lang="en-US" sz="2000" b="1" i="0" u="none" strike="noStrike" cap="none" normalizeH="0" baseline="0" smtClean="0">
                          <a:ln>
                            <a:noFill/>
                          </a:ln>
                          <a:solidFill>
                            <a:schemeClr val="tx1"/>
                          </a:solidFill>
                          <a:effectLst/>
                          <a:latin typeface="Arial" charset="0"/>
                        </a:rPr>
                        <a:t>Malaria /10</a:t>
                      </a:r>
                      <a:r>
                        <a:rPr kumimoji="0" lang="en-US" sz="2000" b="1" i="0" u="none" strike="noStrike" cap="none" normalizeH="0" baseline="30000" smtClean="0">
                          <a:ln>
                            <a:noFill/>
                          </a:ln>
                          <a:solidFill>
                            <a:schemeClr val="tx1"/>
                          </a:solidFill>
                          <a:effectLst/>
                          <a:latin typeface="Arial" charset="0"/>
                        </a:rPr>
                        <a:t>6</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chemeClr val="accent1"/>
                        </a:buClr>
                        <a:buSzPct val="70000"/>
                        <a:buFont typeface="Wingdings" pitchFamily="2" charset="2"/>
                        <a:buNone/>
                        <a:tabLst/>
                      </a:pPr>
                      <a:r>
                        <a:rPr kumimoji="0" lang="en-US" sz="2000" b="1" i="0" u="none" strike="noStrike" cap="none" normalizeH="0" baseline="0" smtClean="0">
                          <a:ln>
                            <a:noFill/>
                          </a:ln>
                          <a:solidFill>
                            <a:schemeClr val="tx1"/>
                          </a:solidFill>
                          <a:effectLst/>
                          <a:latin typeface="Arial" charset="0"/>
                        </a:rPr>
                        <a:t>&lt;5yr</a:t>
                      </a:r>
                    </a:p>
                    <a:p>
                      <a:pPr marL="0" marR="0" lvl="0" indent="0" algn="l" defTabSz="914400" rtl="0" eaLnBrk="1" fontAlgn="base" latinLnBrk="0" hangingPunct="1">
                        <a:lnSpc>
                          <a:spcPct val="100000"/>
                        </a:lnSpc>
                        <a:spcBef>
                          <a:spcPct val="20000"/>
                        </a:spcBef>
                        <a:spcAft>
                          <a:spcPct val="0"/>
                        </a:spcAft>
                        <a:buClr>
                          <a:schemeClr val="accent1"/>
                        </a:buClr>
                        <a:buSzPct val="70000"/>
                        <a:buFont typeface="Wingdings" pitchFamily="2" charset="2"/>
                        <a:buNone/>
                        <a:tabLst/>
                      </a:pPr>
                      <a:r>
                        <a:rPr kumimoji="0" lang="en-US" sz="2000" b="1" i="0" u="none" strike="noStrike" cap="none" normalizeH="0" baseline="0" smtClean="0">
                          <a:ln>
                            <a:noFill/>
                          </a:ln>
                          <a:solidFill>
                            <a:schemeClr val="tx1"/>
                          </a:solidFill>
                          <a:effectLst/>
                          <a:latin typeface="Arial" charset="0"/>
                        </a:rPr>
                        <a:t>MR/ 10</a:t>
                      </a:r>
                      <a:r>
                        <a:rPr kumimoji="0" lang="en-US" sz="2000" b="1" i="0" u="none" strike="noStrike" cap="none" normalizeH="0" baseline="30000" smtClean="0">
                          <a:ln>
                            <a:noFill/>
                          </a:ln>
                          <a:solidFill>
                            <a:schemeClr val="tx1"/>
                          </a:solidFill>
                          <a:effectLst/>
                          <a:latin typeface="Arial" charset="0"/>
                        </a:rPr>
                        <a:t>3</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chemeClr val="accent1"/>
                        </a:buClr>
                        <a:buSzPct val="70000"/>
                        <a:buFont typeface="Wingdings" pitchFamily="2" charset="2"/>
                        <a:buNone/>
                        <a:tabLst/>
                      </a:pPr>
                      <a:r>
                        <a:rPr kumimoji="0" lang="en-US" sz="2000" b="1" i="0" u="none" strike="noStrike" cap="none" normalizeH="0" baseline="0" smtClean="0">
                          <a:ln>
                            <a:noFill/>
                          </a:ln>
                          <a:solidFill>
                            <a:schemeClr val="tx1"/>
                          </a:solidFill>
                          <a:effectLst/>
                          <a:latin typeface="Arial" charset="0"/>
                        </a:rPr>
                        <a:t>MM/10</a:t>
                      </a:r>
                      <a:r>
                        <a:rPr kumimoji="0" lang="en-US" sz="2000" b="1" i="0" u="none" strike="noStrike" cap="none" normalizeH="0" baseline="30000" smtClean="0">
                          <a:ln>
                            <a:noFill/>
                          </a:ln>
                          <a:solidFill>
                            <a:schemeClr val="tx1"/>
                          </a:solidFill>
                          <a:effectLst/>
                          <a:latin typeface="Arial" charset="0"/>
                        </a:rPr>
                        <a:t>6</a:t>
                      </a:r>
                      <a:r>
                        <a:rPr kumimoji="0" lang="en-US" sz="2000" b="1" i="0" u="none" strike="noStrike" cap="none" normalizeH="0" baseline="0" smtClean="0">
                          <a:ln>
                            <a:noFill/>
                          </a:ln>
                          <a:solidFill>
                            <a:schemeClr val="tx1"/>
                          </a:solidFill>
                          <a:effectLst/>
                          <a:latin typeface="Arial" charset="0"/>
                        </a:rPr>
                        <a:t> births (% attended)</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chemeClr val="accent1"/>
                        </a:buClr>
                        <a:buSzPct val="70000"/>
                        <a:buFont typeface="Wingdings" pitchFamily="2" charset="2"/>
                        <a:buNone/>
                        <a:tabLst/>
                      </a:pPr>
                      <a:r>
                        <a:rPr kumimoji="0" lang="en-US" sz="2000" b="1" i="0" u="none" strike="noStrike" cap="none" normalizeH="0" baseline="0" smtClean="0">
                          <a:ln>
                            <a:noFill/>
                          </a:ln>
                          <a:solidFill>
                            <a:schemeClr val="tx1"/>
                          </a:solidFill>
                          <a:effectLst/>
                          <a:latin typeface="Arial" charset="0"/>
                        </a:rPr>
                        <a:t>Cigs/ adult/ y</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r>
              <a:tr h="585788">
                <a:tc>
                  <a:txBody>
                    <a:bodyPr/>
                    <a:lstStyle/>
                    <a:p>
                      <a:pPr marL="0" marR="0" lvl="0" indent="0" algn="l" defTabSz="914400" rtl="0" eaLnBrk="1" fontAlgn="base" latinLnBrk="0" hangingPunct="1">
                        <a:lnSpc>
                          <a:spcPct val="100000"/>
                        </a:lnSpc>
                        <a:spcBef>
                          <a:spcPct val="20000"/>
                        </a:spcBef>
                        <a:spcAft>
                          <a:spcPct val="0"/>
                        </a:spcAft>
                        <a:buClr>
                          <a:schemeClr val="accent1"/>
                        </a:buClr>
                        <a:buSzPct val="70000"/>
                        <a:buFont typeface="Wingdings" pitchFamily="2" charset="2"/>
                        <a:buNone/>
                        <a:tabLst/>
                      </a:pPr>
                      <a:r>
                        <a:rPr kumimoji="0" lang="en-US" sz="2000" b="1" i="0" u="none" strike="noStrike" cap="none" normalizeH="0" baseline="0" smtClean="0">
                          <a:ln>
                            <a:noFill/>
                          </a:ln>
                          <a:solidFill>
                            <a:schemeClr val="tx1"/>
                          </a:solidFill>
                          <a:effectLst/>
                          <a:latin typeface="Arial" charset="0"/>
                        </a:rPr>
                        <a:t>Canada</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chemeClr val="accent1"/>
                        </a:buClr>
                        <a:buSzPct val="70000"/>
                        <a:buFont typeface="Wingdings" pitchFamily="2" charset="2"/>
                        <a:buNone/>
                        <a:tabLst/>
                      </a:pPr>
                      <a:r>
                        <a:rPr kumimoji="0" lang="en-US" sz="2000" b="1" i="0" u="none" strike="noStrike" cap="none" normalizeH="0" baseline="0" smtClean="0">
                          <a:ln>
                            <a:noFill/>
                          </a:ln>
                          <a:solidFill>
                            <a:schemeClr val="tx1"/>
                          </a:solidFill>
                          <a:effectLst/>
                          <a:latin typeface="Arial" charset="0"/>
                        </a:rPr>
                        <a:t>80</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chemeClr val="accent1"/>
                        </a:buClr>
                        <a:buSzPct val="70000"/>
                        <a:buFont typeface="Wingdings" pitchFamily="2" charset="2"/>
                        <a:buNone/>
                        <a:tabLst/>
                      </a:pPr>
                      <a:r>
                        <a:rPr kumimoji="0" lang="en-US" sz="2000" b="1" i="0" u="none" strike="noStrike" cap="none" normalizeH="0" baseline="0" smtClean="0">
                          <a:ln>
                            <a:noFill/>
                          </a:ln>
                          <a:solidFill>
                            <a:schemeClr val="tx1"/>
                          </a:solidFill>
                          <a:effectLst/>
                          <a:latin typeface="Arial" charset="0"/>
                        </a:rPr>
                        <a:t>.3</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chemeClr val="accent1"/>
                        </a:buClr>
                        <a:buSzPct val="70000"/>
                        <a:buFont typeface="Wingdings" pitchFamily="2" charset="2"/>
                        <a:buNone/>
                        <a:tabLst/>
                      </a:pPr>
                      <a:r>
                        <a:rPr kumimoji="0" lang="en-US" sz="2000" b="1" i="0" u="none" strike="noStrike" cap="none" normalizeH="0" baseline="0" smtClean="0">
                          <a:ln>
                            <a:noFill/>
                          </a:ln>
                          <a:solidFill>
                            <a:schemeClr val="tx1"/>
                          </a:solidFill>
                          <a:effectLst/>
                          <a:latin typeface="Arial" charset="0"/>
                        </a:rPr>
                        <a:t>4</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chemeClr val="accent1"/>
                        </a:buClr>
                        <a:buSzPct val="70000"/>
                        <a:buFont typeface="Wingdings" pitchFamily="2" charset="2"/>
                        <a:buNone/>
                        <a:tabLst/>
                      </a:pPr>
                      <a:r>
                        <a:rPr kumimoji="0" lang="en-US" sz="2000" b="1" i="0" u="none" strike="noStrike" cap="none" normalizeH="0" baseline="0" smtClean="0">
                          <a:ln>
                            <a:noFill/>
                          </a:ln>
                          <a:solidFill>
                            <a:schemeClr val="tx1"/>
                          </a:solidFill>
                          <a:effectLst/>
                          <a:latin typeface="Arial" charset="0"/>
                        </a:rPr>
                        <a:t>?</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chemeClr val="accent1"/>
                        </a:buClr>
                        <a:buSzPct val="70000"/>
                        <a:buFont typeface="Wingdings" pitchFamily="2" charset="2"/>
                        <a:buNone/>
                        <a:tabLst/>
                      </a:pPr>
                      <a:r>
                        <a:rPr kumimoji="0" lang="en-US" sz="2000" b="1" i="0" u="none" strike="noStrike" cap="none" normalizeH="0" baseline="0" smtClean="0">
                          <a:ln>
                            <a:noFill/>
                          </a:ln>
                          <a:solidFill>
                            <a:schemeClr val="tx1"/>
                          </a:solidFill>
                          <a:effectLst/>
                          <a:latin typeface="Arial" charset="0"/>
                        </a:rPr>
                        <a:t>6</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chemeClr val="accent1"/>
                        </a:buClr>
                        <a:buSzPct val="70000"/>
                        <a:buFont typeface="Wingdings" pitchFamily="2" charset="2"/>
                        <a:buNone/>
                        <a:tabLst/>
                      </a:pPr>
                      <a:r>
                        <a:rPr kumimoji="0" lang="en-US" sz="2000" b="1" i="0" u="none" strike="noStrike" cap="none" normalizeH="0" baseline="0" smtClean="0">
                          <a:ln>
                            <a:noFill/>
                          </a:ln>
                          <a:solidFill>
                            <a:schemeClr val="tx1"/>
                          </a:solidFill>
                          <a:effectLst/>
                          <a:latin typeface="Arial" charset="0"/>
                        </a:rPr>
                        <a:t>6 (98)</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chemeClr val="accent1"/>
                        </a:buClr>
                        <a:buSzPct val="70000"/>
                        <a:buFont typeface="Wingdings" pitchFamily="2" charset="2"/>
                        <a:buNone/>
                        <a:tabLst/>
                      </a:pPr>
                      <a:r>
                        <a:rPr kumimoji="0" lang="en-US" sz="2000" b="1" i="0" u="none" strike="noStrike" cap="none" normalizeH="0" baseline="0" smtClean="0">
                          <a:ln>
                            <a:noFill/>
                          </a:ln>
                          <a:solidFill>
                            <a:schemeClr val="tx1"/>
                          </a:solidFill>
                          <a:effectLst/>
                          <a:latin typeface="Arial" charset="0"/>
                        </a:rPr>
                        <a:t>20-24%</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r>
              <a:tr h="533400">
                <a:tc>
                  <a:txBody>
                    <a:bodyPr/>
                    <a:lstStyle/>
                    <a:p>
                      <a:pPr marL="0" marR="0" lvl="0" indent="0" algn="l" defTabSz="914400" rtl="0" eaLnBrk="1" fontAlgn="base" latinLnBrk="0" hangingPunct="1">
                        <a:lnSpc>
                          <a:spcPct val="100000"/>
                        </a:lnSpc>
                        <a:spcBef>
                          <a:spcPct val="20000"/>
                        </a:spcBef>
                        <a:spcAft>
                          <a:spcPct val="0"/>
                        </a:spcAft>
                        <a:buClr>
                          <a:schemeClr val="accent1"/>
                        </a:buClr>
                        <a:buSzPct val="70000"/>
                        <a:buFont typeface="Wingdings" pitchFamily="2" charset="2"/>
                        <a:buNone/>
                        <a:tabLst/>
                      </a:pPr>
                      <a:r>
                        <a:rPr kumimoji="0" lang="en-US" sz="2000" b="1" i="0" u="none" strike="noStrike" cap="none" normalizeH="0" baseline="0" smtClean="0">
                          <a:ln>
                            <a:noFill/>
                          </a:ln>
                          <a:solidFill>
                            <a:schemeClr val="tx1"/>
                          </a:solidFill>
                          <a:effectLst/>
                          <a:latin typeface="Arial" charset="0"/>
                        </a:rPr>
                        <a:t>Malawi</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chemeClr val="accent1"/>
                        </a:buClr>
                        <a:buSzPct val="70000"/>
                        <a:buFont typeface="Wingdings" pitchFamily="2" charset="2"/>
                        <a:buNone/>
                        <a:tabLst/>
                      </a:pPr>
                      <a:r>
                        <a:rPr kumimoji="0" lang="en-US" sz="2000" b="1" i="0" u="none" strike="noStrike" cap="none" normalizeH="0" baseline="0" smtClean="0">
                          <a:ln>
                            <a:noFill/>
                          </a:ln>
                          <a:solidFill>
                            <a:schemeClr val="tx1"/>
                          </a:solidFill>
                          <a:effectLst/>
                          <a:latin typeface="Arial" charset="0"/>
                        </a:rPr>
                        <a:t>38.5</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chemeClr val="accent1"/>
                        </a:buClr>
                        <a:buSzPct val="70000"/>
                        <a:buFont typeface="Wingdings" pitchFamily="2" charset="2"/>
                        <a:buNone/>
                        <a:tabLst/>
                      </a:pPr>
                      <a:r>
                        <a:rPr kumimoji="0" lang="en-US" sz="2000" b="1" i="0" u="none" strike="noStrike" cap="none" normalizeH="0" baseline="0" smtClean="0">
                          <a:ln>
                            <a:noFill/>
                          </a:ln>
                          <a:solidFill>
                            <a:schemeClr val="tx1"/>
                          </a:solidFill>
                          <a:effectLst/>
                          <a:latin typeface="Arial" charset="0"/>
                        </a:rPr>
                        <a:t>15%</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chemeClr val="accent1"/>
                        </a:buClr>
                        <a:buSzPct val="70000"/>
                        <a:buFont typeface="Wingdings" pitchFamily="2" charset="2"/>
                        <a:buNone/>
                        <a:tabLst/>
                      </a:pPr>
                      <a:r>
                        <a:rPr kumimoji="0" lang="en-US" sz="2000" b="1" i="0" u="none" strike="noStrike" cap="none" normalizeH="0" baseline="0" smtClean="0">
                          <a:ln>
                            <a:noFill/>
                          </a:ln>
                          <a:solidFill>
                            <a:schemeClr val="tx1"/>
                          </a:solidFill>
                          <a:effectLst/>
                          <a:latin typeface="Arial" charset="0"/>
                        </a:rPr>
                        <a:t>242</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chemeClr val="accent1"/>
                        </a:buClr>
                        <a:buSzPct val="70000"/>
                        <a:buFont typeface="Wingdings" pitchFamily="2" charset="2"/>
                        <a:buNone/>
                        <a:tabLst/>
                      </a:pPr>
                      <a:r>
                        <a:rPr kumimoji="0" lang="en-US" sz="2000" b="1" i="0" u="none" strike="noStrike" cap="none" normalizeH="0" baseline="0" smtClean="0">
                          <a:ln>
                            <a:noFill/>
                          </a:ln>
                          <a:solidFill>
                            <a:schemeClr val="tx1"/>
                          </a:solidFill>
                          <a:effectLst/>
                          <a:latin typeface="Arial" charset="0"/>
                        </a:rPr>
                        <a:t>25,948</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chemeClr val="accent1"/>
                        </a:buClr>
                        <a:buSzPct val="70000"/>
                        <a:buFont typeface="Wingdings" pitchFamily="2" charset="2"/>
                        <a:buNone/>
                        <a:tabLst/>
                      </a:pPr>
                      <a:r>
                        <a:rPr kumimoji="0" lang="en-US" sz="2000" b="1" i="0" u="none" strike="noStrike" cap="none" normalizeH="0" baseline="0" smtClean="0">
                          <a:ln>
                            <a:noFill/>
                          </a:ln>
                          <a:solidFill>
                            <a:schemeClr val="tx1"/>
                          </a:solidFill>
                          <a:effectLst/>
                          <a:latin typeface="Arial" charset="0"/>
                        </a:rPr>
                        <a:t>183</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chemeClr val="accent1"/>
                        </a:buClr>
                        <a:buSzPct val="70000"/>
                        <a:buFont typeface="Wingdings" pitchFamily="2" charset="2"/>
                        <a:buNone/>
                        <a:tabLst/>
                      </a:pPr>
                      <a:r>
                        <a:rPr kumimoji="0" lang="en-US" sz="2000" b="1" i="0" u="none" strike="noStrike" cap="none" normalizeH="0" baseline="0" smtClean="0">
                          <a:ln>
                            <a:noFill/>
                          </a:ln>
                          <a:solidFill>
                            <a:schemeClr val="tx1"/>
                          </a:solidFill>
                          <a:effectLst/>
                          <a:latin typeface="Arial" charset="0"/>
                        </a:rPr>
                        <a:t>1100(56)</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chemeClr val="accent1"/>
                        </a:buClr>
                        <a:buSzPct val="70000"/>
                        <a:buFont typeface="Wingdings" pitchFamily="2" charset="2"/>
                        <a:buNone/>
                        <a:tabLst/>
                      </a:pPr>
                      <a:endParaRPr kumimoji="0" lang="es-EC" sz="2000" b="1" i="0" u="none" strike="noStrike" cap="none" normalizeH="0" baseline="0" smtClean="0">
                        <a:ln>
                          <a:noFill/>
                        </a:ln>
                        <a:solidFill>
                          <a:schemeClr val="tx1"/>
                        </a:solidFill>
                        <a:effectLst/>
                        <a:latin typeface="Arial" charset="0"/>
                      </a:endParaRP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r>
              <a:tr h="685800">
                <a:tc>
                  <a:txBody>
                    <a:bodyPr/>
                    <a:lstStyle/>
                    <a:p>
                      <a:pPr marL="0" marR="0" lvl="0" indent="0" algn="l" defTabSz="914400" rtl="0" eaLnBrk="1" fontAlgn="base" latinLnBrk="0" hangingPunct="1">
                        <a:lnSpc>
                          <a:spcPct val="100000"/>
                        </a:lnSpc>
                        <a:spcBef>
                          <a:spcPct val="20000"/>
                        </a:spcBef>
                        <a:spcAft>
                          <a:spcPct val="0"/>
                        </a:spcAft>
                        <a:buClr>
                          <a:schemeClr val="accent1"/>
                        </a:buClr>
                        <a:buSzPct val="70000"/>
                        <a:buFont typeface="Wingdings" pitchFamily="2" charset="2"/>
                        <a:buNone/>
                        <a:tabLst/>
                      </a:pPr>
                      <a:r>
                        <a:rPr kumimoji="0" lang="en-US" sz="2000" b="1" i="0" u="none" strike="noStrike" cap="none" normalizeH="0" baseline="0" smtClean="0">
                          <a:ln>
                            <a:noFill/>
                          </a:ln>
                          <a:solidFill>
                            <a:schemeClr val="tx1"/>
                          </a:solidFill>
                          <a:effectLst/>
                          <a:latin typeface="Arial" charset="0"/>
                        </a:rPr>
                        <a:t>China 2.6%</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chemeClr val="accent1"/>
                        </a:buClr>
                        <a:buSzPct val="70000"/>
                        <a:buFont typeface="Wingdings" pitchFamily="2" charset="2"/>
                        <a:buNone/>
                        <a:tabLst/>
                      </a:pPr>
                      <a:r>
                        <a:rPr kumimoji="0" lang="en-US" sz="2000" b="1" i="0" u="none" strike="noStrike" cap="none" normalizeH="0" baseline="0" smtClean="0">
                          <a:ln>
                            <a:noFill/>
                          </a:ln>
                          <a:solidFill>
                            <a:schemeClr val="tx1"/>
                          </a:solidFill>
                          <a:effectLst/>
                          <a:latin typeface="Arial" charset="0"/>
                        </a:rPr>
                        <a:t>71.6</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chemeClr val="accent1"/>
                        </a:buClr>
                        <a:buSzPct val="70000"/>
                        <a:buFont typeface="Wingdings" pitchFamily="2" charset="2"/>
                        <a:buNone/>
                        <a:tabLst/>
                      </a:pPr>
                      <a:r>
                        <a:rPr kumimoji="0" lang="en-US" sz="2000" b="1" i="0" u="none" strike="noStrike" cap="none" normalizeH="0" baseline="0" smtClean="0">
                          <a:ln>
                            <a:noFill/>
                          </a:ln>
                          <a:solidFill>
                            <a:schemeClr val="tx1"/>
                          </a:solidFill>
                          <a:effectLst/>
                          <a:latin typeface="Arial" charset="0"/>
                        </a:rPr>
                        <a:t>.1</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chemeClr val="accent1"/>
                        </a:buClr>
                        <a:buSzPct val="70000"/>
                        <a:buFont typeface="Wingdings" pitchFamily="2" charset="2"/>
                        <a:buNone/>
                        <a:tabLst/>
                      </a:pPr>
                      <a:r>
                        <a:rPr kumimoji="0" lang="en-US" sz="2000" b="1" i="0" u="none" strike="noStrike" cap="none" normalizeH="0" baseline="0" smtClean="0">
                          <a:ln>
                            <a:noFill/>
                          </a:ln>
                          <a:solidFill>
                            <a:schemeClr val="tx1"/>
                          </a:solidFill>
                          <a:effectLst/>
                          <a:latin typeface="Arial" charset="0"/>
                        </a:rPr>
                        <a:t>245</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chemeClr val="accent1"/>
                        </a:buClr>
                        <a:buSzPct val="70000"/>
                        <a:buFont typeface="Wingdings" pitchFamily="2" charset="2"/>
                        <a:buNone/>
                        <a:tabLst/>
                      </a:pPr>
                      <a:r>
                        <a:rPr kumimoji="0" lang="en-US" sz="2000" b="1" i="0" u="none" strike="noStrike" cap="none" normalizeH="0" baseline="0" smtClean="0">
                          <a:ln>
                            <a:noFill/>
                          </a:ln>
                          <a:solidFill>
                            <a:schemeClr val="tx1"/>
                          </a:solidFill>
                          <a:effectLst/>
                          <a:latin typeface="Arial" charset="0"/>
                        </a:rPr>
                        <a:t>1</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chemeClr val="accent1"/>
                        </a:buClr>
                        <a:buSzPct val="70000"/>
                        <a:buFont typeface="Wingdings" pitchFamily="2" charset="2"/>
                        <a:buNone/>
                        <a:tabLst/>
                      </a:pPr>
                      <a:r>
                        <a:rPr kumimoji="0" lang="en-US" sz="2000" b="1" i="0" u="none" strike="noStrike" cap="none" normalizeH="0" baseline="0" smtClean="0">
                          <a:ln>
                            <a:noFill/>
                          </a:ln>
                          <a:solidFill>
                            <a:schemeClr val="tx1"/>
                          </a:solidFill>
                          <a:effectLst/>
                          <a:latin typeface="Arial" charset="0"/>
                        </a:rPr>
                        <a:t>37</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chemeClr val="accent1"/>
                        </a:buClr>
                        <a:buSzPct val="70000"/>
                        <a:buFont typeface="Wingdings" pitchFamily="2" charset="2"/>
                        <a:buNone/>
                        <a:tabLst/>
                      </a:pPr>
                      <a:r>
                        <a:rPr kumimoji="0" lang="en-US" sz="2000" b="1" i="0" u="none" strike="noStrike" cap="none" normalizeH="0" baseline="0" smtClean="0">
                          <a:ln>
                            <a:noFill/>
                          </a:ln>
                          <a:solidFill>
                            <a:schemeClr val="tx1"/>
                          </a:solidFill>
                          <a:effectLst/>
                          <a:latin typeface="Arial" charset="0"/>
                        </a:rPr>
                        <a:t>56(97%)</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chemeClr val="accent1"/>
                        </a:buClr>
                        <a:buSzPct val="70000"/>
                        <a:buFont typeface="Wingdings" pitchFamily="2" charset="2"/>
                        <a:buNone/>
                        <a:tabLst/>
                      </a:pPr>
                      <a:r>
                        <a:rPr kumimoji="0" lang="en-US" sz="2000" b="1" i="0" u="none" strike="noStrike" cap="none" normalizeH="0" baseline="0" smtClean="0">
                          <a:ln>
                            <a:noFill/>
                          </a:ln>
                          <a:solidFill>
                            <a:schemeClr val="tx1"/>
                          </a:solidFill>
                          <a:effectLst/>
                          <a:latin typeface="Arial" charset="0"/>
                        </a:rPr>
                        <a:t>?</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r>
              <a:tr h="533400">
                <a:tc>
                  <a:txBody>
                    <a:bodyPr/>
                    <a:lstStyle/>
                    <a:p>
                      <a:pPr marL="0" marR="0" lvl="0" indent="0" algn="l" defTabSz="914400" rtl="0" eaLnBrk="1" fontAlgn="base" latinLnBrk="0" hangingPunct="1">
                        <a:lnSpc>
                          <a:spcPct val="100000"/>
                        </a:lnSpc>
                        <a:spcBef>
                          <a:spcPct val="20000"/>
                        </a:spcBef>
                        <a:spcAft>
                          <a:spcPct val="0"/>
                        </a:spcAft>
                        <a:buClr>
                          <a:schemeClr val="accent1"/>
                        </a:buClr>
                        <a:buSzPct val="70000"/>
                        <a:buFont typeface="Wingdings" pitchFamily="2" charset="2"/>
                        <a:buNone/>
                        <a:tabLst/>
                      </a:pPr>
                      <a:r>
                        <a:rPr kumimoji="0" lang="en-US" sz="2000" b="1" i="0" u="none" strike="noStrike" cap="none" normalizeH="0" baseline="0" smtClean="0">
                          <a:ln>
                            <a:noFill/>
                          </a:ln>
                          <a:solidFill>
                            <a:schemeClr val="tx1"/>
                          </a:solidFill>
                          <a:effectLst/>
                          <a:latin typeface="Arial" charset="0"/>
                        </a:rPr>
                        <a:t>Colombia 7.6%</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chemeClr val="accent1"/>
                        </a:buClr>
                        <a:buSzPct val="70000"/>
                        <a:buFont typeface="Wingdings" pitchFamily="2" charset="2"/>
                        <a:buNone/>
                        <a:tabLst/>
                      </a:pPr>
                      <a:r>
                        <a:rPr kumimoji="0" lang="en-US" sz="2000" b="1" i="0" u="none" strike="noStrike" cap="none" normalizeH="0" baseline="0" smtClean="0">
                          <a:ln>
                            <a:noFill/>
                          </a:ln>
                          <a:solidFill>
                            <a:schemeClr val="tx1"/>
                          </a:solidFill>
                          <a:effectLst/>
                          <a:latin typeface="Arial" charset="0"/>
                        </a:rPr>
                        <a:t>71.8</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chemeClr val="accent1"/>
                        </a:buClr>
                        <a:buSzPct val="70000"/>
                        <a:buFont typeface="Wingdings" pitchFamily="2" charset="2"/>
                        <a:buNone/>
                        <a:tabLst/>
                      </a:pPr>
                      <a:r>
                        <a:rPr kumimoji="0" lang="en-US" sz="2000" b="1" i="0" u="none" strike="noStrike" cap="none" normalizeH="0" baseline="0" smtClean="0">
                          <a:ln>
                            <a:noFill/>
                          </a:ln>
                          <a:solidFill>
                            <a:schemeClr val="tx1"/>
                          </a:solidFill>
                          <a:effectLst/>
                          <a:latin typeface="Arial" charset="0"/>
                        </a:rPr>
                        <a:t>.4</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chemeClr val="accent1"/>
                        </a:buClr>
                        <a:buSzPct val="70000"/>
                        <a:buFont typeface="Wingdings" pitchFamily="2" charset="2"/>
                        <a:buNone/>
                        <a:tabLst/>
                      </a:pPr>
                      <a:r>
                        <a:rPr kumimoji="0" lang="en-US" sz="2000" b="1" i="0" u="none" strike="noStrike" cap="none" normalizeH="0" baseline="0" smtClean="0">
                          <a:ln>
                            <a:noFill/>
                          </a:ln>
                          <a:solidFill>
                            <a:schemeClr val="tx1"/>
                          </a:solidFill>
                          <a:effectLst/>
                          <a:latin typeface="Arial" charset="0"/>
                        </a:rPr>
                        <a:t>29</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chemeClr val="accent1"/>
                        </a:buClr>
                        <a:buSzPct val="70000"/>
                        <a:buFont typeface="Wingdings" pitchFamily="2" charset="2"/>
                        <a:buNone/>
                        <a:tabLst/>
                      </a:pPr>
                      <a:r>
                        <a:rPr kumimoji="0" lang="en-US" sz="2000" b="1" i="0" u="none" strike="noStrike" cap="none" normalizeH="0" baseline="0" smtClean="0">
                          <a:ln>
                            <a:noFill/>
                          </a:ln>
                          <a:solidFill>
                            <a:schemeClr val="tx1"/>
                          </a:solidFill>
                          <a:effectLst/>
                          <a:latin typeface="Arial" charset="0"/>
                        </a:rPr>
                        <a:t>250</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chemeClr val="accent1"/>
                        </a:buClr>
                        <a:buSzPct val="70000"/>
                        <a:buFont typeface="Wingdings" pitchFamily="2" charset="2"/>
                        <a:buNone/>
                        <a:tabLst/>
                      </a:pPr>
                      <a:r>
                        <a:rPr kumimoji="0" lang="en-US" sz="2000" b="1" i="0" u="none" strike="noStrike" cap="none" normalizeH="0" baseline="0" smtClean="0">
                          <a:ln>
                            <a:noFill/>
                          </a:ln>
                          <a:solidFill>
                            <a:schemeClr val="tx1"/>
                          </a:solidFill>
                          <a:effectLst/>
                          <a:latin typeface="Arial" charset="0"/>
                        </a:rPr>
                        <a:t>23</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chemeClr val="accent1"/>
                        </a:buClr>
                        <a:buSzPct val="70000"/>
                        <a:buFont typeface="Wingdings" pitchFamily="2" charset="2"/>
                        <a:buNone/>
                        <a:tabLst/>
                      </a:pPr>
                      <a:r>
                        <a:rPr kumimoji="0" lang="en-US" sz="2000" b="1" i="0" u="none" strike="noStrike" cap="none" normalizeH="0" baseline="0" smtClean="0">
                          <a:ln>
                            <a:noFill/>
                          </a:ln>
                          <a:solidFill>
                            <a:schemeClr val="tx1"/>
                          </a:solidFill>
                          <a:effectLst/>
                          <a:latin typeface="Arial" charset="0"/>
                        </a:rPr>
                        <a:t>80 (86)</a:t>
                      </a:r>
                    </a:p>
                    <a:p>
                      <a:pPr marL="0" marR="0" lvl="0" indent="0" algn="l" defTabSz="914400" rtl="0" eaLnBrk="1" fontAlgn="base" latinLnBrk="0" hangingPunct="1">
                        <a:lnSpc>
                          <a:spcPct val="100000"/>
                        </a:lnSpc>
                        <a:spcBef>
                          <a:spcPct val="20000"/>
                        </a:spcBef>
                        <a:spcAft>
                          <a:spcPct val="0"/>
                        </a:spcAft>
                        <a:buClr>
                          <a:schemeClr val="accent1"/>
                        </a:buClr>
                        <a:buSzPct val="70000"/>
                        <a:buFont typeface="Wingdings" pitchFamily="2" charset="2"/>
                        <a:buNone/>
                        <a:tabLst/>
                      </a:pPr>
                      <a:endParaRPr kumimoji="0" lang="en-US" sz="2000" b="1" i="0" u="none" strike="noStrike" cap="none" normalizeH="0" baseline="0" smtClean="0">
                        <a:ln>
                          <a:noFill/>
                        </a:ln>
                        <a:solidFill>
                          <a:schemeClr val="tx1"/>
                        </a:solidFill>
                        <a:effectLst/>
                        <a:latin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chemeClr val="accent1"/>
                        </a:buClr>
                        <a:buSzPct val="70000"/>
                        <a:buFont typeface="Wingdings" pitchFamily="2" charset="2"/>
                        <a:buNone/>
                        <a:tabLst/>
                      </a:pPr>
                      <a:r>
                        <a:rPr kumimoji="0" lang="en-US" sz="2000" b="1" i="0" u="none" strike="noStrike" cap="none" normalizeH="0" baseline="0" smtClean="0">
                          <a:ln>
                            <a:noFill/>
                          </a:ln>
                          <a:solidFill>
                            <a:schemeClr val="tx1"/>
                          </a:solidFill>
                          <a:effectLst/>
                          <a:latin typeface="Arial" charset="0"/>
                        </a:rPr>
                        <a:t>614</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r>
              <a:tr h="554038">
                <a:tc>
                  <a:txBody>
                    <a:bodyPr/>
                    <a:lstStyle/>
                    <a:p>
                      <a:pPr marL="0" marR="0" lvl="0" indent="0" algn="l" defTabSz="914400" rtl="0" eaLnBrk="1" fontAlgn="base" latinLnBrk="0" hangingPunct="1">
                        <a:lnSpc>
                          <a:spcPct val="100000"/>
                        </a:lnSpc>
                        <a:spcBef>
                          <a:spcPct val="20000"/>
                        </a:spcBef>
                        <a:spcAft>
                          <a:spcPct val="0"/>
                        </a:spcAft>
                        <a:buClr>
                          <a:schemeClr val="accent1"/>
                        </a:buClr>
                        <a:buSzPct val="70000"/>
                        <a:buFont typeface="Wingdings" pitchFamily="2" charset="2"/>
                        <a:buNone/>
                        <a:tabLst/>
                      </a:pPr>
                      <a:r>
                        <a:rPr kumimoji="0" lang="en-US" sz="2000" b="1" i="0" u="none" strike="noStrike" cap="none" normalizeH="0" baseline="0" smtClean="0">
                          <a:ln>
                            <a:noFill/>
                          </a:ln>
                          <a:solidFill>
                            <a:schemeClr val="tx1"/>
                          </a:solidFill>
                          <a:effectLst/>
                          <a:latin typeface="Arial" charset="0"/>
                        </a:rPr>
                        <a:t>Myanmar ?</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chemeClr val="accent1"/>
                        </a:buClr>
                        <a:buSzPct val="70000"/>
                        <a:buFont typeface="Wingdings" pitchFamily="2" charset="2"/>
                        <a:buNone/>
                        <a:tabLst/>
                      </a:pPr>
                      <a:r>
                        <a:rPr kumimoji="0" lang="en-US" sz="2000" b="1" i="0" u="none" strike="noStrike" cap="none" normalizeH="0" baseline="0" smtClean="0">
                          <a:ln>
                            <a:noFill/>
                          </a:ln>
                          <a:solidFill>
                            <a:schemeClr val="tx1"/>
                          </a:solidFill>
                          <a:effectLst/>
                          <a:latin typeface="Arial" charset="0"/>
                        </a:rPr>
                        <a:t>57</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chemeClr val="accent1"/>
                        </a:buClr>
                        <a:buSzPct val="70000"/>
                        <a:buFont typeface="Wingdings" pitchFamily="2" charset="2"/>
                        <a:buNone/>
                        <a:tabLst/>
                      </a:pPr>
                      <a:r>
                        <a:rPr kumimoji="0" lang="en-US" sz="2000" b="1" i="0" u="none" strike="noStrike" cap="none" normalizeH="0" baseline="0" smtClean="0">
                          <a:ln>
                            <a:noFill/>
                          </a:ln>
                          <a:solidFill>
                            <a:schemeClr val="tx1"/>
                          </a:solidFill>
                          <a:effectLst/>
                          <a:latin typeface="Arial" charset="0"/>
                        </a:rPr>
                        <a:t>?</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chemeClr val="accent1"/>
                        </a:buClr>
                        <a:buSzPct val="70000"/>
                        <a:buFont typeface="Wingdings" pitchFamily="2" charset="2"/>
                        <a:buNone/>
                        <a:tabLst/>
                      </a:pPr>
                      <a:r>
                        <a:rPr kumimoji="0" lang="en-US" sz="2000" b="1" i="0" u="none" strike="noStrike" cap="none" normalizeH="0" baseline="0" smtClean="0">
                          <a:ln>
                            <a:noFill/>
                          </a:ln>
                          <a:solidFill>
                            <a:schemeClr val="tx1"/>
                          </a:solidFill>
                          <a:effectLst/>
                          <a:latin typeface="Arial" charset="0"/>
                        </a:rPr>
                        <a:t>113</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chemeClr val="accent1"/>
                        </a:buClr>
                        <a:buSzPct val="70000"/>
                        <a:buFont typeface="Wingdings" pitchFamily="2" charset="2"/>
                        <a:buNone/>
                        <a:tabLst/>
                      </a:pPr>
                      <a:r>
                        <a:rPr kumimoji="0" lang="en-US" sz="2000" b="1" i="0" u="none" strike="noStrike" cap="none" normalizeH="0" baseline="0" smtClean="0">
                          <a:ln>
                            <a:noFill/>
                          </a:ln>
                          <a:solidFill>
                            <a:schemeClr val="tx1"/>
                          </a:solidFill>
                          <a:effectLst/>
                          <a:latin typeface="Arial" charset="0"/>
                        </a:rPr>
                        <a:t>224</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chemeClr val="accent1"/>
                        </a:buClr>
                        <a:buSzPct val="70000"/>
                        <a:buFont typeface="Wingdings" pitchFamily="2" charset="2"/>
                        <a:buNone/>
                        <a:tabLst/>
                      </a:pPr>
                      <a:r>
                        <a:rPr kumimoji="0" lang="en-US" sz="2000" b="1" i="0" u="none" strike="noStrike" cap="none" normalizeH="0" baseline="0" smtClean="0">
                          <a:ln>
                            <a:noFill/>
                          </a:ln>
                          <a:solidFill>
                            <a:schemeClr val="tx1"/>
                          </a:solidFill>
                          <a:effectLst/>
                          <a:latin typeface="Arial" charset="0"/>
                        </a:rPr>
                        <a:t>109</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chemeClr val="accent1"/>
                        </a:buClr>
                        <a:buSzPct val="70000"/>
                        <a:buFont typeface="Wingdings" pitchFamily="2" charset="2"/>
                        <a:buNone/>
                        <a:tabLst/>
                      </a:pPr>
                      <a:r>
                        <a:rPr kumimoji="0" lang="en-US" sz="2000" b="1" i="0" u="none" strike="noStrike" cap="none" normalizeH="0" baseline="0" smtClean="0">
                          <a:ln>
                            <a:noFill/>
                          </a:ln>
                          <a:solidFill>
                            <a:schemeClr val="tx1"/>
                          </a:solidFill>
                          <a:effectLst/>
                          <a:latin typeface="Arial" charset="0"/>
                        </a:rPr>
                        <a:t>230 (?%)</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chemeClr val="accent1"/>
                        </a:buClr>
                        <a:buSzPct val="70000"/>
                        <a:buFont typeface="Wingdings" pitchFamily="2" charset="2"/>
                        <a:buNone/>
                        <a:tabLst/>
                      </a:pPr>
                      <a:r>
                        <a:rPr kumimoji="0" lang="en-US" sz="2000" b="1" i="0" u="none" strike="noStrike" cap="none" normalizeH="0" baseline="0" smtClean="0">
                          <a:ln>
                            <a:noFill/>
                          </a:ln>
                          <a:solidFill>
                            <a:schemeClr val="tx1"/>
                          </a:solidFill>
                          <a:effectLst/>
                          <a:latin typeface="Arial" charset="0"/>
                        </a:rPr>
                        <a:t>?</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r>
              <a:tr h="563563">
                <a:tc>
                  <a:txBody>
                    <a:bodyPr/>
                    <a:lstStyle/>
                    <a:p>
                      <a:pPr marL="0" marR="0" lvl="0" indent="0" algn="l" defTabSz="914400" rtl="0" eaLnBrk="1" fontAlgn="base" latinLnBrk="0" hangingPunct="1">
                        <a:lnSpc>
                          <a:spcPct val="100000"/>
                        </a:lnSpc>
                        <a:spcBef>
                          <a:spcPct val="20000"/>
                        </a:spcBef>
                        <a:spcAft>
                          <a:spcPct val="0"/>
                        </a:spcAft>
                        <a:buClr>
                          <a:schemeClr val="accent1"/>
                        </a:buClr>
                        <a:buSzPct val="70000"/>
                        <a:buFont typeface="Wingdings" pitchFamily="2" charset="2"/>
                        <a:buNone/>
                        <a:tabLst/>
                      </a:pPr>
                      <a:r>
                        <a:rPr kumimoji="0" lang="en-US" sz="2000" b="1" i="0" u="none" strike="noStrike" cap="none" normalizeH="0" baseline="0" smtClean="0">
                          <a:ln>
                            <a:noFill/>
                          </a:ln>
                          <a:solidFill>
                            <a:schemeClr val="tx1"/>
                          </a:solidFill>
                          <a:effectLst/>
                          <a:latin typeface="Arial" charset="0"/>
                        </a:rPr>
                        <a:t>Sudan</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chemeClr val="accent1"/>
                        </a:buClr>
                        <a:buSzPct val="70000"/>
                        <a:buFont typeface="Wingdings" pitchFamily="2" charset="2"/>
                        <a:buNone/>
                        <a:tabLst/>
                      </a:pPr>
                      <a:r>
                        <a:rPr kumimoji="0" lang="es-EC" sz="2000" b="1" i="0" u="none" strike="noStrike" cap="none" normalizeH="0" baseline="0" smtClean="0">
                          <a:ln>
                            <a:noFill/>
                          </a:ln>
                          <a:solidFill>
                            <a:schemeClr val="tx1"/>
                          </a:solidFill>
                          <a:effectLst/>
                          <a:latin typeface="Arial" charset="0"/>
                        </a:rPr>
                        <a:t>55.4</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chemeClr val="accent1"/>
                        </a:buClr>
                        <a:buSzPct val="70000"/>
                        <a:buFont typeface="Wingdings" pitchFamily="2" charset="2"/>
                        <a:buNone/>
                        <a:tabLst/>
                      </a:pPr>
                      <a:r>
                        <a:rPr kumimoji="0" lang="es-EC" sz="2000" b="1" i="0" u="none" strike="noStrike" cap="none" normalizeH="0" baseline="0" smtClean="0">
                          <a:ln>
                            <a:noFill/>
                          </a:ln>
                          <a:solidFill>
                            <a:schemeClr val="tx1"/>
                          </a:solidFill>
                          <a:effectLst/>
                          <a:latin typeface="Arial" charset="0"/>
                        </a:rPr>
                        <a:t>2.6</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chemeClr val="accent1"/>
                        </a:buClr>
                        <a:buSzPct val="70000"/>
                        <a:buFont typeface="Wingdings" pitchFamily="2" charset="2"/>
                        <a:buNone/>
                        <a:tabLst/>
                      </a:pPr>
                      <a:r>
                        <a:rPr kumimoji="0" lang="es-EC" sz="2000" b="1" i="0" u="none" strike="noStrike" cap="none" normalizeH="0" baseline="0" smtClean="0">
                          <a:ln>
                            <a:noFill/>
                          </a:ln>
                          <a:solidFill>
                            <a:schemeClr val="tx1"/>
                          </a:solidFill>
                          <a:effectLst/>
                          <a:latin typeface="Arial" charset="0"/>
                        </a:rPr>
                        <a:t>142</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chemeClr val="accent1"/>
                        </a:buClr>
                        <a:buSzPct val="70000"/>
                        <a:buFont typeface="Wingdings" pitchFamily="2" charset="2"/>
                        <a:buNone/>
                        <a:tabLst/>
                      </a:pPr>
                      <a:r>
                        <a:rPr kumimoji="0" lang="es-EC" sz="2000" b="1" i="0" u="none" strike="noStrike" cap="none" normalizeH="0" baseline="0" smtClean="0">
                          <a:ln>
                            <a:noFill/>
                          </a:ln>
                          <a:solidFill>
                            <a:schemeClr val="tx1"/>
                          </a:solidFill>
                          <a:effectLst/>
                          <a:latin typeface="Arial" charset="0"/>
                        </a:rPr>
                        <a:t>13,934</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chemeClr val="accent1"/>
                        </a:buClr>
                        <a:buSzPct val="70000"/>
                        <a:buFont typeface="Wingdings" pitchFamily="2" charset="2"/>
                        <a:buNone/>
                        <a:tabLst/>
                      </a:pPr>
                      <a:r>
                        <a:rPr kumimoji="0" lang="es-EC" sz="2000" b="1" i="0" u="none" strike="noStrike" cap="none" normalizeH="0" baseline="0" smtClean="0">
                          <a:ln>
                            <a:noFill/>
                          </a:ln>
                          <a:solidFill>
                            <a:schemeClr val="tx1"/>
                          </a:solidFill>
                          <a:effectLst/>
                          <a:latin typeface="Arial" charset="0"/>
                        </a:rPr>
                        <a:t>107</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chemeClr val="accent1"/>
                        </a:buClr>
                        <a:buSzPct val="70000"/>
                        <a:buFont typeface="Wingdings" pitchFamily="2" charset="2"/>
                        <a:buNone/>
                        <a:tabLst/>
                      </a:pPr>
                      <a:r>
                        <a:rPr kumimoji="0" lang="es-EC" sz="2000" b="1" i="0" u="none" strike="noStrike" cap="none" normalizeH="0" baseline="0" smtClean="0">
                          <a:ln>
                            <a:noFill/>
                          </a:ln>
                          <a:solidFill>
                            <a:schemeClr val="tx1"/>
                          </a:solidFill>
                          <a:effectLst/>
                          <a:latin typeface="Arial" charset="0"/>
                        </a:rPr>
                        <a:t>550 (86%)</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chemeClr val="accent1"/>
                        </a:buClr>
                        <a:buSzPct val="70000"/>
                        <a:buFont typeface="Wingdings" pitchFamily="2" charset="2"/>
                        <a:buNone/>
                        <a:tabLst/>
                      </a:pPr>
                      <a:r>
                        <a:rPr kumimoji="0" lang="es-EC" sz="2000" b="1" i="0" u="none" strike="noStrike" cap="none" normalizeH="0" baseline="0" smtClean="0">
                          <a:ln>
                            <a:noFill/>
                          </a:ln>
                          <a:solidFill>
                            <a:schemeClr val="tx1"/>
                          </a:solidFill>
                          <a:effectLst/>
                          <a:latin typeface="Arial" charset="0"/>
                        </a:rPr>
                        <a:t>?</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r>
              <a:tr h="563563">
                <a:tc>
                  <a:txBody>
                    <a:bodyPr/>
                    <a:lstStyle/>
                    <a:p>
                      <a:pPr marL="0" marR="0" lvl="0" indent="0" algn="l" defTabSz="914400" rtl="0" eaLnBrk="1" fontAlgn="base" latinLnBrk="0" hangingPunct="1">
                        <a:lnSpc>
                          <a:spcPct val="100000"/>
                        </a:lnSpc>
                        <a:spcBef>
                          <a:spcPct val="20000"/>
                        </a:spcBef>
                        <a:spcAft>
                          <a:spcPct val="0"/>
                        </a:spcAft>
                        <a:buClr>
                          <a:schemeClr val="accent1"/>
                        </a:buClr>
                        <a:buSzPct val="70000"/>
                        <a:buFont typeface="Wingdings" pitchFamily="2" charset="2"/>
                        <a:buNone/>
                        <a:tabLst/>
                      </a:pPr>
                      <a:r>
                        <a:rPr kumimoji="0" lang="en-US" sz="2000" b="1" i="0" u="none" strike="noStrike" cap="none" normalizeH="0" baseline="0" smtClean="0">
                          <a:ln>
                            <a:noFill/>
                          </a:ln>
                          <a:solidFill>
                            <a:schemeClr val="tx1"/>
                          </a:solidFill>
                          <a:effectLst/>
                          <a:latin typeface="Arial" charset="0"/>
                        </a:rPr>
                        <a:t>Cuba</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chemeClr val="accent1"/>
                        </a:buClr>
                        <a:buSzPct val="70000"/>
                        <a:buFont typeface="Wingdings" pitchFamily="2" charset="2"/>
                        <a:buNone/>
                        <a:tabLst/>
                      </a:pPr>
                      <a:r>
                        <a:rPr kumimoji="0" lang="es-EC" sz="2000" b="1" i="0" u="none" strike="noStrike" cap="none" normalizeH="0" baseline="0" smtClean="0">
                          <a:ln>
                            <a:noFill/>
                          </a:ln>
                          <a:solidFill>
                            <a:schemeClr val="tx1"/>
                          </a:solidFill>
                          <a:effectLst/>
                          <a:latin typeface="Arial" charset="0"/>
                        </a:rPr>
                        <a:t>76.5</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chemeClr val="accent1"/>
                        </a:buClr>
                        <a:buSzPct val="70000"/>
                        <a:buFont typeface="Wingdings" pitchFamily="2" charset="2"/>
                        <a:buNone/>
                        <a:tabLst/>
                      </a:pPr>
                      <a:r>
                        <a:rPr kumimoji="0" lang="es-EC" sz="2000" b="1" i="0" u="none" strike="noStrike" cap="none" normalizeH="0" baseline="0" smtClean="0">
                          <a:ln>
                            <a:noFill/>
                          </a:ln>
                          <a:solidFill>
                            <a:schemeClr val="tx1"/>
                          </a:solidFill>
                          <a:effectLst/>
                          <a:latin typeface="Arial" charset="0"/>
                        </a:rPr>
                        <a:t>?</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chemeClr val="accent1"/>
                        </a:buClr>
                        <a:buSzPct val="70000"/>
                        <a:buFont typeface="Wingdings" pitchFamily="2" charset="2"/>
                        <a:buNone/>
                        <a:tabLst/>
                      </a:pPr>
                      <a:r>
                        <a:rPr kumimoji="0" lang="es-EC" sz="2000" b="1" i="0" u="none" strike="noStrike" cap="none" normalizeH="0" baseline="0" smtClean="0">
                          <a:ln>
                            <a:noFill/>
                          </a:ln>
                          <a:solidFill>
                            <a:schemeClr val="tx1"/>
                          </a:solidFill>
                          <a:effectLst/>
                          <a:latin typeface="Arial" charset="0"/>
                        </a:rPr>
                        <a:t>6</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chemeClr val="accent1"/>
                        </a:buClr>
                        <a:buSzPct val="70000"/>
                        <a:buFont typeface="Wingdings" pitchFamily="2" charset="2"/>
                        <a:buNone/>
                        <a:tabLst/>
                      </a:pPr>
                      <a:r>
                        <a:rPr kumimoji="0" lang="es-EC" sz="2000" b="1" i="0" u="none" strike="noStrike" cap="none" normalizeH="0" baseline="0" smtClean="0">
                          <a:ln>
                            <a:noFill/>
                          </a:ln>
                          <a:solidFill>
                            <a:schemeClr val="tx1"/>
                          </a:solidFill>
                          <a:effectLst/>
                          <a:latin typeface="Arial" charset="0"/>
                        </a:rPr>
                        <a:t>?</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chemeClr val="accent1"/>
                        </a:buClr>
                        <a:buSzPct val="70000"/>
                        <a:buFont typeface="Wingdings" pitchFamily="2" charset="2"/>
                        <a:buNone/>
                        <a:tabLst/>
                      </a:pPr>
                      <a:r>
                        <a:rPr kumimoji="0" lang="es-EC" sz="2000" b="1" i="0" u="none" strike="noStrike" cap="none" normalizeH="0" baseline="0" smtClean="0">
                          <a:ln>
                            <a:noFill/>
                          </a:ln>
                          <a:solidFill>
                            <a:schemeClr val="tx1"/>
                          </a:solidFill>
                          <a:effectLst/>
                          <a:latin typeface="Arial" charset="0"/>
                        </a:rPr>
                        <a:t>9</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chemeClr val="accent1"/>
                        </a:buClr>
                        <a:buSzPct val="70000"/>
                        <a:buFont typeface="Wingdings" pitchFamily="2" charset="2"/>
                        <a:buNone/>
                        <a:tabLst/>
                      </a:pPr>
                      <a:r>
                        <a:rPr kumimoji="0" lang="es-EC" sz="2000" b="1" i="0" u="none" strike="noStrike" cap="none" normalizeH="0" baseline="0" smtClean="0">
                          <a:ln>
                            <a:noFill/>
                          </a:ln>
                          <a:solidFill>
                            <a:schemeClr val="tx1"/>
                          </a:solidFill>
                          <a:effectLst/>
                          <a:latin typeface="Arial" charset="0"/>
                        </a:rPr>
                        <a:t>33(100%)</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chemeClr val="accent1"/>
                        </a:buClr>
                        <a:buSzPct val="70000"/>
                        <a:buFont typeface="Wingdings" pitchFamily="2" charset="2"/>
                        <a:buNone/>
                        <a:tabLst/>
                      </a:pPr>
                      <a:r>
                        <a:rPr kumimoji="0" lang="es-EC" sz="2000" b="1" i="0" u="none" strike="noStrike" cap="none" normalizeH="0" baseline="0" smtClean="0">
                          <a:ln>
                            <a:noFill/>
                          </a:ln>
                          <a:solidFill>
                            <a:schemeClr val="tx1"/>
                          </a:solidFill>
                          <a:effectLst/>
                          <a:latin typeface="Arial" charset="0"/>
                        </a:rPr>
                        <a:t>?</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r>
            </a:tbl>
          </a:graphicData>
        </a:graphic>
      </p:graphicFrame>
      <p:sp>
        <p:nvSpPr>
          <p:cNvPr id="58454" name="Text Box 86"/>
          <p:cNvSpPr txBox="1">
            <a:spLocks noChangeArrowheads="1"/>
          </p:cNvSpPr>
          <p:nvPr/>
        </p:nvSpPr>
        <p:spPr bwMode="auto">
          <a:xfrm>
            <a:off x="5470525" y="762000"/>
            <a:ext cx="3673475" cy="366713"/>
          </a:xfrm>
          <a:prstGeom prst="rect">
            <a:avLst/>
          </a:prstGeom>
          <a:noFill/>
          <a:ln w="9525">
            <a:noFill/>
            <a:miter lim="800000"/>
            <a:headEnd/>
            <a:tailEnd/>
          </a:ln>
        </p:spPr>
        <p:txBody>
          <a:bodyPr>
            <a:spAutoFit/>
          </a:bodyPr>
          <a:lstStyle/>
          <a:p>
            <a:pPr eaLnBrk="0" hangingPunct="0"/>
            <a:r>
              <a:rPr lang="en-US"/>
              <a:t>http://hdr.undp.org/statistics/data/</a:t>
            </a:r>
          </a:p>
        </p:txBody>
      </p:sp>
    </p:spTree>
  </p:cSld>
  <p:clrMapOvr>
    <a:masterClrMapping/>
  </p:clrMapOvr>
  <p:timing>
    <p:tnLst>
      <p:par>
        <p:cTn id="1" dur="indefinite" restart="never" nodeType="tmRoot"/>
      </p:par>
    </p:tnLst>
  </p:timing>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9394" name="Rectangle 2"/>
          <p:cNvSpPr>
            <a:spLocks noGrp="1" noChangeArrowheads="1"/>
          </p:cNvSpPr>
          <p:nvPr>
            <p:ph type="title"/>
          </p:nvPr>
        </p:nvSpPr>
        <p:spPr/>
        <p:txBody>
          <a:bodyPr/>
          <a:lstStyle/>
          <a:p>
            <a:pPr eaLnBrk="1" hangingPunct="1"/>
            <a:r>
              <a:rPr lang="es-EC" smtClean="0"/>
              <a:t>Malawi as an example</a:t>
            </a:r>
          </a:p>
        </p:txBody>
      </p:sp>
      <p:pic>
        <p:nvPicPr>
          <p:cNvPr id="59395" name="Picture 3" descr="malawi-map"/>
          <p:cNvPicPr>
            <a:picLocks noGrp="1" noChangeAspect="1" noChangeArrowheads="1"/>
          </p:cNvPicPr>
          <p:nvPr>
            <p:ph idx="1"/>
          </p:nvPr>
        </p:nvPicPr>
        <p:blipFill>
          <a:blip r:embed="rId2"/>
          <a:srcRect/>
          <a:stretch>
            <a:fillRect/>
          </a:stretch>
        </p:blipFill>
        <p:spPr>
          <a:xfrm>
            <a:off x="914400" y="1447800"/>
            <a:ext cx="3748088" cy="4495800"/>
          </a:xfrm>
          <a:noFill/>
        </p:spPr>
      </p:pic>
      <p:sp>
        <p:nvSpPr>
          <p:cNvPr id="59396" name="Text Box 4"/>
          <p:cNvSpPr txBox="1">
            <a:spLocks noChangeArrowheads="1"/>
          </p:cNvSpPr>
          <p:nvPr/>
        </p:nvSpPr>
        <p:spPr bwMode="auto">
          <a:xfrm>
            <a:off x="5257800" y="1628775"/>
            <a:ext cx="3657600" cy="5453063"/>
          </a:xfrm>
          <a:prstGeom prst="rect">
            <a:avLst/>
          </a:prstGeom>
          <a:noFill/>
          <a:ln w="9525">
            <a:noFill/>
            <a:miter lim="800000"/>
            <a:headEnd/>
            <a:tailEnd/>
          </a:ln>
        </p:spPr>
        <p:txBody>
          <a:bodyPr>
            <a:spAutoFit/>
          </a:bodyPr>
          <a:lstStyle/>
          <a:p>
            <a:pPr eaLnBrk="0" hangingPunct="0">
              <a:spcBef>
                <a:spcPct val="50000"/>
              </a:spcBef>
              <a:buFontTx/>
              <a:buChar char="•"/>
            </a:pPr>
            <a:r>
              <a:rPr lang="es-EC"/>
              <a:t> in South East Africa surrounded by Mozambique to west, south and east, Tanzania to north east and Zambia to the north west.</a:t>
            </a:r>
          </a:p>
          <a:p>
            <a:pPr eaLnBrk="0" hangingPunct="0">
              <a:spcBef>
                <a:spcPct val="50000"/>
              </a:spcBef>
              <a:buFontTx/>
              <a:buChar char="•"/>
            </a:pPr>
            <a:r>
              <a:rPr lang="es-EC"/>
              <a:t>  population of 11.6 million are 46 % under 15. </a:t>
            </a:r>
          </a:p>
          <a:p>
            <a:pPr eaLnBrk="0" hangingPunct="0">
              <a:spcBef>
                <a:spcPct val="50000"/>
              </a:spcBef>
              <a:buFontTx/>
              <a:buChar char="•"/>
            </a:pPr>
            <a:r>
              <a:rPr lang="es-EC"/>
              <a:t>The fertility is 6 per woman. </a:t>
            </a:r>
          </a:p>
          <a:p>
            <a:pPr eaLnBrk="0" hangingPunct="0">
              <a:spcBef>
                <a:spcPct val="50000"/>
              </a:spcBef>
              <a:buFontTx/>
              <a:buChar char="•"/>
            </a:pPr>
            <a:r>
              <a:rPr lang="es-EC"/>
              <a:t>The economy is predominantly  agricuture, tobacco, sugar case, coffee, tea </a:t>
            </a:r>
          </a:p>
          <a:p>
            <a:pPr eaLnBrk="0" hangingPunct="0">
              <a:spcBef>
                <a:spcPct val="50000"/>
              </a:spcBef>
              <a:buFontTx/>
              <a:buChar char="•"/>
            </a:pPr>
            <a:r>
              <a:rPr lang="es-EC"/>
              <a:t>one of the world’s poorest</a:t>
            </a:r>
          </a:p>
          <a:p>
            <a:pPr eaLnBrk="0" hangingPunct="0">
              <a:spcBef>
                <a:spcPct val="50000"/>
              </a:spcBef>
              <a:buFontTx/>
              <a:buChar char="•"/>
            </a:pPr>
            <a:r>
              <a:rPr lang="es-EC"/>
              <a:t>GDP $570/c</a:t>
            </a:r>
          </a:p>
          <a:p>
            <a:pPr eaLnBrk="0" hangingPunct="0">
              <a:spcBef>
                <a:spcPct val="50000"/>
              </a:spcBef>
              <a:buFontTx/>
              <a:buChar char="•"/>
            </a:pPr>
            <a:r>
              <a:rPr lang="es-EC"/>
              <a:t>In 2006 there were more malawian doctors in Birmingham Uk than in the whole of Malawi.</a:t>
            </a:r>
          </a:p>
          <a:p>
            <a:pPr eaLnBrk="0" hangingPunct="0">
              <a:spcBef>
                <a:spcPct val="50000"/>
              </a:spcBef>
            </a:pPr>
            <a:endParaRPr lang="es-EC"/>
          </a:p>
        </p:txBody>
      </p:sp>
    </p:spTree>
  </p:cSld>
  <p:clrMapOvr>
    <a:masterClrMapping/>
  </p:clrMapOvr>
  <p:timing>
    <p:tnLst>
      <p:par>
        <p:cTn id="1" dur="indefinite" restart="never" nodeType="tmRoot"/>
      </p:par>
    </p:tnLst>
  </p:timing>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0418" name="Rectangle 2"/>
          <p:cNvSpPr>
            <a:spLocks noGrp="1" noChangeArrowheads="1"/>
          </p:cNvSpPr>
          <p:nvPr>
            <p:ph type="title"/>
          </p:nvPr>
        </p:nvSpPr>
        <p:spPr/>
        <p:txBody>
          <a:bodyPr/>
          <a:lstStyle/>
          <a:p>
            <a:pPr eaLnBrk="1" hangingPunct="1"/>
            <a:r>
              <a:rPr lang="es-EC" smtClean="0"/>
              <a:t>Schools in Malawi </a:t>
            </a:r>
            <a:br>
              <a:rPr lang="es-EC" smtClean="0"/>
            </a:br>
            <a:r>
              <a:rPr lang="es-EC" sz="1400" smtClean="0"/>
              <a:t>Courtesy of Rachel Maser,2006</a:t>
            </a:r>
          </a:p>
        </p:txBody>
      </p:sp>
      <p:pic>
        <p:nvPicPr>
          <p:cNvPr id="60419" name="Picture 3" descr="Class_small"/>
          <p:cNvPicPr>
            <a:picLocks noGrp="1" noChangeAspect="1" noChangeArrowheads="1"/>
          </p:cNvPicPr>
          <p:nvPr>
            <p:ph sz="half" idx="1"/>
          </p:nvPr>
        </p:nvPicPr>
        <p:blipFill>
          <a:blip r:embed="rId2"/>
          <a:srcRect/>
          <a:stretch>
            <a:fillRect/>
          </a:stretch>
        </p:blipFill>
        <p:spPr>
          <a:xfrm>
            <a:off x="3886200" y="3276600"/>
            <a:ext cx="5046663" cy="3786188"/>
          </a:xfrm>
          <a:noFill/>
        </p:spPr>
      </p:pic>
      <p:pic>
        <p:nvPicPr>
          <p:cNvPr id="60420" name="Picture 4" descr="Headmaster_house"/>
          <p:cNvPicPr>
            <a:picLocks noGrp="1" noChangeAspect="1" noChangeArrowheads="1"/>
          </p:cNvPicPr>
          <p:nvPr>
            <p:ph sz="half" idx="2"/>
          </p:nvPr>
        </p:nvPicPr>
        <p:blipFill>
          <a:blip r:embed="rId3"/>
          <a:srcRect/>
          <a:stretch>
            <a:fillRect/>
          </a:stretch>
        </p:blipFill>
        <p:spPr>
          <a:xfrm>
            <a:off x="0" y="3581400"/>
            <a:ext cx="4214813" cy="3152775"/>
          </a:xfrm>
          <a:noFill/>
        </p:spPr>
      </p:pic>
      <p:sp>
        <p:nvSpPr>
          <p:cNvPr id="60421" name="Text Box 5"/>
          <p:cNvSpPr txBox="1">
            <a:spLocks noChangeArrowheads="1"/>
          </p:cNvSpPr>
          <p:nvPr/>
        </p:nvSpPr>
        <p:spPr bwMode="auto">
          <a:xfrm>
            <a:off x="6248400" y="1447800"/>
            <a:ext cx="2133600" cy="366713"/>
          </a:xfrm>
          <a:prstGeom prst="rect">
            <a:avLst/>
          </a:prstGeom>
          <a:noFill/>
          <a:ln w="9525">
            <a:noFill/>
            <a:miter lim="800000"/>
            <a:headEnd/>
            <a:tailEnd/>
          </a:ln>
        </p:spPr>
        <p:txBody>
          <a:bodyPr>
            <a:spAutoFit/>
          </a:bodyPr>
          <a:lstStyle/>
          <a:p>
            <a:pPr eaLnBrk="0" hangingPunct="0">
              <a:spcBef>
                <a:spcPct val="50000"/>
              </a:spcBef>
            </a:pPr>
            <a:endParaRPr lang="es-EC"/>
          </a:p>
        </p:txBody>
      </p:sp>
      <p:sp>
        <p:nvSpPr>
          <p:cNvPr id="60422" name="Text Box 6"/>
          <p:cNvSpPr txBox="1">
            <a:spLocks noChangeArrowheads="1"/>
          </p:cNvSpPr>
          <p:nvPr/>
        </p:nvSpPr>
        <p:spPr bwMode="auto">
          <a:xfrm>
            <a:off x="1219200" y="1600200"/>
            <a:ext cx="6858000" cy="1192213"/>
          </a:xfrm>
          <a:prstGeom prst="rect">
            <a:avLst/>
          </a:prstGeom>
          <a:noFill/>
          <a:ln w="9525">
            <a:noFill/>
            <a:miter lim="800000"/>
            <a:headEnd/>
            <a:tailEnd/>
          </a:ln>
        </p:spPr>
        <p:txBody>
          <a:bodyPr>
            <a:spAutoFit/>
          </a:bodyPr>
          <a:lstStyle/>
          <a:p>
            <a:pPr eaLnBrk="0" hangingPunct="0">
              <a:spcBef>
                <a:spcPct val="50000"/>
              </a:spcBef>
              <a:buFontTx/>
              <a:buChar char="•"/>
            </a:pPr>
            <a:r>
              <a:rPr lang="es-EC"/>
              <a:t>Female illiteracy 74%</a:t>
            </a:r>
          </a:p>
          <a:p>
            <a:pPr eaLnBrk="0" hangingPunct="0">
              <a:spcBef>
                <a:spcPct val="50000"/>
              </a:spcBef>
              <a:buFontTx/>
              <a:buChar char="•"/>
            </a:pPr>
            <a:r>
              <a:rPr lang="es-EC"/>
              <a:t>Teacher salary $50/month</a:t>
            </a:r>
          </a:p>
          <a:p>
            <a:pPr eaLnBrk="0" hangingPunct="0">
              <a:spcBef>
                <a:spcPct val="50000"/>
              </a:spcBef>
              <a:buFontTx/>
              <a:buChar char="•"/>
            </a:pPr>
            <a:r>
              <a:rPr lang="es-EC"/>
              <a:t>Pressures to leave school safety, cost, social pressures, access</a:t>
            </a:r>
          </a:p>
        </p:txBody>
      </p:sp>
    </p:spTree>
  </p:cSld>
  <p:clrMapOvr>
    <a:masterClrMapping/>
  </p:clrMapOvr>
  <p:timing>
    <p:tnLst>
      <p:par>
        <p:cTn id="1" dur="indefinite" restart="never" nodeType="tmRoot"/>
      </p:par>
    </p:tnLst>
  </p:timing>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42" name="Rectangle 2"/>
          <p:cNvSpPr>
            <a:spLocks noGrp="1" noChangeArrowheads="1"/>
          </p:cNvSpPr>
          <p:nvPr>
            <p:ph type="title"/>
          </p:nvPr>
        </p:nvSpPr>
        <p:spPr/>
        <p:txBody>
          <a:bodyPr/>
          <a:lstStyle/>
          <a:p>
            <a:pPr eaLnBrk="1" hangingPunct="1"/>
            <a:r>
              <a:rPr lang="es-EC" sz="3600" smtClean="0"/>
              <a:t>Malawi &amp; Goal #6 combat HIV malaria and other diseases</a:t>
            </a:r>
          </a:p>
        </p:txBody>
      </p:sp>
      <p:sp>
        <p:nvSpPr>
          <p:cNvPr id="61443" name="Rectangle 3"/>
          <p:cNvSpPr>
            <a:spLocks noGrp="1" noChangeArrowheads="1"/>
          </p:cNvSpPr>
          <p:nvPr>
            <p:ph type="body" idx="1"/>
          </p:nvPr>
        </p:nvSpPr>
        <p:spPr/>
        <p:txBody>
          <a:bodyPr/>
          <a:lstStyle/>
          <a:p>
            <a:pPr marL="342900" indent="-342900" eaLnBrk="1" hangingPunct="1">
              <a:lnSpc>
                <a:spcPct val="90000"/>
              </a:lnSpc>
            </a:pPr>
            <a:r>
              <a:rPr lang="es-EC" smtClean="0"/>
              <a:t>Rates of HIV are not reported, but estimates are 15%</a:t>
            </a:r>
          </a:p>
          <a:p>
            <a:pPr marL="342900" indent="-342900" eaLnBrk="1" hangingPunct="1">
              <a:lnSpc>
                <a:spcPct val="90000"/>
              </a:lnSpc>
            </a:pPr>
            <a:r>
              <a:rPr lang="es-EC" smtClean="0"/>
              <a:t>Malaria related mortality is 275 for all ages and 1288 for &lt;5 year olds per 100,000, Yet only 2.9% of kids sleep under insecticide treated bed nets</a:t>
            </a:r>
          </a:p>
          <a:p>
            <a:pPr marL="342900" indent="-342900" eaLnBrk="1" hangingPunct="1">
              <a:lnSpc>
                <a:spcPct val="90000"/>
              </a:lnSpc>
            </a:pPr>
            <a:r>
              <a:rPr lang="es-EC" smtClean="0"/>
              <a:t>TB cases per 100,000,  242</a:t>
            </a:r>
          </a:p>
          <a:p>
            <a:pPr marL="342900" indent="-342900" eaLnBrk="1" hangingPunct="1">
              <a:lnSpc>
                <a:spcPct val="90000"/>
              </a:lnSpc>
            </a:pPr>
            <a:r>
              <a:rPr lang="es-EC" smtClean="0"/>
              <a:t>Yet the cost of TB treatment is only &lt;20/case</a:t>
            </a:r>
          </a:p>
        </p:txBody>
      </p:sp>
    </p:spTree>
  </p:cSld>
  <p:clrMapOvr>
    <a:masterClrMapping/>
  </p:clrMapOvr>
  <p:timing>
    <p:tnLst>
      <p:par>
        <p:cTn id="1" dur="indefinite" restart="never" nodeType="tmRoot"/>
      </p:par>
    </p:tnLst>
  </p:timing>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5" name="Rectangle 2"/>
          <p:cNvSpPr>
            <a:spLocks noGrp="1" noChangeArrowheads="1"/>
          </p:cNvSpPr>
          <p:nvPr>
            <p:ph type="title"/>
          </p:nvPr>
        </p:nvSpPr>
        <p:spPr/>
        <p:txBody>
          <a:bodyPr/>
          <a:lstStyle/>
          <a:p>
            <a:pPr eaLnBrk="1" hangingPunct="1"/>
            <a:r>
              <a:rPr lang="es-EC" sz="3600" b="1" smtClean="0"/>
              <a:t>TB Rates in Malawi since 1980</a:t>
            </a:r>
            <a:br>
              <a:rPr lang="es-EC" sz="3600" b="1" smtClean="0"/>
            </a:br>
            <a:r>
              <a:rPr lang="es-EC" sz="1600" b="1" smtClean="0"/>
              <a:t>with good DOTS all over</a:t>
            </a:r>
          </a:p>
        </p:txBody>
      </p:sp>
      <p:graphicFrame>
        <p:nvGraphicFramePr>
          <p:cNvPr id="8194" name="Object 3"/>
          <p:cNvGraphicFramePr>
            <a:graphicFrameLocks noChangeAspect="1"/>
          </p:cNvGraphicFramePr>
          <p:nvPr>
            <p:ph type="chart" idx="1"/>
          </p:nvPr>
        </p:nvGraphicFramePr>
        <p:xfrm>
          <a:off x="950913" y="1981200"/>
          <a:ext cx="7659687" cy="4114800"/>
        </p:xfrm>
        <a:graphic>
          <a:graphicData uri="http://schemas.openxmlformats.org/presentationml/2006/ole">
            <p:oleObj spid="_x0000_s8194" name="Chart" r:id="rId3" imgW="8229600" imgH="4495800" progId="MSGraph.Chart.8">
              <p:embed followColorScheme="full"/>
            </p:oleObj>
          </a:graphicData>
        </a:graphic>
      </p:graphicFrame>
    </p:spTree>
  </p:cSld>
  <p:clrMapOvr>
    <a:masterClrMapping/>
  </p:clrMapOvr>
  <p:timing>
    <p:tnLst>
      <p:par>
        <p:cTn id="1" dur="indefinite" restart="never" nodeType="tmRoot"/>
      </p:par>
    </p:tnLst>
  </p:timing>
</p:sld>
</file>

<file path=ppt/slides/slide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2466" name="Rectangle 2"/>
          <p:cNvSpPr>
            <a:spLocks noGrp="1" noChangeArrowheads="1"/>
          </p:cNvSpPr>
          <p:nvPr>
            <p:ph type="title"/>
          </p:nvPr>
        </p:nvSpPr>
        <p:spPr/>
        <p:txBody>
          <a:bodyPr/>
          <a:lstStyle/>
          <a:p>
            <a:pPr eaLnBrk="1" hangingPunct="1"/>
            <a:r>
              <a:rPr lang="es-EC" sz="3600" smtClean="0"/>
              <a:t>Malawi HIV 900,000 prevelant cases, 85,000 new a year</a:t>
            </a:r>
          </a:p>
        </p:txBody>
      </p:sp>
      <p:graphicFrame>
        <p:nvGraphicFramePr>
          <p:cNvPr id="97283" name="Group 3"/>
          <p:cNvGraphicFramePr>
            <a:graphicFrameLocks noGrp="1"/>
          </p:cNvGraphicFramePr>
          <p:nvPr>
            <p:ph type="tbl" idx="1"/>
          </p:nvPr>
        </p:nvGraphicFramePr>
        <p:xfrm>
          <a:off x="457200" y="1600200"/>
          <a:ext cx="8229600" cy="5305425"/>
        </p:xfrm>
        <a:graphic>
          <a:graphicData uri="http://schemas.openxmlformats.org/drawingml/2006/table">
            <a:tbl>
              <a:tblPr/>
              <a:tblGrid>
                <a:gridCol w="2057400"/>
                <a:gridCol w="2057400"/>
                <a:gridCol w="2057400"/>
                <a:gridCol w="2057400"/>
              </a:tblGrid>
              <a:tr h="561975">
                <a:tc>
                  <a:txBody>
                    <a:bodyPr/>
                    <a:lstStyle/>
                    <a:p>
                      <a:pPr marL="0" marR="0" lvl="0" indent="0" algn="l" defTabSz="914400" rtl="0" eaLnBrk="1" fontAlgn="base" latinLnBrk="0" hangingPunct="1">
                        <a:lnSpc>
                          <a:spcPct val="100000"/>
                        </a:lnSpc>
                        <a:spcBef>
                          <a:spcPct val="20000"/>
                        </a:spcBef>
                        <a:spcAft>
                          <a:spcPct val="0"/>
                        </a:spcAft>
                        <a:buClr>
                          <a:schemeClr val="accent1"/>
                        </a:buClr>
                        <a:buSzPct val="70000"/>
                        <a:buFont typeface="Wingdings" pitchFamily="2" charset="2"/>
                        <a:buNone/>
                        <a:tabLst/>
                      </a:pPr>
                      <a:r>
                        <a:rPr kumimoji="0" lang="es-EC" sz="2800" b="0" i="0" u="none" strike="noStrike" cap="none" normalizeH="0" baseline="0" smtClean="0">
                          <a:ln>
                            <a:noFill/>
                          </a:ln>
                          <a:solidFill>
                            <a:schemeClr val="tx1"/>
                          </a:solidFill>
                          <a:effectLst/>
                          <a:latin typeface="Arial" charset="0"/>
                        </a:rPr>
                        <a:t>year</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chemeClr val="accent1"/>
                        </a:buClr>
                        <a:buSzPct val="70000"/>
                        <a:buFont typeface="Wingdings" pitchFamily="2" charset="2"/>
                        <a:buNone/>
                        <a:tabLst/>
                      </a:pPr>
                      <a:r>
                        <a:rPr kumimoji="0" lang="es-EC" sz="2800" b="0" i="0" u="none" strike="noStrike" cap="none" normalizeH="0" baseline="0" smtClean="0">
                          <a:ln>
                            <a:noFill/>
                          </a:ln>
                          <a:solidFill>
                            <a:schemeClr val="tx1"/>
                          </a:solidFill>
                          <a:effectLst/>
                          <a:latin typeface="Arial" charset="0"/>
                        </a:rPr>
                        <a:t># new pt started on ART</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chemeClr val="accent1"/>
                        </a:buClr>
                        <a:buSzPct val="70000"/>
                        <a:buFont typeface="Wingdings" pitchFamily="2" charset="2"/>
                        <a:buNone/>
                        <a:tabLst/>
                      </a:pPr>
                      <a:r>
                        <a:rPr kumimoji="0" lang="es-EC" sz="2800" b="0" i="0" u="none" strike="noStrike" cap="none" normalizeH="0" baseline="0" smtClean="0">
                          <a:ln>
                            <a:noFill/>
                          </a:ln>
                          <a:solidFill>
                            <a:schemeClr val="tx1"/>
                          </a:solidFill>
                          <a:effectLst/>
                          <a:latin typeface="Arial" charset="0"/>
                        </a:rPr>
                        <a:t># ever started</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chemeClr val="accent1"/>
                        </a:buClr>
                        <a:buSzPct val="70000"/>
                        <a:buFont typeface="Wingdings" pitchFamily="2" charset="2"/>
                        <a:buNone/>
                        <a:tabLst/>
                      </a:pPr>
                      <a:r>
                        <a:rPr kumimoji="0" lang="es-EC" sz="2800" b="0" i="0" u="none" strike="noStrike" cap="none" normalizeH="0" baseline="0" smtClean="0">
                          <a:ln>
                            <a:noFill/>
                          </a:ln>
                          <a:solidFill>
                            <a:schemeClr val="tx1"/>
                          </a:solidFill>
                          <a:effectLst/>
                          <a:latin typeface="Arial" charset="0"/>
                        </a:rPr>
                        <a:t># still alive</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r>
              <a:tr h="561975">
                <a:tc>
                  <a:txBody>
                    <a:bodyPr/>
                    <a:lstStyle/>
                    <a:p>
                      <a:pPr marL="0" marR="0" lvl="0" indent="0" algn="l" defTabSz="914400" rtl="0" eaLnBrk="1" fontAlgn="base" latinLnBrk="0" hangingPunct="1">
                        <a:lnSpc>
                          <a:spcPct val="100000"/>
                        </a:lnSpc>
                        <a:spcBef>
                          <a:spcPct val="20000"/>
                        </a:spcBef>
                        <a:spcAft>
                          <a:spcPct val="0"/>
                        </a:spcAft>
                        <a:buClr>
                          <a:schemeClr val="accent1"/>
                        </a:buClr>
                        <a:buSzPct val="70000"/>
                        <a:buFont typeface="Wingdings" pitchFamily="2" charset="2"/>
                        <a:buNone/>
                        <a:tabLst/>
                      </a:pPr>
                      <a:r>
                        <a:rPr kumimoji="0" lang="es-EC" sz="2800" b="0" i="0" u="none" strike="noStrike" cap="none" normalizeH="0" baseline="0" smtClean="0">
                          <a:ln>
                            <a:noFill/>
                          </a:ln>
                          <a:solidFill>
                            <a:schemeClr val="tx1"/>
                          </a:solidFill>
                          <a:effectLst/>
                          <a:latin typeface="Arial" charset="0"/>
                        </a:rPr>
                        <a:t>2003</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chemeClr val="accent1"/>
                        </a:buClr>
                        <a:buSzPct val="70000"/>
                        <a:buFont typeface="Wingdings" pitchFamily="2" charset="2"/>
                        <a:buNone/>
                        <a:tabLst/>
                      </a:pPr>
                      <a:endParaRPr kumimoji="0" lang="es-EC" sz="2800" b="0" i="0" u="none" strike="noStrike" cap="none" normalizeH="0" baseline="0" smtClean="0">
                        <a:ln>
                          <a:noFill/>
                        </a:ln>
                        <a:solidFill>
                          <a:schemeClr val="tx1"/>
                        </a:solidFill>
                        <a:effectLst/>
                        <a:latin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chemeClr val="accent1"/>
                        </a:buClr>
                        <a:buSzPct val="70000"/>
                        <a:buFont typeface="Wingdings" pitchFamily="2" charset="2"/>
                        <a:buNone/>
                        <a:tabLst/>
                      </a:pPr>
                      <a:endParaRPr kumimoji="0" lang="es-EC" sz="2800" b="0" i="0" u="none" strike="noStrike" cap="none" normalizeH="0" baseline="0" smtClean="0">
                        <a:ln>
                          <a:noFill/>
                        </a:ln>
                        <a:solidFill>
                          <a:schemeClr val="tx1"/>
                        </a:solidFill>
                        <a:effectLst/>
                        <a:latin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chemeClr val="accent1"/>
                        </a:buClr>
                        <a:buSzPct val="70000"/>
                        <a:buFont typeface="Wingdings" pitchFamily="2" charset="2"/>
                        <a:buNone/>
                        <a:tabLst/>
                      </a:pPr>
                      <a:endParaRPr kumimoji="0" lang="es-EC" sz="2800" b="0" i="0" u="none" strike="noStrike" cap="none" normalizeH="0" baseline="0" smtClean="0">
                        <a:ln>
                          <a:noFill/>
                        </a:ln>
                        <a:solidFill>
                          <a:schemeClr val="tx1"/>
                        </a:solidFill>
                        <a:effectLst/>
                        <a:latin typeface="Arial" charset="0"/>
                      </a:endParaRP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r>
              <a:tr h="561975">
                <a:tc>
                  <a:txBody>
                    <a:bodyPr/>
                    <a:lstStyle/>
                    <a:p>
                      <a:pPr marL="0" marR="0" lvl="0" indent="0" algn="l" defTabSz="914400" rtl="0" eaLnBrk="1" fontAlgn="base" latinLnBrk="0" hangingPunct="1">
                        <a:lnSpc>
                          <a:spcPct val="100000"/>
                        </a:lnSpc>
                        <a:spcBef>
                          <a:spcPct val="20000"/>
                        </a:spcBef>
                        <a:spcAft>
                          <a:spcPct val="0"/>
                        </a:spcAft>
                        <a:buClr>
                          <a:schemeClr val="accent1"/>
                        </a:buClr>
                        <a:buSzPct val="70000"/>
                        <a:buFont typeface="Wingdings" pitchFamily="2" charset="2"/>
                        <a:buNone/>
                        <a:tabLst/>
                      </a:pPr>
                      <a:r>
                        <a:rPr kumimoji="0" lang="es-EC" sz="2800" b="0" i="0" u="none" strike="noStrike" cap="none" normalizeH="0" baseline="0" smtClean="0">
                          <a:ln>
                            <a:noFill/>
                          </a:ln>
                          <a:solidFill>
                            <a:schemeClr val="tx1"/>
                          </a:solidFill>
                          <a:effectLst/>
                          <a:latin typeface="Arial" charset="0"/>
                        </a:rPr>
                        <a:t>2004</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chemeClr val="accent1"/>
                        </a:buClr>
                        <a:buSzPct val="70000"/>
                        <a:buFont typeface="Wingdings" pitchFamily="2" charset="2"/>
                        <a:buNone/>
                        <a:tabLst/>
                      </a:pPr>
                      <a:r>
                        <a:rPr kumimoji="0" lang="es-EC" sz="2800" b="0" i="0" u="none" strike="noStrike" cap="none" normalizeH="0" baseline="0" smtClean="0">
                          <a:ln>
                            <a:noFill/>
                          </a:ln>
                          <a:solidFill>
                            <a:schemeClr val="tx1"/>
                          </a:solidFill>
                          <a:effectLst/>
                          <a:latin typeface="Arial" charset="0"/>
                        </a:rPr>
                        <a:t>13,000</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chemeClr val="accent1"/>
                        </a:buClr>
                        <a:buSzPct val="70000"/>
                        <a:buFont typeface="Wingdings" pitchFamily="2" charset="2"/>
                        <a:buNone/>
                        <a:tabLst/>
                      </a:pPr>
                      <a:r>
                        <a:rPr kumimoji="0" lang="es-EC" sz="2800" b="0" i="0" u="none" strike="noStrike" cap="none" normalizeH="0" baseline="0" smtClean="0">
                          <a:ln>
                            <a:noFill/>
                          </a:ln>
                          <a:solidFill>
                            <a:schemeClr val="tx1"/>
                          </a:solidFill>
                          <a:effectLst/>
                          <a:latin typeface="Arial" charset="0"/>
                        </a:rPr>
                        <a:t>13,000</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chemeClr val="accent1"/>
                        </a:buClr>
                        <a:buSzPct val="70000"/>
                        <a:buFont typeface="Wingdings" pitchFamily="2" charset="2"/>
                        <a:buNone/>
                        <a:tabLst/>
                      </a:pPr>
                      <a:endParaRPr kumimoji="0" lang="es-EC" sz="2800" b="0" i="0" u="none" strike="noStrike" cap="none" normalizeH="0" baseline="0" smtClean="0">
                        <a:ln>
                          <a:noFill/>
                        </a:ln>
                        <a:solidFill>
                          <a:schemeClr val="tx1"/>
                        </a:solidFill>
                        <a:effectLst/>
                        <a:latin typeface="Arial" charset="0"/>
                      </a:endParaRP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r>
              <a:tr h="561975">
                <a:tc>
                  <a:txBody>
                    <a:bodyPr/>
                    <a:lstStyle/>
                    <a:p>
                      <a:pPr marL="0" marR="0" lvl="0" indent="0" algn="l" defTabSz="914400" rtl="0" eaLnBrk="1" fontAlgn="base" latinLnBrk="0" hangingPunct="1">
                        <a:lnSpc>
                          <a:spcPct val="100000"/>
                        </a:lnSpc>
                        <a:spcBef>
                          <a:spcPct val="20000"/>
                        </a:spcBef>
                        <a:spcAft>
                          <a:spcPct val="0"/>
                        </a:spcAft>
                        <a:buClr>
                          <a:schemeClr val="accent1"/>
                        </a:buClr>
                        <a:buSzPct val="70000"/>
                        <a:buFont typeface="Wingdings" pitchFamily="2" charset="2"/>
                        <a:buNone/>
                        <a:tabLst/>
                      </a:pPr>
                      <a:r>
                        <a:rPr kumimoji="0" lang="es-EC" sz="2800" b="0" i="0" u="none" strike="noStrike" cap="none" normalizeH="0" baseline="0" smtClean="0">
                          <a:ln>
                            <a:noFill/>
                          </a:ln>
                          <a:solidFill>
                            <a:schemeClr val="tx1"/>
                          </a:solidFill>
                          <a:effectLst/>
                          <a:latin typeface="Arial" charset="0"/>
                        </a:rPr>
                        <a:t>2005</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chemeClr val="accent1"/>
                        </a:buClr>
                        <a:buSzPct val="70000"/>
                        <a:buFont typeface="Wingdings" pitchFamily="2" charset="2"/>
                        <a:buNone/>
                        <a:tabLst/>
                      </a:pPr>
                      <a:r>
                        <a:rPr kumimoji="0" lang="es-EC" sz="2800" b="0" i="0" u="none" strike="noStrike" cap="none" normalizeH="0" baseline="0" smtClean="0">
                          <a:ln>
                            <a:noFill/>
                          </a:ln>
                          <a:solidFill>
                            <a:schemeClr val="tx1"/>
                          </a:solidFill>
                          <a:effectLst/>
                          <a:latin typeface="Arial" charset="0"/>
                        </a:rPr>
                        <a:t>20,000</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chemeClr val="accent1"/>
                        </a:buClr>
                        <a:buSzPct val="70000"/>
                        <a:buFont typeface="Wingdings" pitchFamily="2" charset="2"/>
                        <a:buNone/>
                        <a:tabLst/>
                      </a:pPr>
                      <a:r>
                        <a:rPr kumimoji="0" lang="es-EC" sz="2800" b="0" i="0" u="none" strike="noStrike" cap="none" normalizeH="0" baseline="0" smtClean="0">
                          <a:ln>
                            <a:noFill/>
                          </a:ln>
                          <a:solidFill>
                            <a:schemeClr val="tx1"/>
                          </a:solidFill>
                          <a:effectLst/>
                          <a:latin typeface="Arial" charset="0"/>
                        </a:rPr>
                        <a:t>35,000</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chemeClr val="accent1"/>
                        </a:buClr>
                        <a:buSzPct val="70000"/>
                        <a:buFont typeface="Wingdings" pitchFamily="2" charset="2"/>
                        <a:buNone/>
                        <a:tabLst/>
                      </a:pPr>
                      <a:r>
                        <a:rPr kumimoji="0" lang="es-EC" sz="2800" b="0" i="0" u="none" strike="noStrike" cap="none" normalizeH="0" baseline="0" smtClean="0">
                          <a:ln>
                            <a:noFill/>
                          </a:ln>
                          <a:solidFill>
                            <a:schemeClr val="tx1"/>
                          </a:solidFill>
                          <a:effectLst/>
                          <a:latin typeface="Arial" charset="0"/>
                        </a:rPr>
                        <a:t>30,000</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r>
              <a:tr h="561975">
                <a:tc>
                  <a:txBody>
                    <a:bodyPr/>
                    <a:lstStyle/>
                    <a:p>
                      <a:pPr marL="0" marR="0" lvl="0" indent="0" algn="l" defTabSz="914400" rtl="0" eaLnBrk="1" fontAlgn="base" latinLnBrk="0" hangingPunct="1">
                        <a:lnSpc>
                          <a:spcPct val="100000"/>
                        </a:lnSpc>
                        <a:spcBef>
                          <a:spcPct val="20000"/>
                        </a:spcBef>
                        <a:spcAft>
                          <a:spcPct val="0"/>
                        </a:spcAft>
                        <a:buClr>
                          <a:schemeClr val="accent1"/>
                        </a:buClr>
                        <a:buSzPct val="70000"/>
                        <a:buFont typeface="Wingdings" pitchFamily="2" charset="2"/>
                        <a:buNone/>
                        <a:tabLst/>
                      </a:pPr>
                      <a:r>
                        <a:rPr kumimoji="0" lang="es-EC" sz="2800" b="0" i="0" u="none" strike="noStrike" cap="none" normalizeH="0" baseline="0" smtClean="0">
                          <a:ln>
                            <a:noFill/>
                          </a:ln>
                          <a:solidFill>
                            <a:schemeClr val="tx1"/>
                          </a:solidFill>
                          <a:effectLst/>
                          <a:latin typeface="Arial" charset="0"/>
                        </a:rPr>
                        <a:t>2006</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chemeClr val="accent1"/>
                        </a:buClr>
                        <a:buSzPct val="70000"/>
                        <a:buFont typeface="Wingdings" pitchFamily="2" charset="2"/>
                        <a:buNone/>
                        <a:tabLst/>
                      </a:pPr>
                      <a:r>
                        <a:rPr kumimoji="0" lang="es-EC" sz="2800" b="0" i="0" u="none" strike="noStrike" cap="none" normalizeH="0" baseline="0" smtClean="0">
                          <a:ln>
                            <a:noFill/>
                          </a:ln>
                          <a:solidFill>
                            <a:schemeClr val="tx1"/>
                          </a:solidFill>
                          <a:effectLst/>
                          <a:latin typeface="Arial" charset="0"/>
                        </a:rPr>
                        <a:t>35,000</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chemeClr val="accent1"/>
                        </a:buClr>
                        <a:buSzPct val="70000"/>
                        <a:buFont typeface="Wingdings" pitchFamily="2" charset="2"/>
                        <a:buNone/>
                        <a:tabLst/>
                      </a:pPr>
                      <a:r>
                        <a:rPr kumimoji="0" lang="es-EC" sz="2800" b="0" i="0" u="none" strike="noStrike" cap="none" normalizeH="0" baseline="0" smtClean="0">
                          <a:ln>
                            <a:noFill/>
                          </a:ln>
                          <a:solidFill>
                            <a:schemeClr val="tx1"/>
                          </a:solidFill>
                          <a:effectLst/>
                          <a:latin typeface="Arial" charset="0"/>
                        </a:rPr>
                        <a:t>70,000</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chemeClr val="accent1"/>
                        </a:buClr>
                        <a:buSzPct val="70000"/>
                        <a:buFont typeface="Wingdings" pitchFamily="2" charset="2"/>
                        <a:buNone/>
                        <a:tabLst/>
                      </a:pPr>
                      <a:r>
                        <a:rPr kumimoji="0" lang="es-EC" sz="2800" b="0" i="0" u="none" strike="noStrike" cap="none" normalizeH="0" baseline="0" smtClean="0">
                          <a:ln>
                            <a:noFill/>
                          </a:ln>
                          <a:solidFill>
                            <a:schemeClr val="tx1"/>
                          </a:solidFill>
                          <a:effectLst/>
                          <a:latin typeface="Arial" charset="0"/>
                        </a:rPr>
                        <a:t>60,000</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r>
              <a:tr h="561975">
                <a:tc>
                  <a:txBody>
                    <a:bodyPr/>
                    <a:lstStyle/>
                    <a:p>
                      <a:pPr marL="0" marR="0" lvl="0" indent="0" algn="l" defTabSz="914400" rtl="0" eaLnBrk="1" fontAlgn="base" latinLnBrk="0" hangingPunct="1">
                        <a:lnSpc>
                          <a:spcPct val="100000"/>
                        </a:lnSpc>
                        <a:spcBef>
                          <a:spcPct val="20000"/>
                        </a:spcBef>
                        <a:spcAft>
                          <a:spcPct val="0"/>
                        </a:spcAft>
                        <a:buClr>
                          <a:schemeClr val="accent1"/>
                        </a:buClr>
                        <a:buSzPct val="70000"/>
                        <a:buFont typeface="Wingdings" pitchFamily="2" charset="2"/>
                        <a:buNone/>
                        <a:tabLst/>
                      </a:pPr>
                      <a:r>
                        <a:rPr kumimoji="0" lang="es-EC" sz="2800" b="0" i="0" u="none" strike="noStrike" cap="none" normalizeH="0" baseline="0" smtClean="0">
                          <a:ln>
                            <a:noFill/>
                          </a:ln>
                          <a:solidFill>
                            <a:schemeClr val="tx1"/>
                          </a:solidFill>
                          <a:effectLst/>
                          <a:latin typeface="Arial" charset="0"/>
                        </a:rPr>
                        <a:t>2007</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chemeClr val="accent1"/>
                        </a:buClr>
                        <a:buSzPct val="70000"/>
                        <a:buFont typeface="Wingdings" pitchFamily="2" charset="2"/>
                        <a:buNone/>
                        <a:tabLst/>
                      </a:pPr>
                      <a:r>
                        <a:rPr kumimoji="0" lang="es-EC" sz="2800" b="0" i="0" u="none" strike="noStrike" cap="none" normalizeH="0" baseline="0" smtClean="0">
                          <a:ln>
                            <a:noFill/>
                          </a:ln>
                          <a:solidFill>
                            <a:schemeClr val="tx1"/>
                          </a:solidFill>
                          <a:effectLst/>
                          <a:latin typeface="Arial" charset="0"/>
                        </a:rPr>
                        <a:t>40,000</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chemeClr val="accent1"/>
                        </a:buClr>
                        <a:buSzPct val="70000"/>
                        <a:buFont typeface="Wingdings" pitchFamily="2" charset="2"/>
                        <a:buNone/>
                        <a:tabLst/>
                      </a:pPr>
                      <a:r>
                        <a:rPr kumimoji="0" lang="es-EC" sz="2800" b="0" i="0" u="none" strike="noStrike" cap="none" normalizeH="0" baseline="0" smtClean="0">
                          <a:ln>
                            <a:noFill/>
                          </a:ln>
                          <a:solidFill>
                            <a:schemeClr val="tx1"/>
                          </a:solidFill>
                          <a:effectLst/>
                          <a:latin typeface="Arial" charset="0"/>
                        </a:rPr>
                        <a:t>110,000</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chemeClr val="accent1"/>
                        </a:buClr>
                        <a:buSzPct val="70000"/>
                        <a:buFont typeface="Wingdings" pitchFamily="2" charset="2"/>
                        <a:buNone/>
                        <a:tabLst/>
                      </a:pPr>
                      <a:r>
                        <a:rPr kumimoji="0" lang="es-EC" sz="2800" b="0" i="0" u="none" strike="noStrike" cap="none" normalizeH="0" baseline="0" smtClean="0">
                          <a:ln>
                            <a:noFill/>
                          </a:ln>
                          <a:solidFill>
                            <a:schemeClr val="tx1"/>
                          </a:solidFill>
                          <a:effectLst/>
                          <a:latin typeface="Arial" charset="0"/>
                        </a:rPr>
                        <a:t>90,000</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r>
              <a:tr h="561975">
                <a:tc>
                  <a:txBody>
                    <a:bodyPr/>
                    <a:lstStyle/>
                    <a:p>
                      <a:pPr marL="0" marR="0" lvl="0" indent="0" algn="l" defTabSz="914400" rtl="0" eaLnBrk="1" fontAlgn="base" latinLnBrk="0" hangingPunct="1">
                        <a:lnSpc>
                          <a:spcPct val="100000"/>
                        </a:lnSpc>
                        <a:spcBef>
                          <a:spcPct val="20000"/>
                        </a:spcBef>
                        <a:spcAft>
                          <a:spcPct val="0"/>
                        </a:spcAft>
                        <a:buClr>
                          <a:schemeClr val="accent1"/>
                        </a:buClr>
                        <a:buSzPct val="70000"/>
                        <a:buFont typeface="Wingdings" pitchFamily="2" charset="2"/>
                        <a:buNone/>
                        <a:tabLst/>
                      </a:pPr>
                      <a:r>
                        <a:rPr kumimoji="0" lang="es-EC" sz="2800" b="0" i="0" u="none" strike="noStrike" cap="none" normalizeH="0" baseline="0" smtClean="0">
                          <a:ln>
                            <a:noFill/>
                          </a:ln>
                          <a:solidFill>
                            <a:schemeClr val="tx1"/>
                          </a:solidFill>
                          <a:effectLst/>
                          <a:latin typeface="Arial" charset="0"/>
                        </a:rPr>
                        <a:t>2008</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chemeClr val="accent1"/>
                        </a:buClr>
                        <a:buSzPct val="70000"/>
                        <a:buFont typeface="Wingdings" pitchFamily="2" charset="2"/>
                        <a:buNone/>
                        <a:tabLst/>
                      </a:pPr>
                      <a:r>
                        <a:rPr kumimoji="0" lang="es-EC" sz="2800" b="0" i="0" u="none" strike="noStrike" cap="none" normalizeH="0" baseline="0" smtClean="0">
                          <a:ln>
                            <a:noFill/>
                          </a:ln>
                          <a:solidFill>
                            <a:schemeClr val="tx1"/>
                          </a:solidFill>
                          <a:effectLst/>
                          <a:latin typeface="Arial" charset="0"/>
                        </a:rPr>
                        <a:t>45,000</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chemeClr val="accent1"/>
                        </a:buClr>
                        <a:buSzPct val="70000"/>
                        <a:buFont typeface="Wingdings" pitchFamily="2" charset="2"/>
                        <a:buNone/>
                        <a:tabLst/>
                      </a:pPr>
                      <a:r>
                        <a:rPr kumimoji="0" lang="es-EC" sz="2800" b="0" i="0" u="none" strike="noStrike" cap="none" normalizeH="0" baseline="0" smtClean="0">
                          <a:ln>
                            <a:noFill/>
                          </a:ln>
                          <a:solidFill>
                            <a:schemeClr val="tx1"/>
                          </a:solidFill>
                          <a:effectLst/>
                          <a:latin typeface="Arial" charset="0"/>
                        </a:rPr>
                        <a:t>155,000</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chemeClr val="accent1"/>
                        </a:buClr>
                        <a:buSzPct val="70000"/>
                        <a:buFont typeface="Wingdings" pitchFamily="2" charset="2"/>
                        <a:buNone/>
                        <a:tabLst/>
                      </a:pPr>
                      <a:r>
                        <a:rPr kumimoji="0" lang="es-EC" sz="2800" b="0" i="0" u="none" strike="noStrike" cap="none" normalizeH="0" baseline="0" smtClean="0">
                          <a:ln>
                            <a:noFill/>
                          </a:ln>
                          <a:solidFill>
                            <a:schemeClr val="tx1"/>
                          </a:solidFill>
                          <a:effectLst/>
                          <a:latin typeface="Arial" charset="0"/>
                        </a:rPr>
                        <a:t>130,000</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r>
              <a:tr h="561975">
                <a:tc>
                  <a:txBody>
                    <a:bodyPr/>
                    <a:lstStyle/>
                    <a:p>
                      <a:pPr marL="0" marR="0" lvl="0" indent="0" algn="l" defTabSz="914400" rtl="0" eaLnBrk="1" fontAlgn="base" latinLnBrk="0" hangingPunct="1">
                        <a:lnSpc>
                          <a:spcPct val="100000"/>
                        </a:lnSpc>
                        <a:spcBef>
                          <a:spcPct val="20000"/>
                        </a:spcBef>
                        <a:spcAft>
                          <a:spcPct val="0"/>
                        </a:spcAft>
                        <a:buClr>
                          <a:schemeClr val="accent1"/>
                        </a:buClr>
                        <a:buSzPct val="70000"/>
                        <a:buFont typeface="Wingdings" pitchFamily="2" charset="2"/>
                        <a:buNone/>
                        <a:tabLst/>
                      </a:pPr>
                      <a:r>
                        <a:rPr kumimoji="0" lang="es-EC" sz="2800" b="0" i="0" u="none" strike="noStrike" cap="none" normalizeH="0" baseline="0" smtClean="0">
                          <a:ln>
                            <a:noFill/>
                          </a:ln>
                          <a:solidFill>
                            <a:schemeClr val="tx1"/>
                          </a:solidFill>
                          <a:effectLst/>
                          <a:latin typeface="Arial" charset="0"/>
                        </a:rPr>
                        <a:t>2009</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chemeClr val="accent1"/>
                        </a:buClr>
                        <a:buSzPct val="70000"/>
                        <a:buFont typeface="Wingdings" pitchFamily="2" charset="2"/>
                        <a:buNone/>
                        <a:tabLst/>
                      </a:pPr>
                      <a:r>
                        <a:rPr kumimoji="0" lang="es-EC" sz="2800" b="0" i="0" u="none" strike="noStrike" cap="none" normalizeH="0" baseline="0" smtClean="0">
                          <a:ln>
                            <a:noFill/>
                          </a:ln>
                          <a:solidFill>
                            <a:schemeClr val="tx1"/>
                          </a:solidFill>
                          <a:effectLst/>
                          <a:latin typeface="Arial" charset="0"/>
                        </a:rPr>
                        <a:t>45,000</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chemeClr val="accent1"/>
                        </a:buClr>
                        <a:buSzPct val="70000"/>
                        <a:buFont typeface="Wingdings" pitchFamily="2" charset="2"/>
                        <a:buNone/>
                        <a:tabLst/>
                      </a:pPr>
                      <a:r>
                        <a:rPr kumimoji="0" lang="es-EC" sz="2800" b="0" i="0" u="none" strike="noStrike" cap="none" normalizeH="0" baseline="0" smtClean="0">
                          <a:ln>
                            <a:noFill/>
                          </a:ln>
                          <a:solidFill>
                            <a:schemeClr val="tx1"/>
                          </a:solidFill>
                          <a:effectLst/>
                          <a:latin typeface="Arial" charset="0"/>
                        </a:rPr>
                        <a:t>200,000</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chemeClr val="accent1"/>
                        </a:buClr>
                        <a:buSzPct val="70000"/>
                        <a:buFont typeface="Wingdings" pitchFamily="2" charset="2"/>
                        <a:buNone/>
                        <a:tabLst/>
                      </a:pPr>
                      <a:r>
                        <a:rPr kumimoji="0" lang="es-EC" sz="2800" b="0" i="0" u="none" strike="noStrike" cap="none" normalizeH="0" baseline="0" smtClean="0">
                          <a:ln>
                            <a:noFill/>
                          </a:ln>
                          <a:solidFill>
                            <a:schemeClr val="tx1"/>
                          </a:solidFill>
                          <a:effectLst/>
                          <a:latin typeface="Arial" charset="0"/>
                        </a:rPr>
                        <a:t>170,000</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r>
            </a:tbl>
          </a:graphicData>
        </a:graphic>
      </p:graphicFrame>
    </p:spTree>
  </p:cSld>
  <p:clrMapOvr>
    <a:masterClrMapping/>
  </p:clrMapOvr>
</p:sld>
</file>

<file path=ppt/slides/slide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3490" name="Rectangle 2"/>
          <p:cNvSpPr>
            <a:spLocks noGrp="1" noChangeArrowheads="1"/>
          </p:cNvSpPr>
          <p:nvPr>
            <p:ph type="title"/>
          </p:nvPr>
        </p:nvSpPr>
        <p:spPr/>
        <p:txBody>
          <a:bodyPr/>
          <a:lstStyle/>
          <a:p>
            <a:pPr eaLnBrk="1" hangingPunct="1"/>
            <a:r>
              <a:rPr lang="es-EC" smtClean="0"/>
              <a:t>ARV malawi</a:t>
            </a:r>
          </a:p>
        </p:txBody>
      </p:sp>
      <p:sp>
        <p:nvSpPr>
          <p:cNvPr id="63491" name="Rectangle 3"/>
          <p:cNvSpPr>
            <a:spLocks noGrp="1" noChangeArrowheads="1"/>
          </p:cNvSpPr>
          <p:nvPr>
            <p:ph type="body" idx="1"/>
          </p:nvPr>
        </p:nvSpPr>
        <p:spPr/>
        <p:txBody>
          <a:bodyPr/>
          <a:lstStyle/>
          <a:p>
            <a:pPr marL="342900" indent="-342900" eaLnBrk="1" hangingPunct="1"/>
            <a:r>
              <a:rPr lang="es-EC" smtClean="0"/>
              <a:t>60 health units trained</a:t>
            </a:r>
          </a:p>
          <a:p>
            <a:pPr marL="342900" indent="-342900" eaLnBrk="1" hangingPunct="1"/>
            <a:r>
              <a:rPr lang="es-EC" smtClean="0"/>
              <a:t>Drugs from India</a:t>
            </a:r>
          </a:p>
          <a:p>
            <a:pPr marL="342900" indent="-342900" eaLnBrk="1" hangingPunct="1"/>
            <a:r>
              <a:rPr lang="es-EC" smtClean="0"/>
              <a:t>Starting kids 5% this year 10% next</a:t>
            </a:r>
          </a:p>
          <a:p>
            <a:pPr marL="342900" indent="-342900" eaLnBrk="1" hangingPunct="1"/>
            <a:r>
              <a:rPr lang="es-EC" smtClean="0"/>
              <a:t>Trimune, worry resistance</a:t>
            </a:r>
          </a:p>
          <a:p>
            <a:pPr marL="342900" indent="-342900" eaLnBrk="1" hangingPunct="1"/>
            <a:r>
              <a:rPr lang="es-EC" smtClean="0"/>
              <a:t>Monitoring system</a:t>
            </a:r>
          </a:p>
          <a:p>
            <a:pPr marL="342900" indent="-342900" eaLnBrk="1" hangingPunct="1"/>
            <a:r>
              <a:rPr lang="es-EC" smtClean="0"/>
              <a:t>2005 cotrim</a:t>
            </a:r>
          </a:p>
          <a:p>
            <a:pPr marL="342900" indent="-342900" eaLnBrk="1" hangingPunct="1"/>
            <a:r>
              <a:rPr lang="es-EC" smtClean="0"/>
              <a:t>Eventual goal universal access</a:t>
            </a:r>
          </a:p>
        </p:txBody>
      </p:sp>
    </p:spTree>
  </p:cSld>
  <p:clrMapOvr>
    <a:masterClrMapping/>
  </p:clrMapOvr>
</p:sld>
</file>

<file path=ppt/slides/slide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4514" name="Rectangle 2"/>
          <p:cNvSpPr>
            <a:spLocks noGrp="1" noChangeArrowheads="1"/>
          </p:cNvSpPr>
          <p:nvPr>
            <p:ph type="title"/>
          </p:nvPr>
        </p:nvSpPr>
        <p:spPr/>
        <p:txBody>
          <a:bodyPr/>
          <a:lstStyle/>
          <a:p>
            <a:pPr eaLnBrk="1" hangingPunct="1"/>
            <a:r>
              <a:rPr lang="es-EC" smtClean="0"/>
              <a:t>Malawian Chrissi H</a:t>
            </a:r>
            <a:br>
              <a:rPr lang="es-EC" smtClean="0"/>
            </a:br>
            <a:r>
              <a:rPr lang="es-EC" sz="1400" smtClean="0"/>
              <a:t>courtesy Rachel Maser</a:t>
            </a:r>
          </a:p>
        </p:txBody>
      </p:sp>
      <p:sp>
        <p:nvSpPr>
          <p:cNvPr id="64515" name="Rectangle 3"/>
          <p:cNvSpPr>
            <a:spLocks noGrp="1" noChangeArrowheads="1"/>
          </p:cNvSpPr>
          <p:nvPr>
            <p:ph type="body" idx="1"/>
          </p:nvPr>
        </p:nvSpPr>
        <p:spPr/>
        <p:txBody>
          <a:bodyPr/>
          <a:lstStyle/>
          <a:p>
            <a:pPr marL="342900" indent="-342900" eaLnBrk="1" hangingPunct="1">
              <a:lnSpc>
                <a:spcPct val="90000"/>
              </a:lnSpc>
            </a:pPr>
            <a:r>
              <a:rPr lang="es-EC" sz="2400" smtClean="0"/>
              <a:t>41 years HIV + since 1993, husband died AIDS 1997</a:t>
            </a:r>
          </a:p>
          <a:p>
            <a:pPr marL="342900" indent="-342900" eaLnBrk="1" hangingPunct="1">
              <a:lnSpc>
                <a:spcPct val="90000"/>
              </a:lnSpc>
            </a:pPr>
            <a:r>
              <a:rPr lang="es-EC" sz="2400" smtClean="0"/>
              <a:t>School teacher earning 100 US /3months, and volunteer director of community based AIDS support organization</a:t>
            </a:r>
          </a:p>
          <a:p>
            <a:pPr marL="342900" indent="-342900" eaLnBrk="1" hangingPunct="1">
              <a:lnSpc>
                <a:spcPct val="90000"/>
              </a:lnSpc>
            </a:pPr>
            <a:r>
              <a:rPr lang="es-EC" sz="2400" smtClean="0"/>
              <a:t>3 children, school age University tuition 120 /semester</a:t>
            </a:r>
          </a:p>
          <a:p>
            <a:pPr marL="342900" indent="-342900" eaLnBrk="1" hangingPunct="1">
              <a:lnSpc>
                <a:spcPct val="90000"/>
              </a:lnSpc>
            </a:pPr>
            <a:r>
              <a:rPr lang="es-EC" sz="2400" smtClean="0"/>
              <a:t>School teacher student ratio often &gt;100:1</a:t>
            </a:r>
          </a:p>
          <a:p>
            <a:pPr marL="342900" indent="-342900" eaLnBrk="1" hangingPunct="1">
              <a:lnSpc>
                <a:spcPct val="90000"/>
              </a:lnSpc>
            </a:pPr>
            <a:r>
              <a:rPr lang="es-EC" sz="2400" smtClean="0"/>
              <a:t>Health worker ratio </a:t>
            </a:r>
          </a:p>
        </p:txBody>
      </p:sp>
    </p:spTree>
  </p:cSld>
  <p:clrMapOvr>
    <a:masterClrMapping/>
  </p:clrMapOvr>
  <p:timing>
    <p:tnLst>
      <p:par>
        <p:cTn id="1" dur="indefinite" restart="never" nodeType="tmRoot"/>
      </p:par>
    </p:tnLst>
  </p:timing>
</p:sld>
</file>

<file path=ppt/slides/slide7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9" name="Rectangle 2"/>
          <p:cNvSpPr>
            <a:spLocks noGrp="1" noChangeArrowheads="1"/>
          </p:cNvSpPr>
          <p:nvPr>
            <p:ph type="title"/>
          </p:nvPr>
        </p:nvSpPr>
        <p:spPr/>
        <p:txBody>
          <a:bodyPr/>
          <a:lstStyle/>
          <a:p>
            <a:pPr eaLnBrk="1" hangingPunct="1"/>
            <a:r>
              <a:rPr lang="es-EC" smtClean="0"/>
              <a:t>Chrissie</a:t>
            </a:r>
          </a:p>
        </p:txBody>
      </p:sp>
      <p:graphicFrame>
        <p:nvGraphicFramePr>
          <p:cNvPr id="9218" name="Object 3"/>
          <p:cNvGraphicFramePr>
            <a:graphicFrameLocks noChangeAspect="1"/>
          </p:cNvGraphicFramePr>
          <p:nvPr>
            <p:ph idx="1"/>
          </p:nvPr>
        </p:nvGraphicFramePr>
        <p:xfrm>
          <a:off x="3213100" y="1981200"/>
          <a:ext cx="3135313" cy="4114800"/>
        </p:xfrm>
        <a:graphic>
          <a:graphicData uri="http://schemas.openxmlformats.org/presentationml/2006/ole">
            <p:oleObj spid="_x0000_s9218" name="Photo Editor Photo" r:id="rId3" imgW="5057143" imgH="6752381" progId="">
              <p:embed/>
            </p:oleObj>
          </a:graphicData>
        </a:graphic>
      </p:graphicFrame>
    </p:spTree>
  </p:cSld>
  <p:clrMapOvr>
    <a:masterClrMapping/>
  </p:clrMapOvr>
  <p:timing>
    <p:tnLst>
      <p:par>
        <p:cTn id="1" dur="indefinite" restart="never" nodeType="tmRoot"/>
      </p:par>
    </p:tnLst>
  </p:timing>
</p:sld>
</file>

<file path=ppt/slides/slide7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5538" name="Rectangle 2"/>
          <p:cNvSpPr>
            <a:spLocks noGrp="1" noChangeArrowheads="1"/>
          </p:cNvSpPr>
          <p:nvPr>
            <p:ph type="title"/>
          </p:nvPr>
        </p:nvSpPr>
        <p:spPr/>
        <p:txBody>
          <a:bodyPr/>
          <a:lstStyle/>
          <a:p>
            <a:pPr eaLnBrk="1" hangingPunct="1"/>
            <a:r>
              <a:rPr lang="es-EC" smtClean="0"/>
              <a:t>Chrissie and Demasso</a:t>
            </a:r>
          </a:p>
        </p:txBody>
      </p:sp>
      <p:pic>
        <p:nvPicPr>
          <p:cNvPr id="65539" name="Picture 3" descr="Chrissie and Dismas"/>
          <p:cNvPicPr>
            <a:picLocks noGrp="1" noChangeAspect="1" noChangeArrowheads="1"/>
          </p:cNvPicPr>
          <p:nvPr>
            <p:ph idx="1"/>
          </p:nvPr>
        </p:nvPicPr>
        <p:blipFill>
          <a:blip r:embed="rId2"/>
          <a:srcRect/>
          <a:stretch>
            <a:fillRect/>
          </a:stretch>
        </p:blipFill>
        <p:spPr>
          <a:xfrm>
            <a:off x="1143000" y="1449388"/>
            <a:ext cx="6629400" cy="4967287"/>
          </a:xfrm>
          <a:noFill/>
        </p:spPr>
      </p:pic>
    </p:spTree>
  </p:cSld>
  <p:clrMapOvr>
    <a:masterClrMapping/>
  </p:clrMapOvr>
  <p:timing>
    <p:tnLst>
      <p:par>
        <p:cTn id="1" dur="indefinite" restart="never" nodeType="tmRoot"/>
      </p:par>
    </p:tnLst>
  </p:timing>
</p:sld>
</file>

<file path=ppt/slides/slide7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6562" name="Rectangle 2"/>
          <p:cNvSpPr>
            <a:spLocks noGrp="1" noChangeArrowheads="1"/>
          </p:cNvSpPr>
          <p:nvPr>
            <p:ph type="title"/>
          </p:nvPr>
        </p:nvSpPr>
        <p:spPr/>
        <p:txBody>
          <a:bodyPr/>
          <a:lstStyle/>
          <a:p>
            <a:pPr eaLnBrk="1" hangingPunct="1"/>
            <a:r>
              <a:rPr lang="es-EC" sz="3600" b="1" smtClean="0"/>
              <a:t>Chrissie talks about cultural practices that spread HIV</a:t>
            </a:r>
          </a:p>
        </p:txBody>
      </p:sp>
      <p:sp>
        <p:nvSpPr>
          <p:cNvPr id="66563" name="Rectangle 3"/>
          <p:cNvSpPr>
            <a:spLocks noGrp="1" noChangeArrowheads="1"/>
          </p:cNvSpPr>
          <p:nvPr>
            <p:ph type="body" idx="1"/>
          </p:nvPr>
        </p:nvSpPr>
        <p:spPr/>
        <p:txBody>
          <a:bodyPr/>
          <a:lstStyle/>
          <a:p>
            <a:pPr marL="342900" indent="-342900" eaLnBrk="1" hangingPunct="1">
              <a:lnSpc>
                <a:spcPct val="90000"/>
              </a:lnSpc>
            </a:pPr>
            <a:r>
              <a:rPr lang="es-EC" sz="2800" b="1" u="sng" smtClean="0"/>
              <a:t>Kudika mwana</a:t>
            </a:r>
            <a:r>
              <a:rPr lang="es-EC" sz="2800" b="1" smtClean="0"/>
              <a:t>, waiting for the child to grow, no sex for 6 months- often the husband goes to another woman and comes back with HIV</a:t>
            </a:r>
          </a:p>
          <a:p>
            <a:pPr marL="342900" indent="-342900" eaLnBrk="1" hangingPunct="1">
              <a:lnSpc>
                <a:spcPct val="90000"/>
              </a:lnSpc>
            </a:pPr>
            <a:r>
              <a:rPr lang="es-EC" sz="2800" b="1" u="sng" smtClean="0"/>
              <a:t>Kulowa kufa</a:t>
            </a:r>
            <a:r>
              <a:rPr lang="es-EC" sz="2800" b="1" smtClean="0"/>
              <a:t> (Sex cleansing) . After a husband dies the spirit of death must be cleansed from the wife by another man often the brother-in law</a:t>
            </a:r>
          </a:p>
          <a:p>
            <a:pPr marL="342900" indent="-342900" eaLnBrk="1" hangingPunct="1">
              <a:lnSpc>
                <a:spcPct val="90000"/>
              </a:lnSpc>
            </a:pPr>
            <a:r>
              <a:rPr lang="es-EC" sz="2800" b="1" u="sng" smtClean="0"/>
              <a:t>Kulwa fese</a:t>
            </a:r>
            <a:r>
              <a:rPr lang="es-EC" sz="2800" b="1" smtClean="0"/>
              <a:t> if a couple is unable to bear children, the wife makes a friend outside of the marriage to get pregnant</a:t>
            </a:r>
          </a:p>
        </p:txBody>
      </p:sp>
    </p:spTree>
  </p:cSld>
  <p:clrMapOvr>
    <a:masterClrMapping/>
  </p:clrMapOvr>
  <p:timing>
    <p:tnLst>
      <p:par>
        <p:cTn id="1" dur="indefinite" restart="never" nodeType="tmRoot"/>
      </p:par>
    </p:tnLst>
  </p:timing>
</p:sld>
</file>

<file path=ppt/slides/slide7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7586" name="Rectangle 2"/>
          <p:cNvSpPr>
            <a:spLocks noGrp="1" noChangeArrowheads="1"/>
          </p:cNvSpPr>
          <p:nvPr>
            <p:ph type="title"/>
          </p:nvPr>
        </p:nvSpPr>
        <p:spPr/>
        <p:txBody>
          <a:bodyPr/>
          <a:lstStyle/>
          <a:p>
            <a:pPr eaLnBrk="1" hangingPunct="1"/>
            <a:r>
              <a:rPr lang="es-EC" smtClean="0"/>
              <a:t>Chrissie says:</a:t>
            </a:r>
          </a:p>
        </p:txBody>
      </p:sp>
      <p:sp>
        <p:nvSpPr>
          <p:cNvPr id="67587" name="Rectangle 3"/>
          <p:cNvSpPr>
            <a:spLocks noGrp="1" noChangeArrowheads="1"/>
          </p:cNvSpPr>
          <p:nvPr>
            <p:ph type="body" idx="1"/>
          </p:nvPr>
        </p:nvSpPr>
        <p:spPr/>
        <p:txBody>
          <a:bodyPr/>
          <a:lstStyle/>
          <a:p>
            <a:pPr marL="342900" indent="-342900" eaLnBrk="1" hangingPunct="1"/>
            <a:r>
              <a:rPr lang="es-EC" smtClean="0"/>
              <a:t>People living with AIDS start on home based care when they start losing a lot of weight</a:t>
            </a:r>
          </a:p>
          <a:p>
            <a:pPr marL="342900" indent="-342900" eaLnBrk="1" hangingPunct="1"/>
            <a:r>
              <a:rPr lang="es-EC" smtClean="0"/>
              <a:t>They get little help from the government</a:t>
            </a:r>
          </a:p>
          <a:p>
            <a:pPr marL="342900" indent="-342900" eaLnBrk="1" hangingPunct="1"/>
            <a:r>
              <a:rPr lang="es-EC" smtClean="0"/>
              <a:t>They are supposed to get Cotrimoxazole, delivered monthly,but there isn’t any in the hospital</a:t>
            </a:r>
          </a:p>
        </p:txBody>
      </p:sp>
    </p:spTree>
  </p:cSld>
  <p:clrMapOvr>
    <a:masterClrMapping/>
  </p:clrMapOvr>
  <p:timing>
    <p:tnLst>
      <p:par>
        <p:cTn id="1" dur="indefinite" restart="never" nodeType="tmRoot"/>
      </p:par>
    </p:tnLst>
  </p:timing>
</p:sld>
</file>

<file path=ppt/slides/slide7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8610" name="Rectangle 2"/>
          <p:cNvSpPr>
            <a:spLocks noGrp="1" noChangeArrowheads="1"/>
          </p:cNvSpPr>
          <p:nvPr>
            <p:ph type="title"/>
          </p:nvPr>
        </p:nvSpPr>
        <p:spPr/>
        <p:txBody>
          <a:bodyPr/>
          <a:lstStyle/>
          <a:p>
            <a:pPr eaLnBrk="1" hangingPunct="1"/>
            <a:r>
              <a:rPr lang="es-EC" smtClean="0"/>
              <a:t>Chrissie says:</a:t>
            </a:r>
          </a:p>
        </p:txBody>
      </p:sp>
      <p:sp>
        <p:nvSpPr>
          <p:cNvPr id="68611" name="Rectangle 3"/>
          <p:cNvSpPr>
            <a:spLocks noGrp="1" noChangeArrowheads="1"/>
          </p:cNvSpPr>
          <p:nvPr>
            <p:ph type="body" idx="1"/>
          </p:nvPr>
        </p:nvSpPr>
        <p:spPr/>
        <p:txBody>
          <a:bodyPr/>
          <a:lstStyle/>
          <a:p>
            <a:pPr marL="342900" indent="-342900" eaLnBrk="1" hangingPunct="1"/>
            <a:r>
              <a:rPr lang="es-EC" b="1" smtClean="0"/>
              <a:t>Low weight PLWA and on ARVs are supposed to get “Chiponde”, peanut flour, but nurses and doctors sell it to school kids and keep for themselves</a:t>
            </a:r>
          </a:p>
          <a:p>
            <a:pPr marL="342900" indent="-342900" eaLnBrk="1" hangingPunct="1"/>
            <a:r>
              <a:rPr lang="es-EC" b="1" smtClean="0"/>
              <a:t>1 MD+2RNs for 87,000population</a:t>
            </a:r>
          </a:p>
          <a:p>
            <a:pPr marL="342900" indent="-342900" eaLnBrk="1" hangingPunct="1"/>
            <a:r>
              <a:rPr lang="es-EC" b="1" smtClean="0"/>
              <a:t>Some free services the clinical officers charge for</a:t>
            </a:r>
          </a:p>
        </p:txBody>
      </p:sp>
    </p:spTree>
  </p:cSld>
  <p:clrMapOvr>
    <a:masterClrMapping/>
  </p:clrMapOvr>
  <p:timing>
    <p:tnLst>
      <p:par>
        <p:cTn id="1" dur="indefinite" restart="never" nodeType="tmRoot"/>
      </p:par>
    </p:tnLst>
  </p:timing>
</p:sld>
</file>

<file path=ppt/slides/slide7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9634" name="Rectangle 2"/>
          <p:cNvSpPr>
            <a:spLocks noGrp="1" noChangeArrowheads="1"/>
          </p:cNvSpPr>
          <p:nvPr>
            <p:ph type="title"/>
          </p:nvPr>
        </p:nvSpPr>
        <p:spPr/>
        <p:txBody>
          <a:bodyPr/>
          <a:lstStyle/>
          <a:p>
            <a:pPr eaLnBrk="1" hangingPunct="1"/>
            <a:r>
              <a:rPr lang="es-EC" b="1" smtClean="0"/>
              <a:t>Chrissie says:</a:t>
            </a:r>
          </a:p>
        </p:txBody>
      </p:sp>
      <p:sp>
        <p:nvSpPr>
          <p:cNvPr id="69635" name="Rectangle 3"/>
          <p:cNvSpPr>
            <a:spLocks noGrp="1" noChangeArrowheads="1"/>
          </p:cNvSpPr>
          <p:nvPr>
            <p:ph type="body" idx="1"/>
          </p:nvPr>
        </p:nvSpPr>
        <p:spPr/>
        <p:txBody>
          <a:bodyPr/>
          <a:lstStyle/>
          <a:p>
            <a:pPr marL="342900" indent="-342900" eaLnBrk="1" hangingPunct="1"/>
            <a:r>
              <a:rPr lang="es-EC" b="1" smtClean="0"/>
              <a:t>ARVs are in the district hospital but not the remote areas, fear of no one trained to administer.</a:t>
            </a:r>
          </a:p>
          <a:p>
            <a:pPr marL="342900" indent="-342900" eaLnBrk="1" hangingPunct="1"/>
            <a:r>
              <a:rPr lang="es-EC" b="1" smtClean="0"/>
              <a:t>ARVs for kids starting this month</a:t>
            </a:r>
          </a:p>
        </p:txBody>
      </p:sp>
    </p:spTree>
  </p:cSld>
  <p:clrMapOvr>
    <a:masterClrMapping/>
  </p:clrMapOvr>
  <p:timing>
    <p:tnLst>
      <p:par>
        <p:cTn id="1" dur="indefinite" restart="never" nodeType="tmRoot"/>
      </p:par>
    </p:tnLst>
  </p:timing>
</p:sld>
</file>

<file path=ppt/slides/slide7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0658" name="Rectangle 2"/>
          <p:cNvSpPr>
            <a:spLocks noGrp="1" noChangeArrowheads="1"/>
          </p:cNvSpPr>
          <p:nvPr>
            <p:ph type="title"/>
          </p:nvPr>
        </p:nvSpPr>
        <p:spPr>
          <a:xfrm>
            <a:off x="1066800" y="-304800"/>
            <a:ext cx="7772400" cy="1143000"/>
          </a:xfrm>
        </p:spPr>
        <p:txBody>
          <a:bodyPr/>
          <a:lstStyle/>
          <a:p>
            <a:pPr eaLnBrk="1" hangingPunct="1"/>
            <a:r>
              <a:rPr lang="en-US" b="1" smtClean="0"/>
              <a:t>Summary</a:t>
            </a:r>
          </a:p>
        </p:txBody>
      </p:sp>
      <p:sp>
        <p:nvSpPr>
          <p:cNvPr id="70659" name="Rectangle 3"/>
          <p:cNvSpPr>
            <a:spLocks noGrp="1" noChangeArrowheads="1"/>
          </p:cNvSpPr>
          <p:nvPr>
            <p:ph type="body" idx="1"/>
          </p:nvPr>
        </p:nvSpPr>
        <p:spPr>
          <a:xfrm>
            <a:off x="533400" y="914400"/>
            <a:ext cx="8305800" cy="5943600"/>
          </a:xfrm>
        </p:spPr>
        <p:txBody>
          <a:bodyPr/>
          <a:lstStyle/>
          <a:p>
            <a:pPr marL="609600" indent="-609600" eaLnBrk="1" hangingPunct="1">
              <a:lnSpc>
                <a:spcPct val="90000"/>
              </a:lnSpc>
              <a:buFont typeface="Monotype Sorts" pitchFamily="2" charset="2"/>
              <a:buAutoNum type="arabicPeriod"/>
            </a:pPr>
            <a:r>
              <a:rPr lang="en-US" b="1" smtClean="0"/>
              <a:t>Global Health-health of 3B poor</a:t>
            </a:r>
          </a:p>
          <a:p>
            <a:pPr marL="609600" indent="-609600" eaLnBrk="1" hangingPunct="1">
              <a:lnSpc>
                <a:spcPct val="90000"/>
              </a:lnSpc>
              <a:buFont typeface="Monotype Sorts" pitchFamily="2" charset="2"/>
              <a:buAutoNum type="arabicPeriod"/>
            </a:pPr>
            <a:r>
              <a:rPr lang="en-US" b="1" smtClean="0"/>
              <a:t>Determinants: income, education, access, climate and safety</a:t>
            </a:r>
          </a:p>
          <a:p>
            <a:pPr marL="609600" indent="-609600" eaLnBrk="1" hangingPunct="1">
              <a:lnSpc>
                <a:spcPct val="90000"/>
              </a:lnSpc>
              <a:buFont typeface="Monotype Sorts" pitchFamily="2" charset="2"/>
              <a:buAutoNum type="arabicPeriod"/>
            </a:pPr>
            <a:r>
              <a:rPr lang="en-US" b="1" smtClean="0"/>
              <a:t>Millennium development goals 2015</a:t>
            </a:r>
          </a:p>
          <a:p>
            <a:pPr marL="609600" indent="-609600" eaLnBrk="1" hangingPunct="1">
              <a:lnSpc>
                <a:spcPct val="90000"/>
              </a:lnSpc>
              <a:buFont typeface="Monotype Sorts" pitchFamily="2" charset="2"/>
              <a:buAutoNum type="arabicPeriod"/>
            </a:pPr>
            <a:r>
              <a:rPr lang="en-US" b="1" u="sng" smtClean="0"/>
              <a:t>Cost effective disease control</a:t>
            </a:r>
            <a:r>
              <a:rPr lang="en-US" b="1" smtClean="0"/>
              <a:t> programs: eg TB, management of the sick child (ARI, Diarheal diseases), malaria</a:t>
            </a:r>
          </a:p>
          <a:p>
            <a:pPr marL="609600" indent="-609600" eaLnBrk="1" hangingPunct="1">
              <a:lnSpc>
                <a:spcPct val="90000"/>
              </a:lnSpc>
              <a:buFont typeface="Monotype Sorts" pitchFamily="2" charset="2"/>
              <a:buAutoNum type="arabicPeriod"/>
            </a:pPr>
            <a:r>
              <a:rPr lang="en-US" b="1" smtClean="0"/>
              <a:t>Impediments: Poverty, Political will !!</a:t>
            </a:r>
          </a:p>
          <a:p>
            <a:pPr marL="609600" indent="-609600" eaLnBrk="1" hangingPunct="1">
              <a:lnSpc>
                <a:spcPct val="90000"/>
              </a:lnSpc>
              <a:buFont typeface="Monotype Sorts" pitchFamily="2" charset="2"/>
              <a:buAutoNum type="arabicPeriod"/>
            </a:pPr>
            <a:r>
              <a:rPr lang="en-US" b="1" smtClean="0"/>
              <a:t>Country specific challenges</a:t>
            </a:r>
          </a:p>
          <a:p>
            <a:pPr marL="609600" indent="-609600" eaLnBrk="1" hangingPunct="1">
              <a:lnSpc>
                <a:spcPct val="90000"/>
              </a:lnSpc>
              <a:buFont typeface="Monotype Sorts" pitchFamily="2" charset="2"/>
              <a:buAutoNum type="arabicPeriod"/>
            </a:pPr>
            <a:r>
              <a:rPr lang="en-US" b="1" smtClean="0"/>
              <a:t>Don’t forget at the end and the beginning is the patient</a:t>
            </a:r>
          </a:p>
        </p:txBody>
      </p:sp>
    </p:spTree>
  </p:cSld>
  <p:clrMapOvr>
    <a:masterClrMapping/>
  </p:clrMapOvr>
  <p:timing>
    <p:tnLst>
      <p:par>
        <p:cTn id="1" dur="indefinite" restart="never" nodeType="tmRoot"/>
      </p:par>
    </p:tnLst>
  </p:timing>
</p:sld>
</file>

<file path=ppt/slides/slide7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682" name="Rectangle 2"/>
          <p:cNvSpPr>
            <a:spLocks noGrp="1" noChangeArrowheads="1"/>
          </p:cNvSpPr>
          <p:nvPr>
            <p:ph type="title"/>
          </p:nvPr>
        </p:nvSpPr>
        <p:spPr/>
        <p:txBody>
          <a:bodyPr/>
          <a:lstStyle/>
          <a:p>
            <a:pPr eaLnBrk="1" hangingPunct="1"/>
            <a:r>
              <a:rPr lang="es-EC" smtClean="0"/>
              <a:t>references</a:t>
            </a:r>
          </a:p>
        </p:txBody>
      </p:sp>
      <p:sp>
        <p:nvSpPr>
          <p:cNvPr id="71683" name="Rectangle 3"/>
          <p:cNvSpPr>
            <a:spLocks noGrp="1" noChangeArrowheads="1"/>
          </p:cNvSpPr>
          <p:nvPr>
            <p:ph type="body" idx="1"/>
          </p:nvPr>
        </p:nvSpPr>
        <p:spPr/>
        <p:txBody>
          <a:bodyPr/>
          <a:lstStyle/>
          <a:p>
            <a:pPr marL="342900" indent="-342900" eaLnBrk="1" hangingPunct="1">
              <a:lnSpc>
                <a:spcPct val="80000"/>
              </a:lnSpc>
            </a:pPr>
            <a:r>
              <a:rPr lang="es-EC" sz="2000" smtClean="0"/>
              <a:t>The Health of nations: why inequity is harmful to your health.2001 I Kawachi, B Kennedy</a:t>
            </a:r>
          </a:p>
          <a:p>
            <a:pPr marL="342900" indent="-342900" eaLnBrk="1" hangingPunct="1">
              <a:lnSpc>
                <a:spcPct val="80000"/>
              </a:lnSpc>
            </a:pPr>
            <a:r>
              <a:rPr lang="es-EC" sz="2000" smtClean="0"/>
              <a:t>World health report 2006, WHO</a:t>
            </a:r>
          </a:p>
          <a:p>
            <a:pPr marL="342900" indent="-342900" eaLnBrk="1" hangingPunct="1">
              <a:lnSpc>
                <a:spcPct val="80000"/>
              </a:lnSpc>
            </a:pPr>
            <a:r>
              <a:rPr lang="es-EC" sz="2000" smtClean="0"/>
              <a:t>Disease control priorities in developing countries DCPproject II, 2006 </a:t>
            </a:r>
          </a:p>
          <a:p>
            <a:pPr marL="342900" indent="-342900" eaLnBrk="1" hangingPunct="1">
              <a:lnSpc>
                <a:spcPct val="80000"/>
              </a:lnSpc>
            </a:pPr>
            <a:endParaRPr lang="es-EC" sz="2000" smtClean="0"/>
          </a:p>
          <a:p>
            <a:pPr marL="342900" indent="-342900" eaLnBrk="1" hangingPunct="1">
              <a:lnSpc>
                <a:spcPct val="80000"/>
              </a:lnSpc>
            </a:pPr>
            <a:r>
              <a:rPr lang="es-EC" sz="2000" smtClean="0"/>
              <a:t>Declaration of </a:t>
            </a:r>
            <a:r>
              <a:rPr lang="es-EC" sz="2000" b="1" smtClean="0"/>
              <a:t>Alma-Ata 1978</a:t>
            </a:r>
          </a:p>
          <a:p>
            <a:pPr marL="342900" indent="-342900" eaLnBrk="1" hangingPunct="1">
              <a:lnSpc>
                <a:spcPct val="80000"/>
              </a:lnSpc>
            </a:pPr>
            <a:endParaRPr lang="es-EC" sz="2000" smtClean="0"/>
          </a:p>
          <a:p>
            <a:pPr marL="342900" indent="-342900" eaLnBrk="1" hangingPunct="1">
              <a:lnSpc>
                <a:spcPct val="80000"/>
              </a:lnSpc>
            </a:pPr>
            <a:r>
              <a:rPr lang="es-EC" sz="2000" smtClean="0"/>
              <a:t>Peter Crockford slide set &lt;http://www.globalhealth-ec.org/GHEC/Resources/3rdWorld.htm&gt;</a:t>
            </a:r>
          </a:p>
          <a:p>
            <a:pPr marL="342900" indent="-342900" eaLnBrk="1" hangingPunct="1">
              <a:lnSpc>
                <a:spcPct val="80000"/>
              </a:lnSpc>
            </a:pPr>
            <a:r>
              <a:rPr lang="es-EC" sz="2000" smtClean="0">
                <a:hlinkClick r:id="rId2"/>
              </a:rPr>
              <a:t>http://www.un.org/Overview/rights.html</a:t>
            </a:r>
            <a:endParaRPr lang="es-EC" sz="2000" smtClean="0"/>
          </a:p>
          <a:p>
            <a:pPr marL="342900" indent="-342900" eaLnBrk="1" hangingPunct="1">
              <a:lnSpc>
                <a:spcPct val="80000"/>
              </a:lnSpc>
            </a:pPr>
            <a:r>
              <a:rPr lang="es-EC" sz="2000" smtClean="0">
                <a:hlinkClick r:id="rId3"/>
              </a:rPr>
              <a:t>http://www.un.org/millenniumgoals/</a:t>
            </a:r>
            <a:endParaRPr lang="es-EC" sz="2000" smtClean="0"/>
          </a:p>
          <a:p>
            <a:pPr marL="342900" indent="-342900" eaLnBrk="1" hangingPunct="1">
              <a:lnSpc>
                <a:spcPct val="80000"/>
              </a:lnSpc>
            </a:pPr>
            <a:r>
              <a:rPr lang="es-EC" sz="2000" smtClean="0"/>
              <a:t>Animated Human developmnet reports &lt;http://hdr.undp.org/statistics/data/animation.cfm&gt;</a:t>
            </a:r>
          </a:p>
        </p:txBody>
      </p:sp>
    </p:spTree>
  </p:cSld>
  <p:clrMapOvr>
    <a:masterClrMapping/>
  </p:clrMapOvr>
  <p:timing>
    <p:tnLst>
      <p:par>
        <p:cTn id="1" dur="indefinite" restart="never" nodeType="tmRoot"/>
      </p:par>
    </p:tnLst>
  </p:timing>
</p:sld>
</file>

<file path=ppt/theme/theme1.xml><?xml version="1.0" encoding="utf-8"?>
<a:theme xmlns:a="http://schemas.openxmlformats.org/drawingml/2006/main" name="Axis">
  <a:themeElements>
    <a:clrScheme name="Axis 8">
      <a:dk1>
        <a:srgbClr val="292929"/>
      </a:dk1>
      <a:lt1>
        <a:srgbClr val="FFFFFF"/>
      </a:lt1>
      <a:dk2>
        <a:srgbClr val="000000"/>
      </a:dk2>
      <a:lt2>
        <a:srgbClr val="808080"/>
      </a:lt2>
      <a:accent1>
        <a:srgbClr val="CC9900"/>
      </a:accent1>
      <a:accent2>
        <a:srgbClr val="CCCC99"/>
      </a:accent2>
      <a:accent3>
        <a:srgbClr val="FFFFFF"/>
      </a:accent3>
      <a:accent4>
        <a:srgbClr val="212121"/>
      </a:accent4>
      <a:accent5>
        <a:srgbClr val="E2CAAA"/>
      </a:accent5>
      <a:accent6>
        <a:srgbClr val="B9B98A"/>
      </a:accent6>
      <a:hlink>
        <a:srgbClr val="999933"/>
      </a:hlink>
      <a:folHlink>
        <a:srgbClr val="B2B2B2"/>
      </a:folHlink>
    </a:clrScheme>
    <a:fontScheme name="Axis">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raClrScheme>
      <a:clrScheme name="Axis 1">
        <a:dk1>
          <a:srgbClr val="080808"/>
        </a:dk1>
        <a:lt1>
          <a:srgbClr val="F8F8F8"/>
        </a:lt1>
        <a:dk2>
          <a:srgbClr val="330000"/>
        </a:dk2>
        <a:lt2>
          <a:srgbClr val="FFFFFF"/>
        </a:lt2>
        <a:accent1>
          <a:srgbClr val="FF9900"/>
        </a:accent1>
        <a:accent2>
          <a:srgbClr val="CC3300"/>
        </a:accent2>
        <a:accent3>
          <a:srgbClr val="ADAAAA"/>
        </a:accent3>
        <a:accent4>
          <a:srgbClr val="D4D4D4"/>
        </a:accent4>
        <a:accent5>
          <a:srgbClr val="FFCAAA"/>
        </a:accent5>
        <a:accent6>
          <a:srgbClr val="B92D00"/>
        </a:accent6>
        <a:hlink>
          <a:srgbClr val="CC6600"/>
        </a:hlink>
        <a:folHlink>
          <a:srgbClr val="B2B282"/>
        </a:folHlink>
      </a:clrScheme>
      <a:clrMap bg1="dk2" tx1="lt1" bg2="dk1" tx2="lt2" accent1="accent1" accent2="accent2" accent3="accent3" accent4="accent4" accent5="accent5" accent6="accent6" hlink="hlink" folHlink="folHlink"/>
    </a:extraClrScheme>
    <a:extraClrScheme>
      <a:clrScheme name="Axis 2">
        <a:dk1>
          <a:srgbClr val="333333"/>
        </a:dk1>
        <a:lt1>
          <a:srgbClr val="F8F8F8"/>
        </a:lt1>
        <a:dk2>
          <a:srgbClr val="800000"/>
        </a:dk2>
        <a:lt2>
          <a:srgbClr val="FFFFFF"/>
        </a:lt2>
        <a:accent1>
          <a:srgbClr val="CC9900"/>
        </a:accent1>
        <a:accent2>
          <a:srgbClr val="666666"/>
        </a:accent2>
        <a:accent3>
          <a:srgbClr val="C0AAAA"/>
        </a:accent3>
        <a:accent4>
          <a:srgbClr val="D4D4D4"/>
        </a:accent4>
        <a:accent5>
          <a:srgbClr val="E2CAAA"/>
        </a:accent5>
        <a:accent6>
          <a:srgbClr val="5C5C5C"/>
        </a:accent6>
        <a:hlink>
          <a:srgbClr val="CC6600"/>
        </a:hlink>
        <a:folHlink>
          <a:srgbClr val="95A587"/>
        </a:folHlink>
      </a:clrScheme>
      <a:clrMap bg1="dk2" tx1="lt1" bg2="dk1" tx2="lt2" accent1="accent1" accent2="accent2" accent3="accent3" accent4="accent4" accent5="accent5" accent6="accent6" hlink="hlink" folHlink="folHlink"/>
    </a:extraClrScheme>
    <a:extraClrScheme>
      <a:clrScheme name="Axis 3">
        <a:dk1>
          <a:srgbClr val="5F5F5F"/>
        </a:dk1>
        <a:lt1>
          <a:srgbClr val="A4BEE0"/>
        </a:lt1>
        <a:dk2>
          <a:srgbClr val="013253"/>
        </a:dk2>
        <a:lt2>
          <a:srgbClr val="FFFFFF"/>
        </a:lt2>
        <a:accent1>
          <a:srgbClr val="588480"/>
        </a:accent1>
        <a:accent2>
          <a:srgbClr val="6600FF"/>
        </a:accent2>
        <a:accent3>
          <a:srgbClr val="AAADB3"/>
        </a:accent3>
        <a:accent4>
          <a:srgbClr val="8BA2BF"/>
        </a:accent4>
        <a:accent5>
          <a:srgbClr val="B4C2C0"/>
        </a:accent5>
        <a:accent6>
          <a:srgbClr val="5C00E7"/>
        </a:accent6>
        <a:hlink>
          <a:srgbClr val="CCCC00"/>
        </a:hlink>
        <a:folHlink>
          <a:srgbClr val="5F5F5F"/>
        </a:folHlink>
      </a:clrScheme>
      <a:clrMap bg1="dk2" tx1="lt1" bg2="dk1" tx2="lt2" accent1="accent1" accent2="accent2" accent3="accent3" accent4="accent4" accent5="accent5" accent6="accent6" hlink="hlink" folHlink="folHlink"/>
    </a:extraClrScheme>
    <a:extraClrScheme>
      <a:clrScheme name="Axis 4">
        <a:dk1>
          <a:srgbClr val="003300"/>
        </a:dk1>
        <a:lt1>
          <a:srgbClr val="F8F8F8"/>
        </a:lt1>
        <a:dk2>
          <a:srgbClr val="3D4A1C"/>
        </a:dk2>
        <a:lt2>
          <a:srgbClr val="FFFFFF"/>
        </a:lt2>
        <a:accent1>
          <a:srgbClr val="99CC00"/>
        </a:accent1>
        <a:accent2>
          <a:srgbClr val="669900"/>
        </a:accent2>
        <a:accent3>
          <a:srgbClr val="AFB1AB"/>
        </a:accent3>
        <a:accent4>
          <a:srgbClr val="D4D4D4"/>
        </a:accent4>
        <a:accent5>
          <a:srgbClr val="CAE2AA"/>
        </a:accent5>
        <a:accent6>
          <a:srgbClr val="5C8A00"/>
        </a:accent6>
        <a:hlink>
          <a:srgbClr val="CC9900"/>
        </a:hlink>
        <a:folHlink>
          <a:srgbClr val="B2B282"/>
        </a:folHlink>
      </a:clrScheme>
      <a:clrMap bg1="dk2" tx1="lt1" bg2="dk1" tx2="lt2" accent1="accent1" accent2="accent2" accent3="accent3" accent4="accent4" accent5="accent5" accent6="accent6" hlink="hlink" folHlink="folHlink"/>
    </a:extraClrScheme>
    <a:extraClrScheme>
      <a:clrScheme name="Axis 5">
        <a:dk1>
          <a:srgbClr val="333333"/>
        </a:dk1>
        <a:lt1>
          <a:srgbClr val="F8F8F8"/>
        </a:lt1>
        <a:dk2>
          <a:srgbClr val="005D8C"/>
        </a:dk2>
        <a:lt2>
          <a:srgbClr val="FFFFFF"/>
        </a:lt2>
        <a:accent1>
          <a:srgbClr val="00CC99"/>
        </a:accent1>
        <a:accent2>
          <a:srgbClr val="0099CC"/>
        </a:accent2>
        <a:accent3>
          <a:srgbClr val="AAB6C5"/>
        </a:accent3>
        <a:accent4>
          <a:srgbClr val="D4D4D4"/>
        </a:accent4>
        <a:accent5>
          <a:srgbClr val="AAE2CA"/>
        </a:accent5>
        <a:accent6>
          <a:srgbClr val="008AB9"/>
        </a:accent6>
        <a:hlink>
          <a:srgbClr val="FFCC00"/>
        </a:hlink>
        <a:folHlink>
          <a:srgbClr val="D8D48C"/>
        </a:folHlink>
      </a:clrScheme>
      <a:clrMap bg1="dk2" tx1="lt1" bg2="dk1" tx2="lt2" accent1="accent1" accent2="accent2" accent3="accent3" accent4="accent4" accent5="accent5" accent6="accent6" hlink="hlink" folHlink="folHlink"/>
    </a:extraClrScheme>
    <a:extraClrScheme>
      <a:clrScheme name="Axis 6">
        <a:dk1>
          <a:srgbClr val="000000"/>
        </a:dk1>
        <a:lt1>
          <a:srgbClr val="ECAE00"/>
        </a:lt1>
        <a:dk2>
          <a:srgbClr val="FFFFFF"/>
        </a:dk2>
        <a:lt2>
          <a:srgbClr val="333333"/>
        </a:lt2>
        <a:accent1>
          <a:srgbClr val="CC6600"/>
        </a:accent1>
        <a:accent2>
          <a:srgbClr val="BA6D10"/>
        </a:accent2>
        <a:accent3>
          <a:srgbClr val="F4D3AA"/>
        </a:accent3>
        <a:accent4>
          <a:srgbClr val="000000"/>
        </a:accent4>
        <a:accent5>
          <a:srgbClr val="E2B8AA"/>
        </a:accent5>
        <a:accent6>
          <a:srgbClr val="A8620D"/>
        </a:accent6>
        <a:hlink>
          <a:srgbClr val="666633"/>
        </a:hlink>
        <a:folHlink>
          <a:srgbClr val="8D996D"/>
        </a:folHlink>
      </a:clrScheme>
      <a:clrMap bg1="lt1" tx1="dk1" bg2="lt2" tx2="dk2" accent1="accent1" accent2="accent2" accent3="accent3" accent4="accent4" accent5="accent5" accent6="accent6" hlink="hlink" folHlink="folHlink"/>
    </a:extraClrScheme>
    <a:extraClrScheme>
      <a:clrScheme name="Axis 7">
        <a:dk1>
          <a:srgbClr val="000000"/>
        </a:dk1>
        <a:lt1>
          <a:srgbClr val="FFFFFF"/>
        </a:lt1>
        <a:dk2>
          <a:srgbClr val="372221"/>
        </a:dk2>
        <a:lt2>
          <a:srgbClr val="808080"/>
        </a:lt2>
        <a:accent1>
          <a:srgbClr val="009999"/>
        </a:accent1>
        <a:accent2>
          <a:srgbClr val="9AAC98"/>
        </a:accent2>
        <a:accent3>
          <a:srgbClr val="FFFFFF"/>
        </a:accent3>
        <a:accent4>
          <a:srgbClr val="000000"/>
        </a:accent4>
        <a:accent5>
          <a:srgbClr val="AACACA"/>
        </a:accent5>
        <a:accent6>
          <a:srgbClr val="8B9B89"/>
        </a:accent6>
        <a:hlink>
          <a:srgbClr val="666699"/>
        </a:hlink>
        <a:folHlink>
          <a:srgbClr val="B2B2B2"/>
        </a:folHlink>
      </a:clrScheme>
      <a:clrMap bg1="lt1" tx1="dk1" bg2="lt2" tx2="dk2" accent1="accent1" accent2="accent2" accent3="accent3" accent4="accent4" accent5="accent5" accent6="accent6" hlink="hlink" folHlink="folHlink"/>
    </a:extraClrScheme>
    <a:extraClrScheme>
      <a:clrScheme name="Axis 8">
        <a:dk1>
          <a:srgbClr val="292929"/>
        </a:dk1>
        <a:lt1>
          <a:srgbClr val="FFFFFF"/>
        </a:lt1>
        <a:dk2>
          <a:srgbClr val="000000"/>
        </a:dk2>
        <a:lt2>
          <a:srgbClr val="808080"/>
        </a:lt2>
        <a:accent1>
          <a:srgbClr val="CC9900"/>
        </a:accent1>
        <a:accent2>
          <a:srgbClr val="CCCC99"/>
        </a:accent2>
        <a:accent3>
          <a:srgbClr val="FFFFFF"/>
        </a:accent3>
        <a:accent4>
          <a:srgbClr val="212121"/>
        </a:accent4>
        <a:accent5>
          <a:srgbClr val="E2CAAA"/>
        </a:accent5>
        <a:accent6>
          <a:srgbClr val="B9B98A"/>
        </a:accent6>
        <a:hlink>
          <a:srgbClr val="999933"/>
        </a:hlink>
        <a:folHlink>
          <a:srgbClr val="B2B2B2"/>
        </a:folHlink>
      </a:clrScheme>
      <a:clrMap bg1="lt1" tx1="dk1" bg2="lt2" tx2="dk2" accent1="accent1" accent2="accent2" accent3="accent3" accent4="accent4" accent5="accent5" accent6="accent6" hlink="hlink" folHlink="folHlink"/>
    </a:extraClrScheme>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Axis</Template>
  <TotalTime>6176</TotalTime>
  <Words>7713</Words>
  <Application>Microsoft Office PowerPoint</Application>
  <PresentationFormat>On-screen Show (4:3)</PresentationFormat>
  <Paragraphs>699</Paragraphs>
  <Slides>79</Slides>
  <Notes>26</Notes>
  <HiddenSlides>0</HiddenSlides>
  <MMClips>0</MMClips>
  <ScaleCrop>false</ScaleCrop>
  <HeadingPairs>
    <vt:vector size="6" baseType="variant">
      <vt:variant>
        <vt:lpstr>Theme</vt:lpstr>
      </vt:variant>
      <vt:variant>
        <vt:i4>1</vt:i4>
      </vt:variant>
      <vt:variant>
        <vt:lpstr>Embedded OLE Servers</vt:lpstr>
      </vt:variant>
      <vt:variant>
        <vt:i4>2</vt:i4>
      </vt:variant>
      <vt:variant>
        <vt:lpstr>Slide Titles</vt:lpstr>
      </vt:variant>
      <vt:variant>
        <vt:i4>79</vt:i4>
      </vt:variant>
    </vt:vector>
  </HeadingPairs>
  <TitlesOfParts>
    <vt:vector size="82" baseType="lpstr">
      <vt:lpstr>Axis</vt:lpstr>
      <vt:lpstr>Chart</vt:lpstr>
      <vt:lpstr>Photo Editor Photo</vt:lpstr>
      <vt:lpstr>Sustainable Health</vt:lpstr>
      <vt:lpstr>Health </vt:lpstr>
      <vt:lpstr>Global Health</vt:lpstr>
      <vt:lpstr>Malaria</vt:lpstr>
      <vt:lpstr>Malaria</vt:lpstr>
      <vt:lpstr>Malaria</vt:lpstr>
      <vt:lpstr>Malaria </vt:lpstr>
      <vt:lpstr>March 2010</vt:lpstr>
      <vt:lpstr>Malaria</vt:lpstr>
      <vt:lpstr>Tuberculosis</vt:lpstr>
      <vt:lpstr>Slide 11</vt:lpstr>
      <vt:lpstr>Tuberculosis</vt:lpstr>
      <vt:lpstr>WHO Strategy:DOTS</vt:lpstr>
      <vt:lpstr>MDG:TB</vt:lpstr>
      <vt:lpstr>Progress towards sucess</vt:lpstr>
      <vt:lpstr>Global targets</vt:lpstr>
      <vt:lpstr>Multidrug-resistant TB (MDR-TB),</vt:lpstr>
      <vt:lpstr>MDRTB</vt:lpstr>
      <vt:lpstr>XDRTB</vt:lpstr>
      <vt:lpstr>Aids/HIV</vt:lpstr>
      <vt:lpstr>HIV/AIDS</vt:lpstr>
      <vt:lpstr>HIV/AIDS</vt:lpstr>
      <vt:lpstr>Slide 23</vt:lpstr>
      <vt:lpstr>HIV/Aids</vt:lpstr>
      <vt:lpstr>HIV/Aids</vt:lpstr>
      <vt:lpstr>Slide 26</vt:lpstr>
      <vt:lpstr>Slide 27</vt:lpstr>
      <vt:lpstr>Slide 28</vt:lpstr>
      <vt:lpstr>Slide 29</vt:lpstr>
      <vt:lpstr>People living with Aids in the UK</vt:lpstr>
      <vt:lpstr>UK Health</vt:lpstr>
      <vt:lpstr>Developed World</vt:lpstr>
      <vt:lpstr>Developed World (2)</vt:lpstr>
      <vt:lpstr>Maternal mortality</vt:lpstr>
      <vt:lpstr>Climate change and disease</vt:lpstr>
      <vt:lpstr>Global Health (health of the poor, the 3 billion living on less than $2 a day)  </vt:lpstr>
      <vt:lpstr>Global Burden of Disease</vt:lpstr>
      <vt:lpstr>Slide 38</vt:lpstr>
      <vt:lpstr>Slide 39</vt:lpstr>
      <vt:lpstr>DALY,  (disability adjusted year of life lost)  Poor vs Rich countries </vt:lpstr>
      <vt:lpstr>Causes of 11.6 million deaths among children &lt;5, 1995</vt:lpstr>
      <vt:lpstr>Determinants of Health in the global context</vt:lpstr>
      <vt:lpstr>    Economic  disparity is growing</vt:lpstr>
      <vt:lpstr>Relative income determines health</vt:lpstr>
      <vt:lpstr>Slide 45</vt:lpstr>
      <vt:lpstr> Distribution of Poverty</vt:lpstr>
      <vt:lpstr>Health expenditures by Established Market economies</vt:lpstr>
      <vt:lpstr>In Africa...</vt:lpstr>
      <vt:lpstr>Ghana of 1975</vt:lpstr>
      <vt:lpstr>Slide 50</vt:lpstr>
      <vt:lpstr>2. Education, particularly of the mother impacts child health  (% reduction in Child mortality ) </vt:lpstr>
      <vt:lpstr>In Canada</vt:lpstr>
      <vt:lpstr>3. Social disruption</vt:lpstr>
      <vt:lpstr>Slide 54</vt:lpstr>
      <vt:lpstr>4. Climate impact</vt:lpstr>
      <vt:lpstr>Slide 56</vt:lpstr>
      <vt:lpstr>5. Access to basic Health Needs?</vt:lpstr>
      <vt:lpstr>Health workers per 100,000 Africa has 1.2% of globe’s health workers and 25% of the disease</vt:lpstr>
      <vt:lpstr>5. Access: Public, Private, Military, Mission</vt:lpstr>
      <vt:lpstr>Slide 60</vt:lpstr>
      <vt:lpstr>Millennium Development Goals (MDG) UN 2000 by 2015</vt:lpstr>
      <vt:lpstr>Slide 62</vt:lpstr>
      <vt:lpstr>Sample determinant measures 2003 http://hdr.undp.org/statistics/data/ </vt:lpstr>
      <vt:lpstr>Sample disease burden indicators 2003</vt:lpstr>
      <vt:lpstr>Malawi as an example</vt:lpstr>
      <vt:lpstr>Schools in Malawi  Courtesy of Rachel Maser,2006</vt:lpstr>
      <vt:lpstr>Malawi &amp; Goal #6 combat HIV malaria and other diseases</vt:lpstr>
      <vt:lpstr>TB Rates in Malawi since 1980 with good DOTS all over</vt:lpstr>
      <vt:lpstr>Malawi HIV 900,000 prevelant cases, 85,000 new a year</vt:lpstr>
      <vt:lpstr>ARV malawi</vt:lpstr>
      <vt:lpstr>Malawian Chrissi H courtesy Rachel Maser</vt:lpstr>
      <vt:lpstr>Chrissie</vt:lpstr>
      <vt:lpstr>Chrissie and Demasso</vt:lpstr>
      <vt:lpstr>Chrissie talks about cultural practices that spread HIV</vt:lpstr>
      <vt:lpstr>Chrissie says:</vt:lpstr>
      <vt:lpstr>Chrissie says:</vt:lpstr>
      <vt:lpstr>Chrissie says:</vt:lpstr>
      <vt:lpstr>Summary</vt:lpstr>
      <vt:lpstr>references</vt:lpstr>
    </vt:vector>
  </TitlesOfParts>
  <Company>home </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Sustainable Health</dc:title>
  <dc:creator>Linda Rudd</dc:creator>
  <cp:lastModifiedBy>bus-lr</cp:lastModifiedBy>
  <cp:revision>51</cp:revision>
  <dcterms:created xsi:type="dcterms:W3CDTF">2004-11-28T13:50:51Z</dcterms:created>
  <dcterms:modified xsi:type="dcterms:W3CDTF">2013-01-07T10:53:10Z</dcterms:modified>
</cp:coreProperties>
</file>