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sldIdLst>
    <p:sldId id="270" r:id="rId5"/>
    <p:sldId id="271" r:id="rId6"/>
    <p:sldId id="272" r:id="rId7"/>
    <p:sldId id="274" r:id="rId8"/>
    <p:sldId id="336" r:id="rId9"/>
    <p:sldId id="273" r:id="rId10"/>
    <p:sldId id="261" r:id="rId11"/>
    <p:sldId id="337" r:id="rId12"/>
    <p:sldId id="275" r:id="rId13"/>
    <p:sldId id="265" r:id="rId14"/>
    <p:sldId id="263" r:id="rId15"/>
    <p:sldId id="266"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8255" autoAdjust="0"/>
    <p:restoredTop sz="94660"/>
  </p:normalViewPr>
  <p:slideViewPr>
    <p:cSldViewPr snapToGrid="0">
      <p:cViewPr>
        <p:scale>
          <a:sx n="66" d="100"/>
          <a:sy n="66" d="100"/>
        </p:scale>
        <p:origin x="928" y="-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52457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38154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230425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5998CB-538F-45AF-896C-2191D41163B7}"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491498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5998CB-538F-45AF-896C-2191D41163B7}" type="datetimeFigureOut">
              <a:rPr lang="en-GB" smtClean="0"/>
              <a:t>09/10/2025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2594800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5998CB-538F-45AF-896C-2191D41163B7}" type="datetimeFigureOut">
              <a:rPr lang="en-GB" smtClean="0"/>
              <a:t>09/10/2025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868843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5998CB-538F-45AF-896C-2191D41163B7}" type="datetimeFigureOut">
              <a:rPr lang="en-GB" smtClean="0"/>
              <a:t>09/10/2025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40711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00834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0C5998CB-538F-45AF-896C-2191D41163B7}" type="datetimeFigureOut">
              <a:rPr lang="en-GB" smtClean="0"/>
              <a:t>09/10/2025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43835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625660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61450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28405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61051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380306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9725118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5998CB-538F-45AF-896C-2191D41163B7}" type="datetimeFigureOut">
              <a:rPr lang="en-GB" smtClean="0"/>
              <a:t>09/10/2025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479551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905005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C5998CB-538F-45AF-896C-2191D41163B7}" type="datetimeFigureOut">
              <a:rPr lang="en-GB" smtClean="0"/>
              <a:t>09/10/2025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2817861225"/>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HARTEJ ARUN SINGH</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2440231</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SUJEEWA HERATH</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Autofit/>
          </a:bodyPr>
          <a:lstStyle/>
          <a:p>
            <a:pPr algn="ctr"/>
            <a:r>
              <a:rPr lang="en-GB" sz="4000" b="1" u="sng" dirty="0">
                <a:solidFill>
                  <a:schemeClr val="accent2"/>
                </a:solidFill>
                <a:latin typeface="Aldhabi" panose="01000000000000000000" pitchFamily="2" charset="-78"/>
                <a:cs typeface="Aldhabi" panose="01000000000000000000" pitchFamily="2" charset="-78"/>
              </a:rPr>
              <a:t>GREEN HAVAN FLORISTS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614442" y="974786"/>
            <a:ext cx="11326483" cy="5451893"/>
          </a:xfrm>
        </p:spPr>
        <p:txBody>
          <a:bodyPr>
            <a:normAutofit fontScale="85000" lnSpcReduction="20000"/>
          </a:bodyPr>
          <a:lstStyle/>
          <a:p>
            <a:pPr marL="0" indent="0">
              <a:lnSpc>
                <a:spcPct val="120000"/>
              </a:lnSpc>
              <a:buNone/>
            </a:pPr>
            <a:r>
              <a:rPr lang="en-GB" sz="2400" dirty="0">
                <a:latin typeface="Arial" panose="020B0604020202020204" pitchFamily="34" charset="0"/>
                <a:cs typeface="Arial" panose="020B0604020202020204" pitchFamily="34" charset="0"/>
              </a:rPr>
              <a:t>                  </a:t>
            </a:r>
          </a:p>
          <a:p>
            <a:pPr marL="0" indent="0">
              <a:lnSpc>
                <a:spcPct val="120000"/>
              </a:lnSpc>
              <a:buNone/>
            </a:pPr>
            <a:r>
              <a:rPr lang="en-GB" sz="2400" dirty="0">
                <a:latin typeface="Arial" panose="020B0604020202020204" pitchFamily="34" charset="0"/>
                <a:cs typeface="Arial" panose="020B0604020202020204" pitchFamily="34" charset="0"/>
              </a:rPr>
              <a:t> </a:t>
            </a:r>
            <a:r>
              <a:rPr lang="en-GB" sz="3800" dirty="0">
                <a:latin typeface="Angsana New" panose="020B0502040204020203" pitchFamily="18" charset="-34"/>
                <a:cs typeface="Angsana New" panose="020B0502040204020203" pitchFamily="18" charset="-34"/>
              </a:rPr>
              <a:t>GOOD MORNING ALL MY NAME IS ARUN SINGH</a:t>
            </a:r>
            <a:r>
              <a:rPr lang="en-GB" dirty="0">
                <a:latin typeface="Arial" panose="020B0604020202020204" pitchFamily="34" charset="0"/>
                <a:cs typeface="Arial" panose="020B0604020202020204" pitchFamily="34" charset="0"/>
              </a:rPr>
              <a:t>.</a:t>
            </a:r>
          </a:p>
          <a:p>
            <a:pPr marL="0" indent="0">
              <a:lnSpc>
                <a:spcPct val="120000"/>
              </a:lnSpc>
              <a:buNone/>
            </a:pPr>
            <a:endParaRPr lang="en-GB" sz="3900" dirty="0">
              <a:latin typeface="Angsana New" panose="02020603050405020304" pitchFamily="18" charset="-34"/>
              <a:cs typeface="Angsana New" panose="02020603050405020304" pitchFamily="18" charset="-34"/>
            </a:endParaRPr>
          </a:p>
          <a:p>
            <a:pPr marL="0" indent="0">
              <a:lnSpc>
                <a:spcPct val="120000"/>
              </a:lnSpc>
              <a:buNone/>
            </a:pPr>
            <a:r>
              <a:rPr lang="en-GB" sz="3900" dirty="0">
                <a:latin typeface="Angsana New" panose="02020603050405020304" pitchFamily="18" charset="-34"/>
                <a:cs typeface="Angsana New" panose="02020603050405020304" pitchFamily="18" charset="-34"/>
              </a:rPr>
              <a:t>. In this presentation I will be giving you an overview of the Green Havan Florists. </a:t>
            </a:r>
          </a:p>
          <a:p>
            <a:pPr marL="0" indent="0">
              <a:lnSpc>
                <a:spcPct val="120000"/>
              </a:lnSpc>
              <a:buNone/>
            </a:pPr>
            <a:r>
              <a:rPr lang="en-GB" sz="3900" dirty="0">
                <a:latin typeface="Angsana New" panose="02020603050405020304" pitchFamily="18" charset="-34"/>
                <a:cs typeface="Angsana New" panose="02020603050405020304" pitchFamily="18" charset="-34"/>
              </a:rPr>
              <a:t>. I will be sharing with you the scope of the problems that they are encountering. </a:t>
            </a:r>
          </a:p>
          <a:p>
            <a:pPr marL="0" indent="0">
              <a:lnSpc>
                <a:spcPct val="120000"/>
              </a:lnSpc>
              <a:buNone/>
            </a:pPr>
            <a:r>
              <a:rPr lang="en-GB" sz="3900" dirty="0">
                <a:latin typeface="Angsana New" panose="02020603050405020304" pitchFamily="18" charset="-34"/>
                <a:cs typeface="Angsana New" panose="02020603050405020304" pitchFamily="18" charset="-34"/>
              </a:rPr>
              <a:t>. Providing an application of the 5W2H model that summarises these issues. </a:t>
            </a:r>
          </a:p>
          <a:p>
            <a:pPr marL="0" indent="0">
              <a:lnSpc>
                <a:spcPct val="120000"/>
              </a:lnSpc>
              <a:buNone/>
            </a:pPr>
            <a:r>
              <a:rPr lang="en-GB" sz="3900" dirty="0">
                <a:latin typeface="Angsana New" panose="02020603050405020304" pitchFamily="18" charset="-34"/>
                <a:cs typeface="Angsana New" panose="02020603050405020304" pitchFamily="18" charset="-34"/>
              </a:rPr>
              <a:t>Providing a critique and application of the PESTEL framework. </a:t>
            </a:r>
          </a:p>
          <a:p>
            <a:pPr marL="0" indent="0">
              <a:lnSpc>
                <a:spcPct val="120000"/>
              </a:lnSpc>
              <a:buNone/>
            </a:pPr>
            <a:r>
              <a:rPr lang="en-GB" sz="3900" dirty="0">
                <a:latin typeface="Angsana New" panose="02020603050405020304" pitchFamily="18" charset="-34"/>
                <a:cs typeface="Angsana New" panose="02020603050405020304" pitchFamily="18" charset="-34"/>
              </a:rPr>
              <a:t>. Providing a critique and application of the cause of the Cause-and-Effect model.</a:t>
            </a:r>
          </a:p>
          <a:p>
            <a:pPr marL="0" indent="0">
              <a:lnSpc>
                <a:spcPct val="120000"/>
              </a:lnSpc>
              <a:buNone/>
            </a:pPr>
            <a:r>
              <a:rPr lang="en-GB" sz="3900" dirty="0">
                <a:latin typeface="Angsana New" panose="02020603050405020304" pitchFamily="18" charset="-34"/>
                <a:cs typeface="Angsana New" panose="02020603050405020304" pitchFamily="18" charset="-34"/>
              </a:rPr>
              <a:t>. Finally, rounding this presentation of with a summary of the key findings of Green Havan Florists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8"/>
            <a:ext cx="8652294" cy="1362670"/>
          </a:xfrm>
        </p:spPr>
        <p:txBody>
          <a:bodyPr>
            <a:noAutofit/>
          </a:bodyPr>
          <a:lstStyle/>
          <a:p>
            <a:pPr algn="ctr"/>
            <a:r>
              <a:rPr lang="en-GB" sz="4800" b="1" u="sng" dirty="0">
                <a:solidFill>
                  <a:schemeClr val="accent2"/>
                </a:solidFill>
                <a:latin typeface="Aldhabi" panose="01000000000000000000" pitchFamily="2" charset="-78"/>
                <a:cs typeface="Aldhabi" panose="01000000000000000000" pitchFamily="2" charset="-78"/>
              </a:rPr>
              <a:t>       </a:t>
            </a:r>
            <a:r>
              <a:rPr lang="en-GB" sz="4000" b="1" u="sng" dirty="0">
                <a:solidFill>
                  <a:schemeClr val="accent2"/>
                </a:solidFill>
                <a:latin typeface="Aldhabi" panose="01000000000000000000" pitchFamily="2" charset="-78"/>
                <a:cs typeface="Aldhabi" panose="01000000000000000000" pitchFamily="2" charset="-78"/>
              </a:rPr>
              <a:t>WHAT IS GREEN HAVAN FLORISTS? </a:t>
            </a:r>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0" y="1514965"/>
            <a:ext cx="10515600" cy="4934778"/>
          </a:xfrm>
        </p:spPr>
        <p:txBody>
          <a:bodyPr/>
          <a:lstStyle/>
          <a:p>
            <a:pPr marL="0" indent="0">
              <a:buNone/>
            </a:pPr>
            <a:r>
              <a:rPr lang="en-GB" dirty="0">
                <a:latin typeface="Arial" panose="020B0604020202020204" pitchFamily="34" charset="0"/>
                <a:cs typeface="Arial" panose="020B0604020202020204" pitchFamily="34" charset="0"/>
              </a:rPr>
              <a:t>.</a:t>
            </a:r>
          </a:p>
          <a:p>
            <a:pPr marL="0" indent="0">
              <a:buNone/>
            </a:pPr>
            <a:r>
              <a:rPr lang="en-GB" sz="3600" dirty="0">
                <a:latin typeface="Aldhabi" panose="01000000000000000000" pitchFamily="2" charset="-78"/>
                <a:cs typeface="Aldhabi" panose="01000000000000000000" pitchFamily="2" charset="-78"/>
              </a:rPr>
              <a:t>Green Havan Florists is a small, independent flower shop located in Norwich, UK. Founded in 2016 by partners Liam and Priya Patel. </a:t>
            </a:r>
          </a:p>
          <a:p>
            <a:pPr marL="0" indent="0">
              <a:buNone/>
            </a:pPr>
            <a:r>
              <a:rPr lang="en-GB" sz="3600" dirty="0">
                <a:latin typeface="Aldhabi" panose="01000000000000000000" pitchFamily="2" charset="-78"/>
                <a:cs typeface="Aldhabi" panose="01000000000000000000" pitchFamily="2" charset="-78"/>
              </a:rPr>
              <a:t>The shop quickly gained a reputation for its bespoke floral arrangements, eco-friendly packaging, and strong community ties. </a:t>
            </a:r>
          </a:p>
          <a:p>
            <a:pPr marL="0" indent="0">
              <a:buNone/>
            </a:pPr>
            <a:r>
              <a:rPr lang="en-GB" sz="3600" dirty="0">
                <a:latin typeface="Aldhabi" panose="01000000000000000000" pitchFamily="2" charset="-78"/>
                <a:cs typeface="Aldhabi" panose="01000000000000000000" pitchFamily="2" charset="-78"/>
              </a:rPr>
              <a:t>The business thrived on its personal touch and sustainable ethos, which resonated with environmentally conscious consumers.</a:t>
            </a:r>
          </a:p>
          <a:p>
            <a:pPr marL="0" indent="0">
              <a:buNone/>
            </a:pPr>
            <a:endParaRPr lang="en-GB" sz="3600" dirty="0">
              <a:latin typeface="Aldhabi" panose="01000000000000000000" pitchFamily="2" charset="-78"/>
              <a:cs typeface="Aldhabi" panose="01000000000000000000" pitchFamily="2" charset="-78"/>
            </a:endParaRPr>
          </a:p>
          <a:p>
            <a:pPr marL="0" indent="0">
              <a:buNone/>
            </a:pPr>
            <a:endParaRPr lang="en-GB" sz="3600" dirty="0">
              <a:latin typeface="Aldhabi" panose="01000000000000000000" pitchFamily="2" charset="-78"/>
              <a:cs typeface="Aldhabi" panose="01000000000000000000" pitchFamily="2" charset="-78"/>
            </a:endParaRPr>
          </a:p>
          <a:p>
            <a:pPr marL="0" indent="0">
              <a:buNone/>
            </a:pPr>
            <a:endParaRPr lang="en-GB" sz="3600" dirty="0">
              <a:latin typeface="Aldhabi" panose="01000000000000000000" pitchFamily="2" charset="-78"/>
              <a:cs typeface="Aldhabi" panose="01000000000000000000" pitchFamily="2" charset="-78"/>
            </a:endParaRPr>
          </a:p>
          <a:p>
            <a:pPr marL="0" indent="0">
              <a:buNone/>
            </a:pPr>
            <a:endParaRPr lang="en-GB" sz="3600" b="1" u="sng" dirty="0">
              <a:solidFill>
                <a:schemeClr val="accent2"/>
              </a:solidFill>
              <a:latin typeface="Aldhabi" panose="01000000000000000000" pitchFamily="2" charset="-78"/>
              <a:cs typeface="Aldhabi" panose="01000000000000000000" pitchFamily="2" charset="-78"/>
            </a:endParaRPr>
          </a:p>
          <a:p>
            <a:pPr marL="0" indent="0">
              <a:buNone/>
            </a:pPr>
            <a:endParaRPr lang="en-GB" sz="3200" dirty="0">
              <a:latin typeface="Aldhabi" panose="01000000000000000000" pitchFamily="2" charset="-78"/>
              <a:cs typeface="Aldhabi" panose="01000000000000000000" pitchFamily="2" charset="-78"/>
            </a:endParaRP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4"/>
            <a:ext cx="9031456" cy="1325562"/>
          </a:xfrm>
        </p:spPr>
        <p:txBody>
          <a:bodyPr>
            <a:noAutofit/>
          </a:bodyPr>
          <a:lstStyle/>
          <a:p>
            <a:r>
              <a:rPr lang="en-GB" sz="4000" b="1" u="sng" dirty="0">
                <a:solidFill>
                  <a:schemeClr val="accent2"/>
                </a:solidFill>
                <a:latin typeface="Aldhabi" panose="01000000000000000000" pitchFamily="2" charset="-78"/>
                <a:cs typeface="Aldhabi" panose="01000000000000000000" pitchFamily="2" charset="-78"/>
              </a:rPr>
              <a:t>AN INSIGHT INTO THE PROBLEMS GREEN HAVAN FLORISTS ARE FACING.</a:t>
            </a:r>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0" y="1395210"/>
            <a:ext cx="11123271" cy="4067579"/>
          </a:xfrm>
        </p:spPr>
        <p:txBody>
          <a:bodyPr>
            <a:normAutofit fontScale="85000" lnSpcReduction="10000"/>
          </a:bodyPr>
          <a:lstStyle/>
          <a:p>
            <a:pPr marL="0" indent="0">
              <a:buNone/>
            </a:pPr>
            <a:r>
              <a:rPr lang="en-GB" sz="3600" dirty="0">
                <a:latin typeface="Aldhabi" panose="01000000000000000000" pitchFamily="2" charset="-78"/>
                <a:cs typeface="Aldhabi" panose="01000000000000000000" pitchFamily="2" charset="-78"/>
              </a:rPr>
              <a:t>In the last 12 months, Green Haven Florists has seen a 30% decline in in-store sales. </a:t>
            </a:r>
          </a:p>
          <a:p>
            <a:pPr marL="0" indent="0">
              <a:buNone/>
            </a:pPr>
            <a:r>
              <a:rPr lang="en-GB" sz="4000" b="1" u="sng" dirty="0">
                <a:solidFill>
                  <a:schemeClr val="accent2"/>
                </a:solidFill>
                <a:latin typeface="Aldhabi" panose="01000000000000000000" pitchFamily="2" charset="-78"/>
                <a:cs typeface="Aldhabi" panose="01000000000000000000" pitchFamily="2" charset="-78"/>
              </a:rPr>
              <a:t>CAUSE OF THE DECLINE IN SALES</a:t>
            </a:r>
            <a:r>
              <a:rPr lang="en-GB" sz="4000" dirty="0">
                <a:solidFill>
                  <a:schemeClr val="accent2"/>
                </a:solidFill>
                <a:latin typeface="Aldhabi" panose="01000000000000000000" pitchFamily="2" charset="-78"/>
                <a:cs typeface="Aldhabi" panose="01000000000000000000" pitchFamily="2" charset="-78"/>
              </a:rPr>
              <a:t>:</a:t>
            </a:r>
          </a:p>
          <a:p>
            <a:pPr marL="0" indent="0">
              <a:buNone/>
            </a:pPr>
            <a:r>
              <a:rPr lang="en-GB" sz="3600" dirty="0">
                <a:solidFill>
                  <a:schemeClr val="tx1"/>
                </a:solidFill>
                <a:latin typeface="Aldhabi" panose="01000000000000000000" pitchFamily="2" charset="-78"/>
                <a:cs typeface="Aldhabi" panose="01000000000000000000" pitchFamily="2" charset="-78"/>
              </a:rPr>
              <a:t>The decline in sales is due to the shop location, once a thriving high street has seen a reduced amount of activity. This is due to local businesses on the high street closing and a general shift of online shopping. </a:t>
            </a:r>
          </a:p>
          <a:p>
            <a:pPr marL="0" indent="0">
              <a:buNone/>
            </a:pPr>
            <a:r>
              <a:rPr lang="en-GB" sz="4000" b="1" dirty="0">
                <a:solidFill>
                  <a:schemeClr val="accent2"/>
                </a:solidFill>
                <a:latin typeface="Aldhabi" panose="01000000000000000000" pitchFamily="2" charset="-78"/>
                <a:cs typeface="Aldhabi" panose="01000000000000000000" pitchFamily="2" charset="-78"/>
              </a:rPr>
              <a:t>‘</a:t>
            </a:r>
            <a:r>
              <a:rPr lang="en-GB" sz="4000" b="1" u="sng" dirty="0">
                <a:solidFill>
                  <a:schemeClr val="accent2"/>
                </a:solidFill>
                <a:latin typeface="Aldhabi" panose="01000000000000000000" pitchFamily="2" charset="-78"/>
                <a:cs typeface="Aldhabi" panose="01000000000000000000" pitchFamily="2" charset="-78"/>
              </a:rPr>
              <a:t>INTERNAL’ PROBLEMS:</a:t>
            </a:r>
          </a:p>
          <a:p>
            <a:pPr marL="0" indent="0">
              <a:buNone/>
            </a:pPr>
            <a:r>
              <a:rPr lang="en-GB" sz="3500" dirty="0">
                <a:solidFill>
                  <a:schemeClr val="tx1"/>
                </a:solidFill>
                <a:latin typeface="Aldhabi" panose="01000000000000000000" pitchFamily="2" charset="-78"/>
                <a:cs typeface="Aldhabi" panose="01000000000000000000" pitchFamily="2" charset="-78"/>
              </a:rPr>
              <a:t>An internal problem that Green Havan face is that the rise of cost have strained the business. This is due to the cost of fresh flowers increasing very specifically imported varieties such as tulips, and orchids. This has caused the supply chain to rise the costs of flowers leading to inflation and disruption for Green Havan. </a:t>
            </a:r>
          </a:p>
          <a:p>
            <a:pPr marL="0" indent="0">
              <a:buNone/>
            </a:pPr>
            <a:endParaRPr lang="en-GB" sz="3500" dirty="0">
              <a:solidFill>
                <a:schemeClr val="tx1"/>
              </a:solidFill>
              <a:latin typeface="Aldhabi" panose="01000000000000000000" pitchFamily="2" charset="-78"/>
              <a:cs typeface="Aldhabi" panose="01000000000000000000" pitchFamily="2" charset="-78"/>
            </a:endParaRPr>
          </a:p>
          <a:p>
            <a:pPr marL="0" indent="0">
              <a:buNone/>
            </a:pPr>
            <a:endParaRPr lang="en-GB" sz="3500" dirty="0">
              <a:solidFill>
                <a:schemeClr val="tx1"/>
              </a:solidFill>
              <a:latin typeface="Aldhabi" panose="01000000000000000000" pitchFamily="2" charset="-78"/>
              <a:cs typeface="Aldhabi" panose="01000000000000000000" pitchFamily="2" charset="-78"/>
            </a:endParaRPr>
          </a:p>
          <a:p>
            <a:pPr marL="0" indent="0">
              <a:buNone/>
            </a:pPr>
            <a:endParaRPr lang="en-GB" sz="4800" b="1" u="sng" dirty="0">
              <a:solidFill>
                <a:schemeClr val="accent2"/>
              </a:solidFill>
              <a:latin typeface="Aldhabi" panose="01000000000000000000" pitchFamily="2" charset="-78"/>
              <a:cs typeface="Aldhabi" panose="01000000000000000000" pitchFamily="2" charset="-78"/>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351718" y="1327184"/>
            <a:ext cx="12192000" cy="6858000"/>
          </a:xfrm>
        </p:spPr>
        <p:txBody>
          <a:bodyPr/>
          <a:lstStyle/>
          <a:p>
            <a:endParaRPr lang="en-GB"/>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3532712523"/>
              </p:ext>
            </p:extLst>
          </p:nvPr>
        </p:nvGraphicFramePr>
        <p:xfrm>
          <a:off x="-1" y="1"/>
          <a:ext cx="12543719" cy="9303363"/>
        </p:xfrm>
        <a:graphic>
          <a:graphicData uri="http://schemas.openxmlformats.org/drawingml/2006/table">
            <a:tbl>
              <a:tblPr firstRow="1" bandRow="1">
                <a:tableStyleId>{93296810-A885-4BE3-A3E7-6D5BEEA58F35}</a:tableStyleId>
              </a:tblPr>
              <a:tblGrid>
                <a:gridCol w="2291788">
                  <a:extLst>
                    <a:ext uri="{9D8B030D-6E8A-4147-A177-3AD203B41FA5}">
                      <a16:colId xmlns:a16="http://schemas.microsoft.com/office/drawing/2014/main" val="516700139"/>
                    </a:ext>
                  </a:extLst>
                </a:gridCol>
                <a:gridCol w="2037145">
                  <a:extLst>
                    <a:ext uri="{9D8B030D-6E8A-4147-A177-3AD203B41FA5}">
                      <a16:colId xmlns:a16="http://schemas.microsoft.com/office/drawing/2014/main" val="1482979515"/>
                    </a:ext>
                  </a:extLst>
                </a:gridCol>
                <a:gridCol w="1898248">
                  <a:extLst>
                    <a:ext uri="{9D8B030D-6E8A-4147-A177-3AD203B41FA5}">
                      <a16:colId xmlns:a16="http://schemas.microsoft.com/office/drawing/2014/main" val="1537974666"/>
                    </a:ext>
                  </a:extLst>
                </a:gridCol>
                <a:gridCol w="2048719">
                  <a:extLst>
                    <a:ext uri="{9D8B030D-6E8A-4147-A177-3AD203B41FA5}">
                      <a16:colId xmlns:a16="http://schemas.microsoft.com/office/drawing/2014/main" val="2616223528"/>
                    </a:ext>
                  </a:extLst>
                </a:gridCol>
                <a:gridCol w="1435260">
                  <a:extLst>
                    <a:ext uri="{9D8B030D-6E8A-4147-A177-3AD203B41FA5}">
                      <a16:colId xmlns:a16="http://schemas.microsoft.com/office/drawing/2014/main" val="3425015451"/>
                    </a:ext>
                  </a:extLst>
                </a:gridCol>
                <a:gridCol w="1481560">
                  <a:extLst>
                    <a:ext uri="{9D8B030D-6E8A-4147-A177-3AD203B41FA5}">
                      <a16:colId xmlns:a16="http://schemas.microsoft.com/office/drawing/2014/main" val="1430925739"/>
                    </a:ext>
                  </a:extLst>
                </a:gridCol>
                <a:gridCol w="1350999">
                  <a:extLst>
                    <a:ext uri="{9D8B030D-6E8A-4147-A177-3AD203B41FA5}">
                      <a16:colId xmlns:a16="http://schemas.microsoft.com/office/drawing/2014/main" val="283900714"/>
                    </a:ext>
                  </a:extLst>
                </a:gridCol>
              </a:tblGrid>
              <a:tr h="474995">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854990">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09704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2944967">
                <a:tc>
                  <a:txBody>
                    <a:bodyPr/>
                    <a:lstStyle/>
                    <a:p>
                      <a:pPr marL="0" indent="0">
                        <a:buFont typeface="Arial" panose="020B0604020202020204" pitchFamily="34" charset="0"/>
                        <a:buNone/>
                      </a:pPr>
                      <a:r>
                        <a:rPr lang="en-GB" sz="1800" kern="1200" dirty="0">
                          <a:solidFill>
                            <a:schemeClr val="dk1"/>
                          </a:solidFill>
                          <a:effectLst/>
                          <a:latin typeface="+mn-lt"/>
                          <a:ea typeface="+mn-ea"/>
                          <a:cs typeface="+mn-cs"/>
                        </a:rPr>
                        <a:t>Green Haven Florists has seen a 30% decline in in-store sales. While online orders have increased slightly, they have not compensated for the loss of foot traffic. </a:t>
                      </a:r>
                      <a:endParaRPr lang="en-GB" sz="1800" dirty="0"/>
                    </a:p>
                  </a:txBody>
                  <a:tcPr>
                    <a:solidFill>
                      <a:srgbClr val="FF0000"/>
                    </a:solidFill>
                  </a:tcPr>
                </a:tc>
                <a:tc>
                  <a:txBody>
                    <a:bodyPr/>
                    <a:lstStyle/>
                    <a:p>
                      <a:pPr marL="0" indent="0">
                        <a:buFont typeface="Arial" panose="020B0604020202020204" pitchFamily="34" charset="0"/>
                        <a:buNone/>
                      </a:pPr>
                      <a:r>
                        <a:rPr lang="en-GB" dirty="0"/>
                        <a:t>The problem is occurring in the shop sales.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This is due to the shop location, once a thriving high street, has seen reduced activity this is due to nearby businesses closing down,</a:t>
                      </a:r>
                    </a:p>
                  </a:txBody>
                  <a:tcPr>
                    <a:solidFill>
                      <a:srgbClr val="FFC000"/>
                    </a:solidFill>
                  </a:tcPr>
                </a:tc>
                <a:tc>
                  <a:txBody>
                    <a:bodyPr/>
                    <a:lstStyle/>
                    <a:p>
                      <a:pPr marL="0" indent="0">
                        <a:buFont typeface="Arial" panose="020B0604020202020204" pitchFamily="34" charset="0"/>
                        <a:buNone/>
                      </a:pPr>
                      <a:r>
                        <a:rPr lang="en-GB" dirty="0"/>
                        <a:t>Green Havan first noticed the problem in the last 12 months once they started to see a decline in their sales.</a:t>
                      </a:r>
                    </a:p>
                  </a:txBody>
                  <a:tcPr>
                    <a:solidFill>
                      <a:srgbClr val="FFFF00"/>
                    </a:solidFill>
                  </a:tcPr>
                </a:tc>
                <a:tc>
                  <a:txBody>
                    <a:bodyPr/>
                    <a:lstStyle/>
                    <a:p>
                      <a:pPr marL="0" indent="0">
                        <a:buFont typeface="Arial" panose="020B0604020202020204" pitchFamily="34" charset="0"/>
                        <a:buNone/>
                      </a:pPr>
                      <a:r>
                        <a:rPr lang="en-GB" dirty="0"/>
                        <a:t>Green Havan and other local businesses local to them are affected.</a:t>
                      </a:r>
                    </a:p>
                  </a:txBody>
                  <a:tcPr>
                    <a:solidFill>
                      <a:srgbClr val="92D050"/>
                    </a:solidFill>
                  </a:tcPr>
                </a:tc>
                <a:tc>
                  <a:txBody>
                    <a:bodyPr/>
                    <a:lstStyle/>
                    <a:p>
                      <a:pPr marL="0" indent="0">
                        <a:buFont typeface="Arial" panose="020B0604020202020204" pitchFamily="34" charset="0"/>
                        <a:buNone/>
                      </a:pPr>
                      <a:r>
                        <a:rPr lang="en-GB" dirty="0"/>
                        <a:t>The problem is happening because the supply chain have  increased the cost of the flowers, therefore Green Havan have no choice but to increase their price.</a:t>
                      </a:r>
                    </a:p>
                  </a:txBody>
                  <a:tcPr>
                    <a:solidFill>
                      <a:srgbClr val="00B0F0"/>
                    </a:solidFill>
                  </a:tcPr>
                </a:tc>
                <a:tc>
                  <a:txBody>
                    <a:bodyPr/>
                    <a:lstStyle/>
                    <a:p>
                      <a:pPr marL="0" indent="0">
                        <a:buFont typeface="Arial" panose="020B0604020202020204" pitchFamily="34" charset="0"/>
                        <a:buNone/>
                      </a:pPr>
                      <a:r>
                        <a:rPr lang="en-GB" dirty="0"/>
                        <a:t>This is a serious problem for Green Havan as many customers cant navigate the outdated website and it isn’t up to date.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Many loyal customers prefer the lower prices.</a:t>
                      </a:r>
                    </a:p>
                  </a:txBody>
                  <a:tcPr>
                    <a:solidFill>
                      <a:srgbClr val="0070C0"/>
                    </a:solidFill>
                  </a:tcPr>
                </a:tc>
                <a:tc>
                  <a:txBody>
                    <a:bodyPr/>
                    <a:lstStyle/>
                    <a:p>
                      <a:pPr marL="0" indent="0">
                        <a:buFont typeface="Arial" panose="020B0604020202020204" pitchFamily="34" charset="0"/>
                        <a:buNone/>
                      </a:pPr>
                      <a:r>
                        <a:rPr lang="en-GB" dirty="0"/>
                        <a:t>There is a 30% decline in sales, instore.</a:t>
                      </a:r>
                    </a:p>
                  </a:txBody>
                  <a:tcPr>
                    <a:solidFill>
                      <a:srgbClr val="7030A0"/>
                    </a:solidFill>
                  </a:tcPr>
                </a:tc>
                <a:extLst>
                  <a:ext uri="{0D108BD9-81ED-4DB2-BD59-A6C34878D82A}">
                    <a16:rowId xmlns:a16="http://schemas.microsoft.com/office/drawing/2014/main" val="886584623"/>
                  </a:ext>
                </a:extLst>
              </a:tr>
              <a:tr h="617246">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439326847"/>
                  </a:ext>
                </a:extLst>
              </a:tr>
              <a:tr h="955563">
                <a:tc>
                  <a:txBody>
                    <a:bodyPr/>
                    <a:lstStyle/>
                    <a:p>
                      <a:pPr marL="285750" indent="-285750">
                        <a:buFont typeface="Arial" panose="020B0604020202020204" pitchFamily="34" charset="0"/>
                        <a:buChar char="•"/>
                      </a:pPr>
                      <a:r>
                        <a:rPr lang="en-GB" dirty="0"/>
                        <a:t>Details</a:t>
                      </a:r>
                    </a:p>
                  </a:txBody>
                  <a:tcPr>
                    <a:solidFill>
                      <a:srgbClr val="FF0000"/>
                    </a:solidFill>
                  </a:tcPr>
                </a:tc>
                <a:tc>
                  <a:txBody>
                    <a:bodyPr/>
                    <a:lstStyle/>
                    <a:p>
                      <a:pPr marL="285750" indent="-285750">
                        <a:buFont typeface="Arial" panose="020B0604020202020204" pitchFamily="34" charset="0"/>
                        <a:buChar char="•"/>
                      </a:pPr>
                      <a:r>
                        <a:rPr lang="en-GB" dirty="0"/>
                        <a:t>Details</a:t>
                      </a:r>
                    </a:p>
                  </a:txBody>
                  <a:tcPr>
                    <a:solidFill>
                      <a:srgbClr val="FFC000"/>
                    </a:solidFill>
                  </a:tcPr>
                </a:tc>
                <a:tc>
                  <a:txBody>
                    <a:bodyPr/>
                    <a:lstStyle/>
                    <a:p>
                      <a:pPr marL="285750" indent="-285750">
                        <a:buFont typeface="Arial" panose="020B0604020202020204" pitchFamily="34" charset="0"/>
                        <a:buChar char="•"/>
                      </a:pPr>
                      <a:r>
                        <a:rPr lang="en-GB" dirty="0"/>
                        <a:t>Details</a:t>
                      </a:r>
                    </a:p>
                  </a:txBody>
                  <a:tcPr>
                    <a:solidFill>
                      <a:srgbClr val="FFFF00"/>
                    </a:solidFill>
                  </a:tcPr>
                </a:tc>
                <a:tc>
                  <a:txBody>
                    <a:bodyPr/>
                    <a:lstStyle/>
                    <a:p>
                      <a:pPr marL="285750" indent="-285750">
                        <a:buFont typeface="Arial" panose="020B0604020202020204" pitchFamily="34" charset="0"/>
                        <a:buChar char="•"/>
                      </a:pPr>
                      <a:r>
                        <a:rPr lang="en-GB" dirty="0"/>
                        <a:t>Details</a:t>
                      </a:r>
                    </a:p>
                  </a:txBody>
                  <a:tcPr>
                    <a:solidFill>
                      <a:srgbClr val="92D050"/>
                    </a:solidFill>
                  </a:tcPr>
                </a:tc>
                <a:tc>
                  <a:txBody>
                    <a:bodyPr/>
                    <a:lstStyle/>
                    <a:p>
                      <a:pPr marL="285750" indent="-285750">
                        <a:buFont typeface="Arial" panose="020B0604020202020204" pitchFamily="34" charset="0"/>
                        <a:buChar char="•"/>
                      </a:pPr>
                      <a:r>
                        <a:rPr lang="en-GB" dirty="0"/>
                        <a:t>Details</a:t>
                      </a:r>
                    </a:p>
                  </a:txBody>
                  <a:tcPr>
                    <a:solidFill>
                      <a:srgbClr val="00B0F0"/>
                    </a:solidFill>
                  </a:tcPr>
                </a:tc>
                <a:tc>
                  <a:txBody>
                    <a:bodyPr/>
                    <a:lstStyle/>
                    <a:p>
                      <a:pPr marL="285750" indent="-285750">
                        <a:buFont typeface="Arial" panose="020B0604020202020204" pitchFamily="34" charset="0"/>
                        <a:buChar char="•"/>
                      </a:pPr>
                      <a:r>
                        <a:rPr lang="en-GB" dirty="0"/>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374116045"/>
                  </a:ext>
                </a:extLst>
              </a:tr>
            </a:tbl>
          </a:graphicData>
        </a:graphic>
      </p:graphicFrame>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525683" y="0"/>
            <a:ext cx="10515600" cy="1325563"/>
          </a:xfrm>
        </p:spPr>
        <p:txBody>
          <a:bodyPr>
            <a:normAutofit/>
          </a:bodyPr>
          <a:lstStyle/>
          <a:p>
            <a:pPr algn="ctr"/>
            <a:r>
              <a:rPr lang="en-GB" sz="4800" b="1" u="sng" dirty="0">
                <a:latin typeface="Aldhabi" panose="01000000000000000000" pitchFamily="2" charset="-78"/>
                <a:cs typeface="Aldhabi" panose="01000000000000000000" pitchFamily="2" charset="-78"/>
              </a:rPr>
              <a:t>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387376" y="810646"/>
            <a:ext cx="10792213" cy="5684422"/>
          </a:xfrm>
        </p:spPr>
        <p:txBody>
          <a:bodyPr>
            <a:normAutofit fontScale="25000" lnSpcReduction="20000"/>
          </a:bodyPr>
          <a:lstStyle/>
          <a:p>
            <a:pPr>
              <a:lnSpc>
                <a:spcPct val="100000"/>
              </a:lnSpc>
            </a:pPr>
            <a:r>
              <a:rPr lang="en-GB" sz="9600" b="1" dirty="0">
                <a:solidFill>
                  <a:schemeClr val="accent2"/>
                </a:solidFill>
                <a:latin typeface="Aldhabi" panose="01000000000000000000" pitchFamily="2" charset="-78"/>
                <a:cs typeface="Aldhabi" panose="01000000000000000000" pitchFamily="2" charset="-78"/>
              </a:rPr>
              <a:t>WHAT IS PESTEL ANALYSIS?  </a:t>
            </a:r>
            <a:r>
              <a:rPr lang="en-GB" sz="9600" dirty="0">
                <a:solidFill>
                  <a:schemeClr val="tx1"/>
                </a:solidFill>
                <a:latin typeface="Aldhabi" panose="01000000000000000000" pitchFamily="2" charset="-78"/>
                <a:cs typeface="Aldhabi" panose="01000000000000000000" pitchFamily="2" charset="-78"/>
              </a:rPr>
              <a:t>This is a simple that helps us understand actual or potential issues that occur outside of the organisation.</a:t>
            </a:r>
          </a:p>
          <a:p>
            <a:pPr>
              <a:lnSpc>
                <a:spcPct val="100000"/>
              </a:lnSpc>
            </a:pPr>
            <a:r>
              <a:rPr lang="en-GB" sz="9600" b="1" u="sng" dirty="0">
                <a:solidFill>
                  <a:schemeClr val="accent2"/>
                </a:solidFill>
                <a:latin typeface="Aldhabi" panose="01000000000000000000" pitchFamily="2" charset="-78"/>
                <a:cs typeface="Aldhabi" panose="01000000000000000000" pitchFamily="2" charset="-78"/>
              </a:rPr>
              <a:t>THIS IS USED FOR?     </a:t>
            </a:r>
            <a:r>
              <a:rPr lang="en-GB" sz="9600" dirty="0">
                <a:solidFill>
                  <a:schemeClr val="tx1"/>
                </a:solidFill>
                <a:latin typeface="Aldhabi" panose="01000000000000000000" pitchFamily="2" charset="-78"/>
                <a:cs typeface="Aldhabi" panose="01000000000000000000" pitchFamily="2" charset="-78"/>
              </a:rPr>
              <a:t>PESTEL analysis can be used can e used in a range of different scenarios and guide senior management in strategic decision making. </a:t>
            </a:r>
            <a:endParaRPr lang="en-GB" sz="9600" dirty="0">
              <a:latin typeface="Arial" panose="020B0604020202020204" pitchFamily="34" charset="0"/>
              <a:cs typeface="Arial" panose="020B0604020202020204" pitchFamily="34" charset="0"/>
            </a:endParaRPr>
          </a:p>
          <a:p>
            <a:pPr>
              <a:lnSpc>
                <a:spcPct val="100000"/>
              </a:lnSpc>
            </a:pPr>
            <a:r>
              <a:rPr lang="en-GB" sz="9600" b="1" u="sng" dirty="0">
                <a:solidFill>
                  <a:schemeClr val="accent2"/>
                </a:solidFill>
                <a:latin typeface="Aldhabi" panose="01000000000000000000" pitchFamily="2" charset="-78"/>
                <a:cs typeface="Aldhabi" panose="01000000000000000000" pitchFamily="2" charset="-78"/>
              </a:rPr>
              <a:t>WHERE CAN IT BE USED?   </a:t>
            </a:r>
            <a:r>
              <a:rPr lang="en-GB" sz="9600" dirty="0">
                <a:solidFill>
                  <a:schemeClr val="tx1"/>
                </a:solidFill>
                <a:latin typeface="Aldhabi" panose="01000000000000000000" pitchFamily="2" charset="-78"/>
                <a:cs typeface="Aldhabi" panose="01000000000000000000" pitchFamily="2" charset="-78"/>
              </a:rPr>
              <a:t>Businesses can use PESTEL when long-term planning  and when launching new products.</a:t>
            </a:r>
          </a:p>
          <a:p>
            <a:pPr lvl="1">
              <a:lnSpc>
                <a:spcPct val="100000"/>
              </a:lnSpc>
            </a:pPr>
            <a:r>
              <a:rPr lang="en-GB" sz="9600" b="1" u="sng" dirty="0">
                <a:solidFill>
                  <a:schemeClr val="accent2"/>
                </a:solidFill>
                <a:latin typeface="Aldhabi" panose="01000000000000000000" pitchFamily="2" charset="-78"/>
                <a:cs typeface="Aldhabi" panose="01000000000000000000" pitchFamily="2" charset="-78"/>
              </a:rPr>
              <a:t>What are the benefits of this framework?</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Improves strategic planning,</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Improves risk management supports decision making </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Comprehensive environmental scanning </a:t>
            </a:r>
          </a:p>
          <a:p>
            <a:pPr lvl="1">
              <a:lnSpc>
                <a:spcPct val="100000"/>
              </a:lnSpc>
            </a:pPr>
            <a:r>
              <a:rPr lang="en-GB" sz="9600" b="1" u="sng" dirty="0">
                <a:solidFill>
                  <a:schemeClr val="accent2"/>
                </a:solidFill>
                <a:latin typeface="Aldhabi" panose="01000000000000000000" pitchFamily="2" charset="-78"/>
                <a:cs typeface="Aldhabi" panose="01000000000000000000" pitchFamily="2" charset="-78"/>
              </a:rPr>
              <a:t>What are the criticisms of this framework?</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Lack of prioritizing </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Static snapshots </a:t>
            </a:r>
          </a:p>
          <a:p>
            <a:pPr lvl="1">
              <a:lnSpc>
                <a:spcPct val="100000"/>
              </a:lnSpc>
            </a:pPr>
            <a:r>
              <a:rPr lang="en-GB" sz="9600" dirty="0">
                <a:solidFill>
                  <a:schemeClr val="tx1"/>
                </a:solidFill>
                <a:latin typeface="Aldhabi" panose="01000000000000000000" pitchFamily="2" charset="-78"/>
                <a:cs typeface="Aldhabi" panose="01000000000000000000" pitchFamily="2" charset="-78"/>
              </a:rPr>
              <a:t>Data collection challenges</a:t>
            </a:r>
            <a:r>
              <a:rPr lang="en-GB" sz="7400" dirty="0">
                <a:solidFill>
                  <a:schemeClr val="tx1"/>
                </a:solidFill>
                <a:latin typeface="Aldhabi" panose="01000000000000000000" pitchFamily="2" charset="-78"/>
                <a:cs typeface="Aldhabi" panose="01000000000000000000" pitchFamily="2" charset="-78"/>
              </a:rPr>
              <a:t>.</a:t>
            </a:r>
          </a:p>
          <a:p>
            <a:pPr lvl="1">
              <a:lnSpc>
                <a:spcPct val="100000"/>
              </a:lnSpc>
            </a:pPr>
            <a:r>
              <a:rPr lang="en-GB" sz="9800" b="1" u="sng" dirty="0">
                <a:latin typeface="Aldhabi" panose="01000000000000000000" pitchFamily="2" charset="-78"/>
                <a:cs typeface="Aldhabi" panose="01000000000000000000" pitchFamily="2" charset="-78"/>
              </a:rPr>
              <a:t>Ensure that you reference all the sources you have used in this discussion on the slide/s.</a:t>
            </a:r>
          </a:p>
          <a:p>
            <a:pPr lvl="1">
              <a:lnSpc>
                <a:spcPct val="100000"/>
              </a:lnSpc>
            </a:pPr>
            <a:r>
              <a:rPr lang="en-GB" sz="5600" dirty="0"/>
              <a:t>Yüksel, İ. (2012). Developing and Implementing a PESTEL Analysis. </a:t>
            </a:r>
            <a:r>
              <a:rPr lang="en-GB" sz="5600" i="1" dirty="0"/>
              <a:t>Procedia - Social and </a:t>
            </a:r>
            <a:r>
              <a:rPr lang="en-GB" sz="5600" i="1" dirty="0" err="1"/>
              <a:t>Behavioral</a:t>
            </a:r>
            <a:r>
              <a:rPr lang="en-GB" sz="5600" i="1" dirty="0"/>
              <a:t> Sciences</a:t>
            </a:r>
            <a:r>
              <a:rPr lang="en-GB" sz="5600" dirty="0"/>
              <a:t>, 58, 734-743</a:t>
            </a:r>
            <a:endParaRPr lang="en-GB" sz="5600" dirty="0">
              <a:latin typeface="Aldhabi" panose="01000000000000000000" pitchFamily="2" charset="-78"/>
              <a:cs typeface="Aldhabi" panose="01000000000000000000" pitchFamily="2" charset="-78"/>
            </a:endParaRP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760252" y="-892177"/>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4400" b="1" u="sng" dirty="0">
                <a:latin typeface="Aldhabi" panose="01000000000000000000" pitchFamily="2" charset="-78"/>
                <a:cs typeface="Aldhabi" panose="01000000000000000000" pitchFamily="2" charset="-78"/>
              </a:rPr>
              <a:t>Provide an application and discuss the information provided in your PESTEL Framework</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pPr lvl="1"/>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69162722"/>
              </p:ext>
            </p:extLst>
          </p:nvPr>
        </p:nvGraphicFramePr>
        <p:xfrm>
          <a:off x="287694" y="1547960"/>
          <a:ext cx="11297848" cy="5189721"/>
        </p:xfrm>
        <a:graphic>
          <a:graphicData uri="http://schemas.openxmlformats.org/drawingml/2006/table">
            <a:tbl>
              <a:tblPr firstRow="1" bandRow="1">
                <a:tableStyleId>{5C22544A-7EE6-4342-B048-85BDC9FD1C3A}</a:tableStyleId>
              </a:tblPr>
              <a:tblGrid>
                <a:gridCol w="1589751">
                  <a:extLst>
                    <a:ext uri="{9D8B030D-6E8A-4147-A177-3AD203B41FA5}">
                      <a16:colId xmlns:a16="http://schemas.microsoft.com/office/drawing/2014/main" val="1284065850"/>
                    </a:ext>
                  </a:extLst>
                </a:gridCol>
                <a:gridCol w="1587082">
                  <a:extLst>
                    <a:ext uri="{9D8B030D-6E8A-4147-A177-3AD203B41FA5}">
                      <a16:colId xmlns:a16="http://schemas.microsoft.com/office/drawing/2014/main" val="1858564028"/>
                    </a:ext>
                  </a:extLst>
                </a:gridCol>
                <a:gridCol w="1757559">
                  <a:extLst>
                    <a:ext uri="{9D8B030D-6E8A-4147-A177-3AD203B41FA5}">
                      <a16:colId xmlns:a16="http://schemas.microsoft.com/office/drawing/2014/main" val="1949424782"/>
                    </a:ext>
                  </a:extLst>
                </a:gridCol>
                <a:gridCol w="1862334">
                  <a:extLst>
                    <a:ext uri="{9D8B030D-6E8A-4147-A177-3AD203B41FA5}">
                      <a16:colId xmlns:a16="http://schemas.microsoft.com/office/drawing/2014/main" val="446382655"/>
                    </a:ext>
                  </a:extLst>
                </a:gridCol>
                <a:gridCol w="2491563">
                  <a:extLst>
                    <a:ext uri="{9D8B030D-6E8A-4147-A177-3AD203B41FA5}">
                      <a16:colId xmlns:a16="http://schemas.microsoft.com/office/drawing/2014/main" val="3644160467"/>
                    </a:ext>
                  </a:extLst>
                </a:gridCol>
                <a:gridCol w="2009559">
                  <a:extLst>
                    <a:ext uri="{9D8B030D-6E8A-4147-A177-3AD203B41FA5}">
                      <a16:colId xmlns:a16="http://schemas.microsoft.com/office/drawing/2014/main" val="66830876"/>
                    </a:ext>
                  </a:extLst>
                </a:gridCol>
              </a:tblGrid>
              <a:tr h="1269660">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3920061">
                <a:tc>
                  <a:txBody>
                    <a:bodyPr/>
                    <a:lstStyle/>
                    <a:p>
                      <a:pPr marL="0" indent="0">
                        <a:buFont typeface="Wingdings" panose="05000000000000000000" pitchFamily="2" charset="2"/>
                        <a:buNone/>
                      </a:pPr>
                      <a:r>
                        <a:rPr lang="en-GB" sz="1400" b="1" dirty="0"/>
                        <a:t>Public Funding. </a:t>
                      </a:r>
                    </a:p>
                    <a:p>
                      <a:pPr marL="0" indent="0">
                        <a:buFont typeface="Wingdings" panose="05000000000000000000" pitchFamily="2" charset="2"/>
                        <a:buNone/>
                      </a:pPr>
                      <a:endParaRPr lang="en-GB" sz="1400" b="1" dirty="0"/>
                    </a:p>
                    <a:p>
                      <a:pPr marL="0" indent="0">
                        <a:buFont typeface="Wingdings" panose="05000000000000000000" pitchFamily="2" charset="2"/>
                        <a:buNone/>
                      </a:pPr>
                      <a:r>
                        <a:rPr lang="en-GB" sz="1400" b="1" dirty="0"/>
                        <a:t>Government policies and regulations </a:t>
                      </a:r>
                    </a:p>
                  </a:txBody>
                  <a:tcPr>
                    <a:pattFill prst="pct40">
                      <a:fgClr>
                        <a:srgbClr val="FF0000"/>
                      </a:fgClr>
                      <a:bgClr>
                        <a:schemeClr val="bg1"/>
                      </a:bgClr>
                    </a:pattFill>
                  </a:tcPr>
                </a:tc>
                <a:tc>
                  <a:txBody>
                    <a:bodyPr/>
                    <a:lstStyle/>
                    <a:p>
                      <a:r>
                        <a:rPr lang="en-GB" sz="1400" b="1" dirty="0"/>
                        <a:t>Energy prices.</a:t>
                      </a:r>
                    </a:p>
                    <a:p>
                      <a:endParaRPr lang="en-GB" sz="1400" b="1" dirty="0"/>
                    </a:p>
                    <a:p>
                      <a:r>
                        <a:rPr lang="en-GB" sz="1400" b="1" dirty="0"/>
                        <a:t>Consumer spending power </a:t>
                      </a:r>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dirty="0"/>
                        <a:t>Cultural Attitudes </a:t>
                      </a:r>
                    </a:p>
                    <a:p>
                      <a:endParaRPr lang="en-GB" sz="1400" b="1" dirty="0"/>
                    </a:p>
                    <a:p>
                      <a:r>
                        <a:rPr lang="en-GB" sz="1400" b="1" dirty="0"/>
                        <a:t>Changing consumer  </a:t>
                      </a:r>
                    </a:p>
                  </a:txBody>
                  <a:tcPr>
                    <a:pattFill prst="pct40">
                      <a:fgClr>
                        <a:srgbClr val="FFFF00"/>
                      </a:fgClr>
                      <a:bgClr>
                        <a:schemeClr val="bg1"/>
                      </a:bgClr>
                    </a:pattFill>
                  </a:tcPr>
                </a:tc>
                <a:tc>
                  <a:txBody>
                    <a:bodyPr/>
                    <a:lstStyle/>
                    <a:p>
                      <a:r>
                        <a:rPr lang="en-GB" sz="1400" dirty="0"/>
                        <a:t>Autonomous Driving and Connectivity</a:t>
                      </a:r>
                      <a:endParaRPr lang="en-GB" sz="1400" b="1" dirty="0"/>
                    </a:p>
                    <a:p>
                      <a:endParaRPr lang="en-GB" sz="1400" dirty="0"/>
                    </a:p>
                    <a:p>
                      <a:r>
                        <a:rPr lang="en-GB" sz="1400" dirty="0"/>
                        <a:t>Charging Infrastructure</a:t>
                      </a:r>
                      <a:endParaRPr lang="en-GB" sz="1400" b="1" dirty="0"/>
                    </a:p>
                  </a:txBody>
                  <a:tcPr>
                    <a:pattFill prst="pct40">
                      <a:fgClr>
                        <a:srgbClr val="92D050"/>
                      </a:fgClr>
                      <a:bgClr>
                        <a:schemeClr val="bg1"/>
                      </a:bgClr>
                    </a:pattFill>
                  </a:tcPr>
                </a:tc>
                <a:tc>
                  <a:txBody>
                    <a:bodyPr/>
                    <a:lstStyle/>
                    <a:p>
                      <a:r>
                        <a:rPr lang="en-GB" sz="1400" dirty="0"/>
                        <a:t>Autonomous Driving and  Connectivity</a:t>
                      </a:r>
                    </a:p>
                    <a:p>
                      <a:endParaRPr lang="en-GB" sz="1400" b="1" dirty="0"/>
                    </a:p>
                    <a:p>
                      <a:r>
                        <a:rPr lang="en-GB" sz="1400" b="1" dirty="0"/>
                        <a:t>Safety regulations </a:t>
                      </a:r>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Climate change </a:t>
                      </a:r>
                    </a:p>
                    <a:p>
                      <a:pPr marL="0" indent="0">
                        <a:buFont typeface="Wingdings" panose="05000000000000000000" pitchFamily="2" charset="2"/>
                        <a:buNone/>
                      </a:pPr>
                      <a:endParaRPr lang="en-GB" sz="1400" b="1" dirty="0"/>
                    </a:p>
                    <a:p>
                      <a:pPr marL="0" indent="0">
                        <a:buFont typeface="Wingdings" panose="05000000000000000000" pitchFamily="2" charset="2"/>
                        <a:buNone/>
                      </a:pPr>
                      <a:r>
                        <a:rPr lang="en-GB" sz="1400" b="1" dirty="0"/>
                        <a:t>Sustainability </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4000" b="1" u="sng" dirty="0">
                <a:latin typeface="Aldhabi" panose="01000000000000000000" pitchFamily="2" charset="-78"/>
                <a:cs typeface="Aldhabi" panose="01000000000000000000" pitchFamily="2" charset="-78"/>
              </a:rPr>
              <a:t>Provide a critique of the Cause-and-Effect model </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471636" y="1088711"/>
            <a:ext cx="9519385" cy="4830825"/>
          </a:xfrm>
        </p:spPr>
        <p:txBody>
          <a:bodyPr>
            <a:normAutofit/>
          </a:bodyPr>
          <a:lstStyle/>
          <a:p>
            <a:pPr>
              <a:lnSpc>
                <a:spcPct val="100000"/>
              </a:lnSpc>
            </a:pPr>
            <a:r>
              <a:rPr lang="en-GB" sz="3600" b="1" u="sng" dirty="0">
                <a:solidFill>
                  <a:schemeClr val="accent2"/>
                </a:solidFill>
                <a:latin typeface="Aldhabi" panose="01000000000000000000" pitchFamily="2" charset="-78"/>
                <a:cs typeface="Aldhabi" panose="01000000000000000000" pitchFamily="2" charset="-78"/>
              </a:rPr>
              <a:t>Cause-and-Effect of PESTEL model?</a:t>
            </a:r>
          </a:p>
          <a:p>
            <a:pPr>
              <a:lnSpc>
                <a:spcPct val="100000"/>
              </a:lnSpc>
            </a:pPr>
            <a:r>
              <a:rPr lang="en-GB" sz="3800" b="1" u="sng" dirty="0">
                <a:solidFill>
                  <a:schemeClr val="accent2"/>
                </a:solidFill>
                <a:latin typeface="Aldhabi" panose="01000000000000000000" pitchFamily="2" charset="-78"/>
                <a:cs typeface="Aldhabi" panose="01000000000000000000" pitchFamily="2" charset="-78"/>
              </a:rPr>
              <a:t>Why it</a:t>
            </a:r>
            <a:r>
              <a:rPr lang="en-GB" sz="3800" b="1" dirty="0">
                <a:solidFill>
                  <a:schemeClr val="accent2"/>
                </a:solidFill>
                <a:latin typeface="Aldhabi" panose="01000000000000000000" pitchFamily="2" charset="-78"/>
                <a:cs typeface="Aldhabi" panose="01000000000000000000" pitchFamily="2" charset="-78"/>
              </a:rPr>
              <a:t> used</a:t>
            </a:r>
            <a:r>
              <a:rPr lang="en-GB" sz="3800" dirty="0">
                <a:solidFill>
                  <a:schemeClr val="accent2"/>
                </a:solidFill>
                <a:latin typeface="Aldhabi" panose="01000000000000000000" pitchFamily="2" charset="-78"/>
                <a:cs typeface="Aldhabi" panose="01000000000000000000" pitchFamily="2" charset="-78"/>
              </a:rPr>
              <a:t>? </a:t>
            </a:r>
            <a:r>
              <a:rPr lang="en-GB" sz="3800" dirty="0">
                <a:latin typeface="Aldhabi" panose="01000000000000000000" pitchFamily="2" charset="-78"/>
                <a:cs typeface="Aldhabi" panose="01000000000000000000" pitchFamily="2" charset="-78"/>
              </a:rPr>
              <a:t>When PESTEL framework is applied, it helps organizations understand how external macro-environmental factors.</a:t>
            </a:r>
          </a:p>
          <a:p>
            <a:pPr lvl="1">
              <a:lnSpc>
                <a:spcPct val="100000"/>
              </a:lnSpc>
            </a:pPr>
            <a:r>
              <a:rPr lang="en-GB" sz="3800" b="1" u="sng" dirty="0">
                <a:solidFill>
                  <a:schemeClr val="accent2"/>
                </a:solidFill>
                <a:latin typeface="Aldhabi" panose="01000000000000000000" pitchFamily="2" charset="-78"/>
                <a:cs typeface="Aldhabi" panose="01000000000000000000" pitchFamily="2" charset="-78"/>
              </a:rPr>
              <a:t>Where/how is it used? PESTEL   </a:t>
            </a:r>
            <a:r>
              <a:rPr lang="en-GB" sz="3800" b="1" u="sng" dirty="0">
                <a:solidFill>
                  <a:schemeClr val="tx1"/>
                </a:solidFill>
                <a:latin typeface="Aldhabi" panose="01000000000000000000" pitchFamily="2" charset="-78"/>
                <a:cs typeface="Aldhabi" panose="01000000000000000000" pitchFamily="2" charset="-78"/>
              </a:rPr>
              <a:t>C</a:t>
            </a:r>
            <a:r>
              <a:rPr lang="en-GB" sz="3800" dirty="0">
                <a:solidFill>
                  <a:schemeClr val="tx1"/>
                </a:solidFill>
                <a:latin typeface="Aldhabi" panose="01000000000000000000" pitchFamily="2" charset="-78"/>
                <a:cs typeface="Aldhabi" panose="01000000000000000000" pitchFamily="2" charset="-78"/>
              </a:rPr>
              <a:t>an be used in a strategic planning </a:t>
            </a:r>
            <a:r>
              <a:rPr lang="en-GB" sz="3800" b="1" u="sng" dirty="0">
                <a:solidFill>
                  <a:schemeClr val="accent2"/>
                </a:solidFill>
                <a:latin typeface="Aldhabi" panose="01000000000000000000" pitchFamily="2" charset="-78"/>
                <a:cs typeface="Aldhabi" panose="01000000000000000000" pitchFamily="2" charset="-78"/>
              </a:rPr>
              <a:t>What are the benefits of this model?  </a:t>
            </a:r>
            <a:r>
              <a:rPr lang="en-GB" sz="3800" dirty="0">
                <a:solidFill>
                  <a:schemeClr val="tx1"/>
                </a:solidFill>
                <a:latin typeface="Aldhabi" panose="01000000000000000000" pitchFamily="2" charset="-78"/>
                <a:cs typeface="Aldhabi" panose="01000000000000000000" pitchFamily="2" charset="-78"/>
              </a:rPr>
              <a:t>Improves decision making </a:t>
            </a:r>
          </a:p>
          <a:p>
            <a:pPr lvl="1">
              <a:lnSpc>
                <a:spcPct val="100000"/>
              </a:lnSpc>
            </a:pPr>
            <a:r>
              <a:rPr lang="en-GB" sz="4100" b="1" u="sng" dirty="0">
                <a:solidFill>
                  <a:schemeClr val="accent2"/>
                </a:solidFill>
                <a:latin typeface="Aldhabi" panose="01000000000000000000" pitchFamily="2" charset="-78"/>
                <a:cs typeface="Aldhabi" panose="01000000000000000000" pitchFamily="2" charset="-78"/>
              </a:rPr>
              <a:t>What are the criticisms of this model? </a:t>
            </a:r>
            <a:r>
              <a:rPr lang="en-GB" sz="4100" dirty="0">
                <a:solidFill>
                  <a:schemeClr val="tx1"/>
                </a:solidFill>
                <a:latin typeface="Aldhabi" panose="01000000000000000000" pitchFamily="2" charset="-78"/>
                <a:cs typeface="Aldhabi" panose="01000000000000000000" pitchFamily="2" charset="-78"/>
              </a:rPr>
              <a:t>Can be oversimplify complex relationships </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What is a Fishbone Diagram? A Guide to Problem-Solving – HKMLC Smart Board">
            <a:extLst>
              <a:ext uri="{FF2B5EF4-FFF2-40B4-BE49-F238E27FC236}">
                <a16:creationId xmlns:a16="http://schemas.microsoft.com/office/drawing/2014/main" id="{1798DD34-A1DE-B2C0-3EA4-13491D3F844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86" r="1899"/>
          <a:stretch>
            <a:fillRect/>
          </a:stretch>
        </p:blipFill>
        <p:spPr bwMode="auto">
          <a:xfrm>
            <a:off x="1985354" y="1844925"/>
            <a:ext cx="7829852" cy="3606360"/>
          </a:xfrm>
          <a:prstGeom prst="rect">
            <a:avLst/>
          </a:prstGeom>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05395B-EB6B-5ED1-186D-E017DA15A205}"/>
              </a:ext>
            </a:extLst>
          </p:cNvPr>
          <p:cNvSpPr txBox="1"/>
          <p:nvPr/>
        </p:nvSpPr>
        <p:spPr>
          <a:xfrm>
            <a:off x="827129" y="275265"/>
            <a:ext cx="10287636" cy="1323439"/>
          </a:xfrm>
          <a:prstGeom prst="rect">
            <a:avLst/>
          </a:prstGeom>
          <a:noFill/>
        </p:spPr>
        <p:txBody>
          <a:bodyPr wrap="square">
            <a:spAutoFit/>
          </a:bodyPr>
          <a:lstStyle/>
          <a:p>
            <a:r>
              <a:rPr lang="en-GB" sz="4000" b="1" u="sng" dirty="0">
                <a:solidFill>
                  <a:schemeClr val="accent2"/>
                </a:solidFill>
                <a:latin typeface="Aldhabi" panose="01000000000000000000" pitchFamily="2" charset="-78"/>
                <a:cs typeface="Aldhabi" panose="01000000000000000000" pitchFamily="2" charset="-78"/>
              </a:rPr>
              <a:t>Provide an application and discuss the information provided in your Cause-and Effect diagram (approx. 1 minute).</a:t>
            </a:r>
            <a:endParaRPr lang="en-GB" sz="4000" dirty="0">
              <a:solidFill>
                <a:schemeClr val="accent2"/>
              </a:solidFill>
              <a:latin typeface="Aldhabi" panose="01000000000000000000" pitchFamily="2" charset="-78"/>
              <a:cs typeface="Aldhabi" panose="01000000000000000000" pitchFamily="2" charset="-78"/>
            </a:endParaRPr>
          </a:p>
        </p:txBody>
      </p:sp>
      <p:sp>
        <p:nvSpPr>
          <p:cNvPr id="8" name="TextBox 7">
            <a:extLst>
              <a:ext uri="{FF2B5EF4-FFF2-40B4-BE49-F238E27FC236}">
                <a16:creationId xmlns:a16="http://schemas.microsoft.com/office/drawing/2014/main" id="{8945A82A-043D-3087-38CE-0365EA342AE0}"/>
              </a:ext>
            </a:extLst>
          </p:cNvPr>
          <p:cNvSpPr txBox="1"/>
          <p:nvPr/>
        </p:nvSpPr>
        <p:spPr>
          <a:xfrm>
            <a:off x="827128" y="5751738"/>
            <a:ext cx="10223309" cy="830997"/>
          </a:xfrm>
          <a:prstGeom prst="rect">
            <a:avLst/>
          </a:prstGeom>
          <a:noFill/>
        </p:spPr>
        <p:txBody>
          <a:bodyPr wrap="square">
            <a:spAutoFit/>
          </a:body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Ensure that you reference all the sources you have used in this discussion on the slide/s.</a:t>
            </a:r>
          </a:p>
        </p:txBody>
      </p:sp>
      <p:sp>
        <p:nvSpPr>
          <p:cNvPr id="2" name="TextBox 1">
            <a:extLst>
              <a:ext uri="{FF2B5EF4-FFF2-40B4-BE49-F238E27FC236}">
                <a16:creationId xmlns:a16="http://schemas.microsoft.com/office/drawing/2014/main" id="{7D8BEDB6-237E-C6CC-9744-92BB8E4EA7E7}"/>
              </a:ext>
            </a:extLst>
          </p:cNvPr>
          <p:cNvSpPr txBox="1"/>
          <p:nvPr/>
        </p:nvSpPr>
        <p:spPr>
          <a:xfrm>
            <a:off x="2136808" y="2233061"/>
            <a:ext cx="2329313" cy="707886"/>
          </a:xfrm>
          <a:prstGeom prst="rect">
            <a:avLst/>
          </a:prstGeom>
          <a:noFill/>
        </p:spPr>
        <p:txBody>
          <a:bodyPr wrap="square" rtlCol="0">
            <a:spAutoFit/>
          </a:bodyPr>
          <a:lstStyle/>
          <a:p>
            <a:r>
              <a:rPr lang="en-GB" sz="2000" dirty="0">
                <a:latin typeface="Aldhabi" panose="01000000000000000000" pitchFamily="2" charset="-78"/>
                <a:cs typeface="Aldhabi" panose="01000000000000000000" pitchFamily="2" charset="-78"/>
              </a:rPr>
              <a:t>Limited digital marketing strategy </a:t>
            </a:r>
          </a:p>
        </p:txBody>
      </p:sp>
      <p:sp>
        <p:nvSpPr>
          <p:cNvPr id="3" name="TextBox 2">
            <a:extLst>
              <a:ext uri="{FF2B5EF4-FFF2-40B4-BE49-F238E27FC236}">
                <a16:creationId xmlns:a16="http://schemas.microsoft.com/office/drawing/2014/main" id="{70C4A05A-9FCA-979E-C566-172D5405A058}"/>
              </a:ext>
            </a:extLst>
          </p:cNvPr>
          <p:cNvSpPr txBox="1"/>
          <p:nvPr/>
        </p:nvSpPr>
        <p:spPr>
          <a:xfrm>
            <a:off x="4283242" y="2233061"/>
            <a:ext cx="991404" cy="1015663"/>
          </a:xfrm>
          <a:prstGeom prst="rect">
            <a:avLst/>
          </a:prstGeom>
          <a:noFill/>
        </p:spPr>
        <p:txBody>
          <a:bodyPr wrap="square" rtlCol="0">
            <a:spAutoFit/>
          </a:bodyPr>
          <a:lstStyle/>
          <a:p>
            <a:r>
              <a:rPr lang="en-GB" sz="2000" dirty="0">
                <a:latin typeface="Aldhabi" panose="01000000000000000000" pitchFamily="2" charset="-78"/>
                <a:cs typeface="Aldhabi" panose="01000000000000000000" pitchFamily="2" charset="-78"/>
              </a:rPr>
              <a:t>Outdated machines is a big issue </a:t>
            </a:r>
          </a:p>
        </p:txBody>
      </p:sp>
      <p:sp>
        <p:nvSpPr>
          <p:cNvPr id="5" name="TextBox 4">
            <a:extLst>
              <a:ext uri="{FF2B5EF4-FFF2-40B4-BE49-F238E27FC236}">
                <a16:creationId xmlns:a16="http://schemas.microsoft.com/office/drawing/2014/main" id="{CBAD5E78-8046-0184-13F5-BCFE750D79FB}"/>
              </a:ext>
            </a:extLst>
          </p:cNvPr>
          <p:cNvSpPr txBox="1"/>
          <p:nvPr/>
        </p:nvSpPr>
        <p:spPr>
          <a:xfrm>
            <a:off x="5624346" y="2140727"/>
            <a:ext cx="2361399" cy="1200329"/>
          </a:xfrm>
          <a:prstGeom prst="rect">
            <a:avLst/>
          </a:prstGeom>
          <a:noFill/>
        </p:spPr>
        <p:txBody>
          <a:bodyPr wrap="square" rtlCol="0">
            <a:spAutoFit/>
          </a:bodyPr>
          <a:lstStyle/>
          <a:p>
            <a:r>
              <a:rPr lang="en-GB" sz="2400" dirty="0">
                <a:latin typeface="Aldhabi" panose="01000000000000000000" pitchFamily="2" charset="-78"/>
                <a:cs typeface="Aldhabi" panose="01000000000000000000" pitchFamily="2" charset="-78"/>
              </a:rPr>
              <a:t>Warehouse staff may not be trained to the latest systems  </a:t>
            </a:r>
          </a:p>
        </p:txBody>
      </p:sp>
      <p:sp>
        <p:nvSpPr>
          <p:cNvPr id="7" name="TextBox 6">
            <a:extLst>
              <a:ext uri="{FF2B5EF4-FFF2-40B4-BE49-F238E27FC236}">
                <a16:creationId xmlns:a16="http://schemas.microsoft.com/office/drawing/2014/main" id="{B648A97B-9361-7D8F-6B83-872555459360}"/>
              </a:ext>
            </a:extLst>
          </p:cNvPr>
          <p:cNvSpPr txBox="1"/>
          <p:nvPr/>
        </p:nvSpPr>
        <p:spPr>
          <a:xfrm>
            <a:off x="685795" y="4250956"/>
            <a:ext cx="3080085" cy="1200329"/>
          </a:xfrm>
          <a:prstGeom prst="rect">
            <a:avLst/>
          </a:prstGeom>
          <a:noFill/>
        </p:spPr>
        <p:txBody>
          <a:bodyPr wrap="square" rtlCol="0">
            <a:spAutoFit/>
          </a:bodyPr>
          <a:lstStyle/>
          <a:p>
            <a:r>
              <a:rPr lang="en-GB" sz="2400" dirty="0">
                <a:latin typeface="Aldhabi" panose="01000000000000000000" pitchFamily="2" charset="-78"/>
                <a:cs typeface="Aldhabi" panose="01000000000000000000" pitchFamily="2" charset="-78"/>
              </a:rPr>
              <a:t>Inventory shortages or packaging issues can directly delay the delivery process</a:t>
            </a:r>
            <a:r>
              <a:rPr lang="en-GB" sz="2400" dirty="0"/>
              <a:t>.</a:t>
            </a:r>
          </a:p>
        </p:txBody>
      </p:sp>
      <p:sp>
        <p:nvSpPr>
          <p:cNvPr id="9" name="TextBox 8">
            <a:extLst>
              <a:ext uri="{FF2B5EF4-FFF2-40B4-BE49-F238E27FC236}">
                <a16:creationId xmlns:a16="http://schemas.microsoft.com/office/drawing/2014/main" id="{BDB5A2C9-5F56-666B-1077-1E95E89584FA}"/>
              </a:ext>
            </a:extLst>
          </p:cNvPr>
          <p:cNvSpPr txBox="1"/>
          <p:nvPr/>
        </p:nvSpPr>
        <p:spPr>
          <a:xfrm>
            <a:off x="5734169" y="3897013"/>
            <a:ext cx="3153878" cy="707886"/>
          </a:xfrm>
          <a:prstGeom prst="rect">
            <a:avLst/>
          </a:prstGeom>
          <a:noFill/>
        </p:spPr>
        <p:txBody>
          <a:bodyPr wrap="square" rtlCol="0">
            <a:spAutoFit/>
          </a:bodyPr>
          <a:lstStyle/>
          <a:p>
            <a:r>
              <a:rPr lang="en-GB" sz="2000" dirty="0">
                <a:latin typeface="Aldhabi" panose="01000000000000000000" pitchFamily="2" charset="-78"/>
                <a:cs typeface="Aldhabi" panose="01000000000000000000" pitchFamily="2" charset="-78"/>
              </a:rPr>
              <a:t>Weather conditions may cause the business problems in terms of delays in delivery </a:t>
            </a:r>
          </a:p>
        </p:txBody>
      </p:sp>
      <p:sp>
        <p:nvSpPr>
          <p:cNvPr id="10" name="TextBox 9">
            <a:extLst>
              <a:ext uri="{FF2B5EF4-FFF2-40B4-BE49-F238E27FC236}">
                <a16:creationId xmlns:a16="http://schemas.microsoft.com/office/drawing/2014/main" id="{BC1557A0-7BF6-9A53-7427-B76ABEDDEEE9}"/>
              </a:ext>
            </a:extLst>
          </p:cNvPr>
          <p:cNvSpPr txBox="1"/>
          <p:nvPr/>
        </p:nvSpPr>
        <p:spPr>
          <a:xfrm>
            <a:off x="4075470" y="4305190"/>
            <a:ext cx="1697270" cy="707886"/>
          </a:xfrm>
          <a:prstGeom prst="rect">
            <a:avLst/>
          </a:prstGeom>
          <a:noFill/>
        </p:spPr>
        <p:txBody>
          <a:bodyPr wrap="square" rtlCol="0">
            <a:spAutoFit/>
          </a:bodyPr>
          <a:lstStyle/>
          <a:p>
            <a:r>
              <a:rPr lang="en-GB" sz="2000" dirty="0">
                <a:latin typeface="Aldhabi" panose="01000000000000000000" pitchFamily="2" charset="-78"/>
                <a:cs typeface="Aldhabi" panose="01000000000000000000" pitchFamily="2" charset="-78"/>
              </a:rPr>
              <a:t>Limited customer feedback</a:t>
            </a:r>
          </a:p>
        </p:txBody>
      </p:sp>
    </p:spTree>
    <p:extLst>
      <p:ext uri="{BB962C8B-B14F-4D97-AF65-F5344CB8AC3E}">
        <p14:creationId xmlns:p14="http://schemas.microsoft.com/office/powerpoint/2010/main" val="17807301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Provide a summary of your Key Findings (approx. 30 seconds)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93821" y="1156924"/>
            <a:ext cx="9595585" cy="3470542"/>
          </a:xfrm>
        </p:spPr>
        <p:txBody>
          <a:bodyPr>
            <a:noAutofit/>
          </a:bodyPr>
          <a:lstStyle/>
          <a:p>
            <a:endParaRPr lang="en-GB" sz="3600" dirty="0">
              <a:latin typeface="Arial" panose="020B0604020202020204" pitchFamily="34" charset="0"/>
              <a:cs typeface="Arial" panose="020B0604020202020204" pitchFamily="34" charset="0"/>
            </a:endParaRPr>
          </a:p>
          <a:p>
            <a:pPr lvl="2"/>
            <a:r>
              <a:rPr lang="en-GB" sz="2800" b="1" dirty="0">
                <a:latin typeface="Aldhabi" panose="01000000000000000000" pitchFamily="2" charset="-78"/>
                <a:cs typeface="Aldhabi" panose="01000000000000000000" pitchFamily="2" charset="-78"/>
              </a:rPr>
              <a:t>Key Finding 1</a:t>
            </a:r>
            <a:r>
              <a:rPr lang="en-GB" sz="2800" dirty="0">
                <a:latin typeface="Aldhabi" panose="01000000000000000000" pitchFamily="2" charset="-78"/>
                <a:cs typeface="Aldhabi" panose="01000000000000000000" pitchFamily="2" charset="-78"/>
              </a:rPr>
              <a:t>: We have discussed the causes and problems of Green Havan</a:t>
            </a:r>
          </a:p>
          <a:p>
            <a:endParaRPr lang="en-GB" sz="2800" dirty="0">
              <a:latin typeface="Aldhabi" panose="01000000000000000000" pitchFamily="2" charset="-78"/>
              <a:cs typeface="Aldhabi" panose="01000000000000000000" pitchFamily="2" charset="-78"/>
            </a:endParaRPr>
          </a:p>
          <a:p>
            <a:pPr lvl="2"/>
            <a:r>
              <a:rPr lang="en-GB" sz="2800" b="1" dirty="0">
                <a:latin typeface="Aldhabi" panose="01000000000000000000" pitchFamily="2" charset="-78"/>
                <a:cs typeface="Aldhabi" panose="01000000000000000000" pitchFamily="2" charset="-78"/>
              </a:rPr>
              <a:t>Key Finding 2</a:t>
            </a:r>
            <a:r>
              <a:rPr lang="en-GB" sz="2800" dirty="0">
                <a:latin typeface="Aldhabi" panose="01000000000000000000" pitchFamily="2" charset="-78"/>
                <a:cs typeface="Aldhabi" panose="01000000000000000000" pitchFamily="2" charset="-78"/>
              </a:rPr>
              <a:t>: We have looked at what PESTEL is and how it can be used in businesses / organizations. </a:t>
            </a:r>
          </a:p>
          <a:p>
            <a:endParaRPr lang="en-GB" sz="2800" dirty="0">
              <a:latin typeface="Aldhabi" panose="01000000000000000000" pitchFamily="2" charset="-78"/>
              <a:cs typeface="Aldhabi" panose="01000000000000000000" pitchFamily="2" charset="-78"/>
            </a:endParaRPr>
          </a:p>
          <a:p>
            <a:pPr lvl="2"/>
            <a:r>
              <a:rPr lang="en-GB" sz="2800" b="1" dirty="0">
                <a:latin typeface="Aldhabi" panose="01000000000000000000" pitchFamily="2" charset="-78"/>
                <a:cs typeface="Aldhabi" panose="01000000000000000000" pitchFamily="2" charset="-78"/>
              </a:rPr>
              <a:t>Key Finding 3</a:t>
            </a:r>
            <a:r>
              <a:rPr lang="en-GB" sz="2800" dirty="0">
                <a:latin typeface="Aldhabi" panose="01000000000000000000" pitchFamily="2" charset="-78"/>
                <a:cs typeface="Aldhabi" panose="01000000000000000000" pitchFamily="2" charset="-78"/>
              </a:rPr>
              <a:t>: We have looked at 5W2H model and we used that to Green Havan. </a:t>
            </a:r>
          </a:p>
          <a:p>
            <a:pPr marL="0" indent="0">
              <a:buNone/>
            </a:pPr>
            <a:endParaRPr lang="en-GB" sz="2800" dirty="0">
              <a:latin typeface="Aldhabi" panose="01000000000000000000" pitchFamily="2" charset="-78"/>
              <a:cs typeface="Aldhabi" panose="01000000000000000000" pitchFamily="2" charset="-78"/>
            </a:endParaRPr>
          </a:p>
          <a:p>
            <a:pPr lvl="2"/>
            <a:r>
              <a:rPr lang="en-GB" sz="2800" b="1" dirty="0">
                <a:latin typeface="Aldhabi" panose="01000000000000000000" pitchFamily="2" charset="-78"/>
                <a:cs typeface="Aldhabi" panose="01000000000000000000" pitchFamily="2" charset="-78"/>
              </a:rPr>
              <a:t>Key Finding 4</a:t>
            </a:r>
            <a:r>
              <a:rPr lang="en-GB" sz="2800" dirty="0">
                <a:latin typeface="Aldhabi" panose="01000000000000000000" pitchFamily="2" charset="-78"/>
                <a:cs typeface="Aldhabi" panose="01000000000000000000" pitchFamily="2" charset="-78"/>
              </a:rPr>
              <a:t>: Finally, we looked at fishbone </a:t>
            </a:r>
            <a:r>
              <a:rPr lang="en-GB" sz="2800" dirty="0" err="1">
                <a:latin typeface="Aldhabi" panose="01000000000000000000" pitchFamily="2" charset="-78"/>
                <a:cs typeface="Aldhabi" panose="01000000000000000000" pitchFamily="2" charset="-78"/>
              </a:rPr>
              <a:t>diagaram</a:t>
            </a:r>
            <a:r>
              <a:rPr lang="en-GB" sz="2800" dirty="0">
                <a:latin typeface="Aldhabi" panose="01000000000000000000" pitchFamily="2" charset="-78"/>
                <a:cs typeface="Aldhabi" panose="01000000000000000000" pitchFamily="2" charset="-78"/>
              </a:rPr>
              <a:t> and what the causes and effects are to businesses.</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algn="just"/>
            <a:r>
              <a:rPr lang="en-GB" dirty="0">
                <a:latin typeface="Arial" panose="020B0604020202020204" pitchFamily="34" charset="0"/>
                <a:ea typeface="DengXian" panose="02010600030101010101" pitchFamily="2" charset="-122"/>
                <a:cs typeface="Arial" panose="020B0604020202020204" pitchFamily="34" charset="0"/>
              </a:rPr>
              <a:t>Provide a list of the sources you have used in this presentation.</a:t>
            </a: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Note: You should not include any sources that have not been specifically cited in the previous slides.</a:t>
            </a: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algn="just"/>
            <a:r>
              <a:rPr lang="en-GB" dirty="0">
                <a:effectLst/>
                <a:latin typeface="Arial" panose="020B0604020202020204" pitchFamily="34" charset="0"/>
                <a:ea typeface="DengXian" panose="02010600030101010101" pitchFamily="2" charset="-122"/>
                <a:cs typeface="Arial" panose="020B0604020202020204" pitchFamily="34" charset="0"/>
              </a:rPr>
              <a:t>Ensure this list is presented in the correct format. See the Harvard Reference Handbook for further clarification. </a:t>
            </a: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2113</TotalTime>
  <Words>1125</Words>
  <Application>Microsoft Office PowerPoint</Application>
  <PresentationFormat>Widescreen</PresentationFormat>
  <Paragraphs>165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Aldhabi</vt:lpstr>
      <vt:lpstr>Angsana New</vt:lpstr>
      <vt:lpstr>Arial</vt:lpstr>
      <vt:lpstr>Trebuchet MS</vt:lpstr>
      <vt:lpstr>Wingdings</vt:lpstr>
      <vt:lpstr>Wingdings 3</vt:lpstr>
      <vt:lpstr>Facet</vt:lpstr>
      <vt:lpstr>PowerPoint Presentation</vt:lpstr>
      <vt:lpstr>GREEN HAVAN FLORISTS</vt:lpstr>
      <vt:lpstr>       WHAT IS GREEN HAVAN FLORISTS? </vt:lpstr>
      <vt:lpstr>AN INSIGHT INTO THE PROBLEMS GREEN HAVAN FLORISTS ARE FACING.</vt:lpstr>
      <vt:lpstr>PowerPoint Presentation</vt:lpstr>
      <vt:lpstr>PESTEL FRAMEWORK</vt:lpstr>
      <vt:lpstr>  Provide an application and discuss the information provided in your PESTEL Framework  </vt:lpstr>
      <vt:lpstr>Provide a critique of the Cause-and-Effect model </vt:lpstr>
      <vt:lpstr>PowerPoint Presentation</vt:lpstr>
      <vt:lpstr>Provide a summary of your Key Findings (approx. 30 seconds)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Arun Singh</cp:lastModifiedBy>
  <cp:revision>90</cp:revision>
  <dcterms:created xsi:type="dcterms:W3CDTF">2024-01-29T11:42:05Z</dcterms:created>
  <dcterms:modified xsi:type="dcterms:W3CDTF">2025-10-09T10:54:26Z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