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100" d="100"/>
          <a:sy n="100" d="100"/>
        </p:scale>
        <p:origin x="58" y="-18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8/4/2026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8/4/2026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8/4/2026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8/4/2026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8/4/2026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8/4/2026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8/4/2026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8/4/2026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8/4/2026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8/4/2026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931986" y="888022"/>
            <a:ext cx="8159262" cy="3508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>
              <a:solidFill>
                <a:schemeClr val="accent2"/>
              </a:solidFill>
            </a:endParaRPr>
          </a:p>
          <a:p>
            <a:r>
              <a:rPr lang="en-GB" sz="2400" b="1" dirty="0">
                <a:solidFill>
                  <a:schemeClr val="accent2"/>
                </a:solidFill>
              </a:rPr>
              <a:t>Eco Bite Burgers – Investor </a:t>
            </a:r>
            <a:r>
              <a:rPr lang="en-GB" sz="2400" b="1" dirty="0" smtClean="0">
                <a:solidFill>
                  <a:schemeClr val="accent2"/>
                </a:solidFill>
              </a:rPr>
              <a:t>Presentation</a:t>
            </a:r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  <a:p>
            <a:r>
              <a:rPr lang="en-GB" dirty="0"/>
              <a:t>Sustainable Fast Food with a Subscription </a:t>
            </a:r>
            <a:r>
              <a:rPr lang="en-GB" dirty="0" smtClean="0"/>
              <a:t>Model</a:t>
            </a:r>
          </a:p>
          <a:p>
            <a:endParaRPr lang="en-GB" dirty="0"/>
          </a:p>
          <a:p>
            <a:r>
              <a:rPr lang="en-GB" dirty="0"/>
              <a:t>Module: Enterprise and Entrepreneurship Assignment: Business </a:t>
            </a:r>
            <a:r>
              <a:rPr lang="en-GB" dirty="0" smtClean="0"/>
              <a:t>Plan</a:t>
            </a:r>
          </a:p>
          <a:p>
            <a:endParaRPr lang="en-GB" dirty="0"/>
          </a:p>
          <a:p>
            <a:r>
              <a:rPr lang="en-GB" dirty="0" smtClean="0"/>
              <a:t> </a:t>
            </a:r>
            <a:r>
              <a:rPr lang="en-GB" dirty="0"/>
              <a:t>Presentation Student: </a:t>
            </a:r>
            <a:r>
              <a:rPr lang="en-GB" dirty="0" err="1"/>
              <a:t>Ozkan</a:t>
            </a:r>
            <a:r>
              <a:rPr lang="en-GB" dirty="0"/>
              <a:t> </a:t>
            </a:r>
            <a:r>
              <a:rPr lang="en-GB" dirty="0" err="1" smtClean="0"/>
              <a:t>Ozdemir</a:t>
            </a:r>
            <a:r>
              <a:rPr lang="en-GB" dirty="0" smtClean="0"/>
              <a:t> 2509073</a:t>
            </a:r>
          </a:p>
          <a:p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/>
              <a:t>Lecturer: Said </a:t>
            </a:r>
            <a:r>
              <a:rPr lang="en-GB" dirty="0" smtClean="0"/>
              <a:t>Usman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46026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949569" y="483577"/>
            <a:ext cx="9223131" cy="4739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 </a:t>
            </a:r>
            <a:r>
              <a:rPr lang="en-US" sz="2000" b="1" dirty="0"/>
              <a:t>Business </a:t>
            </a:r>
            <a:r>
              <a:rPr lang="en-US" sz="2000" b="1" dirty="0" smtClean="0"/>
              <a:t>Overview</a:t>
            </a:r>
          </a:p>
          <a:p>
            <a:endParaRPr lang="en-US" sz="2000" b="1" dirty="0" smtClean="0"/>
          </a:p>
          <a:p>
            <a:endParaRPr lang="en-US" b="1" dirty="0"/>
          </a:p>
          <a:p>
            <a:r>
              <a:rPr lang="en-US" b="1" dirty="0" smtClean="0">
                <a:solidFill>
                  <a:schemeClr val="accent2"/>
                </a:solidFill>
              </a:rPr>
              <a:t>What is Eco Bite Burgers?</a:t>
            </a:r>
          </a:p>
          <a:p>
            <a:endParaRPr lang="en-US" b="1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Sustainable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burger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restaurant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Monthly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membership fee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£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Up to 6 burgers per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month per customer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Sides and drinks sold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separately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Leftover food donated to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charities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Eco friendly packaging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Predictable revenue and strong customer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loyalty</a:t>
            </a:r>
          </a:p>
        </p:txBody>
      </p:sp>
    </p:spTree>
    <p:extLst>
      <p:ext uri="{BB962C8B-B14F-4D97-AF65-F5344CB8AC3E}">
        <p14:creationId xmlns:p14="http://schemas.microsoft.com/office/powerpoint/2010/main" val="1678155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518160" y="381001"/>
            <a:ext cx="862584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Products </a:t>
            </a:r>
            <a:r>
              <a:rPr lang="en-US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b="1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Menu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Classic Beef Burger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Chicken Burger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Vegan Burger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Cheeseburger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Fries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Soft drinks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Milkshakes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Membership Benefits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Any 6 burgers each month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Flexible visits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Savings for regular customers</a:t>
            </a:r>
          </a:p>
        </p:txBody>
      </p:sp>
    </p:spTree>
    <p:extLst>
      <p:ext uri="{BB962C8B-B14F-4D97-AF65-F5344CB8AC3E}">
        <p14:creationId xmlns:p14="http://schemas.microsoft.com/office/powerpoint/2010/main" val="42490395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33400" y="495300"/>
            <a:ext cx="86106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 Strategy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Our Environmental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Commitment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100 percent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biodegradable burger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boxes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Recyclable drink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cups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Paper straws instead of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plastic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Local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suppliers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Food waste reduction and donations</a:t>
            </a:r>
          </a:p>
        </p:txBody>
      </p:sp>
    </p:spTree>
    <p:extLst>
      <p:ext uri="{BB962C8B-B14F-4D97-AF65-F5344CB8AC3E}">
        <p14:creationId xmlns:p14="http://schemas.microsoft.com/office/powerpoint/2010/main" val="34303421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11480" y="381000"/>
            <a:ext cx="873252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and Legal </a:t>
            </a:r>
            <a:r>
              <a:rPr lang="en-GB" b="1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Legal Structure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Private Limited Company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Ltd?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liability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Easier investment opportunities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Professional image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continuity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Initial Team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Managing Director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Restaurant Manager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Chef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Kitchen Assistants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Cashier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Waiters/Waitresses</a:t>
            </a:r>
          </a:p>
        </p:txBody>
      </p:sp>
    </p:spTree>
    <p:extLst>
      <p:ext uri="{BB962C8B-B14F-4D97-AF65-F5344CB8AC3E}">
        <p14:creationId xmlns:p14="http://schemas.microsoft.com/office/powerpoint/2010/main" val="142013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21920" y="480061"/>
            <a:ext cx="9022080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Three Key PESTEL </a:t>
            </a:r>
            <a:r>
              <a:rPr lang="en-US" sz="2000" b="1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Factors</a:t>
            </a:r>
          </a:p>
          <a:p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Consumers are increasingly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conscious about the environment and they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prefer sustainable brands and subscription services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Inflation is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effecting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food prices,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but our subscription model will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help customers budget and help businesses predict revenue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Public concern about plastic waste and carbon emissions creates strong demand for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eco friendly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packaging and waste reduction.</a:t>
            </a:r>
          </a:p>
        </p:txBody>
      </p:sp>
    </p:spTree>
    <p:extLst>
      <p:ext uri="{BB962C8B-B14F-4D97-AF65-F5344CB8AC3E}">
        <p14:creationId xmlns:p14="http://schemas.microsoft.com/office/powerpoint/2010/main" val="28693755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37160" y="312420"/>
            <a:ext cx="9006840" cy="48628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 </a:t>
            </a:r>
            <a:r>
              <a:rPr lang="en-US" sz="2000" b="1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</a:t>
            </a:r>
          </a:p>
          <a:p>
            <a:endParaRPr lang="en-US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Primary 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Young professionals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Office workers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High street staff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Environmentally conscious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consumers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Customer 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Profile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Age: 16–45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Location: Central London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Income: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Middle income and value seeking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</a:p>
        </p:txBody>
      </p:sp>
    </p:spTree>
    <p:extLst>
      <p:ext uri="{BB962C8B-B14F-4D97-AF65-F5344CB8AC3E}">
        <p14:creationId xmlns:p14="http://schemas.microsoft.com/office/powerpoint/2010/main" val="10341961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8580" y="388620"/>
            <a:ext cx="907542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Strategy 1: Social </a:t>
            </a:r>
            <a:r>
              <a:rPr lang="en-GB" b="1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Media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Digital Marketing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Instagram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TikTok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Facebook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X (Twitter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Food photography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 reviews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Sustainability messages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Short viral videos</a:t>
            </a:r>
          </a:p>
        </p:txBody>
      </p:sp>
    </p:spTree>
    <p:extLst>
      <p:ext uri="{BB962C8B-B14F-4D97-AF65-F5344CB8AC3E}">
        <p14:creationId xmlns:p14="http://schemas.microsoft.com/office/powerpoint/2010/main" val="3682779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35280" y="480060"/>
            <a:ext cx="880872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>
              <a:solidFill>
                <a:schemeClr val="accent2"/>
              </a:solidFill>
            </a:endParaRPr>
          </a:p>
          <a:p>
            <a:r>
              <a:rPr lang="en-US" b="1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</a:t>
            </a:r>
            <a:r>
              <a:rPr lang="en-US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 2: Referral &amp; </a:t>
            </a:r>
            <a:r>
              <a:rPr lang="en-US" b="1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Referral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 a friend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Get 1 free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burger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Community Engagement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Sponsor local events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Partner with universities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Support environmental campaigns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Donate leftover food to charities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Referral rewards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Customers receive a free burger for successful referrals.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University partnerships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Reach students through campus collaborations and events.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Charity donations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Reduce waste and build a positive community reputation.</a:t>
            </a:r>
          </a:p>
        </p:txBody>
      </p:sp>
    </p:spTree>
    <p:extLst>
      <p:ext uri="{BB962C8B-B14F-4D97-AF65-F5344CB8AC3E}">
        <p14:creationId xmlns:p14="http://schemas.microsoft.com/office/powerpoint/2010/main" val="23055174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5074482"/>
              </p:ext>
            </p:extLst>
          </p:nvPr>
        </p:nvGraphicFramePr>
        <p:xfrm>
          <a:off x="933765" y="2377439"/>
          <a:ext cx="7600636" cy="4165755"/>
        </p:xfrm>
        <a:graphic>
          <a:graphicData uri="http://schemas.openxmlformats.org/drawingml/2006/table">
            <a:tbl>
              <a:tblPr/>
              <a:tblGrid>
                <a:gridCol w="3800318">
                  <a:extLst>
                    <a:ext uri="{9D8B030D-6E8A-4147-A177-3AD203B41FA5}">
                      <a16:colId xmlns:a16="http://schemas.microsoft.com/office/drawing/2014/main" val="3084285591"/>
                    </a:ext>
                  </a:extLst>
                </a:gridCol>
                <a:gridCol w="3800318">
                  <a:extLst>
                    <a:ext uri="{9D8B030D-6E8A-4147-A177-3AD203B41FA5}">
                      <a16:colId xmlns:a16="http://schemas.microsoft.com/office/drawing/2014/main" val="973823351"/>
                    </a:ext>
                  </a:extLst>
                </a:gridCol>
              </a:tblGrid>
              <a:tr h="378705"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Item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(£)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45681180"/>
                  </a:ext>
                </a:extLst>
              </a:tr>
              <a:tr h="378705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Equipment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65736202"/>
                  </a:ext>
                </a:extLst>
              </a:tr>
              <a:tr h="378705"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Furniture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8193731"/>
                  </a:ext>
                </a:extLst>
              </a:tr>
              <a:tr h="378705"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Marketing &amp; Website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20301167"/>
                  </a:ext>
                </a:extLst>
              </a:tr>
              <a:tr h="378705"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Food Inventory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11729027"/>
                  </a:ext>
                </a:extLst>
              </a:tr>
              <a:tr h="378705"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Packaging Stock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7353774"/>
                  </a:ext>
                </a:extLst>
              </a:tr>
              <a:tr h="378705"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Licences &amp; Insurance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42759959"/>
                  </a:ext>
                </a:extLst>
              </a:tr>
              <a:tr h="378705"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Shop Sign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80425677"/>
                  </a:ext>
                </a:extLst>
              </a:tr>
              <a:tr h="378705"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Mobile App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86491092"/>
                  </a:ext>
                </a:extLst>
              </a:tr>
              <a:tr h="378705"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Working Capital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7718230"/>
                  </a:ext>
                </a:extLst>
              </a:tr>
              <a:tr h="378705"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65,000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01767431"/>
                  </a:ext>
                </a:extLst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379221" y="1124787"/>
            <a:ext cx="10876322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accent2"/>
                </a:solidFill>
                <a:effectLst/>
                <a:latin typeface="Arial" panose="020B0604020202020204" pitchFamily="34" charset="0"/>
              </a:rPr>
              <a:t>Funding Requirements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1" i="0" u="none" strike="noStrike" cap="none" normalizeH="0" baseline="0" dirty="0" smtClean="0">
              <a:ln>
                <a:noFill/>
              </a:ln>
              <a:solidFill>
                <a:schemeClr val="accent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accent2"/>
                </a:solidFill>
                <a:effectLst/>
                <a:latin typeface="Arial" panose="020B0604020202020204" pitchFamily="34" charset="0"/>
              </a:rPr>
              <a:t>Total Investment Needed: £65,000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90179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093720" y="1768823"/>
            <a:ext cx="6096000" cy="480131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Revenue and Profit Forecast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Subscribers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350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Subscription revenue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£10,500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Sides &amp; drinks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£10,500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Walk-in sales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£15,000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Total monthly sales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£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36,000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Operating costs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£24,550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Estimated monthly profit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£11,450</a:t>
            </a:r>
          </a:p>
        </p:txBody>
      </p:sp>
    </p:spTree>
    <p:extLst>
      <p:ext uri="{BB962C8B-B14F-4D97-AF65-F5344CB8AC3E}">
        <p14:creationId xmlns:p14="http://schemas.microsoft.com/office/powerpoint/2010/main" val="14951128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948940" y="1432620"/>
            <a:ext cx="6096000" cy="458587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Invest in Eco Bite Burgers</a:t>
            </a:r>
            <a:r>
              <a:rPr lang="en-US" b="1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Recurring monthly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revenue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Predictable cash flow from subscriptions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Strong customer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loyalty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Membership encourages repeat visits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Growing sustainability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trend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Aligned with consumer and government priorities.</a:t>
            </a:r>
          </a:p>
          <a:p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Future branches and franchise opportunities.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Local sourcing and food donation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12565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048000" y="1720840"/>
            <a:ext cx="6096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Eco Bite Burgers combines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Affordability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Convenience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 loyalty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Predictable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revenue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Future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Vision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First store in Central London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Expansion to other UK cities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Franchise opportunities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Nationwide membership network</a:t>
            </a:r>
          </a:p>
        </p:txBody>
      </p:sp>
    </p:spTree>
    <p:extLst>
      <p:ext uri="{BB962C8B-B14F-4D97-AF65-F5344CB8AC3E}">
        <p14:creationId xmlns:p14="http://schemas.microsoft.com/office/powerpoint/2010/main" val="5308089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122</TotalTime>
  <Words>497</Words>
  <Application>Microsoft Office PowerPoint</Application>
  <PresentationFormat>Widescreen</PresentationFormat>
  <Paragraphs>212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Polat Ozdemir</dc:creator>
  <cp:lastModifiedBy>Polat Ozdemir</cp:lastModifiedBy>
  <cp:revision>5</cp:revision>
  <dcterms:created xsi:type="dcterms:W3CDTF">2026-08-04T14:02:43Z</dcterms:created>
  <dcterms:modified xsi:type="dcterms:W3CDTF">2026-08-04T16:05:05Z</dcterms:modified>
</cp:coreProperties>
</file>