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9"/>
  </p:notesMasterIdLst>
  <p:sldIdLst>
    <p:sldId id="256" r:id="rId2"/>
    <p:sldId id="269" r:id="rId3"/>
    <p:sldId id="299" r:id="rId4"/>
    <p:sldId id="301" r:id="rId5"/>
    <p:sldId id="309" r:id="rId6"/>
    <p:sldId id="304" r:id="rId7"/>
    <p:sldId id="306" r:id="rId8"/>
    <p:sldId id="314" r:id="rId9"/>
    <p:sldId id="315" r:id="rId10"/>
    <p:sldId id="316" r:id="rId11"/>
    <p:sldId id="317" r:id="rId12"/>
    <p:sldId id="310" r:id="rId13"/>
    <p:sldId id="311" r:id="rId14"/>
    <p:sldId id="312" r:id="rId15"/>
    <p:sldId id="313" r:id="rId16"/>
    <p:sldId id="308" r:id="rId17"/>
    <p:sldId id="26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51075B-B039-49A5-89A6-BF6AFF8F8CA5}" v="5" dt="2024-10-24T09:41:42.7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9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5BF594-4C07-4B24-BD6E-38EA3BB78285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8CFEE-8C2C-49E1-8BDF-85CD2EEEC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382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860-F335-4252-AA00-24FB67ED2982}" type="datetime1">
              <a:rPr lang="en-US" smtClean="0"/>
              <a:t>12/17/2025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12/17/2025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208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12/17/2025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597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12/17/2025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835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12/17/2025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16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12/17/2025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814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12/17/2025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674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12/17/2025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016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CE6B-5DE6-4A2D-B72E-5E8969F9F56F}" type="datetime1">
              <a:rPr lang="en-US" smtClean="0"/>
              <a:t>12/17/2025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728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12/17/2025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440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12/17/2025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459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06204"/>
            <a:ext cx="10972800" cy="4036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F481A142-DA77-4A5F-AD1F-14E6C18F0F5F}" type="datetime1">
              <a:rPr lang="en-US" smtClean="0"/>
              <a:t>12/17/2025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800" kern="1200" cap="all" spc="200" dirty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274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1" r:id="rId6"/>
    <p:sldLayoutId id="2147483727" r:id="rId7"/>
    <p:sldLayoutId id="2147483728" r:id="rId8"/>
    <p:sldLayoutId id="2147483729" r:id="rId9"/>
    <p:sldLayoutId id="2147483730" r:id="rId10"/>
    <p:sldLayoutId id="214748373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8" name="Background Fill">
            <a:extLst>
              <a:ext uri="{FF2B5EF4-FFF2-40B4-BE49-F238E27FC236}">
                <a16:creationId xmlns:a16="http://schemas.microsoft.com/office/drawing/2014/main" id="{68CA250C-CF5A-4736-9249-D6111F7C5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0" name="Rectangle 1039">
            <a:extLst>
              <a:ext uri="{FF2B5EF4-FFF2-40B4-BE49-F238E27FC236}">
                <a16:creationId xmlns:a16="http://schemas.microsoft.com/office/drawing/2014/main" id="{4C978CD5-696C-47A1-9AEC-EEB8D7D44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082C27-7D2E-8DC3-F169-5B31B7670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868964"/>
            <a:ext cx="5598097" cy="281962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800" dirty="0"/>
              <a:t>HPFY3001: Academic Survival Skills</a:t>
            </a:r>
            <a:br>
              <a:rPr lang="en-GB" sz="3800" dirty="0"/>
            </a:br>
            <a:br>
              <a:rPr lang="en-GB" sz="3800" dirty="0"/>
            </a:br>
            <a:r>
              <a:rPr lang="en-GB" sz="3800" dirty="0"/>
              <a:t>Session 5: Reading and summarizing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BD55B8-F95C-494B-638D-97B6629168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902206"/>
            <a:ext cx="5598097" cy="2240529"/>
          </a:xfrm>
        </p:spPr>
        <p:txBody>
          <a:bodyPr>
            <a:normAutofit/>
          </a:bodyPr>
          <a:lstStyle/>
          <a:p>
            <a:r>
              <a:rPr lang="en-GB" dirty="0"/>
              <a:t>Dr Rhian Elinor Keyse</a:t>
            </a:r>
          </a:p>
          <a:p>
            <a:r>
              <a:rPr lang="en-GB" dirty="0"/>
              <a:t>Lecturer in Global Historical Studies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76A230-CDE3-2F54-606F-F67D979255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592" r="26878"/>
          <a:stretch/>
        </p:blipFill>
        <p:spPr>
          <a:xfrm>
            <a:off x="6480316" y="1"/>
            <a:ext cx="5726654" cy="6857999"/>
          </a:xfrm>
          <a:custGeom>
            <a:avLst/>
            <a:gdLst/>
            <a:ahLst/>
            <a:cxnLst/>
            <a:rect l="l" t="t" r="r" b="b"/>
            <a:pathLst>
              <a:path w="5726654" h="6857999">
                <a:moveTo>
                  <a:pt x="615191" y="3536634"/>
                </a:moveTo>
                <a:cubicBezTo>
                  <a:pt x="896629" y="3536634"/>
                  <a:pt x="1124779" y="3764784"/>
                  <a:pt x="1124779" y="4046222"/>
                </a:cubicBezTo>
                <a:cubicBezTo>
                  <a:pt x="1124779" y="4327660"/>
                  <a:pt x="896629" y="4555810"/>
                  <a:pt x="615191" y="4555810"/>
                </a:cubicBezTo>
                <a:cubicBezTo>
                  <a:pt x="333753" y="4555810"/>
                  <a:pt x="105603" y="4327660"/>
                  <a:pt x="105603" y="4046222"/>
                </a:cubicBezTo>
                <a:cubicBezTo>
                  <a:pt x="105603" y="3764784"/>
                  <a:pt x="333753" y="3536634"/>
                  <a:pt x="615191" y="3536634"/>
                </a:cubicBezTo>
                <a:close/>
                <a:moveTo>
                  <a:pt x="1497781" y="0"/>
                </a:moveTo>
                <a:lnTo>
                  <a:pt x="5726654" y="0"/>
                </a:lnTo>
                <a:lnTo>
                  <a:pt x="5726654" y="6857999"/>
                </a:lnTo>
                <a:lnTo>
                  <a:pt x="311758" y="6857999"/>
                </a:lnTo>
                <a:lnTo>
                  <a:pt x="314131" y="6707669"/>
                </a:lnTo>
                <a:cubicBezTo>
                  <a:pt x="335133" y="6366408"/>
                  <a:pt x="433652" y="6019041"/>
                  <a:pt x="599703" y="5670857"/>
                </a:cubicBezTo>
                <a:cubicBezTo>
                  <a:pt x="770258" y="5311555"/>
                  <a:pt x="1010814" y="4986831"/>
                  <a:pt x="1211434" y="4641254"/>
                </a:cubicBezTo>
                <a:cubicBezTo>
                  <a:pt x="1493037" y="4154455"/>
                  <a:pt x="1511836" y="3622743"/>
                  <a:pt x="1053042" y="3164268"/>
                </a:cubicBezTo>
                <a:cubicBezTo>
                  <a:pt x="881978" y="2993263"/>
                  <a:pt x="700423" y="2805522"/>
                  <a:pt x="607049" y="2589404"/>
                </a:cubicBezTo>
                <a:cubicBezTo>
                  <a:pt x="366280" y="2032157"/>
                  <a:pt x="541126" y="1508060"/>
                  <a:pt x="1054916" y="1068098"/>
                </a:cubicBezTo>
                <a:cubicBezTo>
                  <a:pt x="1261028" y="891534"/>
                  <a:pt x="1489689" y="709487"/>
                  <a:pt x="1502878" y="419994"/>
                </a:cubicBezTo>
                <a:cubicBezTo>
                  <a:pt x="1506390" y="341909"/>
                  <a:pt x="1507263" y="263519"/>
                  <a:pt x="1505905" y="184995"/>
                </a:cubicBezTo>
                <a:close/>
                <a:moveTo>
                  <a:pt x="14544" y="0"/>
                </a:moveTo>
                <a:lnTo>
                  <a:pt x="879353" y="0"/>
                </a:lnTo>
                <a:lnTo>
                  <a:pt x="892054" y="78051"/>
                </a:lnTo>
                <a:cubicBezTo>
                  <a:pt x="904493" y="285270"/>
                  <a:pt x="770272" y="479620"/>
                  <a:pt x="561941" y="535442"/>
                </a:cubicBezTo>
                <a:cubicBezTo>
                  <a:pt x="323847" y="599239"/>
                  <a:pt x="79117" y="457944"/>
                  <a:pt x="15320" y="219851"/>
                </a:cubicBezTo>
                <a:cubicBezTo>
                  <a:pt x="-630" y="160328"/>
                  <a:pt x="-3761" y="100390"/>
                  <a:pt x="4235" y="4296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4849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00"/>
    </mc:Choice>
    <mc:Fallback xmlns="">
      <p:transition spd="slow" advTm="356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FBDBB-0755-54BB-6F2B-F9AC1464E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this session: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0D7596-8140-A811-B2F0-094CB12960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 dirty="0"/>
              <a:t>Types of reading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 dirty="0"/>
              <a:t>Reading strategies</a:t>
            </a:r>
          </a:p>
        </p:txBody>
      </p:sp>
    </p:spTree>
    <p:extLst>
      <p:ext uri="{BB962C8B-B14F-4D97-AF65-F5344CB8AC3E}">
        <p14:creationId xmlns:p14="http://schemas.microsoft.com/office/powerpoint/2010/main" val="358493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382"/>
    </mc:Choice>
    <mc:Fallback xmlns="">
      <p:transition spd="slow" advTm="10538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5062C4-30CC-5C67-6C7C-9E5535BC2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552782"/>
            <a:ext cx="4606456" cy="1154711"/>
          </a:xfrm>
        </p:spPr>
        <p:txBody>
          <a:bodyPr>
            <a:normAutofit fontScale="90000"/>
          </a:bodyPr>
          <a:lstStyle/>
          <a:p>
            <a:r>
              <a:rPr lang="en-GB" dirty="0"/>
              <a:t>Types of reading list…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8040A5-42C9-F67D-E021-8FE01C7936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5"/>
            <a:ext cx="4594537" cy="3174788"/>
          </a:xfrm>
        </p:spPr>
        <p:txBody>
          <a:bodyPr anchor="t">
            <a:normAutofit fontScale="85000" lnSpcReduction="10000"/>
          </a:bodyPr>
          <a:lstStyle/>
          <a:p>
            <a:r>
              <a:rPr lang="en-GB" sz="1800" b="1" dirty="0">
                <a:cs typeface="Arial" panose="020B0604020202020204" pitchFamily="34" charset="0"/>
              </a:rPr>
              <a:t>Required readings: </a:t>
            </a:r>
            <a:r>
              <a:rPr lang="en-GB" sz="1800" dirty="0">
                <a:cs typeface="Arial" panose="020B0604020202020204" pitchFamily="34" charset="0"/>
              </a:rPr>
              <a:t>absolutely necessary; likely to have lectures structured around them</a:t>
            </a:r>
          </a:p>
          <a:p>
            <a:r>
              <a:rPr lang="en-GB" sz="1800" b="1" dirty="0">
                <a:cs typeface="Arial" panose="020B0604020202020204" pitchFamily="34" charset="0"/>
              </a:rPr>
              <a:t>Recommended readings: </a:t>
            </a:r>
            <a:r>
              <a:rPr lang="en-GB" sz="1800" dirty="0">
                <a:cs typeface="Arial" panose="020B0604020202020204" pitchFamily="34" charset="0"/>
              </a:rPr>
              <a:t>valuable reading and knowledge about topic in general (but not necessarily crucial to lecture)</a:t>
            </a:r>
          </a:p>
          <a:p>
            <a:r>
              <a:rPr lang="en-GB" sz="1800" b="1" dirty="0">
                <a:cs typeface="Arial" panose="020B0604020202020204" pitchFamily="34" charset="0"/>
              </a:rPr>
              <a:t>Background readings: </a:t>
            </a:r>
            <a:r>
              <a:rPr lang="en-GB" sz="1800" dirty="0">
                <a:cs typeface="Arial" panose="020B0604020202020204" pitchFamily="34" charset="0"/>
              </a:rPr>
              <a:t>Provide contextual information, might help you to understand required or recommended readings</a:t>
            </a:r>
          </a:p>
          <a:p>
            <a:r>
              <a:rPr lang="en-GB" sz="1800" b="1" dirty="0">
                <a:cs typeface="Arial" panose="020B0604020202020204" pitchFamily="34" charset="0"/>
              </a:rPr>
              <a:t>Select bibliographies: </a:t>
            </a:r>
            <a:r>
              <a:rPr lang="en-GB" sz="1800" dirty="0">
                <a:cs typeface="Arial" panose="020B0604020202020204" pitchFamily="34" charset="0"/>
              </a:rPr>
              <a:t>A short synopsis of types of material that are available to you – never exhaustive</a:t>
            </a:r>
            <a:endParaRPr lang="en-GB" sz="1800" b="1" dirty="0"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GB" sz="17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61D9DC-F48D-03AA-2A6C-AFABB64BE7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013" r="15222"/>
          <a:stretch/>
        </p:blipFill>
        <p:spPr>
          <a:xfrm>
            <a:off x="5879198" y="490264"/>
            <a:ext cx="6312802" cy="6367736"/>
          </a:xfrm>
          <a:custGeom>
            <a:avLst/>
            <a:gdLst/>
            <a:ahLst/>
            <a:cxnLst/>
            <a:rect l="l" t="t" r="r" b="b"/>
            <a:pathLst>
              <a:path w="6312802" h="6367736">
                <a:moveTo>
                  <a:pt x="789715" y="708127"/>
                </a:moveTo>
                <a:cubicBezTo>
                  <a:pt x="845978" y="711650"/>
                  <a:pt x="901296" y="724302"/>
                  <a:pt x="953475" y="745602"/>
                </a:cubicBezTo>
                <a:cubicBezTo>
                  <a:pt x="1173612" y="834890"/>
                  <a:pt x="1309905" y="1073925"/>
                  <a:pt x="1278834" y="1315681"/>
                </a:cubicBezTo>
                <a:cubicBezTo>
                  <a:pt x="1233750" y="1669869"/>
                  <a:pt x="880524" y="1881517"/>
                  <a:pt x="560369" y="1747304"/>
                </a:cubicBezTo>
                <a:cubicBezTo>
                  <a:pt x="338151" y="1654256"/>
                  <a:pt x="204742" y="1408974"/>
                  <a:pt x="242538" y="1164574"/>
                </a:cubicBezTo>
                <a:cubicBezTo>
                  <a:pt x="286421" y="880774"/>
                  <a:pt x="529219" y="692590"/>
                  <a:pt x="789715" y="708127"/>
                </a:cubicBezTo>
                <a:close/>
                <a:moveTo>
                  <a:pt x="2877121" y="364348"/>
                </a:moveTo>
                <a:cubicBezTo>
                  <a:pt x="2901561" y="365790"/>
                  <a:pt x="2925601" y="371235"/>
                  <a:pt x="2948310" y="380363"/>
                </a:cubicBezTo>
                <a:cubicBezTo>
                  <a:pt x="3044405" y="419202"/>
                  <a:pt x="3103503" y="523063"/>
                  <a:pt x="3089970" y="628607"/>
                </a:cubicBezTo>
                <a:cubicBezTo>
                  <a:pt x="3070190" y="782758"/>
                  <a:pt x="2916600" y="874848"/>
                  <a:pt x="2777343" y="816472"/>
                </a:cubicBezTo>
                <a:cubicBezTo>
                  <a:pt x="2680608" y="775952"/>
                  <a:pt x="2622552" y="669287"/>
                  <a:pt x="2639048" y="562863"/>
                </a:cubicBezTo>
                <a:cubicBezTo>
                  <a:pt x="2658106" y="439382"/>
                  <a:pt x="2763810" y="357542"/>
                  <a:pt x="2877121" y="364348"/>
                </a:cubicBezTo>
                <a:close/>
                <a:moveTo>
                  <a:pt x="5725514" y="29060"/>
                </a:moveTo>
                <a:lnTo>
                  <a:pt x="5748657" y="29701"/>
                </a:lnTo>
                <a:cubicBezTo>
                  <a:pt x="5935681" y="36387"/>
                  <a:pt x="6081789" y="65616"/>
                  <a:pt x="6194082" y="113315"/>
                </a:cubicBezTo>
                <a:lnTo>
                  <a:pt x="6312802" y="183322"/>
                </a:lnTo>
                <a:lnTo>
                  <a:pt x="6312802" y="6367736"/>
                </a:lnTo>
                <a:lnTo>
                  <a:pt x="3171877" y="6367736"/>
                </a:lnTo>
                <a:lnTo>
                  <a:pt x="3171635" y="6367591"/>
                </a:lnTo>
                <a:lnTo>
                  <a:pt x="2683232" y="6367591"/>
                </a:lnTo>
                <a:lnTo>
                  <a:pt x="2683031" y="6367736"/>
                </a:lnTo>
                <a:lnTo>
                  <a:pt x="1006759" y="6367736"/>
                </a:lnTo>
                <a:lnTo>
                  <a:pt x="1017798" y="6253705"/>
                </a:lnTo>
                <a:cubicBezTo>
                  <a:pt x="1043303" y="6019815"/>
                  <a:pt x="1065826" y="5776617"/>
                  <a:pt x="897420" y="5565130"/>
                </a:cubicBezTo>
                <a:cubicBezTo>
                  <a:pt x="700507" y="5318087"/>
                  <a:pt x="491822" y="5428997"/>
                  <a:pt x="271526" y="5130943"/>
                </a:cubicBezTo>
                <a:cubicBezTo>
                  <a:pt x="108646" y="4910648"/>
                  <a:pt x="-26366" y="4708290"/>
                  <a:pt x="39940" y="4415201"/>
                </a:cubicBezTo>
                <a:cubicBezTo>
                  <a:pt x="128666" y="4023216"/>
                  <a:pt x="467878" y="3870268"/>
                  <a:pt x="464356" y="3587268"/>
                </a:cubicBezTo>
                <a:cubicBezTo>
                  <a:pt x="460351" y="3247094"/>
                  <a:pt x="43943" y="3178950"/>
                  <a:pt x="3183" y="2791128"/>
                </a:cubicBezTo>
                <a:cubicBezTo>
                  <a:pt x="-23403" y="2538162"/>
                  <a:pt x="118896" y="2235225"/>
                  <a:pt x="343758" y="2095087"/>
                </a:cubicBezTo>
                <a:cubicBezTo>
                  <a:pt x="758163" y="1836512"/>
                  <a:pt x="1225342" y="2272862"/>
                  <a:pt x="1543093" y="2013487"/>
                </a:cubicBezTo>
                <a:cubicBezTo>
                  <a:pt x="1732879" y="1858534"/>
                  <a:pt x="1763790" y="1542064"/>
                  <a:pt x="1726873" y="1342749"/>
                </a:cubicBezTo>
                <a:cubicBezTo>
                  <a:pt x="1656484" y="963255"/>
                  <a:pt x="1345299" y="901114"/>
                  <a:pt x="1356831" y="612032"/>
                </a:cubicBezTo>
                <a:cubicBezTo>
                  <a:pt x="1365319" y="397180"/>
                  <a:pt x="1547578" y="171600"/>
                  <a:pt x="1773239" y="121551"/>
                </a:cubicBezTo>
                <a:cubicBezTo>
                  <a:pt x="1804789" y="114503"/>
                  <a:pt x="1837013" y="110980"/>
                  <a:pt x="1869333" y="110980"/>
                </a:cubicBezTo>
                <a:cubicBezTo>
                  <a:pt x="2087466" y="110980"/>
                  <a:pt x="2259155" y="271137"/>
                  <a:pt x="2312167" y="320866"/>
                </a:cubicBezTo>
                <a:cubicBezTo>
                  <a:pt x="2563133" y="555255"/>
                  <a:pt x="2364538" y="842498"/>
                  <a:pt x="2568899" y="1194363"/>
                </a:cubicBezTo>
                <a:cubicBezTo>
                  <a:pt x="2600650" y="1246494"/>
                  <a:pt x="2637078" y="1295662"/>
                  <a:pt x="2677726" y="1341226"/>
                </a:cubicBezTo>
                <a:cubicBezTo>
                  <a:pt x="2757804" y="1432276"/>
                  <a:pt x="2906990" y="1416261"/>
                  <a:pt x="2964327" y="1310316"/>
                </a:cubicBezTo>
                <a:cubicBezTo>
                  <a:pt x="3059059" y="1135183"/>
                  <a:pt x="3149628" y="938831"/>
                  <a:pt x="3333248" y="887741"/>
                </a:cubicBezTo>
                <a:cubicBezTo>
                  <a:pt x="3690239" y="788365"/>
                  <a:pt x="3902767" y="1378543"/>
                  <a:pt x="4272730" y="1307994"/>
                </a:cubicBezTo>
                <a:cubicBezTo>
                  <a:pt x="4426320" y="1278686"/>
                  <a:pt x="4515368" y="1152802"/>
                  <a:pt x="4596327" y="996810"/>
                </a:cubicBezTo>
                <a:cubicBezTo>
                  <a:pt x="4618829" y="953326"/>
                  <a:pt x="4640770" y="907521"/>
                  <a:pt x="4663272" y="860676"/>
                </a:cubicBezTo>
                <a:cubicBezTo>
                  <a:pt x="4732781" y="613153"/>
                  <a:pt x="4835282" y="115946"/>
                  <a:pt x="5572324" y="40189"/>
                </a:cubicBezTo>
                <a:cubicBezTo>
                  <a:pt x="5622910" y="31543"/>
                  <a:pt x="5674208" y="27859"/>
                  <a:pt x="5725514" y="29060"/>
                </a:cubicBezTo>
                <a:close/>
                <a:moveTo>
                  <a:pt x="4169348" y="793"/>
                </a:moveTo>
                <a:cubicBezTo>
                  <a:pt x="4219966" y="3995"/>
                  <a:pt x="4269734" y="15368"/>
                  <a:pt x="4316693" y="34505"/>
                </a:cubicBezTo>
                <a:cubicBezTo>
                  <a:pt x="4514808" y="114584"/>
                  <a:pt x="4637488" y="329676"/>
                  <a:pt x="4609540" y="547569"/>
                </a:cubicBezTo>
                <a:cubicBezTo>
                  <a:pt x="4568620" y="865801"/>
                  <a:pt x="4251108" y="1055907"/>
                  <a:pt x="3962986" y="935790"/>
                </a:cubicBezTo>
                <a:cubicBezTo>
                  <a:pt x="3762790" y="852028"/>
                  <a:pt x="3642672" y="631491"/>
                  <a:pt x="3676946" y="411355"/>
                </a:cubicBezTo>
                <a:cubicBezTo>
                  <a:pt x="3716424" y="155985"/>
                  <a:pt x="3934959" y="-13061"/>
                  <a:pt x="4169348" y="79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5460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778"/>
    </mc:Choice>
    <mc:Fallback xmlns="">
      <p:transition spd="slow" advTm="11177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CBF829-875E-F88E-E1A4-8002C403C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4258"/>
            <a:ext cx="5602778" cy="1451509"/>
          </a:xfrm>
        </p:spPr>
        <p:txBody>
          <a:bodyPr>
            <a:normAutofit/>
          </a:bodyPr>
          <a:lstStyle/>
          <a:p>
            <a:r>
              <a:rPr lang="en-GB" dirty="0"/>
              <a:t>Academic/critical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1DBF7-B1BA-A1E8-60B4-4B8D662CE8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7" y="2391994"/>
            <a:ext cx="5588281" cy="4080367"/>
          </a:xfrm>
        </p:spPr>
        <p:txBody>
          <a:bodyPr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Essential to your studies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Different from general reading – how?</a:t>
            </a:r>
            <a:endParaRPr lang="en-GB" sz="2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3EA5BD-6CE7-1601-7EC2-4865820E5C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795" r="25466" b="-2"/>
          <a:stretch/>
        </p:blipFill>
        <p:spPr>
          <a:xfrm>
            <a:off x="6465346" y="1"/>
            <a:ext cx="5726654" cy="6857999"/>
          </a:xfrm>
          <a:custGeom>
            <a:avLst/>
            <a:gdLst/>
            <a:ahLst/>
            <a:cxnLst/>
            <a:rect l="l" t="t" r="r" b="b"/>
            <a:pathLst>
              <a:path w="5726654" h="6857999">
                <a:moveTo>
                  <a:pt x="615191" y="3536634"/>
                </a:moveTo>
                <a:cubicBezTo>
                  <a:pt x="896629" y="3536634"/>
                  <a:pt x="1124779" y="3764784"/>
                  <a:pt x="1124779" y="4046222"/>
                </a:cubicBezTo>
                <a:cubicBezTo>
                  <a:pt x="1124779" y="4327660"/>
                  <a:pt x="896629" y="4555810"/>
                  <a:pt x="615191" y="4555810"/>
                </a:cubicBezTo>
                <a:cubicBezTo>
                  <a:pt x="333753" y="4555810"/>
                  <a:pt x="105603" y="4327660"/>
                  <a:pt x="105603" y="4046222"/>
                </a:cubicBezTo>
                <a:cubicBezTo>
                  <a:pt x="105603" y="3764784"/>
                  <a:pt x="333753" y="3536634"/>
                  <a:pt x="615191" y="3536634"/>
                </a:cubicBezTo>
                <a:close/>
                <a:moveTo>
                  <a:pt x="1497781" y="0"/>
                </a:moveTo>
                <a:lnTo>
                  <a:pt x="5726654" y="0"/>
                </a:lnTo>
                <a:lnTo>
                  <a:pt x="5726654" y="6857999"/>
                </a:lnTo>
                <a:lnTo>
                  <a:pt x="311758" y="6857999"/>
                </a:lnTo>
                <a:lnTo>
                  <a:pt x="314131" y="6707669"/>
                </a:lnTo>
                <a:cubicBezTo>
                  <a:pt x="335133" y="6366408"/>
                  <a:pt x="433652" y="6019041"/>
                  <a:pt x="599703" y="5670857"/>
                </a:cubicBezTo>
                <a:cubicBezTo>
                  <a:pt x="770258" y="5311555"/>
                  <a:pt x="1010814" y="4986831"/>
                  <a:pt x="1211434" y="4641254"/>
                </a:cubicBezTo>
                <a:cubicBezTo>
                  <a:pt x="1493037" y="4154455"/>
                  <a:pt x="1511836" y="3622743"/>
                  <a:pt x="1053042" y="3164268"/>
                </a:cubicBezTo>
                <a:cubicBezTo>
                  <a:pt x="881978" y="2993263"/>
                  <a:pt x="700423" y="2805522"/>
                  <a:pt x="607049" y="2589404"/>
                </a:cubicBezTo>
                <a:cubicBezTo>
                  <a:pt x="366280" y="2032157"/>
                  <a:pt x="541126" y="1508060"/>
                  <a:pt x="1054916" y="1068098"/>
                </a:cubicBezTo>
                <a:cubicBezTo>
                  <a:pt x="1261028" y="891534"/>
                  <a:pt x="1489689" y="709487"/>
                  <a:pt x="1502878" y="419994"/>
                </a:cubicBezTo>
                <a:cubicBezTo>
                  <a:pt x="1506390" y="341909"/>
                  <a:pt x="1507263" y="263519"/>
                  <a:pt x="1505905" y="184995"/>
                </a:cubicBezTo>
                <a:close/>
                <a:moveTo>
                  <a:pt x="14544" y="0"/>
                </a:moveTo>
                <a:lnTo>
                  <a:pt x="879353" y="0"/>
                </a:lnTo>
                <a:lnTo>
                  <a:pt x="892054" y="78051"/>
                </a:lnTo>
                <a:cubicBezTo>
                  <a:pt x="904493" y="285270"/>
                  <a:pt x="770272" y="479620"/>
                  <a:pt x="561941" y="535442"/>
                </a:cubicBezTo>
                <a:cubicBezTo>
                  <a:pt x="323847" y="599239"/>
                  <a:pt x="79117" y="457944"/>
                  <a:pt x="15320" y="219851"/>
                </a:cubicBezTo>
                <a:cubicBezTo>
                  <a:pt x="-630" y="160328"/>
                  <a:pt x="-3761" y="100390"/>
                  <a:pt x="4235" y="4296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9914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21"/>
    </mc:Choice>
    <mc:Fallback xmlns="">
      <p:transition spd="slow" advTm="3322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CBF829-875E-F88E-E1A4-8002C403C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4258"/>
            <a:ext cx="5602778" cy="1451509"/>
          </a:xfrm>
        </p:spPr>
        <p:txBody>
          <a:bodyPr>
            <a:normAutofit/>
          </a:bodyPr>
          <a:lstStyle/>
          <a:p>
            <a:r>
              <a:rPr lang="en-GB" dirty="0"/>
              <a:t>Academic/critical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1DBF7-B1BA-A1E8-60B4-4B8D662CE8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7" y="2391994"/>
            <a:ext cx="5588281" cy="4080367"/>
          </a:xfrm>
        </p:spPr>
        <p:txBody>
          <a:bodyPr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Essential to your studies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Different from general reading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GB" sz="2600" dirty="0"/>
              <a:t>Type of texts read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GB" sz="2600" dirty="0"/>
              <a:t>How you engage with the texts</a:t>
            </a:r>
          </a:p>
          <a:p>
            <a:pPr marL="571500" lvl="1" indent="-342900">
              <a:buFont typeface="Arial" panose="020B0604020202020204" pitchFamily="34" charset="0"/>
              <a:buChar char="•"/>
            </a:pPr>
            <a:r>
              <a:rPr lang="en-GB" sz="2600" dirty="0"/>
              <a:t>The purpose of reading the text</a:t>
            </a:r>
            <a:endParaRPr lang="en-GB" sz="2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3EA5BD-6CE7-1601-7EC2-4865820E5C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795" r="25466" b="-2"/>
          <a:stretch/>
        </p:blipFill>
        <p:spPr>
          <a:xfrm>
            <a:off x="6465346" y="1"/>
            <a:ext cx="5726654" cy="6857999"/>
          </a:xfrm>
          <a:custGeom>
            <a:avLst/>
            <a:gdLst/>
            <a:ahLst/>
            <a:cxnLst/>
            <a:rect l="l" t="t" r="r" b="b"/>
            <a:pathLst>
              <a:path w="5726654" h="6857999">
                <a:moveTo>
                  <a:pt x="615191" y="3536634"/>
                </a:moveTo>
                <a:cubicBezTo>
                  <a:pt x="896629" y="3536634"/>
                  <a:pt x="1124779" y="3764784"/>
                  <a:pt x="1124779" y="4046222"/>
                </a:cubicBezTo>
                <a:cubicBezTo>
                  <a:pt x="1124779" y="4327660"/>
                  <a:pt x="896629" y="4555810"/>
                  <a:pt x="615191" y="4555810"/>
                </a:cubicBezTo>
                <a:cubicBezTo>
                  <a:pt x="333753" y="4555810"/>
                  <a:pt x="105603" y="4327660"/>
                  <a:pt x="105603" y="4046222"/>
                </a:cubicBezTo>
                <a:cubicBezTo>
                  <a:pt x="105603" y="3764784"/>
                  <a:pt x="333753" y="3536634"/>
                  <a:pt x="615191" y="3536634"/>
                </a:cubicBezTo>
                <a:close/>
                <a:moveTo>
                  <a:pt x="1497781" y="0"/>
                </a:moveTo>
                <a:lnTo>
                  <a:pt x="5726654" y="0"/>
                </a:lnTo>
                <a:lnTo>
                  <a:pt x="5726654" y="6857999"/>
                </a:lnTo>
                <a:lnTo>
                  <a:pt x="311758" y="6857999"/>
                </a:lnTo>
                <a:lnTo>
                  <a:pt x="314131" y="6707669"/>
                </a:lnTo>
                <a:cubicBezTo>
                  <a:pt x="335133" y="6366408"/>
                  <a:pt x="433652" y="6019041"/>
                  <a:pt x="599703" y="5670857"/>
                </a:cubicBezTo>
                <a:cubicBezTo>
                  <a:pt x="770258" y="5311555"/>
                  <a:pt x="1010814" y="4986831"/>
                  <a:pt x="1211434" y="4641254"/>
                </a:cubicBezTo>
                <a:cubicBezTo>
                  <a:pt x="1493037" y="4154455"/>
                  <a:pt x="1511836" y="3622743"/>
                  <a:pt x="1053042" y="3164268"/>
                </a:cubicBezTo>
                <a:cubicBezTo>
                  <a:pt x="881978" y="2993263"/>
                  <a:pt x="700423" y="2805522"/>
                  <a:pt x="607049" y="2589404"/>
                </a:cubicBezTo>
                <a:cubicBezTo>
                  <a:pt x="366280" y="2032157"/>
                  <a:pt x="541126" y="1508060"/>
                  <a:pt x="1054916" y="1068098"/>
                </a:cubicBezTo>
                <a:cubicBezTo>
                  <a:pt x="1261028" y="891534"/>
                  <a:pt x="1489689" y="709487"/>
                  <a:pt x="1502878" y="419994"/>
                </a:cubicBezTo>
                <a:cubicBezTo>
                  <a:pt x="1506390" y="341909"/>
                  <a:pt x="1507263" y="263519"/>
                  <a:pt x="1505905" y="184995"/>
                </a:cubicBezTo>
                <a:close/>
                <a:moveTo>
                  <a:pt x="14544" y="0"/>
                </a:moveTo>
                <a:lnTo>
                  <a:pt x="879353" y="0"/>
                </a:lnTo>
                <a:lnTo>
                  <a:pt x="892054" y="78051"/>
                </a:lnTo>
                <a:cubicBezTo>
                  <a:pt x="904493" y="285270"/>
                  <a:pt x="770272" y="479620"/>
                  <a:pt x="561941" y="535442"/>
                </a:cubicBezTo>
                <a:cubicBezTo>
                  <a:pt x="323847" y="599239"/>
                  <a:pt x="79117" y="457944"/>
                  <a:pt x="15320" y="219851"/>
                </a:cubicBezTo>
                <a:cubicBezTo>
                  <a:pt x="-630" y="160328"/>
                  <a:pt x="-3761" y="100390"/>
                  <a:pt x="4235" y="4296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2715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392"/>
    </mc:Choice>
    <mc:Fallback xmlns="">
      <p:transition spd="slow" advTm="8439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C0CDD1-AF94-5FE2-6BD4-6F0842411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486400" cy="1154711"/>
          </a:xfrm>
        </p:spPr>
        <p:txBody>
          <a:bodyPr>
            <a:normAutofit/>
          </a:bodyPr>
          <a:lstStyle/>
          <a:p>
            <a:r>
              <a:rPr lang="en-GB" dirty="0"/>
              <a:t>Purpose of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906290-978D-15FD-FCB5-34E4DB5128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5"/>
            <a:ext cx="5472204" cy="3174788"/>
          </a:xfrm>
        </p:spPr>
        <p:txBody>
          <a:bodyPr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Set reading for a class?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Answer a specific question?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Recommended for your course?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You’re interested?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2AAF08-0669-EE31-874C-AD76A164AC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413" r="-2" b="12283"/>
          <a:stretch/>
        </p:blipFill>
        <p:spPr>
          <a:xfrm>
            <a:off x="6990724" y="211090"/>
            <a:ext cx="5201276" cy="6646910"/>
          </a:xfrm>
          <a:custGeom>
            <a:avLst/>
            <a:gdLst/>
            <a:ahLst/>
            <a:cxnLst/>
            <a:rect l="l" t="t" r="r" b="b"/>
            <a:pathLst>
              <a:path w="5201276" h="6646910">
                <a:moveTo>
                  <a:pt x="764203" y="685250"/>
                </a:moveTo>
                <a:cubicBezTo>
                  <a:pt x="818649" y="688659"/>
                  <a:pt x="872180" y="700903"/>
                  <a:pt x="922673" y="721515"/>
                </a:cubicBezTo>
                <a:cubicBezTo>
                  <a:pt x="1135698" y="807918"/>
                  <a:pt x="1267587" y="1039231"/>
                  <a:pt x="1237521" y="1273177"/>
                </a:cubicBezTo>
                <a:cubicBezTo>
                  <a:pt x="1193894" y="1615922"/>
                  <a:pt x="852079" y="1820733"/>
                  <a:pt x="542267" y="1690856"/>
                </a:cubicBezTo>
                <a:cubicBezTo>
                  <a:pt x="327228" y="1600813"/>
                  <a:pt x="198127" y="1363456"/>
                  <a:pt x="234703" y="1126951"/>
                </a:cubicBezTo>
                <a:cubicBezTo>
                  <a:pt x="277169" y="852320"/>
                  <a:pt x="512123" y="670215"/>
                  <a:pt x="764203" y="685250"/>
                </a:cubicBezTo>
                <a:close/>
                <a:moveTo>
                  <a:pt x="2784174" y="352577"/>
                </a:moveTo>
                <a:cubicBezTo>
                  <a:pt x="2807825" y="353973"/>
                  <a:pt x="2831088" y="359242"/>
                  <a:pt x="2853064" y="368075"/>
                </a:cubicBezTo>
                <a:cubicBezTo>
                  <a:pt x="2946054" y="405659"/>
                  <a:pt x="3003243" y="506165"/>
                  <a:pt x="2990147" y="608299"/>
                </a:cubicBezTo>
                <a:cubicBezTo>
                  <a:pt x="2971006" y="757470"/>
                  <a:pt x="2822378" y="846585"/>
                  <a:pt x="2687620" y="790095"/>
                </a:cubicBezTo>
                <a:cubicBezTo>
                  <a:pt x="2594010" y="750884"/>
                  <a:pt x="2537829" y="647665"/>
                  <a:pt x="2553792" y="544679"/>
                </a:cubicBezTo>
                <a:cubicBezTo>
                  <a:pt x="2572235" y="425187"/>
                  <a:pt x="2674524" y="345991"/>
                  <a:pt x="2784174" y="352577"/>
                </a:cubicBezTo>
                <a:close/>
                <a:moveTo>
                  <a:pt x="5201276" y="72600"/>
                </a:moveTo>
                <a:lnTo>
                  <a:pt x="5201276" y="6646910"/>
                </a:lnTo>
                <a:lnTo>
                  <a:pt x="2895444" y="6646910"/>
                </a:lnTo>
                <a:lnTo>
                  <a:pt x="2545196" y="6646910"/>
                </a:lnTo>
                <a:lnTo>
                  <a:pt x="2176660" y="6646910"/>
                </a:lnTo>
                <a:lnTo>
                  <a:pt x="1071390" y="6646910"/>
                </a:lnTo>
                <a:lnTo>
                  <a:pt x="1035339" y="6598516"/>
                </a:lnTo>
                <a:cubicBezTo>
                  <a:pt x="830001" y="6260683"/>
                  <a:pt x="1173986" y="5769070"/>
                  <a:pt x="868428" y="5385343"/>
                </a:cubicBezTo>
                <a:cubicBezTo>
                  <a:pt x="677876" y="5146281"/>
                  <a:pt x="475933" y="5253608"/>
                  <a:pt x="262754" y="4965183"/>
                </a:cubicBezTo>
                <a:cubicBezTo>
                  <a:pt x="105136" y="4752005"/>
                  <a:pt x="-25514" y="4556184"/>
                  <a:pt x="38649" y="4272564"/>
                </a:cubicBezTo>
                <a:cubicBezTo>
                  <a:pt x="124509" y="3893242"/>
                  <a:pt x="452762" y="3745236"/>
                  <a:pt x="449354" y="3471378"/>
                </a:cubicBezTo>
                <a:cubicBezTo>
                  <a:pt x="445479" y="3142194"/>
                  <a:pt x="42523" y="3076251"/>
                  <a:pt x="3080" y="2700958"/>
                </a:cubicBezTo>
                <a:cubicBezTo>
                  <a:pt x="-22647" y="2456164"/>
                  <a:pt x="115055" y="2163013"/>
                  <a:pt x="332652" y="2027402"/>
                </a:cubicBezTo>
                <a:cubicBezTo>
                  <a:pt x="733670" y="1777182"/>
                  <a:pt x="1185756" y="2199435"/>
                  <a:pt x="1493242" y="1948439"/>
                </a:cubicBezTo>
                <a:cubicBezTo>
                  <a:pt x="1676897" y="1798492"/>
                  <a:pt x="1706809" y="1492245"/>
                  <a:pt x="1671085" y="1299370"/>
                </a:cubicBezTo>
                <a:cubicBezTo>
                  <a:pt x="1602970" y="932136"/>
                  <a:pt x="1301838" y="872003"/>
                  <a:pt x="1312997" y="592260"/>
                </a:cubicBezTo>
                <a:cubicBezTo>
                  <a:pt x="1321210" y="384349"/>
                  <a:pt x="1497582" y="166056"/>
                  <a:pt x="1715953" y="117624"/>
                </a:cubicBezTo>
                <a:cubicBezTo>
                  <a:pt x="1746484" y="110804"/>
                  <a:pt x="1777667" y="107395"/>
                  <a:pt x="1808943" y="107395"/>
                </a:cubicBezTo>
                <a:cubicBezTo>
                  <a:pt x="2020029" y="107395"/>
                  <a:pt x="2186171" y="262378"/>
                  <a:pt x="2237471" y="310500"/>
                </a:cubicBezTo>
                <a:cubicBezTo>
                  <a:pt x="2480329" y="537317"/>
                  <a:pt x="2288150" y="815280"/>
                  <a:pt x="2485909" y="1155778"/>
                </a:cubicBezTo>
                <a:cubicBezTo>
                  <a:pt x="2516634" y="1206225"/>
                  <a:pt x="2551885" y="1253804"/>
                  <a:pt x="2591220" y="1297896"/>
                </a:cubicBezTo>
                <a:cubicBezTo>
                  <a:pt x="2668711" y="1386005"/>
                  <a:pt x="2813078" y="1370507"/>
                  <a:pt x="2868562" y="1267985"/>
                </a:cubicBezTo>
                <a:cubicBezTo>
                  <a:pt x="2960234" y="1098510"/>
                  <a:pt x="3047877" y="908501"/>
                  <a:pt x="3225565" y="859062"/>
                </a:cubicBezTo>
                <a:cubicBezTo>
                  <a:pt x="3571023" y="762896"/>
                  <a:pt x="3776685" y="1334008"/>
                  <a:pt x="4134696" y="1265738"/>
                </a:cubicBezTo>
                <a:cubicBezTo>
                  <a:pt x="4283325" y="1237377"/>
                  <a:pt x="4369495" y="1115560"/>
                  <a:pt x="4447839" y="964607"/>
                </a:cubicBezTo>
                <a:cubicBezTo>
                  <a:pt x="4469614" y="922528"/>
                  <a:pt x="4490847" y="878203"/>
                  <a:pt x="4512622" y="832871"/>
                </a:cubicBezTo>
                <a:cubicBezTo>
                  <a:pt x="4571477" y="623285"/>
                  <a:pt x="4654776" y="228711"/>
                  <a:pt x="5152490" y="84231"/>
                </a:cubicBezTo>
                <a:close/>
                <a:moveTo>
                  <a:pt x="4034655" y="767"/>
                </a:moveTo>
                <a:cubicBezTo>
                  <a:pt x="4083638" y="3866"/>
                  <a:pt x="4131798" y="14871"/>
                  <a:pt x="4177240" y="33390"/>
                </a:cubicBezTo>
                <a:cubicBezTo>
                  <a:pt x="4368954" y="110882"/>
                  <a:pt x="4487671" y="319025"/>
                  <a:pt x="4460626" y="529879"/>
                </a:cubicBezTo>
                <a:cubicBezTo>
                  <a:pt x="4421028" y="837830"/>
                  <a:pt x="4113774" y="1021795"/>
                  <a:pt x="3834960" y="905558"/>
                </a:cubicBezTo>
                <a:cubicBezTo>
                  <a:pt x="3641231" y="824502"/>
                  <a:pt x="3524994" y="611090"/>
                  <a:pt x="3558160" y="398066"/>
                </a:cubicBezTo>
                <a:cubicBezTo>
                  <a:pt x="3596363" y="150946"/>
                  <a:pt x="3807838" y="-12639"/>
                  <a:pt x="4034655" y="76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3952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32"/>
    </mc:Choice>
    <mc:Fallback xmlns="">
      <p:transition spd="slow" advTm="2773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6CE380-49E3-DFE9-72AB-68CADEF51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552782"/>
            <a:ext cx="4606456" cy="115471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How to approach reading…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552D8-5AD7-1026-E521-F89B0245E5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5"/>
            <a:ext cx="4594537" cy="3174788"/>
          </a:xfrm>
        </p:spPr>
        <p:txBody>
          <a:bodyPr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/>
              <a:t>Do you need to read everything in full?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/>
              <a:t>What kinds of strategies have you used for reading?</a:t>
            </a:r>
          </a:p>
          <a:p>
            <a:endParaRPr lang="en-GB" dirty="0"/>
          </a:p>
        </p:txBody>
      </p:sp>
      <p:pic>
        <p:nvPicPr>
          <p:cNvPr id="5" name="Picture 4" descr="Young boy reading a book">
            <a:extLst>
              <a:ext uri="{FF2B5EF4-FFF2-40B4-BE49-F238E27FC236}">
                <a16:creationId xmlns:a16="http://schemas.microsoft.com/office/drawing/2014/main" id="{6C41C733-08D4-DD7F-B0B1-E2BF213CE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3" r="19672" b="-1"/>
          <a:stretch/>
        </p:blipFill>
        <p:spPr>
          <a:xfrm>
            <a:off x="5879198" y="490264"/>
            <a:ext cx="6312802" cy="6367736"/>
          </a:xfrm>
          <a:custGeom>
            <a:avLst/>
            <a:gdLst/>
            <a:ahLst/>
            <a:cxnLst/>
            <a:rect l="l" t="t" r="r" b="b"/>
            <a:pathLst>
              <a:path w="6312802" h="6367736">
                <a:moveTo>
                  <a:pt x="789715" y="708127"/>
                </a:moveTo>
                <a:cubicBezTo>
                  <a:pt x="845978" y="711650"/>
                  <a:pt x="901296" y="724302"/>
                  <a:pt x="953475" y="745602"/>
                </a:cubicBezTo>
                <a:cubicBezTo>
                  <a:pt x="1173612" y="834890"/>
                  <a:pt x="1309905" y="1073925"/>
                  <a:pt x="1278834" y="1315681"/>
                </a:cubicBezTo>
                <a:cubicBezTo>
                  <a:pt x="1233750" y="1669869"/>
                  <a:pt x="880524" y="1881517"/>
                  <a:pt x="560369" y="1747304"/>
                </a:cubicBezTo>
                <a:cubicBezTo>
                  <a:pt x="338151" y="1654256"/>
                  <a:pt x="204742" y="1408974"/>
                  <a:pt x="242538" y="1164574"/>
                </a:cubicBezTo>
                <a:cubicBezTo>
                  <a:pt x="286421" y="880774"/>
                  <a:pt x="529219" y="692590"/>
                  <a:pt x="789715" y="708127"/>
                </a:cubicBezTo>
                <a:close/>
                <a:moveTo>
                  <a:pt x="2877121" y="364348"/>
                </a:moveTo>
                <a:cubicBezTo>
                  <a:pt x="2901561" y="365790"/>
                  <a:pt x="2925601" y="371235"/>
                  <a:pt x="2948310" y="380363"/>
                </a:cubicBezTo>
                <a:cubicBezTo>
                  <a:pt x="3044405" y="419202"/>
                  <a:pt x="3103503" y="523063"/>
                  <a:pt x="3089970" y="628607"/>
                </a:cubicBezTo>
                <a:cubicBezTo>
                  <a:pt x="3070190" y="782758"/>
                  <a:pt x="2916600" y="874848"/>
                  <a:pt x="2777343" y="816472"/>
                </a:cubicBezTo>
                <a:cubicBezTo>
                  <a:pt x="2680608" y="775952"/>
                  <a:pt x="2622552" y="669287"/>
                  <a:pt x="2639048" y="562863"/>
                </a:cubicBezTo>
                <a:cubicBezTo>
                  <a:pt x="2658106" y="439382"/>
                  <a:pt x="2763810" y="357542"/>
                  <a:pt x="2877121" y="364348"/>
                </a:cubicBezTo>
                <a:close/>
                <a:moveTo>
                  <a:pt x="5725514" y="29060"/>
                </a:moveTo>
                <a:lnTo>
                  <a:pt x="5748657" y="29701"/>
                </a:lnTo>
                <a:cubicBezTo>
                  <a:pt x="5935681" y="36387"/>
                  <a:pt x="6081789" y="65616"/>
                  <a:pt x="6194082" y="113315"/>
                </a:cubicBezTo>
                <a:lnTo>
                  <a:pt x="6312802" y="183322"/>
                </a:lnTo>
                <a:lnTo>
                  <a:pt x="6312802" y="6367736"/>
                </a:lnTo>
                <a:lnTo>
                  <a:pt x="3171877" y="6367736"/>
                </a:lnTo>
                <a:lnTo>
                  <a:pt x="3171635" y="6367591"/>
                </a:lnTo>
                <a:lnTo>
                  <a:pt x="2683232" y="6367591"/>
                </a:lnTo>
                <a:lnTo>
                  <a:pt x="2683031" y="6367736"/>
                </a:lnTo>
                <a:lnTo>
                  <a:pt x="1006759" y="6367736"/>
                </a:lnTo>
                <a:lnTo>
                  <a:pt x="1017798" y="6253705"/>
                </a:lnTo>
                <a:cubicBezTo>
                  <a:pt x="1043303" y="6019815"/>
                  <a:pt x="1065826" y="5776617"/>
                  <a:pt x="897420" y="5565130"/>
                </a:cubicBezTo>
                <a:cubicBezTo>
                  <a:pt x="700507" y="5318087"/>
                  <a:pt x="491822" y="5428997"/>
                  <a:pt x="271526" y="5130943"/>
                </a:cubicBezTo>
                <a:cubicBezTo>
                  <a:pt x="108646" y="4910648"/>
                  <a:pt x="-26366" y="4708290"/>
                  <a:pt x="39940" y="4415201"/>
                </a:cubicBezTo>
                <a:cubicBezTo>
                  <a:pt x="128666" y="4023216"/>
                  <a:pt x="467878" y="3870268"/>
                  <a:pt x="464356" y="3587268"/>
                </a:cubicBezTo>
                <a:cubicBezTo>
                  <a:pt x="460351" y="3247094"/>
                  <a:pt x="43943" y="3178950"/>
                  <a:pt x="3183" y="2791128"/>
                </a:cubicBezTo>
                <a:cubicBezTo>
                  <a:pt x="-23403" y="2538162"/>
                  <a:pt x="118896" y="2235225"/>
                  <a:pt x="343758" y="2095087"/>
                </a:cubicBezTo>
                <a:cubicBezTo>
                  <a:pt x="758163" y="1836512"/>
                  <a:pt x="1225342" y="2272862"/>
                  <a:pt x="1543093" y="2013487"/>
                </a:cubicBezTo>
                <a:cubicBezTo>
                  <a:pt x="1732879" y="1858534"/>
                  <a:pt x="1763790" y="1542064"/>
                  <a:pt x="1726873" y="1342749"/>
                </a:cubicBezTo>
                <a:cubicBezTo>
                  <a:pt x="1656484" y="963255"/>
                  <a:pt x="1345299" y="901114"/>
                  <a:pt x="1356831" y="612032"/>
                </a:cubicBezTo>
                <a:cubicBezTo>
                  <a:pt x="1365319" y="397180"/>
                  <a:pt x="1547578" y="171600"/>
                  <a:pt x="1773239" y="121551"/>
                </a:cubicBezTo>
                <a:cubicBezTo>
                  <a:pt x="1804789" y="114503"/>
                  <a:pt x="1837013" y="110980"/>
                  <a:pt x="1869333" y="110980"/>
                </a:cubicBezTo>
                <a:cubicBezTo>
                  <a:pt x="2087466" y="110980"/>
                  <a:pt x="2259155" y="271137"/>
                  <a:pt x="2312167" y="320866"/>
                </a:cubicBezTo>
                <a:cubicBezTo>
                  <a:pt x="2563133" y="555255"/>
                  <a:pt x="2364538" y="842498"/>
                  <a:pt x="2568899" y="1194363"/>
                </a:cubicBezTo>
                <a:cubicBezTo>
                  <a:pt x="2600650" y="1246494"/>
                  <a:pt x="2637078" y="1295662"/>
                  <a:pt x="2677726" y="1341226"/>
                </a:cubicBezTo>
                <a:cubicBezTo>
                  <a:pt x="2757804" y="1432276"/>
                  <a:pt x="2906990" y="1416261"/>
                  <a:pt x="2964327" y="1310316"/>
                </a:cubicBezTo>
                <a:cubicBezTo>
                  <a:pt x="3059059" y="1135183"/>
                  <a:pt x="3149628" y="938831"/>
                  <a:pt x="3333248" y="887741"/>
                </a:cubicBezTo>
                <a:cubicBezTo>
                  <a:pt x="3690239" y="788365"/>
                  <a:pt x="3902767" y="1378543"/>
                  <a:pt x="4272730" y="1307994"/>
                </a:cubicBezTo>
                <a:cubicBezTo>
                  <a:pt x="4426320" y="1278686"/>
                  <a:pt x="4515368" y="1152802"/>
                  <a:pt x="4596327" y="996810"/>
                </a:cubicBezTo>
                <a:cubicBezTo>
                  <a:pt x="4618829" y="953326"/>
                  <a:pt x="4640770" y="907521"/>
                  <a:pt x="4663272" y="860676"/>
                </a:cubicBezTo>
                <a:cubicBezTo>
                  <a:pt x="4732781" y="613153"/>
                  <a:pt x="4835282" y="115946"/>
                  <a:pt x="5572324" y="40189"/>
                </a:cubicBezTo>
                <a:cubicBezTo>
                  <a:pt x="5622910" y="31543"/>
                  <a:pt x="5674208" y="27859"/>
                  <a:pt x="5725514" y="29060"/>
                </a:cubicBezTo>
                <a:close/>
                <a:moveTo>
                  <a:pt x="4169348" y="793"/>
                </a:moveTo>
                <a:cubicBezTo>
                  <a:pt x="4219966" y="3995"/>
                  <a:pt x="4269734" y="15368"/>
                  <a:pt x="4316693" y="34505"/>
                </a:cubicBezTo>
                <a:cubicBezTo>
                  <a:pt x="4514808" y="114584"/>
                  <a:pt x="4637488" y="329676"/>
                  <a:pt x="4609540" y="547569"/>
                </a:cubicBezTo>
                <a:cubicBezTo>
                  <a:pt x="4568620" y="865801"/>
                  <a:pt x="4251108" y="1055907"/>
                  <a:pt x="3962986" y="935790"/>
                </a:cubicBezTo>
                <a:cubicBezTo>
                  <a:pt x="3762790" y="852028"/>
                  <a:pt x="3642672" y="631491"/>
                  <a:pt x="3676946" y="411355"/>
                </a:cubicBezTo>
                <a:cubicBezTo>
                  <a:pt x="3716424" y="155985"/>
                  <a:pt x="3934959" y="-13061"/>
                  <a:pt x="4169348" y="79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0630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28"/>
    </mc:Choice>
    <mc:Fallback xmlns="">
      <p:transition spd="slow" advTm="3562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0ECCD0-DC75-A6E7-B82E-36CA8930E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552782"/>
            <a:ext cx="4606456" cy="115471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How to approach reading…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9E975A-FD71-FAC0-18F9-6D7A483FEA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5"/>
            <a:ext cx="4594537" cy="3174788"/>
          </a:xfrm>
        </p:spPr>
        <p:txBody>
          <a:bodyPr anchor="t">
            <a:normAutofit/>
          </a:bodyPr>
          <a:lstStyle/>
          <a:p>
            <a:r>
              <a:rPr lang="en-GB" dirty="0"/>
              <a:t>You need to be strategic – you don’t have time to read everything start-to-finish.</a:t>
            </a:r>
          </a:p>
          <a:p>
            <a:r>
              <a:rPr lang="en-GB" dirty="0"/>
              <a:t>Previewing materials might help to identify useful resources:</a:t>
            </a:r>
          </a:p>
          <a:p>
            <a:r>
              <a:rPr lang="en-GB" dirty="0"/>
              <a:t>Read front and back covers,</a:t>
            </a:r>
          </a:p>
          <a:p>
            <a:r>
              <a:rPr lang="en-GB" dirty="0"/>
              <a:t>Read contents, page, introduction, conclusion, and first chapter</a:t>
            </a:r>
          </a:p>
        </p:txBody>
      </p:sp>
      <p:pic>
        <p:nvPicPr>
          <p:cNvPr id="5" name="Picture 4" descr="Woman reading and writing">
            <a:extLst>
              <a:ext uri="{FF2B5EF4-FFF2-40B4-BE49-F238E27FC236}">
                <a16:creationId xmlns:a16="http://schemas.microsoft.com/office/drawing/2014/main" id="{CB7A2EC9-A23A-8E71-BA1C-77676435DD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3" r="28912" b="-1"/>
          <a:stretch/>
        </p:blipFill>
        <p:spPr>
          <a:xfrm>
            <a:off x="5879198" y="490264"/>
            <a:ext cx="6312802" cy="6367736"/>
          </a:xfrm>
          <a:custGeom>
            <a:avLst/>
            <a:gdLst/>
            <a:ahLst/>
            <a:cxnLst/>
            <a:rect l="l" t="t" r="r" b="b"/>
            <a:pathLst>
              <a:path w="6312802" h="6367736">
                <a:moveTo>
                  <a:pt x="789715" y="708127"/>
                </a:moveTo>
                <a:cubicBezTo>
                  <a:pt x="845978" y="711650"/>
                  <a:pt x="901296" y="724302"/>
                  <a:pt x="953475" y="745602"/>
                </a:cubicBezTo>
                <a:cubicBezTo>
                  <a:pt x="1173612" y="834890"/>
                  <a:pt x="1309905" y="1073925"/>
                  <a:pt x="1278834" y="1315681"/>
                </a:cubicBezTo>
                <a:cubicBezTo>
                  <a:pt x="1233750" y="1669869"/>
                  <a:pt x="880524" y="1881517"/>
                  <a:pt x="560369" y="1747304"/>
                </a:cubicBezTo>
                <a:cubicBezTo>
                  <a:pt x="338151" y="1654256"/>
                  <a:pt x="204742" y="1408974"/>
                  <a:pt x="242538" y="1164574"/>
                </a:cubicBezTo>
                <a:cubicBezTo>
                  <a:pt x="286421" y="880774"/>
                  <a:pt x="529219" y="692590"/>
                  <a:pt x="789715" y="708127"/>
                </a:cubicBezTo>
                <a:close/>
                <a:moveTo>
                  <a:pt x="2877121" y="364348"/>
                </a:moveTo>
                <a:cubicBezTo>
                  <a:pt x="2901561" y="365790"/>
                  <a:pt x="2925601" y="371235"/>
                  <a:pt x="2948310" y="380363"/>
                </a:cubicBezTo>
                <a:cubicBezTo>
                  <a:pt x="3044405" y="419202"/>
                  <a:pt x="3103503" y="523063"/>
                  <a:pt x="3089970" y="628607"/>
                </a:cubicBezTo>
                <a:cubicBezTo>
                  <a:pt x="3070190" y="782758"/>
                  <a:pt x="2916600" y="874848"/>
                  <a:pt x="2777343" y="816472"/>
                </a:cubicBezTo>
                <a:cubicBezTo>
                  <a:pt x="2680608" y="775952"/>
                  <a:pt x="2622552" y="669287"/>
                  <a:pt x="2639048" y="562863"/>
                </a:cubicBezTo>
                <a:cubicBezTo>
                  <a:pt x="2658106" y="439382"/>
                  <a:pt x="2763810" y="357542"/>
                  <a:pt x="2877121" y="364348"/>
                </a:cubicBezTo>
                <a:close/>
                <a:moveTo>
                  <a:pt x="5725514" y="29060"/>
                </a:moveTo>
                <a:lnTo>
                  <a:pt x="5748657" y="29701"/>
                </a:lnTo>
                <a:cubicBezTo>
                  <a:pt x="5935681" y="36387"/>
                  <a:pt x="6081789" y="65616"/>
                  <a:pt x="6194082" y="113315"/>
                </a:cubicBezTo>
                <a:lnTo>
                  <a:pt x="6312802" y="183322"/>
                </a:lnTo>
                <a:lnTo>
                  <a:pt x="6312802" y="6367736"/>
                </a:lnTo>
                <a:lnTo>
                  <a:pt x="3171877" y="6367736"/>
                </a:lnTo>
                <a:lnTo>
                  <a:pt x="3171635" y="6367591"/>
                </a:lnTo>
                <a:lnTo>
                  <a:pt x="2683232" y="6367591"/>
                </a:lnTo>
                <a:lnTo>
                  <a:pt x="2683031" y="6367736"/>
                </a:lnTo>
                <a:lnTo>
                  <a:pt x="1006759" y="6367736"/>
                </a:lnTo>
                <a:lnTo>
                  <a:pt x="1017798" y="6253705"/>
                </a:lnTo>
                <a:cubicBezTo>
                  <a:pt x="1043303" y="6019815"/>
                  <a:pt x="1065826" y="5776617"/>
                  <a:pt x="897420" y="5565130"/>
                </a:cubicBezTo>
                <a:cubicBezTo>
                  <a:pt x="700507" y="5318087"/>
                  <a:pt x="491822" y="5428997"/>
                  <a:pt x="271526" y="5130943"/>
                </a:cubicBezTo>
                <a:cubicBezTo>
                  <a:pt x="108646" y="4910648"/>
                  <a:pt x="-26366" y="4708290"/>
                  <a:pt x="39940" y="4415201"/>
                </a:cubicBezTo>
                <a:cubicBezTo>
                  <a:pt x="128666" y="4023216"/>
                  <a:pt x="467878" y="3870268"/>
                  <a:pt x="464356" y="3587268"/>
                </a:cubicBezTo>
                <a:cubicBezTo>
                  <a:pt x="460351" y="3247094"/>
                  <a:pt x="43943" y="3178950"/>
                  <a:pt x="3183" y="2791128"/>
                </a:cubicBezTo>
                <a:cubicBezTo>
                  <a:pt x="-23403" y="2538162"/>
                  <a:pt x="118896" y="2235225"/>
                  <a:pt x="343758" y="2095087"/>
                </a:cubicBezTo>
                <a:cubicBezTo>
                  <a:pt x="758163" y="1836512"/>
                  <a:pt x="1225342" y="2272862"/>
                  <a:pt x="1543093" y="2013487"/>
                </a:cubicBezTo>
                <a:cubicBezTo>
                  <a:pt x="1732879" y="1858534"/>
                  <a:pt x="1763790" y="1542064"/>
                  <a:pt x="1726873" y="1342749"/>
                </a:cubicBezTo>
                <a:cubicBezTo>
                  <a:pt x="1656484" y="963255"/>
                  <a:pt x="1345299" y="901114"/>
                  <a:pt x="1356831" y="612032"/>
                </a:cubicBezTo>
                <a:cubicBezTo>
                  <a:pt x="1365319" y="397180"/>
                  <a:pt x="1547578" y="171600"/>
                  <a:pt x="1773239" y="121551"/>
                </a:cubicBezTo>
                <a:cubicBezTo>
                  <a:pt x="1804789" y="114503"/>
                  <a:pt x="1837013" y="110980"/>
                  <a:pt x="1869333" y="110980"/>
                </a:cubicBezTo>
                <a:cubicBezTo>
                  <a:pt x="2087466" y="110980"/>
                  <a:pt x="2259155" y="271137"/>
                  <a:pt x="2312167" y="320866"/>
                </a:cubicBezTo>
                <a:cubicBezTo>
                  <a:pt x="2563133" y="555255"/>
                  <a:pt x="2364538" y="842498"/>
                  <a:pt x="2568899" y="1194363"/>
                </a:cubicBezTo>
                <a:cubicBezTo>
                  <a:pt x="2600650" y="1246494"/>
                  <a:pt x="2637078" y="1295662"/>
                  <a:pt x="2677726" y="1341226"/>
                </a:cubicBezTo>
                <a:cubicBezTo>
                  <a:pt x="2757804" y="1432276"/>
                  <a:pt x="2906990" y="1416261"/>
                  <a:pt x="2964327" y="1310316"/>
                </a:cubicBezTo>
                <a:cubicBezTo>
                  <a:pt x="3059059" y="1135183"/>
                  <a:pt x="3149628" y="938831"/>
                  <a:pt x="3333248" y="887741"/>
                </a:cubicBezTo>
                <a:cubicBezTo>
                  <a:pt x="3690239" y="788365"/>
                  <a:pt x="3902767" y="1378543"/>
                  <a:pt x="4272730" y="1307994"/>
                </a:cubicBezTo>
                <a:cubicBezTo>
                  <a:pt x="4426320" y="1278686"/>
                  <a:pt x="4515368" y="1152802"/>
                  <a:pt x="4596327" y="996810"/>
                </a:cubicBezTo>
                <a:cubicBezTo>
                  <a:pt x="4618829" y="953326"/>
                  <a:pt x="4640770" y="907521"/>
                  <a:pt x="4663272" y="860676"/>
                </a:cubicBezTo>
                <a:cubicBezTo>
                  <a:pt x="4732781" y="613153"/>
                  <a:pt x="4835282" y="115946"/>
                  <a:pt x="5572324" y="40189"/>
                </a:cubicBezTo>
                <a:cubicBezTo>
                  <a:pt x="5622910" y="31543"/>
                  <a:pt x="5674208" y="27859"/>
                  <a:pt x="5725514" y="29060"/>
                </a:cubicBezTo>
                <a:close/>
                <a:moveTo>
                  <a:pt x="4169348" y="793"/>
                </a:moveTo>
                <a:cubicBezTo>
                  <a:pt x="4219966" y="3995"/>
                  <a:pt x="4269734" y="15368"/>
                  <a:pt x="4316693" y="34505"/>
                </a:cubicBezTo>
                <a:cubicBezTo>
                  <a:pt x="4514808" y="114584"/>
                  <a:pt x="4637488" y="329676"/>
                  <a:pt x="4609540" y="547569"/>
                </a:cubicBezTo>
                <a:cubicBezTo>
                  <a:pt x="4568620" y="865801"/>
                  <a:pt x="4251108" y="1055907"/>
                  <a:pt x="3962986" y="935790"/>
                </a:cubicBezTo>
                <a:cubicBezTo>
                  <a:pt x="3762790" y="852028"/>
                  <a:pt x="3642672" y="631491"/>
                  <a:pt x="3676946" y="411355"/>
                </a:cubicBezTo>
                <a:cubicBezTo>
                  <a:pt x="3716424" y="155985"/>
                  <a:pt x="3934959" y="-13061"/>
                  <a:pt x="4169348" y="79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8732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79"/>
    </mc:Choice>
    <mc:Fallback xmlns="">
      <p:transition spd="slow" advTm="3847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AF5F68-6AE1-70CC-0154-86AE29694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7494" y="552782"/>
            <a:ext cx="5369169" cy="1619611"/>
          </a:xfrm>
        </p:spPr>
        <p:txBody>
          <a:bodyPr>
            <a:normAutofit/>
          </a:bodyPr>
          <a:lstStyle/>
          <a:p>
            <a:r>
              <a:rPr lang="en-GB" dirty="0"/>
              <a:t>Scanning</a:t>
            </a:r>
          </a:p>
        </p:txBody>
      </p:sp>
      <p:pic>
        <p:nvPicPr>
          <p:cNvPr id="5" name="Picture 4" descr="Student studying in library">
            <a:extLst>
              <a:ext uri="{FF2B5EF4-FFF2-40B4-BE49-F238E27FC236}">
                <a16:creationId xmlns:a16="http://schemas.microsoft.com/office/drawing/2014/main" id="{DBF502DA-DD95-ADBA-D637-D77A371FBF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65" r="28013" b="-1"/>
          <a:stretch/>
        </p:blipFill>
        <p:spPr>
          <a:xfrm>
            <a:off x="-52346" y="10"/>
            <a:ext cx="5827552" cy="6857990"/>
          </a:xfrm>
          <a:custGeom>
            <a:avLst/>
            <a:gdLst/>
            <a:ahLst/>
            <a:cxnLst/>
            <a:rect l="l" t="t" r="r" b="b"/>
            <a:pathLst>
              <a:path w="5827552" h="6858000">
                <a:moveTo>
                  <a:pt x="5436113" y="4232571"/>
                </a:moveTo>
                <a:cubicBezTo>
                  <a:pt x="5625722" y="4232571"/>
                  <a:pt x="5779430" y="4386279"/>
                  <a:pt x="5779430" y="4575888"/>
                </a:cubicBezTo>
                <a:cubicBezTo>
                  <a:pt x="5779430" y="4765497"/>
                  <a:pt x="5625722" y="4919205"/>
                  <a:pt x="5436113" y="4919205"/>
                </a:cubicBezTo>
                <a:cubicBezTo>
                  <a:pt x="5246504" y="4919205"/>
                  <a:pt x="5092796" y="4765497"/>
                  <a:pt x="5092796" y="4575888"/>
                </a:cubicBezTo>
                <a:cubicBezTo>
                  <a:pt x="5092796" y="4386279"/>
                  <a:pt x="5246504" y="4232571"/>
                  <a:pt x="5436113" y="4232571"/>
                </a:cubicBezTo>
                <a:close/>
                <a:moveTo>
                  <a:pt x="5580185" y="1806694"/>
                </a:moveTo>
                <a:cubicBezTo>
                  <a:pt x="5699726" y="1806694"/>
                  <a:pt x="5799461" y="1891487"/>
                  <a:pt x="5822527" y="2004209"/>
                </a:cubicBezTo>
                <a:lnTo>
                  <a:pt x="5827552" y="2054052"/>
                </a:lnTo>
                <a:lnTo>
                  <a:pt x="5827552" y="2054073"/>
                </a:lnTo>
                <a:lnTo>
                  <a:pt x="5822527" y="2103916"/>
                </a:lnTo>
                <a:cubicBezTo>
                  <a:pt x="5799461" y="2216637"/>
                  <a:pt x="5699726" y="2301430"/>
                  <a:pt x="5580185" y="2301430"/>
                </a:cubicBezTo>
                <a:cubicBezTo>
                  <a:pt x="5443567" y="2301430"/>
                  <a:pt x="5332817" y="2190680"/>
                  <a:pt x="5332817" y="2054062"/>
                </a:cubicBezTo>
                <a:cubicBezTo>
                  <a:pt x="5332817" y="1917444"/>
                  <a:pt x="5443567" y="1806694"/>
                  <a:pt x="5580185" y="1806694"/>
                </a:cubicBezTo>
                <a:close/>
                <a:moveTo>
                  <a:pt x="5580184" y="1294715"/>
                </a:moveTo>
                <a:cubicBezTo>
                  <a:pt x="5659753" y="1294715"/>
                  <a:pt x="5724256" y="1359218"/>
                  <a:pt x="5724256" y="1438787"/>
                </a:cubicBezTo>
                <a:cubicBezTo>
                  <a:pt x="5724256" y="1518356"/>
                  <a:pt x="5659753" y="1582859"/>
                  <a:pt x="5580184" y="1582859"/>
                </a:cubicBezTo>
                <a:cubicBezTo>
                  <a:pt x="5500615" y="1582859"/>
                  <a:pt x="5436112" y="1518356"/>
                  <a:pt x="5436112" y="1438787"/>
                </a:cubicBezTo>
                <a:cubicBezTo>
                  <a:pt x="5436112" y="1359218"/>
                  <a:pt x="5500615" y="1294715"/>
                  <a:pt x="5580184" y="1294715"/>
                </a:cubicBezTo>
                <a:close/>
                <a:moveTo>
                  <a:pt x="0" y="0"/>
                </a:moveTo>
                <a:lnTo>
                  <a:pt x="5346882" y="0"/>
                </a:lnTo>
                <a:lnTo>
                  <a:pt x="5396357" y="64140"/>
                </a:lnTo>
                <a:cubicBezTo>
                  <a:pt x="5509528" y="228632"/>
                  <a:pt x="5577723" y="424885"/>
                  <a:pt x="5582550" y="646882"/>
                </a:cubicBezTo>
                <a:cubicBezTo>
                  <a:pt x="5608062" y="1102027"/>
                  <a:pt x="5203194" y="1301070"/>
                  <a:pt x="5151872" y="1809180"/>
                </a:cubicBezTo>
                <a:cubicBezTo>
                  <a:pt x="5104686" y="2276432"/>
                  <a:pt x="5496947" y="2514465"/>
                  <a:pt x="5323965" y="3464278"/>
                </a:cubicBezTo>
                <a:cubicBezTo>
                  <a:pt x="5211960" y="4079388"/>
                  <a:pt x="4297510" y="4259025"/>
                  <a:pt x="5513003" y="5720066"/>
                </a:cubicBezTo>
                <a:cubicBezTo>
                  <a:pt x="5768583" y="6027176"/>
                  <a:pt x="5791560" y="6490332"/>
                  <a:pt x="5601722" y="6841105"/>
                </a:cubicBezTo>
                <a:lnTo>
                  <a:pt x="5590822" y="6858000"/>
                </a:lnTo>
                <a:lnTo>
                  <a:pt x="1735" y="6858000"/>
                </a:lnTo>
                <a:lnTo>
                  <a:pt x="0" y="6858000"/>
                </a:lnTo>
                <a:lnTo>
                  <a:pt x="0" y="6849812"/>
                </a:lnTo>
                <a:lnTo>
                  <a:pt x="0" y="6483067"/>
                </a:lnTo>
                <a:lnTo>
                  <a:pt x="0" y="1250146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12920-3DE6-0B16-D5D6-907F4BB783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8092" y="2391995"/>
            <a:ext cx="5355276" cy="3174788"/>
          </a:xfrm>
        </p:spPr>
        <p:txBody>
          <a:bodyPr anchor="t">
            <a:normAutofit/>
          </a:bodyPr>
          <a:lstStyle/>
          <a:p>
            <a:r>
              <a:rPr lang="en-GB" dirty="0"/>
              <a:t>Working out  how a text is structured – e.g. what the sections are, what general topics are covered</a:t>
            </a:r>
          </a:p>
          <a:p>
            <a:r>
              <a:rPr lang="en-GB" dirty="0"/>
              <a:t>Glance over the page to scan the text for key information e.g. statistics, dates, facts, keywords.</a:t>
            </a:r>
          </a:p>
          <a:p>
            <a:r>
              <a:rPr lang="en-GB" dirty="0"/>
              <a:t>You might use scanning to look for a specific word/phrase e.g. names or theories.</a:t>
            </a:r>
          </a:p>
        </p:txBody>
      </p:sp>
    </p:spTree>
    <p:extLst>
      <p:ext uri="{BB962C8B-B14F-4D97-AF65-F5344CB8AC3E}">
        <p14:creationId xmlns:p14="http://schemas.microsoft.com/office/powerpoint/2010/main" val="426242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18"/>
    </mc:Choice>
    <mc:Fallback xmlns="">
      <p:transition spd="slow" advTm="4481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E6E094-5014-29F2-DDC6-C46A2D295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369169" cy="1575276"/>
          </a:xfrm>
        </p:spPr>
        <p:txBody>
          <a:bodyPr>
            <a:normAutofit/>
          </a:bodyPr>
          <a:lstStyle/>
          <a:p>
            <a:r>
              <a:rPr lang="en-GB" dirty="0"/>
              <a:t>Skimming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F59A34-6909-11C4-A8C6-092B86A81D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5"/>
            <a:ext cx="5355276" cy="3174788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600"/>
              <a:t>Speed reading to get a general overview of the meaning of a text</a:t>
            </a:r>
          </a:p>
          <a:p>
            <a:pPr>
              <a:lnSpc>
                <a:spcPct val="100000"/>
              </a:lnSpc>
            </a:pPr>
            <a:r>
              <a:rPr lang="en-GB" sz="1600"/>
              <a:t>Reading the introduction, conclusion, headings, the beginning and end of paragraphs</a:t>
            </a:r>
          </a:p>
          <a:p>
            <a:pPr>
              <a:lnSpc>
                <a:spcPct val="100000"/>
              </a:lnSpc>
            </a:pPr>
            <a:r>
              <a:rPr lang="en-GB" sz="1600"/>
              <a:t>Identifying the main ideas and building up a general overview</a:t>
            </a:r>
          </a:p>
          <a:p>
            <a:pPr>
              <a:lnSpc>
                <a:spcPct val="100000"/>
              </a:lnSpc>
            </a:pPr>
            <a:r>
              <a:rPr lang="en-GB" sz="1600"/>
              <a:t>Identifying the main ideas, rather than reading details</a:t>
            </a:r>
          </a:p>
          <a:p>
            <a:pPr>
              <a:lnSpc>
                <a:spcPct val="100000"/>
              </a:lnSpc>
            </a:pPr>
            <a:r>
              <a:rPr lang="en-GB" sz="1600"/>
              <a:t>Good as a first approach to identify parts you need to read over in depth.</a:t>
            </a:r>
          </a:p>
        </p:txBody>
      </p:sp>
      <p:pic>
        <p:nvPicPr>
          <p:cNvPr id="5" name="Picture 4" descr="Stack of books">
            <a:extLst>
              <a:ext uri="{FF2B5EF4-FFF2-40B4-BE49-F238E27FC236}">
                <a16:creationId xmlns:a16="http://schemas.microsoft.com/office/drawing/2014/main" id="{C9C3621A-7D4E-5264-18D3-FC03B6582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70" r="2598" b="-2"/>
          <a:stretch/>
        </p:blipFill>
        <p:spPr>
          <a:xfrm>
            <a:off x="6599498" y="2"/>
            <a:ext cx="5592502" cy="6218525"/>
          </a:xfrm>
          <a:custGeom>
            <a:avLst/>
            <a:gdLst/>
            <a:ahLst/>
            <a:cxnLst/>
            <a:rect l="l" t="t" r="r" b="b"/>
            <a:pathLst>
              <a:path w="5592502" h="6218525">
                <a:moveTo>
                  <a:pt x="2549391" y="5657612"/>
                </a:moveTo>
                <a:cubicBezTo>
                  <a:pt x="2568895" y="5660359"/>
                  <a:pt x="2588012" y="5665853"/>
                  <a:pt x="2606158" y="5674005"/>
                </a:cubicBezTo>
                <a:cubicBezTo>
                  <a:pt x="2690694" y="5711355"/>
                  <a:pt x="2743699" y="5803287"/>
                  <a:pt x="2734722" y="5897877"/>
                </a:cubicBezTo>
                <a:cubicBezTo>
                  <a:pt x="2720716" y="6045476"/>
                  <a:pt x="2578003" y="6136188"/>
                  <a:pt x="2445921" y="6086557"/>
                </a:cubicBezTo>
                <a:cubicBezTo>
                  <a:pt x="2352551" y="6051652"/>
                  <a:pt x="2293727" y="5951889"/>
                  <a:pt x="2306440" y="5850621"/>
                </a:cubicBezTo>
                <a:cubicBezTo>
                  <a:pt x="2319512" y="5745685"/>
                  <a:pt x="2398158" y="5671063"/>
                  <a:pt x="2490307" y="5657701"/>
                </a:cubicBezTo>
                <a:cubicBezTo>
                  <a:pt x="2509998" y="5654864"/>
                  <a:pt x="2529887" y="5654864"/>
                  <a:pt x="2549391" y="5657612"/>
                </a:cubicBezTo>
                <a:close/>
                <a:moveTo>
                  <a:pt x="708303" y="494981"/>
                </a:moveTo>
                <a:cubicBezTo>
                  <a:pt x="758766" y="498141"/>
                  <a:pt x="808381" y="509490"/>
                  <a:pt x="855181" y="528594"/>
                </a:cubicBezTo>
                <a:cubicBezTo>
                  <a:pt x="1052623" y="608676"/>
                  <a:pt x="1174866" y="823069"/>
                  <a:pt x="1146999" y="1039903"/>
                </a:cubicBezTo>
                <a:cubicBezTo>
                  <a:pt x="1106562" y="1357577"/>
                  <a:pt x="789750" y="1547407"/>
                  <a:pt x="502601" y="1427029"/>
                </a:cubicBezTo>
                <a:cubicBezTo>
                  <a:pt x="303292" y="1343573"/>
                  <a:pt x="183634" y="1123578"/>
                  <a:pt x="217535" y="904373"/>
                </a:cubicBezTo>
                <a:cubicBezTo>
                  <a:pt x="256894" y="649831"/>
                  <a:pt x="474662" y="481046"/>
                  <a:pt x="708303" y="494981"/>
                </a:cubicBezTo>
                <a:close/>
                <a:moveTo>
                  <a:pt x="2580518" y="186644"/>
                </a:moveTo>
                <a:cubicBezTo>
                  <a:pt x="2602438" y="187938"/>
                  <a:pt x="2623999" y="192821"/>
                  <a:pt x="2644369" y="201008"/>
                </a:cubicBezTo>
                <a:cubicBezTo>
                  <a:pt x="2730556" y="235843"/>
                  <a:pt x="2783562" y="328998"/>
                  <a:pt x="2771424" y="423660"/>
                </a:cubicBezTo>
                <a:cubicBezTo>
                  <a:pt x="2753683" y="561920"/>
                  <a:pt x="2615927" y="644516"/>
                  <a:pt x="2491026" y="592159"/>
                </a:cubicBezTo>
                <a:cubicBezTo>
                  <a:pt x="2404264" y="555816"/>
                  <a:pt x="2352192" y="460147"/>
                  <a:pt x="2366987" y="364694"/>
                </a:cubicBezTo>
                <a:cubicBezTo>
                  <a:pt x="2384081" y="253943"/>
                  <a:pt x="2478888" y="180540"/>
                  <a:pt x="2580518" y="186644"/>
                </a:cubicBezTo>
                <a:close/>
                <a:moveTo>
                  <a:pt x="3406298" y="0"/>
                </a:moveTo>
                <a:lnTo>
                  <a:pt x="4023898" y="0"/>
                </a:lnTo>
                <a:lnTo>
                  <a:pt x="4039485" y="16440"/>
                </a:lnTo>
                <a:cubicBezTo>
                  <a:pt x="4112899" y="107670"/>
                  <a:pt x="4150006" y="228832"/>
                  <a:pt x="4134340" y="350976"/>
                </a:cubicBezTo>
                <a:cubicBezTo>
                  <a:pt x="4097638" y="636402"/>
                  <a:pt x="3812859" y="806910"/>
                  <a:pt x="3554440" y="699175"/>
                </a:cubicBezTo>
                <a:cubicBezTo>
                  <a:pt x="3374882" y="624048"/>
                  <a:pt x="3267147" y="426247"/>
                  <a:pt x="3297887" y="228805"/>
                </a:cubicBezTo>
                <a:cubicBezTo>
                  <a:pt x="3311165" y="142914"/>
                  <a:pt x="3347028" y="67910"/>
                  <a:pt x="3397755" y="8363"/>
                </a:cubicBezTo>
                <a:close/>
                <a:moveTo>
                  <a:pt x="1503015" y="0"/>
                </a:moveTo>
                <a:lnTo>
                  <a:pt x="1857869" y="0"/>
                </a:lnTo>
                <a:lnTo>
                  <a:pt x="1875734" y="7199"/>
                </a:lnTo>
                <a:cubicBezTo>
                  <a:pt x="1972792" y="53203"/>
                  <a:pt x="2044088" y="119768"/>
                  <a:pt x="2073805" y="147644"/>
                </a:cubicBezTo>
                <a:cubicBezTo>
                  <a:pt x="2298899" y="357871"/>
                  <a:pt x="2120777" y="615502"/>
                  <a:pt x="2304070" y="931092"/>
                </a:cubicBezTo>
                <a:cubicBezTo>
                  <a:pt x="2332548" y="977849"/>
                  <a:pt x="2365220" y="1021948"/>
                  <a:pt x="2401678" y="1062815"/>
                </a:cubicBezTo>
                <a:cubicBezTo>
                  <a:pt x="2473501" y="1144478"/>
                  <a:pt x="2607307" y="1130114"/>
                  <a:pt x="2658732" y="1035092"/>
                </a:cubicBezTo>
                <a:cubicBezTo>
                  <a:pt x="2743699" y="878014"/>
                  <a:pt x="2824931" y="701903"/>
                  <a:pt x="2989622" y="656081"/>
                </a:cubicBezTo>
                <a:cubicBezTo>
                  <a:pt x="3309810" y="566949"/>
                  <a:pt x="3500428" y="1096285"/>
                  <a:pt x="3832251" y="1033009"/>
                </a:cubicBezTo>
                <a:cubicBezTo>
                  <a:pt x="3970008" y="1006722"/>
                  <a:pt x="4049875" y="893816"/>
                  <a:pt x="4122489" y="753905"/>
                </a:cubicBezTo>
                <a:cubicBezTo>
                  <a:pt x="4142671" y="714904"/>
                  <a:pt x="4162351" y="673821"/>
                  <a:pt x="4182533" y="631806"/>
                </a:cubicBezTo>
                <a:cubicBezTo>
                  <a:pt x="4229290" y="465301"/>
                  <a:pt x="4292692" y="172828"/>
                  <a:pt x="4600355" y="8334"/>
                </a:cubicBezTo>
                <a:lnTo>
                  <a:pt x="4621097" y="0"/>
                </a:lnTo>
                <a:lnTo>
                  <a:pt x="5592502" y="0"/>
                </a:lnTo>
                <a:lnTo>
                  <a:pt x="5592502" y="6214998"/>
                </a:lnTo>
                <a:lnTo>
                  <a:pt x="5570190" y="6214772"/>
                </a:lnTo>
                <a:cubicBezTo>
                  <a:pt x="5484588" y="6205588"/>
                  <a:pt x="5403563" y="6179480"/>
                  <a:pt x="5336013" y="6134537"/>
                </a:cubicBezTo>
                <a:cubicBezTo>
                  <a:pt x="5329154" y="6129869"/>
                  <a:pt x="5322654" y="6124696"/>
                  <a:pt x="5316549" y="6119095"/>
                </a:cubicBezTo>
                <a:cubicBezTo>
                  <a:pt x="5197251" y="6026083"/>
                  <a:pt x="4557234" y="5546951"/>
                  <a:pt x="4161920" y="5655261"/>
                </a:cubicBezTo>
                <a:cubicBezTo>
                  <a:pt x="3724588" y="5774990"/>
                  <a:pt x="3364683" y="6051365"/>
                  <a:pt x="3163578" y="5852918"/>
                </a:cubicBezTo>
                <a:cubicBezTo>
                  <a:pt x="3116533" y="5806591"/>
                  <a:pt x="3049235" y="5739436"/>
                  <a:pt x="2973749" y="5663664"/>
                </a:cubicBezTo>
                <a:cubicBezTo>
                  <a:pt x="2851650" y="5565913"/>
                  <a:pt x="2725959" y="5472256"/>
                  <a:pt x="2569025" y="5499547"/>
                </a:cubicBezTo>
                <a:cubicBezTo>
                  <a:pt x="2209910" y="5562035"/>
                  <a:pt x="2237849" y="5993549"/>
                  <a:pt x="1769490" y="6169659"/>
                </a:cubicBezTo>
                <a:cubicBezTo>
                  <a:pt x="1527877" y="6260515"/>
                  <a:pt x="1178242" y="6229415"/>
                  <a:pt x="1004789" y="6036355"/>
                </a:cubicBezTo>
                <a:cubicBezTo>
                  <a:pt x="724104" y="5723780"/>
                  <a:pt x="1106993" y="5230642"/>
                  <a:pt x="804905" y="4851273"/>
                </a:cubicBezTo>
                <a:cubicBezTo>
                  <a:pt x="628292" y="4629698"/>
                  <a:pt x="441120" y="4729173"/>
                  <a:pt x="243535" y="4461846"/>
                </a:cubicBezTo>
                <a:cubicBezTo>
                  <a:pt x="97446" y="4264262"/>
                  <a:pt x="-23647" y="4082765"/>
                  <a:pt x="35822" y="3819891"/>
                </a:cubicBezTo>
                <a:cubicBezTo>
                  <a:pt x="115402" y="3468316"/>
                  <a:pt x="419645" y="3331136"/>
                  <a:pt x="416485" y="3077311"/>
                </a:cubicBezTo>
                <a:cubicBezTo>
                  <a:pt x="412894" y="2772206"/>
                  <a:pt x="39413" y="2711086"/>
                  <a:pt x="2855" y="2363246"/>
                </a:cubicBezTo>
                <a:cubicBezTo>
                  <a:pt x="-20990" y="2136357"/>
                  <a:pt x="106640" y="1864649"/>
                  <a:pt x="308319" y="1738959"/>
                </a:cubicBezTo>
                <a:cubicBezTo>
                  <a:pt x="680004" y="1507042"/>
                  <a:pt x="1099021" y="1898408"/>
                  <a:pt x="1384015" y="1665772"/>
                </a:cubicBezTo>
                <a:cubicBezTo>
                  <a:pt x="1554236" y="1526793"/>
                  <a:pt x="1581960" y="1242948"/>
                  <a:pt x="1548849" y="1064181"/>
                </a:cubicBezTo>
                <a:cubicBezTo>
                  <a:pt x="1485717" y="723810"/>
                  <a:pt x="1206612" y="668075"/>
                  <a:pt x="1216954" y="408794"/>
                </a:cubicBezTo>
                <a:cubicBezTo>
                  <a:pt x="1222664" y="264268"/>
                  <a:pt x="1316043" y="114328"/>
                  <a:pt x="1447763" y="2945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7908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455"/>
    </mc:Choice>
    <mc:Fallback xmlns="">
      <p:transition spd="slow" advTm="5245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CA118D-4D13-60B8-FDE9-E00C5375A1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369169" cy="1575276"/>
          </a:xfrm>
        </p:spPr>
        <p:txBody>
          <a:bodyPr>
            <a:normAutofit/>
          </a:bodyPr>
          <a:lstStyle/>
          <a:p>
            <a:r>
              <a:rPr lang="en-GB" dirty="0"/>
              <a:t>In-depth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B98529-97E0-42C3-C434-25751FD9EA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5"/>
            <a:ext cx="5355276" cy="3174788"/>
          </a:xfrm>
        </p:spPr>
        <p:txBody>
          <a:bodyPr anchor="t">
            <a:normAutofit/>
          </a:bodyPr>
          <a:lstStyle/>
          <a:p>
            <a:r>
              <a:rPr lang="en-GB" dirty="0"/>
              <a:t>Once you’ve identified a useful text (perhaps by scanning or skimming) you will want to read it in more detail</a:t>
            </a:r>
          </a:p>
          <a:p>
            <a:r>
              <a:rPr lang="en-GB" dirty="0"/>
              <a:t>Read carefully and slowly</a:t>
            </a:r>
          </a:p>
          <a:p>
            <a:r>
              <a:rPr lang="en-GB" dirty="0"/>
              <a:t>You might need to read something more than once</a:t>
            </a:r>
          </a:p>
          <a:p>
            <a:r>
              <a:rPr lang="en-GB" dirty="0"/>
              <a:t>Think critically, ask questions of the text, and compare to other reading</a:t>
            </a:r>
          </a:p>
        </p:txBody>
      </p:sp>
      <p:pic>
        <p:nvPicPr>
          <p:cNvPr id="5" name="Picture 4" descr="Person reading a book">
            <a:extLst>
              <a:ext uri="{FF2B5EF4-FFF2-40B4-BE49-F238E27FC236}">
                <a16:creationId xmlns:a16="http://schemas.microsoft.com/office/drawing/2014/main" id="{13416796-4D72-7192-7AD9-55837279C4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04" r="16465" b="-2"/>
          <a:stretch/>
        </p:blipFill>
        <p:spPr>
          <a:xfrm>
            <a:off x="6599498" y="2"/>
            <a:ext cx="5592502" cy="6218525"/>
          </a:xfrm>
          <a:custGeom>
            <a:avLst/>
            <a:gdLst/>
            <a:ahLst/>
            <a:cxnLst/>
            <a:rect l="l" t="t" r="r" b="b"/>
            <a:pathLst>
              <a:path w="5592502" h="6218525">
                <a:moveTo>
                  <a:pt x="2549391" y="5657612"/>
                </a:moveTo>
                <a:cubicBezTo>
                  <a:pt x="2568895" y="5660359"/>
                  <a:pt x="2588012" y="5665853"/>
                  <a:pt x="2606158" y="5674005"/>
                </a:cubicBezTo>
                <a:cubicBezTo>
                  <a:pt x="2690694" y="5711355"/>
                  <a:pt x="2743699" y="5803287"/>
                  <a:pt x="2734722" y="5897877"/>
                </a:cubicBezTo>
                <a:cubicBezTo>
                  <a:pt x="2720716" y="6045476"/>
                  <a:pt x="2578003" y="6136188"/>
                  <a:pt x="2445921" y="6086557"/>
                </a:cubicBezTo>
                <a:cubicBezTo>
                  <a:pt x="2352551" y="6051652"/>
                  <a:pt x="2293727" y="5951889"/>
                  <a:pt x="2306440" y="5850621"/>
                </a:cubicBezTo>
                <a:cubicBezTo>
                  <a:pt x="2319512" y="5745685"/>
                  <a:pt x="2398158" y="5671063"/>
                  <a:pt x="2490307" y="5657701"/>
                </a:cubicBezTo>
                <a:cubicBezTo>
                  <a:pt x="2509998" y="5654864"/>
                  <a:pt x="2529887" y="5654864"/>
                  <a:pt x="2549391" y="5657612"/>
                </a:cubicBezTo>
                <a:close/>
                <a:moveTo>
                  <a:pt x="708303" y="494981"/>
                </a:moveTo>
                <a:cubicBezTo>
                  <a:pt x="758766" y="498141"/>
                  <a:pt x="808381" y="509490"/>
                  <a:pt x="855181" y="528594"/>
                </a:cubicBezTo>
                <a:cubicBezTo>
                  <a:pt x="1052623" y="608676"/>
                  <a:pt x="1174866" y="823069"/>
                  <a:pt x="1146999" y="1039903"/>
                </a:cubicBezTo>
                <a:cubicBezTo>
                  <a:pt x="1106562" y="1357577"/>
                  <a:pt x="789750" y="1547407"/>
                  <a:pt x="502601" y="1427029"/>
                </a:cubicBezTo>
                <a:cubicBezTo>
                  <a:pt x="303292" y="1343573"/>
                  <a:pt x="183634" y="1123578"/>
                  <a:pt x="217535" y="904373"/>
                </a:cubicBezTo>
                <a:cubicBezTo>
                  <a:pt x="256894" y="649831"/>
                  <a:pt x="474662" y="481046"/>
                  <a:pt x="708303" y="494981"/>
                </a:cubicBezTo>
                <a:close/>
                <a:moveTo>
                  <a:pt x="2580518" y="186644"/>
                </a:moveTo>
                <a:cubicBezTo>
                  <a:pt x="2602438" y="187938"/>
                  <a:pt x="2623999" y="192821"/>
                  <a:pt x="2644369" y="201008"/>
                </a:cubicBezTo>
                <a:cubicBezTo>
                  <a:pt x="2730556" y="235843"/>
                  <a:pt x="2783562" y="328998"/>
                  <a:pt x="2771424" y="423660"/>
                </a:cubicBezTo>
                <a:cubicBezTo>
                  <a:pt x="2753683" y="561920"/>
                  <a:pt x="2615927" y="644516"/>
                  <a:pt x="2491026" y="592159"/>
                </a:cubicBezTo>
                <a:cubicBezTo>
                  <a:pt x="2404264" y="555816"/>
                  <a:pt x="2352192" y="460147"/>
                  <a:pt x="2366987" y="364694"/>
                </a:cubicBezTo>
                <a:cubicBezTo>
                  <a:pt x="2384081" y="253943"/>
                  <a:pt x="2478888" y="180540"/>
                  <a:pt x="2580518" y="186644"/>
                </a:cubicBezTo>
                <a:close/>
                <a:moveTo>
                  <a:pt x="3406298" y="0"/>
                </a:moveTo>
                <a:lnTo>
                  <a:pt x="4023898" y="0"/>
                </a:lnTo>
                <a:lnTo>
                  <a:pt x="4039485" y="16440"/>
                </a:lnTo>
                <a:cubicBezTo>
                  <a:pt x="4112899" y="107670"/>
                  <a:pt x="4150006" y="228832"/>
                  <a:pt x="4134340" y="350976"/>
                </a:cubicBezTo>
                <a:cubicBezTo>
                  <a:pt x="4097638" y="636402"/>
                  <a:pt x="3812859" y="806910"/>
                  <a:pt x="3554440" y="699175"/>
                </a:cubicBezTo>
                <a:cubicBezTo>
                  <a:pt x="3374882" y="624048"/>
                  <a:pt x="3267147" y="426247"/>
                  <a:pt x="3297887" y="228805"/>
                </a:cubicBezTo>
                <a:cubicBezTo>
                  <a:pt x="3311165" y="142914"/>
                  <a:pt x="3347028" y="67910"/>
                  <a:pt x="3397755" y="8363"/>
                </a:cubicBezTo>
                <a:close/>
                <a:moveTo>
                  <a:pt x="1503015" y="0"/>
                </a:moveTo>
                <a:lnTo>
                  <a:pt x="1857869" y="0"/>
                </a:lnTo>
                <a:lnTo>
                  <a:pt x="1875734" y="7199"/>
                </a:lnTo>
                <a:cubicBezTo>
                  <a:pt x="1972792" y="53203"/>
                  <a:pt x="2044088" y="119768"/>
                  <a:pt x="2073805" y="147644"/>
                </a:cubicBezTo>
                <a:cubicBezTo>
                  <a:pt x="2298899" y="357871"/>
                  <a:pt x="2120777" y="615502"/>
                  <a:pt x="2304070" y="931092"/>
                </a:cubicBezTo>
                <a:cubicBezTo>
                  <a:pt x="2332548" y="977849"/>
                  <a:pt x="2365220" y="1021948"/>
                  <a:pt x="2401678" y="1062815"/>
                </a:cubicBezTo>
                <a:cubicBezTo>
                  <a:pt x="2473501" y="1144478"/>
                  <a:pt x="2607307" y="1130114"/>
                  <a:pt x="2658732" y="1035092"/>
                </a:cubicBezTo>
                <a:cubicBezTo>
                  <a:pt x="2743699" y="878014"/>
                  <a:pt x="2824931" y="701903"/>
                  <a:pt x="2989622" y="656081"/>
                </a:cubicBezTo>
                <a:cubicBezTo>
                  <a:pt x="3309810" y="566949"/>
                  <a:pt x="3500428" y="1096285"/>
                  <a:pt x="3832251" y="1033009"/>
                </a:cubicBezTo>
                <a:cubicBezTo>
                  <a:pt x="3970008" y="1006722"/>
                  <a:pt x="4049875" y="893816"/>
                  <a:pt x="4122489" y="753905"/>
                </a:cubicBezTo>
                <a:cubicBezTo>
                  <a:pt x="4142671" y="714904"/>
                  <a:pt x="4162351" y="673821"/>
                  <a:pt x="4182533" y="631806"/>
                </a:cubicBezTo>
                <a:cubicBezTo>
                  <a:pt x="4229290" y="465301"/>
                  <a:pt x="4292692" y="172828"/>
                  <a:pt x="4600355" y="8334"/>
                </a:cubicBezTo>
                <a:lnTo>
                  <a:pt x="4621097" y="0"/>
                </a:lnTo>
                <a:lnTo>
                  <a:pt x="5592502" y="0"/>
                </a:lnTo>
                <a:lnTo>
                  <a:pt x="5592502" y="6214998"/>
                </a:lnTo>
                <a:lnTo>
                  <a:pt x="5570190" y="6214772"/>
                </a:lnTo>
                <a:cubicBezTo>
                  <a:pt x="5484588" y="6205588"/>
                  <a:pt x="5403563" y="6179480"/>
                  <a:pt x="5336013" y="6134537"/>
                </a:cubicBezTo>
                <a:cubicBezTo>
                  <a:pt x="5329154" y="6129869"/>
                  <a:pt x="5322654" y="6124696"/>
                  <a:pt x="5316549" y="6119095"/>
                </a:cubicBezTo>
                <a:cubicBezTo>
                  <a:pt x="5197251" y="6026083"/>
                  <a:pt x="4557234" y="5546951"/>
                  <a:pt x="4161920" y="5655261"/>
                </a:cubicBezTo>
                <a:cubicBezTo>
                  <a:pt x="3724588" y="5774990"/>
                  <a:pt x="3364683" y="6051365"/>
                  <a:pt x="3163578" y="5852918"/>
                </a:cubicBezTo>
                <a:cubicBezTo>
                  <a:pt x="3116533" y="5806591"/>
                  <a:pt x="3049235" y="5739436"/>
                  <a:pt x="2973749" y="5663664"/>
                </a:cubicBezTo>
                <a:cubicBezTo>
                  <a:pt x="2851650" y="5565913"/>
                  <a:pt x="2725959" y="5472256"/>
                  <a:pt x="2569025" y="5499547"/>
                </a:cubicBezTo>
                <a:cubicBezTo>
                  <a:pt x="2209910" y="5562035"/>
                  <a:pt x="2237849" y="5993549"/>
                  <a:pt x="1769490" y="6169659"/>
                </a:cubicBezTo>
                <a:cubicBezTo>
                  <a:pt x="1527877" y="6260515"/>
                  <a:pt x="1178242" y="6229415"/>
                  <a:pt x="1004789" y="6036355"/>
                </a:cubicBezTo>
                <a:cubicBezTo>
                  <a:pt x="724104" y="5723780"/>
                  <a:pt x="1106993" y="5230642"/>
                  <a:pt x="804905" y="4851273"/>
                </a:cubicBezTo>
                <a:cubicBezTo>
                  <a:pt x="628292" y="4629698"/>
                  <a:pt x="441120" y="4729173"/>
                  <a:pt x="243535" y="4461846"/>
                </a:cubicBezTo>
                <a:cubicBezTo>
                  <a:pt x="97446" y="4264262"/>
                  <a:pt x="-23647" y="4082765"/>
                  <a:pt x="35822" y="3819891"/>
                </a:cubicBezTo>
                <a:cubicBezTo>
                  <a:pt x="115402" y="3468316"/>
                  <a:pt x="419645" y="3331136"/>
                  <a:pt x="416485" y="3077311"/>
                </a:cubicBezTo>
                <a:cubicBezTo>
                  <a:pt x="412894" y="2772206"/>
                  <a:pt x="39413" y="2711086"/>
                  <a:pt x="2855" y="2363246"/>
                </a:cubicBezTo>
                <a:cubicBezTo>
                  <a:pt x="-20990" y="2136357"/>
                  <a:pt x="106640" y="1864649"/>
                  <a:pt x="308319" y="1738959"/>
                </a:cubicBezTo>
                <a:cubicBezTo>
                  <a:pt x="680004" y="1507042"/>
                  <a:pt x="1099021" y="1898408"/>
                  <a:pt x="1384015" y="1665772"/>
                </a:cubicBezTo>
                <a:cubicBezTo>
                  <a:pt x="1554236" y="1526793"/>
                  <a:pt x="1581960" y="1242948"/>
                  <a:pt x="1548849" y="1064181"/>
                </a:cubicBezTo>
                <a:cubicBezTo>
                  <a:pt x="1485717" y="723810"/>
                  <a:pt x="1206612" y="668075"/>
                  <a:pt x="1216954" y="408794"/>
                </a:cubicBezTo>
                <a:cubicBezTo>
                  <a:pt x="1222664" y="264268"/>
                  <a:pt x="1316043" y="114328"/>
                  <a:pt x="1447763" y="2945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8322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947"/>
    </mc:Choice>
    <mc:Fallback xmlns="">
      <p:transition spd="slow" advTm="5194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803A1-80BD-4667-2CB1-7EB333D66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486400" cy="115471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Key questions when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BE0B6E-7B37-662E-E8CA-867478D395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5"/>
            <a:ext cx="5472204" cy="3174788"/>
          </a:xfrm>
        </p:spPr>
        <p:txBody>
          <a:bodyPr anchor="t">
            <a:normAutofit lnSpcReduction="10000"/>
          </a:bodyPr>
          <a:lstStyle/>
          <a:p>
            <a:r>
              <a:rPr lang="en-GB" sz="2400" dirty="0"/>
              <a:t>What are you trying to achieve by reading a particular text?</a:t>
            </a:r>
          </a:p>
          <a:p>
            <a:r>
              <a:rPr lang="en-GB" sz="2400" dirty="0"/>
              <a:t>What information do you hope to gain?</a:t>
            </a:r>
          </a:p>
          <a:p>
            <a:endParaRPr lang="en-GB" sz="2400" dirty="0"/>
          </a:p>
          <a:p>
            <a:r>
              <a:rPr lang="en-GB" sz="2400" dirty="0"/>
              <a:t>The answers to these questions will inform how you approach the reading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CAC0A1-C356-2681-377D-9009CDFACB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533" r="26235" b="1"/>
          <a:stretch/>
        </p:blipFill>
        <p:spPr>
          <a:xfrm>
            <a:off x="6990724" y="211090"/>
            <a:ext cx="5201276" cy="6646910"/>
          </a:xfrm>
          <a:custGeom>
            <a:avLst/>
            <a:gdLst/>
            <a:ahLst/>
            <a:cxnLst/>
            <a:rect l="l" t="t" r="r" b="b"/>
            <a:pathLst>
              <a:path w="5201276" h="6646910">
                <a:moveTo>
                  <a:pt x="764203" y="685250"/>
                </a:moveTo>
                <a:cubicBezTo>
                  <a:pt x="818649" y="688659"/>
                  <a:pt x="872180" y="700903"/>
                  <a:pt x="922673" y="721515"/>
                </a:cubicBezTo>
                <a:cubicBezTo>
                  <a:pt x="1135698" y="807918"/>
                  <a:pt x="1267587" y="1039231"/>
                  <a:pt x="1237521" y="1273177"/>
                </a:cubicBezTo>
                <a:cubicBezTo>
                  <a:pt x="1193894" y="1615922"/>
                  <a:pt x="852079" y="1820733"/>
                  <a:pt x="542267" y="1690856"/>
                </a:cubicBezTo>
                <a:cubicBezTo>
                  <a:pt x="327228" y="1600813"/>
                  <a:pt x="198127" y="1363456"/>
                  <a:pt x="234703" y="1126951"/>
                </a:cubicBezTo>
                <a:cubicBezTo>
                  <a:pt x="277169" y="852320"/>
                  <a:pt x="512123" y="670215"/>
                  <a:pt x="764203" y="685250"/>
                </a:cubicBezTo>
                <a:close/>
                <a:moveTo>
                  <a:pt x="2784174" y="352577"/>
                </a:moveTo>
                <a:cubicBezTo>
                  <a:pt x="2807825" y="353973"/>
                  <a:pt x="2831088" y="359242"/>
                  <a:pt x="2853064" y="368075"/>
                </a:cubicBezTo>
                <a:cubicBezTo>
                  <a:pt x="2946054" y="405659"/>
                  <a:pt x="3003243" y="506165"/>
                  <a:pt x="2990147" y="608299"/>
                </a:cubicBezTo>
                <a:cubicBezTo>
                  <a:pt x="2971006" y="757470"/>
                  <a:pt x="2822378" y="846585"/>
                  <a:pt x="2687620" y="790095"/>
                </a:cubicBezTo>
                <a:cubicBezTo>
                  <a:pt x="2594010" y="750884"/>
                  <a:pt x="2537829" y="647665"/>
                  <a:pt x="2553792" y="544679"/>
                </a:cubicBezTo>
                <a:cubicBezTo>
                  <a:pt x="2572235" y="425187"/>
                  <a:pt x="2674524" y="345991"/>
                  <a:pt x="2784174" y="352577"/>
                </a:cubicBezTo>
                <a:close/>
                <a:moveTo>
                  <a:pt x="5201276" y="72600"/>
                </a:moveTo>
                <a:lnTo>
                  <a:pt x="5201276" y="6646910"/>
                </a:lnTo>
                <a:lnTo>
                  <a:pt x="2895444" y="6646910"/>
                </a:lnTo>
                <a:lnTo>
                  <a:pt x="2545196" y="6646910"/>
                </a:lnTo>
                <a:lnTo>
                  <a:pt x="2176660" y="6646910"/>
                </a:lnTo>
                <a:lnTo>
                  <a:pt x="1071390" y="6646910"/>
                </a:lnTo>
                <a:lnTo>
                  <a:pt x="1035339" y="6598516"/>
                </a:lnTo>
                <a:cubicBezTo>
                  <a:pt x="830001" y="6260683"/>
                  <a:pt x="1173986" y="5769070"/>
                  <a:pt x="868428" y="5385343"/>
                </a:cubicBezTo>
                <a:cubicBezTo>
                  <a:pt x="677876" y="5146281"/>
                  <a:pt x="475933" y="5253608"/>
                  <a:pt x="262754" y="4965183"/>
                </a:cubicBezTo>
                <a:cubicBezTo>
                  <a:pt x="105136" y="4752005"/>
                  <a:pt x="-25514" y="4556184"/>
                  <a:pt x="38649" y="4272564"/>
                </a:cubicBezTo>
                <a:cubicBezTo>
                  <a:pt x="124509" y="3893242"/>
                  <a:pt x="452762" y="3745236"/>
                  <a:pt x="449354" y="3471378"/>
                </a:cubicBezTo>
                <a:cubicBezTo>
                  <a:pt x="445479" y="3142194"/>
                  <a:pt x="42523" y="3076251"/>
                  <a:pt x="3080" y="2700958"/>
                </a:cubicBezTo>
                <a:cubicBezTo>
                  <a:pt x="-22647" y="2456164"/>
                  <a:pt x="115055" y="2163013"/>
                  <a:pt x="332652" y="2027402"/>
                </a:cubicBezTo>
                <a:cubicBezTo>
                  <a:pt x="733670" y="1777182"/>
                  <a:pt x="1185756" y="2199435"/>
                  <a:pt x="1493242" y="1948439"/>
                </a:cubicBezTo>
                <a:cubicBezTo>
                  <a:pt x="1676897" y="1798492"/>
                  <a:pt x="1706809" y="1492245"/>
                  <a:pt x="1671085" y="1299370"/>
                </a:cubicBezTo>
                <a:cubicBezTo>
                  <a:pt x="1602970" y="932136"/>
                  <a:pt x="1301838" y="872003"/>
                  <a:pt x="1312997" y="592260"/>
                </a:cubicBezTo>
                <a:cubicBezTo>
                  <a:pt x="1321210" y="384349"/>
                  <a:pt x="1497582" y="166056"/>
                  <a:pt x="1715953" y="117624"/>
                </a:cubicBezTo>
                <a:cubicBezTo>
                  <a:pt x="1746484" y="110804"/>
                  <a:pt x="1777667" y="107395"/>
                  <a:pt x="1808943" y="107395"/>
                </a:cubicBezTo>
                <a:cubicBezTo>
                  <a:pt x="2020029" y="107395"/>
                  <a:pt x="2186171" y="262378"/>
                  <a:pt x="2237471" y="310500"/>
                </a:cubicBezTo>
                <a:cubicBezTo>
                  <a:pt x="2480329" y="537317"/>
                  <a:pt x="2288150" y="815280"/>
                  <a:pt x="2485909" y="1155778"/>
                </a:cubicBezTo>
                <a:cubicBezTo>
                  <a:pt x="2516634" y="1206225"/>
                  <a:pt x="2551885" y="1253804"/>
                  <a:pt x="2591220" y="1297896"/>
                </a:cubicBezTo>
                <a:cubicBezTo>
                  <a:pt x="2668711" y="1386005"/>
                  <a:pt x="2813078" y="1370507"/>
                  <a:pt x="2868562" y="1267985"/>
                </a:cubicBezTo>
                <a:cubicBezTo>
                  <a:pt x="2960234" y="1098510"/>
                  <a:pt x="3047877" y="908501"/>
                  <a:pt x="3225565" y="859062"/>
                </a:cubicBezTo>
                <a:cubicBezTo>
                  <a:pt x="3571023" y="762896"/>
                  <a:pt x="3776685" y="1334008"/>
                  <a:pt x="4134696" y="1265738"/>
                </a:cubicBezTo>
                <a:cubicBezTo>
                  <a:pt x="4283325" y="1237377"/>
                  <a:pt x="4369495" y="1115560"/>
                  <a:pt x="4447839" y="964607"/>
                </a:cubicBezTo>
                <a:cubicBezTo>
                  <a:pt x="4469614" y="922528"/>
                  <a:pt x="4490847" y="878203"/>
                  <a:pt x="4512622" y="832871"/>
                </a:cubicBezTo>
                <a:cubicBezTo>
                  <a:pt x="4571477" y="623285"/>
                  <a:pt x="4654776" y="228711"/>
                  <a:pt x="5152490" y="84231"/>
                </a:cubicBezTo>
                <a:close/>
                <a:moveTo>
                  <a:pt x="4034655" y="767"/>
                </a:moveTo>
                <a:cubicBezTo>
                  <a:pt x="4083638" y="3866"/>
                  <a:pt x="4131798" y="14871"/>
                  <a:pt x="4177240" y="33390"/>
                </a:cubicBezTo>
                <a:cubicBezTo>
                  <a:pt x="4368954" y="110882"/>
                  <a:pt x="4487671" y="319025"/>
                  <a:pt x="4460626" y="529879"/>
                </a:cubicBezTo>
                <a:cubicBezTo>
                  <a:pt x="4421028" y="837830"/>
                  <a:pt x="4113774" y="1021795"/>
                  <a:pt x="3834960" y="905558"/>
                </a:cubicBezTo>
                <a:cubicBezTo>
                  <a:pt x="3641231" y="824502"/>
                  <a:pt x="3524994" y="611090"/>
                  <a:pt x="3558160" y="398066"/>
                </a:cubicBezTo>
                <a:cubicBezTo>
                  <a:pt x="3596363" y="150946"/>
                  <a:pt x="3807838" y="-12639"/>
                  <a:pt x="4034655" y="76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1605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34"/>
    </mc:Choice>
    <mc:Fallback xmlns="">
      <p:transition spd="slow" advTm="3543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3E1B37-44CE-92B0-5A1A-03AB3CAA2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486400" cy="115471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 dirty="0"/>
              <a:t>Key questions for critical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DA6B7-B15D-11B0-1C86-40D0482B73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272" y="1925111"/>
            <a:ext cx="5472204" cy="4380107"/>
          </a:xfrm>
        </p:spPr>
        <p:txBody>
          <a:bodyPr anchor="t"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sz="2400" dirty="0"/>
              <a:t>Who wrote the text?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When, where, and by whom was it published?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Have they written anything else?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Are there contextual issues which might help you to understand and interpret the text?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What insights can you glean about the author’s subjectivity/positionality?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Who was the intended audience/market for the text?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B5F9EA-AF95-94E4-13ED-6D33BFD44C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533" r="26235" b="1"/>
          <a:stretch/>
        </p:blipFill>
        <p:spPr>
          <a:xfrm>
            <a:off x="6990724" y="211090"/>
            <a:ext cx="5201276" cy="6646910"/>
          </a:xfrm>
          <a:custGeom>
            <a:avLst/>
            <a:gdLst/>
            <a:ahLst/>
            <a:cxnLst/>
            <a:rect l="l" t="t" r="r" b="b"/>
            <a:pathLst>
              <a:path w="5201276" h="6646910">
                <a:moveTo>
                  <a:pt x="764203" y="685250"/>
                </a:moveTo>
                <a:cubicBezTo>
                  <a:pt x="818649" y="688659"/>
                  <a:pt x="872180" y="700903"/>
                  <a:pt x="922673" y="721515"/>
                </a:cubicBezTo>
                <a:cubicBezTo>
                  <a:pt x="1135698" y="807918"/>
                  <a:pt x="1267587" y="1039231"/>
                  <a:pt x="1237521" y="1273177"/>
                </a:cubicBezTo>
                <a:cubicBezTo>
                  <a:pt x="1193894" y="1615922"/>
                  <a:pt x="852079" y="1820733"/>
                  <a:pt x="542267" y="1690856"/>
                </a:cubicBezTo>
                <a:cubicBezTo>
                  <a:pt x="327228" y="1600813"/>
                  <a:pt x="198127" y="1363456"/>
                  <a:pt x="234703" y="1126951"/>
                </a:cubicBezTo>
                <a:cubicBezTo>
                  <a:pt x="277169" y="852320"/>
                  <a:pt x="512123" y="670215"/>
                  <a:pt x="764203" y="685250"/>
                </a:cubicBezTo>
                <a:close/>
                <a:moveTo>
                  <a:pt x="2784174" y="352577"/>
                </a:moveTo>
                <a:cubicBezTo>
                  <a:pt x="2807825" y="353973"/>
                  <a:pt x="2831088" y="359242"/>
                  <a:pt x="2853064" y="368075"/>
                </a:cubicBezTo>
                <a:cubicBezTo>
                  <a:pt x="2946054" y="405659"/>
                  <a:pt x="3003243" y="506165"/>
                  <a:pt x="2990147" y="608299"/>
                </a:cubicBezTo>
                <a:cubicBezTo>
                  <a:pt x="2971006" y="757470"/>
                  <a:pt x="2822378" y="846585"/>
                  <a:pt x="2687620" y="790095"/>
                </a:cubicBezTo>
                <a:cubicBezTo>
                  <a:pt x="2594010" y="750884"/>
                  <a:pt x="2537829" y="647665"/>
                  <a:pt x="2553792" y="544679"/>
                </a:cubicBezTo>
                <a:cubicBezTo>
                  <a:pt x="2572235" y="425187"/>
                  <a:pt x="2674524" y="345991"/>
                  <a:pt x="2784174" y="352577"/>
                </a:cubicBezTo>
                <a:close/>
                <a:moveTo>
                  <a:pt x="5201276" y="72600"/>
                </a:moveTo>
                <a:lnTo>
                  <a:pt x="5201276" y="6646910"/>
                </a:lnTo>
                <a:lnTo>
                  <a:pt x="2895444" y="6646910"/>
                </a:lnTo>
                <a:lnTo>
                  <a:pt x="2545196" y="6646910"/>
                </a:lnTo>
                <a:lnTo>
                  <a:pt x="2176660" y="6646910"/>
                </a:lnTo>
                <a:lnTo>
                  <a:pt x="1071390" y="6646910"/>
                </a:lnTo>
                <a:lnTo>
                  <a:pt x="1035339" y="6598516"/>
                </a:lnTo>
                <a:cubicBezTo>
                  <a:pt x="830001" y="6260683"/>
                  <a:pt x="1173986" y="5769070"/>
                  <a:pt x="868428" y="5385343"/>
                </a:cubicBezTo>
                <a:cubicBezTo>
                  <a:pt x="677876" y="5146281"/>
                  <a:pt x="475933" y="5253608"/>
                  <a:pt x="262754" y="4965183"/>
                </a:cubicBezTo>
                <a:cubicBezTo>
                  <a:pt x="105136" y="4752005"/>
                  <a:pt x="-25514" y="4556184"/>
                  <a:pt x="38649" y="4272564"/>
                </a:cubicBezTo>
                <a:cubicBezTo>
                  <a:pt x="124509" y="3893242"/>
                  <a:pt x="452762" y="3745236"/>
                  <a:pt x="449354" y="3471378"/>
                </a:cubicBezTo>
                <a:cubicBezTo>
                  <a:pt x="445479" y="3142194"/>
                  <a:pt x="42523" y="3076251"/>
                  <a:pt x="3080" y="2700958"/>
                </a:cubicBezTo>
                <a:cubicBezTo>
                  <a:pt x="-22647" y="2456164"/>
                  <a:pt x="115055" y="2163013"/>
                  <a:pt x="332652" y="2027402"/>
                </a:cubicBezTo>
                <a:cubicBezTo>
                  <a:pt x="733670" y="1777182"/>
                  <a:pt x="1185756" y="2199435"/>
                  <a:pt x="1493242" y="1948439"/>
                </a:cubicBezTo>
                <a:cubicBezTo>
                  <a:pt x="1676897" y="1798492"/>
                  <a:pt x="1706809" y="1492245"/>
                  <a:pt x="1671085" y="1299370"/>
                </a:cubicBezTo>
                <a:cubicBezTo>
                  <a:pt x="1602970" y="932136"/>
                  <a:pt x="1301838" y="872003"/>
                  <a:pt x="1312997" y="592260"/>
                </a:cubicBezTo>
                <a:cubicBezTo>
                  <a:pt x="1321210" y="384349"/>
                  <a:pt x="1497582" y="166056"/>
                  <a:pt x="1715953" y="117624"/>
                </a:cubicBezTo>
                <a:cubicBezTo>
                  <a:pt x="1746484" y="110804"/>
                  <a:pt x="1777667" y="107395"/>
                  <a:pt x="1808943" y="107395"/>
                </a:cubicBezTo>
                <a:cubicBezTo>
                  <a:pt x="2020029" y="107395"/>
                  <a:pt x="2186171" y="262378"/>
                  <a:pt x="2237471" y="310500"/>
                </a:cubicBezTo>
                <a:cubicBezTo>
                  <a:pt x="2480329" y="537317"/>
                  <a:pt x="2288150" y="815280"/>
                  <a:pt x="2485909" y="1155778"/>
                </a:cubicBezTo>
                <a:cubicBezTo>
                  <a:pt x="2516634" y="1206225"/>
                  <a:pt x="2551885" y="1253804"/>
                  <a:pt x="2591220" y="1297896"/>
                </a:cubicBezTo>
                <a:cubicBezTo>
                  <a:pt x="2668711" y="1386005"/>
                  <a:pt x="2813078" y="1370507"/>
                  <a:pt x="2868562" y="1267985"/>
                </a:cubicBezTo>
                <a:cubicBezTo>
                  <a:pt x="2960234" y="1098510"/>
                  <a:pt x="3047877" y="908501"/>
                  <a:pt x="3225565" y="859062"/>
                </a:cubicBezTo>
                <a:cubicBezTo>
                  <a:pt x="3571023" y="762896"/>
                  <a:pt x="3776685" y="1334008"/>
                  <a:pt x="4134696" y="1265738"/>
                </a:cubicBezTo>
                <a:cubicBezTo>
                  <a:pt x="4283325" y="1237377"/>
                  <a:pt x="4369495" y="1115560"/>
                  <a:pt x="4447839" y="964607"/>
                </a:cubicBezTo>
                <a:cubicBezTo>
                  <a:pt x="4469614" y="922528"/>
                  <a:pt x="4490847" y="878203"/>
                  <a:pt x="4512622" y="832871"/>
                </a:cubicBezTo>
                <a:cubicBezTo>
                  <a:pt x="4571477" y="623285"/>
                  <a:pt x="4654776" y="228711"/>
                  <a:pt x="5152490" y="84231"/>
                </a:cubicBezTo>
                <a:close/>
                <a:moveTo>
                  <a:pt x="4034655" y="767"/>
                </a:moveTo>
                <a:cubicBezTo>
                  <a:pt x="4083638" y="3866"/>
                  <a:pt x="4131798" y="14871"/>
                  <a:pt x="4177240" y="33390"/>
                </a:cubicBezTo>
                <a:cubicBezTo>
                  <a:pt x="4368954" y="110882"/>
                  <a:pt x="4487671" y="319025"/>
                  <a:pt x="4460626" y="529879"/>
                </a:cubicBezTo>
                <a:cubicBezTo>
                  <a:pt x="4421028" y="837830"/>
                  <a:pt x="4113774" y="1021795"/>
                  <a:pt x="3834960" y="905558"/>
                </a:cubicBezTo>
                <a:cubicBezTo>
                  <a:pt x="3641231" y="824502"/>
                  <a:pt x="3524994" y="611090"/>
                  <a:pt x="3558160" y="398066"/>
                </a:cubicBezTo>
                <a:cubicBezTo>
                  <a:pt x="3596363" y="150946"/>
                  <a:pt x="3807838" y="-12639"/>
                  <a:pt x="4034655" y="76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4108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575"/>
    </mc:Choice>
    <mc:Fallback xmlns="">
      <p:transition spd="slow" advTm="100575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572C0A-3823-27BB-32ED-7265C8C16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486400" cy="115471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Things to look for when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2BEC69-D818-DF79-EEE3-84379D15BA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4"/>
            <a:ext cx="5472204" cy="4374565"/>
          </a:xfrm>
        </p:spPr>
        <p:txBody>
          <a:bodyPr anchor="t">
            <a:normAutofit/>
          </a:bodyPr>
          <a:lstStyle/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dirty="0"/>
              <a:t>What is the text’s general argument? Can you locate a thesis statement?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dirty="0"/>
              <a:t>Usually in the introduction or first chapter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dirty="0"/>
              <a:t>“This book/article will argue”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dirty="0"/>
              <a:t>“My key contention is…”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dirty="0"/>
              <a:t>Can you identify key points?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dirty="0"/>
              <a:t>What types of evidence and sources  has the author used?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dirty="0"/>
              <a:t>How do they interpret their evidence and sources? How effective are they in doing this?</a:t>
            </a:r>
          </a:p>
          <a:p>
            <a:pPr>
              <a:lnSpc>
                <a:spcPct val="100000"/>
              </a:lnSpc>
            </a:pPr>
            <a:endParaRPr lang="en-GB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9B2C4C-6AEA-D15F-D4D8-1E20BD9101D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225" r="15543" b="1"/>
          <a:stretch/>
        </p:blipFill>
        <p:spPr>
          <a:xfrm>
            <a:off x="6990724" y="211090"/>
            <a:ext cx="5201276" cy="6646910"/>
          </a:xfrm>
          <a:custGeom>
            <a:avLst/>
            <a:gdLst/>
            <a:ahLst/>
            <a:cxnLst/>
            <a:rect l="l" t="t" r="r" b="b"/>
            <a:pathLst>
              <a:path w="5201276" h="6646910">
                <a:moveTo>
                  <a:pt x="764203" y="685250"/>
                </a:moveTo>
                <a:cubicBezTo>
                  <a:pt x="818649" y="688659"/>
                  <a:pt x="872180" y="700903"/>
                  <a:pt x="922673" y="721515"/>
                </a:cubicBezTo>
                <a:cubicBezTo>
                  <a:pt x="1135698" y="807918"/>
                  <a:pt x="1267587" y="1039231"/>
                  <a:pt x="1237521" y="1273177"/>
                </a:cubicBezTo>
                <a:cubicBezTo>
                  <a:pt x="1193894" y="1615922"/>
                  <a:pt x="852079" y="1820733"/>
                  <a:pt x="542267" y="1690856"/>
                </a:cubicBezTo>
                <a:cubicBezTo>
                  <a:pt x="327228" y="1600813"/>
                  <a:pt x="198127" y="1363456"/>
                  <a:pt x="234703" y="1126951"/>
                </a:cubicBezTo>
                <a:cubicBezTo>
                  <a:pt x="277169" y="852320"/>
                  <a:pt x="512123" y="670215"/>
                  <a:pt x="764203" y="685250"/>
                </a:cubicBezTo>
                <a:close/>
                <a:moveTo>
                  <a:pt x="2784174" y="352577"/>
                </a:moveTo>
                <a:cubicBezTo>
                  <a:pt x="2807825" y="353973"/>
                  <a:pt x="2831088" y="359242"/>
                  <a:pt x="2853064" y="368075"/>
                </a:cubicBezTo>
                <a:cubicBezTo>
                  <a:pt x="2946054" y="405659"/>
                  <a:pt x="3003243" y="506165"/>
                  <a:pt x="2990147" y="608299"/>
                </a:cubicBezTo>
                <a:cubicBezTo>
                  <a:pt x="2971006" y="757470"/>
                  <a:pt x="2822378" y="846585"/>
                  <a:pt x="2687620" y="790095"/>
                </a:cubicBezTo>
                <a:cubicBezTo>
                  <a:pt x="2594010" y="750884"/>
                  <a:pt x="2537829" y="647665"/>
                  <a:pt x="2553792" y="544679"/>
                </a:cubicBezTo>
                <a:cubicBezTo>
                  <a:pt x="2572235" y="425187"/>
                  <a:pt x="2674524" y="345991"/>
                  <a:pt x="2784174" y="352577"/>
                </a:cubicBezTo>
                <a:close/>
                <a:moveTo>
                  <a:pt x="5201276" y="72600"/>
                </a:moveTo>
                <a:lnTo>
                  <a:pt x="5201276" y="6646910"/>
                </a:lnTo>
                <a:lnTo>
                  <a:pt x="2895444" y="6646910"/>
                </a:lnTo>
                <a:lnTo>
                  <a:pt x="2545196" y="6646910"/>
                </a:lnTo>
                <a:lnTo>
                  <a:pt x="2176660" y="6646910"/>
                </a:lnTo>
                <a:lnTo>
                  <a:pt x="1071390" y="6646910"/>
                </a:lnTo>
                <a:lnTo>
                  <a:pt x="1035339" y="6598516"/>
                </a:lnTo>
                <a:cubicBezTo>
                  <a:pt x="830001" y="6260683"/>
                  <a:pt x="1173986" y="5769070"/>
                  <a:pt x="868428" y="5385343"/>
                </a:cubicBezTo>
                <a:cubicBezTo>
                  <a:pt x="677876" y="5146281"/>
                  <a:pt x="475933" y="5253608"/>
                  <a:pt x="262754" y="4965183"/>
                </a:cubicBezTo>
                <a:cubicBezTo>
                  <a:pt x="105136" y="4752005"/>
                  <a:pt x="-25514" y="4556184"/>
                  <a:pt x="38649" y="4272564"/>
                </a:cubicBezTo>
                <a:cubicBezTo>
                  <a:pt x="124509" y="3893242"/>
                  <a:pt x="452762" y="3745236"/>
                  <a:pt x="449354" y="3471378"/>
                </a:cubicBezTo>
                <a:cubicBezTo>
                  <a:pt x="445479" y="3142194"/>
                  <a:pt x="42523" y="3076251"/>
                  <a:pt x="3080" y="2700958"/>
                </a:cubicBezTo>
                <a:cubicBezTo>
                  <a:pt x="-22647" y="2456164"/>
                  <a:pt x="115055" y="2163013"/>
                  <a:pt x="332652" y="2027402"/>
                </a:cubicBezTo>
                <a:cubicBezTo>
                  <a:pt x="733670" y="1777182"/>
                  <a:pt x="1185756" y="2199435"/>
                  <a:pt x="1493242" y="1948439"/>
                </a:cubicBezTo>
                <a:cubicBezTo>
                  <a:pt x="1676897" y="1798492"/>
                  <a:pt x="1706809" y="1492245"/>
                  <a:pt x="1671085" y="1299370"/>
                </a:cubicBezTo>
                <a:cubicBezTo>
                  <a:pt x="1602970" y="932136"/>
                  <a:pt x="1301838" y="872003"/>
                  <a:pt x="1312997" y="592260"/>
                </a:cubicBezTo>
                <a:cubicBezTo>
                  <a:pt x="1321210" y="384349"/>
                  <a:pt x="1497582" y="166056"/>
                  <a:pt x="1715953" y="117624"/>
                </a:cubicBezTo>
                <a:cubicBezTo>
                  <a:pt x="1746484" y="110804"/>
                  <a:pt x="1777667" y="107395"/>
                  <a:pt x="1808943" y="107395"/>
                </a:cubicBezTo>
                <a:cubicBezTo>
                  <a:pt x="2020029" y="107395"/>
                  <a:pt x="2186171" y="262378"/>
                  <a:pt x="2237471" y="310500"/>
                </a:cubicBezTo>
                <a:cubicBezTo>
                  <a:pt x="2480329" y="537317"/>
                  <a:pt x="2288150" y="815280"/>
                  <a:pt x="2485909" y="1155778"/>
                </a:cubicBezTo>
                <a:cubicBezTo>
                  <a:pt x="2516634" y="1206225"/>
                  <a:pt x="2551885" y="1253804"/>
                  <a:pt x="2591220" y="1297896"/>
                </a:cubicBezTo>
                <a:cubicBezTo>
                  <a:pt x="2668711" y="1386005"/>
                  <a:pt x="2813078" y="1370507"/>
                  <a:pt x="2868562" y="1267985"/>
                </a:cubicBezTo>
                <a:cubicBezTo>
                  <a:pt x="2960234" y="1098510"/>
                  <a:pt x="3047877" y="908501"/>
                  <a:pt x="3225565" y="859062"/>
                </a:cubicBezTo>
                <a:cubicBezTo>
                  <a:pt x="3571023" y="762896"/>
                  <a:pt x="3776685" y="1334008"/>
                  <a:pt x="4134696" y="1265738"/>
                </a:cubicBezTo>
                <a:cubicBezTo>
                  <a:pt x="4283325" y="1237377"/>
                  <a:pt x="4369495" y="1115560"/>
                  <a:pt x="4447839" y="964607"/>
                </a:cubicBezTo>
                <a:cubicBezTo>
                  <a:pt x="4469614" y="922528"/>
                  <a:pt x="4490847" y="878203"/>
                  <a:pt x="4512622" y="832871"/>
                </a:cubicBezTo>
                <a:cubicBezTo>
                  <a:pt x="4571477" y="623285"/>
                  <a:pt x="4654776" y="228711"/>
                  <a:pt x="5152490" y="84231"/>
                </a:cubicBezTo>
                <a:close/>
                <a:moveTo>
                  <a:pt x="4034655" y="767"/>
                </a:moveTo>
                <a:cubicBezTo>
                  <a:pt x="4083638" y="3866"/>
                  <a:pt x="4131798" y="14871"/>
                  <a:pt x="4177240" y="33390"/>
                </a:cubicBezTo>
                <a:cubicBezTo>
                  <a:pt x="4368954" y="110882"/>
                  <a:pt x="4487671" y="319025"/>
                  <a:pt x="4460626" y="529879"/>
                </a:cubicBezTo>
                <a:cubicBezTo>
                  <a:pt x="4421028" y="837830"/>
                  <a:pt x="4113774" y="1021795"/>
                  <a:pt x="3834960" y="905558"/>
                </a:cubicBezTo>
                <a:cubicBezTo>
                  <a:pt x="3641231" y="824502"/>
                  <a:pt x="3524994" y="611090"/>
                  <a:pt x="3558160" y="398066"/>
                </a:cubicBezTo>
                <a:cubicBezTo>
                  <a:pt x="3596363" y="150946"/>
                  <a:pt x="3807838" y="-12639"/>
                  <a:pt x="4034655" y="76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9066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763"/>
    </mc:Choice>
    <mc:Fallback xmlns="">
      <p:transition spd="slow" advTm="7476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DDDF91-BBBC-4CC0-2530-90121F4B9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486400" cy="115471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Putting reading in context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00418C-32BB-56F7-3454-0CDE9E9795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5"/>
            <a:ext cx="5472204" cy="3174788"/>
          </a:xfrm>
        </p:spPr>
        <p:txBody>
          <a:bodyPr anchor="t">
            <a:normAutofit/>
          </a:bodyPr>
          <a:lstStyle/>
          <a:p>
            <a:r>
              <a:rPr lang="en-GB" dirty="0"/>
              <a:t>Has the text been reviewed?</a:t>
            </a:r>
          </a:p>
          <a:p>
            <a:r>
              <a:rPr lang="en-GB" dirty="0"/>
              <a:t>(Especially for primary sources): What do other scholars say about it?</a:t>
            </a:r>
          </a:p>
          <a:p>
            <a:r>
              <a:rPr lang="en-GB" dirty="0"/>
              <a:t>Has the text influenced other authors? How?</a:t>
            </a:r>
          </a:p>
          <a:p>
            <a:r>
              <a:rPr lang="en-GB" dirty="0"/>
              <a:t>Do other scholars take issue with the text’s key claims? How?</a:t>
            </a:r>
          </a:p>
        </p:txBody>
      </p:sp>
      <p:pic>
        <p:nvPicPr>
          <p:cNvPr id="6" name="Picture 5" descr="A book with text on it&#10;&#10;Description automatically generated">
            <a:extLst>
              <a:ext uri="{FF2B5EF4-FFF2-40B4-BE49-F238E27FC236}">
                <a16:creationId xmlns:a16="http://schemas.microsoft.com/office/drawing/2014/main" id="{2C9AB332-533E-9E47-0590-9E7659D58CD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133" r="1" b="19984"/>
          <a:stretch/>
        </p:blipFill>
        <p:spPr>
          <a:xfrm>
            <a:off x="6990724" y="211090"/>
            <a:ext cx="5201276" cy="6646910"/>
          </a:xfrm>
          <a:custGeom>
            <a:avLst/>
            <a:gdLst/>
            <a:ahLst/>
            <a:cxnLst/>
            <a:rect l="l" t="t" r="r" b="b"/>
            <a:pathLst>
              <a:path w="5201276" h="6646910">
                <a:moveTo>
                  <a:pt x="764203" y="685250"/>
                </a:moveTo>
                <a:cubicBezTo>
                  <a:pt x="818649" y="688659"/>
                  <a:pt x="872180" y="700903"/>
                  <a:pt x="922673" y="721515"/>
                </a:cubicBezTo>
                <a:cubicBezTo>
                  <a:pt x="1135698" y="807918"/>
                  <a:pt x="1267587" y="1039231"/>
                  <a:pt x="1237521" y="1273177"/>
                </a:cubicBezTo>
                <a:cubicBezTo>
                  <a:pt x="1193894" y="1615922"/>
                  <a:pt x="852079" y="1820733"/>
                  <a:pt x="542267" y="1690856"/>
                </a:cubicBezTo>
                <a:cubicBezTo>
                  <a:pt x="327228" y="1600813"/>
                  <a:pt x="198127" y="1363456"/>
                  <a:pt x="234703" y="1126951"/>
                </a:cubicBezTo>
                <a:cubicBezTo>
                  <a:pt x="277169" y="852320"/>
                  <a:pt x="512123" y="670215"/>
                  <a:pt x="764203" y="685250"/>
                </a:cubicBezTo>
                <a:close/>
                <a:moveTo>
                  <a:pt x="2784174" y="352577"/>
                </a:moveTo>
                <a:cubicBezTo>
                  <a:pt x="2807825" y="353973"/>
                  <a:pt x="2831088" y="359242"/>
                  <a:pt x="2853064" y="368075"/>
                </a:cubicBezTo>
                <a:cubicBezTo>
                  <a:pt x="2946054" y="405659"/>
                  <a:pt x="3003243" y="506165"/>
                  <a:pt x="2990147" y="608299"/>
                </a:cubicBezTo>
                <a:cubicBezTo>
                  <a:pt x="2971006" y="757470"/>
                  <a:pt x="2822378" y="846585"/>
                  <a:pt x="2687620" y="790095"/>
                </a:cubicBezTo>
                <a:cubicBezTo>
                  <a:pt x="2594010" y="750884"/>
                  <a:pt x="2537829" y="647665"/>
                  <a:pt x="2553792" y="544679"/>
                </a:cubicBezTo>
                <a:cubicBezTo>
                  <a:pt x="2572235" y="425187"/>
                  <a:pt x="2674524" y="345991"/>
                  <a:pt x="2784174" y="352577"/>
                </a:cubicBezTo>
                <a:close/>
                <a:moveTo>
                  <a:pt x="5201276" y="72600"/>
                </a:moveTo>
                <a:lnTo>
                  <a:pt x="5201276" y="6646910"/>
                </a:lnTo>
                <a:lnTo>
                  <a:pt x="2895444" y="6646910"/>
                </a:lnTo>
                <a:lnTo>
                  <a:pt x="2545196" y="6646910"/>
                </a:lnTo>
                <a:lnTo>
                  <a:pt x="2176660" y="6646910"/>
                </a:lnTo>
                <a:lnTo>
                  <a:pt x="1071390" y="6646910"/>
                </a:lnTo>
                <a:lnTo>
                  <a:pt x="1035339" y="6598516"/>
                </a:lnTo>
                <a:cubicBezTo>
                  <a:pt x="830001" y="6260683"/>
                  <a:pt x="1173986" y="5769070"/>
                  <a:pt x="868428" y="5385343"/>
                </a:cubicBezTo>
                <a:cubicBezTo>
                  <a:pt x="677876" y="5146281"/>
                  <a:pt x="475933" y="5253608"/>
                  <a:pt x="262754" y="4965183"/>
                </a:cubicBezTo>
                <a:cubicBezTo>
                  <a:pt x="105136" y="4752005"/>
                  <a:pt x="-25514" y="4556184"/>
                  <a:pt x="38649" y="4272564"/>
                </a:cubicBezTo>
                <a:cubicBezTo>
                  <a:pt x="124509" y="3893242"/>
                  <a:pt x="452762" y="3745236"/>
                  <a:pt x="449354" y="3471378"/>
                </a:cubicBezTo>
                <a:cubicBezTo>
                  <a:pt x="445479" y="3142194"/>
                  <a:pt x="42523" y="3076251"/>
                  <a:pt x="3080" y="2700958"/>
                </a:cubicBezTo>
                <a:cubicBezTo>
                  <a:pt x="-22647" y="2456164"/>
                  <a:pt x="115055" y="2163013"/>
                  <a:pt x="332652" y="2027402"/>
                </a:cubicBezTo>
                <a:cubicBezTo>
                  <a:pt x="733670" y="1777182"/>
                  <a:pt x="1185756" y="2199435"/>
                  <a:pt x="1493242" y="1948439"/>
                </a:cubicBezTo>
                <a:cubicBezTo>
                  <a:pt x="1676897" y="1798492"/>
                  <a:pt x="1706809" y="1492245"/>
                  <a:pt x="1671085" y="1299370"/>
                </a:cubicBezTo>
                <a:cubicBezTo>
                  <a:pt x="1602970" y="932136"/>
                  <a:pt x="1301838" y="872003"/>
                  <a:pt x="1312997" y="592260"/>
                </a:cubicBezTo>
                <a:cubicBezTo>
                  <a:pt x="1321210" y="384349"/>
                  <a:pt x="1497582" y="166056"/>
                  <a:pt x="1715953" y="117624"/>
                </a:cubicBezTo>
                <a:cubicBezTo>
                  <a:pt x="1746484" y="110804"/>
                  <a:pt x="1777667" y="107395"/>
                  <a:pt x="1808943" y="107395"/>
                </a:cubicBezTo>
                <a:cubicBezTo>
                  <a:pt x="2020029" y="107395"/>
                  <a:pt x="2186171" y="262378"/>
                  <a:pt x="2237471" y="310500"/>
                </a:cubicBezTo>
                <a:cubicBezTo>
                  <a:pt x="2480329" y="537317"/>
                  <a:pt x="2288150" y="815280"/>
                  <a:pt x="2485909" y="1155778"/>
                </a:cubicBezTo>
                <a:cubicBezTo>
                  <a:pt x="2516634" y="1206225"/>
                  <a:pt x="2551885" y="1253804"/>
                  <a:pt x="2591220" y="1297896"/>
                </a:cubicBezTo>
                <a:cubicBezTo>
                  <a:pt x="2668711" y="1386005"/>
                  <a:pt x="2813078" y="1370507"/>
                  <a:pt x="2868562" y="1267985"/>
                </a:cubicBezTo>
                <a:cubicBezTo>
                  <a:pt x="2960234" y="1098510"/>
                  <a:pt x="3047877" y="908501"/>
                  <a:pt x="3225565" y="859062"/>
                </a:cubicBezTo>
                <a:cubicBezTo>
                  <a:pt x="3571023" y="762896"/>
                  <a:pt x="3776685" y="1334008"/>
                  <a:pt x="4134696" y="1265738"/>
                </a:cubicBezTo>
                <a:cubicBezTo>
                  <a:pt x="4283325" y="1237377"/>
                  <a:pt x="4369495" y="1115560"/>
                  <a:pt x="4447839" y="964607"/>
                </a:cubicBezTo>
                <a:cubicBezTo>
                  <a:pt x="4469614" y="922528"/>
                  <a:pt x="4490847" y="878203"/>
                  <a:pt x="4512622" y="832871"/>
                </a:cubicBezTo>
                <a:cubicBezTo>
                  <a:pt x="4571477" y="623285"/>
                  <a:pt x="4654776" y="228711"/>
                  <a:pt x="5152490" y="84231"/>
                </a:cubicBezTo>
                <a:close/>
                <a:moveTo>
                  <a:pt x="4034655" y="767"/>
                </a:moveTo>
                <a:cubicBezTo>
                  <a:pt x="4083638" y="3866"/>
                  <a:pt x="4131798" y="14871"/>
                  <a:pt x="4177240" y="33390"/>
                </a:cubicBezTo>
                <a:cubicBezTo>
                  <a:pt x="4368954" y="110882"/>
                  <a:pt x="4487671" y="319025"/>
                  <a:pt x="4460626" y="529879"/>
                </a:cubicBezTo>
                <a:cubicBezTo>
                  <a:pt x="4421028" y="837830"/>
                  <a:pt x="4113774" y="1021795"/>
                  <a:pt x="3834960" y="905558"/>
                </a:cubicBezTo>
                <a:cubicBezTo>
                  <a:pt x="3641231" y="824502"/>
                  <a:pt x="3524994" y="611090"/>
                  <a:pt x="3558160" y="398066"/>
                </a:cubicBezTo>
                <a:cubicBezTo>
                  <a:pt x="3596363" y="150946"/>
                  <a:pt x="3807838" y="-12639"/>
                  <a:pt x="4034655" y="76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0642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212"/>
    </mc:Choice>
    <mc:Fallback xmlns="">
      <p:transition spd="slow" advTm="7021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C8F6E9-0C99-50B5-839C-F9EFFC702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4258"/>
            <a:ext cx="5602778" cy="1451509"/>
          </a:xfrm>
        </p:spPr>
        <p:txBody>
          <a:bodyPr>
            <a:normAutofit/>
          </a:bodyPr>
          <a:lstStyle/>
          <a:p>
            <a:r>
              <a:rPr lang="en-GB" dirty="0"/>
              <a:t>Bibliographic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11A52-EE27-3C57-5861-64EF7E43FA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7" y="2391995"/>
            <a:ext cx="5588281" cy="4199636"/>
          </a:xfrm>
        </p:spPr>
        <p:txBody>
          <a:bodyPr anchor="t">
            <a:normAutofit fontScale="85000" lnSpcReduction="10000"/>
          </a:bodyPr>
          <a:lstStyle/>
          <a:p>
            <a:pPr>
              <a:lnSpc>
                <a:spcPct val="100000"/>
              </a:lnSpc>
            </a:pPr>
            <a:r>
              <a:rPr lang="en-GB" sz="2400" dirty="0"/>
              <a:t>Keep a note of the bibliographic information for anything that you use in your research -  you will need to reference these appropriately in your work.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Author’s surname and first name or initials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Date of publication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Title of book/article/essay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Name of journal (if a journal article) or book (if an edited collection)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Name and location of publisher (if a book)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Page numbers (if an essay or article)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29AB15-438D-2310-B2C3-B4D9C88861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590" r="2" b="2"/>
          <a:stretch/>
        </p:blipFill>
        <p:spPr>
          <a:xfrm>
            <a:off x="6465346" y="1"/>
            <a:ext cx="5726654" cy="6857999"/>
          </a:xfrm>
          <a:custGeom>
            <a:avLst/>
            <a:gdLst/>
            <a:ahLst/>
            <a:cxnLst/>
            <a:rect l="l" t="t" r="r" b="b"/>
            <a:pathLst>
              <a:path w="5726654" h="6857999">
                <a:moveTo>
                  <a:pt x="615191" y="3536634"/>
                </a:moveTo>
                <a:cubicBezTo>
                  <a:pt x="896629" y="3536634"/>
                  <a:pt x="1124779" y="3764784"/>
                  <a:pt x="1124779" y="4046222"/>
                </a:cubicBezTo>
                <a:cubicBezTo>
                  <a:pt x="1124779" y="4327660"/>
                  <a:pt x="896629" y="4555810"/>
                  <a:pt x="615191" y="4555810"/>
                </a:cubicBezTo>
                <a:cubicBezTo>
                  <a:pt x="333753" y="4555810"/>
                  <a:pt x="105603" y="4327660"/>
                  <a:pt x="105603" y="4046222"/>
                </a:cubicBezTo>
                <a:cubicBezTo>
                  <a:pt x="105603" y="3764784"/>
                  <a:pt x="333753" y="3536634"/>
                  <a:pt x="615191" y="3536634"/>
                </a:cubicBezTo>
                <a:close/>
                <a:moveTo>
                  <a:pt x="1497781" y="0"/>
                </a:moveTo>
                <a:lnTo>
                  <a:pt x="5726654" y="0"/>
                </a:lnTo>
                <a:lnTo>
                  <a:pt x="5726654" y="6857999"/>
                </a:lnTo>
                <a:lnTo>
                  <a:pt x="311758" y="6857999"/>
                </a:lnTo>
                <a:lnTo>
                  <a:pt x="314131" y="6707669"/>
                </a:lnTo>
                <a:cubicBezTo>
                  <a:pt x="335133" y="6366408"/>
                  <a:pt x="433652" y="6019041"/>
                  <a:pt x="599703" y="5670857"/>
                </a:cubicBezTo>
                <a:cubicBezTo>
                  <a:pt x="770258" y="5311555"/>
                  <a:pt x="1010814" y="4986831"/>
                  <a:pt x="1211434" y="4641254"/>
                </a:cubicBezTo>
                <a:cubicBezTo>
                  <a:pt x="1493037" y="4154455"/>
                  <a:pt x="1511836" y="3622743"/>
                  <a:pt x="1053042" y="3164268"/>
                </a:cubicBezTo>
                <a:cubicBezTo>
                  <a:pt x="881978" y="2993263"/>
                  <a:pt x="700423" y="2805522"/>
                  <a:pt x="607049" y="2589404"/>
                </a:cubicBezTo>
                <a:cubicBezTo>
                  <a:pt x="366280" y="2032157"/>
                  <a:pt x="541126" y="1508060"/>
                  <a:pt x="1054916" y="1068098"/>
                </a:cubicBezTo>
                <a:cubicBezTo>
                  <a:pt x="1261028" y="891534"/>
                  <a:pt x="1489689" y="709487"/>
                  <a:pt x="1502878" y="419994"/>
                </a:cubicBezTo>
                <a:cubicBezTo>
                  <a:pt x="1506390" y="341909"/>
                  <a:pt x="1507263" y="263519"/>
                  <a:pt x="1505905" y="184995"/>
                </a:cubicBezTo>
                <a:close/>
                <a:moveTo>
                  <a:pt x="14544" y="0"/>
                </a:moveTo>
                <a:lnTo>
                  <a:pt x="879353" y="0"/>
                </a:lnTo>
                <a:lnTo>
                  <a:pt x="892054" y="78051"/>
                </a:lnTo>
                <a:cubicBezTo>
                  <a:pt x="904493" y="285270"/>
                  <a:pt x="770272" y="479620"/>
                  <a:pt x="561941" y="535442"/>
                </a:cubicBezTo>
                <a:cubicBezTo>
                  <a:pt x="323847" y="599239"/>
                  <a:pt x="79117" y="457944"/>
                  <a:pt x="15320" y="219851"/>
                </a:cubicBezTo>
                <a:cubicBezTo>
                  <a:pt x="-630" y="160328"/>
                  <a:pt x="-3761" y="100390"/>
                  <a:pt x="4235" y="4296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1676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75"/>
    </mc:Choice>
    <mc:Fallback xmlns="">
      <p:transition spd="slow" advTm="5007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6E15305-164C-44CD-9E0F-420C2DC1B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D983374-3839-4F06-972D-B4C3CF2380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Different coloured question marks">
            <a:extLst>
              <a:ext uri="{FF2B5EF4-FFF2-40B4-BE49-F238E27FC236}">
                <a16:creationId xmlns:a16="http://schemas.microsoft.com/office/drawing/2014/main" id="{4405E96B-B834-EF61-6168-17C8C5DCFA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621" r="19533"/>
          <a:stretch/>
        </p:blipFill>
        <p:spPr>
          <a:xfrm>
            <a:off x="4285860" y="10"/>
            <a:ext cx="7906139" cy="6857989"/>
          </a:xfrm>
          <a:prstGeom prst="rect">
            <a:avLst/>
          </a:prstGeom>
        </p:spPr>
      </p:pic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F1D5403D-09EC-41DB-B916-A09C0E5AEC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592970" cy="6858000"/>
          </a:xfrm>
          <a:custGeom>
            <a:avLst/>
            <a:gdLst>
              <a:gd name="connsiteX0" fmla="*/ 4912746 w 5592970"/>
              <a:gd name="connsiteY0" fmla="*/ 2355321 h 6897159"/>
              <a:gd name="connsiteX1" fmla="*/ 4714738 w 5592970"/>
              <a:gd name="connsiteY1" fmla="*/ 2553329 h 6897159"/>
              <a:gd name="connsiteX2" fmla="*/ 4912746 w 5592970"/>
              <a:gd name="connsiteY2" fmla="*/ 2751337 h 6897159"/>
              <a:gd name="connsiteX3" fmla="*/ 5110754 w 5592970"/>
              <a:gd name="connsiteY3" fmla="*/ 2553329 h 6897159"/>
              <a:gd name="connsiteX4" fmla="*/ 4912746 w 5592970"/>
              <a:gd name="connsiteY4" fmla="*/ 2355321 h 6897159"/>
              <a:gd name="connsiteX5" fmla="*/ 4769785 w 5592970"/>
              <a:gd name="connsiteY5" fmla="*/ 1301525 h 6897159"/>
              <a:gd name="connsiteX6" fmla="*/ 4358192 w 5592970"/>
              <a:gd name="connsiteY6" fmla="*/ 1713118 h 6897159"/>
              <a:gd name="connsiteX7" fmla="*/ 4769785 w 5592970"/>
              <a:gd name="connsiteY7" fmla="*/ 2124711 h 6897159"/>
              <a:gd name="connsiteX8" fmla="*/ 5181378 w 5592970"/>
              <a:gd name="connsiteY8" fmla="*/ 1713118 h 6897159"/>
              <a:gd name="connsiteX9" fmla="*/ 4769785 w 5592970"/>
              <a:gd name="connsiteY9" fmla="*/ 1301525 h 6897159"/>
              <a:gd name="connsiteX10" fmla="*/ 1485712 w 5592970"/>
              <a:gd name="connsiteY10" fmla="*/ 0 h 6897159"/>
              <a:gd name="connsiteX11" fmla="*/ 1911850 w 5592970"/>
              <a:gd name="connsiteY11" fmla="*/ 0 h 6897159"/>
              <a:gd name="connsiteX12" fmla="*/ 4693359 w 5592970"/>
              <a:gd name="connsiteY12" fmla="*/ 0 h 6897159"/>
              <a:gd name="connsiteX13" fmla="*/ 4687196 w 5592970"/>
              <a:gd name="connsiteY13" fmla="*/ 186052 h 6897159"/>
              <a:gd name="connsiteX14" fmla="*/ 4689492 w 5592970"/>
              <a:gd name="connsiteY14" fmla="*/ 422393 h 6897159"/>
              <a:gd name="connsiteX15" fmla="*/ 5029277 w 5592970"/>
              <a:gd name="connsiteY15" fmla="*/ 1074198 h 6897159"/>
              <a:gd name="connsiteX16" fmla="*/ 5368989 w 5592970"/>
              <a:gd name="connsiteY16" fmla="*/ 2604190 h 6897159"/>
              <a:gd name="connsiteX17" fmla="*/ 5030698 w 5592970"/>
              <a:gd name="connsiteY17" fmla="*/ 3182337 h 6897159"/>
              <a:gd name="connsiteX18" fmla="*/ 4910556 w 5592970"/>
              <a:gd name="connsiteY18" fmla="*/ 4667756 h 6897159"/>
              <a:gd name="connsiteX19" fmla="*/ 5374561 w 5592970"/>
              <a:gd name="connsiteY19" fmla="*/ 5703238 h 6897159"/>
              <a:gd name="connsiteX20" fmla="*/ 5591170 w 5592970"/>
              <a:gd name="connsiteY20" fmla="*/ 6745970 h 6897159"/>
              <a:gd name="connsiteX21" fmla="*/ 5592970 w 5592970"/>
              <a:gd name="connsiteY21" fmla="*/ 6897158 h 6897159"/>
              <a:gd name="connsiteX22" fmla="*/ 2734191 w 5592970"/>
              <a:gd name="connsiteY22" fmla="*/ 6897158 h 6897159"/>
              <a:gd name="connsiteX23" fmla="*/ 2734191 w 5592970"/>
              <a:gd name="connsiteY23" fmla="*/ 6897159 h 6897159"/>
              <a:gd name="connsiteX24" fmla="*/ 0 w 5592970"/>
              <a:gd name="connsiteY24" fmla="*/ 6897159 h 6897159"/>
              <a:gd name="connsiteX25" fmla="*/ 0 w 5592970"/>
              <a:gd name="connsiteY25" fmla="*/ 1 h 6897159"/>
              <a:gd name="connsiteX26" fmla="*/ 1485712 w 5592970"/>
              <a:gd name="connsiteY26" fmla="*/ 1 h 6897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592970" h="6897159">
                <a:moveTo>
                  <a:pt x="4912746" y="2355321"/>
                </a:moveTo>
                <a:cubicBezTo>
                  <a:pt x="4803389" y="2355321"/>
                  <a:pt x="4714738" y="2443972"/>
                  <a:pt x="4714738" y="2553329"/>
                </a:cubicBezTo>
                <a:cubicBezTo>
                  <a:pt x="4714738" y="2662686"/>
                  <a:pt x="4803389" y="2751337"/>
                  <a:pt x="4912746" y="2751337"/>
                </a:cubicBezTo>
                <a:cubicBezTo>
                  <a:pt x="5022103" y="2751337"/>
                  <a:pt x="5110754" y="2662686"/>
                  <a:pt x="5110754" y="2553329"/>
                </a:cubicBezTo>
                <a:cubicBezTo>
                  <a:pt x="5110754" y="2443972"/>
                  <a:pt x="5022103" y="2355321"/>
                  <a:pt x="4912746" y="2355321"/>
                </a:cubicBezTo>
                <a:close/>
                <a:moveTo>
                  <a:pt x="4769785" y="1301525"/>
                </a:moveTo>
                <a:cubicBezTo>
                  <a:pt x="4542468" y="1301525"/>
                  <a:pt x="4358192" y="1485801"/>
                  <a:pt x="4358192" y="1713118"/>
                </a:cubicBezTo>
                <a:cubicBezTo>
                  <a:pt x="4358192" y="1940435"/>
                  <a:pt x="4542468" y="2124711"/>
                  <a:pt x="4769785" y="2124711"/>
                </a:cubicBezTo>
                <a:cubicBezTo>
                  <a:pt x="4997102" y="2124711"/>
                  <a:pt x="5181378" y="1940435"/>
                  <a:pt x="5181378" y="1713118"/>
                </a:cubicBezTo>
                <a:cubicBezTo>
                  <a:pt x="5181378" y="1485801"/>
                  <a:pt x="4997102" y="1301525"/>
                  <a:pt x="4769785" y="1301525"/>
                </a:cubicBezTo>
                <a:close/>
                <a:moveTo>
                  <a:pt x="1485712" y="0"/>
                </a:moveTo>
                <a:lnTo>
                  <a:pt x="1911850" y="0"/>
                </a:lnTo>
                <a:lnTo>
                  <a:pt x="4693359" y="0"/>
                </a:lnTo>
                <a:lnTo>
                  <a:pt x="4687196" y="186052"/>
                </a:lnTo>
                <a:cubicBezTo>
                  <a:pt x="4686166" y="265025"/>
                  <a:pt x="4686829" y="343862"/>
                  <a:pt x="4689492" y="422393"/>
                </a:cubicBezTo>
                <a:cubicBezTo>
                  <a:pt x="4699496" y="713539"/>
                  <a:pt x="4872938" y="896626"/>
                  <a:pt x="5029277" y="1074198"/>
                </a:cubicBezTo>
                <a:cubicBezTo>
                  <a:pt x="5418992" y="1516672"/>
                  <a:pt x="5551614" y="2043761"/>
                  <a:pt x="5368989" y="2604190"/>
                </a:cubicBezTo>
                <a:cubicBezTo>
                  <a:pt x="5298163" y="2821542"/>
                  <a:pt x="5160452" y="3010355"/>
                  <a:pt x="5030698" y="3182337"/>
                </a:cubicBezTo>
                <a:cubicBezTo>
                  <a:pt x="4682698" y="3643429"/>
                  <a:pt x="4696957" y="4178177"/>
                  <a:pt x="4910556" y="4667756"/>
                </a:cubicBezTo>
                <a:cubicBezTo>
                  <a:pt x="5062728" y="5015306"/>
                  <a:pt x="5245193" y="5341884"/>
                  <a:pt x="5374561" y="5703238"/>
                </a:cubicBezTo>
                <a:cubicBezTo>
                  <a:pt x="5500512" y="6053410"/>
                  <a:pt x="5575240" y="6402760"/>
                  <a:pt x="5591170" y="6745970"/>
                </a:cubicBezTo>
                <a:lnTo>
                  <a:pt x="5592970" y="6897158"/>
                </a:lnTo>
                <a:lnTo>
                  <a:pt x="2734191" y="6897158"/>
                </a:lnTo>
                <a:lnTo>
                  <a:pt x="2734191" y="6897159"/>
                </a:lnTo>
                <a:lnTo>
                  <a:pt x="0" y="6897159"/>
                </a:lnTo>
                <a:lnTo>
                  <a:pt x="0" y="1"/>
                </a:lnTo>
                <a:lnTo>
                  <a:pt x="1485712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D4AA31-097C-EEDA-1E4B-C044705E9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613" y="1122363"/>
            <a:ext cx="3541909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dirty="0"/>
              <a:t>Over to you: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81272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69"/>
    </mc:Choice>
    <mc:Fallback xmlns="">
      <p:transition spd="slow" advTm="31869"/>
    </mc:Fallback>
  </mc:AlternateContent>
</p:sld>
</file>

<file path=ppt/theme/theme1.xml><?xml version="1.0" encoding="utf-8"?>
<a:theme xmlns:a="http://schemas.openxmlformats.org/drawingml/2006/main" name="SplashVTI">
  <a:themeElements>
    <a:clrScheme name="Custom 11">
      <a:dk1>
        <a:srgbClr val="262626"/>
      </a:dk1>
      <a:lt1>
        <a:sysClr val="window" lastClr="FFFFFF"/>
      </a:lt1>
      <a:dk2>
        <a:srgbClr val="2F333D"/>
      </a:dk2>
      <a:lt2>
        <a:srgbClr val="E9F3F3"/>
      </a:lt2>
      <a:accent1>
        <a:srgbClr val="1EBE9B"/>
      </a:accent1>
      <a:accent2>
        <a:srgbClr val="FD8686"/>
      </a:accent2>
      <a:accent3>
        <a:srgbClr val="0AC8AD"/>
      </a:accent3>
      <a:accent4>
        <a:srgbClr val="E69500"/>
      </a:accent4>
      <a:accent5>
        <a:srgbClr val="EC4E70"/>
      </a:accent5>
      <a:accent6>
        <a:srgbClr val="794DFF"/>
      </a:accent6>
      <a:hlink>
        <a:srgbClr val="3E8FF1"/>
      </a:hlink>
      <a:folHlink>
        <a:srgbClr val="939393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729</Words>
  <Application>Microsoft Office PowerPoint</Application>
  <PresentationFormat>Widescreen</PresentationFormat>
  <Paragraphs>82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Arial</vt:lpstr>
      <vt:lpstr>Avenir Next LT Pro</vt:lpstr>
      <vt:lpstr>Posterama</vt:lpstr>
      <vt:lpstr>SplashVTI</vt:lpstr>
      <vt:lpstr>HPFY3001: Academic Survival Skills  Session 5: Reading and summarizing</vt:lpstr>
      <vt:lpstr>In this session:</vt:lpstr>
      <vt:lpstr>Types of reading list…</vt:lpstr>
      <vt:lpstr>Academic/critical reading</vt:lpstr>
      <vt:lpstr>Academic/critical reading</vt:lpstr>
      <vt:lpstr>Purpose of reading</vt:lpstr>
      <vt:lpstr>How to approach reading…</vt:lpstr>
      <vt:lpstr>How to approach reading…</vt:lpstr>
      <vt:lpstr>Scanning</vt:lpstr>
      <vt:lpstr>Skimming</vt:lpstr>
      <vt:lpstr>In-depth reading</vt:lpstr>
      <vt:lpstr>Key questions when reading</vt:lpstr>
      <vt:lpstr>Key questions for critical reading</vt:lpstr>
      <vt:lpstr>Things to look for when reading</vt:lpstr>
      <vt:lpstr>Putting reading in context</vt:lpstr>
      <vt:lpstr>Bibliographic information</vt:lpstr>
      <vt:lpstr>Over to you: any questions?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Rhian Keyse</dc:creator>
  <cp:lastModifiedBy>Rhian Keyse</cp:lastModifiedBy>
  <cp:revision>8</cp:revision>
  <dcterms:created xsi:type="dcterms:W3CDTF">2024-09-11T12:44:55Z</dcterms:created>
  <dcterms:modified xsi:type="dcterms:W3CDTF">2025-12-17T16:10:02Z</dcterms:modified>
</cp:coreProperties>
</file>