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76" r:id="rId1"/>
  </p:sldMasterIdLst>
  <p:notesMasterIdLst>
    <p:notesMasterId r:id="rId15"/>
  </p:notesMasterIdLst>
  <p:sldIdLst>
    <p:sldId id="256" r:id="rId2"/>
    <p:sldId id="258" r:id="rId3"/>
    <p:sldId id="272" r:id="rId4"/>
    <p:sldId id="282" r:id="rId5"/>
    <p:sldId id="284" r:id="rId6"/>
    <p:sldId id="287" r:id="rId7"/>
    <p:sldId id="274" r:id="rId8"/>
    <p:sldId id="278" r:id="rId9"/>
    <p:sldId id="288" r:id="rId10"/>
    <p:sldId id="279" r:id="rId11"/>
    <p:sldId id="280" r:id="rId12"/>
    <p:sldId id="281"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6" autoAdjust="0"/>
    <p:restoredTop sz="82658" autoAdjust="0"/>
  </p:normalViewPr>
  <p:slideViewPr>
    <p:cSldViewPr snapToGrid="0">
      <p:cViewPr varScale="1">
        <p:scale>
          <a:sx n="61" d="100"/>
          <a:sy n="61" d="100"/>
        </p:scale>
        <p:origin x="106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EA9F6-61A8-43C1-BBE7-4F54F7733DC3}" type="datetimeFigureOut">
              <a:rPr lang="en-GB" smtClean="0"/>
              <a:t>01/12/2022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A7DEE-AA22-4940-9E0D-CCCAC09DAAE1}" type="slidenum">
              <a:rPr lang="en-GB" smtClean="0"/>
              <a:t>‹#›</a:t>
            </a:fld>
            <a:endParaRPr lang="en-GB"/>
          </a:p>
        </p:txBody>
      </p:sp>
    </p:spTree>
    <p:extLst>
      <p:ext uri="{BB962C8B-B14F-4D97-AF65-F5344CB8AC3E}">
        <p14:creationId xmlns:p14="http://schemas.microsoft.com/office/powerpoint/2010/main" val="1153275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1</a:t>
            </a:fld>
            <a:endParaRPr lang="en-GB"/>
          </a:p>
        </p:txBody>
      </p:sp>
    </p:spTree>
    <p:extLst>
      <p:ext uri="{BB962C8B-B14F-4D97-AF65-F5344CB8AC3E}">
        <p14:creationId xmlns:p14="http://schemas.microsoft.com/office/powerpoint/2010/main" val="879566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Introduction</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Hospitality is the global phenomenon which is intended to meet the need of individual customer providing with facilities and amenities and facilities. Although level of service is varied depending on tourist mind of spending but accessibility of services depends on demand and supply of the services (</a:t>
            </a:r>
            <a:r>
              <a:rPr lang="en-US" sz="1200" kern="1200" dirty="0" err="1" smtClean="0">
                <a:solidFill>
                  <a:schemeClr val="tx1"/>
                </a:solidFill>
                <a:effectLst/>
                <a:latin typeface="+mn-lt"/>
                <a:ea typeface="+mn-ea"/>
                <a:cs typeface="+mn-cs"/>
              </a:rPr>
              <a:t>Karatepe</a:t>
            </a:r>
            <a:r>
              <a:rPr lang="en-US" sz="1200" kern="1200" dirty="0" smtClean="0">
                <a:solidFill>
                  <a:schemeClr val="tx1"/>
                </a:solidFill>
                <a:effectLst/>
                <a:latin typeface="+mn-lt"/>
                <a:ea typeface="+mn-ea"/>
                <a:cs typeface="+mn-cs"/>
              </a:rPr>
              <a:t> et al., 2021). Hotel, motel and resorts are established to provide ample of services and goods such as amenities, foods, entertainment, relaxation facilities, accommodation etc. which are designed depending on tourists need. Management and employee of this service sector are much prone to satisfy need of the customers because their philosophy is customer is first. Customer recommendation, their need, demand change frequently thus level of supply also changed as to earn revenue from the customers (Srivastava and Singh, 2020). As hotel business is a service industry where employee are directly touched with the customers whereas employee can maximize satisfaction level of individual customer and also can damage amount of revenue by increasing customers dissatisfaction with their mode of service (</a:t>
            </a:r>
            <a:r>
              <a:rPr lang="en-US" sz="1200" kern="1200" dirty="0" err="1" smtClean="0">
                <a:solidFill>
                  <a:schemeClr val="tx1"/>
                </a:solidFill>
                <a:effectLst/>
                <a:latin typeface="+mn-lt"/>
                <a:ea typeface="+mn-ea"/>
                <a:cs typeface="+mn-cs"/>
              </a:rPr>
              <a:t>Yadav</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Morya</a:t>
            </a:r>
            <a:r>
              <a:rPr lang="en-US" sz="1200" kern="1200" dirty="0" smtClean="0">
                <a:solidFill>
                  <a:schemeClr val="tx1"/>
                </a:solidFill>
                <a:effectLst/>
                <a:latin typeface="+mn-lt"/>
                <a:ea typeface="+mn-ea"/>
                <a:cs typeface="+mn-cs"/>
              </a:rPr>
              <a:t>, 2019). </a:t>
            </a:r>
          </a:p>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2</a:t>
            </a:fld>
            <a:endParaRPr lang="en-GB"/>
          </a:p>
        </p:txBody>
      </p:sp>
    </p:spTree>
    <p:extLst>
      <p:ext uri="{BB962C8B-B14F-4D97-AF65-F5344CB8AC3E}">
        <p14:creationId xmlns:p14="http://schemas.microsoft.com/office/powerpoint/2010/main" val="1762719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Employee has emotional attachment with the service because they provide basic to optimum service to the customer and very often customer may not have detail knowledge about service pattern, mode of service and many more which an employee can take this is an opportunity to enhance employee satisfaction through his or her emotional attachment with the customers (Wang et al., 2020). Employee engagement to the service increase productivity and their efficiency through their overall activities (</a:t>
            </a:r>
            <a:r>
              <a:rPr lang="en-US" sz="1200" kern="1200" dirty="0" err="1" smtClean="0">
                <a:solidFill>
                  <a:schemeClr val="tx1"/>
                </a:solidFill>
                <a:effectLst/>
                <a:latin typeface="+mn-lt"/>
                <a:ea typeface="+mn-ea"/>
                <a:cs typeface="+mn-cs"/>
              </a:rPr>
              <a:t>Raza</a:t>
            </a:r>
            <a:r>
              <a:rPr lang="en-US" sz="1200" kern="1200" dirty="0" smtClean="0">
                <a:solidFill>
                  <a:schemeClr val="tx1"/>
                </a:solidFill>
                <a:effectLst/>
                <a:latin typeface="+mn-lt"/>
                <a:ea typeface="+mn-ea"/>
                <a:cs typeface="+mn-cs"/>
              </a:rPr>
              <a:t> et al., 2021). A well-mannered, well groomed and knowledge employee can boost extensive amount of service providing with their engagement (Torres and Zhang, 2021). There various ways by which an employee can engage himself or herself with the service providing and can increase employee satisfaction:</a:t>
            </a: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3</a:t>
            </a:fld>
            <a:endParaRPr lang="en-GB"/>
          </a:p>
        </p:txBody>
      </p:sp>
    </p:spTree>
    <p:extLst>
      <p:ext uri="{BB962C8B-B14F-4D97-AF65-F5344CB8AC3E}">
        <p14:creationId xmlns:p14="http://schemas.microsoft.com/office/powerpoint/2010/main" val="2073679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Based on his extensive and thorough work on employee engagement, David Zinger has introduced a workable model that throws light on various aspects of employee involvement, dedication and engagement. The model is called Zinger Model on Employee Engagement. The model provides organisations with 12 keys that a manager must follow to achieve significant results.</a:t>
            </a: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4</a:t>
            </a:fld>
            <a:endParaRPr lang="en-GB"/>
          </a:p>
        </p:txBody>
      </p:sp>
    </p:spTree>
    <p:extLst>
      <p:ext uri="{BB962C8B-B14F-4D97-AF65-F5344CB8AC3E}">
        <p14:creationId xmlns:p14="http://schemas.microsoft.com/office/powerpoint/2010/main" val="8483698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It can make better mutual customer relationship:</a:t>
            </a:r>
            <a:r>
              <a:rPr lang="en-US" sz="1200" kern="1200" dirty="0" smtClean="0">
                <a:solidFill>
                  <a:schemeClr val="tx1"/>
                </a:solidFill>
                <a:effectLst/>
                <a:latin typeface="+mn-lt"/>
                <a:ea typeface="+mn-ea"/>
                <a:cs typeface="+mn-cs"/>
              </a:rPr>
              <a:t> An employee serve the guest directly and thus with his or her wit he or she can exchange views, ideas, and experiences and thus can provide best services to the guests (Bhardwaj and </a:t>
            </a:r>
            <a:r>
              <a:rPr lang="en-US" sz="1200" kern="1200" dirty="0" err="1" smtClean="0">
                <a:solidFill>
                  <a:schemeClr val="tx1"/>
                </a:solidFill>
                <a:effectLst/>
                <a:latin typeface="+mn-lt"/>
                <a:ea typeface="+mn-ea"/>
                <a:cs typeface="+mn-cs"/>
              </a:rPr>
              <a:t>Kalia</a:t>
            </a:r>
            <a:r>
              <a:rPr lang="en-US" sz="1200" kern="1200" dirty="0" smtClean="0">
                <a:solidFill>
                  <a:schemeClr val="tx1"/>
                </a:solidFill>
                <a:effectLst/>
                <a:latin typeface="+mn-lt"/>
                <a:ea typeface="+mn-ea"/>
                <a:cs typeface="+mn-cs"/>
              </a:rPr>
              <a:t>, 2021). As stated by Fillip </a:t>
            </a:r>
            <a:r>
              <a:rPr lang="en-US" sz="1200" kern="1200" dirty="0" err="1" smtClean="0">
                <a:solidFill>
                  <a:schemeClr val="tx1"/>
                </a:solidFill>
                <a:effectLst/>
                <a:latin typeface="+mn-lt"/>
                <a:ea typeface="+mn-ea"/>
                <a:cs typeface="+mn-cs"/>
              </a:rPr>
              <a:t>Bayen</a:t>
            </a:r>
            <a:r>
              <a:rPr lang="en-US" sz="1200" kern="1200" dirty="0" smtClean="0">
                <a:solidFill>
                  <a:schemeClr val="tx1"/>
                </a:solidFill>
                <a:effectLst/>
                <a:latin typeface="+mn-lt"/>
                <a:ea typeface="+mn-ea"/>
                <a:cs typeface="+mn-cs"/>
              </a:rPr>
              <a:t>, CEO of </a:t>
            </a:r>
            <a:r>
              <a:rPr lang="en-US" sz="1200" kern="1200" dirty="0" err="1" smtClean="0">
                <a:solidFill>
                  <a:schemeClr val="tx1"/>
                </a:solidFill>
                <a:effectLst/>
                <a:latin typeface="+mn-lt"/>
                <a:ea typeface="+mn-ea"/>
                <a:cs typeface="+mn-cs"/>
              </a:rPr>
              <a:t>Frobes</a:t>
            </a:r>
            <a:r>
              <a:rPr lang="en-US" sz="1200" kern="1200" dirty="0" smtClean="0">
                <a:solidFill>
                  <a:schemeClr val="tx1"/>
                </a:solidFill>
                <a:effectLst/>
                <a:latin typeface="+mn-lt"/>
                <a:ea typeface="+mn-ea"/>
                <a:cs typeface="+mn-cs"/>
              </a:rPr>
              <a:t> travel Guide that level of service is the prioritizing factors for tourists and mutual relationship with employee increase repeat guest to the hotels (</a:t>
            </a:r>
            <a:r>
              <a:rPr lang="en-US" sz="1200" kern="1200" dirty="0" err="1" smtClean="0">
                <a:solidFill>
                  <a:schemeClr val="tx1"/>
                </a:solidFill>
                <a:effectLst/>
                <a:latin typeface="+mn-lt"/>
                <a:ea typeface="+mn-ea"/>
                <a:cs typeface="+mn-cs"/>
              </a:rPr>
              <a:t>Guo</a:t>
            </a:r>
            <a:r>
              <a:rPr lang="en-US" sz="1200" kern="1200" dirty="0" smtClean="0">
                <a:solidFill>
                  <a:schemeClr val="tx1"/>
                </a:solidFill>
                <a:effectLst/>
                <a:latin typeface="+mn-lt"/>
                <a:ea typeface="+mn-ea"/>
                <a:cs typeface="+mn-cs"/>
              </a:rPr>
              <a:t> et al., 2022).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Professionalism Development:</a:t>
            </a:r>
            <a:r>
              <a:rPr lang="en-US" b="1" baseline="0" dirty="0" smtClean="0"/>
              <a:t> </a:t>
            </a:r>
            <a:r>
              <a:rPr lang="en-US" dirty="0" smtClean="0"/>
              <a:t>Employee who build</a:t>
            </a:r>
            <a:r>
              <a:rPr lang="en-US" baseline="0" dirty="0" smtClean="0"/>
              <a:t> a career in the hospitality sector tries to gather extensive knowledge about service mode and delivery which increase their capacity and capabilities for ensuring work efficiency </a:t>
            </a:r>
            <a:r>
              <a:rPr lang="en-US" sz="1200" kern="1200" dirty="0" smtClean="0">
                <a:solidFill>
                  <a:schemeClr val="tx1"/>
                </a:solidFill>
                <a:effectLst/>
                <a:latin typeface="+mn-lt"/>
                <a:ea typeface="+mn-ea"/>
                <a:cs typeface="+mn-cs"/>
              </a:rPr>
              <a:t>(Bhardwaj and </a:t>
            </a:r>
            <a:r>
              <a:rPr lang="en-US" sz="1200" kern="1200" dirty="0" err="1" smtClean="0">
                <a:solidFill>
                  <a:schemeClr val="tx1"/>
                </a:solidFill>
                <a:effectLst/>
                <a:latin typeface="+mn-lt"/>
                <a:ea typeface="+mn-ea"/>
                <a:cs typeface="+mn-cs"/>
              </a:rPr>
              <a:t>Kalia</a:t>
            </a:r>
            <a:r>
              <a:rPr lang="en-US" sz="1200" kern="1200" dirty="0" smtClean="0">
                <a:solidFill>
                  <a:schemeClr val="tx1"/>
                </a:solidFill>
                <a:effectLst/>
                <a:latin typeface="+mn-lt"/>
                <a:ea typeface="+mn-ea"/>
                <a:cs typeface="+mn-cs"/>
              </a:rPr>
              <a:t>, 2021)</a:t>
            </a:r>
            <a:r>
              <a:rPr lang="en-US" baseline="0" dirty="0" smtClean="0"/>
              <a:t>. </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Team work practices:</a:t>
            </a:r>
            <a:r>
              <a:rPr lang="en-US" sz="1200" kern="1200" dirty="0" smtClean="0">
                <a:solidFill>
                  <a:schemeClr val="tx1"/>
                </a:solidFill>
                <a:effectLst/>
                <a:latin typeface="+mn-lt"/>
                <a:ea typeface="+mn-ea"/>
                <a:cs typeface="+mn-cs"/>
              </a:rPr>
              <a:t> Management and authority of a hotel must develop team work practices because brainstorming session at the early morning before starting business operation show the way for best mode of services and make daily basis target (Wang et al., 2020). Team work practice opportunities unfold ample of opportunities to resolve problems and unwanted issues related to task. Long lasting relationship with the customers depend on level of problems solving swiftly (</a:t>
            </a:r>
            <a:r>
              <a:rPr lang="en-US" sz="1200" kern="1200" dirty="0" err="1" smtClean="0">
                <a:solidFill>
                  <a:schemeClr val="tx1"/>
                </a:solidFill>
                <a:effectLst/>
                <a:latin typeface="+mn-lt"/>
                <a:ea typeface="+mn-ea"/>
                <a:cs typeface="+mn-cs"/>
              </a:rPr>
              <a:t>Raza</a:t>
            </a:r>
            <a:r>
              <a:rPr lang="en-US" sz="1200" kern="1200" dirty="0" smtClean="0">
                <a:solidFill>
                  <a:schemeClr val="tx1"/>
                </a:solidFill>
                <a:effectLst/>
                <a:latin typeface="+mn-lt"/>
                <a:ea typeface="+mn-ea"/>
                <a:cs typeface="+mn-cs"/>
              </a:rPr>
              <a:t> et al., 2021).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5</a:t>
            </a:fld>
            <a:endParaRPr lang="en-GB"/>
          </a:p>
        </p:txBody>
      </p:sp>
    </p:spTree>
    <p:extLst>
      <p:ext uri="{BB962C8B-B14F-4D97-AF65-F5344CB8AC3E}">
        <p14:creationId xmlns:p14="http://schemas.microsoft.com/office/powerpoint/2010/main" val="4098123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smtClean="0"/>
              <a:t>Creation of linkage with the affiliated organization:</a:t>
            </a:r>
          </a:p>
          <a:p>
            <a:pPr marL="0" indent="0">
              <a:buNone/>
            </a:pPr>
            <a:r>
              <a:rPr lang="en-US" b="0" dirty="0" smtClean="0"/>
              <a:t>Hospitality sector maintains a strong relationship with the suppliers and the guest</a:t>
            </a:r>
            <a:r>
              <a:rPr lang="en-US" b="0" baseline="0" dirty="0" smtClean="0"/>
              <a:t>. They also learn method of service providing, area of operation, mode of service which fosters opportunities to build relationship with the organizations.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Serve</a:t>
            </a:r>
            <a:r>
              <a:rPr lang="en-US" b="1" baseline="0" dirty="0" smtClean="0"/>
              <a:t> the customers: </a:t>
            </a:r>
            <a:r>
              <a:rPr lang="en-US" dirty="0" smtClean="0"/>
              <a:t>Customer service is the prime indicator for satisfying guest needs who are willful to pay for desired services. Engaged employee can meet exact desire of a guest and can satisfy his or her need accordingly </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Guo</a:t>
            </a:r>
            <a:r>
              <a:rPr lang="en-US" sz="1200" kern="1200" dirty="0" smtClean="0">
                <a:solidFill>
                  <a:schemeClr val="tx1"/>
                </a:solidFill>
                <a:effectLst/>
                <a:latin typeface="+mn-lt"/>
                <a:ea typeface="+mn-ea"/>
                <a:cs typeface="+mn-cs"/>
              </a:rPr>
              <a:t> et al., 2022)</a:t>
            </a:r>
            <a:r>
              <a:rPr lang="en-US" dirty="0" smtClean="0"/>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sz="1200" b="1" kern="1200" dirty="0" smtClean="0">
                <a:solidFill>
                  <a:schemeClr val="tx1"/>
                </a:solidFill>
                <a:effectLst/>
                <a:latin typeface="+mn-lt"/>
                <a:ea typeface="+mn-ea"/>
                <a:cs typeface="+mn-cs"/>
              </a:rPr>
              <a:t>Recognition of employee:</a:t>
            </a:r>
            <a:r>
              <a:rPr lang="en-US" sz="1200" kern="1200" dirty="0" smtClean="0">
                <a:solidFill>
                  <a:schemeClr val="tx1"/>
                </a:solidFill>
                <a:effectLst/>
                <a:latin typeface="+mn-lt"/>
                <a:ea typeface="+mn-ea"/>
                <a:cs typeface="+mn-cs"/>
              </a:rPr>
              <a:t> Recognition of achievement either small or large increase confidence of the employee to serve more and more number of guests (Bhardwaj and </a:t>
            </a:r>
            <a:r>
              <a:rPr lang="en-US" sz="1200" kern="1200" dirty="0" err="1" smtClean="0">
                <a:solidFill>
                  <a:schemeClr val="tx1"/>
                </a:solidFill>
                <a:effectLst/>
                <a:latin typeface="+mn-lt"/>
                <a:ea typeface="+mn-ea"/>
                <a:cs typeface="+mn-cs"/>
              </a:rPr>
              <a:t>Kalia</a:t>
            </a:r>
            <a:r>
              <a:rPr lang="en-US" sz="1200" kern="1200" dirty="0" smtClean="0">
                <a:solidFill>
                  <a:schemeClr val="tx1"/>
                </a:solidFill>
                <a:effectLst/>
                <a:latin typeface="+mn-lt"/>
                <a:ea typeface="+mn-ea"/>
                <a:cs typeface="+mn-cs"/>
              </a:rPr>
              <a:t>, 2021). Outstanding performance of the employee get flourished with little efforts where they think they are important part of this property and do work at best. </a:t>
            </a:r>
          </a:p>
          <a:p>
            <a:endParaRPr lang="en-US" dirty="0" smtClean="0"/>
          </a:p>
          <a:p>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indent="0">
              <a:buNone/>
            </a:pPr>
            <a:endParaRPr lang="en-US" b="0" dirty="0"/>
          </a:p>
        </p:txBody>
      </p:sp>
      <p:sp>
        <p:nvSpPr>
          <p:cNvPr id="4" name="Slide Number Placeholder 3"/>
          <p:cNvSpPr>
            <a:spLocks noGrp="1"/>
          </p:cNvSpPr>
          <p:nvPr>
            <p:ph type="sldNum" sz="quarter" idx="10"/>
          </p:nvPr>
        </p:nvSpPr>
        <p:spPr/>
        <p:txBody>
          <a:bodyPr/>
          <a:lstStyle/>
          <a:p>
            <a:fld id="{2C3A7DEE-AA22-4940-9E0D-CCCAC09DAAE1}" type="slidenum">
              <a:rPr lang="en-GB" smtClean="0"/>
              <a:t>6</a:t>
            </a:fld>
            <a:endParaRPr lang="en-GB"/>
          </a:p>
        </p:txBody>
      </p:sp>
    </p:spTree>
    <p:extLst>
      <p:ext uri="{BB962C8B-B14F-4D97-AF65-F5344CB8AC3E}">
        <p14:creationId xmlns:p14="http://schemas.microsoft.com/office/powerpoint/2010/main" val="2643480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Reduce the chance of guest turnover: </a:t>
            </a:r>
            <a:r>
              <a:rPr lang="en-US" sz="1200" kern="1200" dirty="0" smtClean="0">
                <a:solidFill>
                  <a:schemeClr val="tx1"/>
                </a:solidFill>
                <a:effectLst/>
                <a:latin typeface="+mn-lt"/>
                <a:ea typeface="+mn-ea"/>
                <a:cs typeface="+mn-cs"/>
              </a:rPr>
              <a:t>A well trained employee caters best services with confidence because his or her engagement with work and decision making create sense of ownership to the employee (</a:t>
            </a:r>
            <a:r>
              <a:rPr lang="en-US" sz="1200" kern="1200" dirty="0" err="1" smtClean="0">
                <a:solidFill>
                  <a:schemeClr val="tx1"/>
                </a:solidFill>
                <a:effectLst/>
                <a:latin typeface="+mn-lt"/>
                <a:ea typeface="+mn-ea"/>
                <a:cs typeface="+mn-cs"/>
              </a:rPr>
              <a:t>Chathoth</a:t>
            </a:r>
            <a:r>
              <a:rPr lang="en-US" sz="1200" kern="1200" dirty="0" smtClean="0">
                <a:solidFill>
                  <a:schemeClr val="tx1"/>
                </a:solidFill>
                <a:effectLst/>
                <a:latin typeface="+mn-lt"/>
                <a:ea typeface="+mn-ea"/>
                <a:cs typeface="+mn-cs"/>
              </a:rPr>
              <a:t> et al., 2020). Although many hoteliers take chances to replace number of employee, rotate employee and this continuous shifting decrease employee satisfaction to the work and seduce him or her to left the job thus create greater damage for a hotel. </a:t>
            </a:r>
          </a:p>
          <a:p>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Revenue:</a:t>
            </a:r>
            <a:r>
              <a:rPr lang="en-US" dirty="0" smtClean="0"/>
              <a:t> An engage and active employee closely tied with service and business operation proactively which brings customer satisfaction which ultimately increase revenue for the hotel (</a:t>
            </a:r>
            <a:r>
              <a:rPr lang="en-US" dirty="0" err="1" smtClean="0"/>
              <a:t>Gürlek</a:t>
            </a:r>
            <a:r>
              <a:rPr lang="en-US" dirty="0" smtClean="0"/>
              <a:t> and Tuna, 2019). Customers’ satisfaction increase repeat customer and suggestion from employee help to fulfill loophole created by activities and decision provided by authority of the hotel (</a:t>
            </a:r>
            <a:r>
              <a:rPr lang="en-US" dirty="0" err="1" smtClean="0"/>
              <a:t>Karatepe</a:t>
            </a:r>
            <a:r>
              <a:rPr lang="en-US" dirty="0" smtClean="0"/>
              <a:t> et al., 2021). Data provided by Forbes travel guide implied that revenue of a hotel increase by 26% with the high engagement of employee with the service providing areas.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Automation of experience sharing:</a:t>
            </a:r>
            <a:r>
              <a:rPr lang="en-US" sz="1200" kern="1200" dirty="0" smtClean="0">
                <a:solidFill>
                  <a:schemeClr val="tx1"/>
                </a:solidFill>
                <a:effectLst/>
                <a:latin typeface="+mn-lt"/>
                <a:ea typeface="+mn-ea"/>
                <a:cs typeface="+mn-cs"/>
              </a:rPr>
              <a:t> Digital transformation and automation of services and experiences create opportunities to the hotels to generate revenues and wealth maximization (Srivastava and Singh, 2020). Digital booking, contactless payment, digitalization of pay roll approve the opportunities of sharing and making business more soothing to the customers and employee (</a:t>
            </a:r>
            <a:r>
              <a:rPr lang="en-US" sz="1200" kern="1200" dirty="0" err="1" smtClean="0">
                <a:solidFill>
                  <a:schemeClr val="tx1"/>
                </a:solidFill>
                <a:effectLst/>
                <a:latin typeface="+mn-lt"/>
                <a:ea typeface="+mn-ea"/>
                <a:cs typeface="+mn-cs"/>
              </a:rPr>
              <a:t>Yadav</a:t>
            </a:r>
            <a:r>
              <a:rPr lang="en-US" sz="1200" kern="1200" dirty="0" smtClean="0">
                <a:solidFill>
                  <a:schemeClr val="tx1"/>
                </a:solidFill>
                <a:effectLst/>
                <a:latin typeface="+mn-lt"/>
                <a:ea typeface="+mn-ea"/>
                <a:cs typeface="+mn-cs"/>
              </a:rPr>
              <a:t> and </a:t>
            </a:r>
            <a:r>
              <a:rPr lang="en-US" sz="1200" kern="1200" dirty="0" err="1" smtClean="0">
                <a:solidFill>
                  <a:schemeClr val="tx1"/>
                </a:solidFill>
                <a:effectLst/>
                <a:latin typeface="+mn-lt"/>
                <a:ea typeface="+mn-ea"/>
                <a:cs typeface="+mn-cs"/>
              </a:rPr>
              <a:t>Morya</a:t>
            </a:r>
            <a:r>
              <a:rPr lang="en-US" sz="1200" kern="1200" dirty="0" smtClean="0">
                <a:solidFill>
                  <a:schemeClr val="tx1"/>
                </a:solidFill>
                <a:effectLst/>
                <a:latin typeface="+mn-lt"/>
                <a:ea typeface="+mn-ea"/>
                <a:cs typeface="+mn-cs"/>
              </a:rPr>
              <a:t>, 2019). Employee who feel pride and feel state of self fulfill the requirements both of guests and visitors pave the way for success of the business.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7</a:t>
            </a:fld>
            <a:endParaRPr lang="en-GB"/>
          </a:p>
        </p:txBody>
      </p:sp>
    </p:spTree>
    <p:extLst>
      <p:ext uri="{BB962C8B-B14F-4D97-AF65-F5344CB8AC3E}">
        <p14:creationId xmlns:p14="http://schemas.microsoft.com/office/powerpoint/2010/main" val="8153054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Sharing opportunities of experiences:</a:t>
            </a:r>
            <a:r>
              <a:rPr lang="en-US" sz="1200" kern="1200" dirty="0" smtClean="0">
                <a:solidFill>
                  <a:schemeClr val="tx1"/>
                </a:solidFill>
                <a:effectLst/>
                <a:latin typeface="+mn-lt"/>
                <a:ea typeface="+mn-ea"/>
                <a:cs typeface="+mn-cs"/>
              </a:rPr>
              <a:t> Open communication opportunity let an employee to be courageous to share his or her views and ideas about service level, pattern of service, and comments of guests which increase overall quality of services of the property (Torres and Zhang, 2021).</a:t>
            </a:r>
          </a:p>
        </p:txBody>
      </p:sp>
      <p:sp>
        <p:nvSpPr>
          <p:cNvPr id="4" name="Slide Number Placeholder 3"/>
          <p:cNvSpPr>
            <a:spLocks noGrp="1"/>
          </p:cNvSpPr>
          <p:nvPr>
            <p:ph type="sldNum" sz="quarter" idx="10"/>
          </p:nvPr>
        </p:nvSpPr>
        <p:spPr/>
        <p:txBody>
          <a:bodyPr/>
          <a:lstStyle/>
          <a:p>
            <a:fld id="{2C3A7DEE-AA22-4940-9E0D-CCCAC09DAAE1}" type="slidenum">
              <a:rPr lang="en-GB" smtClean="0"/>
              <a:t>8</a:t>
            </a:fld>
            <a:endParaRPr lang="en-GB"/>
          </a:p>
        </p:txBody>
      </p:sp>
    </p:spTree>
    <p:extLst>
      <p:ext uri="{BB962C8B-B14F-4D97-AF65-F5344CB8AC3E}">
        <p14:creationId xmlns:p14="http://schemas.microsoft.com/office/powerpoint/2010/main" val="14315684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q"/>
            </a:pPr>
            <a:r>
              <a:rPr lang="en-US" dirty="0" smtClean="0"/>
              <a:t> </a:t>
            </a:r>
            <a:r>
              <a:rPr lang="en-US" b="1" dirty="0" smtClean="0"/>
              <a:t>Melrose Hotel</a:t>
            </a:r>
          </a:p>
          <a:p>
            <a:pPr>
              <a:buFont typeface="Wingdings" panose="05000000000000000000" pitchFamily="2" charset="2"/>
              <a:buChar char="q"/>
            </a:pPr>
            <a:r>
              <a:rPr lang="en-US" b="1" dirty="0" smtClean="0"/>
              <a:t>Grand Hyatt Dubai</a:t>
            </a:r>
          </a:p>
          <a:p>
            <a:pPr>
              <a:buFont typeface="Wingdings" panose="05000000000000000000" pitchFamily="2" charset="2"/>
              <a:buChar char="q"/>
            </a:pPr>
            <a:r>
              <a:rPr lang="en-US" b="1" dirty="0" smtClean="0"/>
              <a:t>Britannia Hotel City Centre Manchester</a:t>
            </a:r>
          </a:p>
        </p:txBody>
      </p:sp>
      <p:sp>
        <p:nvSpPr>
          <p:cNvPr id="4" name="Slide Number Placeholder 3"/>
          <p:cNvSpPr>
            <a:spLocks noGrp="1"/>
          </p:cNvSpPr>
          <p:nvPr>
            <p:ph type="sldNum" sz="quarter" idx="10"/>
          </p:nvPr>
        </p:nvSpPr>
        <p:spPr/>
        <p:txBody>
          <a:bodyPr/>
          <a:lstStyle/>
          <a:p>
            <a:fld id="{2C3A7DEE-AA22-4940-9E0D-CCCAC09DAAE1}" type="slidenum">
              <a:rPr lang="en-GB" smtClean="0"/>
              <a:t>9</a:t>
            </a:fld>
            <a:endParaRPr lang="en-GB"/>
          </a:p>
        </p:txBody>
      </p:sp>
    </p:spTree>
    <p:extLst>
      <p:ext uri="{BB962C8B-B14F-4D97-AF65-F5344CB8AC3E}">
        <p14:creationId xmlns:p14="http://schemas.microsoft.com/office/powerpoint/2010/main" val="1098536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Conclusion</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Employee engagement helps a hotel to thrive its business operation more rapidly. Their engagement helps to improve level of service, organizational productivity, employee efficiency, revenue and asset of the organization to an optimum level (</a:t>
            </a:r>
            <a:r>
              <a:rPr lang="en-US" sz="1200" kern="1200" dirty="0" err="1" smtClean="0">
                <a:solidFill>
                  <a:schemeClr val="tx1"/>
                </a:solidFill>
                <a:effectLst/>
                <a:latin typeface="+mn-lt"/>
                <a:ea typeface="+mn-ea"/>
                <a:cs typeface="+mn-cs"/>
              </a:rPr>
              <a:t>Guo</a:t>
            </a:r>
            <a:r>
              <a:rPr lang="en-US" sz="1200" kern="1200" dirty="0" smtClean="0">
                <a:solidFill>
                  <a:schemeClr val="tx1"/>
                </a:solidFill>
                <a:effectLst/>
                <a:latin typeface="+mn-lt"/>
                <a:ea typeface="+mn-ea"/>
                <a:cs typeface="+mn-cs"/>
              </a:rPr>
              <a:t> et al., 2022). Products and services become upscale with the employee engagement. Limited edition of employee engagement leads to the slow productivity for a property. Authority needs on pay extensive attention for ensuring employee engagement so that service laps never happen inside the organization (</a:t>
            </a:r>
            <a:r>
              <a:rPr lang="en-US" sz="1200" kern="1200" dirty="0" err="1" smtClean="0">
                <a:solidFill>
                  <a:schemeClr val="tx1"/>
                </a:solidFill>
                <a:effectLst/>
                <a:latin typeface="+mn-lt"/>
                <a:ea typeface="+mn-ea"/>
                <a:cs typeface="+mn-cs"/>
              </a:rPr>
              <a:t>Raza</a:t>
            </a:r>
            <a:r>
              <a:rPr lang="en-US" sz="1200" kern="1200" dirty="0" smtClean="0">
                <a:solidFill>
                  <a:schemeClr val="tx1"/>
                </a:solidFill>
                <a:effectLst/>
                <a:latin typeface="+mn-lt"/>
                <a:ea typeface="+mn-ea"/>
                <a:cs typeface="+mn-cs"/>
              </a:rPr>
              <a:t> et al., 2021). Various level of promotional facilities, offer, benefits, gifts and recognition help for better performance of the employee as with cushioning of facilities and amenities to the tourist. As guest come to take goods and services so minimum dissatisfaction renders greater level of damage to the organization. </a:t>
            </a: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10</a:t>
            </a:fld>
            <a:endParaRPr lang="en-GB"/>
          </a:p>
        </p:txBody>
      </p:sp>
    </p:spTree>
    <p:extLst>
      <p:ext uri="{BB962C8B-B14F-4D97-AF65-F5344CB8AC3E}">
        <p14:creationId xmlns:p14="http://schemas.microsoft.com/office/powerpoint/2010/main" val="1100860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smtClean="0">
                <a:latin typeface="Arial" panose="020B0604020202020204" pitchFamily="34" charset="0"/>
                <a:cs typeface="Arial" panose="020B0604020202020204" pitchFamily="34" charset="0"/>
              </a:rPr>
              <a:t>Bhardwaj, B. and </a:t>
            </a:r>
            <a:r>
              <a:rPr lang="en-US" sz="1200" dirty="0" err="1" smtClean="0">
                <a:latin typeface="Arial" panose="020B0604020202020204" pitchFamily="34" charset="0"/>
                <a:cs typeface="Arial" panose="020B0604020202020204" pitchFamily="34" charset="0"/>
              </a:rPr>
              <a:t>Kalia</a:t>
            </a:r>
            <a:r>
              <a:rPr lang="en-US" sz="1200" dirty="0" smtClean="0">
                <a:latin typeface="Arial" panose="020B0604020202020204" pitchFamily="34" charset="0"/>
                <a:cs typeface="Arial" panose="020B0604020202020204" pitchFamily="34" charset="0"/>
              </a:rPr>
              <a:t>, N., 2021. Contextual and task performance: role of employee engagement and organizational culture in hospitality industry. </a:t>
            </a:r>
            <a:r>
              <a:rPr lang="en-US" sz="1200" dirty="0" err="1" smtClean="0">
                <a:latin typeface="Arial" panose="020B0604020202020204" pitchFamily="34" charset="0"/>
                <a:cs typeface="Arial" panose="020B0604020202020204" pitchFamily="34" charset="0"/>
              </a:rPr>
              <a:t>Vilakshan</a:t>
            </a:r>
            <a:r>
              <a:rPr lang="en-US" sz="1200" dirty="0" smtClean="0">
                <a:latin typeface="Arial" panose="020B0604020202020204" pitchFamily="34" charset="0"/>
                <a:cs typeface="Arial" panose="020B0604020202020204" pitchFamily="34" charset="0"/>
              </a:rPr>
              <a:t>-XIMB Journal of Management.</a:t>
            </a:r>
          </a:p>
          <a:p>
            <a:pPr algn="just"/>
            <a:r>
              <a:rPr lang="en-US" sz="1200" dirty="0" err="1" smtClean="0">
                <a:latin typeface="Arial" panose="020B0604020202020204" pitchFamily="34" charset="0"/>
                <a:cs typeface="Arial" panose="020B0604020202020204" pitchFamily="34" charset="0"/>
              </a:rPr>
              <a:t>Chathoth</a:t>
            </a:r>
            <a:r>
              <a:rPr lang="en-US" sz="1200" dirty="0" smtClean="0">
                <a:latin typeface="Arial" panose="020B0604020202020204" pitchFamily="34" charset="0"/>
                <a:cs typeface="Arial" panose="020B0604020202020204" pitchFamily="34" charset="0"/>
              </a:rPr>
              <a:t>, P.K., Harrington, R.J., Chan, E.S., </a:t>
            </a:r>
            <a:r>
              <a:rPr lang="en-US" sz="1200" dirty="0" err="1" smtClean="0">
                <a:latin typeface="Arial" panose="020B0604020202020204" pitchFamily="34" charset="0"/>
                <a:cs typeface="Arial" panose="020B0604020202020204" pitchFamily="34" charset="0"/>
              </a:rPr>
              <a:t>Okumus</a:t>
            </a:r>
            <a:r>
              <a:rPr lang="en-US" sz="1200" dirty="0" smtClean="0">
                <a:latin typeface="Arial" panose="020B0604020202020204" pitchFamily="34" charset="0"/>
                <a:cs typeface="Arial" panose="020B0604020202020204" pitchFamily="34" charset="0"/>
              </a:rPr>
              <a:t>, F. and Song, Z., 2020. Situational and personal factors influencing hospitality employee engagement in value co-creation. International Journal of Hospitality Management, 91, p.102687.</a:t>
            </a:r>
          </a:p>
          <a:p>
            <a:pPr algn="just"/>
            <a:r>
              <a:rPr lang="en-US" sz="1200" dirty="0" err="1" smtClean="0">
                <a:latin typeface="Arial" panose="020B0604020202020204" pitchFamily="34" charset="0"/>
                <a:cs typeface="Arial" panose="020B0604020202020204" pitchFamily="34" charset="0"/>
              </a:rPr>
              <a:t>Guo</a:t>
            </a:r>
            <a:r>
              <a:rPr lang="en-US" sz="1200" dirty="0" smtClean="0">
                <a:latin typeface="Arial" panose="020B0604020202020204" pitchFamily="34" charset="0"/>
                <a:cs typeface="Arial" panose="020B0604020202020204" pitchFamily="34" charset="0"/>
              </a:rPr>
              <a:t>, Z., Yao, Y. and Chang, Y.C., 2022. Research on customer behavioral intention of hot spring resorts based on SOR model: The multiple mediation effects of service climate and employee engagement. Sustainability, 14(14), p.8869.</a:t>
            </a:r>
          </a:p>
          <a:p>
            <a:pPr algn="just"/>
            <a:r>
              <a:rPr lang="en-US" sz="1200" dirty="0" err="1" smtClean="0">
                <a:latin typeface="Arial" panose="020B0604020202020204" pitchFamily="34" charset="0"/>
                <a:cs typeface="Arial" panose="020B0604020202020204" pitchFamily="34" charset="0"/>
              </a:rPr>
              <a:t>Gürlek</a:t>
            </a:r>
            <a:r>
              <a:rPr lang="en-US" sz="1200" dirty="0" smtClean="0">
                <a:latin typeface="Arial" panose="020B0604020202020204" pitchFamily="34" charset="0"/>
                <a:cs typeface="Arial" panose="020B0604020202020204" pitchFamily="34" charset="0"/>
              </a:rPr>
              <a:t>, M. and Tuna, M., 2019. Corporate social responsibility and work engagement: Evidence from the hotel industry. Tourism Management Perspectives, 31, pp.195-208.</a:t>
            </a:r>
          </a:p>
          <a:p>
            <a:pPr algn="just"/>
            <a:r>
              <a:rPr lang="en-US" sz="1200" dirty="0" err="1" smtClean="0">
                <a:latin typeface="Arial" panose="020B0604020202020204" pitchFamily="34" charset="0"/>
                <a:cs typeface="Arial" panose="020B0604020202020204" pitchFamily="34" charset="0"/>
              </a:rPr>
              <a:t>Karatepe</a:t>
            </a:r>
            <a:r>
              <a:rPr lang="en-US" sz="1200" dirty="0" smtClean="0">
                <a:latin typeface="Arial" panose="020B0604020202020204" pitchFamily="34" charset="0"/>
                <a:cs typeface="Arial" panose="020B0604020202020204" pitchFamily="34" charset="0"/>
              </a:rPr>
              <a:t>, O.M., </a:t>
            </a:r>
            <a:r>
              <a:rPr lang="en-US" sz="1200" dirty="0" err="1" smtClean="0">
                <a:latin typeface="Arial" panose="020B0604020202020204" pitchFamily="34" charset="0"/>
                <a:cs typeface="Arial" panose="020B0604020202020204" pitchFamily="34" charset="0"/>
              </a:rPr>
              <a:t>Rezapouraghdam</a:t>
            </a:r>
            <a:r>
              <a:rPr lang="en-US" sz="1200" dirty="0" smtClean="0">
                <a:latin typeface="Arial" panose="020B0604020202020204" pitchFamily="34" charset="0"/>
                <a:cs typeface="Arial" panose="020B0604020202020204" pitchFamily="34" charset="0"/>
              </a:rPr>
              <a:t>, H. and </a:t>
            </a:r>
            <a:r>
              <a:rPr lang="en-US" sz="1200" dirty="0" err="1" smtClean="0">
                <a:latin typeface="Arial" panose="020B0604020202020204" pitchFamily="34" charset="0"/>
                <a:cs typeface="Arial" panose="020B0604020202020204" pitchFamily="34" charset="0"/>
              </a:rPr>
              <a:t>Hassannia</a:t>
            </a:r>
            <a:r>
              <a:rPr lang="en-US" sz="1200" dirty="0" smtClean="0">
                <a:latin typeface="Arial" panose="020B0604020202020204" pitchFamily="34" charset="0"/>
                <a:cs typeface="Arial" panose="020B0604020202020204" pitchFamily="34" charset="0"/>
              </a:rPr>
              <a:t>, R., 2021. Does employee engagement mediate the influence of psychological contract breach on pro-environmental behaviors and intent to remain with the organization in the hotel industry?. Journal of Hospitality Marketing &amp; Management, 30(3), pp.326-353.</a:t>
            </a: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11</a:t>
            </a:fld>
            <a:endParaRPr lang="en-GB"/>
          </a:p>
        </p:txBody>
      </p:sp>
    </p:spTree>
    <p:extLst>
      <p:ext uri="{BB962C8B-B14F-4D97-AF65-F5344CB8AC3E}">
        <p14:creationId xmlns:p14="http://schemas.microsoft.com/office/powerpoint/2010/main" val="2132480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smtClean="0">
                <a:solidFill>
                  <a:schemeClr val="tx1"/>
                </a:solidFill>
                <a:effectLst/>
                <a:latin typeface="+mn-lt"/>
                <a:ea typeface="+mn-ea"/>
                <a:cs typeface="+mn-cs"/>
              </a:rPr>
              <a:t>Raza</a:t>
            </a:r>
            <a:r>
              <a:rPr lang="en-US" sz="1200" kern="1200" dirty="0" smtClean="0">
                <a:solidFill>
                  <a:schemeClr val="tx1"/>
                </a:solidFill>
                <a:effectLst/>
                <a:latin typeface="+mn-lt"/>
                <a:ea typeface="+mn-ea"/>
                <a:cs typeface="+mn-cs"/>
              </a:rPr>
              <a:t>, A., </a:t>
            </a:r>
            <a:r>
              <a:rPr lang="en-US" sz="1200" kern="1200" dirty="0" err="1" smtClean="0">
                <a:solidFill>
                  <a:schemeClr val="tx1"/>
                </a:solidFill>
                <a:effectLst/>
                <a:latin typeface="+mn-lt"/>
                <a:ea typeface="+mn-ea"/>
                <a:cs typeface="+mn-cs"/>
              </a:rPr>
              <a:t>Farrukh</a:t>
            </a:r>
            <a:r>
              <a:rPr lang="en-US" sz="1200" kern="1200" dirty="0" smtClean="0">
                <a:solidFill>
                  <a:schemeClr val="tx1"/>
                </a:solidFill>
                <a:effectLst/>
                <a:latin typeface="+mn-lt"/>
                <a:ea typeface="+mn-ea"/>
                <a:cs typeface="+mn-cs"/>
              </a:rPr>
              <a:t>, M., Iqbal, M.K., </a:t>
            </a:r>
            <a:r>
              <a:rPr lang="en-US" sz="1200" kern="1200" dirty="0" err="1" smtClean="0">
                <a:solidFill>
                  <a:schemeClr val="tx1"/>
                </a:solidFill>
                <a:effectLst/>
                <a:latin typeface="+mn-lt"/>
                <a:ea typeface="+mn-ea"/>
                <a:cs typeface="+mn-cs"/>
              </a:rPr>
              <a:t>Farhan</a:t>
            </a:r>
            <a:r>
              <a:rPr lang="en-US" sz="1200" kern="1200" dirty="0" smtClean="0">
                <a:solidFill>
                  <a:schemeClr val="tx1"/>
                </a:solidFill>
                <a:effectLst/>
                <a:latin typeface="+mn-lt"/>
                <a:ea typeface="+mn-ea"/>
                <a:cs typeface="+mn-cs"/>
              </a:rPr>
              <a:t>, M. and Wu, Y., 2021. Corporate social responsibility and employees' voluntary pro‐environmental behavior: The role of organizational pride and employee engagement. Corporate Social Responsibility and Environmental Management, 28(3), pp.1104-1116.</a:t>
            </a:r>
          </a:p>
          <a:p>
            <a:r>
              <a:rPr lang="en-US" sz="1200" kern="1200" dirty="0" smtClean="0">
                <a:solidFill>
                  <a:schemeClr val="tx1"/>
                </a:solidFill>
                <a:effectLst/>
                <a:latin typeface="+mn-lt"/>
                <a:ea typeface="+mn-ea"/>
                <a:cs typeface="+mn-cs"/>
              </a:rPr>
              <a:t>Srivastava, S. and Singh, S., 2020. Linking personal growth initiative and organizational identification to employee engagement: testing the mediating-moderating effects in Indian hotel industry. Journal of Hospitality and Tourism Management, 45, pp.79-89.</a:t>
            </a:r>
          </a:p>
          <a:p>
            <a:r>
              <a:rPr lang="en-US" sz="1200" kern="1200" dirty="0" smtClean="0">
                <a:solidFill>
                  <a:schemeClr val="tx1"/>
                </a:solidFill>
                <a:effectLst/>
                <a:latin typeface="+mn-lt"/>
                <a:ea typeface="+mn-ea"/>
                <a:cs typeface="+mn-cs"/>
              </a:rPr>
              <a:t>Torres, E.N. and Zhang, T., 2021. The impact of wearable devices on employee wellness programs: A study of hotel industry workers. International Journal of Hospitality Management, 93, p.102769.</a:t>
            </a:r>
          </a:p>
          <a:p>
            <a:r>
              <a:rPr lang="en-US" sz="1200" kern="1200" dirty="0" smtClean="0">
                <a:solidFill>
                  <a:schemeClr val="tx1"/>
                </a:solidFill>
                <a:effectLst/>
                <a:latin typeface="+mn-lt"/>
                <a:ea typeface="+mn-ea"/>
                <a:cs typeface="+mn-cs"/>
              </a:rPr>
              <a:t>Wang, C., </a:t>
            </a:r>
            <a:r>
              <a:rPr lang="en-US" sz="1200" kern="1200" dirty="0" err="1" smtClean="0">
                <a:solidFill>
                  <a:schemeClr val="tx1"/>
                </a:solidFill>
                <a:effectLst/>
                <a:latin typeface="+mn-lt"/>
                <a:ea typeface="+mn-ea"/>
                <a:cs typeface="+mn-cs"/>
              </a:rPr>
              <a:t>Xu</a:t>
            </a:r>
            <a:r>
              <a:rPr lang="en-US" sz="1200" kern="1200" dirty="0" smtClean="0">
                <a:solidFill>
                  <a:schemeClr val="tx1"/>
                </a:solidFill>
                <a:effectLst/>
                <a:latin typeface="+mn-lt"/>
                <a:ea typeface="+mn-ea"/>
                <a:cs typeface="+mn-cs"/>
              </a:rPr>
              <a:t>, J., Zhang, T.C. and Li, Q.M., 2020. Effects of professional identity on turnover intention in China's hotel employees: The mediating role of employee engagement and job satisfaction. Journal of Hospitality and Tourism Management, 45, pp.10-22.</a:t>
            </a:r>
          </a:p>
          <a:p>
            <a:r>
              <a:rPr lang="en-US" sz="1200" kern="1200" dirty="0" err="1" smtClean="0">
                <a:solidFill>
                  <a:schemeClr val="tx1"/>
                </a:solidFill>
                <a:effectLst/>
                <a:latin typeface="+mn-lt"/>
                <a:ea typeface="+mn-ea"/>
                <a:cs typeface="+mn-cs"/>
              </a:rPr>
              <a:t>Yadav</a:t>
            </a:r>
            <a:r>
              <a:rPr lang="en-US" sz="1200" kern="1200" dirty="0" smtClean="0">
                <a:solidFill>
                  <a:schemeClr val="tx1"/>
                </a:solidFill>
                <a:effectLst/>
                <a:latin typeface="+mn-lt"/>
                <a:ea typeface="+mn-ea"/>
                <a:cs typeface="+mn-cs"/>
              </a:rPr>
              <a:t>, S. and </a:t>
            </a:r>
            <a:r>
              <a:rPr lang="en-US" sz="1200" kern="1200" dirty="0" err="1" smtClean="0">
                <a:solidFill>
                  <a:schemeClr val="tx1"/>
                </a:solidFill>
                <a:effectLst/>
                <a:latin typeface="+mn-lt"/>
                <a:ea typeface="+mn-ea"/>
                <a:cs typeface="+mn-cs"/>
              </a:rPr>
              <a:t>Morya</a:t>
            </a:r>
            <a:r>
              <a:rPr lang="en-US" sz="1200" kern="1200" dirty="0" smtClean="0">
                <a:solidFill>
                  <a:schemeClr val="tx1"/>
                </a:solidFill>
                <a:effectLst/>
                <a:latin typeface="+mn-lt"/>
                <a:ea typeface="+mn-ea"/>
                <a:cs typeface="+mn-cs"/>
              </a:rPr>
              <a:t>, K.K., 2019. A Study of Employee Engagement and Its Impact on Organizational Citizenship Behavior in the Hotel Industry. IUP Journal of Organizational Behavior, 18(1).</a:t>
            </a:r>
          </a:p>
          <a:p>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2C3A7DEE-AA22-4940-9E0D-CCCAC09DAAE1}" type="slidenum">
              <a:rPr lang="en-GB" smtClean="0"/>
              <a:t>12</a:t>
            </a:fld>
            <a:endParaRPr lang="en-GB"/>
          </a:p>
        </p:txBody>
      </p:sp>
    </p:spTree>
    <p:extLst>
      <p:ext uri="{BB962C8B-B14F-4D97-AF65-F5344CB8AC3E}">
        <p14:creationId xmlns:p14="http://schemas.microsoft.com/office/powerpoint/2010/main" val="3438660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3A7DEE-AA22-4940-9E0D-CCCAC09DAAE1}" type="slidenum">
              <a:rPr lang="en-GB" smtClean="0"/>
              <a:t>13</a:t>
            </a:fld>
            <a:endParaRPr lang="en-GB"/>
          </a:p>
        </p:txBody>
      </p:sp>
    </p:spTree>
    <p:extLst>
      <p:ext uri="{BB962C8B-B14F-4D97-AF65-F5344CB8AC3E}">
        <p14:creationId xmlns:p14="http://schemas.microsoft.com/office/powerpoint/2010/main" val="27523555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9702E4B-F344-4650-BBD4-BCA001A8D95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1491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4200452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9872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16B2D9-1063-483E-8B43-48FFAA08322B}"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495454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16B2D9-1063-483E-8B43-48FFAA08322B}" type="datetimeFigureOut">
              <a:rPr lang="en-GB" smtClean="0"/>
              <a:t>01/12/2022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702E4B-F344-4650-BBD4-BCA001A8D95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69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16B2D9-1063-483E-8B43-48FFAA08322B}" type="datetimeFigureOut">
              <a:rPr lang="en-GB" smtClean="0"/>
              <a:t>01/12/2022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702E4B-F344-4650-BBD4-BCA001A8D95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7981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16B2D9-1063-483E-8B43-48FFAA08322B}" type="datetimeFigureOut">
              <a:rPr lang="en-GB" smtClean="0"/>
              <a:t>01/12/2022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217124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6157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404953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16B2D9-1063-483E-8B43-48FFAA08322B}"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04448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34009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897620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Tree>
    <p:extLst>
      <p:ext uri="{BB962C8B-B14F-4D97-AF65-F5344CB8AC3E}">
        <p14:creationId xmlns:p14="http://schemas.microsoft.com/office/powerpoint/2010/main" val="1418143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2761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0966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887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16B2D9-1063-483E-8B43-48FFAA08322B}"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702E4B-F344-4650-BBD4-BCA001A8D95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3525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A16B2D9-1063-483E-8B43-48FFAA08322B}" type="datetimeFigureOut">
              <a:rPr lang="en-GB" smtClean="0"/>
              <a:t>01/12/2022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9702E4B-F344-4650-BBD4-BCA001A8D956}" type="slidenum">
              <a:rPr lang="en-GB" smtClean="0"/>
              <a:t>‹#›</a:t>
            </a:fld>
            <a:endParaRPr lang="en-GB"/>
          </a:p>
        </p:txBody>
      </p:sp>
    </p:spTree>
    <p:extLst>
      <p:ext uri="{BB962C8B-B14F-4D97-AF65-F5344CB8AC3E}">
        <p14:creationId xmlns:p14="http://schemas.microsoft.com/office/powerpoint/2010/main" val="1520462490"/>
      </p:ext>
    </p:extLst>
  </p:cSld>
  <p:clrMap bg1="lt1" tx1="dk1" bg2="lt2" tx2="dk2" accent1="accent1" accent2="accent2" accent3="accent3" accent4="accent4" accent5="accent5" accent6="accent6" hlink="hlink" folHlink="folHlink"/>
  <p:sldLayoutIdLst>
    <p:sldLayoutId id="2147484277" r:id="rId1"/>
    <p:sldLayoutId id="2147484278" r:id="rId2"/>
    <p:sldLayoutId id="2147484279" r:id="rId3"/>
    <p:sldLayoutId id="2147484280" r:id="rId4"/>
    <p:sldLayoutId id="2147484281" r:id="rId5"/>
    <p:sldLayoutId id="2147484282" r:id="rId6"/>
    <p:sldLayoutId id="2147484283" r:id="rId7"/>
    <p:sldLayoutId id="2147484284" r:id="rId8"/>
    <p:sldLayoutId id="2147484285" r:id="rId9"/>
    <p:sldLayoutId id="2147484286" r:id="rId10"/>
    <p:sldLayoutId id="2147484287" r:id="rId11"/>
    <p:sldLayoutId id="2147484288" r:id="rId12"/>
    <p:sldLayoutId id="2147484289" r:id="rId13"/>
    <p:sldLayoutId id="2147484290" r:id="rId14"/>
    <p:sldLayoutId id="2147484291" r:id="rId15"/>
    <p:sldLayoutId id="2147484292" r:id="rId16"/>
    <p:sldLayoutId id="214748429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27A8E-BD9A-4932-AB6C-42CACE2BD7E0}"/>
              </a:ext>
            </a:extLst>
          </p:cNvPr>
          <p:cNvSpPr>
            <a:spLocks noGrp="1"/>
          </p:cNvSpPr>
          <p:nvPr>
            <p:ph type="ctrTitle"/>
          </p:nvPr>
        </p:nvSpPr>
        <p:spPr>
          <a:xfrm>
            <a:off x="2387190" y="1684870"/>
            <a:ext cx="7980599" cy="1515533"/>
          </a:xfrm>
        </p:spPr>
        <p:txBody>
          <a:bodyPr>
            <a:normAutofit/>
          </a:bodyPr>
          <a:lstStyle/>
          <a:p>
            <a:pPr>
              <a:lnSpc>
                <a:spcPct val="150000"/>
              </a:lnSpc>
              <a:spcAft>
                <a:spcPts val="800"/>
              </a:spcAft>
            </a:pPr>
            <a:r>
              <a:rPr lang="en-GB" sz="2800" b="1" dirty="0" smtClean="0">
                <a:latin typeface="Calibri" panose="020F0502020204030204" pitchFamily="34" charset="0"/>
                <a:ea typeface="Calibri" panose="020F0502020204030204" pitchFamily="34" charset="0"/>
                <a:cs typeface="Times New Roman" panose="02020603050405020304" pitchFamily="18" charset="0"/>
              </a:rPr>
              <a:t>Employee Engagement</a:t>
            </a:r>
            <a:endParaRPr lang="en-GB" sz="2800" dirty="0">
              <a:effectLst/>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5D1C9723-4F9C-4C95-8082-FBB7AF2C9A9A}"/>
              </a:ext>
            </a:extLst>
          </p:cNvPr>
          <p:cNvSpPr>
            <a:spLocks noGrp="1"/>
          </p:cNvSpPr>
          <p:nvPr>
            <p:ph type="subTitle" idx="1"/>
          </p:nvPr>
        </p:nvSpPr>
        <p:spPr/>
        <p:txBody>
          <a:bodyPr>
            <a:normAutofit lnSpcReduction="10000"/>
          </a:bodyPr>
          <a:lstStyle/>
          <a:p>
            <a:r>
              <a:rPr lang="en-GB" dirty="0"/>
              <a:t> </a:t>
            </a:r>
          </a:p>
          <a:p>
            <a:r>
              <a:rPr lang="en-GB" dirty="0"/>
              <a:t>Group Name </a:t>
            </a:r>
          </a:p>
          <a:p>
            <a:r>
              <a:rPr lang="en-GB" dirty="0"/>
              <a:t>Member Names and IDs</a:t>
            </a:r>
          </a:p>
        </p:txBody>
      </p:sp>
    </p:spTree>
    <p:extLst>
      <p:ext uri="{BB962C8B-B14F-4D97-AF65-F5344CB8AC3E}">
        <p14:creationId xmlns:p14="http://schemas.microsoft.com/office/powerpoint/2010/main" val="28221590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5E449-3127-41A3-A4A5-E0D46E4D1F47}"/>
              </a:ext>
            </a:extLst>
          </p:cNvPr>
          <p:cNvSpPr>
            <a:spLocks noGrp="1"/>
          </p:cNvSpPr>
          <p:nvPr>
            <p:ph type="title"/>
          </p:nvPr>
        </p:nvSpPr>
        <p:spPr>
          <a:xfrm>
            <a:off x="1295401" y="160721"/>
            <a:ext cx="9601196" cy="1303867"/>
          </a:xfrm>
        </p:spPr>
        <p:txBody>
          <a:bodyPr/>
          <a:lstStyle/>
          <a:p>
            <a:r>
              <a:rPr lang="en-GB" dirty="0"/>
              <a:t>Introduction </a:t>
            </a:r>
          </a:p>
        </p:txBody>
      </p:sp>
      <p:sp>
        <p:nvSpPr>
          <p:cNvPr id="3" name="Content Placeholder 2">
            <a:extLst>
              <a:ext uri="{FF2B5EF4-FFF2-40B4-BE49-F238E27FC236}">
                <a16:creationId xmlns:a16="http://schemas.microsoft.com/office/drawing/2014/main" id="{E8D5E924-A92D-4507-9E2B-855C65069C7F}"/>
              </a:ext>
            </a:extLst>
          </p:cNvPr>
          <p:cNvSpPr>
            <a:spLocks noGrp="1"/>
          </p:cNvSpPr>
          <p:nvPr>
            <p:ph idx="1"/>
          </p:nvPr>
        </p:nvSpPr>
        <p:spPr>
          <a:xfrm>
            <a:off x="1295401" y="812654"/>
            <a:ext cx="9771992" cy="4768339"/>
          </a:xfrm>
        </p:spPr>
        <p:txBody>
          <a:bodyPr>
            <a:normAutofit fontScale="32500" lnSpcReduction="20000"/>
          </a:bodyPr>
          <a:lstStyle/>
          <a:p>
            <a:pPr marL="0" indent="0" algn="just">
              <a:lnSpc>
                <a:spcPct val="170000"/>
              </a:lnSpc>
              <a:buNone/>
            </a:pPr>
            <a:endParaRPr lang="en-US" sz="6400" dirty="0" smtClean="0">
              <a:latin typeface="Arial" panose="020B0604020202020204" pitchFamily="34" charset="0"/>
              <a:cs typeface="Arial" panose="020B0604020202020204" pitchFamily="34" charset="0"/>
            </a:endParaRPr>
          </a:p>
          <a:p>
            <a:pPr marL="0" indent="0" algn="just">
              <a:lnSpc>
                <a:spcPct val="170000"/>
              </a:lnSpc>
              <a:buNone/>
            </a:pPr>
            <a:r>
              <a:rPr lang="en-US" sz="6400" b="1" dirty="0" smtClean="0">
                <a:latin typeface="Arial" panose="020B0604020202020204" pitchFamily="34" charset="0"/>
                <a:cs typeface="Arial" panose="020B0604020202020204" pitchFamily="34" charset="0"/>
              </a:rPr>
              <a:t>Hospitality</a:t>
            </a:r>
            <a:r>
              <a:rPr lang="en-US" sz="6400" dirty="0" smtClean="0">
                <a:latin typeface="Arial" panose="020B0604020202020204" pitchFamily="34" charset="0"/>
                <a:cs typeface="Arial" panose="020B0604020202020204" pitchFamily="34" charset="0"/>
              </a:rPr>
              <a:t> </a:t>
            </a:r>
            <a:r>
              <a:rPr lang="en-US" sz="6400" dirty="0">
                <a:latin typeface="Arial" panose="020B0604020202020204" pitchFamily="34" charset="0"/>
                <a:cs typeface="Arial" panose="020B0604020202020204" pitchFamily="34" charset="0"/>
              </a:rPr>
              <a:t>is the global phenomenon which is intended to meet the need of individual customer providing with facilities and amenities and </a:t>
            </a:r>
            <a:r>
              <a:rPr lang="en-US" sz="6400" dirty="0" smtClean="0">
                <a:latin typeface="Arial" panose="020B0604020202020204" pitchFamily="34" charset="0"/>
                <a:cs typeface="Arial" panose="020B0604020202020204" pitchFamily="34" charset="0"/>
              </a:rPr>
              <a:t>facilities</a:t>
            </a:r>
            <a:endParaRPr lang="en-US" sz="400" dirty="0">
              <a:latin typeface="Arial" panose="020B0604020202020204" pitchFamily="34" charset="0"/>
              <a:cs typeface="Arial" panose="020B0604020202020204" pitchFamily="34" charset="0"/>
            </a:endParaRPr>
          </a:p>
          <a:p>
            <a:pPr marL="0" indent="0" algn="just">
              <a:lnSpc>
                <a:spcPct val="170000"/>
              </a:lnSpc>
              <a:buNone/>
            </a:pPr>
            <a:r>
              <a:rPr lang="en-US" sz="6400" b="1" dirty="0" smtClean="0">
                <a:latin typeface="Arial" panose="020B0604020202020204" pitchFamily="34" charset="0"/>
                <a:cs typeface="Arial" panose="020B0604020202020204" pitchFamily="34" charset="0"/>
              </a:rPr>
              <a:t>Management </a:t>
            </a:r>
            <a:r>
              <a:rPr lang="en-US" sz="6400" b="1" dirty="0">
                <a:latin typeface="Arial" panose="020B0604020202020204" pitchFamily="34" charset="0"/>
                <a:cs typeface="Arial" panose="020B0604020202020204" pitchFamily="34" charset="0"/>
              </a:rPr>
              <a:t>and employee </a:t>
            </a:r>
            <a:r>
              <a:rPr lang="en-US" sz="6400" dirty="0">
                <a:latin typeface="Arial" panose="020B0604020202020204" pitchFamily="34" charset="0"/>
                <a:cs typeface="Arial" panose="020B0604020202020204" pitchFamily="34" charset="0"/>
              </a:rPr>
              <a:t>of this service sector are much prone to satisfy need of the customers because their philosophy is customer is first. Customer recommendation, their need, demand change frequently thus level of supply also changed as to earn </a:t>
            </a:r>
            <a:r>
              <a:rPr lang="en-US" sz="6400" b="1" dirty="0">
                <a:latin typeface="Arial" panose="020B0604020202020204" pitchFamily="34" charset="0"/>
                <a:cs typeface="Arial" panose="020B0604020202020204" pitchFamily="34" charset="0"/>
              </a:rPr>
              <a:t>revenue</a:t>
            </a:r>
            <a:r>
              <a:rPr lang="en-US" sz="6400" dirty="0">
                <a:latin typeface="Arial" panose="020B0604020202020204" pitchFamily="34" charset="0"/>
                <a:cs typeface="Arial" panose="020B0604020202020204" pitchFamily="34" charset="0"/>
              </a:rPr>
              <a:t> from the customers (Srivastava and Singh, 2020). </a:t>
            </a:r>
            <a:endParaRPr lang="en-GB" dirty="0"/>
          </a:p>
        </p:txBody>
      </p:sp>
    </p:spTree>
    <p:extLst>
      <p:ext uri="{BB962C8B-B14F-4D97-AF65-F5344CB8AC3E}">
        <p14:creationId xmlns:p14="http://schemas.microsoft.com/office/powerpoint/2010/main" val="26744835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594675"/>
            <a:ext cx="9601196" cy="1303867"/>
          </a:xfrm>
        </p:spPr>
        <p:txBody>
          <a:bodyPr>
            <a:normAutofit fontScale="90000"/>
          </a:bodyPr>
          <a:lstStyle/>
          <a:p>
            <a:r>
              <a:rPr lang="en-US" b="1" dirty="0" smtClean="0"/>
              <a:t>Definition of employee engagement</a:t>
            </a:r>
            <a:r>
              <a:rPr lang="en-US" dirty="0"/>
              <a:t/>
            </a:r>
            <a:br>
              <a:rPr lang="en-US" dirty="0"/>
            </a:br>
            <a:endParaRPr lang="en-US" dirty="0"/>
          </a:p>
        </p:txBody>
      </p:sp>
      <p:sp>
        <p:nvSpPr>
          <p:cNvPr id="3" name="Content Placeholder 2"/>
          <p:cNvSpPr>
            <a:spLocks noGrp="1"/>
          </p:cNvSpPr>
          <p:nvPr>
            <p:ph idx="1"/>
          </p:nvPr>
        </p:nvSpPr>
        <p:spPr>
          <a:xfrm>
            <a:off x="573437" y="1100381"/>
            <a:ext cx="11034794" cy="5269422"/>
          </a:xfrm>
        </p:spPr>
        <p:txBody>
          <a:bodyPr>
            <a:normAutofit/>
          </a:bodyPr>
          <a:lstStyle/>
          <a:p>
            <a:pPr marL="0" indent="0" algn="just">
              <a:buNone/>
            </a:pPr>
            <a:endParaRPr lang="en-US" dirty="0" smtClean="0"/>
          </a:p>
          <a:p>
            <a:pPr marL="0" indent="0" algn="just">
              <a:buNone/>
            </a:pPr>
            <a:r>
              <a:rPr lang="en-US" b="1" dirty="0" smtClean="0"/>
              <a:t>Employee</a:t>
            </a:r>
            <a:r>
              <a:rPr lang="en-US" dirty="0" smtClean="0"/>
              <a:t> </a:t>
            </a:r>
            <a:r>
              <a:rPr lang="en-US" dirty="0"/>
              <a:t>has emotional attachment with the service because they provide basic to optimum service to the customer and very often customer may not have detail knowledge about service pattern, mode of service and many more which an employee can take this is an opportunity to enhance employee satisfaction through his or her emotional attachment with the customers (Wang et al., 2020). </a:t>
            </a:r>
            <a:endParaRPr lang="en-US" dirty="0" smtClean="0"/>
          </a:p>
          <a:p>
            <a:pPr marL="0" indent="0" algn="just">
              <a:buNone/>
            </a:pPr>
            <a:endParaRPr lang="en-US" dirty="0"/>
          </a:p>
          <a:p>
            <a:pPr marL="0" indent="0" algn="just">
              <a:buNone/>
            </a:pPr>
            <a:endParaRPr lang="en-US" sz="100" dirty="0" smtClean="0"/>
          </a:p>
          <a:p>
            <a:pPr marL="0" indent="0" algn="just">
              <a:buNone/>
            </a:pPr>
            <a:r>
              <a:rPr lang="en-US" b="1" dirty="0" smtClean="0"/>
              <a:t>Employee </a:t>
            </a:r>
            <a:r>
              <a:rPr lang="en-US" b="1" dirty="0"/>
              <a:t>engagement </a:t>
            </a:r>
            <a:r>
              <a:rPr lang="en-US" dirty="0"/>
              <a:t>to the service increase productivity and their efficiency through their overall activities (</a:t>
            </a:r>
            <a:r>
              <a:rPr lang="en-US" dirty="0" err="1"/>
              <a:t>Raza</a:t>
            </a:r>
            <a:r>
              <a:rPr lang="en-US" dirty="0"/>
              <a:t> et al., 2021). A well-mannered, well groomed and knowledge employee can boost extensive amount of service providing with their engagement (Torres and Zhang, 2021). </a:t>
            </a:r>
          </a:p>
        </p:txBody>
      </p:sp>
    </p:spTree>
    <p:extLst>
      <p:ext uri="{BB962C8B-B14F-4D97-AF65-F5344CB8AC3E}">
        <p14:creationId xmlns:p14="http://schemas.microsoft.com/office/powerpoint/2010/main" val="13409914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Employee engagement model</a:t>
            </a:r>
            <a:endParaRPr lang="en-US" b="1" dirty="0"/>
          </a:p>
        </p:txBody>
      </p:sp>
      <p:pic>
        <p:nvPicPr>
          <p:cNvPr id="1028" name="Picture 4" descr="Zinger Model of Employee Engagement"/>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78603" y="2402479"/>
            <a:ext cx="11034793" cy="3874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26673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Employee engagement model</a:t>
            </a:r>
            <a:endParaRPr lang="en-US" dirty="0"/>
          </a:p>
        </p:txBody>
      </p:sp>
      <p:sp>
        <p:nvSpPr>
          <p:cNvPr id="3" name="Content Placeholder 2"/>
          <p:cNvSpPr>
            <a:spLocks noGrp="1"/>
          </p:cNvSpPr>
          <p:nvPr>
            <p:ph idx="1"/>
          </p:nvPr>
        </p:nvSpPr>
        <p:spPr/>
        <p:txBody>
          <a:bodyPr/>
          <a:lstStyle/>
          <a:p>
            <a:pPr>
              <a:buFont typeface="Wingdings" panose="05000000000000000000" pitchFamily="2" charset="2"/>
              <a:buChar char="q"/>
            </a:pPr>
            <a:r>
              <a:rPr lang="en-US" b="1" dirty="0"/>
              <a:t>It can make better mutual customer </a:t>
            </a:r>
            <a:r>
              <a:rPr lang="en-US" b="1" dirty="0" smtClean="0"/>
              <a:t>relationship</a:t>
            </a:r>
          </a:p>
          <a:p>
            <a:pPr>
              <a:buFont typeface="Wingdings" panose="05000000000000000000" pitchFamily="2" charset="2"/>
              <a:buChar char="q"/>
            </a:pPr>
            <a:r>
              <a:rPr lang="en-US" b="1" dirty="0" smtClean="0"/>
              <a:t>Professionalism Development</a:t>
            </a:r>
          </a:p>
          <a:p>
            <a:pPr>
              <a:buFont typeface="Wingdings" panose="05000000000000000000" pitchFamily="2" charset="2"/>
              <a:buChar char="q"/>
            </a:pPr>
            <a:r>
              <a:rPr lang="en-US" b="1" dirty="0"/>
              <a:t>Team work practices</a:t>
            </a:r>
            <a:endParaRPr lang="en-US" dirty="0"/>
          </a:p>
          <a:p>
            <a:pPr marL="0" indent="0">
              <a:buNone/>
            </a:pPr>
            <a:endParaRPr lang="en-US" dirty="0"/>
          </a:p>
          <a:p>
            <a:pPr marL="0" indent="0">
              <a:buNone/>
            </a:pPr>
            <a:endParaRPr lang="en-US" dirty="0"/>
          </a:p>
        </p:txBody>
      </p:sp>
      <p:pic>
        <p:nvPicPr>
          <p:cNvPr id="5" name="Picture 2" descr="Customer relationship management Images | Free Vectors, Stock Photos &amp; PSD"/>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919410" y="1989222"/>
            <a:ext cx="2597984" cy="2197768"/>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 name="Content Placeholder 2"/>
          <p:cNvSpPr txBox="1">
            <a:spLocks/>
          </p:cNvSpPr>
          <p:nvPr/>
        </p:nvSpPr>
        <p:spPr>
          <a:xfrm>
            <a:off x="9342303" y="9931085"/>
            <a:ext cx="800314" cy="191427"/>
          </a:xfrm>
          <a:prstGeom prst="rect">
            <a:avLst/>
          </a:prstGeom>
        </p:spPr>
        <p:txBody>
          <a:bodyPr vert="horz" lIns="91440" tIns="45720" rIns="91440" bIns="45720" rtlCol="0" anchor="t">
            <a:normAutofit fontScale="25000" lnSpcReduction="20000"/>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pPr>
              <a:buFont typeface="Wingdings" panose="05000000000000000000" pitchFamily="2" charset="2"/>
              <a:buChar char="q"/>
            </a:pPr>
            <a:r>
              <a:rPr lang="en-US" b="1" smtClean="0"/>
              <a:t>It can make better mutual customer relationship</a:t>
            </a:r>
          </a:p>
          <a:p>
            <a:pPr>
              <a:buFont typeface="Wingdings" panose="05000000000000000000" pitchFamily="2" charset="2"/>
              <a:buChar char="q"/>
            </a:pPr>
            <a:r>
              <a:rPr lang="en-US" b="1" smtClean="0"/>
              <a:t>Professionalism Development</a:t>
            </a:r>
          </a:p>
          <a:p>
            <a:pPr>
              <a:buFont typeface="Wingdings" panose="05000000000000000000" pitchFamily="2" charset="2"/>
              <a:buChar char="q"/>
            </a:pPr>
            <a:r>
              <a:rPr lang="en-US" b="1" smtClean="0"/>
              <a:t>Team work practices</a:t>
            </a:r>
            <a:endParaRPr lang="en-US" smtClean="0"/>
          </a:p>
          <a:p>
            <a:pPr marL="0" indent="0">
              <a:buFont typeface="Arial"/>
              <a:buNone/>
            </a:pPr>
            <a:endParaRPr lang="en-US" smtClean="0"/>
          </a:p>
          <a:p>
            <a:pPr marL="0" indent="0">
              <a:buFont typeface="Arial"/>
              <a:buNone/>
            </a:pPr>
            <a:endParaRPr lang="en-US" dirty="0"/>
          </a:p>
        </p:txBody>
      </p:sp>
      <p:pic>
        <p:nvPicPr>
          <p:cNvPr id="9" name="Picture 4" descr="10 Best Practices for Effective Team Building - Caliper Corporati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19410" y="4302048"/>
            <a:ext cx="2597985" cy="2039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80131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Employee engagement model</a:t>
            </a:r>
            <a:endParaRPr lang="en-US" dirty="0"/>
          </a:p>
        </p:txBody>
      </p:sp>
      <p:sp>
        <p:nvSpPr>
          <p:cNvPr id="3" name="Content Placeholder 2"/>
          <p:cNvSpPr>
            <a:spLocks noGrp="1"/>
          </p:cNvSpPr>
          <p:nvPr>
            <p:ph idx="1"/>
          </p:nvPr>
        </p:nvSpPr>
        <p:spPr>
          <a:xfrm>
            <a:off x="660404" y="1931290"/>
            <a:ext cx="9601196" cy="3318936"/>
          </a:xfrm>
        </p:spPr>
        <p:txBody>
          <a:bodyPr/>
          <a:lstStyle/>
          <a:p>
            <a:pPr>
              <a:buFont typeface="Wingdings" panose="05000000000000000000" pitchFamily="2" charset="2"/>
              <a:buChar char="q"/>
            </a:pPr>
            <a:r>
              <a:rPr lang="en-US" b="1" dirty="0" smtClean="0"/>
              <a:t>Creation of linkage with the affiliated organization</a:t>
            </a:r>
          </a:p>
          <a:p>
            <a:pPr>
              <a:buFont typeface="Wingdings" panose="05000000000000000000" pitchFamily="2" charset="2"/>
              <a:buChar char="q"/>
            </a:pPr>
            <a:r>
              <a:rPr lang="en-US" b="1" dirty="0"/>
              <a:t>Serve the customers</a:t>
            </a:r>
            <a:endParaRPr lang="en-US" dirty="0"/>
          </a:p>
          <a:p>
            <a:pPr>
              <a:buFont typeface="Wingdings" panose="05000000000000000000" pitchFamily="2" charset="2"/>
              <a:buChar char="q"/>
            </a:pPr>
            <a:r>
              <a:rPr lang="en-US" b="1" dirty="0"/>
              <a:t>Recognition of </a:t>
            </a:r>
            <a:r>
              <a:rPr lang="en-US" b="1" dirty="0" smtClean="0"/>
              <a:t>employee</a:t>
            </a:r>
            <a:r>
              <a:rPr lang="en-US" dirty="0" smtClean="0"/>
              <a:t>   </a:t>
            </a:r>
          </a:p>
          <a:p>
            <a:pPr>
              <a:buFont typeface="Wingdings" panose="05000000000000000000" pitchFamily="2" charset="2"/>
              <a:buChar char="q"/>
            </a:pPr>
            <a:endParaRPr lang="en-US" dirty="0"/>
          </a:p>
          <a:p>
            <a:pPr marL="0" indent="0">
              <a:buNone/>
            </a:pPr>
            <a:r>
              <a:rPr lang="en-US" dirty="0" smtClean="0"/>
              <a:t>     </a:t>
            </a:r>
            <a:endParaRPr lang="en-US" b="1" dirty="0" smtClean="0"/>
          </a:p>
        </p:txBody>
      </p:sp>
      <p:pic>
        <p:nvPicPr>
          <p:cNvPr id="7" name="Picture 2" descr="From Plate To Plough: A vision coloured green | The Indian Expr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6775" y="1892968"/>
            <a:ext cx="3705225" cy="312848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 Is Good Customer Service? And Why Does It Matter? | Salesfor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06528" y="3457209"/>
            <a:ext cx="4380247" cy="2964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47792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Importance of employee engagement with services</a:t>
            </a:r>
            <a:endParaRPr lang="en-US" dirty="0"/>
          </a:p>
        </p:txBody>
      </p:sp>
      <p:sp>
        <p:nvSpPr>
          <p:cNvPr id="3" name="Content Placeholder 2"/>
          <p:cNvSpPr>
            <a:spLocks noGrp="1"/>
          </p:cNvSpPr>
          <p:nvPr>
            <p:ph idx="1"/>
          </p:nvPr>
        </p:nvSpPr>
        <p:spPr>
          <a:xfrm>
            <a:off x="609600" y="2037348"/>
            <a:ext cx="6329718" cy="1663456"/>
          </a:xfrm>
        </p:spPr>
        <p:txBody>
          <a:bodyPr/>
          <a:lstStyle/>
          <a:p>
            <a:pPr algn="just">
              <a:buFont typeface="Wingdings" panose="05000000000000000000" pitchFamily="2" charset="2"/>
              <a:buChar char="q"/>
            </a:pPr>
            <a:r>
              <a:rPr lang="en-US" b="1" dirty="0"/>
              <a:t>Reduce the chance of guest </a:t>
            </a:r>
            <a:r>
              <a:rPr lang="en-US" b="1" dirty="0" smtClean="0"/>
              <a:t>turnover</a:t>
            </a:r>
          </a:p>
          <a:p>
            <a:pPr algn="just">
              <a:buFont typeface="Wingdings" panose="05000000000000000000" pitchFamily="2" charset="2"/>
              <a:buChar char="q"/>
            </a:pPr>
            <a:r>
              <a:rPr lang="en-US" b="1" dirty="0"/>
              <a:t>Revenue </a:t>
            </a:r>
            <a:r>
              <a:rPr lang="en-US" b="1" dirty="0" smtClean="0"/>
              <a:t>generation</a:t>
            </a:r>
          </a:p>
          <a:p>
            <a:pPr algn="just">
              <a:buFont typeface="Wingdings" panose="05000000000000000000" pitchFamily="2" charset="2"/>
              <a:buChar char="q"/>
            </a:pPr>
            <a:r>
              <a:rPr lang="en-US" b="1" dirty="0"/>
              <a:t>Automation of experience </a:t>
            </a:r>
            <a:r>
              <a:rPr lang="en-US" b="1" dirty="0" smtClean="0"/>
              <a:t>sharing</a:t>
            </a:r>
          </a:p>
          <a:p>
            <a:pPr algn="just">
              <a:buFont typeface="Wingdings" panose="05000000000000000000" pitchFamily="2" charset="2"/>
              <a:buChar char="q"/>
            </a:pPr>
            <a:endParaRPr lang="en-US" b="1" dirty="0"/>
          </a:p>
          <a:p>
            <a:pPr algn="just">
              <a:buFont typeface="Wingdings" panose="05000000000000000000" pitchFamily="2" charset="2"/>
              <a:buChar char="q"/>
            </a:pPr>
            <a:endParaRPr lang="en-US" dirty="0"/>
          </a:p>
          <a:p>
            <a:pPr algn="just">
              <a:buFont typeface="Wingdings" panose="05000000000000000000" pitchFamily="2" charset="2"/>
              <a:buChar char="q"/>
            </a:pPr>
            <a:endParaRPr lang="en-US" dirty="0"/>
          </a:p>
          <a:p>
            <a:pPr algn="just">
              <a:buFont typeface="Wingdings" panose="05000000000000000000" pitchFamily="2" charset="2"/>
              <a:buChar char="q"/>
            </a:pPr>
            <a:endParaRPr lang="en-US" dirty="0"/>
          </a:p>
        </p:txBody>
      </p:sp>
      <p:pic>
        <p:nvPicPr>
          <p:cNvPr id="3074" name="Picture 2" descr="Customer Turnover: What it is &amp; How to Calculate It | QuestionPr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0460" y="2171316"/>
            <a:ext cx="4821940" cy="233979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Defining and Understanding Vendors Revenue Generation Model"/>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58189" y="3700804"/>
            <a:ext cx="4402271" cy="2449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95240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Importance of employee engagement with services</a:t>
            </a: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q"/>
            </a:pPr>
            <a:r>
              <a:rPr lang="en-US" b="1" dirty="0"/>
              <a:t>Sharing opportunities of </a:t>
            </a:r>
            <a:r>
              <a:rPr lang="en-US" b="1" dirty="0" smtClean="0"/>
              <a:t>experiences</a:t>
            </a:r>
          </a:p>
          <a:p>
            <a:pPr algn="just">
              <a:buFont typeface="Wingdings" panose="05000000000000000000" pitchFamily="2" charset="2"/>
              <a:buChar char="q"/>
            </a:pPr>
            <a:endParaRPr lang="en-US" b="1" dirty="0"/>
          </a:p>
          <a:p>
            <a:pPr marL="0" indent="0" algn="just">
              <a:buNone/>
            </a:pPr>
            <a:endParaRPr lang="en-US" b="1" dirty="0" smtClean="0"/>
          </a:p>
        </p:txBody>
      </p:sp>
      <p:pic>
        <p:nvPicPr>
          <p:cNvPr id="7" name="Picture 2" descr="Shared Experiences: Learn Through Others | Sticky Brand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6780" y="2421465"/>
            <a:ext cx="5097418" cy="3932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10072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Examples of Employee Engagement Practicing Hotels</a:t>
            </a:r>
            <a:endParaRPr lang="en-US" b="1" dirty="0"/>
          </a:p>
        </p:txBody>
      </p:sp>
      <p:sp>
        <p:nvSpPr>
          <p:cNvPr id="3" name="Content Placeholder 2"/>
          <p:cNvSpPr>
            <a:spLocks noGrp="1"/>
          </p:cNvSpPr>
          <p:nvPr>
            <p:ph idx="1"/>
          </p:nvPr>
        </p:nvSpPr>
        <p:spPr>
          <a:xfrm>
            <a:off x="1295401" y="2556932"/>
            <a:ext cx="5539352" cy="3580397"/>
          </a:xfrm>
        </p:spPr>
        <p:txBody>
          <a:bodyPr>
            <a:normAutofit/>
          </a:bodyPr>
          <a:lstStyle/>
          <a:p>
            <a:pPr>
              <a:buFont typeface="Wingdings" panose="05000000000000000000" pitchFamily="2" charset="2"/>
              <a:buChar char="q"/>
            </a:pPr>
            <a:r>
              <a:rPr lang="en-US" dirty="0" smtClean="0"/>
              <a:t> </a:t>
            </a:r>
            <a:r>
              <a:rPr lang="en-US" b="1" dirty="0"/>
              <a:t>Melrose Hotel</a:t>
            </a:r>
          </a:p>
          <a:p>
            <a:pPr>
              <a:buFont typeface="Wingdings" panose="05000000000000000000" pitchFamily="2" charset="2"/>
              <a:buChar char="q"/>
            </a:pPr>
            <a:r>
              <a:rPr lang="en-US" b="1" dirty="0"/>
              <a:t>Grand Hyatt </a:t>
            </a:r>
            <a:r>
              <a:rPr lang="en-US" b="1" dirty="0" smtClean="0"/>
              <a:t>Dubai</a:t>
            </a:r>
          </a:p>
          <a:p>
            <a:pPr>
              <a:buFont typeface="Wingdings" panose="05000000000000000000" pitchFamily="2" charset="2"/>
              <a:buChar char="q"/>
            </a:pPr>
            <a:r>
              <a:rPr lang="en-US" b="1" dirty="0"/>
              <a:t>Britannia Hotel City Centre </a:t>
            </a:r>
            <a:r>
              <a:rPr lang="en-US" b="1" dirty="0" smtClean="0"/>
              <a:t>Manchester </a:t>
            </a:r>
          </a:p>
          <a:p>
            <a:pPr marL="0" indent="0">
              <a:buNone/>
            </a:pPr>
            <a:r>
              <a:rPr lang="en-US" b="1" dirty="0" smtClean="0"/>
              <a:t>      </a:t>
            </a:r>
            <a:endParaRPr lang="en-US" b="1" dirty="0"/>
          </a:p>
        </p:txBody>
      </p:sp>
      <p:pic>
        <p:nvPicPr>
          <p:cNvPr id="5122" name="Picture 2" descr="Melrose Georgetown Hotel, Washington, D.C. – Updated 2022 Pric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01179" y="2115519"/>
            <a:ext cx="4060555" cy="270647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ND HYATT DUBAI - Updated 2022 Prices &amp; Hotel Reviews (United Arab  Emirat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6123" y="4116549"/>
            <a:ext cx="4045056" cy="2020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01716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Conclusion</a:t>
            </a:r>
            <a:r>
              <a:rPr lang="en-US" dirty="0"/>
              <a:t/>
            </a:r>
            <a:br>
              <a:rPr lang="en-US" dirty="0"/>
            </a:br>
            <a:endParaRPr lang="en-US" dirty="0"/>
          </a:p>
        </p:txBody>
      </p:sp>
      <p:sp>
        <p:nvSpPr>
          <p:cNvPr id="3" name="Content Placeholder 2"/>
          <p:cNvSpPr>
            <a:spLocks noGrp="1"/>
          </p:cNvSpPr>
          <p:nvPr>
            <p:ph idx="1"/>
          </p:nvPr>
        </p:nvSpPr>
        <p:spPr/>
        <p:txBody>
          <a:bodyPr>
            <a:normAutofit/>
          </a:bodyPr>
          <a:lstStyle/>
          <a:p>
            <a:pPr marL="0" indent="0" algn="just">
              <a:buNone/>
            </a:pPr>
            <a:r>
              <a:rPr lang="en-US" b="1" dirty="0" smtClean="0"/>
              <a:t>Employee </a:t>
            </a:r>
            <a:r>
              <a:rPr lang="en-US" b="1" dirty="0"/>
              <a:t>engagement </a:t>
            </a:r>
            <a:r>
              <a:rPr lang="en-US" dirty="0"/>
              <a:t>helps a hotel to thrive its business operation more rapidly. Their engagement helps to improve level of service, organizational productivity, employee </a:t>
            </a:r>
            <a:endParaRPr lang="en-US" dirty="0" smtClean="0"/>
          </a:p>
          <a:p>
            <a:pPr marL="0" indent="0" algn="just">
              <a:buNone/>
            </a:pPr>
            <a:r>
              <a:rPr lang="en-US" dirty="0" smtClean="0"/>
              <a:t>Various </a:t>
            </a:r>
            <a:r>
              <a:rPr lang="en-US" dirty="0"/>
              <a:t>level of </a:t>
            </a:r>
            <a:r>
              <a:rPr lang="en-US" b="1" dirty="0"/>
              <a:t>promotional facilities, offer, benefits, gifts and recognition </a:t>
            </a:r>
            <a:r>
              <a:rPr lang="en-US" dirty="0"/>
              <a:t>help for better performance of the employee as with cushioning of facilities and amenities to the tourist. As guest come to take goods and services so minimum dissatisfaction renders greater level of damage to the organization. </a:t>
            </a:r>
          </a:p>
          <a:p>
            <a:pPr marL="0" indent="0">
              <a:buNone/>
            </a:pPr>
            <a:endParaRPr lang="en-US" dirty="0"/>
          </a:p>
        </p:txBody>
      </p:sp>
    </p:spTree>
    <p:extLst>
      <p:ext uri="{BB962C8B-B14F-4D97-AF65-F5344CB8AC3E}">
        <p14:creationId xmlns:p14="http://schemas.microsoft.com/office/powerpoint/2010/main" val="20966183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References</a:t>
            </a:r>
            <a:r>
              <a:rPr lang="en-US" dirty="0"/>
              <a:t/>
            </a:r>
            <a:br>
              <a:rPr lang="en-US" dirty="0"/>
            </a:br>
            <a:endParaRPr lang="en-US" dirty="0"/>
          </a:p>
        </p:txBody>
      </p:sp>
      <p:sp>
        <p:nvSpPr>
          <p:cNvPr id="3" name="Content Placeholder 2"/>
          <p:cNvSpPr>
            <a:spLocks noGrp="1"/>
          </p:cNvSpPr>
          <p:nvPr>
            <p:ph idx="1"/>
          </p:nvPr>
        </p:nvSpPr>
        <p:spPr/>
        <p:txBody>
          <a:bodyPr>
            <a:normAutofit fontScale="55000" lnSpcReduction="20000"/>
          </a:bodyPr>
          <a:lstStyle/>
          <a:p>
            <a:pPr algn="just"/>
            <a:r>
              <a:rPr lang="en-US" sz="2600" dirty="0">
                <a:latin typeface="Arial" panose="020B0604020202020204" pitchFamily="34" charset="0"/>
                <a:cs typeface="Arial" panose="020B0604020202020204" pitchFamily="34" charset="0"/>
              </a:rPr>
              <a:t>Bhardwaj, B. and </a:t>
            </a:r>
            <a:r>
              <a:rPr lang="en-US" sz="2600" dirty="0" err="1">
                <a:latin typeface="Arial" panose="020B0604020202020204" pitchFamily="34" charset="0"/>
                <a:cs typeface="Arial" panose="020B0604020202020204" pitchFamily="34" charset="0"/>
              </a:rPr>
              <a:t>Kalia</a:t>
            </a:r>
            <a:r>
              <a:rPr lang="en-US" sz="2600" dirty="0">
                <a:latin typeface="Arial" panose="020B0604020202020204" pitchFamily="34" charset="0"/>
                <a:cs typeface="Arial" panose="020B0604020202020204" pitchFamily="34" charset="0"/>
              </a:rPr>
              <a:t>, N., 2021. Contextual and task performance: role of employee engagement and organizational culture in hospitality industry. </a:t>
            </a:r>
            <a:r>
              <a:rPr lang="en-US" sz="2600" dirty="0" err="1">
                <a:latin typeface="Arial" panose="020B0604020202020204" pitchFamily="34" charset="0"/>
                <a:cs typeface="Arial" panose="020B0604020202020204" pitchFamily="34" charset="0"/>
              </a:rPr>
              <a:t>Vilakshan</a:t>
            </a:r>
            <a:r>
              <a:rPr lang="en-US" sz="2600" dirty="0">
                <a:latin typeface="Arial" panose="020B0604020202020204" pitchFamily="34" charset="0"/>
                <a:cs typeface="Arial" panose="020B0604020202020204" pitchFamily="34" charset="0"/>
              </a:rPr>
              <a:t>-XIMB Journal of Management.</a:t>
            </a:r>
          </a:p>
          <a:p>
            <a:pPr algn="just"/>
            <a:r>
              <a:rPr lang="en-US" sz="2600" dirty="0" err="1">
                <a:latin typeface="Arial" panose="020B0604020202020204" pitchFamily="34" charset="0"/>
                <a:cs typeface="Arial" panose="020B0604020202020204" pitchFamily="34" charset="0"/>
              </a:rPr>
              <a:t>Chathoth</a:t>
            </a:r>
            <a:r>
              <a:rPr lang="en-US" sz="2600" dirty="0">
                <a:latin typeface="Arial" panose="020B0604020202020204" pitchFamily="34" charset="0"/>
                <a:cs typeface="Arial" panose="020B0604020202020204" pitchFamily="34" charset="0"/>
              </a:rPr>
              <a:t>, P.K., Harrington, R.J., Chan, E.S., </a:t>
            </a:r>
            <a:r>
              <a:rPr lang="en-US" sz="2600" dirty="0" err="1">
                <a:latin typeface="Arial" panose="020B0604020202020204" pitchFamily="34" charset="0"/>
                <a:cs typeface="Arial" panose="020B0604020202020204" pitchFamily="34" charset="0"/>
              </a:rPr>
              <a:t>Okumus</a:t>
            </a:r>
            <a:r>
              <a:rPr lang="en-US" sz="2600" dirty="0">
                <a:latin typeface="Arial" panose="020B0604020202020204" pitchFamily="34" charset="0"/>
                <a:cs typeface="Arial" panose="020B0604020202020204" pitchFamily="34" charset="0"/>
              </a:rPr>
              <a:t>, F. and Song, Z., 2020. Situational and personal factors influencing hospitality employee engagement in value co-creation. International Journal of Hospitality Management, 91, p.102687.</a:t>
            </a:r>
          </a:p>
          <a:p>
            <a:pPr algn="just"/>
            <a:r>
              <a:rPr lang="en-US" sz="2600" dirty="0" err="1">
                <a:latin typeface="Arial" panose="020B0604020202020204" pitchFamily="34" charset="0"/>
                <a:cs typeface="Arial" panose="020B0604020202020204" pitchFamily="34" charset="0"/>
              </a:rPr>
              <a:t>Guo</a:t>
            </a:r>
            <a:r>
              <a:rPr lang="en-US" sz="2600" dirty="0">
                <a:latin typeface="Arial" panose="020B0604020202020204" pitchFamily="34" charset="0"/>
                <a:cs typeface="Arial" panose="020B0604020202020204" pitchFamily="34" charset="0"/>
              </a:rPr>
              <a:t>, Z., Yao, Y. and Chang, Y.C., 2022. Research on customer behavioral intention of hot spring resorts based on SOR model: The multiple mediation effects of service climate and employee engagement. Sustainability, 14(14), p.8869.</a:t>
            </a:r>
          </a:p>
          <a:p>
            <a:pPr algn="just"/>
            <a:r>
              <a:rPr lang="en-US" sz="2600" dirty="0" err="1">
                <a:latin typeface="Arial" panose="020B0604020202020204" pitchFamily="34" charset="0"/>
                <a:cs typeface="Arial" panose="020B0604020202020204" pitchFamily="34" charset="0"/>
              </a:rPr>
              <a:t>Gürlek</a:t>
            </a:r>
            <a:r>
              <a:rPr lang="en-US" sz="2600" dirty="0">
                <a:latin typeface="Arial" panose="020B0604020202020204" pitchFamily="34" charset="0"/>
                <a:cs typeface="Arial" panose="020B0604020202020204" pitchFamily="34" charset="0"/>
              </a:rPr>
              <a:t>, M. and Tuna, M., 2019. Corporate social responsibility and work engagement: Evidence from the hotel industry. Tourism Management Perspectives, 31, pp.195-208.</a:t>
            </a:r>
          </a:p>
          <a:p>
            <a:pPr algn="just"/>
            <a:r>
              <a:rPr lang="en-US" sz="2600" dirty="0" err="1">
                <a:latin typeface="Arial" panose="020B0604020202020204" pitchFamily="34" charset="0"/>
                <a:cs typeface="Arial" panose="020B0604020202020204" pitchFamily="34" charset="0"/>
              </a:rPr>
              <a:t>Karatepe</a:t>
            </a:r>
            <a:r>
              <a:rPr lang="en-US" sz="2600" dirty="0">
                <a:latin typeface="Arial" panose="020B0604020202020204" pitchFamily="34" charset="0"/>
                <a:cs typeface="Arial" panose="020B0604020202020204" pitchFamily="34" charset="0"/>
              </a:rPr>
              <a:t>, O.M., </a:t>
            </a:r>
            <a:r>
              <a:rPr lang="en-US" sz="2600" dirty="0" err="1">
                <a:latin typeface="Arial" panose="020B0604020202020204" pitchFamily="34" charset="0"/>
                <a:cs typeface="Arial" panose="020B0604020202020204" pitchFamily="34" charset="0"/>
              </a:rPr>
              <a:t>Rezapouraghdam</a:t>
            </a:r>
            <a:r>
              <a:rPr lang="en-US" sz="2600" dirty="0">
                <a:latin typeface="Arial" panose="020B0604020202020204" pitchFamily="34" charset="0"/>
                <a:cs typeface="Arial" panose="020B0604020202020204" pitchFamily="34" charset="0"/>
              </a:rPr>
              <a:t>, H. and </a:t>
            </a:r>
            <a:r>
              <a:rPr lang="en-US" sz="2600" dirty="0" err="1">
                <a:latin typeface="Arial" panose="020B0604020202020204" pitchFamily="34" charset="0"/>
                <a:cs typeface="Arial" panose="020B0604020202020204" pitchFamily="34" charset="0"/>
              </a:rPr>
              <a:t>Hassannia</a:t>
            </a:r>
            <a:r>
              <a:rPr lang="en-US" sz="2600" dirty="0">
                <a:latin typeface="Arial" panose="020B0604020202020204" pitchFamily="34" charset="0"/>
                <a:cs typeface="Arial" panose="020B0604020202020204" pitchFamily="34" charset="0"/>
              </a:rPr>
              <a:t>, R., 2021. Does employee engagement mediate the influence of psychological contract breach on pro-environmental behaviors and intent to remain with the organization in the hotel industry?. Journal of Hospitality Marketing &amp; Management, 30(3), pp.326-353.</a:t>
            </a:r>
          </a:p>
          <a:p>
            <a:endParaRPr lang="en-US" dirty="0"/>
          </a:p>
        </p:txBody>
      </p:sp>
    </p:spTree>
    <p:extLst>
      <p:ext uri="{BB962C8B-B14F-4D97-AF65-F5344CB8AC3E}">
        <p14:creationId xmlns:p14="http://schemas.microsoft.com/office/powerpoint/2010/main" val="26676118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25000" lnSpcReduction="20000"/>
          </a:bodyPr>
          <a:lstStyle/>
          <a:p>
            <a:r>
              <a:rPr lang="en-US" sz="4900" dirty="0" err="1">
                <a:latin typeface="Arial" panose="020B0604020202020204" pitchFamily="34" charset="0"/>
                <a:cs typeface="Arial" panose="020B0604020202020204" pitchFamily="34" charset="0"/>
              </a:rPr>
              <a:t>Raza</a:t>
            </a:r>
            <a:r>
              <a:rPr lang="en-US" sz="4900" dirty="0">
                <a:latin typeface="Arial" panose="020B0604020202020204" pitchFamily="34" charset="0"/>
                <a:cs typeface="Arial" panose="020B0604020202020204" pitchFamily="34" charset="0"/>
              </a:rPr>
              <a:t>, A., </a:t>
            </a:r>
            <a:r>
              <a:rPr lang="en-US" sz="4900" dirty="0" err="1">
                <a:latin typeface="Arial" panose="020B0604020202020204" pitchFamily="34" charset="0"/>
                <a:cs typeface="Arial" panose="020B0604020202020204" pitchFamily="34" charset="0"/>
              </a:rPr>
              <a:t>Farrukh</a:t>
            </a:r>
            <a:r>
              <a:rPr lang="en-US" sz="4900" dirty="0">
                <a:latin typeface="Arial" panose="020B0604020202020204" pitchFamily="34" charset="0"/>
                <a:cs typeface="Arial" panose="020B0604020202020204" pitchFamily="34" charset="0"/>
              </a:rPr>
              <a:t>, M., Iqbal, M.K., </a:t>
            </a:r>
            <a:r>
              <a:rPr lang="en-US" sz="4900" dirty="0" err="1">
                <a:latin typeface="Arial" panose="020B0604020202020204" pitchFamily="34" charset="0"/>
                <a:cs typeface="Arial" panose="020B0604020202020204" pitchFamily="34" charset="0"/>
              </a:rPr>
              <a:t>Farhan</a:t>
            </a:r>
            <a:r>
              <a:rPr lang="en-US" sz="4900" dirty="0">
                <a:latin typeface="Arial" panose="020B0604020202020204" pitchFamily="34" charset="0"/>
                <a:cs typeface="Arial" panose="020B0604020202020204" pitchFamily="34" charset="0"/>
              </a:rPr>
              <a:t>, M. and Wu, Y., 2021. Corporate social responsibility and employees' voluntary pro‐environmental behavior: The role of organizational pride and employee engagement. Corporate Social Responsibility and Environmental Management, 28(3), pp.1104-1116.</a:t>
            </a:r>
          </a:p>
          <a:p>
            <a:r>
              <a:rPr lang="en-US" sz="4900" dirty="0">
                <a:latin typeface="Arial" panose="020B0604020202020204" pitchFamily="34" charset="0"/>
                <a:cs typeface="Arial" panose="020B0604020202020204" pitchFamily="34" charset="0"/>
              </a:rPr>
              <a:t>Srivastava, S. and Singh, S., 2020. Linking personal growth initiative and organizational identification to employee engagement: testing the mediating-moderating effects in Indian hotel industry. Journal of Hospitality and Tourism Management, 45, pp.79-89.</a:t>
            </a:r>
          </a:p>
          <a:p>
            <a:r>
              <a:rPr lang="en-US" sz="4900" dirty="0">
                <a:latin typeface="Arial" panose="020B0604020202020204" pitchFamily="34" charset="0"/>
                <a:cs typeface="Arial" panose="020B0604020202020204" pitchFamily="34" charset="0"/>
              </a:rPr>
              <a:t>Torres, E.N. and Zhang, T., 2021. The impact of wearable devices on employee wellness programs: A study of hotel industry workers. International Journal of Hospitality Management, 93, p.102769.</a:t>
            </a:r>
          </a:p>
          <a:p>
            <a:r>
              <a:rPr lang="en-US" sz="4900" dirty="0">
                <a:latin typeface="Arial" panose="020B0604020202020204" pitchFamily="34" charset="0"/>
                <a:cs typeface="Arial" panose="020B0604020202020204" pitchFamily="34" charset="0"/>
              </a:rPr>
              <a:t>Wang, C., </a:t>
            </a:r>
            <a:r>
              <a:rPr lang="en-US" sz="4900" dirty="0" err="1">
                <a:latin typeface="Arial" panose="020B0604020202020204" pitchFamily="34" charset="0"/>
                <a:cs typeface="Arial" panose="020B0604020202020204" pitchFamily="34" charset="0"/>
              </a:rPr>
              <a:t>Xu</a:t>
            </a:r>
            <a:r>
              <a:rPr lang="en-US" sz="4900" dirty="0">
                <a:latin typeface="Arial" panose="020B0604020202020204" pitchFamily="34" charset="0"/>
                <a:cs typeface="Arial" panose="020B0604020202020204" pitchFamily="34" charset="0"/>
              </a:rPr>
              <a:t>, J., Zhang, T.C. and Li, Q.M., 2020. Effects of professional identity on turnover intention in China's hotel employees: The mediating role of employee engagement and job satisfaction. Journal of Hospitality and Tourism Management, 45, pp.10-22.</a:t>
            </a:r>
          </a:p>
          <a:p>
            <a:r>
              <a:rPr lang="en-US" sz="4900" dirty="0" err="1">
                <a:latin typeface="Arial" panose="020B0604020202020204" pitchFamily="34" charset="0"/>
                <a:cs typeface="Arial" panose="020B0604020202020204" pitchFamily="34" charset="0"/>
              </a:rPr>
              <a:t>Yadav</a:t>
            </a:r>
            <a:r>
              <a:rPr lang="en-US" sz="4900" dirty="0">
                <a:latin typeface="Arial" panose="020B0604020202020204" pitchFamily="34" charset="0"/>
                <a:cs typeface="Arial" panose="020B0604020202020204" pitchFamily="34" charset="0"/>
              </a:rPr>
              <a:t>, S. and </a:t>
            </a:r>
            <a:r>
              <a:rPr lang="en-US" sz="4900" dirty="0" err="1">
                <a:latin typeface="Arial" panose="020B0604020202020204" pitchFamily="34" charset="0"/>
                <a:cs typeface="Arial" panose="020B0604020202020204" pitchFamily="34" charset="0"/>
              </a:rPr>
              <a:t>Morya</a:t>
            </a:r>
            <a:r>
              <a:rPr lang="en-US" sz="4900" dirty="0">
                <a:latin typeface="Arial" panose="020B0604020202020204" pitchFamily="34" charset="0"/>
                <a:cs typeface="Arial" panose="020B0604020202020204" pitchFamily="34" charset="0"/>
              </a:rPr>
              <a:t>, K.K., 2019. A Study of Employee Engagement and Its Impact on Organizational Citizenship Behavior in the Hotel Industry. IUP Journal of Organizational Behavior, 18(1).</a:t>
            </a:r>
          </a:p>
          <a:p>
            <a:r>
              <a:rPr lang="en-US" sz="4900" dirty="0">
                <a:latin typeface="Arial" panose="020B0604020202020204" pitchFamily="34" charset="0"/>
                <a:cs typeface="Arial" panose="020B0604020202020204" pitchFamily="34" charset="0"/>
              </a:rPr>
              <a:t> </a:t>
            </a:r>
          </a:p>
          <a:p>
            <a:pPr marL="0" indent="0">
              <a:buNone/>
            </a:pPr>
            <a:endParaRPr lang="en-US" dirty="0"/>
          </a:p>
        </p:txBody>
      </p:sp>
    </p:spTree>
    <p:extLst>
      <p:ext uri="{BB962C8B-B14F-4D97-AF65-F5344CB8AC3E}">
        <p14:creationId xmlns:p14="http://schemas.microsoft.com/office/powerpoint/2010/main" val="24855371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32C5-3B96-48E5-9512-F1CD00D49D75}"/>
              </a:ext>
            </a:extLst>
          </p:cNvPr>
          <p:cNvSpPr>
            <a:spLocks noGrp="1"/>
          </p:cNvSpPr>
          <p:nvPr>
            <p:ph type="title"/>
          </p:nvPr>
        </p:nvSpPr>
        <p:spPr/>
        <p:txBody>
          <a:bodyPr>
            <a:normAutofit fontScale="90000"/>
          </a:bodyPr>
          <a:lstStyle/>
          <a:p>
            <a:r>
              <a:rPr lang="en-GB" dirty="0"/>
              <a:t>Thank You!</a:t>
            </a:r>
            <a:br>
              <a:rPr lang="en-GB" dirty="0"/>
            </a:br>
            <a:r>
              <a:rPr lang="en-GB" dirty="0"/>
              <a:t>Any Questions or Comments?</a:t>
            </a:r>
          </a:p>
        </p:txBody>
      </p:sp>
    </p:spTree>
    <p:extLst>
      <p:ext uri="{BB962C8B-B14F-4D97-AF65-F5344CB8AC3E}">
        <p14:creationId xmlns:p14="http://schemas.microsoft.com/office/powerpoint/2010/main" val="26180489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16574</TotalTime>
  <Words>1740</Words>
  <Application>Microsoft Office PowerPoint</Application>
  <PresentationFormat>Widescreen</PresentationFormat>
  <Paragraphs>110</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Garamond</vt:lpstr>
      <vt:lpstr>Times New Roman</vt:lpstr>
      <vt:lpstr>Wingdings</vt:lpstr>
      <vt:lpstr>Organic</vt:lpstr>
      <vt:lpstr>Employee Engagement</vt:lpstr>
      <vt:lpstr>Introduction </vt:lpstr>
      <vt:lpstr>Definition of employee engagement </vt:lpstr>
      <vt:lpstr>Employee engagement model</vt:lpstr>
      <vt:lpstr>Employee engagement model</vt:lpstr>
      <vt:lpstr>Employee engagement model</vt:lpstr>
      <vt:lpstr>Importance of employee engagement with services</vt:lpstr>
      <vt:lpstr>Importance of employee engagement with services</vt:lpstr>
      <vt:lpstr>Examples of Employee Engagement Practicing Hotels</vt:lpstr>
      <vt:lpstr>Conclusion </vt:lpstr>
      <vt:lpstr>References </vt:lpstr>
      <vt:lpstr>References</vt:lpstr>
      <vt:lpstr>Thank You! Any Questions or Comments?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Business Communication in the Workplace</dc:title>
  <dc:creator>USER</dc:creator>
  <cp:lastModifiedBy>ICC</cp:lastModifiedBy>
  <cp:revision>165</cp:revision>
  <dcterms:created xsi:type="dcterms:W3CDTF">2021-01-18T14:03:46Z</dcterms:created>
  <dcterms:modified xsi:type="dcterms:W3CDTF">2022-11-30T18:48:11Z</dcterms:modified>
</cp:coreProperties>
</file>