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2" d="100"/>
          <a:sy n="92" d="100"/>
        </p:scale>
        <p:origin x="-1568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printerSettings" Target="printerSettings/printerSettings1.bin"/><Relationship Id="rId7" Type="http://schemas.openxmlformats.org/officeDocument/2006/relationships/presProps" Target="presProps.xml"/><Relationship Id="rId8" Type="http://schemas.openxmlformats.org/officeDocument/2006/relationships/viewProps" Target="viewProps.xml"/><Relationship Id="rId9" Type="http://schemas.openxmlformats.org/officeDocument/2006/relationships/theme" Target="theme/theme1.xml"/><Relationship Id="rId1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59280"/>
            <a:ext cx="6400800" cy="1295400"/>
          </a:xfrm>
        </p:spPr>
        <p:txBody>
          <a:bodyPr/>
          <a:lstStyle/>
          <a:p>
            <a:r>
              <a:rPr lang="en-CA" smtClean="0"/>
              <a:t>Click to edit Master title style</a:t>
            </a:r>
            <a:endParaRPr lang="en-US" dirty="0"/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801112"/>
            <a:ext cx="9144000" cy="93268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762000"/>
          </a:xfrm>
        </p:spPr>
        <p:txBody>
          <a:bodyPr>
            <a:normAutofit/>
          </a:bodyPr>
          <a:lstStyle>
            <a:lvl1pPr marL="0" indent="0" algn="ctr">
              <a:buNone/>
              <a:defRPr sz="200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CA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/>
          <a:p>
            <a:fld id="{DB32461A-250E-4A29-9E9B-599CA3838FA1}" type="datetime1">
              <a:rPr lang="en-US" smtClean="0"/>
              <a:pPr/>
              <a:t>05/04/2011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A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438400"/>
            <a:ext cx="6400800" cy="3048001"/>
          </a:xfrm>
        </p:spPr>
        <p:txBody>
          <a:bodyPr/>
          <a:lstStyle/>
          <a:p>
            <a:pPr lvl="0"/>
            <a:r>
              <a:rPr lang="en-CA" smtClean="0"/>
              <a:t>Click to edit Master text styles</a:t>
            </a:r>
          </a:p>
          <a:p>
            <a:pPr lvl="1"/>
            <a:r>
              <a:rPr lang="en-CA" smtClean="0"/>
              <a:t>Second level</a:t>
            </a:r>
          </a:p>
          <a:p>
            <a:pPr lvl="2"/>
            <a:r>
              <a:rPr lang="en-CA" smtClean="0"/>
              <a:t>Third level</a:t>
            </a:r>
          </a:p>
          <a:p>
            <a:pPr lvl="3"/>
            <a:r>
              <a:rPr lang="en-CA" smtClean="0"/>
              <a:t>Fourth level</a:t>
            </a:r>
          </a:p>
          <a:p>
            <a:pPr lvl="4"/>
            <a:r>
              <a:rPr lang="en-CA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AD66C-382E-48AD-8F4C-E87C4D4A8B28}" type="datetime1">
              <a:rPr lang="en-US" smtClean="0"/>
              <a:pPr/>
              <a:t>05/04/2011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4ADA4-35DF-4BD1-8C53-4246F035229A}" type="datetime1">
              <a:rPr lang="en-US" smtClean="0"/>
              <a:pPr/>
              <a:t>05/04/2011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3410267"/>
            <a:ext cx="6248400" cy="1456373"/>
          </a:xfrm>
        </p:spPr>
        <p:txBody>
          <a:bodyPr anchor="t">
            <a:normAutofit/>
          </a:bodyPr>
          <a:lstStyle>
            <a:lvl1pPr algn="ctr">
              <a:defRPr sz="3600" b="0" i="0" cap="all" baseline="0"/>
            </a:lvl1pPr>
          </a:lstStyle>
          <a:p>
            <a:r>
              <a:rPr lang="en-CA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503680"/>
            <a:ext cx="6248400" cy="1566862"/>
          </a:xfrm>
        </p:spPr>
        <p:txBody>
          <a:bodyPr anchor="b"/>
          <a:lstStyle>
            <a:lvl1pPr marL="0" indent="0" algn="ctr">
              <a:buNone/>
              <a:defRPr sz="2000" b="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CA" smtClean="0"/>
              <a:t>Click to edit Master text styles</a:t>
            </a:r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371600" y="2438400"/>
            <a:ext cx="3124200" cy="3124200"/>
          </a:xfrm>
        </p:spPr>
        <p:txBody>
          <a:bodyPr/>
          <a:lstStyle/>
          <a:p>
            <a:pPr lvl="0"/>
            <a:r>
              <a:rPr lang="en-CA" smtClean="0"/>
              <a:t>Click to edit Master text styles</a:t>
            </a:r>
          </a:p>
          <a:p>
            <a:pPr lvl="1"/>
            <a:r>
              <a:rPr lang="en-CA" smtClean="0"/>
              <a:t>Second level</a:t>
            </a:r>
          </a:p>
          <a:p>
            <a:pPr lvl="2"/>
            <a:r>
              <a:rPr lang="en-CA" smtClean="0"/>
              <a:t>Third level</a:t>
            </a:r>
          </a:p>
          <a:p>
            <a:pPr lvl="3"/>
            <a:r>
              <a:rPr lang="en-CA" smtClean="0"/>
              <a:t>Fourth level</a:t>
            </a:r>
          </a:p>
          <a:p>
            <a:pPr lvl="4"/>
            <a:r>
              <a:rPr lang="en-CA" smtClean="0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A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F63ED-02B1-490A-8EAD-E0CB136D5388}" type="datetime1">
              <a:rPr lang="en-US" smtClean="0"/>
              <a:pPr/>
              <a:t>05/04/2011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4648200" y="2438400"/>
            <a:ext cx="3124200" cy="3124200"/>
          </a:xfrm>
        </p:spPr>
        <p:txBody>
          <a:bodyPr/>
          <a:lstStyle/>
          <a:p>
            <a:pPr lvl="0"/>
            <a:r>
              <a:rPr lang="en-CA" smtClean="0"/>
              <a:t>Click to edit Master text styles</a:t>
            </a:r>
          </a:p>
          <a:p>
            <a:pPr lvl="1"/>
            <a:r>
              <a:rPr lang="en-CA" smtClean="0"/>
              <a:t>Second level</a:t>
            </a:r>
          </a:p>
          <a:p>
            <a:pPr lvl="2"/>
            <a:r>
              <a:rPr lang="en-CA" smtClean="0"/>
              <a:t>Third level</a:t>
            </a:r>
          </a:p>
          <a:p>
            <a:pPr lvl="3"/>
            <a:r>
              <a:rPr lang="en-CA" smtClean="0"/>
              <a:t>Fourth level</a:t>
            </a:r>
          </a:p>
          <a:p>
            <a:pPr lvl="4"/>
            <a:r>
              <a:rPr lang="en-CA" smtClean="0"/>
              <a:t>Fifth level</a:t>
            </a:r>
            <a:endParaRPr lang="en-US" dirty="0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flourish2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371600" y="2819400"/>
            <a:ext cx="3124200" cy="2743200"/>
          </a:xfrm>
        </p:spPr>
        <p:txBody>
          <a:bodyPr/>
          <a:lstStyle/>
          <a:p>
            <a:pPr lvl="0"/>
            <a:r>
              <a:rPr lang="en-CA" smtClean="0"/>
              <a:t>Click to edit Master text styles</a:t>
            </a:r>
          </a:p>
          <a:p>
            <a:pPr lvl="1"/>
            <a:r>
              <a:rPr lang="en-CA" smtClean="0"/>
              <a:t>Second level</a:t>
            </a:r>
          </a:p>
          <a:p>
            <a:pPr lvl="2"/>
            <a:r>
              <a:rPr lang="en-CA" smtClean="0"/>
              <a:t>Third level</a:t>
            </a:r>
          </a:p>
          <a:p>
            <a:pPr lvl="3"/>
            <a:r>
              <a:rPr lang="en-CA" smtClean="0"/>
              <a:t>Fourth level</a:t>
            </a:r>
          </a:p>
          <a:p>
            <a:pPr lvl="4"/>
            <a:r>
              <a:rPr lang="en-CA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8200" y="2819400"/>
            <a:ext cx="3124200" cy="2743200"/>
          </a:xfrm>
        </p:spPr>
        <p:txBody>
          <a:bodyPr/>
          <a:lstStyle/>
          <a:p>
            <a:pPr lvl="0"/>
            <a:r>
              <a:rPr lang="en-CA" smtClean="0"/>
              <a:t>Click to edit Master text styles</a:t>
            </a:r>
          </a:p>
          <a:p>
            <a:pPr lvl="1"/>
            <a:r>
              <a:rPr lang="en-CA" smtClean="0"/>
              <a:t>Second level</a:t>
            </a:r>
          </a:p>
          <a:p>
            <a:pPr lvl="2"/>
            <a:r>
              <a:rPr lang="en-CA" smtClean="0"/>
              <a:t>Third level</a:t>
            </a:r>
          </a:p>
          <a:p>
            <a:pPr lvl="3"/>
            <a:r>
              <a:rPr lang="en-CA" smtClean="0"/>
              <a:t>Fourth level</a:t>
            </a:r>
          </a:p>
          <a:p>
            <a:pPr lvl="4"/>
            <a:r>
              <a:rPr lang="en-CA" smtClean="0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CA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62201"/>
            <a:ext cx="3125788" cy="451338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CA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2359152"/>
            <a:ext cx="3127375" cy="448056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CA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71BB6-685D-4518-8FAD-1882B9671546}" type="datetime1">
              <a:rPr lang="en-US" smtClean="0"/>
              <a:pPr/>
              <a:t>05/04/2011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A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FFBFE-5C08-4E0E-AF38-FB925F0B4D71}" type="datetime1">
              <a:rPr lang="en-US" smtClean="0"/>
              <a:pPr/>
              <a:t>05/04/2011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3242C-D747-4ADD-80D8-99421268E3A8}" type="datetime1">
              <a:rPr lang="en-US" smtClean="0"/>
              <a:pPr/>
              <a:t>05/04/2011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1" y="1676400"/>
            <a:ext cx="2819399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en-CA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1" y="2275840"/>
            <a:ext cx="2819399" cy="290576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CA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82007-CDD1-4BCF-B9F4-9D458EFEEFE1}" type="datetime1">
              <a:rPr lang="en-US" smtClean="0"/>
              <a:pPr/>
              <a:t>05/04/2011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71600" y="1676400"/>
            <a:ext cx="3276600" cy="3505200"/>
          </a:xfrm>
        </p:spPr>
        <p:txBody>
          <a:bodyPr/>
          <a:lstStyle/>
          <a:p>
            <a:pPr lvl="0"/>
            <a:r>
              <a:rPr lang="en-CA" smtClean="0"/>
              <a:t>Click to edit Master text styles</a:t>
            </a:r>
          </a:p>
          <a:p>
            <a:pPr lvl="1"/>
            <a:r>
              <a:rPr lang="en-CA" smtClean="0"/>
              <a:t>Second level</a:t>
            </a:r>
          </a:p>
          <a:p>
            <a:pPr lvl="2"/>
            <a:r>
              <a:rPr lang="en-CA" smtClean="0"/>
              <a:t>Third level</a:t>
            </a:r>
          </a:p>
          <a:p>
            <a:pPr lvl="3"/>
            <a:r>
              <a:rPr lang="en-CA" smtClean="0"/>
              <a:t>Fourth level</a:t>
            </a:r>
          </a:p>
          <a:p>
            <a:pPr lvl="4"/>
            <a:r>
              <a:rPr lang="en-CA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que 9"/>
          <p:cNvSpPr/>
          <p:nvPr/>
        </p:nvSpPr>
        <p:spPr>
          <a:xfrm>
            <a:off x="1463040" y="1847088"/>
            <a:ext cx="3090672" cy="3090672"/>
          </a:xfrm>
          <a:prstGeom prst="plaque">
            <a:avLst>
              <a:gd name="adj" fmla="val 8438"/>
            </a:avLst>
          </a:prstGeom>
          <a:noFill/>
          <a:ln w="9525">
            <a:solidFill>
              <a:schemeClr val="tx2">
                <a:alpha val="17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1676400"/>
            <a:ext cx="2819400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en-CA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0" y="1905000"/>
            <a:ext cx="2971800" cy="2971800"/>
          </a:xfrm>
          <a:prstGeom prst="plaque">
            <a:avLst>
              <a:gd name="adj" fmla="val 8341"/>
            </a:avLst>
          </a:prstGeom>
          <a:solidFill>
            <a:schemeClr val="bg1">
              <a:lumMod val="95000"/>
              <a:alpha val="35000"/>
            </a:schemeClr>
          </a:solidFill>
          <a:ln w="98425" cmpd="thinThick">
            <a:noFill/>
            <a:bevel/>
          </a:ln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CA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2276856"/>
            <a:ext cx="2819400" cy="287528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CA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4F265-CA88-4C30-A9AD-02E6A5184734}" type="datetime1">
              <a:rPr lang="en-US" smtClean="0"/>
              <a:pPr/>
              <a:t>05/04/2011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A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CA" smtClean="0"/>
              <a:t>Click to edit Master text styles</a:t>
            </a:r>
          </a:p>
          <a:p>
            <a:pPr lvl="1"/>
            <a:r>
              <a:rPr lang="en-CA" smtClean="0"/>
              <a:t>Second level</a:t>
            </a:r>
          </a:p>
          <a:p>
            <a:pPr lvl="2"/>
            <a:r>
              <a:rPr lang="en-CA" smtClean="0"/>
              <a:t>Third level</a:t>
            </a:r>
          </a:p>
          <a:p>
            <a:pPr lvl="3"/>
            <a:r>
              <a:rPr lang="en-CA" smtClean="0"/>
              <a:t>Fourth level</a:t>
            </a:r>
          </a:p>
          <a:p>
            <a:pPr lvl="4"/>
            <a:r>
              <a:rPr lang="en-CA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81099-48EC-46A3-9530-F58EB96AF77C}" type="datetime1">
              <a:rPr lang="en-US" smtClean="0"/>
              <a:pPr/>
              <a:t>05/04/2011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09041"/>
            <a:ext cx="1295400" cy="4318000"/>
          </a:xfrm>
        </p:spPr>
        <p:txBody>
          <a:bodyPr vert="eaVert"/>
          <a:lstStyle/>
          <a:p>
            <a:r>
              <a:rPr lang="en-CA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1219199"/>
            <a:ext cx="5181600" cy="4267201"/>
          </a:xfrm>
        </p:spPr>
        <p:txBody>
          <a:bodyPr vert="eaVert"/>
          <a:lstStyle/>
          <a:p>
            <a:pPr lvl="0"/>
            <a:r>
              <a:rPr lang="en-CA" smtClean="0"/>
              <a:t>Click to edit Master text styles</a:t>
            </a:r>
          </a:p>
          <a:p>
            <a:pPr lvl="1"/>
            <a:r>
              <a:rPr lang="en-CA" smtClean="0"/>
              <a:t>Second level</a:t>
            </a:r>
          </a:p>
          <a:p>
            <a:pPr lvl="2"/>
            <a:r>
              <a:rPr lang="en-CA" smtClean="0"/>
              <a:t>Third level</a:t>
            </a:r>
          </a:p>
          <a:p>
            <a:pPr lvl="3"/>
            <a:r>
              <a:rPr lang="en-CA" smtClean="0"/>
              <a:t>Fourth level</a:t>
            </a:r>
          </a:p>
          <a:p>
            <a:pPr lvl="4"/>
            <a:r>
              <a:rPr lang="en-CA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7E24-FFB9-4C73-8C6D-E02A7AD33DB8}" type="datetime1">
              <a:rPr lang="en-US" smtClean="0"/>
              <a:pPr/>
              <a:t>05/04/2011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ndow3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1295400"/>
            <a:ext cx="6400800" cy="685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CA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057400"/>
            <a:ext cx="6400800" cy="3429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CA" smtClean="0"/>
              <a:t>Click to edit Master text styles</a:t>
            </a:r>
          </a:p>
          <a:p>
            <a:pPr lvl="1"/>
            <a:r>
              <a:rPr lang="en-CA" smtClean="0"/>
              <a:t>Second level</a:t>
            </a:r>
          </a:p>
          <a:p>
            <a:pPr lvl="2"/>
            <a:r>
              <a:rPr lang="en-CA" smtClean="0"/>
              <a:t>Third level</a:t>
            </a:r>
          </a:p>
          <a:p>
            <a:pPr lvl="3"/>
            <a:r>
              <a:rPr lang="en-CA" smtClean="0"/>
              <a:t>Fourth level</a:t>
            </a:r>
          </a:p>
          <a:p>
            <a:pPr lvl="4"/>
            <a:r>
              <a:rPr lang="en-CA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white">
          <a:xfrm>
            <a:off x="304800" y="6356350"/>
            <a:ext cx="2133600" cy="365125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l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3823242C-D747-4ADD-80D8-99421268E3A8}" type="datetime1">
              <a:rPr lang="en-US" smtClean="0"/>
              <a:pPr/>
              <a:t>05/04/2011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white">
          <a:xfrm>
            <a:off x="2971800" y="635635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white">
          <a:xfrm>
            <a:off x="6675120" y="636422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3600" kern="1200" cap="all" spc="30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0" indent="-274320" algn="l" defTabSz="914400" rtl="0" eaLnBrk="1" latinLnBrk="0" hangingPunct="1">
        <a:lnSpc>
          <a:spcPct val="150000"/>
        </a:lnSpc>
        <a:spcBef>
          <a:spcPct val="20000"/>
        </a:spcBef>
        <a:buClrTx/>
        <a:buFont typeface="Wingdings" pitchFamily="2" charset="2"/>
        <a:buChar char="v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Jesus, Christ and Christ Figures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Religion and Film Sessions 9-10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239291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2 Questions of Jesus flicks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‘Jesus’ Movies</a:t>
            </a:r>
          </a:p>
          <a:p>
            <a:pPr indent="0">
              <a:buNone/>
            </a:pPr>
            <a:r>
              <a:rPr lang="en-US" dirty="0" smtClean="0">
                <a:latin typeface="Wingdings"/>
                <a:ea typeface="Wingdings"/>
                <a:cs typeface="Wingdings"/>
                <a:sym typeface="Wingdings"/>
              </a:rPr>
              <a:t></a:t>
            </a:r>
            <a:r>
              <a:rPr lang="en-US" dirty="0" smtClean="0"/>
              <a:t>2 Central Questions: Cultural and Theological</a:t>
            </a:r>
          </a:p>
          <a:p>
            <a:pPr marL="285750" indent="-285750">
              <a:buFont typeface="Wingdings" charset="0"/>
              <a:buChar char="v"/>
            </a:pPr>
            <a:r>
              <a:rPr lang="en-US" dirty="0" smtClean="0">
                <a:latin typeface="Times New Roman"/>
                <a:ea typeface="Wingdings"/>
                <a:cs typeface="Wingdings"/>
                <a:sym typeface="Wingdings"/>
              </a:rPr>
              <a:t>Cultural: To what extent does the Jesus in this film represent cultural norms &amp; expectations of the filmmakers/audiences?</a:t>
            </a:r>
          </a:p>
          <a:p>
            <a:pPr marL="285750" indent="-285750">
              <a:buFont typeface="Wingdings" charset="0"/>
              <a:buChar char="v"/>
            </a:pPr>
            <a:r>
              <a:rPr lang="en-US" dirty="0" smtClean="0">
                <a:latin typeface="Times New Roman"/>
                <a:ea typeface="Wingdings"/>
                <a:cs typeface="Wingdings"/>
                <a:sym typeface="Wingdings"/>
              </a:rPr>
              <a:t>Theological: How does the film treat the Humanity/Divinity Issue?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838704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Christ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Christ is a title not a name.</a:t>
            </a:r>
          </a:p>
          <a:p>
            <a:r>
              <a:rPr lang="en-US" dirty="0" smtClean="0"/>
              <a:t>Various meanings in Jewish and </a:t>
            </a:r>
            <a:r>
              <a:rPr lang="en-US" dirty="0" err="1" smtClean="0"/>
              <a:t>Graeco</a:t>
            </a:r>
            <a:r>
              <a:rPr lang="en-US" dirty="0" smtClean="0"/>
              <a:t>-Roman contexts</a:t>
            </a:r>
          </a:p>
          <a:p>
            <a:r>
              <a:rPr lang="en-US" dirty="0" smtClean="0"/>
              <a:t>The marriage of Jesus to Christ in films often fails – the views of critics.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153614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Christ figures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These are figures who are typically static characters and who manifest </a:t>
            </a:r>
            <a:r>
              <a:rPr lang="en-US" i="1" dirty="0" smtClean="0"/>
              <a:t>some</a:t>
            </a:r>
            <a:r>
              <a:rPr lang="en-US" dirty="0" smtClean="0"/>
              <a:t> distinct aspects of Jesus as he is </a:t>
            </a:r>
            <a:r>
              <a:rPr lang="en-US" dirty="0" err="1" smtClean="0"/>
              <a:t>portayed</a:t>
            </a:r>
            <a:r>
              <a:rPr lang="en-US" dirty="0"/>
              <a:t> </a:t>
            </a:r>
            <a:r>
              <a:rPr lang="en-US" dirty="0" smtClean="0"/>
              <a:t>in the Gospels</a:t>
            </a:r>
          </a:p>
          <a:p>
            <a:r>
              <a:rPr lang="en-US" dirty="0" smtClean="0"/>
              <a:t>Do Christ figures gives us a window on (a) Jesus (b) contemporary spiritual values?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244703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uture">
  <a:themeElements>
    <a:clrScheme name="Couture">
      <a:dk1>
        <a:sysClr val="windowText" lastClr="000000"/>
      </a:dk1>
      <a:lt1>
        <a:sysClr val="window" lastClr="FFFFFF"/>
      </a:lt1>
      <a:dk2>
        <a:srgbClr val="37302A"/>
      </a:dk2>
      <a:lt2>
        <a:srgbClr val="D0CCB9"/>
      </a:lt2>
      <a:accent1>
        <a:srgbClr val="9E8E5C"/>
      </a:accent1>
      <a:accent2>
        <a:srgbClr val="A09781"/>
      </a:accent2>
      <a:accent3>
        <a:srgbClr val="85776D"/>
      </a:accent3>
      <a:accent4>
        <a:srgbClr val="AEAFA9"/>
      </a:accent4>
      <a:accent5>
        <a:srgbClr val="8D878B"/>
      </a:accent5>
      <a:accent6>
        <a:srgbClr val="6B6149"/>
      </a:accent6>
      <a:hlink>
        <a:srgbClr val="B6A272"/>
      </a:hlink>
      <a:folHlink>
        <a:srgbClr val="8A784F"/>
      </a:folHlink>
    </a:clrScheme>
    <a:fontScheme name="Black 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outur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0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100000" r="100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200000"/>
              </a:schemeClr>
              <a:schemeClr val="phClr">
                <a:tint val="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Couture.thmx</Template>
  <TotalTime>14</TotalTime>
  <Words>143</Words>
  <Application>Microsoft Macintosh PowerPoint</Application>
  <PresentationFormat>On-screen Show (4:3)</PresentationFormat>
  <Paragraphs>14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Couture</vt:lpstr>
      <vt:lpstr>Jesus, Christ and Christ Figures</vt:lpstr>
      <vt:lpstr>2 Questions of Jesus flicks</vt:lpstr>
      <vt:lpstr>Christ</vt:lpstr>
      <vt:lpstr>Christ figures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Jesus, Christ and Christ Figures</dc:title>
  <dc:creator>Gregory  Barker</dc:creator>
  <cp:lastModifiedBy>Gregory  Barker</cp:lastModifiedBy>
  <cp:revision>2</cp:revision>
  <dcterms:created xsi:type="dcterms:W3CDTF">2011-04-05T10:55:52Z</dcterms:created>
  <dcterms:modified xsi:type="dcterms:W3CDTF">2011-04-05T11:10:00Z</dcterms:modified>
</cp:coreProperties>
</file>