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9" r:id="rId11"/>
    <p:sldId id="266" r:id="rId12"/>
    <p:sldId id="26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1/5/22</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1/5/22</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1/5/22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1/5/22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1/5/22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1/5/22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1/5/22</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1/5/22</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1/5/22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1/5/22</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GOOGL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F114D-BEFB-1B49-BD35-A519C5BAFCBF}"/>
              </a:ext>
            </a:extLst>
          </p:cNvPr>
          <p:cNvSpPr>
            <a:spLocks noGrp="1"/>
          </p:cNvSpPr>
          <p:nvPr>
            <p:ph type="ctrTitle"/>
          </p:nvPr>
        </p:nvSpPr>
        <p:spPr/>
        <p:txBody>
          <a:bodyPr/>
          <a:lstStyle/>
          <a:p>
            <a:r>
              <a:rPr lang="en-US" dirty="0"/>
              <a:t>Ray&amp;dee</a:t>
            </a:r>
            <a:br>
              <a:rPr lang="en-US" dirty="0"/>
            </a:br>
            <a:r>
              <a:rPr lang="en-US" dirty="0"/>
              <a:t>Kitchen</a:t>
            </a:r>
          </a:p>
        </p:txBody>
      </p:sp>
      <p:sp>
        <p:nvSpPr>
          <p:cNvPr id="3" name="Subtitle 2">
            <a:extLst>
              <a:ext uri="{FF2B5EF4-FFF2-40B4-BE49-F238E27FC236}">
                <a16:creationId xmlns:a16="http://schemas.microsoft.com/office/drawing/2014/main" id="{FEB622F2-412F-4E48-9B83-500B4683C3D8}"/>
              </a:ext>
            </a:extLst>
          </p:cNvPr>
          <p:cNvSpPr>
            <a:spLocks noGrp="1"/>
          </p:cNvSpPr>
          <p:nvPr>
            <p:ph type="subTitle" idx="1"/>
          </p:nvPr>
        </p:nvSpPr>
        <p:spPr/>
        <p:txBody>
          <a:bodyPr>
            <a:noAutofit/>
          </a:bodyPr>
          <a:lstStyle/>
          <a:p>
            <a:r>
              <a:rPr lang="en-US" sz="5900" dirty="0"/>
              <a:t>HR OFFICER </a:t>
            </a:r>
          </a:p>
        </p:txBody>
      </p:sp>
    </p:spTree>
    <p:extLst>
      <p:ext uri="{BB962C8B-B14F-4D97-AF65-F5344CB8AC3E}">
        <p14:creationId xmlns:p14="http://schemas.microsoft.com/office/powerpoint/2010/main" val="452478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511DD-5125-D54E-BC36-E72E53234A34}"/>
              </a:ext>
            </a:extLst>
          </p:cNvPr>
          <p:cNvSpPr>
            <a:spLocks noGrp="1"/>
          </p:cNvSpPr>
          <p:nvPr>
            <p:ph type="title"/>
          </p:nvPr>
        </p:nvSpPr>
        <p:spPr>
          <a:xfrm>
            <a:off x="942759" y="-1865858"/>
            <a:ext cx="10178322" cy="1492132"/>
          </a:xfrm>
        </p:spPr>
        <p:txBody>
          <a:bodyPr/>
          <a:lstStyle/>
          <a:p>
            <a:r>
              <a:rPr lang="en-US" dirty="0"/>
              <a:t>        </a:t>
            </a:r>
          </a:p>
        </p:txBody>
      </p:sp>
      <p:sp>
        <p:nvSpPr>
          <p:cNvPr id="3" name="Content Placeholder 2">
            <a:extLst>
              <a:ext uri="{FF2B5EF4-FFF2-40B4-BE49-F238E27FC236}">
                <a16:creationId xmlns:a16="http://schemas.microsoft.com/office/drawing/2014/main" id="{0CCBEEF2-3766-894C-A790-529948E36FD4}"/>
              </a:ext>
            </a:extLst>
          </p:cNvPr>
          <p:cNvSpPr>
            <a:spLocks noGrp="1"/>
          </p:cNvSpPr>
          <p:nvPr>
            <p:ph idx="1"/>
          </p:nvPr>
        </p:nvSpPr>
        <p:spPr>
          <a:xfrm>
            <a:off x="0" y="1215081"/>
            <a:ext cx="11121081" cy="4427838"/>
          </a:xfrm>
        </p:spPr>
        <p:txBody>
          <a:bodyPr/>
          <a:lstStyle/>
          <a:p>
            <a:pPr marL="0" indent="0">
              <a:buNone/>
            </a:pPr>
            <a:r>
              <a:rPr lang="en-US" dirty="0"/>
              <a:t>                   </a:t>
            </a:r>
          </a:p>
          <a:p>
            <a:pPr marL="0" indent="0">
              <a:buNone/>
            </a:pPr>
            <a:r>
              <a:rPr lang="en-US" dirty="0"/>
              <a:t>                                      </a:t>
            </a:r>
            <a:r>
              <a:rPr lang="en-US" b="1" dirty="0"/>
              <a:t>NAME :  </a:t>
            </a:r>
            <a:r>
              <a:rPr lang="en-US" dirty="0"/>
              <a:t>RAYNEL DORS</a:t>
            </a:r>
            <a:endParaRPr lang="en-US" b="1" dirty="0"/>
          </a:p>
          <a:p>
            <a:pPr marL="0" indent="0">
              <a:buNone/>
            </a:pPr>
            <a:r>
              <a:rPr lang="en-US" b="1" dirty="0"/>
              <a:t>                                      STUDENT NUMBER : </a:t>
            </a:r>
            <a:r>
              <a:rPr lang="en-US" dirty="0"/>
              <a:t> 1908587</a:t>
            </a:r>
            <a:endParaRPr lang="en-US" b="1" dirty="0"/>
          </a:p>
          <a:p>
            <a:pPr marL="0" indent="0">
              <a:buNone/>
            </a:pPr>
            <a:r>
              <a:rPr lang="en-US" b="1" dirty="0"/>
              <a:t>                                      BA ( HONS ) LEADERSHIP  AND MANAGEMENT </a:t>
            </a:r>
          </a:p>
          <a:p>
            <a:pPr marL="0" indent="0">
              <a:buNone/>
            </a:pPr>
            <a:r>
              <a:rPr lang="en-US" b="1" dirty="0"/>
              <a:t>                                      DEVELOPING RELATIONSHIP IN A WORK PLACE </a:t>
            </a:r>
          </a:p>
          <a:p>
            <a:pPr marL="0" indent="0">
              <a:buNone/>
            </a:pPr>
            <a:r>
              <a:rPr lang="en-US" b="1" dirty="0"/>
              <a:t>                                      LECTURE NAME : NISHI M </a:t>
            </a:r>
            <a:r>
              <a:rPr lang="en-US" b="1" dirty="0" err="1"/>
              <a:t>RAMSURRUN</a:t>
            </a:r>
            <a:endParaRPr lang="en-US" b="1" dirty="0"/>
          </a:p>
          <a:p>
            <a:pPr marL="0" indent="0">
              <a:buNone/>
            </a:pPr>
            <a:endParaRPr lang="en-US" dirty="0"/>
          </a:p>
        </p:txBody>
      </p:sp>
    </p:spTree>
    <p:extLst>
      <p:ext uri="{BB962C8B-B14F-4D97-AF65-F5344CB8AC3E}">
        <p14:creationId xmlns:p14="http://schemas.microsoft.com/office/powerpoint/2010/main" val="357895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20CF-22AC-C34D-BD16-63B33C4A6A89}"/>
              </a:ext>
            </a:extLst>
          </p:cNvPr>
          <p:cNvSpPr>
            <a:spLocks noGrp="1"/>
          </p:cNvSpPr>
          <p:nvPr>
            <p:ph type="title"/>
          </p:nvPr>
        </p:nvSpPr>
        <p:spPr>
          <a:xfrm>
            <a:off x="2437027" y="489204"/>
            <a:ext cx="13111892" cy="978408"/>
          </a:xfrm>
        </p:spPr>
        <p:txBody>
          <a:bodyPr/>
          <a:lstStyle/>
          <a:p>
            <a:r>
              <a:rPr lang="en-US" dirty="0"/>
              <a:t>     Introduction</a:t>
            </a:r>
          </a:p>
        </p:txBody>
      </p:sp>
      <p:sp>
        <p:nvSpPr>
          <p:cNvPr id="3" name="Content Placeholder 2">
            <a:extLst>
              <a:ext uri="{FF2B5EF4-FFF2-40B4-BE49-F238E27FC236}">
                <a16:creationId xmlns:a16="http://schemas.microsoft.com/office/drawing/2014/main" id="{EADF1CA9-2567-9F42-9490-F47695D44025}"/>
              </a:ext>
            </a:extLst>
          </p:cNvPr>
          <p:cNvSpPr>
            <a:spLocks noGrp="1"/>
          </p:cNvSpPr>
          <p:nvPr>
            <p:ph idx="1"/>
          </p:nvPr>
        </p:nvSpPr>
        <p:spPr>
          <a:xfrm>
            <a:off x="1006839" y="1549908"/>
            <a:ext cx="10178322" cy="3758184"/>
          </a:xfrm>
        </p:spPr>
        <p:txBody>
          <a:bodyPr vert="horz" lIns="91440" tIns="45720" rIns="91440" bIns="45720" rtlCol="0" anchor="t">
            <a:normAutofit/>
          </a:bodyPr>
          <a:lstStyle/>
          <a:p>
            <a:pPr marL="457200" lvl="1" indent="0">
              <a:buNone/>
            </a:pPr>
            <a:endParaRPr lang="en-US" dirty="0"/>
          </a:p>
          <a:p>
            <a:pPr marL="457200" lvl="1" indent="0">
              <a:buNone/>
            </a:pPr>
            <a:endParaRPr lang="en-US" dirty="0"/>
          </a:p>
          <a:p>
            <a:pPr marL="457200" lvl="1" indent="0" algn="thaiDist">
              <a:buNone/>
            </a:pPr>
            <a:r>
              <a:rPr lang="en-US" dirty="0"/>
              <a:t>   Ray and Dee's Kitchen is a catering company that sells exotic food with an an expensive taste in        London. We offer private dining and we cater to events and special occasions. We provide different styles of catering such as, finger buffet, canapés, and 3 course meals . As an HR officer I’m responsible for health and safety, Hiring staff , pay roll,  customer service,  food and beverages, orders, stock take, invoices,  customers complaints, booking reservations, marketing, sales and promotions, </a:t>
            </a:r>
          </a:p>
          <a:p>
            <a:pPr marL="0" indent="0">
              <a:buNone/>
            </a:pPr>
            <a:r>
              <a:rPr lang="en-US" dirty="0"/>
              <a:t>                                  </a:t>
            </a:r>
          </a:p>
          <a:p>
            <a:pPr marL="0" indent="0">
              <a:buNone/>
            </a:pPr>
            <a:endParaRPr lang="en-US" dirty="0"/>
          </a:p>
        </p:txBody>
      </p:sp>
    </p:spTree>
    <p:extLst>
      <p:ext uri="{BB962C8B-B14F-4D97-AF65-F5344CB8AC3E}">
        <p14:creationId xmlns:p14="http://schemas.microsoft.com/office/powerpoint/2010/main" val="3661975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3C812-CF3F-C34C-9EB9-8A2705773986}"/>
              </a:ext>
            </a:extLst>
          </p:cNvPr>
          <p:cNvSpPr>
            <a:spLocks noGrp="1"/>
          </p:cNvSpPr>
          <p:nvPr>
            <p:ph type="title"/>
          </p:nvPr>
        </p:nvSpPr>
        <p:spPr/>
        <p:txBody>
          <a:bodyPr/>
          <a:lstStyle/>
          <a:p>
            <a:r>
              <a:rPr lang="en-US" dirty="0"/>
              <a:t>               Organization </a:t>
            </a:r>
          </a:p>
        </p:txBody>
      </p:sp>
      <p:sp>
        <p:nvSpPr>
          <p:cNvPr id="3" name="Content Placeholder 2">
            <a:extLst>
              <a:ext uri="{FF2B5EF4-FFF2-40B4-BE49-F238E27FC236}">
                <a16:creationId xmlns:a16="http://schemas.microsoft.com/office/drawing/2014/main" id="{7A0A57F7-6877-0F44-98AA-06DA4E1A99BF}"/>
              </a:ext>
            </a:extLst>
          </p:cNvPr>
          <p:cNvSpPr>
            <a:spLocks noGrp="1"/>
          </p:cNvSpPr>
          <p:nvPr>
            <p:ph idx="1"/>
          </p:nvPr>
        </p:nvSpPr>
        <p:spPr>
          <a:xfrm>
            <a:off x="1222075" y="1705102"/>
            <a:ext cx="9718247" cy="5152898"/>
          </a:xfrm>
        </p:spPr>
        <p:txBody>
          <a:bodyPr vert="horz" lIns="91440" tIns="45720" rIns="91440" bIns="45720" rtlCol="0" anchor="t">
            <a:normAutofit fontScale="70000" lnSpcReduction="20000"/>
          </a:bodyPr>
          <a:lstStyle/>
          <a:p>
            <a:pPr marL="0" indent="0">
              <a:buNone/>
            </a:pPr>
            <a:r>
              <a:rPr lang="en-US" dirty="0"/>
              <a:t>             </a:t>
            </a:r>
            <a:endParaRPr lang="en-US" b="1" dirty="0"/>
          </a:p>
          <a:p>
            <a:pPr marL="457200" indent="-457200">
              <a:buFont typeface="+mj-lt"/>
              <a:buAutoNum type="arabicPeriod"/>
            </a:pPr>
            <a:r>
              <a:rPr lang="en-US" b="1" dirty="0"/>
              <a:t>BEING A ORGANIZATION</a:t>
            </a:r>
          </a:p>
          <a:p>
            <a:pPr marL="0" indent="0">
              <a:buNone/>
            </a:pPr>
            <a:r>
              <a:rPr lang="en-US" b="1" dirty="0"/>
              <a:t>    </a:t>
            </a:r>
            <a:r>
              <a:rPr lang="en-US" dirty="0"/>
              <a:t>As a small food business it is important to complete our tasks before we start our day.  such as, morning daily briefing , daily checks for cleanness,  food storage, timetable, kitchen appliances, and food preparation. </a:t>
            </a:r>
          </a:p>
          <a:p>
            <a:pPr marL="0" indent="0">
              <a:buNone/>
            </a:pPr>
            <a:endParaRPr lang="en-US" dirty="0"/>
          </a:p>
          <a:p>
            <a:pPr marL="0" indent="0">
              <a:buNone/>
            </a:pPr>
            <a:r>
              <a:rPr lang="en-US" b="1" dirty="0"/>
              <a:t>  .   </a:t>
            </a:r>
            <a:endParaRPr lang="en-US" dirty="0"/>
          </a:p>
          <a:p>
            <a:pPr marL="457200" indent="-457200">
              <a:buAutoNum type="arabicPeriod" startAt="2"/>
            </a:pPr>
            <a:r>
              <a:rPr lang="en-US" b="1" dirty="0"/>
              <a:t>BE AWARE OF MISSION  VISION AND OBJECTIVES OF THE COMPANY </a:t>
            </a:r>
          </a:p>
          <a:p>
            <a:pPr marL="0" indent="0">
              <a:buNone/>
            </a:pPr>
            <a:r>
              <a:rPr lang="en-US" b="1" dirty="0"/>
              <a:t>   .</a:t>
            </a:r>
            <a:r>
              <a:rPr lang="en-US" dirty="0"/>
              <a:t>   Providing exotic delicious food with an expensive taste ( mission )</a:t>
            </a:r>
          </a:p>
          <a:p>
            <a:pPr marL="0" indent="0">
              <a:buNone/>
            </a:pPr>
            <a:r>
              <a:rPr lang="en-US" b="1" dirty="0"/>
              <a:t>   .   </a:t>
            </a:r>
            <a:r>
              <a:rPr lang="en-US" dirty="0"/>
              <a:t>Bringing people together.   ( vision )</a:t>
            </a:r>
          </a:p>
          <a:p>
            <a:pPr marL="0" indent="0">
              <a:buNone/>
            </a:pPr>
            <a:r>
              <a:rPr lang="en-US" b="1" dirty="0"/>
              <a:t>   .   </a:t>
            </a:r>
            <a:r>
              <a:rPr lang="en-US" dirty="0"/>
              <a:t>Growing a bigger platform (Objectives ) </a:t>
            </a:r>
          </a:p>
          <a:p>
            <a:pPr marL="0" indent="0">
              <a:buNone/>
            </a:pPr>
            <a:r>
              <a:rPr lang="en-US" dirty="0"/>
              <a:t>    -    Collaborating  with different brands and companies </a:t>
            </a:r>
          </a:p>
          <a:p>
            <a:pPr marL="0" indent="0">
              <a:buNone/>
            </a:pPr>
            <a:endParaRPr lang="en-US" dirty="0"/>
          </a:p>
          <a:p>
            <a:pPr marL="0" indent="0">
              <a:buNone/>
            </a:pPr>
            <a:endParaRPr lang="en-US" dirty="0"/>
          </a:p>
          <a:p>
            <a:pPr marL="0" indent="0">
              <a:buNone/>
            </a:pPr>
            <a:r>
              <a:rPr lang="en-US" b="1" dirty="0"/>
              <a:t>3 .   Talent and management skills.</a:t>
            </a:r>
          </a:p>
          <a:p>
            <a:pPr marL="0" indent="0">
              <a:buNone/>
            </a:pPr>
            <a:r>
              <a:rPr lang="en-US" dirty="0"/>
              <a:t>   </a:t>
            </a:r>
            <a:r>
              <a:rPr lang="en-US" b="1" dirty="0"/>
              <a:t>.  </a:t>
            </a:r>
            <a:r>
              <a:rPr lang="en-US" dirty="0"/>
              <a:t>Recruitment – creating the smartest workers for your business.</a:t>
            </a:r>
          </a:p>
          <a:p>
            <a:pPr marL="0" indent="0">
              <a:buNone/>
            </a:pPr>
            <a:r>
              <a:rPr lang="en-US" dirty="0"/>
              <a:t>   .  Corporate learning – education to grow .</a:t>
            </a:r>
          </a:p>
          <a:p>
            <a:pPr marL="0" indent="0">
              <a:buNone/>
            </a:pPr>
            <a:r>
              <a:rPr lang="en-US" dirty="0"/>
              <a:t>   .  Performance management – how to approach  the employees reviews .</a:t>
            </a:r>
          </a:p>
          <a:p>
            <a:pPr marL="0" indent="0">
              <a:buNone/>
            </a:pPr>
            <a:r>
              <a:rPr lang="en-US" dirty="0"/>
              <a:t>   .  Compensation management – how do you reward </a:t>
            </a:r>
            <a:r>
              <a:rPr lang="en-US"/>
              <a:t>your best employees . </a:t>
            </a:r>
            <a:endParaRPr lang="en-US" dirty="0"/>
          </a:p>
          <a:p>
            <a:pPr marL="457200" indent="-457200">
              <a:buFont typeface="+mj-lt"/>
              <a:buAutoNum type="arabicPeriod"/>
            </a:pPr>
            <a:endParaRPr lang="en-US" dirty="0"/>
          </a:p>
        </p:txBody>
      </p:sp>
    </p:spTree>
    <p:extLst>
      <p:ext uri="{BB962C8B-B14F-4D97-AF65-F5344CB8AC3E}">
        <p14:creationId xmlns:p14="http://schemas.microsoft.com/office/powerpoint/2010/main" val="1438071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8D55-9DE1-CA40-8BA2-8EE820C13915}"/>
              </a:ext>
            </a:extLst>
          </p:cNvPr>
          <p:cNvSpPr>
            <a:spLocks noGrp="1"/>
          </p:cNvSpPr>
          <p:nvPr>
            <p:ph type="title"/>
          </p:nvPr>
        </p:nvSpPr>
        <p:spPr/>
        <p:txBody>
          <a:bodyPr/>
          <a:lstStyle/>
          <a:p>
            <a:r>
              <a:rPr lang="en-US" dirty="0"/>
              <a:t>                            Policy </a:t>
            </a:r>
          </a:p>
        </p:txBody>
      </p:sp>
      <p:sp>
        <p:nvSpPr>
          <p:cNvPr id="3" name="Content Placeholder 2">
            <a:extLst>
              <a:ext uri="{FF2B5EF4-FFF2-40B4-BE49-F238E27FC236}">
                <a16:creationId xmlns:a16="http://schemas.microsoft.com/office/drawing/2014/main" id="{0589D2FE-2667-AF48-9479-BCF29F35D248}"/>
              </a:ext>
            </a:extLst>
          </p:cNvPr>
          <p:cNvSpPr>
            <a:spLocks noGrp="1"/>
          </p:cNvSpPr>
          <p:nvPr>
            <p:ph idx="1"/>
          </p:nvPr>
        </p:nvSpPr>
        <p:spPr>
          <a:xfrm>
            <a:off x="1006839" y="2146249"/>
            <a:ext cx="10178322" cy="3593591"/>
          </a:xfrm>
        </p:spPr>
        <p:txBody>
          <a:bodyPr vert="horz" lIns="91440" tIns="45720" rIns="91440" bIns="45720" rtlCol="0" anchor="t">
            <a:normAutofit fontScale="77500" lnSpcReduction="20000"/>
          </a:bodyPr>
          <a:lstStyle/>
          <a:p>
            <a:pPr marL="0" indent="0">
              <a:buNone/>
            </a:pPr>
            <a:r>
              <a:rPr lang="en-US" sz="1600" b="1" dirty="0"/>
              <a:t>  4. POLICY AND REGULATIONS  OF THE  COMPANY AND THE STAFF ( HANDBOOK )</a:t>
            </a:r>
          </a:p>
          <a:p>
            <a:pPr marL="0" indent="0">
              <a:buNone/>
            </a:pPr>
            <a:r>
              <a:rPr lang="en-US" sz="1600" b="1" dirty="0"/>
              <a:t>.  </a:t>
            </a:r>
            <a:r>
              <a:rPr lang="en-US" sz="1600" dirty="0"/>
              <a:t>Welcome to the company </a:t>
            </a:r>
          </a:p>
          <a:p>
            <a:pPr marL="0" indent="0">
              <a:buNone/>
            </a:pPr>
            <a:r>
              <a:rPr lang="en-US" sz="1600" b="1" dirty="0"/>
              <a:t>.  </a:t>
            </a:r>
            <a:r>
              <a:rPr lang="en-US" sz="1600" dirty="0"/>
              <a:t>Working for the company </a:t>
            </a:r>
          </a:p>
          <a:p>
            <a:pPr marL="0" indent="0">
              <a:buNone/>
            </a:pPr>
            <a:r>
              <a:rPr lang="en-US" sz="1600" b="1" dirty="0"/>
              <a:t>.  </a:t>
            </a:r>
            <a:r>
              <a:rPr lang="en-US" sz="1600" dirty="0"/>
              <a:t>Holidays, sickness absence, annual leave etc ,</a:t>
            </a:r>
          </a:p>
          <a:p>
            <a:pPr marL="0" indent="0">
              <a:buNone/>
            </a:pPr>
            <a:r>
              <a:rPr lang="en-US" sz="1600" b="1" dirty="0"/>
              <a:t>. </a:t>
            </a:r>
            <a:r>
              <a:rPr lang="en-US" sz="1600" dirty="0"/>
              <a:t> How deal with problems in the workplace. </a:t>
            </a:r>
            <a:endParaRPr lang="en-US" sz="1600" b="1" dirty="0"/>
          </a:p>
          <a:p>
            <a:pPr marL="0" indent="0">
              <a:buNone/>
            </a:pPr>
            <a:r>
              <a:rPr lang="en-US" sz="1600" b="1" dirty="0"/>
              <a:t> 5. COMMUNICATIONS SKILLS LIKE VERBAL , NONVERBAL , WRITING ,TEAMWORK AND </a:t>
            </a:r>
          </a:p>
          <a:p>
            <a:pPr marL="0" indent="0">
              <a:buNone/>
            </a:pPr>
            <a:r>
              <a:rPr lang="en-US" sz="1600" b="1" dirty="0"/>
              <a:t>      ANALYTICAL SKILLS.</a:t>
            </a:r>
          </a:p>
          <a:p>
            <a:pPr marL="0" indent="0">
              <a:buNone/>
            </a:pPr>
            <a:r>
              <a:rPr lang="en-US" sz="1600" b="1" dirty="0"/>
              <a:t> .  </a:t>
            </a:r>
            <a:r>
              <a:rPr lang="en-US" sz="1600" dirty="0"/>
              <a:t>Creating  menu , responding to emails or messages  ( verbal communication)</a:t>
            </a:r>
          </a:p>
          <a:p>
            <a:pPr marL="0" indent="0">
              <a:buNone/>
            </a:pPr>
            <a:r>
              <a:rPr lang="en-US" sz="1600" b="1" dirty="0"/>
              <a:t> .  </a:t>
            </a:r>
            <a:r>
              <a:rPr lang="en-US" sz="1600" dirty="0"/>
              <a:t>Smiling , showing  directions with  eyes or face  , depressive look on the face of stress (  nonverbal communication )</a:t>
            </a:r>
          </a:p>
          <a:p>
            <a:pPr marL="0" indent="0">
              <a:buNone/>
            </a:pPr>
            <a:r>
              <a:rPr lang="en-US" sz="1600" b="1" dirty="0"/>
              <a:t> .  </a:t>
            </a:r>
            <a:r>
              <a:rPr lang="en-US" sz="1600" dirty="0"/>
              <a:t>Problem and conflicts solving , respect , reliable and team building. ( team work )</a:t>
            </a:r>
          </a:p>
          <a:p>
            <a:pPr marL="0" indent="0">
              <a:buNone/>
            </a:pPr>
            <a:r>
              <a:rPr lang="en-US" sz="1600" b="1" dirty="0"/>
              <a:t> .  </a:t>
            </a:r>
            <a:r>
              <a:rPr lang="en-US" sz="1600" dirty="0"/>
              <a:t>Observing , see it sort it out ,  developing  ideas  for mistakes  , creating knowledge while working ( analytical skills )</a:t>
            </a:r>
            <a:endParaRPr lang="en-US" sz="1600" b="1" dirty="0"/>
          </a:p>
          <a:p>
            <a:pPr marL="0" indent="0">
              <a:buNone/>
            </a:pPr>
            <a:r>
              <a:rPr lang="en-US" sz="1600" b="1" dirty="0"/>
              <a:t> 6. AWARENESS OF ACT OF EQUALITY 2010 , AWARENESS OF CULTURE AND DIVERSITY </a:t>
            </a:r>
          </a:p>
          <a:p>
            <a:pPr marL="0" indent="0">
              <a:buNone/>
            </a:pPr>
            <a:r>
              <a:rPr lang="en-US" sz="1600" b="1" dirty="0"/>
              <a:t>  . </a:t>
            </a:r>
            <a:r>
              <a:rPr lang="en-US" sz="1600" dirty="0"/>
              <a:t>Direct discrimination, indirect discrimination, harassment, victimization. ( awareness of act of  equality 2010 )</a:t>
            </a:r>
          </a:p>
          <a:p>
            <a:pPr marL="0" indent="0">
              <a:buNone/>
            </a:pPr>
            <a:r>
              <a:rPr lang="en-US" sz="1600" b="1" dirty="0"/>
              <a:t>   </a:t>
            </a:r>
            <a:r>
              <a:rPr lang="en-US" sz="1600" dirty="0"/>
              <a:t>. Communicate clearly and avoid misunderstandings , learn from their culture , organize  staff events go bring everyone together.( culture and diversity)</a:t>
            </a:r>
            <a:endParaRPr lang="en-US" sz="1600" b="1" dirty="0"/>
          </a:p>
          <a:p>
            <a:pPr marL="0" indent="0">
              <a:buNone/>
            </a:pPr>
            <a:endParaRPr lang="en-US" b="1" dirty="0"/>
          </a:p>
        </p:txBody>
      </p:sp>
      <p:pic>
        <p:nvPicPr>
          <p:cNvPr id="4" name="Picture 4">
            <a:extLst>
              <a:ext uri="{FF2B5EF4-FFF2-40B4-BE49-F238E27FC236}">
                <a16:creationId xmlns:a16="http://schemas.microsoft.com/office/drawing/2014/main" id="{06F0C02C-1C58-3349-B29B-CD5C6E09C89D}"/>
              </a:ext>
            </a:extLst>
          </p:cNvPr>
          <p:cNvPicPr>
            <a:picLocks noChangeAspect="1"/>
          </p:cNvPicPr>
          <p:nvPr/>
        </p:nvPicPr>
        <p:blipFill>
          <a:blip r:embed="rId2"/>
          <a:stretch>
            <a:fillRect/>
          </a:stretch>
        </p:blipFill>
        <p:spPr>
          <a:xfrm flipH="1">
            <a:off x="1251678" y="273874"/>
            <a:ext cx="2848901" cy="1803157"/>
          </a:xfrm>
          <a:prstGeom prst="rect">
            <a:avLst/>
          </a:prstGeom>
        </p:spPr>
      </p:pic>
    </p:spTree>
    <p:extLst>
      <p:ext uri="{BB962C8B-B14F-4D97-AF65-F5344CB8AC3E}">
        <p14:creationId xmlns:p14="http://schemas.microsoft.com/office/powerpoint/2010/main" val="2047190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6B6BC-8397-C543-B364-3B2D30E03174}"/>
              </a:ext>
            </a:extLst>
          </p:cNvPr>
          <p:cNvSpPr>
            <a:spLocks noGrp="1"/>
          </p:cNvSpPr>
          <p:nvPr>
            <p:ph type="title"/>
          </p:nvPr>
        </p:nvSpPr>
        <p:spPr>
          <a:xfrm>
            <a:off x="1006839" y="-4508831"/>
            <a:ext cx="10178322" cy="1492132"/>
          </a:xfrm>
        </p:spPr>
        <p:txBody>
          <a:bodyPr/>
          <a:lstStyle/>
          <a:p>
            <a:endParaRPr lang="en-US" dirty="0"/>
          </a:p>
        </p:txBody>
      </p:sp>
      <p:sp>
        <p:nvSpPr>
          <p:cNvPr id="3" name="Content Placeholder 2">
            <a:extLst>
              <a:ext uri="{FF2B5EF4-FFF2-40B4-BE49-F238E27FC236}">
                <a16:creationId xmlns:a16="http://schemas.microsoft.com/office/drawing/2014/main" id="{C0A7826C-7342-D747-99AE-843CFFDA1436}"/>
              </a:ext>
            </a:extLst>
          </p:cNvPr>
          <p:cNvSpPr>
            <a:spLocks noGrp="1"/>
          </p:cNvSpPr>
          <p:nvPr>
            <p:ph idx="1"/>
          </p:nvPr>
        </p:nvSpPr>
        <p:spPr>
          <a:xfrm>
            <a:off x="625839" y="753623"/>
            <a:ext cx="10940322" cy="5350753"/>
          </a:xfrm>
        </p:spPr>
        <p:txBody>
          <a:bodyPr>
            <a:normAutofit/>
          </a:bodyPr>
          <a:lstStyle/>
          <a:p>
            <a:pPr marL="0" indent="0">
              <a:buNone/>
            </a:pPr>
            <a:endParaRPr lang="en-US" b="1" dirty="0"/>
          </a:p>
          <a:p>
            <a:pPr marL="0" indent="0">
              <a:buNone/>
            </a:pPr>
            <a:r>
              <a:rPr lang="en-US" b="1" dirty="0"/>
              <a:t>     7. HEALTH AND SAFETY ACT 2016</a:t>
            </a:r>
          </a:p>
          <a:p>
            <a:pPr marL="0" indent="0">
              <a:buNone/>
            </a:pPr>
            <a:r>
              <a:rPr lang="en-US" b="1" dirty="0"/>
              <a:t>       . </a:t>
            </a:r>
            <a:r>
              <a:rPr lang="en-US" dirty="0"/>
              <a:t>Protection of the employees health </a:t>
            </a:r>
          </a:p>
          <a:p>
            <a:pPr marL="0" indent="0">
              <a:buNone/>
            </a:pPr>
            <a:r>
              <a:rPr lang="en-US" b="1" dirty="0"/>
              <a:t>       . </a:t>
            </a:r>
            <a:r>
              <a:rPr lang="en-US" dirty="0"/>
              <a:t>Protection of non employees health safety when it comes risk while working.</a:t>
            </a:r>
          </a:p>
          <a:p>
            <a:pPr marL="0" indent="0">
              <a:buNone/>
            </a:pPr>
            <a:r>
              <a:rPr lang="en-US" b="1" dirty="0"/>
              <a:t>       . </a:t>
            </a:r>
            <a:r>
              <a:rPr lang="en-US" dirty="0"/>
              <a:t>Controlling of use of electronic or explosives or flammable or dangerous substances.</a:t>
            </a:r>
            <a:endParaRPr lang="en-US" b="1" dirty="0"/>
          </a:p>
          <a:p>
            <a:pPr marL="0" indent="0">
              <a:buNone/>
            </a:pPr>
            <a:r>
              <a:rPr lang="en-US" b="1" dirty="0"/>
              <a:t>       8.  APPRAISAL TECHNIC</a:t>
            </a:r>
          </a:p>
          <a:p>
            <a:pPr marL="0" indent="0">
              <a:buNone/>
            </a:pPr>
            <a:r>
              <a:rPr lang="en-US" b="1" dirty="0"/>
              <a:t>          . </a:t>
            </a:r>
            <a:r>
              <a:rPr lang="en-US" dirty="0"/>
              <a:t>Behavior  appraisal </a:t>
            </a:r>
          </a:p>
          <a:p>
            <a:pPr marL="0" indent="0">
              <a:buNone/>
            </a:pPr>
            <a:r>
              <a:rPr lang="en-US" dirty="0"/>
              <a:t>          . Management by objective appraisals        </a:t>
            </a:r>
          </a:p>
          <a:p>
            <a:pPr marL="0" indent="0">
              <a:buNone/>
            </a:pPr>
            <a:r>
              <a:rPr lang="en-US" dirty="0"/>
              <a:t>          . 360 reviews.</a:t>
            </a:r>
          </a:p>
          <a:p>
            <a:pPr marL="0" indent="0">
              <a:buNone/>
            </a:pPr>
            <a:r>
              <a:rPr lang="en-US" dirty="0"/>
              <a:t>          . Psychological appraisal. </a:t>
            </a:r>
          </a:p>
          <a:p>
            <a:pPr marL="0" indent="0">
              <a:buNone/>
            </a:pPr>
            <a:r>
              <a:rPr lang="en-US" b="1" dirty="0"/>
              <a:t>           </a:t>
            </a:r>
          </a:p>
          <a:p>
            <a:pPr marL="0" indent="0">
              <a:buNone/>
            </a:pPr>
            <a:r>
              <a:rPr lang="en-US" b="1" dirty="0"/>
              <a:t>                                              </a:t>
            </a:r>
          </a:p>
        </p:txBody>
      </p:sp>
      <p:pic>
        <p:nvPicPr>
          <p:cNvPr id="4" name="Picture 4">
            <a:extLst>
              <a:ext uri="{FF2B5EF4-FFF2-40B4-BE49-F238E27FC236}">
                <a16:creationId xmlns:a16="http://schemas.microsoft.com/office/drawing/2014/main" id="{97F579BD-E472-EE49-8768-E8E9A5361ABE}"/>
              </a:ext>
            </a:extLst>
          </p:cNvPr>
          <p:cNvPicPr>
            <a:picLocks noChangeAspect="1"/>
          </p:cNvPicPr>
          <p:nvPr/>
        </p:nvPicPr>
        <p:blipFill>
          <a:blip r:embed="rId2"/>
          <a:stretch>
            <a:fillRect/>
          </a:stretch>
        </p:blipFill>
        <p:spPr>
          <a:xfrm>
            <a:off x="5800811" y="3221133"/>
            <a:ext cx="5384350" cy="2883243"/>
          </a:xfrm>
          <a:prstGeom prst="rect">
            <a:avLst/>
          </a:prstGeom>
        </p:spPr>
      </p:pic>
    </p:spTree>
    <p:extLst>
      <p:ext uri="{BB962C8B-B14F-4D97-AF65-F5344CB8AC3E}">
        <p14:creationId xmlns:p14="http://schemas.microsoft.com/office/powerpoint/2010/main" val="2050103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B3ED-8C18-5042-93E7-6A9F8069498A}"/>
              </a:ext>
            </a:extLst>
          </p:cNvPr>
          <p:cNvSpPr>
            <a:spLocks noGrp="1"/>
          </p:cNvSpPr>
          <p:nvPr>
            <p:ph type="title"/>
          </p:nvPr>
        </p:nvSpPr>
        <p:spPr/>
        <p:txBody>
          <a:bodyPr/>
          <a:lstStyle/>
          <a:p>
            <a:r>
              <a:rPr lang="en-US" dirty="0"/>
              <a:t>                          Skills </a:t>
            </a:r>
          </a:p>
        </p:txBody>
      </p:sp>
      <p:sp>
        <p:nvSpPr>
          <p:cNvPr id="3" name="Content Placeholder 2">
            <a:extLst>
              <a:ext uri="{FF2B5EF4-FFF2-40B4-BE49-F238E27FC236}">
                <a16:creationId xmlns:a16="http://schemas.microsoft.com/office/drawing/2014/main" id="{A0D42513-FF88-5F41-98CB-C54B0A495EC3}"/>
              </a:ext>
            </a:extLst>
          </p:cNvPr>
          <p:cNvSpPr>
            <a:spLocks noGrp="1"/>
          </p:cNvSpPr>
          <p:nvPr>
            <p:ph idx="1"/>
          </p:nvPr>
        </p:nvSpPr>
        <p:spPr/>
        <p:txBody>
          <a:bodyPr>
            <a:normAutofit lnSpcReduction="10000"/>
          </a:bodyPr>
          <a:lstStyle/>
          <a:p>
            <a:pPr marL="0" indent="0">
              <a:buNone/>
            </a:pPr>
            <a:endParaRPr lang="en-US" dirty="0"/>
          </a:p>
          <a:p>
            <a:pPr marL="0" indent="0">
              <a:buNone/>
            </a:pPr>
            <a:r>
              <a:rPr lang="en-US" dirty="0"/>
              <a:t> 9.EMPLOYABILITY SKILLS  AND  EMPLOYMENT ACT ? </a:t>
            </a:r>
          </a:p>
          <a:p>
            <a:pPr marL="0" indent="0">
              <a:buNone/>
            </a:pPr>
            <a:r>
              <a:rPr lang="en-US" dirty="0"/>
              <a:t>   . Problem solving , teamwork , communication, leadership. ( employment skills)</a:t>
            </a:r>
          </a:p>
          <a:p>
            <a:pPr marL="0" indent="0">
              <a:buNone/>
            </a:pPr>
            <a:r>
              <a:rPr lang="en-US" dirty="0"/>
              <a:t>   . Protection of wages , guarantee payments , protection for applicants health and service.</a:t>
            </a:r>
          </a:p>
          <a:p>
            <a:pPr marL="0" indent="0">
              <a:buNone/>
            </a:pPr>
            <a:r>
              <a:rPr lang="en-US" dirty="0"/>
              <a:t>    C employment act )</a:t>
            </a:r>
          </a:p>
          <a:p>
            <a:pPr marL="0" indent="0">
              <a:buNone/>
            </a:pPr>
            <a:r>
              <a:rPr lang="en-US" dirty="0"/>
              <a:t>  10. NEGOTIATIONS SKILLS </a:t>
            </a:r>
          </a:p>
          <a:p>
            <a:pPr marL="0" indent="0">
              <a:buNone/>
            </a:pPr>
            <a:r>
              <a:rPr lang="en-US" dirty="0"/>
              <a:t>      . Listen Actively </a:t>
            </a:r>
          </a:p>
          <a:p>
            <a:pPr marL="0" indent="0">
              <a:buNone/>
            </a:pPr>
            <a:r>
              <a:rPr lang="en-US" dirty="0"/>
              <a:t>      . Ask important questions </a:t>
            </a:r>
          </a:p>
          <a:p>
            <a:pPr marL="0" indent="0">
              <a:buNone/>
            </a:pPr>
            <a:r>
              <a:rPr lang="en-US" dirty="0"/>
              <a:t>      . Negotiate process.</a:t>
            </a:r>
          </a:p>
        </p:txBody>
      </p:sp>
      <p:pic>
        <p:nvPicPr>
          <p:cNvPr id="4" name="Picture 4">
            <a:extLst>
              <a:ext uri="{FF2B5EF4-FFF2-40B4-BE49-F238E27FC236}">
                <a16:creationId xmlns:a16="http://schemas.microsoft.com/office/drawing/2014/main" id="{CEE7A9EC-D52F-8140-B5CC-73BD27AAEBF5}"/>
              </a:ext>
            </a:extLst>
          </p:cNvPr>
          <p:cNvPicPr>
            <a:picLocks noChangeAspect="1"/>
          </p:cNvPicPr>
          <p:nvPr/>
        </p:nvPicPr>
        <p:blipFill>
          <a:blip r:embed="rId2"/>
          <a:stretch>
            <a:fillRect/>
          </a:stretch>
        </p:blipFill>
        <p:spPr>
          <a:xfrm>
            <a:off x="6340839" y="4015947"/>
            <a:ext cx="4599483" cy="2842054"/>
          </a:xfrm>
          <a:prstGeom prst="rect">
            <a:avLst/>
          </a:prstGeom>
        </p:spPr>
      </p:pic>
    </p:spTree>
    <p:extLst>
      <p:ext uri="{BB962C8B-B14F-4D97-AF65-F5344CB8AC3E}">
        <p14:creationId xmlns:p14="http://schemas.microsoft.com/office/powerpoint/2010/main" val="4026425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7EC5-8682-F64B-A30A-7612B5FCC6B8}"/>
              </a:ext>
            </a:extLst>
          </p:cNvPr>
          <p:cNvSpPr>
            <a:spLocks noGrp="1"/>
          </p:cNvSpPr>
          <p:nvPr>
            <p:ph type="title"/>
          </p:nvPr>
        </p:nvSpPr>
        <p:spPr/>
        <p:txBody>
          <a:bodyPr/>
          <a:lstStyle/>
          <a:p>
            <a:r>
              <a:rPr lang="en-US" dirty="0"/>
              <a:t>                        Benefits </a:t>
            </a:r>
          </a:p>
        </p:txBody>
      </p:sp>
      <p:sp>
        <p:nvSpPr>
          <p:cNvPr id="3" name="Content Placeholder 2">
            <a:extLst>
              <a:ext uri="{FF2B5EF4-FFF2-40B4-BE49-F238E27FC236}">
                <a16:creationId xmlns:a16="http://schemas.microsoft.com/office/drawing/2014/main" id="{18353B4F-635B-2944-8B0B-F03772DB526A}"/>
              </a:ext>
            </a:extLst>
          </p:cNvPr>
          <p:cNvSpPr>
            <a:spLocks noGrp="1"/>
          </p:cNvSpPr>
          <p:nvPr>
            <p:ph idx="1"/>
          </p:nvPr>
        </p:nvSpPr>
        <p:spPr/>
        <p:txBody>
          <a:bodyPr>
            <a:normAutofit fontScale="92500" lnSpcReduction="20000"/>
          </a:bodyPr>
          <a:lstStyle/>
          <a:p>
            <a:pPr marL="0" indent="0">
              <a:buNone/>
            </a:pPr>
            <a:r>
              <a:rPr lang="en-US" b="1" dirty="0"/>
              <a:t> 11. Benefit of this organization?</a:t>
            </a:r>
          </a:p>
          <a:p>
            <a:pPr marL="0" indent="0">
              <a:buNone/>
            </a:pPr>
            <a:r>
              <a:rPr lang="en-US" b="1" dirty="0"/>
              <a:t>     .  </a:t>
            </a:r>
            <a:r>
              <a:rPr lang="en-US" dirty="0"/>
              <a:t>Gain more knowledge </a:t>
            </a:r>
          </a:p>
          <a:p>
            <a:pPr marL="0" indent="0">
              <a:buNone/>
            </a:pPr>
            <a:r>
              <a:rPr lang="en-US" dirty="0"/>
              <a:t>     .  More easier to archive our goals </a:t>
            </a:r>
          </a:p>
          <a:p>
            <a:pPr marL="0" indent="0">
              <a:buNone/>
            </a:pPr>
            <a:r>
              <a:rPr lang="en-US" dirty="0"/>
              <a:t>     .  Focusing on the bigger picture </a:t>
            </a:r>
          </a:p>
          <a:p>
            <a:pPr marL="0" indent="0">
              <a:buNone/>
            </a:pPr>
            <a:r>
              <a:rPr lang="en-US" dirty="0"/>
              <a:t>     .  A head with time management and management of business.</a:t>
            </a:r>
          </a:p>
          <a:p>
            <a:pPr marL="0" indent="0">
              <a:buNone/>
            </a:pPr>
            <a:r>
              <a:rPr lang="en-US" b="1" dirty="0"/>
              <a:t> 12. Benefit of the employees </a:t>
            </a:r>
          </a:p>
          <a:p>
            <a:pPr marL="0" indent="0">
              <a:buNone/>
            </a:pPr>
            <a:r>
              <a:rPr lang="en-US" b="1" dirty="0"/>
              <a:t>     .  </a:t>
            </a:r>
            <a:r>
              <a:rPr lang="en-US" dirty="0"/>
              <a:t>Flexible work arrangements           </a:t>
            </a:r>
          </a:p>
          <a:p>
            <a:pPr marL="0" indent="0">
              <a:buNone/>
            </a:pPr>
            <a:r>
              <a:rPr lang="en-US" b="1" dirty="0"/>
              <a:t>     .  </a:t>
            </a:r>
            <a:r>
              <a:rPr lang="en-US" dirty="0"/>
              <a:t>Paid of time </a:t>
            </a:r>
          </a:p>
          <a:p>
            <a:pPr marL="0" indent="0">
              <a:buNone/>
            </a:pPr>
            <a:r>
              <a:rPr lang="en-US" b="1" dirty="0"/>
              <a:t>     .  </a:t>
            </a:r>
            <a:r>
              <a:rPr lang="en-US" dirty="0"/>
              <a:t>Financial growing </a:t>
            </a:r>
          </a:p>
          <a:p>
            <a:pPr marL="0" indent="0">
              <a:buNone/>
            </a:pPr>
            <a:r>
              <a:rPr lang="en-US" b="1" dirty="0"/>
              <a:t>     .  </a:t>
            </a:r>
            <a:r>
              <a:rPr lang="en-US" dirty="0"/>
              <a:t>Family and friendly employee </a:t>
            </a:r>
            <a:endParaRPr lang="en-US" b="1" dirty="0"/>
          </a:p>
        </p:txBody>
      </p:sp>
      <p:pic>
        <p:nvPicPr>
          <p:cNvPr id="4" name="Picture 4">
            <a:extLst>
              <a:ext uri="{FF2B5EF4-FFF2-40B4-BE49-F238E27FC236}">
                <a16:creationId xmlns:a16="http://schemas.microsoft.com/office/drawing/2014/main" id="{890E1664-7206-BF41-8746-F366F0BC51B1}"/>
              </a:ext>
            </a:extLst>
          </p:cNvPr>
          <p:cNvPicPr>
            <a:picLocks noChangeAspect="1"/>
          </p:cNvPicPr>
          <p:nvPr/>
        </p:nvPicPr>
        <p:blipFill>
          <a:blip r:embed="rId2"/>
          <a:stretch>
            <a:fillRect/>
          </a:stretch>
        </p:blipFill>
        <p:spPr>
          <a:xfrm>
            <a:off x="5143499" y="2700327"/>
            <a:ext cx="6286501" cy="3785158"/>
          </a:xfrm>
          <a:prstGeom prst="rect">
            <a:avLst/>
          </a:prstGeom>
        </p:spPr>
      </p:pic>
    </p:spTree>
    <p:extLst>
      <p:ext uri="{BB962C8B-B14F-4D97-AF65-F5344CB8AC3E}">
        <p14:creationId xmlns:p14="http://schemas.microsoft.com/office/powerpoint/2010/main" val="3582524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EBF0C-D79D-7D4C-800E-47697BE4F604}"/>
              </a:ext>
            </a:extLst>
          </p:cNvPr>
          <p:cNvSpPr>
            <a:spLocks noGrp="1"/>
          </p:cNvSpPr>
          <p:nvPr>
            <p:ph type="title"/>
          </p:nvPr>
        </p:nvSpPr>
        <p:spPr/>
        <p:txBody>
          <a:bodyPr/>
          <a:lstStyle/>
          <a:p>
            <a:r>
              <a:rPr lang="en-US" dirty="0"/>
              <a:t>Benefits of 360</a:t>
            </a:r>
          </a:p>
        </p:txBody>
      </p:sp>
      <p:sp>
        <p:nvSpPr>
          <p:cNvPr id="3" name="Content Placeholder 2">
            <a:extLst>
              <a:ext uri="{FF2B5EF4-FFF2-40B4-BE49-F238E27FC236}">
                <a16:creationId xmlns:a16="http://schemas.microsoft.com/office/drawing/2014/main" id="{541E2FE0-F44D-ED4F-836B-4945C5CC7EA8}"/>
              </a:ext>
            </a:extLst>
          </p:cNvPr>
          <p:cNvSpPr>
            <a:spLocks noGrp="1"/>
          </p:cNvSpPr>
          <p:nvPr>
            <p:ph idx="1"/>
          </p:nvPr>
        </p:nvSpPr>
        <p:spPr>
          <a:xfrm>
            <a:off x="762000" y="1167028"/>
            <a:ext cx="14347568" cy="5308588"/>
          </a:xfrm>
        </p:spPr>
        <p:txBody>
          <a:bodyPr/>
          <a:lstStyle/>
          <a:p>
            <a:endParaRPr lang="en-US" dirty="0"/>
          </a:p>
          <a:p>
            <a:r>
              <a:rPr lang="en-US" dirty="0"/>
              <a:t> Empowering leaders and employees </a:t>
            </a:r>
          </a:p>
          <a:p>
            <a:r>
              <a:rPr lang="en-US" dirty="0"/>
              <a:t>Self confidence and morality </a:t>
            </a:r>
          </a:p>
          <a:p>
            <a:r>
              <a:rPr lang="en-US" dirty="0"/>
              <a:t>Creates culture and Openness </a:t>
            </a:r>
          </a:p>
          <a:p>
            <a:r>
              <a:rPr lang="en-US" dirty="0"/>
              <a:t>Self awareness of every task of the business it self. </a:t>
            </a:r>
          </a:p>
          <a:p>
            <a:pPr marL="0" indent="0">
              <a:buNone/>
            </a:pPr>
            <a:endParaRPr lang="en-US" dirty="0"/>
          </a:p>
          <a:p>
            <a:pPr marL="0" indent="0">
              <a:buNone/>
            </a:pPr>
            <a:endParaRPr lang="en-US" dirty="0"/>
          </a:p>
          <a:p>
            <a:pPr marL="0" indent="0">
              <a:buNone/>
            </a:pPr>
            <a:r>
              <a:rPr lang="en-US" dirty="0"/>
              <a:t>         </a:t>
            </a:r>
          </a:p>
        </p:txBody>
      </p:sp>
      <p:pic>
        <p:nvPicPr>
          <p:cNvPr id="4" name="Picture 4">
            <a:extLst>
              <a:ext uri="{FF2B5EF4-FFF2-40B4-BE49-F238E27FC236}">
                <a16:creationId xmlns:a16="http://schemas.microsoft.com/office/drawing/2014/main" id="{0A888A91-045F-F143-957B-5FE59BEA3646}"/>
              </a:ext>
            </a:extLst>
          </p:cNvPr>
          <p:cNvPicPr>
            <a:picLocks noChangeAspect="1"/>
          </p:cNvPicPr>
          <p:nvPr/>
        </p:nvPicPr>
        <p:blipFill>
          <a:blip r:embed="rId2"/>
          <a:stretch>
            <a:fillRect/>
          </a:stretch>
        </p:blipFill>
        <p:spPr>
          <a:xfrm>
            <a:off x="762000" y="3429001"/>
            <a:ext cx="10667999" cy="3429000"/>
          </a:xfrm>
          <a:prstGeom prst="rect">
            <a:avLst/>
          </a:prstGeom>
        </p:spPr>
      </p:pic>
    </p:spTree>
    <p:extLst>
      <p:ext uri="{BB962C8B-B14F-4D97-AF65-F5344CB8AC3E}">
        <p14:creationId xmlns:p14="http://schemas.microsoft.com/office/powerpoint/2010/main" val="1030933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7228E-D569-B64B-B0D6-E4A563D2B784}"/>
              </a:ext>
            </a:extLst>
          </p:cNvPr>
          <p:cNvSpPr>
            <a:spLocks noGrp="1"/>
          </p:cNvSpPr>
          <p:nvPr>
            <p:ph type="title"/>
          </p:nvPr>
        </p:nvSpPr>
        <p:spPr>
          <a:xfrm>
            <a:off x="1388976" y="1"/>
            <a:ext cx="10178322" cy="1029730"/>
          </a:xfrm>
        </p:spPr>
        <p:txBody>
          <a:bodyPr/>
          <a:lstStyle/>
          <a:p>
            <a:pPr rtl="0" eaLnBrk="1" latinLnBrk="0" hangingPunct="1"/>
            <a:r>
              <a:rPr lang="en-US" dirty="0">
                <a:effectLst/>
              </a:rPr>
              <a:t>                    GDPR </a:t>
            </a:r>
          </a:p>
        </p:txBody>
      </p:sp>
      <p:sp>
        <p:nvSpPr>
          <p:cNvPr id="3" name="Content Placeholder 2">
            <a:extLst>
              <a:ext uri="{FF2B5EF4-FFF2-40B4-BE49-F238E27FC236}">
                <a16:creationId xmlns:a16="http://schemas.microsoft.com/office/drawing/2014/main" id="{ED5D2FC4-7A55-0043-9F8D-873930D30BA2}"/>
              </a:ext>
            </a:extLst>
          </p:cNvPr>
          <p:cNvSpPr>
            <a:spLocks noGrp="1"/>
          </p:cNvSpPr>
          <p:nvPr>
            <p:ph idx="1"/>
          </p:nvPr>
        </p:nvSpPr>
        <p:spPr>
          <a:xfrm>
            <a:off x="1006839" y="1271798"/>
            <a:ext cx="10178322" cy="4899715"/>
          </a:xfrm>
        </p:spPr>
        <p:txBody>
          <a:bodyPr>
            <a:normAutofit/>
          </a:bodyPr>
          <a:lstStyle/>
          <a:p>
            <a:pPr marL="0" indent="0">
              <a:buNone/>
            </a:pPr>
            <a:r>
              <a:rPr lang="en-US" dirty="0"/>
              <a:t> </a:t>
            </a:r>
            <a:r>
              <a:rPr lang="en-US" b="1" dirty="0"/>
              <a:t>13. GDPR of may 2018 , administration skills ? </a:t>
            </a:r>
          </a:p>
          <a:p>
            <a:pPr marL="0" indent="0">
              <a:buNone/>
            </a:pPr>
            <a:r>
              <a:rPr lang="en-US" b="1" dirty="0"/>
              <a:t>      . </a:t>
            </a:r>
            <a:r>
              <a:rPr lang="en-US" dirty="0"/>
              <a:t>Responsibilities – as keeping the Company informed and advised about data protection.</a:t>
            </a:r>
          </a:p>
          <a:p>
            <a:pPr marL="0" indent="0">
              <a:buNone/>
            </a:pPr>
            <a:r>
              <a:rPr lang="en-US" dirty="0"/>
              <a:t>      </a:t>
            </a:r>
            <a:r>
              <a:rPr lang="en-US" b="1" dirty="0"/>
              <a:t>. </a:t>
            </a:r>
            <a:r>
              <a:rPr lang="en-US" dirty="0"/>
              <a:t>Ensure every individual s can exercise their right s to – be informed about the processing .</a:t>
            </a:r>
          </a:p>
          <a:p>
            <a:pPr marL="0" indent="0">
              <a:buNone/>
            </a:pPr>
            <a:r>
              <a:rPr lang="en-US" dirty="0"/>
              <a:t>      . Customers service – in administration answering questions for others that don’t  </a:t>
            </a:r>
          </a:p>
          <a:p>
            <a:pPr marL="0" indent="0">
              <a:buNone/>
            </a:pPr>
            <a:r>
              <a:rPr lang="en-US" dirty="0"/>
              <a:t>        Doesn’t understand or task what they not can do self. </a:t>
            </a:r>
          </a:p>
          <a:p>
            <a:pPr marL="0" indent="0">
              <a:buNone/>
            </a:pPr>
            <a:r>
              <a:rPr lang="en-US" dirty="0"/>
              <a:t> </a:t>
            </a:r>
            <a:r>
              <a:rPr lang="en-US" b="1" dirty="0"/>
              <a:t>14 . Problem solving and conflict management ?</a:t>
            </a:r>
          </a:p>
          <a:p>
            <a:pPr marL="0" indent="0">
              <a:buNone/>
            </a:pPr>
            <a:r>
              <a:rPr lang="en-US" b="1" dirty="0"/>
              <a:t>      . </a:t>
            </a:r>
            <a:r>
              <a:rPr lang="en-US" dirty="0"/>
              <a:t>Steps , practice, importance and strategy . ( problem solving ) </a:t>
            </a:r>
          </a:p>
          <a:p>
            <a:pPr marL="0" indent="0">
              <a:buNone/>
            </a:pPr>
            <a:r>
              <a:rPr lang="en-US" dirty="0"/>
              <a:t>      </a:t>
            </a:r>
            <a:r>
              <a:rPr lang="en-US" b="1" dirty="0"/>
              <a:t>. </a:t>
            </a:r>
            <a:r>
              <a:rPr lang="en-US" dirty="0"/>
              <a:t>Effective communication , active listener and positive attitude. ( conflict management ) </a:t>
            </a:r>
          </a:p>
          <a:p>
            <a:pPr marL="0" indent="0">
              <a:buNone/>
            </a:pPr>
            <a:r>
              <a:rPr lang="en-US" b="1" dirty="0"/>
              <a:t> 15 . Time management  and talent management ?</a:t>
            </a:r>
          </a:p>
          <a:p>
            <a:pPr marL="0" indent="0">
              <a:buNone/>
            </a:pPr>
            <a:r>
              <a:rPr lang="en-US" b="1" dirty="0"/>
              <a:t>      . </a:t>
            </a:r>
            <a:r>
              <a:rPr lang="en-US" dirty="0"/>
              <a:t>Multitasking , plan work a head, organize your self. ( Time management )</a:t>
            </a:r>
          </a:p>
          <a:p>
            <a:pPr marL="0" indent="0">
              <a:buNone/>
            </a:pPr>
            <a:r>
              <a:rPr lang="en-US" b="1" dirty="0"/>
              <a:t>      . </a:t>
            </a:r>
            <a:r>
              <a:rPr lang="en-US" dirty="0"/>
              <a:t>Planning , attracting, selecting and developing.  ( talent management )</a:t>
            </a:r>
            <a:endParaRPr lang="en-US" b="1" dirty="0"/>
          </a:p>
        </p:txBody>
      </p:sp>
    </p:spTree>
    <p:extLst>
      <p:ext uri="{BB962C8B-B14F-4D97-AF65-F5344CB8AC3E}">
        <p14:creationId xmlns:p14="http://schemas.microsoft.com/office/powerpoint/2010/main" val="199984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3609F-A9C8-E04A-AECE-316B7B1F989F}"/>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585538B3-6C8E-EE45-BBC8-B50A7395C3AF}"/>
              </a:ext>
            </a:extLst>
          </p:cNvPr>
          <p:cNvSpPr>
            <a:spLocks noGrp="1"/>
          </p:cNvSpPr>
          <p:nvPr>
            <p:ph idx="1"/>
          </p:nvPr>
        </p:nvSpPr>
        <p:spPr>
          <a:xfrm>
            <a:off x="1251678" y="1624643"/>
            <a:ext cx="10178322" cy="3593591"/>
          </a:xfrm>
        </p:spPr>
        <p:txBody>
          <a:bodyPr vert="horz" lIns="91440" tIns="45720" rIns="91440" bIns="45720" rtlCol="0" anchor="t">
            <a:normAutofit fontScale="92500" lnSpcReduction="20000"/>
          </a:bodyPr>
          <a:lstStyle/>
          <a:p>
            <a:r>
              <a:rPr lang="en-US" b="1" dirty="0">
                <a:latin typeface=".SFUI-Bold"/>
              </a:rPr>
              <a:t>In conclusion,</a:t>
            </a:r>
            <a:r>
              <a:rPr lang="en-US" b="1" i="0" dirty="0">
                <a:effectLst/>
                <a:latin typeface=".SFUI-Bold"/>
              </a:rPr>
              <a:t> human resource at</a:t>
            </a:r>
            <a:r>
              <a:rPr lang="en-US" b="1" dirty="0">
                <a:latin typeface=".SFUI-Bold"/>
              </a:rPr>
              <a:t> Ray and Dee's Kitchen  </a:t>
            </a:r>
            <a:r>
              <a:rPr lang="en-US" b="1" i="0" dirty="0">
                <a:effectLst/>
                <a:latin typeface=".SFUI-Bold"/>
              </a:rPr>
              <a:t>is very a</a:t>
            </a:r>
            <a:r>
              <a:rPr lang="en-US" b="1" dirty="0">
                <a:latin typeface=".SFUI-Bold"/>
              </a:rPr>
              <a:t> </a:t>
            </a:r>
            <a:r>
              <a:rPr lang="en-US" sz="2200" dirty="0">
                <a:solidFill>
                  <a:schemeClr val="tx1"/>
                </a:solidFill>
                <a:latin typeface=".SFUI-Bold"/>
              </a:rPr>
              <a:t>manageable</a:t>
            </a:r>
            <a:r>
              <a:rPr lang="en-US" dirty="0">
                <a:latin typeface=".SFUI-Bold"/>
              </a:rPr>
              <a:t> </a:t>
            </a:r>
            <a:r>
              <a:rPr lang="en-US" b="1" dirty="0">
                <a:latin typeface=".SFUI-Bold"/>
              </a:rPr>
              <a:t>and effective for a small owned food business because the  management skills and technique we apply helps us to continue to grow</a:t>
            </a:r>
            <a:endParaRPr lang="en-US" dirty="0">
              <a:latin typeface=".AppleSystemUIFont"/>
            </a:endParaRPr>
          </a:p>
          <a:p>
            <a:pPr marL="0" indent="0">
              <a:buNone/>
            </a:pPr>
            <a:r>
              <a:rPr lang="en-US" b="1" dirty="0">
                <a:latin typeface=".SFUI-Bold"/>
              </a:rPr>
              <a:t>And learn at the same time. More so the theory’ that</a:t>
            </a:r>
            <a:r>
              <a:rPr lang="en-US" b="1" i="0" dirty="0">
                <a:effectLst/>
                <a:latin typeface=".SFUI-Bold"/>
              </a:rPr>
              <a:t> have been </a:t>
            </a:r>
            <a:r>
              <a:rPr lang="en-US" b="1" dirty="0">
                <a:latin typeface=".SFUI-Bold"/>
              </a:rPr>
              <a:t>practice at</a:t>
            </a:r>
            <a:r>
              <a:rPr lang="en-US" b="1" i="0" dirty="0">
                <a:effectLst/>
                <a:latin typeface=".SFUI-Bold"/>
              </a:rPr>
              <a:t> </a:t>
            </a:r>
            <a:r>
              <a:rPr lang="en-US" b="1" dirty="0">
                <a:latin typeface=".SFUI-Bold"/>
              </a:rPr>
              <a:t>Ray and Dee's Kitchen</a:t>
            </a:r>
            <a:r>
              <a:rPr lang="en-US" b="1" i="0" dirty="0">
                <a:effectLst/>
                <a:latin typeface=".SFUI-Bold"/>
              </a:rPr>
              <a:t> </a:t>
            </a:r>
            <a:r>
              <a:rPr lang="en-US" b="1" dirty="0">
                <a:latin typeface=".SFUI-Bold"/>
              </a:rPr>
              <a:t>is very practical because</a:t>
            </a:r>
            <a:r>
              <a:rPr lang="en-US" b="1" i="0" dirty="0">
                <a:effectLst/>
                <a:latin typeface=".SFUI-Bold"/>
              </a:rPr>
              <a:t> </a:t>
            </a:r>
            <a:r>
              <a:rPr lang="en-US" b="1" dirty="0">
                <a:latin typeface=".SFUI-Bold"/>
              </a:rPr>
              <a:t>it meets our budget and needs. Further  more, Ray and Dee's Kitchen has helped bring different cultures together to celebrate the culture of the afro and Caribbean  flavors also dishes .most importantly understanding what different people like to eat.  Ray and Dee's </a:t>
            </a:r>
            <a:r>
              <a:rPr lang="en-US" b="1" i="0" dirty="0">
                <a:effectLst/>
                <a:latin typeface=".SFUI-Bold"/>
              </a:rPr>
              <a:t> Kitchen has improved the risk of food safety </a:t>
            </a:r>
            <a:r>
              <a:rPr lang="en-US" b="1" dirty="0">
                <a:latin typeface=".SFUI-Bold"/>
              </a:rPr>
              <a:t>, food quality, and</a:t>
            </a:r>
            <a:r>
              <a:rPr lang="en-US" b="1" i="0" dirty="0">
                <a:effectLst/>
                <a:latin typeface=".SFUI-Bold"/>
              </a:rPr>
              <a:t> </a:t>
            </a:r>
            <a:r>
              <a:rPr lang="en-US" b="1" dirty="0">
                <a:latin typeface=".SFUI-Bold"/>
              </a:rPr>
              <a:t>the number of loyal</a:t>
            </a:r>
            <a:r>
              <a:rPr lang="en-US" b="1" i="0" dirty="0">
                <a:effectLst/>
                <a:latin typeface=".SFUI-Bold"/>
              </a:rPr>
              <a:t> </a:t>
            </a:r>
            <a:r>
              <a:rPr lang="en-US" b="1" dirty="0">
                <a:latin typeface=".SFUI-Bold"/>
              </a:rPr>
              <a:t>customers all across london We have collaborated with different influencers in London. Overall, The aim is to continue to attract a wide range of audience, to </a:t>
            </a:r>
            <a:r>
              <a:rPr lang="en-US" b="1" dirty="0" err="1">
                <a:latin typeface=".SFUI-Bold"/>
              </a:rPr>
              <a:t>collabrate</a:t>
            </a:r>
            <a:r>
              <a:rPr lang="en-US" b="1" dirty="0">
                <a:latin typeface=".SFUI-Bold"/>
              </a:rPr>
              <a:t> with many different brands and companies, to expand our food business in order to open up a restaurant but most of all to create a dream team .</a:t>
            </a:r>
            <a:endParaRPr lang="en-US" b="1" dirty="0">
              <a:effectLst/>
              <a:latin typeface=".SFUI-Bold"/>
            </a:endParaRPr>
          </a:p>
          <a:p>
            <a:pPr marL="0" indent="0">
              <a:buNone/>
            </a:pPr>
            <a:endParaRPr lang="en-US" dirty="0"/>
          </a:p>
        </p:txBody>
      </p:sp>
    </p:spTree>
    <p:extLst>
      <p:ext uri="{BB962C8B-B14F-4D97-AF65-F5344CB8AC3E}">
        <p14:creationId xmlns:p14="http://schemas.microsoft.com/office/powerpoint/2010/main" val="3444652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53B6A-4235-8848-998E-62DA45242B9E}"/>
              </a:ext>
            </a:extLst>
          </p:cNvPr>
          <p:cNvSpPr>
            <a:spLocks noGrp="1"/>
          </p:cNvSpPr>
          <p:nvPr>
            <p:ph type="title"/>
          </p:nvPr>
        </p:nvSpPr>
        <p:spPr/>
        <p:txBody>
          <a:bodyPr/>
          <a:lstStyle/>
          <a:p>
            <a:endParaRPr lang="en-US"/>
          </a:p>
        </p:txBody>
      </p:sp>
      <p:pic>
        <p:nvPicPr>
          <p:cNvPr id="3" name="Picture 3">
            <a:extLst>
              <a:ext uri="{FF2B5EF4-FFF2-40B4-BE49-F238E27FC236}">
                <a16:creationId xmlns:a16="http://schemas.microsoft.com/office/drawing/2014/main" id="{42E93075-41AD-7A49-8FB2-4FF475AAD4CE}"/>
              </a:ext>
            </a:extLst>
          </p:cNvPr>
          <p:cNvPicPr>
            <a:picLocks noGrp="1" noChangeAspect="1"/>
          </p:cNvPicPr>
          <p:nvPr>
            <p:ph idx="1"/>
          </p:nvPr>
        </p:nvPicPr>
        <p:blipFill>
          <a:blip r:embed="rId2"/>
          <a:stretch>
            <a:fillRect/>
          </a:stretch>
        </p:blipFill>
        <p:spPr>
          <a:xfrm>
            <a:off x="1251678" y="2334053"/>
            <a:ext cx="4844322" cy="4523947"/>
          </a:xfrm>
        </p:spPr>
      </p:pic>
      <p:pic>
        <p:nvPicPr>
          <p:cNvPr id="4" name="Picture 5">
            <a:extLst>
              <a:ext uri="{FF2B5EF4-FFF2-40B4-BE49-F238E27FC236}">
                <a16:creationId xmlns:a16="http://schemas.microsoft.com/office/drawing/2014/main" id="{CE713287-6D87-514D-97D8-96472EA1A718}"/>
              </a:ext>
            </a:extLst>
          </p:cNvPr>
          <p:cNvPicPr>
            <a:picLocks noChangeAspect="1"/>
          </p:cNvPicPr>
          <p:nvPr/>
        </p:nvPicPr>
        <p:blipFill>
          <a:blip r:embed="rId3"/>
          <a:stretch>
            <a:fillRect/>
          </a:stretch>
        </p:blipFill>
        <p:spPr>
          <a:xfrm>
            <a:off x="6619446" y="2841721"/>
            <a:ext cx="5316599" cy="4016279"/>
          </a:xfrm>
          <a:prstGeom prst="rect">
            <a:avLst/>
          </a:prstGeom>
        </p:spPr>
      </p:pic>
    </p:spTree>
    <p:extLst>
      <p:ext uri="{BB962C8B-B14F-4D97-AF65-F5344CB8AC3E}">
        <p14:creationId xmlns:p14="http://schemas.microsoft.com/office/powerpoint/2010/main" val="3974761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081D3-F1FD-E94E-AC95-19FE49B3D4E6}"/>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AF2E0383-582E-3541-8F8D-C40B46EA0776}"/>
              </a:ext>
            </a:extLst>
          </p:cNvPr>
          <p:cNvSpPr>
            <a:spLocks noGrp="1"/>
          </p:cNvSpPr>
          <p:nvPr>
            <p:ph idx="1"/>
          </p:nvPr>
        </p:nvSpPr>
        <p:spPr/>
        <p:txBody>
          <a:bodyPr/>
          <a:lstStyle/>
          <a:p>
            <a:pPr marL="0" indent="0">
              <a:buNone/>
            </a:pPr>
            <a:r>
              <a:rPr lang="en-US" dirty="0"/>
              <a:t>    </a:t>
            </a:r>
            <a:r>
              <a:rPr lang="en-US" dirty="0">
                <a:hlinkClick r:id="rId2"/>
              </a:rPr>
              <a:t>WWW.GOOGLE.COM</a:t>
            </a:r>
            <a:r>
              <a:rPr lang="en-US" dirty="0"/>
              <a:t> </a:t>
            </a:r>
          </a:p>
        </p:txBody>
      </p:sp>
    </p:spTree>
    <p:extLst>
      <p:ext uri="{BB962C8B-B14F-4D97-AF65-F5344CB8AC3E}">
        <p14:creationId xmlns:p14="http://schemas.microsoft.com/office/powerpoint/2010/main" val="429194100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Badge</vt:lpstr>
      <vt:lpstr>Ray&amp;dee Kitchen</vt:lpstr>
      <vt:lpstr>        </vt:lpstr>
      <vt:lpstr>     Introduction</vt:lpstr>
      <vt:lpstr>               Organization </vt:lpstr>
      <vt:lpstr>                            Policy </vt:lpstr>
      <vt:lpstr>PowerPoint Presentation</vt:lpstr>
      <vt:lpstr>                          Skills </vt:lpstr>
      <vt:lpstr>                        Benefits </vt:lpstr>
      <vt:lpstr>Benefits of 360</vt:lpstr>
      <vt:lpstr>                    GDPR </vt:lpstr>
      <vt:lpstr>Conclusion </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Ray&amp;dee Kitchen</dc:title>
  <dc:creator>Raynel Dors</dc:creator>
  <cp:lastModifiedBy>Raynel Dors</cp:lastModifiedBy>
  <cp:revision>389</cp:revision>
  <dcterms:created xsi:type="dcterms:W3CDTF">2021-11-16T16:07:17Z</dcterms:created>
  <dcterms:modified xsi:type="dcterms:W3CDTF">2022-01-05T13:44:11Z</dcterms:modified>
</cp:coreProperties>
</file>