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71" r:id="rId3"/>
    <p:sldId id="272" r:id="rId4"/>
    <p:sldId id="273" r:id="rId5"/>
    <p:sldId id="274" r:id="rId6"/>
    <p:sldId id="275" r:id="rId7"/>
    <p:sldId id="276" r:id="rId8"/>
    <p:sldId id="277" r:id="rId9"/>
    <p:sldId id="278" r:id="rId10"/>
    <p:sldId id="265" r:id="rId11"/>
    <p:sldId id="269" r:id="rId12"/>
    <p:sldId id="268" r:id="rId13"/>
    <p:sldId id="270" r:id="rId14"/>
    <p:sldId id="279" r:id="rId15"/>
    <p:sldId id="280" r:id="rId16"/>
    <p:sldId id="281" r:id="rId17"/>
    <p:sldId id="282" r:id="rId18"/>
    <p:sldId id="283" r:id="rId19"/>
    <p:sldId id="284" r:id="rId20"/>
    <p:sldId id="285" r:id="rId21"/>
    <p:sldId id="286" r:id="rId22"/>
    <p:sldId id="287" r:id="rId23"/>
    <p:sldId id="288" r:id="rId24"/>
    <p:sldId id="289" r:id="rId25"/>
    <p:sldId id="267" r:id="rId26"/>
    <p:sldId id="266" r:id="rId27"/>
    <p:sldId id="290" r:id="rId28"/>
    <p:sldId id="291" r:id="rId29"/>
    <p:sldId id="292" r:id="rId30"/>
    <p:sldId id="293" r:id="rId31"/>
    <p:sldId id="294" r:id="rId32"/>
    <p:sldId id="295" r:id="rId33"/>
    <p:sldId id="296" r:id="rId34"/>
    <p:sldId id="297" r:id="rId35"/>
    <p:sldId id="298" r:id="rId36"/>
    <p:sldId id="299" r:id="rId37"/>
    <p:sldId id="300" r:id="rId38"/>
    <p:sldId id="301" r:id="rId39"/>
    <p:sldId id="302" r:id="rId40"/>
    <p:sldId id="303" r:id="rId41"/>
    <p:sldId id="304" r:id="rId42"/>
    <p:sldId id="305" r:id="rId43"/>
    <p:sldId id="306" r:id="rId44"/>
    <p:sldId id="307" r:id="rId45"/>
    <p:sldId id="308" r:id="rId46"/>
    <p:sldId id="309" r:id="rId47"/>
    <p:sldId id="310" r:id="rId48"/>
    <p:sldId id="311" r:id="rId49"/>
    <p:sldId id="312" r:id="rId50"/>
    <p:sldId id="313" r:id="rId51"/>
    <p:sldId id="314" r:id="rId52"/>
    <p:sldId id="315" r:id="rId53"/>
    <p:sldId id="316" r:id="rId54"/>
    <p:sldId id="317" r:id="rId55"/>
    <p:sldId id="318" r:id="rId56"/>
    <p:sldId id="319" r:id="rId57"/>
    <p:sldId id="320" r:id="rId58"/>
    <p:sldId id="321"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BD247C-7EEF-8649-BDF8-62D88C004E21}" v="11" dt="2026-01-04T17:38:16.7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8"/>
    <p:restoredTop sz="94645"/>
  </p:normalViewPr>
  <p:slideViewPr>
    <p:cSldViewPr snapToGrid="0">
      <p:cViewPr varScale="1">
        <p:scale>
          <a:sx n="113" d="100"/>
          <a:sy n="113" d="100"/>
        </p:scale>
        <p:origin x="54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a Kirby (2501685)" userId="722acd70-995e-4205-ab02-609275ddc1d2" providerId="ADAL" clId="{2322A119-EC82-5451-84DD-369016B845D3}"/>
    <pc:docChg chg="undo custSel addSld modSld">
      <pc:chgData name="Mia Kirby (2501685)" userId="722acd70-995e-4205-ab02-609275ddc1d2" providerId="ADAL" clId="{2322A119-EC82-5451-84DD-369016B845D3}" dt="2026-01-04T17:44:44.258" v="30" actId="20577"/>
      <pc:docMkLst>
        <pc:docMk/>
      </pc:docMkLst>
      <pc:sldChg chg="add">
        <pc:chgData name="Mia Kirby (2501685)" userId="722acd70-995e-4205-ab02-609275ddc1d2" providerId="ADAL" clId="{2322A119-EC82-5451-84DD-369016B845D3}" dt="2026-01-04T15:08:21.737" v="4"/>
        <pc:sldMkLst>
          <pc:docMk/>
          <pc:sldMk cId="1508888008" sldId="265"/>
        </pc:sldMkLst>
      </pc:sldChg>
      <pc:sldChg chg="add">
        <pc:chgData name="Mia Kirby (2501685)" userId="722acd70-995e-4205-ab02-609275ddc1d2" providerId="ADAL" clId="{2322A119-EC82-5451-84DD-369016B845D3}" dt="2026-01-04T15:09:16.558" v="5"/>
        <pc:sldMkLst>
          <pc:docMk/>
          <pc:sldMk cId="3873552326" sldId="266"/>
        </pc:sldMkLst>
      </pc:sldChg>
      <pc:sldChg chg="add">
        <pc:chgData name="Mia Kirby (2501685)" userId="722acd70-995e-4205-ab02-609275ddc1d2" providerId="ADAL" clId="{2322A119-EC82-5451-84DD-369016B845D3}" dt="2026-01-04T15:09:16.558" v="5"/>
        <pc:sldMkLst>
          <pc:docMk/>
          <pc:sldMk cId="2025222914" sldId="267"/>
        </pc:sldMkLst>
      </pc:sldChg>
      <pc:sldChg chg="add">
        <pc:chgData name="Mia Kirby (2501685)" userId="722acd70-995e-4205-ab02-609275ddc1d2" providerId="ADAL" clId="{2322A119-EC82-5451-84DD-369016B845D3}" dt="2026-01-04T15:08:21.737" v="4"/>
        <pc:sldMkLst>
          <pc:docMk/>
          <pc:sldMk cId="102398982" sldId="268"/>
        </pc:sldMkLst>
      </pc:sldChg>
      <pc:sldChg chg="add">
        <pc:chgData name="Mia Kirby (2501685)" userId="722acd70-995e-4205-ab02-609275ddc1d2" providerId="ADAL" clId="{2322A119-EC82-5451-84DD-369016B845D3}" dt="2026-01-04T15:08:21.737" v="4"/>
        <pc:sldMkLst>
          <pc:docMk/>
          <pc:sldMk cId="1167476148" sldId="269"/>
        </pc:sldMkLst>
      </pc:sldChg>
      <pc:sldChg chg="add">
        <pc:chgData name="Mia Kirby (2501685)" userId="722acd70-995e-4205-ab02-609275ddc1d2" providerId="ADAL" clId="{2322A119-EC82-5451-84DD-369016B845D3}" dt="2026-01-04T15:08:21.737" v="4"/>
        <pc:sldMkLst>
          <pc:docMk/>
          <pc:sldMk cId="3513083482" sldId="270"/>
        </pc:sldMkLst>
      </pc:sldChg>
      <pc:sldChg chg="modSp add mod">
        <pc:chgData name="Mia Kirby (2501685)" userId="722acd70-995e-4205-ab02-609275ddc1d2" providerId="ADAL" clId="{2322A119-EC82-5451-84DD-369016B845D3}" dt="2026-01-04T15:06:40.574" v="2" actId="27636"/>
        <pc:sldMkLst>
          <pc:docMk/>
          <pc:sldMk cId="1067164312" sldId="271"/>
        </pc:sldMkLst>
        <pc:spChg chg="mod">
          <ac:chgData name="Mia Kirby (2501685)" userId="722acd70-995e-4205-ab02-609275ddc1d2" providerId="ADAL" clId="{2322A119-EC82-5451-84DD-369016B845D3}" dt="2026-01-04T15:06:40.574" v="2" actId="27636"/>
          <ac:spMkLst>
            <pc:docMk/>
            <pc:sldMk cId="1067164312" sldId="271"/>
            <ac:spMk id="2" creationId="{907571F0-05C1-4CAA-BAD9-38A178F4AD0F}"/>
          </ac:spMkLst>
        </pc:spChg>
      </pc:sldChg>
      <pc:sldChg chg="add">
        <pc:chgData name="Mia Kirby (2501685)" userId="722acd70-995e-4205-ab02-609275ddc1d2" providerId="ADAL" clId="{2322A119-EC82-5451-84DD-369016B845D3}" dt="2026-01-04T15:06:30.770" v="0"/>
        <pc:sldMkLst>
          <pc:docMk/>
          <pc:sldMk cId="1991850046" sldId="272"/>
        </pc:sldMkLst>
      </pc:sldChg>
      <pc:sldChg chg="add">
        <pc:chgData name="Mia Kirby (2501685)" userId="722acd70-995e-4205-ab02-609275ddc1d2" providerId="ADAL" clId="{2322A119-EC82-5451-84DD-369016B845D3}" dt="2026-01-04T15:06:30.770" v="0"/>
        <pc:sldMkLst>
          <pc:docMk/>
          <pc:sldMk cId="4160614488" sldId="273"/>
        </pc:sldMkLst>
      </pc:sldChg>
      <pc:sldChg chg="addSp delSp modSp add mod">
        <pc:chgData name="Mia Kirby (2501685)" userId="722acd70-995e-4205-ab02-609275ddc1d2" providerId="ADAL" clId="{2322A119-EC82-5451-84DD-369016B845D3}" dt="2026-01-04T17:44:30.581" v="28" actId="478"/>
        <pc:sldMkLst>
          <pc:docMk/>
          <pc:sldMk cId="1014892093" sldId="274"/>
        </pc:sldMkLst>
        <pc:spChg chg="mod">
          <ac:chgData name="Mia Kirby (2501685)" userId="722acd70-995e-4205-ab02-609275ddc1d2" providerId="ADAL" clId="{2322A119-EC82-5451-84DD-369016B845D3}" dt="2026-01-04T17:38:08.028" v="26" actId="313"/>
          <ac:spMkLst>
            <pc:docMk/>
            <pc:sldMk cId="1014892093" sldId="274"/>
            <ac:spMk id="3" creationId="{8F48F83A-A181-65C9-55BB-DDABC87760A0}"/>
          </ac:spMkLst>
        </pc:spChg>
        <pc:spChg chg="add del mod">
          <ac:chgData name="Mia Kirby (2501685)" userId="722acd70-995e-4205-ab02-609275ddc1d2" providerId="ADAL" clId="{2322A119-EC82-5451-84DD-369016B845D3}" dt="2026-01-04T17:44:30.581" v="28" actId="478"/>
          <ac:spMkLst>
            <pc:docMk/>
            <pc:sldMk cId="1014892093" sldId="274"/>
            <ac:spMk id="4" creationId="{4C9AEC86-64C2-B09C-ADBD-709A94ACA061}"/>
          </ac:spMkLst>
        </pc:spChg>
      </pc:sldChg>
      <pc:sldChg chg="add">
        <pc:chgData name="Mia Kirby (2501685)" userId="722acd70-995e-4205-ab02-609275ddc1d2" providerId="ADAL" clId="{2322A119-EC82-5451-84DD-369016B845D3}" dt="2026-01-04T15:06:30.770" v="0"/>
        <pc:sldMkLst>
          <pc:docMk/>
          <pc:sldMk cId="4267950534" sldId="275"/>
        </pc:sldMkLst>
      </pc:sldChg>
      <pc:sldChg chg="modSp add mod">
        <pc:chgData name="Mia Kirby (2501685)" userId="722acd70-995e-4205-ab02-609275ddc1d2" providerId="ADAL" clId="{2322A119-EC82-5451-84DD-369016B845D3}" dt="2026-01-04T17:44:40.986" v="29" actId="20577"/>
        <pc:sldMkLst>
          <pc:docMk/>
          <pc:sldMk cId="606980039" sldId="276"/>
        </pc:sldMkLst>
        <pc:spChg chg="mod">
          <ac:chgData name="Mia Kirby (2501685)" userId="722acd70-995e-4205-ab02-609275ddc1d2" providerId="ADAL" clId="{2322A119-EC82-5451-84DD-369016B845D3}" dt="2026-01-04T17:44:40.986" v="29" actId="20577"/>
          <ac:spMkLst>
            <pc:docMk/>
            <pc:sldMk cId="606980039" sldId="276"/>
            <ac:spMk id="2" creationId="{398EDF0E-24F8-B5C2-8264-EA57607594A4}"/>
          </ac:spMkLst>
        </pc:spChg>
      </pc:sldChg>
      <pc:sldChg chg="modSp add mod">
        <pc:chgData name="Mia Kirby (2501685)" userId="722acd70-995e-4205-ab02-609275ddc1d2" providerId="ADAL" clId="{2322A119-EC82-5451-84DD-369016B845D3}" dt="2026-01-04T17:44:44.258" v="30" actId="20577"/>
        <pc:sldMkLst>
          <pc:docMk/>
          <pc:sldMk cId="239717437" sldId="277"/>
        </pc:sldMkLst>
        <pc:spChg chg="mod">
          <ac:chgData name="Mia Kirby (2501685)" userId="722acd70-995e-4205-ab02-609275ddc1d2" providerId="ADAL" clId="{2322A119-EC82-5451-84DD-369016B845D3}" dt="2026-01-04T17:44:44.258" v="30" actId="20577"/>
          <ac:spMkLst>
            <pc:docMk/>
            <pc:sldMk cId="239717437" sldId="277"/>
            <ac:spMk id="2" creationId="{1A20A1B4-BD71-ECF5-3F25-60CA107810DA}"/>
          </ac:spMkLst>
        </pc:spChg>
      </pc:sldChg>
      <pc:sldChg chg="delSp add setBg delDesignElem">
        <pc:chgData name="Mia Kirby (2501685)" userId="722acd70-995e-4205-ab02-609275ddc1d2" providerId="ADAL" clId="{2322A119-EC82-5451-84DD-369016B845D3}" dt="2026-01-04T15:08:21.737" v="4"/>
        <pc:sldMkLst>
          <pc:docMk/>
          <pc:sldMk cId="1234169784" sldId="278"/>
        </pc:sldMkLst>
        <pc:spChg chg="del">
          <ac:chgData name="Mia Kirby (2501685)" userId="722acd70-995e-4205-ab02-609275ddc1d2" providerId="ADAL" clId="{2322A119-EC82-5451-84DD-369016B845D3}" dt="2026-01-04T15:08:21.737" v="4"/>
          <ac:spMkLst>
            <pc:docMk/>
            <pc:sldMk cId="1234169784" sldId="278"/>
            <ac:spMk id="8" creationId="{9389D3E0-BA02-41D3-B2AC-8FD6AA893902}"/>
          </ac:spMkLst>
        </pc:spChg>
      </pc:sldChg>
      <pc:sldChg chg="add">
        <pc:chgData name="Mia Kirby (2501685)" userId="722acd70-995e-4205-ab02-609275ddc1d2" providerId="ADAL" clId="{2322A119-EC82-5451-84DD-369016B845D3}" dt="2026-01-04T15:08:21.737" v="4"/>
        <pc:sldMkLst>
          <pc:docMk/>
          <pc:sldMk cId="4174464211" sldId="279"/>
        </pc:sldMkLst>
      </pc:sldChg>
      <pc:sldChg chg="add">
        <pc:chgData name="Mia Kirby (2501685)" userId="722acd70-995e-4205-ab02-609275ddc1d2" providerId="ADAL" clId="{2322A119-EC82-5451-84DD-369016B845D3}" dt="2026-01-04T15:08:21.737" v="4"/>
        <pc:sldMkLst>
          <pc:docMk/>
          <pc:sldMk cId="1524836360" sldId="280"/>
        </pc:sldMkLst>
      </pc:sldChg>
      <pc:sldChg chg="add">
        <pc:chgData name="Mia Kirby (2501685)" userId="722acd70-995e-4205-ab02-609275ddc1d2" providerId="ADAL" clId="{2322A119-EC82-5451-84DD-369016B845D3}" dt="2026-01-04T15:08:21.737" v="4"/>
        <pc:sldMkLst>
          <pc:docMk/>
          <pc:sldMk cId="3488402463" sldId="281"/>
        </pc:sldMkLst>
      </pc:sldChg>
      <pc:sldChg chg="add">
        <pc:chgData name="Mia Kirby (2501685)" userId="722acd70-995e-4205-ab02-609275ddc1d2" providerId="ADAL" clId="{2322A119-EC82-5451-84DD-369016B845D3}" dt="2026-01-04T15:08:21.737" v="4"/>
        <pc:sldMkLst>
          <pc:docMk/>
          <pc:sldMk cId="158453288" sldId="282"/>
        </pc:sldMkLst>
      </pc:sldChg>
      <pc:sldChg chg="add">
        <pc:chgData name="Mia Kirby (2501685)" userId="722acd70-995e-4205-ab02-609275ddc1d2" providerId="ADAL" clId="{2322A119-EC82-5451-84DD-369016B845D3}" dt="2026-01-04T15:08:21.737" v="4"/>
        <pc:sldMkLst>
          <pc:docMk/>
          <pc:sldMk cId="1805475960" sldId="283"/>
        </pc:sldMkLst>
      </pc:sldChg>
      <pc:sldChg chg="add">
        <pc:chgData name="Mia Kirby (2501685)" userId="722acd70-995e-4205-ab02-609275ddc1d2" providerId="ADAL" clId="{2322A119-EC82-5451-84DD-369016B845D3}" dt="2026-01-04T15:08:21.737" v="4"/>
        <pc:sldMkLst>
          <pc:docMk/>
          <pc:sldMk cId="2646347717" sldId="284"/>
        </pc:sldMkLst>
      </pc:sldChg>
      <pc:sldChg chg="add">
        <pc:chgData name="Mia Kirby (2501685)" userId="722acd70-995e-4205-ab02-609275ddc1d2" providerId="ADAL" clId="{2322A119-EC82-5451-84DD-369016B845D3}" dt="2026-01-04T15:08:21.737" v="4"/>
        <pc:sldMkLst>
          <pc:docMk/>
          <pc:sldMk cId="3051596020" sldId="285"/>
        </pc:sldMkLst>
      </pc:sldChg>
      <pc:sldChg chg="add">
        <pc:chgData name="Mia Kirby (2501685)" userId="722acd70-995e-4205-ab02-609275ddc1d2" providerId="ADAL" clId="{2322A119-EC82-5451-84DD-369016B845D3}" dt="2026-01-04T15:08:21.737" v="4"/>
        <pc:sldMkLst>
          <pc:docMk/>
          <pc:sldMk cId="3877332467" sldId="286"/>
        </pc:sldMkLst>
      </pc:sldChg>
      <pc:sldChg chg="add">
        <pc:chgData name="Mia Kirby (2501685)" userId="722acd70-995e-4205-ab02-609275ddc1d2" providerId="ADAL" clId="{2322A119-EC82-5451-84DD-369016B845D3}" dt="2026-01-04T15:09:16.558" v="5"/>
        <pc:sldMkLst>
          <pc:docMk/>
          <pc:sldMk cId="1007220536" sldId="287"/>
        </pc:sldMkLst>
      </pc:sldChg>
      <pc:sldChg chg="add">
        <pc:chgData name="Mia Kirby (2501685)" userId="722acd70-995e-4205-ab02-609275ddc1d2" providerId="ADAL" clId="{2322A119-EC82-5451-84DD-369016B845D3}" dt="2026-01-04T15:09:16.558" v="5"/>
        <pc:sldMkLst>
          <pc:docMk/>
          <pc:sldMk cId="1785004131" sldId="288"/>
        </pc:sldMkLst>
      </pc:sldChg>
      <pc:sldChg chg="add">
        <pc:chgData name="Mia Kirby (2501685)" userId="722acd70-995e-4205-ab02-609275ddc1d2" providerId="ADAL" clId="{2322A119-EC82-5451-84DD-369016B845D3}" dt="2026-01-04T15:09:16.558" v="5"/>
        <pc:sldMkLst>
          <pc:docMk/>
          <pc:sldMk cId="1334806215" sldId="289"/>
        </pc:sldMkLst>
      </pc:sldChg>
      <pc:sldChg chg="add">
        <pc:chgData name="Mia Kirby (2501685)" userId="722acd70-995e-4205-ab02-609275ddc1d2" providerId="ADAL" clId="{2322A119-EC82-5451-84DD-369016B845D3}" dt="2026-01-04T15:09:16.558" v="5"/>
        <pc:sldMkLst>
          <pc:docMk/>
          <pc:sldMk cId="3866151509" sldId="290"/>
        </pc:sldMkLst>
      </pc:sldChg>
      <pc:sldChg chg="add">
        <pc:chgData name="Mia Kirby (2501685)" userId="722acd70-995e-4205-ab02-609275ddc1d2" providerId="ADAL" clId="{2322A119-EC82-5451-84DD-369016B845D3}" dt="2026-01-04T15:09:16.558" v="5"/>
        <pc:sldMkLst>
          <pc:docMk/>
          <pc:sldMk cId="1800833268" sldId="291"/>
        </pc:sldMkLst>
      </pc:sldChg>
      <pc:sldChg chg="add">
        <pc:chgData name="Mia Kirby (2501685)" userId="722acd70-995e-4205-ab02-609275ddc1d2" providerId="ADAL" clId="{2322A119-EC82-5451-84DD-369016B845D3}" dt="2026-01-04T15:17:55.333" v="6"/>
        <pc:sldMkLst>
          <pc:docMk/>
          <pc:sldMk cId="1743239549" sldId="292"/>
        </pc:sldMkLst>
      </pc:sldChg>
      <pc:sldChg chg="add">
        <pc:chgData name="Mia Kirby (2501685)" userId="722acd70-995e-4205-ab02-609275ddc1d2" providerId="ADAL" clId="{2322A119-EC82-5451-84DD-369016B845D3}" dt="2026-01-04T15:17:55.333" v="6"/>
        <pc:sldMkLst>
          <pc:docMk/>
          <pc:sldMk cId="403658766" sldId="293"/>
        </pc:sldMkLst>
      </pc:sldChg>
      <pc:sldChg chg="add">
        <pc:chgData name="Mia Kirby (2501685)" userId="722acd70-995e-4205-ab02-609275ddc1d2" providerId="ADAL" clId="{2322A119-EC82-5451-84DD-369016B845D3}" dt="2026-01-04T15:17:55.333" v="6"/>
        <pc:sldMkLst>
          <pc:docMk/>
          <pc:sldMk cId="3965205556" sldId="294"/>
        </pc:sldMkLst>
      </pc:sldChg>
      <pc:sldChg chg="delSp modSp add mod setBg delDesignElem">
        <pc:chgData name="Mia Kirby (2501685)" userId="722acd70-995e-4205-ab02-609275ddc1d2" providerId="ADAL" clId="{2322A119-EC82-5451-84DD-369016B845D3}" dt="2026-01-04T15:19:10.946" v="17" actId="207"/>
        <pc:sldMkLst>
          <pc:docMk/>
          <pc:sldMk cId="652325879" sldId="295"/>
        </pc:sldMkLst>
        <pc:spChg chg="mod">
          <ac:chgData name="Mia Kirby (2501685)" userId="722acd70-995e-4205-ab02-609275ddc1d2" providerId="ADAL" clId="{2322A119-EC82-5451-84DD-369016B845D3}" dt="2026-01-04T15:19:10.946" v="17" actId="207"/>
          <ac:spMkLst>
            <pc:docMk/>
            <pc:sldMk cId="652325879" sldId="295"/>
            <ac:spMk id="2" creationId="{C1F57F5A-1499-7420-74BC-952C60E6C879}"/>
          </ac:spMkLst>
        </pc:spChg>
        <pc:spChg chg="del">
          <ac:chgData name="Mia Kirby (2501685)" userId="722acd70-995e-4205-ab02-609275ddc1d2" providerId="ADAL" clId="{2322A119-EC82-5451-84DD-369016B845D3}" dt="2026-01-04T15:18:39.010" v="8"/>
          <ac:spMkLst>
            <pc:docMk/>
            <pc:sldMk cId="652325879" sldId="295"/>
            <ac:spMk id="23" creationId="{71B2258F-86CA-4D4D-8270-BC05FCDEBFB3}"/>
          </ac:spMkLst>
        </pc:spChg>
        <pc:picChg chg="mod">
          <ac:chgData name="Mia Kirby (2501685)" userId="722acd70-995e-4205-ab02-609275ddc1d2" providerId="ADAL" clId="{2322A119-EC82-5451-84DD-369016B845D3}" dt="2026-01-04T15:19:01.035" v="15" actId="14100"/>
          <ac:picMkLst>
            <pc:docMk/>
            <pc:sldMk cId="652325879" sldId="295"/>
            <ac:picMk id="4" creationId="{4CE4DA38-02F6-0BFB-1BE3-46A206F3654F}"/>
          </ac:picMkLst>
        </pc:picChg>
      </pc:sldChg>
      <pc:sldChg chg="add">
        <pc:chgData name="Mia Kirby (2501685)" userId="722acd70-995e-4205-ab02-609275ddc1d2" providerId="ADAL" clId="{2322A119-EC82-5451-84DD-369016B845D3}" dt="2026-01-04T15:18:39.010" v="8"/>
        <pc:sldMkLst>
          <pc:docMk/>
          <pc:sldMk cId="1470765281" sldId="296"/>
        </pc:sldMkLst>
      </pc:sldChg>
      <pc:sldChg chg="add">
        <pc:chgData name="Mia Kirby (2501685)" userId="722acd70-995e-4205-ab02-609275ddc1d2" providerId="ADAL" clId="{2322A119-EC82-5451-84DD-369016B845D3}" dt="2026-01-04T15:18:39.010" v="8"/>
        <pc:sldMkLst>
          <pc:docMk/>
          <pc:sldMk cId="3585438134" sldId="297"/>
        </pc:sldMkLst>
      </pc:sldChg>
      <pc:sldChg chg="add">
        <pc:chgData name="Mia Kirby (2501685)" userId="722acd70-995e-4205-ab02-609275ddc1d2" providerId="ADAL" clId="{2322A119-EC82-5451-84DD-369016B845D3}" dt="2026-01-04T15:18:39.010" v="8"/>
        <pc:sldMkLst>
          <pc:docMk/>
          <pc:sldMk cId="2608089920" sldId="298"/>
        </pc:sldMkLst>
      </pc:sldChg>
      <pc:sldChg chg="add">
        <pc:chgData name="Mia Kirby (2501685)" userId="722acd70-995e-4205-ab02-609275ddc1d2" providerId="ADAL" clId="{2322A119-EC82-5451-84DD-369016B845D3}" dt="2026-01-04T15:18:39.010" v="8"/>
        <pc:sldMkLst>
          <pc:docMk/>
          <pc:sldMk cId="2532640121" sldId="299"/>
        </pc:sldMkLst>
      </pc:sldChg>
      <pc:sldChg chg="add">
        <pc:chgData name="Mia Kirby (2501685)" userId="722acd70-995e-4205-ab02-609275ddc1d2" providerId="ADAL" clId="{2322A119-EC82-5451-84DD-369016B845D3}" dt="2026-01-04T15:19:53.776" v="18"/>
        <pc:sldMkLst>
          <pc:docMk/>
          <pc:sldMk cId="294151278" sldId="300"/>
        </pc:sldMkLst>
      </pc:sldChg>
      <pc:sldChg chg="add">
        <pc:chgData name="Mia Kirby (2501685)" userId="722acd70-995e-4205-ab02-609275ddc1d2" providerId="ADAL" clId="{2322A119-EC82-5451-84DD-369016B845D3}" dt="2026-01-04T15:19:53.776" v="18"/>
        <pc:sldMkLst>
          <pc:docMk/>
          <pc:sldMk cId="960524819" sldId="301"/>
        </pc:sldMkLst>
      </pc:sldChg>
      <pc:sldChg chg="add">
        <pc:chgData name="Mia Kirby (2501685)" userId="722acd70-995e-4205-ab02-609275ddc1d2" providerId="ADAL" clId="{2322A119-EC82-5451-84DD-369016B845D3}" dt="2026-01-04T15:19:53.776" v="18"/>
        <pc:sldMkLst>
          <pc:docMk/>
          <pc:sldMk cId="3142110145" sldId="302"/>
        </pc:sldMkLst>
      </pc:sldChg>
      <pc:sldChg chg="add">
        <pc:chgData name="Mia Kirby (2501685)" userId="722acd70-995e-4205-ab02-609275ddc1d2" providerId="ADAL" clId="{2322A119-EC82-5451-84DD-369016B845D3}" dt="2026-01-04T15:19:53.776" v="18"/>
        <pc:sldMkLst>
          <pc:docMk/>
          <pc:sldMk cId="1834766576" sldId="303"/>
        </pc:sldMkLst>
      </pc:sldChg>
      <pc:sldChg chg="add">
        <pc:chgData name="Mia Kirby (2501685)" userId="722acd70-995e-4205-ab02-609275ddc1d2" providerId="ADAL" clId="{2322A119-EC82-5451-84DD-369016B845D3}" dt="2026-01-04T15:19:53.776" v="18"/>
        <pc:sldMkLst>
          <pc:docMk/>
          <pc:sldMk cId="1236510668" sldId="304"/>
        </pc:sldMkLst>
      </pc:sldChg>
      <pc:sldChg chg="add">
        <pc:chgData name="Mia Kirby (2501685)" userId="722acd70-995e-4205-ab02-609275ddc1d2" providerId="ADAL" clId="{2322A119-EC82-5451-84DD-369016B845D3}" dt="2026-01-04T15:19:53.776" v="18"/>
        <pc:sldMkLst>
          <pc:docMk/>
          <pc:sldMk cId="2265085353" sldId="305"/>
        </pc:sldMkLst>
      </pc:sldChg>
      <pc:sldChg chg="add">
        <pc:chgData name="Mia Kirby (2501685)" userId="722acd70-995e-4205-ab02-609275ddc1d2" providerId="ADAL" clId="{2322A119-EC82-5451-84DD-369016B845D3}" dt="2026-01-04T15:19:53.776" v="18"/>
        <pc:sldMkLst>
          <pc:docMk/>
          <pc:sldMk cId="525818003" sldId="306"/>
        </pc:sldMkLst>
      </pc:sldChg>
      <pc:sldChg chg="add">
        <pc:chgData name="Mia Kirby (2501685)" userId="722acd70-995e-4205-ab02-609275ddc1d2" providerId="ADAL" clId="{2322A119-EC82-5451-84DD-369016B845D3}" dt="2026-01-04T15:19:53.776" v="18"/>
        <pc:sldMkLst>
          <pc:docMk/>
          <pc:sldMk cId="1695439755" sldId="307"/>
        </pc:sldMkLst>
      </pc:sldChg>
      <pc:sldChg chg="add">
        <pc:chgData name="Mia Kirby (2501685)" userId="722acd70-995e-4205-ab02-609275ddc1d2" providerId="ADAL" clId="{2322A119-EC82-5451-84DD-369016B845D3}" dt="2026-01-04T15:19:53.776" v="18"/>
        <pc:sldMkLst>
          <pc:docMk/>
          <pc:sldMk cId="2865955669" sldId="308"/>
        </pc:sldMkLst>
      </pc:sldChg>
      <pc:sldChg chg="delSp modSp add mod setBg delDesignElem">
        <pc:chgData name="Mia Kirby (2501685)" userId="722acd70-995e-4205-ab02-609275ddc1d2" providerId="ADAL" clId="{2322A119-EC82-5451-84DD-369016B845D3}" dt="2026-01-04T15:21:42.283" v="23" actId="207"/>
        <pc:sldMkLst>
          <pc:docMk/>
          <pc:sldMk cId="1561468406" sldId="309"/>
        </pc:sldMkLst>
        <pc:spChg chg="mod">
          <ac:chgData name="Mia Kirby (2501685)" userId="722acd70-995e-4205-ab02-609275ddc1d2" providerId="ADAL" clId="{2322A119-EC82-5451-84DD-369016B845D3}" dt="2026-01-04T15:21:42.283" v="23" actId="207"/>
          <ac:spMkLst>
            <pc:docMk/>
            <pc:sldMk cId="1561468406" sldId="309"/>
            <ac:spMk id="2" creationId="{C1F57F5A-1499-7420-74BC-952C60E6C879}"/>
          </ac:spMkLst>
        </pc:spChg>
        <pc:spChg chg="del">
          <ac:chgData name="Mia Kirby (2501685)" userId="722acd70-995e-4205-ab02-609275ddc1d2" providerId="ADAL" clId="{2322A119-EC82-5451-84DD-369016B845D3}" dt="2026-01-04T15:21:34.366" v="20"/>
          <ac:spMkLst>
            <pc:docMk/>
            <pc:sldMk cId="1561468406" sldId="309"/>
            <ac:spMk id="28" creationId="{657F69E0-C4B0-4BEC-A689-4F8D877F05D4}"/>
          </ac:spMkLst>
        </pc:spChg>
        <pc:spChg chg="del">
          <ac:chgData name="Mia Kirby (2501685)" userId="722acd70-995e-4205-ab02-609275ddc1d2" providerId="ADAL" clId="{2322A119-EC82-5451-84DD-369016B845D3}" dt="2026-01-04T15:21:34.366" v="20"/>
          <ac:spMkLst>
            <pc:docMk/>
            <pc:sldMk cId="1561468406" sldId="309"/>
            <ac:spMk id="30" creationId="{9F6380B4-6A1C-481E-8408-B4E6C75B9B81}"/>
          </ac:spMkLst>
        </pc:spChg>
        <pc:picChg chg="mod">
          <ac:chgData name="Mia Kirby (2501685)" userId="722acd70-995e-4205-ab02-609275ddc1d2" providerId="ADAL" clId="{2322A119-EC82-5451-84DD-369016B845D3}" dt="2026-01-04T15:21:40.281" v="22" actId="1076"/>
          <ac:picMkLst>
            <pc:docMk/>
            <pc:sldMk cId="1561468406" sldId="309"/>
            <ac:picMk id="3" creationId="{D8E08FED-AAC7-4918-E481-5F52FBD7401C}"/>
          </ac:picMkLst>
        </pc:picChg>
      </pc:sldChg>
      <pc:sldChg chg="add">
        <pc:chgData name="Mia Kirby (2501685)" userId="722acd70-995e-4205-ab02-609275ddc1d2" providerId="ADAL" clId="{2322A119-EC82-5451-84DD-369016B845D3}" dt="2026-01-04T15:21:34.366" v="20"/>
        <pc:sldMkLst>
          <pc:docMk/>
          <pc:sldMk cId="1585491227" sldId="310"/>
        </pc:sldMkLst>
      </pc:sldChg>
      <pc:sldChg chg="add">
        <pc:chgData name="Mia Kirby (2501685)" userId="722acd70-995e-4205-ab02-609275ddc1d2" providerId="ADAL" clId="{2322A119-EC82-5451-84DD-369016B845D3}" dt="2026-01-04T15:21:34.366" v="20"/>
        <pc:sldMkLst>
          <pc:docMk/>
          <pc:sldMk cId="2445342528" sldId="311"/>
        </pc:sldMkLst>
      </pc:sldChg>
      <pc:sldChg chg="add">
        <pc:chgData name="Mia Kirby (2501685)" userId="722acd70-995e-4205-ab02-609275ddc1d2" providerId="ADAL" clId="{2322A119-EC82-5451-84DD-369016B845D3}" dt="2026-01-04T15:21:34.366" v="20"/>
        <pc:sldMkLst>
          <pc:docMk/>
          <pc:sldMk cId="484553435" sldId="312"/>
        </pc:sldMkLst>
      </pc:sldChg>
      <pc:sldChg chg="add">
        <pc:chgData name="Mia Kirby (2501685)" userId="722acd70-995e-4205-ab02-609275ddc1d2" providerId="ADAL" clId="{2322A119-EC82-5451-84DD-369016B845D3}" dt="2026-01-04T15:21:34.366" v="20"/>
        <pc:sldMkLst>
          <pc:docMk/>
          <pc:sldMk cId="4248462093" sldId="313"/>
        </pc:sldMkLst>
      </pc:sldChg>
      <pc:sldChg chg="add">
        <pc:chgData name="Mia Kirby (2501685)" userId="722acd70-995e-4205-ab02-609275ddc1d2" providerId="ADAL" clId="{2322A119-EC82-5451-84DD-369016B845D3}" dt="2026-01-04T15:21:34.366" v="20"/>
        <pc:sldMkLst>
          <pc:docMk/>
          <pc:sldMk cId="3925488099" sldId="314"/>
        </pc:sldMkLst>
      </pc:sldChg>
      <pc:sldChg chg="add">
        <pc:chgData name="Mia Kirby (2501685)" userId="722acd70-995e-4205-ab02-609275ddc1d2" providerId="ADAL" clId="{2322A119-EC82-5451-84DD-369016B845D3}" dt="2026-01-04T15:22:46.650" v="24"/>
        <pc:sldMkLst>
          <pc:docMk/>
          <pc:sldMk cId="2760942462" sldId="315"/>
        </pc:sldMkLst>
      </pc:sldChg>
      <pc:sldChg chg="add">
        <pc:chgData name="Mia Kirby (2501685)" userId="722acd70-995e-4205-ab02-609275ddc1d2" providerId="ADAL" clId="{2322A119-EC82-5451-84DD-369016B845D3}" dt="2026-01-04T15:22:46.650" v="24"/>
        <pc:sldMkLst>
          <pc:docMk/>
          <pc:sldMk cId="1215777198" sldId="316"/>
        </pc:sldMkLst>
      </pc:sldChg>
      <pc:sldChg chg="add">
        <pc:chgData name="Mia Kirby (2501685)" userId="722acd70-995e-4205-ab02-609275ddc1d2" providerId="ADAL" clId="{2322A119-EC82-5451-84DD-369016B845D3}" dt="2026-01-04T15:22:46.650" v="24"/>
        <pc:sldMkLst>
          <pc:docMk/>
          <pc:sldMk cId="1133161626" sldId="317"/>
        </pc:sldMkLst>
      </pc:sldChg>
      <pc:sldChg chg="add">
        <pc:chgData name="Mia Kirby (2501685)" userId="722acd70-995e-4205-ab02-609275ddc1d2" providerId="ADAL" clId="{2322A119-EC82-5451-84DD-369016B845D3}" dt="2026-01-04T15:22:46.650" v="24"/>
        <pc:sldMkLst>
          <pc:docMk/>
          <pc:sldMk cId="659864017" sldId="318"/>
        </pc:sldMkLst>
      </pc:sldChg>
      <pc:sldChg chg="add">
        <pc:chgData name="Mia Kirby (2501685)" userId="722acd70-995e-4205-ab02-609275ddc1d2" providerId="ADAL" clId="{2322A119-EC82-5451-84DD-369016B845D3}" dt="2026-01-04T15:22:46.650" v="24"/>
        <pc:sldMkLst>
          <pc:docMk/>
          <pc:sldMk cId="3448838788" sldId="319"/>
        </pc:sldMkLst>
      </pc:sldChg>
      <pc:sldChg chg="add">
        <pc:chgData name="Mia Kirby (2501685)" userId="722acd70-995e-4205-ab02-609275ddc1d2" providerId="ADAL" clId="{2322A119-EC82-5451-84DD-369016B845D3}" dt="2026-01-04T15:22:46.650" v="24"/>
        <pc:sldMkLst>
          <pc:docMk/>
          <pc:sldMk cId="2596043330" sldId="320"/>
        </pc:sldMkLst>
      </pc:sldChg>
      <pc:sldChg chg="add">
        <pc:chgData name="Mia Kirby (2501685)" userId="722acd70-995e-4205-ab02-609275ddc1d2" providerId="ADAL" clId="{2322A119-EC82-5451-84DD-369016B845D3}" dt="2026-01-04T15:22:46.650" v="24"/>
        <pc:sldMkLst>
          <pc:docMk/>
          <pc:sldMk cId="86844334" sldId="32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9DB95-5BCE-91F5-43D6-59938C213D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80C63E4-509B-9EFD-39AC-5A27471895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84E8150-7387-9D0A-5077-69832EF86AD4}"/>
              </a:ext>
            </a:extLst>
          </p:cNvPr>
          <p:cNvSpPr>
            <a:spLocks noGrp="1"/>
          </p:cNvSpPr>
          <p:nvPr>
            <p:ph type="dt" sz="half" idx="10"/>
          </p:nvPr>
        </p:nvSpPr>
        <p:spPr/>
        <p:txBody>
          <a:bodyPr/>
          <a:lstStyle/>
          <a:p>
            <a:fld id="{CA900A58-7378-734F-ABC0-48FB4BF0B88D}" type="datetimeFigureOut">
              <a:rPr lang="en-US" smtClean="0"/>
              <a:t>1/4/26</a:t>
            </a:fld>
            <a:endParaRPr lang="en-US"/>
          </a:p>
        </p:txBody>
      </p:sp>
      <p:sp>
        <p:nvSpPr>
          <p:cNvPr id="5" name="Footer Placeholder 4">
            <a:extLst>
              <a:ext uri="{FF2B5EF4-FFF2-40B4-BE49-F238E27FC236}">
                <a16:creationId xmlns:a16="http://schemas.microsoft.com/office/drawing/2014/main" id="{0E49C842-7109-FB1C-7EFB-10EEDA5B35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F4BE05-8F2D-E838-0951-A008B93C66FD}"/>
              </a:ext>
            </a:extLst>
          </p:cNvPr>
          <p:cNvSpPr>
            <a:spLocks noGrp="1"/>
          </p:cNvSpPr>
          <p:nvPr>
            <p:ph type="sldNum" sz="quarter" idx="12"/>
          </p:nvPr>
        </p:nvSpPr>
        <p:spPr/>
        <p:txBody>
          <a:bodyPr/>
          <a:lstStyle/>
          <a:p>
            <a:fld id="{3B7247C4-8E66-894C-944B-031C0EDDB5D3}" type="slidenum">
              <a:rPr lang="en-US" smtClean="0"/>
              <a:t>‹#›</a:t>
            </a:fld>
            <a:endParaRPr lang="en-US"/>
          </a:p>
        </p:txBody>
      </p:sp>
    </p:spTree>
    <p:extLst>
      <p:ext uri="{BB962C8B-B14F-4D97-AF65-F5344CB8AC3E}">
        <p14:creationId xmlns:p14="http://schemas.microsoft.com/office/powerpoint/2010/main" val="3573276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643A1-0ECC-00CD-696B-4C096422405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5E3A0A6-C5FF-E824-5F6D-DC0DE5601C8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804B0D4-23D9-4F99-E225-3CA81EB499C8}"/>
              </a:ext>
            </a:extLst>
          </p:cNvPr>
          <p:cNvSpPr>
            <a:spLocks noGrp="1"/>
          </p:cNvSpPr>
          <p:nvPr>
            <p:ph type="dt" sz="half" idx="10"/>
          </p:nvPr>
        </p:nvSpPr>
        <p:spPr/>
        <p:txBody>
          <a:bodyPr/>
          <a:lstStyle/>
          <a:p>
            <a:fld id="{CA900A58-7378-734F-ABC0-48FB4BF0B88D}" type="datetimeFigureOut">
              <a:rPr lang="en-US" smtClean="0"/>
              <a:t>1/4/26</a:t>
            </a:fld>
            <a:endParaRPr lang="en-US"/>
          </a:p>
        </p:txBody>
      </p:sp>
      <p:sp>
        <p:nvSpPr>
          <p:cNvPr id="5" name="Footer Placeholder 4">
            <a:extLst>
              <a:ext uri="{FF2B5EF4-FFF2-40B4-BE49-F238E27FC236}">
                <a16:creationId xmlns:a16="http://schemas.microsoft.com/office/drawing/2014/main" id="{224EE786-EED2-28ED-83C5-4CE39AD0C1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D685FF-595C-DF04-D48F-CEA7AF599D8C}"/>
              </a:ext>
            </a:extLst>
          </p:cNvPr>
          <p:cNvSpPr>
            <a:spLocks noGrp="1"/>
          </p:cNvSpPr>
          <p:nvPr>
            <p:ph type="sldNum" sz="quarter" idx="12"/>
          </p:nvPr>
        </p:nvSpPr>
        <p:spPr/>
        <p:txBody>
          <a:bodyPr/>
          <a:lstStyle/>
          <a:p>
            <a:fld id="{3B7247C4-8E66-894C-944B-031C0EDDB5D3}" type="slidenum">
              <a:rPr lang="en-US" smtClean="0"/>
              <a:t>‹#›</a:t>
            </a:fld>
            <a:endParaRPr lang="en-US"/>
          </a:p>
        </p:txBody>
      </p:sp>
    </p:spTree>
    <p:extLst>
      <p:ext uri="{BB962C8B-B14F-4D97-AF65-F5344CB8AC3E}">
        <p14:creationId xmlns:p14="http://schemas.microsoft.com/office/powerpoint/2010/main" val="3042346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F379E-0551-B89E-96D2-299AEE572FF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9A832E9-76E8-8002-9CF4-1273CDD1401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10FDA9A-07A7-7D9E-93D9-9A50C2193EFE}"/>
              </a:ext>
            </a:extLst>
          </p:cNvPr>
          <p:cNvSpPr>
            <a:spLocks noGrp="1"/>
          </p:cNvSpPr>
          <p:nvPr>
            <p:ph type="dt" sz="half" idx="10"/>
          </p:nvPr>
        </p:nvSpPr>
        <p:spPr/>
        <p:txBody>
          <a:bodyPr/>
          <a:lstStyle/>
          <a:p>
            <a:fld id="{CA900A58-7378-734F-ABC0-48FB4BF0B88D}" type="datetimeFigureOut">
              <a:rPr lang="en-US" smtClean="0"/>
              <a:t>1/4/26</a:t>
            </a:fld>
            <a:endParaRPr lang="en-US"/>
          </a:p>
        </p:txBody>
      </p:sp>
      <p:sp>
        <p:nvSpPr>
          <p:cNvPr id="5" name="Footer Placeholder 4">
            <a:extLst>
              <a:ext uri="{FF2B5EF4-FFF2-40B4-BE49-F238E27FC236}">
                <a16:creationId xmlns:a16="http://schemas.microsoft.com/office/drawing/2014/main" id="{A08789F4-7732-8C5E-389F-94E9D6835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8C449B-4C18-2A8B-2CD5-F5CCD0350374}"/>
              </a:ext>
            </a:extLst>
          </p:cNvPr>
          <p:cNvSpPr>
            <a:spLocks noGrp="1"/>
          </p:cNvSpPr>
          <p:nvPr>
            <p:ph type="sldNum" sz="quarter" idx="12"/>
          </p:nvPr>
        </p:nvSpPr>
        <p:spPr/>
        <p:txBody>
          <a:bodyPr/>
          <a:lstStyle/>
          <a:p>
            <a:fld id="{3B7247C4-8E66-894C-944B-031C0EDDB5D3}" type="slidenum">
              <a:rPr lang="en-US" smtClean="0"/>
              <a:t>‹#›</a:t>
            </a:fld>
            <a:endParaRPr lang="en-US"/>
          </a:p>
        </p:txBody>
      </p:sp>
    </p:spTree>
    <p:extLst>
      <p:ext uri="{BB962C8B-B14F-4D97-AF65-F5344CB8AC3E}">
        <p14:creationId xmlns:p14="http://schemas.microsoft.com/office/powerpoint/2010/main" val="141615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14246-4345-BCA8-8864-47CF79125F8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85A8376-C33A-414A-6DEF-082A9974C6F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BD6C9C1-AF10-6FCF-F376-2C8D5507F61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BC71E31-4E71-6E31-B844-B33D5187BEEA}"/>
              </a:ext>
            </a:extLst>
          </p:cNvPr>
          <p:cNvSpPr>
            <a:spLocks noGrp="1"/>
          </p:cNvSpPr>
          <p:nvPr>
            <p:ph type="dt" sz="half" idx="10"/>
          </p:nvPr>
        </p:nvSpPr>
        <p:spPr/>
        <p:txBody>
          <a:bodyPr/>
          <a:lstStyle/>
          <a:p>
            <a:fld id="{CA900A58-7378-734F-ABC0-48FB4BF0B88D}" type="datetimeFigureOut">
              <a:rPr lang="en-US" smtClean="0"/>
              <a:t>1/4/26</a:t>
            </a:fld>
            <a:endParaRPr lang="en-US"/>
          </a:p>
        </p:txBody>
      </p:sp>
      <p:sp>
        <p:nvSpPr>
          <p:cNvPr id="6" name="Footer Placeholder 5">
            <a:extLst>
              <a:ext uri="{FF2B5EF4-FFF2-40B4-BE49-F238E27FC236}">
                <a16:creationId xmlns:a16="http://schemas.microsoft.com/office/drawing/2014/main" id="{B3ACAB08-ED93-CC76-2C35-8B902BC478F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D0292A7-764A-E73D-DE69-EC4B3795B6D5}"/>
              </a:ext>
            </a:extLst>
          </p:cNvPr>
          <p:cNvSpPr>
            <a:spLocks noGrp="1"/>
          </p:cNvSpPr>
          <p:nvPr>
            <p:ph type="sldNum" sz="quarter" idx="12"/>
          </p:nvPr>
        </p:nvSpPr>
        <p:spPr/>
        <p:txBody>
          <a:bodyPr/>
          <a:lstStyle/>
          <a:p>
            <a:fld id="{3B7247C4-8E66-894C-944B-031C0EDDB5D3}" type="slidenum">
              <a:rPr lang="en-US" smtClean="0"/>
              <a:t>‹#›</a:t>
            </a:fld>
            <a:endParaRPr lang="en-US"/>
          </a:p>
        </p:txBody>
      </p:sp>
    </p:spTree>
    <p:extLst>
      <p:ext uri="{BB962C8B-B14F-4D97-AF65-F5344CB8AC3E}">
        <p14:creationId xmlns:p14="http://schemas.microsoft.com/office/powerpoint/2010/main" val="1886929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7B2FE-8ED9-6A07-6ACA-E2F24E53E16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80BB54C-2A09-DF6B-7BC7-DCEF07D300B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3B9FBF2-530D-6FC9-F57A-C4937BAD717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E0419EC-138C-056F-F107-183C86CF5F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A0119C0-2903-32AD-6BED-017EC50063E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E3AE77F-58E4-7A7A-9028-ED4A5E9EB8B2}"/>
              </a:ext>
            </a:extLst>
          </p:cNvPr>
          <p:cNvSpPr>
            <a:spLocks noGrp="1"/>
          </p:cNvSpPr>
          <p:nvPr>
            <p:ph type="dt" sz="half" idx="10"/>
          </p:nvPr>
        </p:nvSpPr>
        <p:spPr/>
        <p:txBody>
          <a:bodyPr/>
          <a:lstStyle/>
          <a:p>
            <a:fld id="{CA900A58-7378-734F-ABC0-48FB4BF0B88D}" type="datetimeFigureOut">
              <a:rPr lang="en-US" smtClean="0"/>
              <a:t>1/4/26</a:t>
            </a:fld>
            <a:endParaRPr lang="en-US"/>
          </a:p>
        </p:txBody>
      </p:sp>
      <p:sp>
        <p:nvSpPr>
          <p:cNvPr id="8" name="Footer Placeholder 7">
            <a:extLst>
              <a:ext uri="{FF2B5EF4-FFF2-40B4-BE49-F238E27FC236}">
                <a16:creationId xmlns:a16="http://schemas.microsoft.com/office/drawing/2014/main" id="{2DE2AF7B-65E4-0B3D-007D-5BF2FB54B8D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EE4FC6-6496-4BB6-B728-FF44DC673C32}"/>
              </a:ext>
            </a:extLst>
          </p:cNvPr>
          <p:cNvSpPr>
            <a:spLocks noGrp="1"/>
          </p:cNvSpPr>
          <p:nvPr>
            <p:ph type="sldNum" sz="quarter" idx="12"/>
          </p:nvPr>
        </p:nvSpPr>
        <p:spPr/>
        <p:txBody>
          <a:bodyPr/>
          <a:lstStyle/>
          <a:p>
            <a:fld id="{3B7247C4-8E66-894C-944B-031C0EDDB5D3}" type="slidenum">
              <a:rPr lang="en-US" smtClean="0"/>
              <a:t>‹#›</a:t>
            </a:fld>
            <a:endParaRPr lang="en-US"/>
          </a:p>
        </p:txBody>
      </p:sp>
    </p:spTree>
    <p:extLst>
      <p:ext uri="{BB962C8B-B14F-4D97-AF65-F5344CB8AC3E}">
        <p14:creationId xmlns:p14="http://schemas.microsoft.com/office/powerpoint/2010/main" val="1569785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0F4FE-195B-A330-7C68-0FB5D18D959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D1FDB20-F669-4F7E-C778-CC541C923205}"/>
              </a:ext>
            </a:extLst>
          </p:cNvPr>
          <p:cNvSpPr>
            <a:spLocks noGrp="1"/>
          </p:cNvSpPr>
          <p:nvPr>
            <p:ph type="dt" sz="half" idx="10"/>
          </p:nvPr>
        </p:nvSpPr>
        <p:spPr/>
        <p:txBody>
          <a:bodyPr/>
          <a:lstStyle/>
          <a:p>
            <a:fld id="{CA900A58-7378-734F-ABC0-48FB4BF0B88D}" type="datetimeFigureOut">
              <a:rPr lang="en-US" smtClean="0"/>
              <a:t>1/4/26</a:t>
            </a:fld>
            <a:endParaRPr lang="en-US"/>
          </a:p>
        </p:txBody>
      </p:sp>
      <p:sp>
        <p:nvSpPr>
          <p:cNvPr id="4" name="Footer Placeholder 3">
            <a:extLst>
              <a:ext uri="{FF2B5EF4-FFF2-40B4-BE49-F238E27FC236}">
                <a16:creationId xmlns:a16="http://schemas.microsoft.com/office/drawing/2014/main" id="{2F49C10B-5285-F037-A522-C53D0B3E93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C2AC946-B86B-630B-394B-4F82F77BEA73}"/>
              </a:ext>
            </a:extLst>
          </p:cNvPr>
          <p:cNvSpPr>
            <a:spLocks noGrp="1"/>
          </p:cNvSpPr>
          <p:nvPr>
            <p:ph type="sldNum" sz="quarter" idx="12"/>
          </p:nvPr>
        </p:nvSpPr>
        <p:spPr/>
        <p:txBody>
          <a:bodyPr/>
          <a:lstStyle/>
          <a:p>
            <a:fld id="{3B7247C4-8E66-894C-944B-031C0EDDB5D3}" type="slidenum">
              <a:rPr lang="en-US" smtClean="0"/>
              <a:t>‹#›</a:t>
            </a:fld>
            <a:endParaRPr lang="en-US"/>
          </a:p>
        </p:txBody>
      </p:sp>
    </p:spTree>
    <p:extLst>
      <p:ext uri="{BB962C8B-B14F-4D97-AF65-F5344CB8AC3E}">
        <p14:creationId xmlns:p14="http://schemas.microsoft.com/office/powerpoint/2010/main" val="33890283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809876-BA60-ABEF-7844-990C76C51182}"/>
              </a:ext>
            </a:extLst>
          </p:cNvPr>
          <p:cNvSpPr>
            <a:spLocks noGrp="1"/>
          </p:cNvSpPr>
          <p:nvPr>
            <p:ph type="dt" sz="half" idx="10"/>
          </p:nvPr>
        </p:nvSpPr>
        <p:spPr/>
        <p:txBody>
          <a:bodyPr/>
          <a:lstStyle/>
          <a:p>
            <a:fld id="{CA900A58-7378-734F-ABC0-48FB4BF0B88D}" type="datetimeFigureOut">
              <a:rPr lang="en-US" smtClean="0"/>
              <a:t>1/4/26</a:t>
            </a:fld>
            <a:endParaRPr lang="en-US"/>
          </a:p>
        </p:txBody>
      </p:sp>
      <p:sp>
        <p:nvSpPr>
          <p:cNvPr id="3" name="Footer Placeholder 2">
            <a:extLst>
              <a:ext uri="{FF2B5EF4-FFF2-40B4-BE49-F238E27FC236}">
                <a16:creationId xmlns:a16="http://schemas.microsoft.com/office/drawing/2014/main" id="{C457017F-E4FE-4751-328B-167F565F77D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5FD110E-962B-2410-18C0-D4A17D89092A}"/>
              </a:ext>
            </a:extLst>
          </p:cNvPr>
          <p:cNvSpPr>
            <a:spLocks noGrp="1"/>
          </p:cNvSpPr>
          <p:nvPr>
            <p:ph type="sldNum" sz="quarter" idx="12"/>
          </p:nvPr>
        </p:nvSpPr>
        <p:spPr/>
        <p:txBody>
          <a:bodyPr/>
          <a:lstStyle/>
          <a:p>
            <a:fld id="{3B7247C4-8E66-894C-944B-031C0EDDB5D3}" type="slidenum">
              <a:rPr lang="en-US" smtClean="0"/>
              <a:t>‹#›</a:t>
            </a:fld>
            <a:endParaRPr lang="en-US"/>
          </a:p>
        </p:txBody>
      </p:sp>
    </p:spTree>
    <p:extLst>
      <p:ext uri="{BB962C8B-B14F-4D97-AF65-F5344CB8AC3E}">
        <p14:creationId xmlns:p14="http://schemas.microsoft.com/office/powerpoint/2010/main" val="3470670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AAE87-34D1-08D9-B8A6-701D5D4A80A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9F0B0BA-1ADB-3FC3-4D58-D7DF9464D7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DF532DC-A43A-760D-629A-5F759015C3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DFC3E07-26F6-98F5-03E9-5722D3407994}"/>
              </a:ext>
            </a:extLst>
          </p:cNvPr>
          <p:cNvSpPr>
            <a:spLocks noGrp="1"/>
          </p:cNvSpPr>
          <p:nvPr>
            <p:ph type="dt" sz="half" idx="10"/>
          </p:nvPr>
        </p:nvSpPr>
        <p:spPr/>
        <p:txBody>
          <a:bodyPr/>
          <a:lstStyle/>
          <a:p>
            <a:fld id="{CA900A58-7378-734F-ABC0-48FB4BF0B88D}" type="datetimeFigureOut">
              <a:rPr lang="en-US" smtClean="0"/>
              <a:t>1/4/26</a:t>
            </a:fld>
            <a:endParaRPr lang="en-US"/>
          </a:p>
        </p:txBody>
      </p:sp>
      <p:sp>
        <p:nvSpPr>
          <p:cNvPr id="6" name="Footer Placeholder 5">
            <a:extLst>
              <a:ext uri="{FF2B5EF4-FFF2-40B4-BE49-F238E27FC236}">
                <a16:creationId xmlns:a16="http://schemas.microsoft.com/office/drawing/2014/main" id="{C45336E9-B6FA-0167-567F-24D464B2AF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417AC1-F259-8C07-DD47-12596EA230F1}"/>
              </a:ext>
            </a:extLst>
          </p:cNvPr>
          <p:cNvSpPr>
            <a:spLocks noGrp="1"/>
          </p:cNvSpPr>
          <p:nvPr>
            <p:ph type="sldNum" sz="quarter" idx="12"/>
          </p:nvPr>
        </p:nvSpPr>
        <p:spPr/>
        <p:txBody>
          <a:bodyPr/>
          <a:lstStyle/>
          <a:p>
            <a:fld id="{3B7247C4-8E66-894C-944B-031C0EDDB5D3}" type="slidenum">
              <a:rPr lang="en-US" smtClean="0"/>
              <a:t>‹#›</a:t>
            </a:fld>
            <a:endParaRPr lang="en-US"/>
          </a:p>
        </p:txBody>
      </p:sp>
    </p:spTree>
    <p:extLst>
      <p:ext uri="{BB962C8B-B14F-4D97-AF65-F5344CB8AC3E}">
        <p14:creationId xmlns:p14="http://schemas.microsoft.com/office/powerpoint/2010/main" val="3960939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515D4-0901-3B82-9CAF-4AA04F4A3A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DC57FBE-E9FD-85DB-56F4-2E88123EB7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1906C69-2711-5BF6-3DA3-31F2D2E2FE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C7B0E3B-4D61-3622-E625-247DC25F8AB4}"/>
              </a:ext>
            </a:extLst>
          </p:cNvPr>
          <p:cNvSpPr>
            <a:spLocks noGrp="1"/>
          </p:cNvSpPr>
          <p:nvPr>
            <p:ph type="dt" sz="half" idx="10"/>
          </p:nvPr>
        </p:nvSpPr>
        <p:spPr/>
        <p:txBody>
          <a:bodyPr/>
          <a:lstStyle/>
          <a:p>
            <a:fld id="{CA900A58-7378-734F-ABC0-48FB4BF0B88D}" type="datetimeFigureOut">
              <a:rPr lang="en-US" smtClean="0"/>
              <a:t>1/4/26</a:t>
            </a:fld>
            <a:endParaRPr lang="en-US"/>
          </a:p>
        </p:txBody>
      </p:sp>
      <p:sp>
        <p:nvSpPr>
          <p:cNvPr id="6" name="Footer Placeholder 5">
            <a:extLst>
              <a:ext uri="{FF2B5EF4-FFF2-40B4-BE49-F238E27FC236}">
                <a16:creationId xmlns:a16="http://schemas.microsoft.com/office/drawing/2014/main" id="{D4492269-66FB-A4E4-6CEB-38CBEB11E0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E439A0-153D-3CD7-C872-29CBBA9D167B}"/>
              </a:ext>
            </a:extLst>
          </p:cNvPr>
          <p:cNvSpPr>
            <a:spLocks noGrp="1"/>
          </p:cNvSpPr>
          <p:nvPr>
            <p:ph type="sldNum" sz="quarter" idx="12"/>
          </p:nvPr>
        </p:nvSpPr>
        <p:spPr/>
        <p:txBody>
          <a:bodyPr/>
          <a:lstStyle/>
          <a:p>
            <a:fld id="{3B7247C4-8E66-894C-944B-031C0EDDB5D3}" type="slidenum">
              <a:rPr lang="en-US" smtClean="0"/>
              <a:t>‹#›</a:t>
            </a:fld>
            <a:endParaRPr lang="en-US"/>
          </a:p>
        </p:txBody>
      </p:sp>
    </p:spTree>
    <p:extLst>
      <p:ext uri="{BB962C8B-B14F-4D97-AF65-F5344CB8AC3E}">
        <p14:creationId xmlns:p14="http://schemas.microsoft.com/office/powerpoint/2010/main" val="22387531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4FD22-0D17-0307-1A86-C39EF384028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3A9C577-64B4-7433-91BF-81B97D7299B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ACC510-FF8E-457D-B6F3-6B659BD55DA6}"/>
              </a:ext>
            </a:extLst>
          </p:cNvPr>
          <p:cNvSpPr>
            <a:spLocks noGrp="1"/>
          </p:cNvSpPr>
          <p:nvPr>
            <p:ph type="dt" sz="half" idx="10"/>
          </p:nvPr>
        </p:nvSpPr>
        <p:spPr/>
        <p:txBody>
          <a:bodyPr/>
          <a:lstStyle/>
          <a:p>
            <a:fld id="{CA900A58-7378-734F-ABC0-48FB4BF0B88D}" type="datetimeFigureOut">
              <a:rPr lang="en-US" smtClean="0"/>
              <a:t>1/4/26</a:t>
            </a:fld>
            <a:endParaRPr lang="en-US"/>
          </a:p>
        </p:txBody>
      </p:sp>
      <p:sp>
        <p:nvSpPr>
          <p:cNvPr id="5" name="Footer Placeholder 4">
            <a:extLst>
              <a:ext uri="{FF2B5EF4-FFF2-40B4-BE49-F238E27FC236}">
                <a16:creationId xmlns:a16="http://schemas.microsoft.com/office/drawing/2014/main" id="{AA01D089-563E-5F15-F93B-A78DFF1F7E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7E4C3F-A6A8-4844-E1E5-87F972B98C53}"/>
              </a:ext>
            </a:extLst>
          </p:cNvPr>
          <p:cNvSpPr>
            <a:spLocks noGrp="1"/>
          </p:cNvSpPr>
          <p:nvPr>
            <p:ph type="sldNum" sz="quarter" idx="12"/>
          </p:nvPr>
        </p:nvSpPr>
        <p:spPr/>
        <p:txBody>
          <a:bodyPr/>
          <a:lstStyle/>
          <a:p>
            <a:fld id="{3B7247C4-8E66-894C-944B-031C0EDDB5D3}" type="slidenum">
              <a:rPr lang="en-US" smtClean="0"/>
              <a:t>‹#›</a:t>
            </a:fld>
            <a:endParaRPr lang="en-US"/>
          </a:p>
        </p:txBody>
      </p:sp>
    </p:spTree>
    <p:extLst>
      <p:ext uri="{BB962C8B-B14F-4D97-AF65-F5344CB8AC3E}">
        <p14:creationId xmlns:p14="http://schemas.microsoft.com/office/powerpoint/2010/main" val="954207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3604E8-AD44-44A3-6586-A77A6D61163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F4FFE79-D692-2ACE-5D91-1B09A07D2DD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4279855-34F8-BAAD-3077-7F915D67FCD2}"/>
              </a:ext>
            </a:extLst>
          </p:cNvPr>
          <p:cNvSpPr>
            <a:spLocks noGrp="1"/>
          </p:cNvSpPr>
          <p:nvPr>
            <p:ph type="dt" sz="half" idx="10"/>
          </p:nvPr>
        </p:nvSpPr>
        <p:spPr/>
        <p:txBody>
          <a:bodyPr/>
          <a:lstStyle/>
          <a:p>
            <a:fld id="{CA900A58-7378-734F-ABC0-48FB4BF0B88D}" type="datetimeFigureOut">
              <a:rPr lang="en-US" smtClean="0"/>
              <a:t>1/4/26</a:t>
            </a:fld>
            <a:endParaRPr lang="en-US"/>
          </a:p>
        </p:txBody>
      </p:sp>
      <p:sp>
        <p:nvSpPr>
          <p:cNvPr id="5" name="Footer Placeholder 4">
            <a:extLst>
              <a:ext uri="{FF2B5EF4-FFF2-40B4-BE49-F238E27FC236}">
                <a16:creationId xmlns:a16="http://schemas.microsoft.com/office/drawing/2014/main" id="{663303C1-4F21-43FD-DDC6-5BAAD0013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759DAE-0065-220C-A051-FBAF8914EACD}"/>
              </a:ext>
            </a:extLst>
          </p:cNvPr>
          <p:cNvSpPr>
            <a:spLocks noGrp="1"/>
          </p:cNvSpPr>
          <p:nvPr>
            <p:ph type="sldNum" sz="quarter" idx="12"/>
          </p:nvPr>
        </p:nvSpPr>
        <p:spPr/>
        <p:txBody>
          <a:bodyPr/>
          <a:lstStyle/>
          <a:p>
            <a:fld id="{3B7247C4-8E66-894C-944B-031C0EDDB5D3}" type="slidenum">
              <a:rPr lang="en-US" smtClean="0"/>
              <a:t>‹#›</a:t>
            </a:fld>
            <a:endParaRPr lang="en-US"/>
          </a:p>
        </p:txBody>
      </p:sp>
    </p:spTree>
    <p:extLst>
      <p:ext uri="{BB962C8B-B14F-4D97-AF65-F5344CB8AC3E}">
        <p14:creationId xmlns:p14="http://schemas.microsoft.com/office/powerpoint/2010/main" val="31715373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FE779A-0BA4-4803-FD37-6525079311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931EE8A-4D44-8A5A-449B-8657E7E510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7089CD8-BE10-A12A-7DA6-0438258EA3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A900A58-7378-734F-ABC0-48FB4BF0B88D}" type="datetimeFigureOut">
              <a:rPr lang="en-US" smtClean="0"/>
              <a:t>1/4/26</a:t>
            </a:fld>
            <a:endParaRPr lang="en-US"/>
          </a:p>
        </p:txBody>
      </p:sp>
      <p:sp>
        <p:nvSpPr>
          <p:cNvPr id="5" name="Footer Placeholder 4">
            <a:extLst>
              <a:ext uri="{FF2B5EF4-FFF2-40B4-BE49-F238E27FC236}">
                <a16:creationId xmlns:a16="http://schemas.microsoft.com/office/drawing/2014/main" id="{31E6E970-3F6B-FE7C-4B37-4A116BDB68E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7847768-8B7D-3A04-D8D5-97F7273CAD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B7247C4-8E66-894C-944B-031C0EDDB5D3}" type="slidenum">
              <a:rPr lang="en-US" smtClean="0"/>
              <a:t>‹#›</a:t>
            </a:fld>
            <a:endParaRPr lang="en-US"/>
          </a:p>
        </p:txBody>
      </p:sp>
    </p:spTree>
    <p:extLst>
      <p:ext uri="{BB962C8B-B14F-4D97-AF65-F5344CB8AC3E}">
        <p14:creationId xmlns:p14="http://schemas.microsoft.com/office/powerpoint/2010/main" val="40477958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27.jpg"/></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29.jpg"/></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30.jpg"/></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32.jpg"/></Relationships>
</file>

<file path=ppt/slides/_rels/slide1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34.jpg"/></Relationships>
</file>

<file path=ppt/slides/_rels/slide1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36.jpg"/></Relationships>
</file>

<file path=ppt/slides/_rels/slide18.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36.jpg"/></Relationships>
</file>

<file path=ppt/slides/_rels/slide2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40.jpg"/></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42.jpg"/></Relationships>
</file>

<file path=ppt/slides/_rels/slide2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6.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2.xml"/><Relationship Id="rId5" Type="http://schemas.openxmlformats.org/officeDocument/2006/relationships/image" Target="../media/image62.jpeg"/><Relationship Id="rId4" Type="http://schemas.openxmlformats.org/officeDocument/2006/relationships/image" Target="../media/image61.jpeg"/></Relationships>
</file>

<file path=ppt/slides/_rels/slide40.xml.rels><?xml version="1.0" encoding="UTF-8" standalone="yes"?>
<Relationships xmlns="http://schemas.openxmlformats.org/package/2006/relationships"><Relationship Id="rId3" Type="http://schemas.openxmlformats.org/officeDocument/2006/relationships/image" Target="../media/image64.jpg"/><Relationship Id="rId2" Type="http://schemas.openxmlformats.org/officeDocument/2006/relationships/image" Target="../media/image63.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image" Target="../media/image63.jpg"/><Relationship Id="rId1" Type="http://schemas.openxmlformats.org/officeDocument/2006/relationships/slideLayout" Target="../slideLayouts/slideLayout2.xml"/><Relationship Id="rId5" Type="http://schemas.openxmlformats.org/officeDocument/2006/relationships/image" Target="../media/image64.jpg"/><Relationship Id="rId4" Type="http://schemas.openxmlformats.org/officeDocument/2006/relationships/image" Target="../media/image66.jpg"/></Relationships>
</file>

<file path=ppt/slides/_rels/slide42.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image" Target="../media/image64.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2.xml"/><Relationship Id="rId4" Type="http://schemas.openxmlformats.org/officeDocument/2006/relationships/image" Target="../media/image70.jpeg"/></Relationships>
</file>

<file path=ppt/slides/_rels/slide46.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73.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jpeg"/><Relationship Id="rId1" Type="http://schemas.openxmlformats.org/officeDocument/2006/relationships/slideLayout" Target="../slideLayouts/slideLayout2.xml"/><Relationship Id="rId6" Type="http://schemas.openxmlformats.org/officeDocument/2006/relationships/image" Target="../media/image78.jpeg"/><Relationship Id="rId5" Type="http://schemas.openxmlformats.org/officeDocument/2006/relationships/image" Target="../media/image77.jpeg"/><Relationship Id="rId4" Type="http://schemas.openxmlformats.org/officeDocument/2006/relationships/image" Target="../media/image76.jpeg"/></Relationships>
</file>

<file path=ppt/slides/_rels/slide50.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jpeg"/><Relationship Id="rId1" Type="http://schemas.openxmlformats.org/officeDocument/2006/relationships/slideLayout" Target="../slideLayouts/slideLayout2.xml"/><Relationship Id="rId4" Type="http://schemas.openxmlformats.org/officeDocument/2006/relationships/image" Target="../media/image82.jpeg"/></Relationships>
</file>

<file path=ppt/slides/_rels/slide56.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C1A98-6A17-E105-02CA-C63D82112134}"/>
              </a:ext>
            </a:extLst>
          </p:cNvPr>
          <p:cNvSpPr>
            <a:spLocks noGrp="1"/>
          </p:cNvSpPr>
          <p:nvPr>
            <p:ph type="ctrTitle"/>
          </p:nvPr>
        </p:nvSpPr>
        <p:spPr/>
        <p:txBody>
          <a:bodyPr/>
          <a:lstStyle/>
          <a:p>
            <a:r>
              <a:rPr lang="en-US" dirty="0"/>
              <a:t>Visual Studies Slides</a:t>
            </a:r>
          </a:p>
        </p:txBody>
      </p:sp>
      <p:sp>
        <p:nvSpPr>
          <p:cNvPr id="3" name="Subtitle 2">
            <a:extLst>
              <a:ext uri="{FF2B5EF4-FFF2-40B4-BE49-F238E27FC236}">
                <a16:creationId xmlns:a16="http://schemas.microsoft.com/office/drawing/2014/main" id="{2C8F8C98-02FC-FECE-5B4F-0D238D759C82}"/>
              </a:ext>
            </a:extLst>
          </p:cNvPr>
          <p:cNvSpPr>
            <a:spLocks noGrp="1"/>
          </p:cNvSpPr>
          <p:nvPr>
            <p:ph type="subTitle" idx="1"/>
          </p:nvPr>
        </p:nvSpPr>
        <p:spPr/>
        <p:txBody>
          <a:bodyPr/>
          <a:lstStyle/>
          <a:p>
            <a:r>
              <a:rPr lang="en-US" dirty="0"/>
              <a:t>Mia Kirby</a:t>
            </a:r>
          </a:p>
        </p:txBody>
      </p:sp>
    </p:spTree>
    <p:extLst>
      <p:ext uri="{BB962C8B-B14F-4D97-AF65-F5344CB8AC3E}">
        <p14:creationId xmlns:p14="http://schemas.microsoft.com/office/powerpoint/2010/main" val="3051893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54F973-719B-3021-1429-A5A90D2E234C}"/>
            </a:ext>
          </a:extLst>
        </p:cNvPr>
        <p:cNvGrpSpPr/>
        <p:nvPr/>
      </p:nvGrpSpPr>
      <p:grpSpPr>
        <a:xfrm>
          <a:off x="0" y="0"/>
          <a:ext cx="0" cy="0"/>
          <a:chOff x="0" y="0"/>
          <a:chExt cx="0" cy="0"/>
        </a:xfrm>
      </p:grpSpPr>
      <p:pic>
        <p:nvPicPr>
          <p:cNvPr id="1026" name="Picture 2" descr="24HRS IN PHOTO — ERIK KESSELS">
            <a:extLst>
              <a:ext uri="{FF2B5EF4-FFF2-40B4-BE49-F238E27FC236}">
                <a16:creationId xmlns:a16="http://schemas.microsoft.com/office/drawing/2014/main" id="{C51CFAA5-3B95-912F-A081-FF4C9FB35DC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944" b="5944"/>
          <a:stretch/>
        </p:blipFill>
        <p:spPr bwMode="auto">
          <a:xfrm>
            <a:off x="0" y="1"/>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07571F0-05C1-4CAA-BAD9-38A178F4AD0F}"/>
              </a:ext>
            </a:extLst>
          </p:cNvPr>
          <p:cNvSpPr>
            <a:spLocks noGrp="1"/>
          </p:cNvSpPr>
          <p:nvPr>
            <p:ph type="ctrTitle"/>
          </p:nvPr>
        </p:nvSpPr>
        <p:spPr>
          <a:xfrm>
            <a:off x="1014845" y="477982"/>
            <a:ext cx="10162309" cy="1018309"/>
          </a:xfrm>
          <a:solidFill>
            <a:srgbClr val="FFD5E4"/>
          </a:solidFill>
        </p:spPr>
        <p:txBody>
          <a:bodyPr lIns="72000" tIns="144000" rIns="72000" bIns="72000" anchor="ctr">
            <a:normAutofit/>
          </a:bodyPr>
          <a:lstStyle/>
          <a:p>
            <a:r>
              <a:rPr lang="en-GB" sz="4800" dirty="0">
                <a:latin typeface="Futura" pitchFamily="50" charset="0"/>
              </a:rPr>
              <a:t>IMAGE ANALYSIS 1 - CONTENT</a:t>
            </a:r>
          </a:p>
        </p:txBody>
      </p:sp>
    </p:spTree>
    <p:extLst>
      <p:ext uri="{BB962C8B-B14F-4D97-AF65-F5344CB8AC3E}">
        <p14:creationId xmlns:p14="http://schemas.microsoft.com/office/powerpoint/2010/main" val="1067164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4B1715-073F-F613-5EA8-1BCB73CB9E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6D9C66-0983-43F5-8440-9BA662BC67C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Visual Studies 1</a:t>
            </a:r>
          </a:p>
        </p:txBody>
      </p:sp>
      <p:sp>
        <p:nvSpPr>
          <p:cNvPr id="3" name="Content Placeholder 2">
            <a:extLst>
              <a:ext uri="{FF2B5EF4-FFF2-40B4-BE49-F238E27FC236}">
                <a16:creationId xmlns:a16="http://schemas.microsoft.com/office/drawing/2014/main" id="{B2D7B235-1524-BCF7-4858-EB989C958A11}"/>
              </a:ext>
            </a:extLst>
          </p:cNvPr>
          <p:cNvSpPr>
            <a:spLocks noGrp="1"/>
          </p:cNvSpPr>
          <p:nvPr>
            <p:ph idx="1"/>
          </p:nvPr>
        </p:nvSpPr>
        <p:spPr>
          <a:xfrm>
            <a:off x="301752" y="1016006"/>
            <a:ext cx="5501640" cy="5457945"/>
          </a:xfrm>
          <a:ln>
            <a:solidFill>
              <a:schemeClr val="tx1"/>
            </a:solidFill>
          </a:ln>
        </p:spPr>
        <p:txBody>
          <a:bodyPr>
            <a:normAutofit lnSpcReduction="10000"/>
          </a:bodyPr>
          <a:lstStyle/>
          <a:p>
            <a:pPr marL="0" indent="0">
              <a:buNone/>
            </a:pPr>
            <a:r>
              <a:rPr lang="en-GB" sz="1300" dirty="0"/>
              <a:t>Visual studies is all about  not just looking at the photo but looking deeper into the photo and really taking in and absorbing all aspects of the images. Its all about analysing what you see in the pictures and relating it to the context of the image.  We will learn how to properly look and understand each image and understand why the artist portrayed each image and piece of artwork in each way. I want to learn how to properly understand each piece of artwork and properly enjoy each piece as at the moment I don’t really understand a lot of the pieces I see. This will benefit my practical photography skills as it will help me expand my creative ideas and create proper depth within each of my images as if I understand how the artists create real depth then I can replicate this and take inspiration from this and use it in my own work. </a:t>
            </a:r>
          </a:p>
          <a:p>
            <a:pPr marL="0" indent="0">
              <a:buNone/>
            </a:pPr>
            <a:endParaRPr lang="en-GB" sz="1300" dirty="0"/>
          </a:p>
          <a:p>
            <a:pPr marL="0" indent="0">
              <a:buNone/>
            </a:pPr>
            <a:r>
              <a:rPr lang="en-GB" sz="1300" dirty="0"/>
              <a:t>This image is one that we only had 28 seconds to analyse and look at as that is the average amount of time recorded that people look at a photo. We were then asked to say the words that we think of when we look at this painting and a lot of people said people, as there are a lot of people in this image. I said earth, heaven and hell as the darkness of the part of the painting on the right is very dark and the theme is very different to the main part of the image which is perceived to be much lighter and happier. This is a very bright painting for this time and is the first time that almost Si-fi type artwork so especially in its time, this would be a very controversial piece as a lot of the other pieces are very tame compared to this which is bursting with ideas and emotions behind the image. I personally think that this links to photography because it is exploring the ideas of bright colours and multiple ideas and perspectives in one piece of artwork which is used in photography all of the time. I personally really like using perspectives in my work and really focusing on composition to convey a hidden message behind the image. </a:t>
            </a:r>
          </a:p>
        </p:txBody>
      </p:sp>
      <p:sp>
        <p:nvSpPr>
          <p:cNvPr id="5" name="Content Placeholder 2">
            <a:extLst>
              <a:ext uri="{FF2B5EF4-FFF2-40B4-BE49-F238E27FC236}">
                <a16:creationId xmlns:a16="http://schemas.microsoft.com/office/drawing/2014/main" id="{F92AA1FD-4E1B-A767-CA47-6F938897F6F6}"/>
              </a:ext>
            </a:extLst>
          </p:cNvPr>
          <p:cNvSpPr txBox="1">
            <a:spLocks/>
          </p:cNvSpPr>
          <p:nvPr/>
        </p:nvSpPr>
        <p:spPr>
          <a:xfrm>
            <a:off x="8756141" y="1331983"/>
            <a:ext cx="2732419" cy="2728973"/>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Include an image from the </a:t>
            </a:r>
            <a:r>
              <a:rPr lang="en-GB" dirty="0" err="1"/>
              <a:t>powerpoint</a:t>
            </a:r>
            <a:r>
              <a:rPr lang="en-GB" dirty="0"/>
              <a:t>.</a:t>
            </a:r>
          </a:p>
        </p:txBody>
      </p:sp>
      <p:pic>
        <p:nvPicPr>
          <p:cNvPr id="1026" name="Picture 2" descr="A group of paintings of people and animals&#10;&#10;Description automatically generated">
            <a:extLst>
              <a:ext uri="{FF2B5EF4-FFF2-40B4-BE49-F238E27FC236}">
                <a16:creationId xmlns:a16="http://schemas.microsoft.com/office/drawing/2014/main" id="{F6EA0C23-941E-3120-41A2-88A3A512A7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0596" y="1016006"/>
            <a:ext cx="6109299"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1850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8964BB-5237-C582-CC40-17845D55BF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E3613B-7C93-A863-D447-CA30A949CDCA}"/>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Garden of Early Delights, Hieronymus Bosch, Between 1490 &amp; 1510</a:t>
            </a:r>
          </a:p>
        </p:txBody>
      </p:sp>
      <p:sp>
        <p:nvSpPr>
          <p:cNvPr id="5" name="Content Placeholder 2">
            <a:extLst>
              <a:ext uri="{FF2B5EF4-FFF2-40B4-BE49-F238E27FC236}">
                <a16:creationId xmlns:a16="http://schemas.microsoft.com/office/drawing/2014/main" id="{41AA1AE9-73E1-DB3A-0E12-864F978FD0E1}"/>
              </a:ext>
            </a:extLst>
          </p:cNvPr>
          <p:cNvSpPr txBox="1">
            <a:spLocks/>
          </p:cNvSpPr>
          <p:nvPr/>
        </p:nvSpPr>
        <p:spPr>
          <a:xfrm>
            <a:off x="6096000" y="1412184"/>
            <a:ext cx="5501640" cy="5061766"/>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7" name="Content Placeholder 2">
            <a:extLst>
              <a:ext uri="{FF2B5EF4-FFF2-40B4-BE49-F238E27FC236}">
                <a16:creationId xmlns:a16="http://schemas.microsoft.com/office/drawing/2014/main" id="{115B8536-4A18-6F9A-67C5-E17814E464F4}"/>
              </a:ext>
            </a:extLst>
          </p:cNvPr>
          <p:cNvSpPr txBox="1">
            <a:spLocks/>
          </p:cNvSpPr>
          <p:nvPr/>
        </p:nvSpPr>
        <p:spPr>
          <a:xfrm>
            <a:off x="388233" y="1412184"/>
            <a:ext cx="5501640" cy="506176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8" name="Picture 7">
            <a:extLst>
              <a:ext uri="{FF2B5EF4-FFF2-40B4-BE49-F238E27FC236}">
                <a16:creationId xmlns:a16="http://schemas.microsoft.com/office/drawing/2014/main" id="{8066018A-14E5-6FEB-65C9-790FD4EC0F74}"/>
              </a:ext>
            </a:extLst>
          </p:cNvPr>
          <p:cNvPicPr>
            <a:picLocks noChangeAspect="1"/>
          </p:cNvPicPr>
          <p:nvPr/>
        </p:nvPicPr>
        <p:blipFill>
          <a:blip r:embed="rId2"/>
          <a:stretch>
            <a:fillRect/>
          </a:stretch>
        </p:blipFill>
        <p:spPr>
          <a:xfrm>
            <a:off x="370496" y="1412184"/>
            <a:ext cx="5519377" cy="3137542"/>
          </a:xfrm>
          <a:prstGeom prst="rect">
            <a:avLst/>
          </a:prstGeom>
        </p:spPr>
      </p:pic>
      <p:sp>
        <p:nvSpPr>
          <p:cNvPr id="11" name="TextBox 10">
            <a:extLst>
              <a:ext uri="{FF2B5EF4-FFF2-40B4-BE49-F238E27FC236}">
                <a16:creationId xmlns:a16="http://schemas.microsoft.com/office/drawing/2014/main" id="{E7044EEF-C439-A1A5-A48D-9A75B54876F5}"/>
              </a:ext>
            </a:extLst>
          </p:cNvPr>
          <p:cNvSpPr txBox="1"/>
          <p:nvPr/>
        </p:nvSpPr>
        <p:spPr>
          <a:xfrm>
            <a:off x="388233" y="4315522"/>
            <a:ext cx="5501640" cy="1754326"/>
          </a:xfrm>
          <a:prstGeom prst="rect">
            <a:avLst/>
          </a:prstGeom>
          <a:noFill/>
        </p:spPr>
        <p:txBody>
          <a:bodyPr wrap="square" rtlCol="0">
            <a:spAutoFit/>
          </a:bodyPr>
          <a:lstStyle/>
          <a:p>
            <a:endParaRPr lang="en-US" dirty="0"/>
          </a:p>
          <a:p>
            <a:r>
              <a:rPr lang="en-US" dirty="0"/>
              <a:t>These are the words that the class came up with to describe the image that we had 28 seconds to analyze. Most people said people that’s why that’s the biggest sized answer on the screen. My answers like I said in the previous slide were heaven and hell </a:t>
            </a:r>
          </a:p>
        </p:txBody>
      </p:sp>
      <p:pic>
        <p:nvPicPr>
          <p:cNvPr id="13" name="Picture 2" descr="A group of paintings of people and animals&#10;&#10;Description automatically generated">
            <a:extLst>
              <a:ext uri="{FF2B5EF4-FFF2-40B4-BE49-F238E27FC236}">
                <a16:creationId xmlns:a16="http://schemas.microsoft.com/office/drawing/2014/main" id="{AF14AA9F-5C2E-25F2-B298-7AC29C4521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51808" y="1295082"/>
            <a:ext cx="5590021" cy="3137542"/>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39F906A9-1DFC-BB79-A94E-B11DF60A5359}"/>
              </a:ext>
            </a:extLst>
          </p:cNvPr>
          <p:cNvSpPr txBox="1"/>
          <p:nvPr/>
        </p:nvSpPr>
        <p:spPr>
          <a:xfrm>
            <a:off x="6078264" y="4432624"/>
            <a:ext cx="5501639" cy="1938992"/>
          </a:xfrm>
          <a:prstGeom prst="rect">
            <a:avLst/>
          </a:prstGeom>
          <a:noFill/>
        </p:spPr>
        <p:txBody>
          <a:bodyPr wrap="square" rtlCol="0">
            <a:spAutoFit/>
          </a:bodyPr>
          <a:lstStyle/>
          <a:p>
            <a:r>
              <a:rPr lang="en-US" sz="1000" dirty="0"/>
              <a:t>When I first looked at this image, I thought that the colors are very bright in the middle part of the painting, emphasizing life, and I thought that  the darkness conveys the opposite, more of a dark and eary theme. However, if you look closer at  what is in the dark bit of the image you see lots of instruments and more ci-fi looking things which suggests that this part of the painting could be set inside as there is no grass in the image and it almost looks like it could be an indoor orchestra inside. Looking closer at the main part of the image, there are a lot of animals with humans which to me connotes the idea of Noah's arch where all of the animals are almost rescued by Noah, a human so this represents the idea that humans are also animals and we live side by side in this earth. My overall view of this was earth and life which supports this theory. Additionally, the water also could represent the water at a water hole in Africa where all of the animals gather around and coincide together and this is being represented with animals and human to represent the togetherness of the life in this photo, with the overall representation of life on earth. </a:t>
            </a:r>
          </a:p>
        </p:txBody>
      </p:sp>
    </p:spTree>
    <p:extLst>
      <p:ext uri="{BB962C8B-B14F-4D97-AF65-F5344CB8AC3E}">
        <p14:creationId xmlns:p14="http://schemas.microsoft.com/office/powerpoint/2010/main" val="41606144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FA0446-0E05-1013-2D05-9E738B19B7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6AE686-158F-AA50-A370-2E1FFC3D368F}"/>
              </a:ext>
            </a:extLst>
          </p:cNvPr>
          <p:cNvSpPr>
            <a:spLocks noGrp="1"/>
          </p:cNvSpPr>
          <p:nvPr>
            <p:ph type="title"/>
          </p:nvPr>
        </p:nvSpPr>
        <p:spPr>
          <a:xfrm>
            <a:off x="182105" y="96827"/>
            <a:ext cx="10515600" cy="1325563"/>
          </a:xfrm>
        </p:spPr>
        <p:txBody>
          <a:bodyPr>
            <a:normAutofit/>
          </a:bodyPr>
          <a:lstStyle/>
          <a:p>
            <a:r>
              <a:rPr lang="en-GB" sz="4000" dirty="0">
                <a:latin typeface="Futura" pitchFamily="50" charset="0"/>
              </a:rPr>
              <a:t>Image Grid</a:t>
            </a:r>
          </a:p>
        </p:txBody>
      </p:sp>
      <p:sp>
        <p:nvSpPr>
          <p:cNvPr id="3" name="Content Placeholder 2">
            <a:extLst>
              <a:ext uri="{FF2B5EF4-FFF2-40B4-BE49-F238E27FC236}">
                <a16:creationId xmlns:a16="http://schemas.microsoft.com/office/drawing/2014/main" id="{8F48F83A-A181-65C9-55BB-DDABC87760A0}"/>
              </a:ext>
            </a:extLst>
          </p:cNvPr>
          <p:cNvSpPr>
            <a:spLocks noGrp="1"/>
          </p:cNvSpPr>
          <p:nvPr>
            <p:ph idx="1"/>
          </p:nvPr>
        </p:nvSpPr>
        <p:spPr>
          <a:xfrm>
            <a:off x="301752" y="1105216"/>
            <a:ext cx="11295888" cy="1827555"/>
          </a:xfrm>
          <a:ln>
            <a:solidFill>
              <a:schemeClr val="tx1"/>
            </a:solidFill>
          </a:ln>
        </p:spPr>
        <p:txBody>
          <a:bodyPr>
            <a:normAutofit fontScale="92500"/>
          </a:bodyPr>
          <a:lstStyle/>
          <a:p>
            <a:pPr marL="0" indent="0">
              <a:buNone/>
            </a:pPr>
            <a:r>
              <a:rPr lang="en-GB" sz="1300" dirty="0"/>
              <a:t>The image on the right is the image that we were trying to recreate with our drawing and now that I look at it, it is very obvious what they are trying to portray in the photo which is wealth. In our drawing we sort of knew that there were people in it, maybe just posing for a photo but we didn’t know that the context and overall theme was flexing their wealth. I think our drawings are good and capture most of the details in the photo, except the colour. I shaded a lot of mine and smudged the skin areas of the photo to emphasise the smooth texture of the skin in the image. Our image looks very mismatched but almost looks more personal in some areas and you can almost appreciate the elements and details on their own without knowing the concept and context which is wealth. The black and white also makes it seem a bit less harsh and the lighting less harsh making the photo seem a bit nostalgic. With our picture, we were really focusing on the patterns in the image and looking at the individual details in the photo so that when we put all of the images together, it would look like the actual image. In the original photo the photographer who has taken the photo has made it seem like it was taken on an iPhone even tough it has a lot of production value to it to make them seem in with the trend of using phones to capture “candid” moments and in out photo it looks less set up because you can’t see as many harsh highlights so it looks more natural and almost nicer to look at. The details in our drawing are obviously different colours cause its in black and white but the shadows are captured well in ours and looks similar to the photo. </a:t>
            </a:r>
          </a:p>
        </p:txBody>
      </p:sp>
      <p:pic>
        <p:nvPicPr>
          <p:cNvPr id="7" name="Picture 6" descr="A black and white photo of a person&#10;&#10;AI-generated content may be incorrect.">
            <a:extLst>
              <a:ext uri="{FF2B5EF4-FFF2-40B4-BE49-F238E27FC236}">
                <a16:creationId xmlns:a16="http://schemas.microsoft.com/office/drawing/2014/main" id="{6A055BF9-D185-4E3F-3D73-110BDBABBB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52184" y="3099958"/>
            <a:ext cx="2757603" cy="3676804"/>
          </a:xfrm>
          <a:prstGeom prst="rect">
            <a:avLst/>
          </a:prstGeom>
        </p:spPr>
      </p:pic>
      <p:pic>
        <p:nvPicPr>
          <p:cNvPr id="3074" name="Picture 2" descr="Two women posing for a picture&#10;&#10;Description automatically generated">
            <a:extLst>
              <a:ext uri="{FF2B5EF4-FFF2-40B4-BE49-F238E27FC236}">
                <a16:creationId xmlns:a16="http://schemas.microsoft.com/office/drawing/2014/main" id="{175E80AF-A12B-6FE9-E08A-972B8A4C34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0665" y="3226899"/>
            <a:ext cx="2841671" cy="34229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4892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6CD695-104E-E9C6-2020-129C2A9443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A051DF-EAD0-01D0-0D49-8B36814C4223}"/>
              </a:ext>
            </a:extLst>
          </p:cNvPr>
          <p:cNvSpPr>
            <a:spLocks noGrp="1"/>
          </p:cNvSpPr>
          <p:nvPr>
            <p:ph type="title"/>
          </p:nvPr>
        </p:nvSpPr>
        <p:spPr>
          <a:xfrm>
            <a:off x="0" y="0"/>
            <a:ext cx="10515600" cy="1325563"/>
          </a:xfrm>
        </p:spPr>
        <p:txBody>
          <a:bodyPr>
            <a:normAutofit/>
          </a:bodyPr>
          <a:lstStyle/>
          <a:p>
            <a:r>
              <a:rPr lang="en-GB" sz="4000" i="1" dirty="0">
                <a:latin typeface="Futura" pitchFamily="50" charset="0"/>
              </a:rPr>
              <a:t>Pinhole camera images,</a:t>
            </a:r>
            <a:r>
              <a:rPr lang="en-GB" sz="4000" dirty="0">
                <a:latin typeface="Futura" pitchFamily="50" charset="0"/>
              </a:rPr>
              <a:t> Mia Kirby, 2025</a:t>
            </a:r>
          </a:p>
        </p:txBody>
      </p:sp>
      <p:sp>
        <p:nvSpPr>
          <p:cNvPr id="3" name="Content Placeholder 2">
            <a:extLst>
              <a:ext uri="{FF2B5EF4-FFF2-40B4-BE49-F238E27FC236}">
                <a16:creationId xmlns:a16="http://schemas.microsoft.com/office/drawing/2014/main" id="{346C2341-15EC-8343-3051-38E333687F1F}"/>
              </a:ext>
            </a:extLst>
          </p:cNvPr>
          <p:cNvSpPr>
            <a:spLocks noGrp="1"/>
          </p:cNvSpPr>
          <p:nvPr>
            <p:ph idx="1"/>
          </p:nvPr>
        </p:nvSpPr>
        <p:spPr>
          <a:xfrm>
            <a:off x="293488" y="1214096"/>
            <a:ext cx="5501640" cy="5030588"/>
          </a:xfrm>
          <a:ln>
            <a:solidFill>
              <a:schemeClr val="tx1"/>
            </a:solidFill>
          </a:ln>
        </p:spPr>
        <p:txBody>
          <a:bodyPr>
            <a:normAutofit lnSpcReduction="10000"/>
          </a:bodyPr>
          <a:lstStyle/>
          <a:p>
            <a:pPr marL="0" indent="0">
              <a:buNone/>
            </a:pPr>
            <a:r>
              <a:rPr lang="en-GB" sz="1600" dirty="0"/>
              <a:t>These are my pinhole images and in these we experimented with exposure times hence why one of my photos is much darker than the other one. This was also due to me leaving it in the developer for too long. After we made our pinhole cameras we went outside and took photos and then used the developer, then the stop bath and then the fixer and then into the water bath, to make sure all of the details came out in the photos, making sure they didn’t over develop and become too dark so the positive copy didn’t come out too light and overexposed. The first two images in the row was my first attempt where I developed it for too long, hence why it is much darker than the photo at the bottom and for this one I opened the shutter seal for around 5 seconds which could’ve been too long. In the second one I only opened it for 2-3 seconds to allow less light in to create a photo which wasn’t too light or too dark. I think when I experiment and make some more images, I will decrease the exposure time even more to make the photo a little bit darker just so I can outlie the details in the photos. In the positive version of my second set of photos, it is much more in detail than the top one as the photo is darker, emphasising the shadows and darker details in the photo as less light was let into the camera. Next time I want to try and capture some objects and not just myself as the subject and really try and capture all of the details in that certain thing. </a:t>
            </a:r>
          </a:p>
        </p:txBody>
      </p:sp>
      <p:sp>
        <p:nvSpPr>
          <p:cNvPr id="5" name="Content Placeholder 2">
            <a:extLst>
              <a:ext uri="{FF2B5EF4-FFF2-40B4-BE49-F238E27FC236}">
                <a16:creationId xmlns:a16="http://schemas.microsoft.com/office/drawing/2014/main" id="{F7291AE9-8ABE-4B81-1BD0-910DAABBC42B}"/>
              </a:ext>
            </a:extLst>
          </p:cNvPr>
          <p:cNvSpPr txBox="1">
            <a:spLocks/>
          </p:cNvSpPr>
          <p:nvPr/>
        </p:nvSpPr>
        <p:spPr>
          <a:xfrm>
            <a:off x="6096000" y="1214094"/>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8" name="Picture 7" descr="A person with long hair&#10;&#10;AI-generated content may be incorrect.">
            <a:extLst>
              <a:ext uri="{FF2B5EF4-FFF2-40B4-BE49-F238E27FC236}">
                <a16:creationId xmlns:a16="http://schemas.microsoft.com/office/drawing/2014/main" id="{E731D8E6-C5C1-B723-1A85-B469ADC735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6247" y="1224800"/>
            <a:ext cx="2018257" cy="2854316"/>
          </a:xfrm>
          <a:prstGeom prst="rect">
            <a:avLst/>
          </a:prstGeom>
        </p:spPr>
      </p:pic>
      <p:pic>
        <p:nvPicPr>
          <p:cNvPr id="10" name="Picture 9" descr="A blurry photo of a person&#10;&#10;AI-generated content may be incorrect.">
            <a:extLst>
              <a:ext uri="{FF2B5EF4-FFF2-40B4-BE49-F238E27FC236}">
                <a16:creationId xmlns:a16="http://schemas.microsoft.com/office/drawing/2014/main" id="{5F0663A4-3FB0-2CC5-8786-73842AA85B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16755" y="3978352"/>
            <a:ext cx="1948739" cy="2693687"/>
          </a:xfrm>
          <a:prstGeom prst="rect">
            <a:avLst/>
          </a:prstGeom>
        </p:spPr>
      </p:pic>
      <p:pic>
        <p:nvPicPr>
          <p:cNvPr id="12" name="Picture 11" descr="A black and white photo of a person&#10;&#10;AI-generated content may be incorrect.">
            <a:extLst>
              <a:ext uri="{FF2B5EF4-FFF2-40B4-BE49-F238E27FC236}">
                <a16:creationId xmlns:a16="http://schemas.microsoft.com/office/drawing/2014/main" id="{E87D9D88-50D2-101C-66D0-0D19337387C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21007" y="3923062"/>
            <a:ext cx="1948739" cy="2748977"/>
          </a:xfrm>
          <a:prstGeom prst="rect">
            <a:avLst/>
          </a:prstGeom>
        </p:spPr>
      </p:pic>
      <p:pic>
        <p:nvPicPr>
          <p:cNvPr id="14" name="Picture 13" descr="A black and white photo of a person&#10;&#10;AI-generated content may be incorrect.">
            <a:extLst>
              <a:ext uri="{FF2B5EF4-FFF2-40B4-BE49-F238E27FC236}">
                <a16:creationId xmlns:a16="http://schemas.microsoft.com/office/drawing/2014/main" id="{814152AB-B13E-13BC-BD52-85F82E2EC18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95061" y="1225243"/>
            <a:ext cx="1792125" cy="2764259"/>
          </a:xfrm>
          <a:prstGeom prst="rect">
            <a:avLst/>
          </a:prstGeom>
        </p:spPr>
      </p:pic>
    </p:spTree>
    <p:extLst>
      <p:ext uri="{BB962C8B-B14F-4D97-AF65-F5344CB8AC3E}">
        <p14:creationId xmlns:p14="http://schemas.microsoft.com/office/powerpoint/2010/main" val="4267950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1079B-FC75-B78D-AFB8-AB6110E82B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8EDF0E-24F8-B5C2-8264-EA57607594A4}"/>
              </a:ext>
            </a:extLst>
          </p:cNvPr>
          <p:cNvSpPr>
            <a:spLocks noGrp="1"/>
          </p:cNvSpPr>
          <p:nvPr>
            <p:ph type="title"/>
          </p:nvPr>
        </p:nvSpPr>
        <p:spPr>
          <a:xfrm>
            <a:off x="182105" y="86621"/>
            <a:ext cx="10515600" cy="1006199"/>
          </a:xfrm>
        </p:spPr>
        <p:txBody>
          <a:bodyPr>
            <a:normAutofit/>
          </a:bodyPr>
          <a:lstStyle/>
          <a:p>
            <a:r>
              <a:rPr lang="en-GB" sz="4000" i="1" dirty="0">
                <a:latin typeface="Futura" pitchFamily="50" charset="0"/>
              </a:rPr>
              <a:t>What nature knows I, </a:t>
            </a:r>
            <a:r>
              <a:rPr lang="en-GB" sz="4000" dirty="0">
                <a:latin typeface="Futura" pitchFamily="50" charset="0"/>
              </a:rPr>
              <a:t>Gjert Rognli, 2025</a:t>
            </a:r>
          </a:p>
        </p:txBody>
      </p:sp>
      <p:sp>
        <p:nvSpPr>
          <p:cNvPr id="3" name="Content Placeholder 2">
            <a:extLst>
              <a:ext uri="{FF2B5EF4-FFF2-40B4-BE49-F238E27FC236}">
                <a16:creationId xmlns:a16="http://schemas.microsoft.com/office/drawing/2014/main" id="{074D9435-78A0-2667-6B61-1706925A32C9}"/>
              </a:ext>
            </a:extLst>
          </p:cNvPr>
          <p:cNvSpPr>
            <a:spLocks noGrp="1"/>
          </p:cNvSpPr>
          <p:nvPr>
            <p:ph idx="1"/>
          </p:nvPr>
        </p:nvSpPr>
        <p:spPr>
          <a:xfrm>
            <a:off x="182105" y="1092820"/>
            <a:ext cx="5501640" cy="5678559"/>
          </a:xfrm>
          <a:ln>
            <a:solidFill>
              <a:schemeClr val="tx1"/>
            </a:solidFill>
          </a:ln>
        </p:spPr>
        <p:txBody>
          <a:bodyPr>
            <a:normAutofit fontScale="92500" lnSpcReduction="10000"/>
          </a:bodyPr>
          <a:lstStyle/>
          <a:p>
            <a:pPr marL="0" indent="0">
              <a:buNone/>
            </a:pPr>
            <a:r>
              <a:rPr lang="en-GB" sz="1600" dirty="0"/>
              <a:t>This image is shot in an outdoor environment with some perhaps some transportable studio lighting. The rocks all around the edge of the image frame the red beam in the middle, making it stand out to the audience. The detailing of the rocks on the bottom left side of the image stand out more when in the streak of highlighted light beaming diagonally across the middle bottom of the photograph to halfway up the left side. This also reflects onto some of the rocks at the back of the image. The rocks closer to the bottom of the photograph are more in focus and are highly detailed marked with white scrapes from where they have clashed together. The rocks at the back have a slight green tinge to them where the pigment of the rock is darker and can be observed as looking dark green. This could also be a light layer of moss or some sort of </a:t>
            </a:r>
            <a:r>
              <a:rPr lang="en-GB" sz="1600" dirty="0" err="1"/>
              <a:t>organsim</a:t>
            </a:r>
            <a:r>
              <a:rPr lang="en-GB" sz="1600" dirty="0"/>
              <a:t>. In the bottom right corner you can see some of the stones under the carpet of red water illuminated by the red light. As you follow the rocks towards the middle of the water, the clarity of them becomes worse and the red stained water becomes more mystified and the beginning of the illuminated almost neon red rectangle begins to emerge. The thin lines of red are emerged under the water, looking like a light crimson colour. As you make your way round the rectangle, one of the corners is sticking out, appearing to be a different colour to the rest of it; a dark neon orange colour almost. The red water runs all the way up to the sides of the rocks, appearing to wash against the sides of them. There are two little rocks just resting on the big rock just upwards from the corner out of the water from the rectangle and they’re sitting side by side. The one on the left is facing towards the beam of light more so has more highlights and appears lighter than the one next to it that is darker and sat more in the shadows of the image. </a:t>
            </a:r>
          </a:p>
        </p:txBody>
      </p:sp>
      <p:pic>
        <p:nvPicPr>
          <p:cNvPr id="4098" name="Picture 2" descr="What nature knows I. The intention of the artwork is to bring forward references to the past and present. The artwork remind us of our connection to nature, and describes a dream landscape of power,water and light. According to the biophilia hypothesis have all human beings an innate instinct to connect emotionally with nature and other forms of life, including light and light changes. © Gjert Rognli">
            <a:extLst>
              <a:ext uri="{FF2B5EF4-FFF2-40B4-BE49-F238E27FC236}">
                <a16:creationId xmlns:a16="http://schemas.microsoft.com/office/drawing/2014/main" id="{36B688B3-2BAE-5475-06EA-B364053604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54363" y="1215484"/>
            <a:ext cx="6276669" cy="41928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6980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B4B9C6-7F67-DCDB-D2AA-F892AC2180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20A1B4-BD71-ECF5-3F25-60CA107810DA}"/>
              </a:ext>
            </a:extLst>
          </p:cNvPr>
          <p:cNvSpPr>
            <a:spLocks noGrp="1"/>
          </p:cNvSpPr>
          <p:nvPr>
            <p:ph type="title"/>
          </p:nvPr>
        </p:nvSpPr>
        <p:spPr>
          <a:xfrm>
            <a:off x="182105" y="0"/>
            <a:ext cx="10515600" cy="959005"/>
          </a:xfrm>
        </p:spPr>
        <p:txBody>
          <a:bodyPr>
            <a:normAutofit/>
          </a:bodyPr>
          <a:lstStyle/>
          <a:p>
            <a:r>
              <a:rPr lang="en-GB" sz="4000" i="1" dirty="0">
                <a:latin typeface="Futura" pitchFamily="50" charset="0"/>
              </a:rPr>
              <a:t>The Neophytes attire, Gui Christ,</a:t>
            </a:r>
            <a:r>
              <a:rPr lang="en-GB" sz="4000" dirty="0">
                <a:latin typeface="Futura" pitchFamily="50" charset="0"/>
              </a:rPr>
              <a:t> 2025</a:t>
            </a:r>
          </a:p>
        </p:txBody>
      </p:sp>
      <p:sp>
        <p:nvSpPr>
          <p:cNvPr id="3" name="Content Placeholder 2">
            <a:extLst>
              <a:ext uri="{FF2B5EF4-FFF2-40B4-BE49-F238E27FC236}">
                <a16:creationId xmlns:a16="http://schemas.microsoft.com/office/drawing/2014/main" id="{9E6CA80C-0A21-F271-92CC-0ABF0E5FFD42}"/>
              </a:ext>
            </a:extLst>
          </p:cNvPr>
          <p:cNvSpPr>
            <a:spLocks noGrp="1"/>
          </p:cNvSpPr>
          <p:nvPr>
            <p:ph idx="1"/>
          </p:nvPr>
        </p:nvSpPr>
        <p:spPr>
          <a:xfrm>
            <a:off x="100361" y="791736"/>
            <a:ext cx="6791093" cy="6066263"/>
          </a:xfrm>
          <a:ln>
            <a:solidFill>
              <a:schemeClr val="tx1"/>
            </a:solidFill>
          </a:ln>
        </p:spPr>
        <p:txBody>
          <a:bodyPr>
            <a:noAutofit/>
          </a:bodyPr>
          <a:lstStyle/>
          <a:p>
            <a:pPr marL="0" indent="0">
              <a:buNone/>
            </a:pPr>
            <a:r>
              <a:rPr lang="en-GB" sz="1400" dirty="0"/>
              <a:t>This photograph, is shot in an outdoor environment, but with characteristics of an inside one. The environment appears to be on a rooftop overlooking a countryside view filled with lots of greenery. Coming from the top of the photo down, the colours used are getting darker and more bold as you look down towards the bottom and towards the subject in the photo. The sky is filled with colours of pale blue with some darker shades of grey in the inner right corner. Underneath is a carpet of green trees forming a line diagonally behind the washing line attaching the sheet. At the end of the diagonal line, underneath it,  there are a group of white buildings, appeared to be made out of white stone with dark red and brown rooves. There are some dark green patches of trees scattered around the town, and overlooking a tree is a small salmon coloured house with big black windows surrounded in the same white houses with light grey coloured rooves. Cutting off and creating a line underneath of the houses, is the top of a red brick wall running from one side of the photo to the other. As you look at either sides of the wall surrounding the shite sheet in the middle of the image, the background colour is red but the scrapes and inner details and filled with whites, greys and browns. The wall has very intricate details including lines that run horizonal on each tile and also uneven lines running vertically down, separating each brick from one another. The wall becomes a richer orange fading into brown when it meets the floor. The ground is dark and spotty, with a gravel texture. On the floor there is folded dead strings of grass tied together to make a stand for the table that the subject is sitting on. The table is white, the same as the sheet hanging behind it, made out of wood with small textures for detail. The sheet is hanging on a washing line hanging on with pegs. The person is wearing puffy trousers, mimicking the colour of the persons top and sheet behind them. The model has dark brown skin detailed with metallic gold paint dotted around their arms, hands and around their hairline. There are thicker lines of gold on the child's face and above their eyebrows. They are also decorated with gold and silver coloured rope, shaped into twists and jewellery. It appears that a cross is detailed and has been painted on the hands of the individual in the metallic paint as well as on their chest. The ongoing theme of lines and stripes are consistent throughout the details on the upper half of the body. Circling around the child's head is a silver wire, with a fire coloured fire attached at the centre of the head.  </a:t>
            </a:r>
          </a:p>
        </p:txBody>
      </p:sp>
      <p:pic>
        <p:nvPicPr>
          <p:cNvPr id="5122" name="Picture 2" descr="The neophytes’ attire. Portrait of Flavio Junior wearing traditional Afro-Brazilian religious attire used during the Candomblé initiation process. These garments symbolize African ancestry and spiritual purity. Like Flavio, all neophytes are required to wear similar outfits for three months after their initiation, integrating their devotion into everyday life, whether at school, work, or elsewhere. Unfortunately, this sacred practice often exposes them to bullying in schools and on the streets, which can lead to social isolation and, in some cases, school dropout. © Gui Christ">
            <a:extLst>
              <a:ext uri="{FF2B5EF4-FFF2-40B4-BE49-F238E27FC236}">
                <a16:creationId xmlns:a16="http://schemas.microsoft.com/office/drawing/2014/main" id="{66ED21F7-F6EC-CDA0-1327-6EBC7A5DE6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6420" y="895151"/>
            <a:ext cx="4165731" cy="58258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717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he Perspectival Eye — Glass Bead">
            <a:extLst>
              <a:ext uri="{FF2B5EF4-FFF2-40B4-BE49-F238E27FC236}">
                <a16:creationId xmlns:a16="http://schemas.microsoft.com/office/drawing/2014/main" id="{AAE61DA0-0CDB-3E74-6805-F1FA56D28F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748" t="11230" b="19917"/>
          <a:stretch/>
        </p:blipFill>
        <p:spPr bwMode="auto">
          <a:xfrm>
            <a:off x="0" y="0"/>
            <a:ext cx="12188952"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848945" y="5393410"/>
            <a:ext cx="10491061" cy="922148"/>
          </a:xfrm>
          <a:solidFill>
            <a:srgbClr val="FFA1CB"/>
          </a:solidFill>
          <a:ln>
            <a:solidFill>
              <a:srgbClr val="FFA1CB"/>
            </a:solidFill>
          </a:ln>
        </p:spPr>
        <p:txBody>
          <a:bodyPr vert="horz" lIns="91440" tIns="45720" rIns="91440" bIns="45720" rtlCol="0" anchor="ctr">
            <a:normAutofit/>
          </a:bodyPr>
          <a:lstStyle/>
          <a:p>
            <a:r>
              <a:rPr lang="en-US" sz="4400" dirty="0">
                <a:latin typeface="Futura Medium" panose="020B0602020204020303" pitchFamily="34" charset="-79"/>
                <a:cs typeface="Futura Medium" panose="020B0602020204020303" pitchFamily="34" charset="-79"/>
              </a:rPr>
              <a:t>IMAGE ANALYSIS 2 - COMPOSITION</a:t>
            </a:r>
          </a:p>
        </p:txBody>
      </p:sp>
      <p:sp>
        <p:nvSpPr>
          <p:cNvPr id="5" name="TextBox 4">
            <a:extLst>
              <a:ext uri="{FF2B5EF4-FFF2-40B4-BE49-F238E27FC236}">
                <a16:creationId xmlns:a16="http://schemas.microsoft.com/office/drawing/2014/main" id="{67844B88-F386-9D45-ACB1-6F3F7F7547E9}"/>
              </a:ext>
            </a:extLst>
          </p:cNvPr>
          <p:cNvSpPr txBox="1"/>
          <p:nvPr/>
        </p:nvSpPr>
        <p:spPr>
          <a:xfrm>
            <a:off x="0" y="6488668"/>
            <a:ext cx="12188952" cy="369332"/>
          </a:xfrm>
          <a:prstGeom prst="rect">
            <a:avLst/>
          </a:prstGeom>
          <a:solidFill>
            <a:srgbClr val="D9D9D9">
              <a:alpha val="63922"/>
            </a:srgbClr>
          </a:solidFill>
        </p:spPr>
        <p:txBody>
          <a:bodyPr wrap="square">
            <a:spAutoFit/>
          </a:bodyPr>
          <a:lstStyle/>
          <a:p>
            <a:pPr algn="ctr"/>
            <a:r>
              <a:rPr lang="en-GB" b="0" i="0" dirty="0">
                <a:effectLst/>
                <a:latin typeface="Substance W00 Regular"/>
              </a:rPr>
              <a:t>Image From: Brook Taylor, </a:t>
            </a:r>
            <a:r>
              <a:rPr lang="en-GB" b="0" i="1" dirty="0">
                <a:effectLst/>
                <a:latin typeface="Substance W00 Regular"/>
              </a:rPr>
              <a:t>New Principles of Linear Perspective</a:t>
            </a:r>
            <a:r>
              <a:rPr lang="en-GB" b="0" i="0" dirty="0">
                <a:effectLst/>
                <a:latin typeface="Substance W00 Regular"/>
              </a:rPr>
              <a:t> (Fourth Edition) (London: J. Taylor, 1811)</a:t>
            </a:r>
            <a:endParaRPr lang="en-GB" dirty="0"/>
          </a:p>
        </p:txBody>
      </p:sp>
    </p:spTree>
    <p:extLst>
      <p:ext uri="{BB962C8B-B14F-4D97-AF65-F5344CB8AC3E}">
        <p14:creationId xmlns:p14="http://schemas.microsoft.com/office/powerpoint/2010/main" val="1234169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Composition</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102627"/>
            <a:ext cx="5501640" cy="5443139"/>
          </a:xfrm>
          <a:ln>
            <a:solidFill>
              <a:schemeClr val="tx1"/>
            </a:solidFill>
          </a:ln>
        </p:spPr>
        <p:txBody>
          <a:bodyPr>
            <a:normAutofit fontScale="92500" lnSpcReduction="20000"/>
          </a:bodyPr>
          <a:lstStyle/>
          <a:p>
            <a:pPr marL="0" indent="0">
              <a:buNone/>
            </a:pPr>
            <a:endParaRPr lang="en-GB" sz="1600" dirty="0"/>
          </a:p>
          <a:p>
            <a:pPr marL="0" indent="0">
              <a:buNone/>
            </a:pPr>
            <a:r>
              <a:rPr lang="en-GB" sz="1600" dirty="0"/>
              <a:t>Composition is the way that one takes a photo and arranges the subject and the objects inside of it to create an aesthetically pleasing image. This allows photographers to experiment and allow the audience to view their images in various different ways. </a:t>
            </a:r>
          </a:p>
          <a:p>
            <a:pPr marL="0" indent="0">
              <a:buNone/>
            </a:pPr>
            <a:r>
              <a:rPr lang="en-GB" sz="1600" dirty="0"/>
              <a:t>This image is very high contrast as the black elements of the photo are very dark and bold compared to the other elements of the image which is bright white and patches of grey. This makes the person on the bike stand out and makes them into this black bold figure, making them stand out and the overall atmosphere look dramatic. There are also leading lines in this image which is the fence which leads the audiences’ eyes down to the people watching the cyclist. This is a way of drawing people away from the main focal point and also builds atmosphere into the picture. The cyclist is very central in the image and is appearing to be higher up than the photographer and above the camera, making the cyclist look more powerful and making the jump that he is doing look higher up and more impressive as he is towering over the people and the camera. This must have been taken with a quick shutter speed to be able to get everything in focus and to get all of the movement in focus as there needs to be quick shots to be able to capture lots of different shots like a series of the whole movement to capture the right one at the right time. This is often used a lot when capturing movements when doing sports photography. This is frozen in terms of movement and requires a low aperture to allow light to quickly get in but not too much light that overpowers the image. This is in the middle grid of the rule of thirds but higher from the middle of the image to create that lifted feel and really emphasise how high the jump is or making the jump look higher than it actually is. </a:t>
            </a:r>
            <a:endParaRPr lang="en-GB" sz="1300" dirty="0"/>
          </a:p>
          <a:p>
            <a:pPr marL="0" indent="0">
              <a:buNone/>
            </a:pPr>
            <a:endParaRPr lang="en-GB" sz="1300" dirty="0"/>
          </a:p>
        </p:txBody>
      </p:sp>
      <p:pic>
        <p:nvPicPr>
          <p:cNvPr id="4" name="Picture 2">
            <a:extLst>
              <a:ext uri="{FF2B5EF4-FFF2-40B4-BE49-F238E27FC236}">
                <a16:creationId xmlns:a16="http://schemas.microsoft.com/office/drawing/2014/main" id="{7DA583E2-DB93-0F2F-DE4F-E8DA78DF42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23039" y="1016006"/>
            <a:ext cx="6162049" cy="41208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8888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0" y="-183493"/>
            <a:ext cx="10515600" cy="1325563"/>
          </a:xfrm>
        </p:spPr>
        <p:txBody>
          <a:bodyPr>
            <a:normAutofit/>
          </a:bodyPr>
          <a:lstStyle/>
          <a:p>
            <a:r>
              <a:rPr lang="en-GB" sz="4000" dirty="0">
                <a:latin typeface="Futura" pitchFamily="50" charset="0"/>
              </a:rPr>
              <a:t>Mood board</a:t>
            </a:r>
          </a:p>
        </p:txBody>
      </p:sp>
      <p:pic>
        <p:nvPicPr>
          <p:cNvPr id="6" name="Picture 5" descr="A screenshot of a computer&#10;&#10;AI-generated content may be incorrect.">
            <a:extLst>
              <a:ext uri="{FF2B5EF4-FFF2-40B4-BE49-F238E27FC236}">
                <a16:creationId xmlns:a16="http://schemas.microsoft.com/office/drawing/2014/main" id="{084468EF-C99E-5B7E-649D-0C71728B1E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864" y="866387"/>
            <a:ext cx="1396226" cy="1231479"/>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415F9333-4DD2-2B93-10AD-229FDEA987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6831" y="866388"/>
            <a:ext cx="1413359" cy="1231479"/>
          </a:xfrm>
          <a:prstGeom prst="rect">
            <a:avLst/>
          </a:prstGeom>
        </p:spPr>
      </p:pic>
      <p:pic>
        <p:nvPicPr>
          <p:cNvPr id="8" name="Picture 7" descr="A screenshot of a computer&#10;&#10;AI-generated content may be incorrect.">
            <a:extLst>
              <a:ext uri="{FF2B5EF4-FFF2-40B4-BE49-F238E27FC236}">
                <a16:creationId xmlns:a16="http://schemas.microsoft.com/office/drawing/2014/main" id="{C72AE1BB-0034-60BD-D13C-2F15B52475B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57860" y="2164721"/>
            <a:ext cx="1439865" cy="1155393"/>
          </a:xfrm>
          <a:prstGeom prst="rect">
            <a:avLst/>
          </a:prstGeom>
        </p:spPr>
      </p:pic>
      <p:pic>
        <p:nvPicPr>
          <p:cNvPr id="9" name="Picture 8" descr="A screenshot of a book&#10;&#10;AI-generated content may be incorrect.">
            <a:extLst>
              <a:ext uri="{FF2B5EF4-FFF2-40B4-BE49-F238E27FC236}">
                <a16:creationId xmlns:a16="http://schemas.microsoft.com/office/drawing/2014/main" id="{A003161D-C842-8DA7-E555-81359FE6133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68203" y="840089"/>
            <a:ext cx="1660320" cy="1231479"/>
          </a:xfrm>
          <a:prstGeom prst="rect">
            <a:avLst/>
          </a:prstGeom>
        </p:spPr>
      </p:pic>
      <p:pic>
        <p:nvPicPr>
          <p:cNvPr id="10" name="Picture 9" descr="A screenshot of a computer&#10;&#10;AI-generated content may be incorrect.">
            <a:extLst>
              <a:ext uri="{FF2B5EF4-FFF2-40B4-BE49-F238E27FC236}">
                <a16:creationId xmlns:a16="http://schemas.microsoft.com/office/drawing/2014/main" id="{F836328B-3C3C-07EC-46F0-796222B5DA9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409319" y="2196511"/>
            <a:ext cx="2051017" cy="1155393"/>
          </a:xfrm>
          <a:prstGeom prst="rect">
            <a:avLst/>
          </a:prstGeom>
        </p:spPr>
      </p:pic>
      <p:pic>
        <p:nvPicPr>
          <p:cNvPr id="11" name="Picture 10" descr="A collage of images and pictures&#10;&#10;AI-generated content may be incorrect.">
            <a:extLst>
              <a:ext uri="{FF2B5EF4-FFF2-40B4-BE49-F238E27FC236}">
                <a16:creationId xmlns:a16="http://schemas.microsoft.com/office/drawing/2014/main" id="{4DB87D4A-DBF6-5413-2F28-0E58D0EE68F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852190" y="854454"/>
            <a:ext cx="1615927" cy="1231480"/>
          </a:xfrm>
          <a:prstGeom prst="rect">
            <a:avLst/>
          </a:prstGeom>
        </p:spPr>
      </p:pic>
      <p:pic>
        <p:nvPicPr>
          <p:cNvPr id="12" name="Picture 11" descr="A screenshot of a video&#10;&#10;AI-generated content may be incorrect.">
            <a:extLst>
              <a:ext uri="{FF2B5EF4-FFF2-40B4-BE49-F238E27FC236}">
                <a16:creationId xmlns:a16="http://schemas.microsoft.com/office/drawing/2014/main" id="{ACCA9608-253B-6D92-A2AF-D0486842146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671930" y="2164162"/>
            <a:ext cx="1249916" cy="1155952"/>
          </a:xfrm>
          <a:prstGeom prst="rect">
            <a:avLst/>
          </a:prstGeom>
        </p:spPr>
      </p:pic>
      <p:pic>
        <p:nvPicPr>
          <p:cNvPr id="13" name="Picture 12" descr="A diagram of a person in a uniform&#10;&#10;AI-generated content may be incorrect.">
            <a:extLst>
              <a:ext uri="{FF2B5EF4-FFF2-40B4-BE49-F238E27FC236}">
                <a16:creationId xmlns:a16="http://schemas.microsoft.com/office/drawing/2014/main" id="{7D81A8FF-ECE6-E3EF-DE60-0C5F9849804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198174" y="2164721"/>
            <a:ext cx="1424183" cy="1155393"/>
          </a:xfrm>
          <a:prstGeom prst="rect">
            <a:avLst/>
          </a:prstGeom>
        </p:spPr>
      </p:pic>
      <p:pic>
        <p:nvPicPr>
          <p:cNvPr id="14" name="Picture 13" descr="A diagram of a person's life&#10;&#10;AI-generated content may be incorrect.">
            <a:extLst>
              <a:ext uri="{FF2B5EF4-FFF2-40B4-BE49-F238E27FC236}">
                <a16:creationId xmlns:a16="http://schemas.microsoft.com/office/drawing/2014/main" id="{B4FE2158-1DA7-B34A-1F5C-552220245D9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594967" y="854594"/>
            <a:ext cx="1328454" cy="1243273"/>
          </a:xfrm>
          <a:prstGeom prst="rect">
            <a:avLst/>
          </a:prstGeom>
        </p:spPr>
      </p:pic>
      <p:pic>
        <p:nvPicPr>
          <p:cNvPr id="15" name="Picture 14" descr="A screenshot of a computer&#10;&#10;AI-generated content may be incorrect.">
            <a:extLst>
              <a:ext uri="{FF2B5EF4-FFF2-40B4-BE49-F238E27FC236}">
                <a16:creationId xmlns:a16="http://schemas.microsoft.com/office/drawing/2014/main" id="{7650AA6E-0335-5DA0-BBF2-E07859B85278}"/>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994276" y="871817"/>
            <a:ext cx="1728994" cy="2454006"/>
          </a:xfrm>
          <a:prstGeom prst="rect">
            <a:avLst/>
          </a:prstGeom>
        </p:spPr>
      </p:pic>
      <p:sp>
        <p:nvSpPr>
          <p:cNvPr id="16" name="TextBox 15">
            <a:extLst>
              <a:ext uri="{FF2B5EF4-FFF2-40B4-BE49-F238E27FC236}">
                <a16:creationId xmlns:a16="http://schemas.microsoft.com/office/drawing/2014/main" id="{5AE4720E-1683-DC92-55A0-4CB1C6A6FB20}"/>
              </a:ext>
            </a:extLst>
          </p:cNvPr>
          <p:cNvSpPr txBox="1"/>
          <p:nvPr/>
        </p:nvSpPr>
        <p:spPr>
          <a:xfrm>
            <a:off x="9738489" y="1116578"/>
            <a:ext cx="2329836" cy="1938992"/>
          </a:xfrm>
          <a:prstGeom prst="rect">
            <a:avLst/>
          </a:prstGeom>
          <a:noFill/>
        </p:spPr>
        <p:txBody>
          <a:bodyPr wrap="square" rtlCol="0">
            <a:spAutoFit/>
          </a:bodyPr>
          <a:lstStyle/>
          <a:p>
            <a:r>
              <a:rPr lang="en-US" sz="1200" dirty="0"/>
              <a:t>These are the mood boards that our class created. They show and represent examples of different methods of composition for example my group who did lines, represented photos from different websites to show things like leading and diagonal lines. </a:t>
            </a:r>
          </a:p>
        </p:txBody>
      </p:sp>
      <p:pic>
        <p:nvPicPr>
          <p:cNvPr id="18" name="Picture 17" descr="A screenshot of a computer screen&#10;&#10;AI-generated content may be incorrect.">
            <a:extLst>
              <a:ext uri="{FF2B5EF4-FFF2-40B4-BE49-F238E27FC236}">
                <a16:creationId xmlns:a16="http://schemas.microsoft.com/office/drawing/2014/main" id="{324C15EB-18D1-D663-226E-44B6FA615ABE}"/>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8659" y="3383695"/>
            <a:ext cx="6295564" cy="3385095"/>
          </a:xfrm>
          <a:prstGeom prst="rect">
            <a:avLst/>
          </a:prstGeom>
        </p:spPr>
      </p:pic>
      <p:pic>
        <p:nvPicPr>
          <p:cNvPr id="20" name="Picture 19" descr="A screenshot of a computer&#10;&#10;AI-generated content may be incorrect.">
            <a:extLst>
              <a:ext uri="{FF2B5EF4-FFF2-40B4-BE49-F238E27FC236}">
                <a16:creationId xmlns:a16="http://schemas.microsoft.com/office/drawing/2014/main" id="{E3159669-0478-BD08-7154-420A2F41E8A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6468117" y="3383694"/>
            <a:ext cx="5723884" cy="3474305"/>
          </a:xfrm>
          <a:prstGeom prst="rect">
            <a:avLst/>
          </a:prstGeom>
        </p:spPr>
      </p:pic>
    </p:spTree>
    <p:extLst>
      <p:ext uri="{BB962C8B-B14F-4D97-AF65-F5344CB8AC3E}">
        <p14:creationId xmlns:p14="http://schemas.microsoft.com/office/powerpoint/2010/main" val="11674761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LINE</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6562186" cy="5659114"/>
          </a:xfrm>
          <a:ln>
            <a:solidFill>
              <a:schemeClr val="tx1"/>
            </a:solidFill>
          </a:ln>
        </p:spPr>
        <p:txBody>
          <a:bodyPr>
            <a:normAutofit/>
          </a:bodyPr>
          <a:lstStyle/>
          <a:p>
            <a:pPr marL="0" indent="0">
              <a:buNone/>
            </a:pPr>
            <a:r>
              <a:rPr lang="en-GB" sz="2400" b="1" dirty="0"/>
              <a:t>Leading Lines:</a:t>
            </a:r>
          </a:p>
          <a:p>
            <a:pPr marL="0" indent="0">
              <a:buNone/>
            </a:pPr>
            <a:r>
              <a:rPr lang="en-GB" sz="2400" dirty="0"/>
              <a:t>Leading lines are lines in the photo directing your eye to a part of the photo and usually the focal point. </a:t>
            </a:r>
            <a:endParaRPr lang="en-GB" sz="2400" b="1" dirty="0"/>
          </a:p>
          <a:p>
            <a:pPr marL="0" indent="0">
              <a:buNone/>
            </a:pPr>
            <a:r>
              <a:rPr lang="en-GB" sz="2400" b="1" dirty="0"/>
              <a:t>Diagonals:</a:t>
            </a:r>
          </a:p>
          <a:p>
            <a:pPr marL="0" indent="0">
              <a:buNone/>
            </a:pPr>
            <a:r>
              <a:rPr lang="en-GB" sz="2400" dirty="0"/>
              <a:t>Diagonal lines which are usually random and can be used to create illusions etc. </a:t>
            </a:r>
            <a:endParaRPr lang="en-GB" sz="2400" b="1" dirty="0"/>
          </a:p>
          <a:p>
            <a:pPr marL="0" indent="0">
              <a:buNone/>
            </a:pPr>
            <a:r>
              <a:rPr lang="en-GB" sz="2400" b="1" dirty="0"/>
              <a:t>Horizon:</a:t>
            </a:r>
          </a:p>
          <a:p>
            <a:pPr marL="0" indent="0">
              <a:buNone/>
            </a:pPr>
            <a:r>
              <a:rPr lang="en-GB" sz="2400" dirty="0"/>
              <a:t>The horizon line is generally horizontal and helps to identify 3d space in a landscape. It can be used to create a wide, open scene.</a:t>
            </a:r>
          </a:p>
          <a:p>
            <a:pPr marL="0" indent="0">
              <a:buNone/>
            </a:pPr>
            <a:r>
              <a:rPr lang="en-GB" sz="2400" b="1" dirty="0"/>
              <a:t>Eye-line:</a:t>
            </a:r>
          </a:p>
          <a:p>
            <a:pPr marL="0" indent="0">
              <a:buNone/>
            </a:pPr>
            <a:r>
              <a:rPr lang="en-GB" sz="2400" dirty="0"/>
              <a:t>Eye- line is usually a horizontal line representing a viewer or where the subject is looking. </a:t>
            </a:r>
          </a:p>
        </p:txBody>
      </p:sp>
      <p:pic>
        <p:nvPicPr>
          <p:cNvPr id="7" name="Picture 6" descr="A screenshot of a computer&#10;&#10;AI-generated content may be incorrect.">
            <a:extLst>
              <a:ext uri="{FF2B5EF4-FFF2-40B4-BE49-F238E27FC236}">
                <a16:creationId xmlns:a16="http://schemas.microsoft.com/office/drawing/2014/main" id="{15356657-F5DE-6B54-B5C7-9ED9F8DA10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77888" y="690624"/>
            <a:ext cx="2312359" cy="2039514"/>
          </a:xfrm>
          <a:prstGeom prst="rect">
            <a:avLst/>
          </a:prstGeom>
        </p:spPr>
      </p:pic>
      <p:pic>
        <p:nvPicPr>
          <p:cNvPr id="1026" name="Picture 2">
            <a:extLst>
              <a:ext uri="{FF2B5EF4-FFF2-40B4-BE49-F238E27FC236}">
                <a16:creationId xmlns:a16="http://schemas.microsoft.com/office/drawing/2014/main" id="{2AA9A6BA-279C-76AC-F5F1-3F8D397C79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897" y="770709"/>
            <a:ext cx="2320032" cy="187934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film strip with a picture of buildings&#10;&#10;AI-generated content may be incorrect.">
            <a:extLst>
              <a:ext uri="{FF2B5EF4-FFF2-40B4-BE49-F238E27FC236}">
                <a16:creationId xmlns:a16="http://schemas.microsoft.com/office/drawing/2014/main" id="{0FDEF360-14B2-646F-43F2-4F4365B73E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92684" y="3179694"/>
            <a:ext cx="3276600" cy="3276600"/>
          </a:xfrm>
          <a:prstGeom prst="rect">
            <a:avLst/>
          </a:prstGeom>
        </p:spPr>
      </p:pic>
    </p:spTree>
    <p:extLst>
      <p:ext uri="{BB962C8B-B14F-4D97-AF65-F5344CB8AC3E}">
        <p14:creationId xmlns:p14="http://schemas.microsoft.com/office/powerpoint/2010/main" val="1023989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EE7C26-228D-8F4A-31F6-4C6B0DEF54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79A31E-ECC5-8133-5352-3CF312382857}"/>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SHAPE</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6FB3BE4F-D8B0-9170-F56F-2F99D185B267}"/>
              </a:ext>
            </a:extLst>
          </p:cNvPr>
          <p:cNvSpPr>
            <a:spLocks noGrp="1"/>
          </p:cNvSpPr>
          <p:nvPr>
            <p:ph idx="1"/>
          </p:nvPr>
        </p:nvSpPr>
        <p:spPr>
          <a:xfrm>
            <a:off x="301753" y="1016006"/>
            <a:ext cx="6562186" cy="5841994"/>
          </a:xfrm>
          <a:ln>
            <a:solidFill>
              <a:schemeClr val="tx1"/>
            </a:solidFill>
          </a:ln>
        </p:spPr>
        <p:txBody>
          <a:bodyPr>
            <a:normAutofit/>
          </a:bodyPr>
          <a:lstStyle/>
          <a:p>
            <a:pPr marL="0" indent="0">
              <a:buNone/>
            </a:pPr>
            <a:r>
              <a:rPr lang="en-GB" sz="2400" b="1" dirty="0"/>
              <a:t>Form – 3D:</a:t>
            </a:r>
          </a:p>
          <a:p>
            <a:pPr marL="0" indent="0">
              <a:buNone/>
            </a:pPr>
            <a:r>
              <a:rPr lang="en-GB" sz="2400" dirty="0"/>
              <a:t>This is an illusion that allows depth to be created within the image, from a normal 2D image. </a:t>
            </a:r>
            <a:endParaRPr lang="en-GB" sz="2400" b="1" dirty="0"/>
          </a:p>
          <a:p>
            <a:pPr marL="0" indent="0">
              <a:buNone/>
            </a:pPr>
            <a:r>
              <a:rPr lang="en-GB" sz="2400" b="1" dirty="0"/>
              <a:t>Geometric:</a:t>
            </a:r>
          </a:p>
          <a:p>
            <a:pPr marL="0" indent="0">
              <a:buNone/>
            </a:pPr>
            <a:r>
              <a:rPr lang="en-GB" sz="2400" dirty="0"/>
              <a:t>This is about the artist using multiple simple shapes and lines to create a pattern and structure a certain composition. </a:t>
            </a:r>
            <a:endParaRPr lang="en-GB" sz="2400" b="1" dirty="0"/>
          </a:p>
          <a:p>
            <a:pPr marL="0" indent="0">
              <a:buNone/>
            </a:pPr>
            <a:r>
              <a:rPr lang="en-GB" sz="2400" b="1" dirty="0"/>
              <a:t>Biomorphic: </a:t>
            </a:r>
            <a:r>
              <a:rPr lang="en-GB" sz="2400" dirty="0"/>
              <a:t>Organic, flowing shapes and lines which talk of the natural world.</a:t>
            </a:r>
            <a:endParaRPr lang="en-GB" sz="2400" b="1" dirty="0"/>
          </a:p>
          <a:p>
            <a:pPr marL="0" indent="0">
              <a:buNone/>
            </a:pPr>
            <a:r>
              <a:rPr lang="en-GB" sz="2400" b="1" dirty="0"/>
              <a:t>Negative Space:</a:t>
            </a:r>
          </a:p>
          <a:p>
            <a:pPr marL="0" indent="0">
              <a:buNone/>
            </a:pPr>
            <a:r>
              <a:rPr lang="en-GB" sz="2400" dirty="0"/>
              <a:t>This is the  background around an object or subject of the the empty space in the photo that can be changed into a different background or a simpler one. </a:t>
            </a:r>
          </a:p>
          <a:p>
            <a:pPr marL="0" indent="0">
              <a:buNone/>
            </a:pPr>
            <a:endParaRPr lang="en-GB" sz="2400" b="1" dirty="0"/>
          </a:p>
          <a:p>
            <a:pPr marL="0" indent="0">
              <a:buNone/>
            </a:pPr>
            <a:endParaRPr lang="en-GB" sz="2400" b="1" dirty="0"/>
          </a:p>
        </p:txBody>
      </p:sp>
      <p:pic>
        <p:nvPicPr>
          <p:cNvPr id="7" name="Picture 6" descr="A screenshot of a computer&#10;&#10;AI-generated content may be incorrect.">
            <a:extLst>
              <a:ext uri="{FF2B5EF4-FFF2-40B4-BE49-F238E27FC236}">
                <a16:creationId xmlns:a16="http://schemas.microsoft.com/office/drawing/2014/main" id="{F42C2DD2-660F-A360-1D88-5E5677D02D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18534" y="308273"/>
            <a:ext cx="2534345" cy="2208210"/>
          </a:xfrm>
          <a:prstGeom prst="rect">
            <a:avLst/>
          </a:prstGeom>
        </p:spPr>
      </p:pic>
      <p:pic>
        <p:nvPicPr>
          <p:cNvPr id="2050" name="Picture 2">
            <a:extLst>
              <a:ext uri="{FF2B5EF4-FFF2-40B4-BE49-F238E27FC236}">
                <a16:creationId xmlns:a16="http://schemas.microsoft.com/office/drawing/2014/main" id="{E9FB5588-7BD6-157A-F902-A9B18BC2A6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3585" y="308273"/>
            <a:ext cx="2415302" cy="235190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film strip on a white surface&#10;&#10;AI-generated content may be incorrect.">
            <a:extLst>
              <a:ext uri="{FF2B5EF4-FFF2-40B4-BE49-F238E27FC236}">
                <a16:creationId xmlns:a16="http://schemas.microsoft.com/office/drawing/2014/main" id="{0F4774F2-AE93-D594-056F-9525958C265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7796641" y="2709330"/>
            <a:ext cx="3680497" cy="4157246"/>
          </a:xfrm>
          <a:prstGeom prst="rect">
            <a:avLst/>
          </a:prstGeom>
        </p:spPr>
      </p:pic>
    </p:spTree>
    <p:extLst>
      <p:ext uri="{BB962C8B-B14F-4D97-AF65-F5344CB8AC3E}">
        <p14:creationId xmlns:p14="http://schemas.microsoft.com/office/powerpoint/2010/main" val="3513083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247CE-9D62-811D-D5D2-97A9D325E1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2EFE39-76C4-DED2-CA94-D7DBC5D55331}"/>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TONE</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7383E76E-04C4-9B02-F6AA-300653E9FF64}"/>
              </a:ext>
            </a:extLst>
          </p:cNvPr>
          <p:cNvSpPr>
            <a:spLocks noGrp="1"/>
          </p:cNvSpPr>
          <p:nvPr>
            <p:ph idx="1"/>
          </p:nvPr>
        </p:nvSpPr>
        <p:spPr>
          <a:xfrm>
            <a:off x="182105" y="1016006"/>
            <a:ext cx="6681833" cy="5841994"/>
          </a:xfrm>
          <a:ln>
            <a:solidFill>
              <a:schemeClr val="tx1"/>
            </a:solidFill>
          </a:ln>
        </p:spPr>
        <p:txBody>
          <a:bodyPr>
            <a:normAutofit fontScale="70000" lnSpcReduction="20000"/>
          </a:bodyPr>
          <a:lstStyle/>
          <a:p>
            <a:pPr marL="0" indent="0">
              <a:lnSpc>
                <a:spcPct val="150000"/>
              </a:lnSpc>
              <a:buNone/>
            </a:pPr>
            <a:r>
              <a:rPr lang="en-GB" sz="2400" b="1" dirty="0"/>
              <a:t>High Contrast:</a:t>
            </a:r>
          </a:p>
          <a:p>
            <a:pPr marL="0" indent="0">
              <a:lnSpc>
                <a:spcPct val="150000"/>
              </a:lnSpc>
              <a:buNone/>
            </a:pPr>
            <a:r>
              <a:rPr lang="en-GB" sz="2400" dirty="0"/>
              <a:t>This means bold and usually dark and sometimes harsh lighting and comes across bold and big difference between light and dark. </a:t>
            </a:r>
          </a:p>
          <a:p>
            <a:pPr marL="0" indent="0">
              <a:lnSpc>
                <a:spcPct val="150000"/>
              </a:lnSpc>
              <a:buNone/>
            </a:pPr>
            <a:r>
              <a:rPr lang="en-GB" sz="2400" b="1" dirty="0"/>
              <a:t>Low Contrast:</a:t>
            </a:r>
          </a:p>
          <a:p>
            <a:pPr marL="0" indent="0">
              <a:lnSpc>
                <a:spcPct val="150000"/>
              </a:lnSpc>
              <a:buNone/>
            </a:pPr>
            <a:r>
              <a:rPr lang="en-GB" sz="2400" dirty="0"/>
              <a:t>This has a small difference between the light and dark shades in an image , making the image look softer and more Suttle. </a:t>
            </a:r>
          </a:p>
          <a:p>
            <a:pPr marL="0" indent="0">
              <a:lnSpc>
                <a:spcPct val="150000"/>
              </a:lnSpc>
              <a:buNone/>
            </a:pPr>
            <a:r>
              <a:rPr lang="en-GB" sz="2400" b="1" dirty="0"/>
              <a:t>Monotone:</a:t>
            </a:r>
          </a:p>
          <a:p>
            <a:pPr marL="0" indent="0">
              <a:lnSpc>
                <a:spcPct val="150000"/>
              </a:lnSpc>
              <a:buNone/>
            </a:pPr>
            <a:r>
              <a:rPr lang="en-GB" sz="2400" dirty="0"/>
              <a:t>This is the creation of an image using a single colour to create this using different types of the same colour used a lot in black and white photographs. </a:t>
            </a:r>
          </a:p>
          <a:p>
            <a:pPr marL="0" indent="0">
              <a:lnSpc>
                <a:spcPct val="150000"/>
              </a:lnSpc>
              <a:buNone/>
            </a:pPr>
            <a:r>
              <a:rPr lang="en-GB" sz="2400" b="1" dirty="0"/>
              <a:t>Temperature:</a:t>
            </a:r>
            <a:r>
              <a:rPr lang="en-GB" sz="2400" dirty="0"/>
              <a:t> </a:t>
            </a:r>
          </a:p>
          <a:p>
            <a:pPr marL="0" indent="0">
              <a:lnSpc>
                <a:spcPct val="150000"/>
              </a:lnSpc>
              <a:buNone/>
            </a:pPr>
            <a:r>
              <a:rPr lang="en-GB" sz="2400" dirty="0"/>
              <a:t>Colour temperature can warm or cool an image by mismatching the temperature of light to the camera settings. </a:t>
            </a:r>
            <a:endParaRPr lang="en-GB" sz="2400" b="1" dirty="0"/>
          </a:p>
          <a:p>
            <a:pPr marL="0" indent="0">
              <a:lnSpc>
                <a:spcPct val="150000"/>
              </a:lnSpc>
              <a:buNone/>
            </a:pPr>
            <a:endParaRPr lang="en-GB" sz="2400" dirty="0"/>
          </a:p>
        </p:txBody>
      </p:sp>
      <p:pic>
        <p:nvPicPr>
          <p:cNvPr id="7" name="Picture 6" descr="A screenshot of a computer&#10;&#10;AI-generated content may be incorrect.">
            <a:extLst>
              <a:ext uri="{FF2B5EF4-FFF2-40B4-BE49-F238E27FC236}">
                <a16:creationId xmlns:a16="http://schemas.microsoft.com/office/drawing/2014/main" id="{1AD76D4A-E9E6-AB6D-3359-85AD28E767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34805" y="904963"/>
            <a:ext cx="2375090" cy="1905847"/>
          </a:xfrm>
          <a:prstGeom prst="rect">
            <a:avLst/>
          </a:prstGeom>
        </p:spPr>
      </p:pic>
      <p:sp>
        <p:nvSpPr>
          <p:cNvPr id="8" name="Rectangle 1">
            <a:extLst>
              <a:ext uri="{FF2B5EF4-FFF2-40B4-BE49-F238E27FC236}">
                <a16:creationId xmlns:a16="http://schemas.microsoft.com/office/drawing/2014/main" id="{833ADF86-733A-7551-195A-0629817DA7C4}"/>
              </a:ext>
            </a:extLst>
          </p:cNvPr>
          <p:cNvSpPr>
            <a:spLocks noChangeArrowheads="1"/>
          </p:cNvSpPr>
          <p:nvPr/>
        </p:nvSpPr>
        <p:spPr bwMode="auto">
          <a:xfrm flipV="1">
            <a:off x="2163812" y="-9927134"/>
            <a:ext cx="5008880" cy="206825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Arial" panose="020B0604020202020204" pitchFamily="34" charset="0"/>
              </a:rPr>
              <a:t>  </a:t>
            </a:r>
            <a:r>
              <a:rPr kumimoji="0" lang="en-US" altLang="en-US" sz="42800" b="0" i="0" u="none" strike="noStrike" cap="none" normalizeH="0" baseline="0">
                <a:ln>
                  <a:noFill/>
                </a:ln>
                <a:solidFill>
                  <a:srgbClr val="000000"/>
                </a:solidFill>
                <a:effectLst/>
                <a:latin typeface="Arial" panose="020B060402020202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Arial" panose="020B0604020202020204" pitchFamily="34" charset="0"/>
              </a:rPr>
              <a:t>LONG EXPOSURE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Arial" panose="020B0604020202020204" pitchFamily="34" charset="0"/>
              </a:rPr>
              <a:t>[no title], Darren Pearson</a:t>
            </a: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3074" name="Picture 2">
            <a:extLst>
              <a:ext uri="{FF2B5EF4-FFF2-40B4-BE49-F238E27FC236}">
                <a16:creationId xmlns:a16="http://schemas.microsoft.com/office/drawing/2014/main" id="{6FBB761B-4D97-C04B-6A34-687A1F8010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2647" y="1129941"/>
            <a:ext cx="2513449" cy="168086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film strip with a picture of a city&#10;&#10;AI-generated content may be incorrect.">
            <a:extLst>
              <a:ext uri="{FF2B5EF4-FFF2-40B4-BE49-F238E27FC236}">
                <a16:creationId xmlns:a16="http://schemas.microsoft.com/office/drawing/2014/main" id="{F426B6A1-359E-6E9D-942E-4BA29722499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94876" y="3039510"/>
            <a:ext cx="3231444" cy="3652044"/>
          </a:xfrm>
          <a:prstGeom prst="rect">
            <a:avLst/>
          </a:prstGeom>
        </p:spPr>
      </p:pic>
    </p:spTree>
    <p:extLst>
      <p:ext uri="{BB962C8B-B14F-4D97-AF65-F5344CB8AC3E}">
        <p14:creationId xmlns:p14="http://schemas.microsoft.com/office/powerpoint/2010/main" val="41744642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5F8EE-7AA5-AAC1-5121-E25C4781CB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76DE77-C7FE-DD24-E5D3-B1148AEED92B}"/>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PATTERN</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2ED59BBD-A2CB-3FBE-F899-58F189C4E280}"/>
              </a:ext>
            </a:extLst>
          </p:cNvPr>
          <p:cNvSpPr>
            <a:spLocks noGrp="1"/>
          </p:cNvSpPr>
          <p:nvPr>
            <p:ph idx="1"/>
          </p:nvPr>
        </p:nvSpPr>
        <p:spPr>
          <a:xfrm>
            <a:off x="0" y="1016006"/>
            <a:ext cx="6863938" cy="5755373"/>
          </a:xfrm>
          <a:ln>
            <a:solidFill>
              <a:schemeClr val="tx1"/>
            </a:solidFill>
          </a:ln>
        </p:spPr>
        <p:txBody>
          <a:bodyPr>
            <a:normAutofit fontScale="70000" lnSpcReduction="20000"/>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Texture</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a:t>
            </a:r>
          </a:p>
          <a:p>
            <a:pPr mar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This is the material shown through the clarity of the image and what the thing that is being shown is made of. </a:t>
            </a: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Repetition:</a:t>
            </a:r>
          </a:p>
          <a:p>
            <a:pPr marL="0" indent="0">
              <a:lnSpc>
                <a:spcPct val="107000"/>
              </a:lnSpc>
              <a:spcAft>
                <a:spcPts val="800"/>
              </a:spcAft>
              <a:buNone/>
            </a:pPr>
            <a:r>
              <a:rPr lang="en-GB" sz="2400" kern="100" dirty="0">
                <a:latin typeface="Aptos" panose="020B0004020202020204" pitchFamily="34" charset="0"/>
                <a:ea typeface="Aptos" panose="020B0004020202020204" pitchFamily="34" charset="0"/>
                <a:cs typeface="Times New Roman" panose="02020603050405020304" pitchFamily="18" charset="0"/>
              </a:rPr>
              <a:t>This is the use of an object or a technique multiple times in an image, which can be used to create an illusion etc.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Pattern-break:</a:t>
            </a:r>
          </a:p>
          <a:p>
            <a:pPr mar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This is an odd part of a pattern that doesn’t fit in with the rest that stands out to the viewer and is used to draw the viewer in and used as a focal point of the image. </a:t>
            </a:r>
            <a:endParaRPr lang="en-GB" sz="2400" b="1"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Film-Grain/Digital-noise:</a:t>
            </a:r>
          </a:p>
          <a:p>
            <a:pPr mar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This is an effect making the image look grainy making the pictures come across as perhaps nostalgic and/or from a past time. </a:t>
            </a: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Juxtaposition: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How images are placed in proximity to each. Can create visual narrative/highlight interest in a scene.</a:t>
            </a:r>
          </a:p>
        </p:txBody>
      </p:sp>
      <p:pic>
        <p:nvPicPr>
          <p:cNvPr id="7" name="Picture 6" descr="A screenshot of a book&#10;&#10;AI-generated content may be incorrect.">
            <a:extLst>
              <a:ext uri="{FF2B5EF4-FFF2-40B4-BE49-F238E27FC236}">
                <a16:creationId xmlns:a16="http://schemas.microsoft.com/office/drawing/2014/main" id="{2059C7C0-A994-F052-1E52-966D897142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92100" y="564375"/>
            <a:ext cx="2955171" cy="2191887"/>
          </a:xfrm>
          <a:prstGeom prst="rect">
            <a:avLst/>
          </a:prstGeom>
        </p:spPr>
      </p:pic>
      <p:pic>
        <p:nvPicPr>
          <p:cNvPr id="4098" name="Picture 2">
            <a:extLst>
              <a:ext uri="{FF2B5EF4-FFF2-40B4-BE49-F238E27FC236}">
                <a16:creationId xmlns:a16="http://schemas.microsoft.com/office/drawing/2014/main" id="{8DC7A279-E6AA-9C51-4E5E-D2A4F7C8D1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3761" y="217320"/>
            <a:ext cx="2208515" cy="294284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film strip with a tree in the middle&#10;&#10;AI-generated content may be incorrect.">
            <a:extLst>
              <a:ext uri="{FF2B5EF4-FFF2-40B4-BE49-F238E27FC236}">
                <a16:creationId xmlns:a16="http://schemas.microsoft.com/office/drawing/2014/main" id="{3E57185F-BA00-7B25-FD1F-D14EA7EA99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02278" y="3290866"/>
            <a:ext cx="3250220" cy="3199435"/>
          </a:xfrm>
          <a:prstGeom prst="rect">
            <a:avLst/>
          </a:prstGeom>
        </p:spPr>
      </p:pic>
    </p:spTree>
    <p:extLst>
      <p:ext uri="{BB962C8B-B14F-4D97-AF65-F5344CB8AC3E}">
        <p14:creationId xmlns:p14="http://schemas.microsoft.com/office/powerpoint/2010/main" val="15248363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BF6C89-4E53-8C20-D831-5DCA5D844B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4DB7CA-1556-50D5-C3A9-E1771E7C74EC}"/>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BALANCE</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2CCEA16A-D156-C2E9-6C89-A7E644E88DBA}"/>
              </a:ext>
            </a:extLst>
          </p:cNvPr>
          <p:cNvSpPr>
            <a:spLocks noGrp="1"/>
          </p:cNvSpPr>
          <p:nvPr>
            <p:ph idx="1"/>
          </p:nvPr>
        </p:nvSpPr>
        <p:spPr>
          <a:xfrm>
            <a:off x="301752" y="1016006"/>
            <a:ext cx="6562186" cy="5457945"/>
          </a:xfrm>
          <a:ln>
            <a:solidFill>
              <a:schemeClr val="tx1"/>
            </a:solidFill>
          </a:ln>
        </p:spPr>
        <p:txBody>
          <a:bodyPr>
            <a:normAutofit lnSpcReduction="10000"/>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Symmetry:</a:t>
            </a:r>
          </a:p>
          <a:p>
            <a:pPr marL="0" indent="0">
              <a:lnSpc>
                <a:spcPct val="107000"/>
              </a:lnSpc>
              <a:spcAft>
                <a:spcPts val="800"/>
              </a:spcAft>
              <a:buNone/>
            </a:pPr>
            <a:r>
              <a:rPr lang="en-GB" sz="2400" kern="100" dirty="0">
                <a:latin typeface="Aptos" panose="020B0004020202020204" pitchFamily="34" charset="0"/>
                <a:ea typeface="Aptos" panose="020B0004020202020204" pitchFamily="34" charset="0"/>
                <a:cs typeface="Times New Roman" panose="02020603050405020304" pitchFamily="18" charset="0"/>
              </a:rPr>
              <a:t>This is where you put objects or elements of an image equal to each other and each side of the image so if you split the image in half, each side looks the same but in different ways. </a:t>
            </a: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Asymmetry:</a:t>
            </a:r>
          </a:p>
          <a:p>
            <a:pPr marL="0" indent="0">
              <a:lnSpc>
                <a:spcPct val="107000"/>
              </a:lnSpc>
              <a:spcAft>
                <a:spcPts val="800"/>
              </a:spcAft>
              <a:buNone/>
            </a:pPr>
            <a:r>
              <a:rPr lang="en-GB" sz="2400" kern="100" dirty="0">
                <a:latin typeface="Aptos" panose="020B0004020202020204" pitchFamily="34" charset="0"/>
                <a:ea typeface="Aptos" panose="020B0004020202020204" pitchFamily="34" charset="0"/>
                <a:cs typeface="Times New Roman" panose="02020603050405020304" pitchFamily="18" charset="0"/>
              </a:rPr>
              <a:t>This is where the elements are not doing the same thing on each side of the image and are more random and are off centre. </a:t>
            </a: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Foreground/Background: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Maintaining balance between the foreground and background can help isolate or highlight subjects and </a:t>
            </a:r>
          </a:p>
        </p:txBody>
      </p:sp>
      <p:pic>
        <p:nvPicPr>
          <p:cNvPr id="7" name="Picture 6" descr="A screenshot of a computer&#10;&#10;AI-generated content may be incorrect.">
            <a:extLst>
              <a:ext uri="{FF2B5EF4-FFF2-40B4-BE49-F238E27FC236}">
                <a16:creationId xmlns:a16="http://schemas.microsoft.com/office/drawing/2014/main" id="{EC2BEA40-CE21-B87D-3FC2-F1B67E3DF4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6013" y="585885"/>
            <a:ext cx="3226726" cy="1817701"/>
          </a:xfrm>
          <a:prstGeom prst="rect">
            <a:avLst/>
          </a:prstGeom>
        </p:spPr>
      </p:pic>
      <p:sp>
        <p:nvSpPr>
          <p:cNvPr id="8" name="Rectangle 1">
            <a:extLst>
              <a:ext uri="{FF2B5EF4-FFF2-40B4-BE49-F238E27FC236}">
                <a16:creationId xmlns:a16="http://schemas.microsoft.com/office/drawing/2014/main" id="{052C96CF-42A0-A26E-4DBB-40EF820BBCDD}"/>
              </a:ext>
            </a:extLst>
          </p:cNvPr>
          <p:cNvSpPr>
            <a:spLocks noChangeArrowheads="1"/>
          </p:cNvSpPr>
          <p:nvPr/>
        </p:nvSpPr>
        <p:spPr bwMode="auto">
          <a:xfrm flipV="1">
            <a:off x="6856585" y="-21430505"/>
            <a:ext cx="845519" cy="526605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  </a:t>
            </a:r>
            <a:r>
              <a:rPr kumimoji="0" lang="en-US" altLang="en-US" sz="64000" b="0" i="0" u="none" strike="noStrike" cap="none" normalizeH="0" baseline="0" dirty="0">
                <a:ln>
                  <a:noFill/>
                </a:ln>
                <a:solidFill>
                  <a:srgbClr val="000000"/>
                </a:solidFill>
                <a:effectLst/>
                <a:latin typeface="Arial" panose="020B0604020202020204" pitchFamily="34"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LONG EXPOSURE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[no title], Darren Pearson</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5122" name="Picture 2">
            <a:extLst>
              <a:ext uri="{FF2B5EF4-FFF2-40B4-BE49-F238E27FC236}">
                <a16:creationId xmlns:a16="http://schemas.microsoft.com/office/drawing/2014/main" id="{57483FCB-F864-FDC1-857A-9AD58C122E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3585" y="518158"/>
            <a:ext cx="1885428" cy="18854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black and white film strip&#10;&#10;AI-generated content may be incorrect.">
            <a:extLst>
              <a:ext uri="{FF2B5EF4-FFF2-40B4-BE49-F238E27FC236}">
                <a16:creationId xmlns:a16="http://schemas.microsoft.com/office/drawing/2014/main" id="{2956F190-2284-293B-B577-9DBD956CD81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87691" y="2554474"/>
            <a:ext cx="4000500" cy="4000500"/>
          </a:xfrm>
          <a:prstGeom prst="rect">
            <a:avLst/>
          </a:prstGeom>
        </p:spPr>
      </p:pic>
    </p:spTree>
    <p:extLst>
      <p:ext uri="{BB962C8B-B14F-4D97-AF65-F5344CB8AC3E}">
        <p14:creationId xmlns:p14="http://schemas.microsoft.com/office/powerpoint/2010/main" val="34884024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04DF81-C7EA-6A46-2EB6-63AA8BFA20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C16CBB-C15A-084B-9BE6-D04909F983FF}"/>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COLOUR</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3D2992A6-9235-149A-9664-298F5D806E0E}"/>
              </a:ext>
            </a:extLst>
          </p:cNvPr>
          <p:cNvSpPr>
            <a:spLocks noGrp="1"/>
          </p:cNvSpPr>
          <p:nvPr>
            <p:ph idx="1"/>
          </p:nvPr>
        </p:nvSpPr>
        <p:spPr>
          <a:xfrm>
            <a:off x="301752" y="1016006"/>
            <a:ext cx="6562186" cy="5457945"/>
          </a:xfrm>
          <a:ln>
            <a:solidFill>
              <a:schemeClr val="tx1"/>
            </a:solidFill>
          </a:ln>
        </p:spPr>
        <p:txBody>
          <a:bodyPr>
            <a:normAutofit lnSpcReduction="10000"/>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Complimentary Colours:</a:t>
            </a:r>
          </a:p>
          <a:p>
            <a:pPr marL="0" indent="0">
              <a:lnSpc>
                <a:spcPct val="107000"/>
              </a:lnSpc>
              <a:spcAft>
                <a:spcPts val="800"/>
              </a:spcAft>
              <a:buNone/>
            </a:pPr>
            <a:r>
              <a:rPr lang="en-GB" sz="2400" kern="100" dirty="0">
                <a:latin typeface="Aptos" panose="020B0004020202020204" pitchFamily="34" charset="0"/>
                <a:ea typeface="Aptos" panose="020B0004020202020204" pitchFamily="34" charset="0"/>
                <a:cs typeface="Times New Roman" panose="02020603050405020304" pitchFamily="18" charset="0"/>
              </a:rPr>
              <a:t>This creates a very high contrast and very bright effect  and is very bold and bright capturing attention.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Clashing Colours: </a:t>
            </a:r>
            <a:r>
              <a:rPr lang="en-GB" sz="2400" kern="100" dirty="0">
                <a:latin typeface="Aptos" panose="020B0004020202020204" pitchFamily="34" charset="0"/>
                <a:ea typeface="Aptos" panose="020B0004020202020204" pitchFamily="34" charset="0"/>
                <a:cs typeface="Times New Roman" panose="02020603050405020304" pitchFamily="18" charset="0"/>
              </a:rPr>
              <a:t>Clashing colours can be used to create dynamism or chaos in a scene. </a:t>
            </a: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Saturation:</a:t>
            </a:r>
          </a:p>
          <a:p>
            <a:pPr marL="0" indent="0">
              <a:lnSpc>
                <a:spcPct val="107000"/>
              </a:lnSpc>
              <a:spcAft>
                <a:spcPts val="800"/>
              </a:spcAft>
              <a:buNone/>
            </a:pPr>
            <a:r>
              <a:rPr lang="en-GB" sz="2400" kern="100" dirty="0">
                <a:latin typeface="Aptos" panose="020B0004020202020204" pitchFamily="34" charset="0"/>
                <a:ea typeface="Aptos" panose="020B0004020202020204" pitchFamily="34" charset="0"/>
                <a:cs typeface="Times New Roman" panose="02020603050405020304" pitchFamily="18" charset="0"/>
              </a:rPr>
              <a:t>This is the level of how bright and vibrant the colours are in the image. </a:t>
            </a:r>
          </a:p>
          <a:p>
            <a:pPr marL="0" indent="0">
              <a:lnSpc>
                <a:spcPct val="107000"/>
              </a:lnSpc>
              <a:spcAft>
                <a:spcPts val="800"/>
              </a:spcAft>
              <a:buNone/>
            </a:pPr>
            <a:r>
              <a:rPr lang="en-GB" sz="2400" kern="100" dirty="0">
                <a:latin typeface="Aptos" panose="020B0004020202020204" pitchFamily="34" charset="0"/>
                <a:ea typeface="Aptos" panose="020B0004020202020204" pitchFamily="34" charset="0"/>
                <a:cs typeface="Times New Roman" panose="02020603050405020304" pitchFamily="18" charset="0"/>
              </a:rPr>
              <a:t>There aren’t any colours in my images, the shade is monochrome. </a:t>
            </a:r>
          </a:p>
        </p:txBody>
      </p:sp>
      <p:pic>
        <p:nvPicPr>
          <p:cNvPr id="7" name="Picture 6" descr="A collage of images and pictures&#10;&#10;AI-generated content may be incorrect.">
            <a:extLst>
              <a:ext uri="{FF2B5EF4-FFF2-40B4-BE49-F238E27FC236}">
                <a16:creationId xmlns:a16="http://schemas.microsoft.com/office/drawing/2014/main" id="{0C18D56C-C2B5-FA88-3F27-A77937BD90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66326" y="934814"/>
            <a:ext cx="2025674" cy="1543744"/>
          </a:xfrm>
          <a:prstGeom prst="rect">
            <a:avLst/>
          </a:prstGeom>
        </p:spPr>
      </p:pic>
      <p:sp>
        <p:nvSpPr>
          <p:cNvPr id="8" name="Rectangle 1">
            <a:extLst>
              <a:ext uri="{FF2B5EF4-FFF2-40B4-BE49-F238E27FC236}">
                <a16:creationId xmlns:a16="http://schemas.microsoft.com/office/drawing/2014/main" id="{57E6A883-781B-2368-9612-3760407C1597}"/>
              </a:ext>
            </a:extLst>
          </p:cNvPr>
          <p:cNvSpPr>
            <a:spLocks noChangeArrowheads="1"/>
          </p:cNvSpPr>
          <p:nvPr/>
        </p:nvSpPr>
        <p:spPr bwMode="auto">
          <a:xfrm flipV="1">
            <a:off x="2375130" y="-23577130"/>
            <a:ext cx="2164080" cy="47197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  </a:t>
            </a:r>
            <a:r>
              <a:rPr kumimoji="0" lang="en-US" altLang="en-US" sz="42700" b="0" i="0" u="none" strike="noStrike" cap="none" normalizeH="0" baseline="0" dirty="0">
                <a:ln>
                  <a:noFill/>
                </a:ln>
                <a:solidFill>
                  <a:srgbClr val="000000"/>
                </a:solidFill>
                <a:effectLst/>
                <a:latin typeface="Arial" panose="020B0604020202020204" pitchFamily="34"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clashing </a:t>
            </a:r>
            <a:r>
              <a:rPr kumimoji="0" lang="en-US" altLang="en-US" sz="1800" b="0" i="0" u="none" strike="noStrike" cap="none" normalizeH="0" baseline="0" dirty="0" err="1">
                <a:ln>
                  <a:noFill/>
                </a:ln>
                <a:solidFill>
                  <a:srgbClr val="000000"/>
                </a:solidFill>
                <a:effectLst/>
                <a:latin typeface="Arial" panose="020B0604020202020204" pitchFamily="34" charset="0"/>
              </a:rPr>
              <a:t>colours</a:t>
            </a:r>
            <a:r>
              <a:rPr kumimoji="0" lang="en-US" altLang="en-US" sz="1800" b="0" i="0" u="none" strike="noStrike" cap="none" normalizeH="0" baseline="0" dirty="0">
                <a:ln>
                  <a:noFill/>
                </a:ln>
                <a:solidFill>
                  <a:srgbClr val="000000"/>
                </a:solidFill>
                <a:effectLst/>
                <a:latin typeface="Arial" panose="020B0604020202020204" pitchFamily="34" charset="0"/>
              </a:rPr>
              <a:t> and saturation- </a:t>
            </a:r>
            <a:r>
              <a:rPr kumimoji="0" lang="en-US" altLang="en-US" sz="1800" b="0" i="0" u="none" strike="noStrike" cap="none" normalizeH="0" baseline="0" dirty="0" err="1">
                <a:ln>
                  <a:noFill/>
                </a:ln>
                <a:solidFill>
                  <a:srgbClr val="000000"/>
                </a:solidFill>
                <a:effectLst/>
                <a:latin typeface="Arial" panose="020B0604020202020204" pitchFamily="34" charset="0"/>
              </a:rPr>
              <a:t>claudia</a:t>
            </a:r>
            <a:r>
              <a:rPr kumimoji="0" lang="en-US" altLang="en-US" sz="1800" b="0" i="0" u="none" strike="noStrike" cap="none" normalizeH="0" baseline="0" dirty="0">
                <a:ln>
                  <a:noFill/>
                </a:ln>
                <a:solidFill>
                  <a:srgbClr val="000000"/>
                </a:solidFill>
                <a:effectLst/>
                <a:latin typeface="Arial" panose="020B0604020202020204" pitchFamily="34" charset="0"/>
              </a:rPr>
              <a:t> </a:t>
            </a:r>
            <a:r>
              <a:rPr kumimoji="0" lang="en-US" altLang="en-US" sz="1800" b="0" i="0" u="none" strike="noStrike" cap="none" normalizeH="0" baseline="0" dirty="0" err="1">
                <a:ln>
                  <a:noFill/>
                </a:ln>
                <a:solidFill>
                  <a:srgbClr val="000000"/>
                </a:solidFill>
                <a:effectLst/>
                <a:latin typeface="Arial" panose="020B0604020202020204" pitchFamily="34" charset="0"/>
              </a:rPr>
              <a:t>fuggetti</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6146" name="Picture 2">
            <a:extLst>
              <a:ext uri="{FF2B5EF4-FFF2-40B4-BE49-F238E27FC236}">
                <a16:creationId xmlns:a16="http://schemas.microsoft.com/office/drawing/2014/main" id="{E1F6B1C0-AF85-DD7B-3C10-16CDE2056E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3585" y="1016006"/>
            <a:ext cx="3063094" cy="204461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lose up of a film strip&#10;&#10;AI-generated content may be incorrect.">
            <a:extLst>
              <a:ext uri="{FF2B5EF4-FFF2-40B4-BE49-F238E27FC236}">
                <a16:creationId xmlns:a16="http://schemas.microsoft.com/office/drawing/2014/main" id="{EED053B0-2FEE-0BFC-E1AC-ECA6F98A5E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8081803" y="3326751"/>
            <a:ext cx="3191385" cy="3191385"/>
          </a:xfrm>
          <a:prstGeom prst="rect">
            <a:avLst/>
          </a:prstGeom>
        </p:spPr>
      </p:pic>
    </p:spTree>
    <p:extLst>
      <p:ext uri="{BB962C8B-B14F-4D97-AF65-F5344CB8AC3E}">
        <p14:creationId xmlns:p14="http://schemas.microsoft.com/office/powerpoint/2010/main" val="1584532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CB0AD8-2EB7-E456-115C-58CD17FCBA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25BB1A-0FAB-076C-58F6-C3C71CCB2911}"/>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FRAMING</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9FD6E556-E697-5CF4-61FC-59C9B5E96C73}"/>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Sub-framing: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finding frames within the frame can create visual interest. </a:t>
            </a:r>
            <a:r>
              <a:rPr lang="en-GB" sz="2400" kern="100" dirty="0">
                <a:latin typeface="Aptos" panose="020B0004020202020204" pitchFamily="34" charset="0"/>
                <a:ea typeface="Aptos" panose="020B0004020202020204" pitchFamily="34" charset="0"/>
                <a:cs typeface="Times New Roman" panose="02020603050405020304" pitchFamily="18" charset="0"/>
              </a:rPr>
              <a:t>Can help to order information or draw the eye.</a:t>
            </a: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Rule of Thirds:</a:t>
            </a:r>
          </a:p>
          <a:p>
            <a:pPr marL="0" indent="0">
              <a:lnSpc>
                <a:spcPct val="107000"/>
              </a:lnSpc>
              <a:spcAft>
                <a:spcPts val="800"/>
              </a:spcAft>
              <a:buNone/>
            </a:pPr>
            <a:r>
              <a:rPr lang="en-GB" sz="2400" kern="100" dirty="0">
                <a:latin typeface="Aptos" panose="020B0004020202020204" pitchFamily="34" charset="0"/>
                <a:ea typeface="Aptos" panose="020B0004020202020204" pitchFamily="34" charset="0"/>
                <a:cs typeface="Times New Roman" panose="02020603050405020304" pitchFamily="18" charset="0"/>
              </a:rPr>
              <a:t>This is where the image is split into thirds, helping create more balanced and composed images.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Golden Ratio:</a:t>
            </a:r>
          </a:p>
          <a:p>
            <a:pPr mar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Thi</a:t>
            </a:r>
            <a:r>
              <a:rPr lang="en-GB" sz="2400" kern="100" dirty="0">
                <a:latin typeface="Aptos" panose="020B0004020202020204" pitchFamily="34" charset="0"/>
                <a:ea typeface="Aptos" panose="020B0004020202020204" pitchFamily="34" charset="0"/>
                <a:cs typeface="Times New Roman" panose="02020603050405020304" pitchFamily="18" charset="0"/>
              </a:rPr>
              <a:t>s is a golden spiral and grid which is used to create aesthetically looking images, by placing objects on the lines of the grid or in the spiral.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7" name="Picture 6" descr="A screenshot of a video&#10;&#10;AI-generated content may be incorrect.">
            <a:extLst>
              <a:ext uri="{FF2B5EF4-FFF2-40B4-BE49-F238E27FC236}">
                <a16:creationId xmlns:a16="http://schemas.microsoft.com/office/drawing/2014/main" id="{F38A0277-E07C-B7DD-F433-92928BF896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40314" y="173821"/>
            <a:ext cx="2972316" cy="2824023"/>
          </a:xfrm>
          <a:prstGeom prst="rect">
            <a:avLst/>
          </a:prstGeom>
        </p:spPr>
      </p:pic>
      <p:pic>
        <p:nvPicPr>
          <p:cNvPr id="5" name="Picture 4" descr="A close-up of a film strip&#10;&#10;AI-generated content may be incorrect.">
            <a:extLst>
              <a:ext uri="{FF2B5EF4-FFF2-40B4-BE49-F238E27FC236}">
                <a16:creationId xmlns:a16="http://schemas.microsoft.com/office/drawing/2014/main" id="{0282A8B3-330A-4286-44CB-5B27DDB358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24486" y="3280206"/>
            <a:ext cx="3403973" cy="3403973"/>
          </a:xfrm>
          <a:prstGeom prst="rect">
            <a:avLst/>
          </a:prstGeom>
        </p:spPr>
      </p:pic>
    </p:spTree>
    <p:extLst>
      <p:ext uri="{BB962C8B-B14F-4D97-AF65-F5344CB8AC3E}">
        <p14:creationId xmlns:p14="http://schemas.microsoft.com/office/powerpoint/2010/main" val="18054759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173ED1-845F-D70F-D153-3E160CFFC5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BA987C-60CA-984E-B474-92CC4F5C4AA6}"/>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FOCUS</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730DCEEA-04DE-DD79-54A2-1DDF27011999}"/>
              </a:ext>
            </a:extLst>
          </p:cNvPr>
          <p:cNvSpPr>
            <a:spLocks noGrp="1"/>
          </p:cNvSpPr>
          <p:nvPr>
            <p:ph idx="1"/>
          </p:nvPr>
        </p:nvSpPr>
        <p:spPr>
          <a:xfrm>
            <a:off x="301752" y="1016006"/>
            <a:ext cx="6562186" cy="5457945"/>
          </a:xfrm>
          <a:ln>
            <a:solidFill>
              <a:schemeClr val="tx1"/>
            </a:solidFill>
          </a:ln>
        </p:spPr>
        <p:txBody>
          <a:bodyPr>
            <a:normAutofit fontScale="92500" lnSpcReduction="20000"/>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Focal Point:</a:t>
            </a:r>
          </a:p>
          <a:p>
            <a:pPr mar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This is the part of the image that draws your eye in and is the main focus of the image. </a:t>
            </a: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Depth of Field:</a:t>
            </a:r>
          </a:p>
          <a:p>
            <a:pPr marL="0" indent="0">
              <a:lnSpc>
                <a:spcPct val="107000"/>
              </a:lnSpc>
              <a:spcAft>
                <a:spcPts val="800"/>
              </a:spcAft>
              <a:buNone/>
            </a:pPr>
            <a:r>
              <a:rPr lang="en-GB" sz="2400" kern="100" dirty="0">
                <a:latin typeface="Aptos" panose="020B0004020202020204" pitchFamily="34" charset="0"/>
                <a:ea typeface="Aptos" panose="020B0004020202020204" pitchFamily="34" charset="0"/>
                <a:cs typeface="Times New Roman" panose="02020603050405020304" pitchFamily="18" charset="0"/>
              </a:rPr>
              <a:t>This is what is focused in the image so if everything is focused this means that there is a high depth of field and if the thing in the middle or just one thing is focused this means that there is a shallow depth of fields using a larger aperture and the other one a lower aperture. </a:t>
            </a: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Hyperfocal Distance: </a:t>
            </a:r>
            <a:r>
              <a:rPr lang="en-GB" sz="2400" kern="100" dirty="0">
                <a:latin typeface="Aptos" panose="020B0004020202020204" pitchFamily="34" charset="0"/>
                <a:ea typeface="Aptos" panose="020B0004020202020204" pitchFamily="34" charset="0"/>
                <a:cs typeface="Times New Roman" panose="02020603050405020304" pitchFamily="18" charset="0"/>
              </a:rPr>
              <a:t>Dependent on the lens used. The focus and aperture combo that gives you the largest possible depth of field. Full range of information in focus can create a sense of realism and depth.</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7" name="Picture 6" descr="A diagram of a person in a uniform&#10;&#10;AI-generated content may be incorrect.">
            <a:extLst>
              <a:ext uri="{FF2B5EF4-FFF2-40B4-BE49-F238E27FC236}">
                <a16:creationId xmlns:a16="http://schemas.microsoft.com/office/drawing/2014/main" id="{26DD4BCE-DF34-D6B4-7074-E370DC3B78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55048" y="1016006"/>
            <a:ext cx="2368783" cy="1921716"/>
          </a:xfrm>
          <a:prstGeom prst="rect">
            <a:avLst/>
          </a:prstGeom>
        </p:spPr>
      </p:pic>
      <p:pic>
        <p:nvPicPr>
          <p:cNvPr id="7170" name="Picture 2">
            <a:extLst>
              <a:ext uri="{FF2B5EF4-FFF2-40B4-BE49-F238E27FC236}">
                <a16:creationId xmlns:a16="http://schemas.microsoft.com/office/drawing/2014/main" id="{CEDCA19D-7C34-91C6-C3F3-2FCF6DAFFE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5101" y="86621"/>
            <a:ext cx="2368783" cy="315837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lose up of a film strip&#10;&#10;AI-generated content may be incorrect.">
            <a:extLst>
              <a:ext uri="{FF2B5EF4-FFF2-40B4-BE49-F238E27FC236}">
                <a16:creationId xmlns:a16="http://schemas.microsoft.com/office/drawing/2014/main" id="{7984CBD9-7D6E-6370-2586-8319DFE2FE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8206449" y="3429000"/>
            <a:ext cx="3191385" cy="3191385"/>
          </a:xfrm>
          <a:prstGeom prst="rect">
            <a:avLst/>
          </a:prstGeom>
        </p:spPr>
      </p:pic>
    </p:spTree>
    <p:extLst>
      <p:ext uri="{BB962C8B-B14F-4D97-AF65-F5344CB8AC3E}">
        <p14:creationId xmlns:p14="http://schemas.microsoft.com/office/powerpoint/2010/main" val="26463477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45946B-C28D-A8E1-884E-5CA5B065FD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CB1CBF-EE57-762F-C2A9-A19899513C28}"/>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POSITION/VIEWPOINT</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FBC99157-00A1-DF7A-FE2F-A5E02CF08CFD}"/>
              </a:ext>
            </a:extLst>
          </p:cNvPr>
          <p:cNvSpPr>
            <a:spLocks noGrp="1"/>
          </p:cNvSpPr>
          <p:nvPr>
            <p:ph idx="1"/>
          </p:nvPr>
        </p:nvSpPr>
        <p:spPr>
          <a:xfrm>
            <a:off x="301752" y="1016006"/>
            <a:ext cx="6562186" cy="5457945"/>
          </a:xfrm>
          <a:ln>
            <a:solidFill>
              <a:schemeClr val="tx1"/>
            </a:solidFill>
          </a:ln>
        </p:spPr>
        <p:txBody>
          <a:bodyPr>
            <a:normAutofit fontScale="92500" lnSpcReduction="10000"/>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Eye-level:</a:t>
            </a:r>
          </a:p>
          <a:p>
            <a:pPr marL="0" indent="0">
              <a:lnSpc>
                <a:spcPct val="107000"/>
              </a:lnSpc>
              <a:spcAft>
                <a:spcPts val="800"/>
              </a:spcAft>
              <a:buNone/>
            </a:pPr>
            <a:r>
              <a:rPr lang="en-GB" sz="2400" kern="100" dirty="0">
                <a:latin typeface="Aptos" panose="020B0004020202020204" pitchFamily="34" charset="0"/>
                <a:ea typeface="Aptos" panose="020B0004020202020204" pitchFamily="34" charset="0"/>
                <a:cs typeface="Times New Roman" panose="02020603050405020304" pitchFamily="18" charset="0"/>
              </a:rPr>
              <a:t>This means that the camera is directly looking at the subject and there is a straight horizontal line in-between emphasising realism and connection within the image.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Above:</a:t>
            </a:r>
          </a:p>
          <a:p>
            <a:pPr marL="0" indent="0">
              <a:lnSpc>
                <a:spcPct val="107000"/>
              </a:lnSpc>
              <a:spcAft>
                <a:spcPts val="800"/>
              </a:spcAft>
              <a:buNone/>
            </a:pPr>
            <a:r>
              <a:rPr lang="en-GB" sz="2400" kern="100" dirty="0">
                <a:latin typeface="Aptos" panose="020B0004020202020204" pitchFamily="34" charset="0"/>
                <a:ea typeface="Aptos" panose="020B0004020202020204" pitchFamily="34" charset="0"/>
                <a:cs typeface="Times New Roman" panose="02020603050405020304" pitchFamily="18" charset="0"/>
              </a:rPr>
              <a:t>This creates a higher perspective, this means taking photos of things based higher up than the person taking the photo, this makes them look taller and perhaps more intimidating in an image. </a:t>
            </a: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Below: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Looking up to a subject makes it appear dominant and towering. This can create a sense of respect or make the viewer feel small.</a:t>
            </a:r>
          </a:p>
        </p:txBody>
      </p:sp>
      <p:pic>
        <p:nvPicPr>
          <p:cNvPr id="7" name="Picture 6" descr="A diagram of a person's life&#10;&#10;AI-generated content may be incorrect.">
            <a:extLst>
              <a:ext uri="{FF2B5EF4-FFF2-40B4-BE49-F238E27FC236}">
                <a16:creationId xmlns:a16="http://schemas.microsoft.com/office/drawing/2014/main" id="{77DB7F55-3EA5-5E9E-5B9D-5AC7FAF86E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94782" y="780403"/>
            <a:ext cx="1789168" cy="1674446"/>
          </a:xfrm>
          <a:prstGeom prst="rect">
            <a:avLst/>
          </a:prstGeom>
        </p:spPr>
      </p:pic>
      <p:sp>
        <p:nvSpPr>
          <p:cNvPr id="8" name="Rectangle 1">
            <a:extLst>
              <a:ext uri="{FF2B5EF4-FFF2-40B4-BE49-F238E27FC236}">
                <a16:creationId xmlns:a16="http://schemas.microsoft.com/office/drawing/2014/main" id="{144E3595-CA2B-2A83-4492-A6399228ED35}"/>
              </a:ext>
            </a:extLst>
          </p:cNvPr>
          <p:cNvSpPr>
            <a:spLocks noChangeArrowheads="1"/>
          </p:cNvSpPr>
          <p:nvPr/>
        </p:nvSpPr>
        <p:spPr bwMode="auto">
          <a:xfrm flipV="1">
            <a:off x="6245368" y="-11461677"/>
            <a:ext cx="3691718" cy="274228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  </a:t>
            </a:r>
            <a:r>
              <a:rPr kumimoji="0" lang="en-US" altLang="en-US" sz="42600" b="0" i="0" u="none" strike="noStrike" cap="none" normalizeH="0" baseline="0" dirty="0">
                <a:ln>
                  <a:noFill/>
                </a:ln>
                <a:solidFill>
                  <a:srgbClr val="000000"/>
                </a:solidFill>
                <a:effectLst/>
                <a:latin typeface="Arial" panose="020B0604020202020204" pitchFamily="34"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err="1">
                <a:ln>
                  <a:noFill/>
                </a:ln>
                <a:solidFill>
                  <a:srgbClr val="000000"/>
                </a:solidFill>
                <a:effectLst/>
                <a:latin typeface="Arial" panose="020B0604020202020204" pitchFamily="34" charset="0"/>
              </a:rPr>
              <a:t>Bunong</a:t>
            </a:r>
            <a:r>
              <a:rPr kumimoji="0" lang="en-US" altLang="en-US" sz="1800" b="0" i="0" u="none" strike="noStrike" cap="none" normalizeH="0" baseline="0" dirty="0">
                <a:ln>
                  <a:noFill/>
                </a:ln>
                <a:solidFill>
                  <a:srgbClr val="000000"/>
                </a:solidFill>
                <a:effectLst/>
                <a:latin typeface="Arial" panose="020B0604020202020204" pitchFamily="34" charset="0"/>
              </a:rPr>
              <a:t> Guardians. Woman cutting up some vegetables. 2025. Andrew Califf</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8194" name="Picture 2">
            <a:extLst>
              <a:ext uri="{FF2B5EF4-FFF2-40B4-BE49-F238E27FC236}">
                <a16:creationId xmlns:a16="http://schemas.microsoft.com/office/drawing/2014/main" id="{A3E7EA27-20CB-F7F4-F749-E644DABF9C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3585" y="738806"/>
            <a:ext cx="3134820" cy="208857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film strip with a building in the background&#10;&#10;AI-generated content may be incorrect.">
            <a:extLst>
              <a:ext uri="{FF2B5EF4-FFF2-40B4-BE49-F238E27FC236}">
                <a16:creationId xmlns:a16="http://schemas.microsoft.com/office/drawing/2014/main" id="{E5A7B82C-0127-CBF7-926F-B61006564E7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61128" y="3148631"/>
            <a:ext cx="3533603" cy="3533603"/>
          </a:xfrm>
          <a:prstGeom prst="rect">
            <a:avLst/>
          </a:prstGeom>
        </p:spPr>
      </p:pic>
    </p:spTree>
    <p:extLst>
      <p:ext uri="{BB962C8B-B14F-4D97-AF65-F5344CB8AC3E}">
        <p14:creationId xmlns:p14="http://schemas.microsoft.com/office/powerpoint/2010/main" val="30515960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A64F76-A4BE-EA04-FC22-9400B63515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F79B6B-755A-2541-136D-742BD36CC0E4}"/>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MOVEMENT</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35E3785C-7A2B-AD25-F5C9-9582DAFECB54}"/>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Frozen:</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(High Shutter speed) – Decisive moment</a:t>
            </a:r>
            <a:r>
              <a:rPr lang="en-GB" sz="2400" kern="100" dirty="0">
                <a:latin typeface="Aptos" panose="020B0004020202020204" pitchFamily="34" charset="0"/>
                <a:ea typeface="Aptos" panose="020B0004020202020204" pitchFamily="34" charset="0"/>
                <a:cs typeface="Times New Roman" panose="02020603050405020304" pitchFamily="18" charset="0"/>
              </a:rPr>
              <a:t> in focus and mid doing an action. </a:t>
            </a: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Blur: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Lower shutter speed) – Image out of focus. </a:t>
            </a: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Long Exposure: </a:t>
            </a:r>
            <a:r>
              <a:rPr lang="en-GB" sz="2400" kern="100" dirty="0">
                <a:latin typeface="Aptos" panose="020B0004020202020204" pitchFamily="34" charset="0"/>
                <a:ea typeface="Aptos" panose="020B0004020202020204" pitchFamily="34" charset="0"/>
                <a:cs typeface="Times New Roman" panose="02020603050405020304" pitchFamily="18" charset="0"/>
              </a:rPr>
              <a:t>Creates smooth water or ghostly moving objects. Useful to show a passing of time– slow shutter speed.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7" name="Picture 6" descr="A screenshot of a computer&#10;&#10;AI-generated content may be incorrect.">
            <a:extLst>
              <a:ext uri="{FF2B5EF4-FFF2-40B4-BE49-F238E27FC236}">
                <a16:creationId xmlns:a16="http://schemas.microsoft.com/office/drawing/2014/main" id="{05B2191E-EC55-8F34-CFE2-29132D6E94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98812" y="108980"/>
            <a:ext cx="2140242" cy="3037701"/>
          </a:xfrm>
          <a:prstGeom prst="rect">
            <a:avLst/>
          </a:prstGeom>
        </p:spPr>
      </p:pic>
      <p:pic>
        <p:nvPicPr>
          <p:cNvPr id="11" name="Picture 4">
            <a:extLst>
              <a:ext uri="{FF2B5EF4-FFF2-40B4-BE49-F238E27FC236}">
                <a16:creationId xmlns:a16="http://schemas.microsoft.com/office/drawing/2014/main" id="{35D3C844-1A0A-229E-D69D-BA78A427BC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3585" y="108980"/>
            <a:ext cx="2088226" cy="312189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film strip with a bridge in the background&#10;&#10;AI-generated content may be incorrect.">
            <a:extLst>
              <a:ext uri="{FF2B5EF4-FFF2-40B4-BE49-F238E27FC236}">
                <a16:creationId xmlns:a16="http://schemas.microsoft.com/office/drawing/2014/main" id="{BC6BE478-E146-D228-BB72-96C2885B5A3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54444" y="3627122"/>
            <a:ext cx="2578100" cy="2692400"/>
          </a:xfrm>
          <a:prstGeom prst="rect">
            <a:avLst/>
          </a:prstGeom>
        </p:spPr>
      </p:pic>
    </p:spTree>
    <p:extLst>
      <p:ext uri="{BB962C8B-B14F-4D97-AF65-F5344CB8AC3E}">
        <p14:creationId xmlns:p14="http://schemas.microsoft.com/office/powerpoint/2010/main" val="38773324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734406"/>
            <a:ext cx="4566292" cy="4798487"/>
          </a:xfrm>
          <a:solidFill>
            <a:srgbClr val="FFD5E4"/>
          </a:solidFill>
        </p:spPr>
        <p:txBody>
          <a:bodyPr lIns="72000" tIns="144000" rIns="72000" bIns="72000" anchor="ctr">
            <a:normAutofit/>
          </a:bodyPr>
          <a:lstStyle/>
          <a:p>
            <a:r>
              <a:rPr lang="en-GB">
                <a:latin typeface="Futura" pitchFamily="50" charset="0"/>
              </a:rPr>
              <a:t>IMAGE ANALYSIS 3 - CONTEXT</a:t>
            </a:r>
          </a:p>
        </p:txBody>
      </p:sp>
      <p:pic>
        <p:nvPicPr>
          <p:cNvPr id="4" name="Picture 3">
            <a:extLst>
              <a:ext uri="{FF2B5EF4-FFF2-40B4-BE49-F238E27FC236}">
                <a16:creationId xmlns:a16="http://schemas.microsoft.com/office/drawing/2014/main" id="{CB0508D5-2596-EC1B-E889-4C629C037C9A}"/>
              </a:ext>
            </a:extLst>
          </p:cNvPr>
          <p:cNvPicPr>
            <a:picLocks noChangeAspect="1"/>
          </p:cNvPicPr>
          <p:nvPr/>
        </p:nvPicPr>
        <p:blipFill>
          <a:blip r:embed="rId2"/>
          <a:stretch>
            <a:fillRect/>
          </a:stretch>
        </p:blipFill>
        <p:spPr>
          <a:xfrm>
            <a:off x="6610865" y="44605"/>
            <a:ext cx="4506894" cy="6768790"/>
          </a:xfrm>
          <a:prstGeom prst="rect">
            <a:avLst/>
          </a:prstGeom>
          <a:ln w="38100">
            <a:solidFill>
              <a:schemeClr val="accent5">
                <a:lumMod val="20000"/>
                <a:lumOff val="80000"/>
              </a:schemeClr>
            </a:solidFill>
          </a:ln>
        </p:spPr>
      </p:pic>
    </p:spTree>
    <p:extLst>
      <p:ext uri="{BB962C8B-B14F-4D97-AF65-F5344CB8AC3E}">
        <p14:creationId xmlns:p14="http://schemas.microsoft.com/office/powerpoint/2010/main" val="10072205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0" y="0"/>
            <a:ext cx="10515600" cy="758283"/>
          </a:xfrm>
        </p:spPr>
        <p:txBody>
          <a:bodyPr>
            <a:normAutofit/>
          </a:bodyPr>
          <a:lstStyle/>
          <a:p>
            <a:r>
              <a:rPr lang="en-GB" sz="4000">
                <a:latin typeface="Futura" pitchFamily="50" charset="0"/>
              </a:rPr>
              <a:t>Context - definition</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0" y="636865"/>
            <a:ext cx="7292898" cy="6221135"/>
          </a:xfrm>
          <a:ln>
            <a:solidFill>
              <a:schemeClr val="tx1"/>
            </a:solidFill>
          </a:ln>
        </p:spPr>
        <p:txBody>
          <a:bodyPr>
            <a:noAutofit/>
          </a:bodyPr>
          <a:lstStyle/>
          <a:p>
            <a:pPr marL="0" indent="0">
              <a:buNone/>
            </a:pPr>
            <a:r>
              <a:rPr lang="en-GB" sz="1400"/>
              <a:t>Context is the idea of weaving different ideas together using elements of background information from an event or emotion and representing it in a way that it can be understood and shown to an audience. Context allows an idea and the understanding of an image to be transformed and the meaning behind it shown to an audience. Context can be shown and represented in many ways, through methods such as using themes and underlying meaning to communicate a method and using elements of religion and personal history to communicate emotion and send a message through the image. There are 5 factors inside of context; Visible context, invisible context, context derived from viewer, context derived from presentation and context derived from material presentation.</a:t>
            </a:r>
          </a:p>
          <a:p>
            <a:pPr>
              <a:buFontTx/>
              <a:buChar char="-"/>
            </a:pPr>
            <a:r>
              <a:rPr lang="en-GB" sz="1400"/>
              <a:t>Visible context: Context visible in an image. </a:t>
            </a:r>
          </a:p>
          <a:p>
            <a:pPr>
              <a:buFontTx/>
              <a:buChar char="-"/>
            </a:pPr>
            <a:r>
              <a:rPr lang="en-GB" sz="1400"/>
              <a:t>Invisible context: Context requires external knowledge</a:t>
            </a:r>
          </a:p>
          <a:p>
            <a:pPr>
              <a:buFontTx/>
              <a:buChar char="-"/>
            </a:pPr>
            <a:r>
              <a:rPr lang="en-GB" sz="1400"/>
              <a:t>Context derived from viewer: Meaning generated by viewer &amp; subjective understanding.</a:t>
            </a:r>
          </a:p>
          <a:p>
            <a:pPr>
              <a:buFontTx/>
              <a:buChar char="-"/>
            </a:pPr>
            <a:r>
              <a:rPr lang="en-GB" sz="1400"/>
              <a:t>Context derived from presentation: Based on how these are presented, printed and shown to viewer. </a:t>
            </a:r>
          </a:p>
          <a:p>
            <a:pPr>
              <a:buFontTx/>
              <a:buChar char="-"/>
            </a:pPr>
            <a:r>
              <a:rPr lang="en-GB" sz="1400"/>
              <a:t>Context derived from presentation with materials: Presenting and using materials in different ways to show viewer. </a:t>
            </a:r>
          </a:p>
          <a:p>
            <a:pPr marL="0" indent="0">
              <a:buNone/>
            </a:pPr>
            <a:r>
              <a:rPr lang="en-GB" sz="1400"/>
              <a:t>There are lots of ways that context can be interpreted and this can be subjective to the person too. Some people see photos differently to others and the background context, if there is any, allows the audience to relate their own theories to the artists point of view. </a:t>
            </a:r>
          </a:p>
          <a:p>
            <a:pPr marL="0" indent="0">
              <a:buNone/>
            </a:pPr>
            <a:r>
              <a:rPr lang="en-GB" sz="1400"/>
              <a:t>In this image, there is what appears to be a loving couple kissing in the middle of the street with various people watching them and smiling surrounded by towering buildings, in a city environment, suggesting a celebration of some kind. This would be the visible context to most people and what I would see in this image. However, the invisible context, the meaning behind the image and what the photographer is actually taking a picture of is a man who is kissing a stranger after coming back from war or symbolizing that, which is assault. This was recognised recently as assault and was used heavily in the ‘ME TOO’ movement, raising awareness of sexual assault and the effect on women and men around the world. </a:t>
            </a:r>
          </a:p>
        </p:txBody>
      </p:sp>
      <p:pic>
        <p:nvPicPr>
          <p:cNvPr id="4" name="Picture 3">
            <a:extLst>
              <a:ext uri="{FF2B5EF4-FFF2-40B4-BE49-F238E27FC236}">
                <a16:creationId xmlns:a16="http://schemas.microsoft.com/office/drawing/2014/main" id="{7F3127DE-F5E9-2323-9AFD-06DE21670CBD}"/>
              </a:ext>
            </a:extLst>
          </p:cNvPr>
          <p:cNvPicPr>
            <a:picLocks noChangeAspect="1"/>
          </p:cNvPicPr>
          <p:nvPr/>
        </p:nvPicPr>
        <p:blipFill>
          <a:blip r:embed="rId2"/>
          <a:stretch>
            <a:fillRect/>
          </a:stretch>
        </p:blipFill>
        <p:spPr>
          <a:xfrm>
            <a:off x="7391451" y="44605"/>
            <a:ext cx="4506894" cy="6768790"/>
          </a:xfrm>
          <a:prstGeom prst="rect">
            <a:avLst/>
          </a:prstGeom>
          <a:ln w="38100">
            <a:solidFill>
              <a:schemeClr val="accent5">
                <a:lumMod val="20000"/>
                <a:lumOff val="80000"/>
              </a:schemeClr>
            </a:solidFill>
          </a:ln>
        </p:spPr>
      </p:pic>
    </p:spTree>
    <p:extLst>
      <p:ext uri="{BB962C8B-B14F-4D97-AF65-F5344CB8AC3E}">
        <p14:creationId xmlns:p14="http://schemas.microsoft.com/office/powerpoint/2010/main" val="17850041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0" y="87892"/>
            <a:ext cx="6690732" cy="1016004"/>
          </a:xfrm>
        </p:spPr>
        <p:txBody>
          <a:bodyPr>
            <a:normAutofit fontScale="90000"/>
          </a:bodyPr>
          <a:lstStyle/>
          <a:p>
            <a:r>
              <a:rPr lang="en-GB" sz="4000" i="1">
                <a:latin typeface="Futura" pitchFamily="50" charset="0"/>
              </a:rPr>
              <a:t>Anna Kentfield, Alec Soth,</a:t>
            </a:r>
            <a:r>
              <a:rPr lang="en-GB" sz="4000">
                <a:latin typeface="Futura" pitchFamily="50" charset="0"/>
              </a:rPr>
              <a:t> 2017</a:t>
            </a:r>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0" y="1179366"/>
            <a:ext cx="6601521" cy="5590742"/>
          </a:xfrm>
          <a:prstGeom prst="rect">
            <a:avLst/>
          </a:prstGeom>
          <a:ln>
            <a:solidFill>
              <a:schemeClr val="tx1"/>
            </a:solidFill>
          </a:ln>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600"/>
              <a:t>This image is of a woman called Anna. Looking at the image we don’t know this. This image appears to be taken through glass peering into a house, showing the reflection of the tree on the glass that is showing anna through it. The reflection of the trees almost makes it look like she is at one with nature as it is towering over her. There might be plants inside too to add to that naturistic atmosphere. The interior is very cosy, decorated with wooden panels on the walls and cosy blankets and cushions on the floor. There is a picture of a crow above the stone fireplace. Anna is sitting on a wooden chair, with very good posture and just by her there is a thermostat. There is also more furniture as you come away from the focal point and closer to the end of the camera, when the object also gets more blurry. The visual context we can see is that she is a delicate old woman with a peaceful life as plants symbolize being calm and they are meant to be relaxing, which nature can be viewed as too. She is wearing very delicate clothing which could be viewed as something connected to religion as it looks like a religious gown. When looking into the invisible context and the information provided about this image, this tells us that Anna was a very famous dancer, explaining why her posture is so good in this image at that age. Looking at her hands, the fact that she knows how to compose herself, shows that she has coordination and knows how to properly control her body. This is a set up shot where the photographer has told Anna to look at the camera and the fact that she is looking directly into the camera, makes the image even more personal in some ways. She is just off </a:t>
            </a:r>
            <a:r>
              <a:rPr lang="en-GB" sz="1600" err="1"/>
              <a:t>center</a:t>
            </a:r>
            <a:r>
              <a:rPr lang="en-GB" sz="1600"/>
              <a:t> but she is defiantly the focal point of the picture. The colours in the image are very muted but are beautiful in a subtle way. The fact that the photographer has chosen to take this from outside of the glass, represents the idea of looking in or ‘taking a glance into someone's life’ or ‘looking from the outside in’, making this excellent for a magazine cover as it incises people into looking for more clues about this woman and the context behind the image. </a:t>
            </a:r>
          </a:p>
          <a:p>
            <a:pPr marL="0" indent="0">
              <a:buNone/>
            </a:pPr>
            <a:endParaRPr lang="en-GB" sz="1300"/>
          </a:p>
        </p:txBody>
      </p:sp>
      <p:pic>
        <p:nvPicPr>
          <p:cNvPr id="3" name="Picture 2">
            <a:extLst>
              <a:ext uri="{FF2B5EF4-FFF2-40B4-BE49-F238E27FC236}">
                <a16:creationId xmlns:a16="http://schemas.microsoft.com/office/drawing/2014/main" id="{04441FAD-BC4A-D686-7F86-032AF3B891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0732" y="12422"/>
            <a:ext cx="5400907" cy="67589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48062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0" y="0"/>
            <a:ext cx="6096000" cy="1325563"/>
          </a:xfrm>
        </p:spPr>
        <p:txBody>
          <a:bodyPr>
            <a:normAutofit/>
          </a:bodyPr>
          <a:lstStyle/>
          <a:p>
            <a:r>
              <a:rPr lang="en-GB" sz="4000" i="1">
                <a:latin typeface="Futura" pitchFamily="50" charset="0"/>
              </a:rPr>
              <a:t>The Ambassadors, Hans Holbien,</a:t>
            </a:r>
            <a:r>
              <a:rPr lang="en-GB" sz="4000">
                <a:latin typeface="Futura" pitchFamily="50" charset="0"/>
              </a:rPr>
              <a:t>1533</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1" y="1173816"/>
            <a:ext cx="5895277" cy="5583823"/>
          </a:xfrm>
          <a:ln>
            <a:solidFill>
              <a:schemeClr val="tx1"/>
            </a:solidFill>
          </a:ln>
        </p:spPr>
        <p:txBody>
          <a:bodyPr>
            <a:normAutofit fontScale="92500" lnSpcReduction="20000"/>
          </a:bodyPr>
          <a:lstStyle/>
          <a:p>
            <a:pPr marL="0" indent="0">
              <a:buNone/>
            </a:pPr>
            <a:r>
              <a:rPr lang="en-GB" sz="1600"/>
              <a:t>In this image, there are two men standing up straight, puffing out their chests, standing on the two ends of a shelf filled with different objects including instruments and a globe. There are two shelves and on the bottom half there is a musical instrument which looks like a version of a guitar alongside a book with what looks like a globe in the corner. The floor and carpet is heavily detailed and there is a skull painted in a very rare perspective. The men are wearing big puffy cloches and jackets and behind them is a big green curtain with intricate detailing as well as most of the other things in the painting. The two men are looking at the camera and the colours that there are in this image are very rich. This whole painting connotes wealth and you can see that by the objects. We know that these men are very wealthy because at that time in the past, those robes would be very expensive to make as well as bright colours such as green and blue would have been very hard to get a hold of. The objects that they had might not be those colours, but we still know that this is a very expensive painting because blue was very hard to get as paint at the time so for the painter to have access to this must mean that they are a very high profile and highly paid artist. This is also shown through the skull poking out of the floor which is a perspective piece which would have been very technically difficult to paint and with some background knowledge from the painting and if this was hung up in a gallery, when you would walk underneath the image, you would look up and see a skull and the wealthy would do this to intimidate people coming into their grounds and emphasise their wealth and power. Everything in this image is very parallel as in the two shelves are very parallel and the whole painting is set up perfectly. The instruments and books also represent wealth, as at that time only the richest would be able to go to school and have the education to be able to read and play these instruments so this means that this was a privilege to be able to do these things. The painters use of detail in this image makes this painting look 3D and realistic especially for its time. </a:t>
            </a:r>
          </a:p>
        </p:txBody>
      </p:sp>
      <p:pic>
        <p:nvPicPr>
          <p:cNvPr id="4" name="Picture 4" descr="The Ambassadors (Holbein) - Wikipedia">
            <a:extLst>
              <a:ext uri="{FF2B5EF4-FFF2-40B4-BE49-F238E27FC236}">
                <a16:creationId xmlns:a16="http://schemas.microsoft.com/office/drawing/2014/main" id="{7451A0F9-D20C-3A96-916D-BB39DEC155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95277" y="390292"/>
            <a:ext cx="6170265" cy="60774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52229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4" y="86621"/>
            <a:ext cx="11708143" cy="929385"/>
          </a:xfrm>
        </p:spPr>
        <p:txBody>
          <a:bodyPr>
            <a:normAutofit/>
          </a:bodyPr>
          <a:lstStyle/>
          <a:p>
            <a:r>
              <a:rPr lang="en-GB" sz="4000">
                <a:latin typeface="Futura" pitchFamily="50" charset="0"/>
              </a:rPr>
              <a:t>Hearts Content Road series, Logan White, 2025 </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0" y="1212038"/>
            <a:ext cx="5923040" cy="5319131"/>
          </a:xfrm>
          <a:ln>
            <a:solidFill>
              <a:schemeClr val="tx1"/>
            </a:solidFill>
          </a:ln>
        </p:spPr>
        <p:txBody>
          <a:bodyPr>
            <a:noAutofit/>
          </a:bodyPr>
          <a:lstStyle/>
          <a:p>
            <a:pPr marL="0" indent="0">
              <a:buNone/>
            </a:pPr>
            <a:r>
              <a:rPr lang="en-GB" sz="1100"/>
              <a:t>This image is very powerful to look at and tells a story which is why I picked this image. The photograph is taken in an inside environment and the girl is lying on a bed. There is a cut off a chair in the left side of the image which is red with a black lining. There is a covered over window with laced, draped curtains laying over the top with light blue overhanging corners. The room appears to be covered in wooden boards and in the left side of the image there is a dark brown wooden beam running from the carpet to the celling. The carpet is a Reddy-brown colour almost burgundy. The bed is covered with patterns of pink flowers with a sage green background with subtle detail in where the seam of the duvet is. The focal point of the image is the girl who is in the lightning on the bed, looking again, directly into the camera, creating connection between the audience and the subject. Thers is another girl just below her, holding onto the side of the bed, with what looks like an unhappy expression on her face, wearing a red jumper. Above her there are the feet and beginning of the legs of a person and just at the right side of the image you can see the persons side of their finger and the side of the jacket that they are wearing which is checked with red and black stripes. The main girl in the image is wearing a beige coloured jumper with patterns on it with shorts on and pink slightly striped tights. Her feet are muddy. Her expression isn’t very happy in the image; she looks tired. The brightest point of light in the image is focused on the blonde girl who is looking at the camera, emphasising that she is the main focal point of the image. The sort of empty space below the chair and around the chair and above the girl frame her and create almost a half frame making her stand out in the image. The colours, even though this could be perceived to be a slightly sad picture, makes this look bold as the colours are bright. The bright colour of the chair and of the girl bellow's top, draw the eyes of the audience away from the focal point and around the rest of the room as the red is quite a bright colour that catches the eye. The two patches of red are almost in coordination with each other sort of sitting in a diagonal line from each other across the bottom of the image. From this image, I can infer that this girl is perhaps poor shown by the mud on her feet suggesting she might not be able to afford shoes? I can also gather that these people in the image are close and perhaps living together as the bed could be the bed that they all are sharing. This could mean that they are sisters or close friends? When looking into the context behind the image that the artist has told us, it is clear that this image is meant to represent childhood and women as a whole. This series of images was made in New York showing and representing girlhood. Logan uses medium-format photography to create surreal portraits of girls relaxing. These images are staged for the series but looking into the series more it comes more clear to me that some of these images might be set up but the models in the image might have moved around differently and it might be more candid and less staged as is shown to the audience. </a:t>
            </a:r>
          </a:p>
        </p:txBody>
      </p:sp>
      <p:pic>
        <p:nvPicPr>
          <p:cNvPr id="2050" name="Picture 2">
            <a:extLst>
              <a:ext uri="{FF2B5EF4-FFF2-40B4-BE49-F238E27FC236}">
                <a16:creationId xmlns:a16="http://schemas.microsoft.com/office/drawing/2014/main" id="{72423A3A-1D63-3836-B0C8-ADFC047CCC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23040" y="1212038"/>
            <a:ext cx="6212739" cy="5065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35523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45526" y="215533"/>
            <a:ext cx="12100947" cy="464692"/>
          </a:xfrm>
        </p:spPr>
        <p:txBody>
          <a:bodyPr>
            <a:noAutofit/>
          </a:bodyPr>
          <a:lstStyle/>
          <a:p>
            <a:r>
              <a:rPr lang="en-GB" sz="2800">
                <a:latin typeface="Futura" pitchFamily="50" charset="0"/>
              </a:rPr>
              <a:t>On prostitution: Lips, lips cunning lips, smile, kiss enchant! From the series Why Don’t You Dance?, Hannah Darabi, 2025 </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0" y="814040"/>
            <a:ext cx="6824546" cy="6043960"/>
          </a:xfrm>
          <a:ln>
            <a:solidFill>
              <a:schemeClr val="tx1"/>
            </a:solidFill>
          </a:ln>
        </p:spPr>
        <p:txBody>
          <a:bodyPr>
            <a:noAutofit/>
          </a:bodyPr>
          <a:lstStyle/>
          <a:p>
            <a:pPr marL="0" indent="0">
              <a:buNone/>
            </a:pPr>
            <a:r>
              <a:rPr lang="en-GB" sz="1100"/>
              <a:t>This image is from a collection of materials, objects and photos gathered together and represented and presented in a certain way to transfer a message. Hannah has used items as well as her images to convey a message and context behind the artwork. In this image there is a tulip in the right of the image which has a yellow splodge on it, illuminating the yellowness of the flower, which lays on an old book with tea-coloured pages. The bit of the book that is shown is a picture of a woman with some text above it and the other half of the book is covered by other objects in the image. Moving down the stem of the flower, there is a black and white image of a woman which also looks like a flower has been pressed onto the image and then rephotographed and this also has writing at the bottom of the photograph. Moving above this image,  there is a small brightly coloured portrait of two women who seem to be talking to each other and again there is pink writing on it. It looks like it could be a cassette or a old fashioned CD with a picture printed onto the object. Underneath this, there is a brightly coloured blue fading into pink piece of paper which as well as the yellow in the other corner, brightens up the image. The corners of the square objects and images all point diagonally up to the top right hand corner. The focal point is hard to point out as the bright colours in the image draw your eyes to all corners of the picture and the presented artwork which allows the audience to fully consume the piece. These all look like images taken on medium format film. The coloured one at the top could be coloured film but as this looks more modern could also be taken on a digital camera and just made more grainy. The images that are in black and white are old and black and white, adding elements of history and nostalgia into this piece. The objects and images are constructed and presented in a way that draws your eyes to all ends of the page by having different pops of colour in between the black and white. The fact that they are arranged to look sort of random but not messy, interests the audience and means they have to move around to look at all aspects of the piece. This series of images is about how dance helps express resistance and power and represents cultural change in the Iranian society.  Hannah  wanted to express the element and idea of freedom within women and how dancing allowed them to have freedom of movement in life and allowed dance to be used as a way of resistance. This represents her family's life  in this war ridden environment and her experience with how dance related to the protection about the war and other problems that she had seen people facing in Iran. This is also about how dance allows people to be free in movement and how you can express problems and emotion through it. In this image you can see her message through the woman especially on the right side of the image who looks like she is mid dancing with a very emotive expression on her face. The flowers on the image represent the beauty in dance and in women themselves. The colour in the image is used to express freedom and colour within the world of dance. Hannah was also influenced by other dancers that she had met to create this series of artwork. She represents feminism through the use of representing dance and the element of freedom through this moving piece of work and relates a lot to the people of her home country and raises awareness of the issues that here are in Ira. She also expresses how dance and the feeling of freedom and purpose can help people feel free and overall  act as a resistance to the issues going on where they live. The use of real objects and not just prints also make the piece feel more dynamic and connote a deeper meaning, making the whole piece more realistic emphasising the power and strong message through this piece. This relates to the idea that she named the series, prostitution because people sometimes associate dancing with this and don’t realise how dance can be used in many ways to represent emotion and release built up energy, helping people express their emotions through movement which is a very powerful thing. </a:t>
            </a:r>
          </a:p>
        </p:txBody>
      </p:sp>
      <p:pic>
        <p:nvPicPr>
          <p:cNvPr id="1028" name="Picture 4">
            <a:extLst>
              <a:ext uri="{FF2B5EF4-FFF2-40B4-BE49-F238E27FC236}">
                <a16:creationId xmlns:a16="http://schemas.microsoft.com/office/drawing/2014/main" id="{40D80D63-9D25-583C-02BE-0473425A5E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6058" y="1338147"/>
            <a:ext cx="5188521" cy="40478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61515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B4C1A8-1E58-2347-6B7A-7646327F2B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E593BB-B8EB-A9F1-7883-B4E66278FD57}"/>
              </a:ext>
            </a:extLst>
          </p:cNvPr>
          <p:cNvSpPr>
            <a:spLocks noGrp="1"/>
          </p:cNvSpPr>
          <p:nvPr>
            <p:ph type="title"/>
          </p:nvPr>
        </p:nvSpPr>
        <p:spPr>
          <a:xfrm>
            <a:off x="182104" y="86621"/>
            <a:ext cx="12009895" cy="1325563"/>
          </a:xfrm>
        </p:spPr>
        <p:txBody>
          <a:bodyPr>
            <a:normAutofit/>
          </a:bodyPr>
          <a:lstStyle/>
          <a:p>
            <a:r>
              <a:rPr lang="en-GB" sz="4000" i="1">
                <a:latin typeface="Futura" pitchFamily="50" charset="0"/>
              </a:rPr>
              <a:t>Grandma Ruby and Me from Notion of Family, La Toya Frazer, 2005</a:t>
            </a:r>
            <a:endParaRPr lang="en-GB" sz="4000">
              <a:latin typeface="Futura" pitchFamily="50" charset="0"/>
            </a:endParaRPr>
          </a:p>
        </p:txBody>
      </p:sp>
      <p:sp>
        <p:nvSpPr>
          <p:cNvPr id="3" name="Content Placeholder 2">
            <a:extLst>
              <a:ext uri="{FF2B5EF4-FFF2-40B4-BE49-F238E27FC236}">
                <a16:creationId xmlns:a16="http://schemas.microsoft.com/office/drawing/2014/main" id="{E3AA11A9-09DA-8E9E-7A0C-765CCAD3FE9E}"/>
              </a:ext>
            </a:extLst>
          </p:cNvPr>
          <p:cNvSpPr>
            <a:spLocks noGrp="1"/>
          </p:cNvSpPr>
          <p:nvPr>
            <p:ph idx="1"/>
          </p:nvPr>
        </p:nvSpPr>
        <p:spPr>
          <a:xfrm>
            <a:off x="0" y="1313434"/>
            <a:ext cx="6096000" cy="5042761"/>
          </a:xfrm>
          <a:ln>
            <a:solidFill>
              <a:schemeClr val="tx1"/>
            </a:solidFill>
          </a:ln>
        </p:spPr>
        <p:txBody>
          <a:bodyPr>
            <a:normAutofit fontScale="70000" lnSpcReduction="20000"/>
          </a:bodyPr>
          <a:lstStyle/>
          <a:p>
            <a:pPr marL="0" indent="0">
              <a:buNone/>
            </a:pPr>
            <a:r>
              <a:rPr lang="en-GB" sz="1600"/>
              <a:t>This image is taken in an indoor environment, and is a black and white image, which could’ve been taken on film or by looking at the high quality image, it is probably digital turned into black and white. There are arrange of objects in the picture including many dolls and toys in the background on shelves. By looking at the image you can tell that this is an old er image as the TV is an older model compared to present day. By looking at the objects around you can also get the feel of this being taken a while ago as it doesn’t look modernised. The black and white feeling in the image gives it a nostalgic atmosphere and a more personal one. The fact that the two people in the image are looking at the camera also connects the audience to the subjects a lot more and feels more personal. The models are very relaxed in the image showing that they are comfortable in that setting, making the atmosphere of the image feel more homely and warm. The amount of objects and the carpet also adds to the homily feeling of the image. This is clearly in one of their houses and the objects are personal to one of the people or both of the subjects in this image. The right side of the image containing most of the objects is a lot darker than the other side which almost acts as a frame for the young girl and the woman. The light is hitting straight at the girl, suggesting that this is a flash photo and making her stand out the most. Both subjects in this image are the focal point and they stand out and look bold as they are staring right into the Lense, straight towards the audience so that is what they would be most intrigued by. This is quite a high contrast image showing the shadows between the objects and giving the photo real depth and texture to it. It is high detail as well emphasising the depth of the objects and subjects in the image. The girl is wearing casual clothes suggesting that she is comfortable in that environment and in herself, and the older woman is in a patterned dress symbolizing elegance. This to me looks like a family photo and that the couple are related as they are sitting close together and are clearly comfortable in each others company as posture is poor and clothing is comfortable.  This image is about a granddaughter who is the photographer taking the image and who is the girl in the image and her grandmother. She explains that they were very close and really connected and would have designated times of where they would sit together just like they are doing in this image when she was a child and the grandmother would braid her hair and spend time with her, She really idolised her grandmother and she taught her how to value her worth and helped her reconnect with her family. The array of dolls in the image are the grandmothers that she started collecting after her own daughter died, so they are in memory of her. She would look after them and the granddaughter would help dress them up and  make sure they are in good condition which must have built an immense connection between them, both sharing their grief and consoling each other, looking after each other like they are doing to the dolls. Ruby explains that this picture is very meaningful to her because this is one of the only moments of photographing her family that her grandmother has listened and looked at the camera and the fact that it was taken in this spot with this emotional meaning behind the environment, makes this very powerful  and a very personal  piece of work. This whole image is to represent and say thank you to how much the grandmother has taught ruby and how grateful she is to have her ibn her life protecting her and always keeping her safe. This was taken in some of the grandmothers last years of living which makes this even more of a powerful piece and is showing the love that the photographer has for her family. This represents the love and allows the photographer to show her grief and present how much she loved her grandmother. </a:t>
            </a:r>
          </a:p>
        </p:txBody>
      </p:sp>
      <p:pic>
        <p:nvPicPr>
          <p:cNvPr id="4" name="Picture 2">
            <a:extLst>
              <a:ext uri="{FF2B5EF4-FFF2-40B4-BE49-F238E27FC236}">
                <a16:creationId xmlns:a16="http://schemas.microsoft.com/office/drawing/2014/main" id="{D19F4DBA-42D6-A5CD-DB17-CE1CE9810A65}"/>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6096000" y="1559782"/>
            <a:ext cx="5849758" cy="4648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08332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National Reconnaissance Office Ground Station, New Mexico">
            <a:extLst>
              <a:ext uri="{FF2B5EF4-FFF2-40B4-BE49-F238E27FC236}">
                <a16:creationId xmlns:a16="http://schemas.microsoft.com/office/drawing/2014/main" id="{F97A761F-86B3-0F3A-97A0-5699DF3AD7B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57"/>
          <a:stretch/>
        </p:blipFill>
        <p:spPr bwMode="auto">
          <a:xfrm>
            <a:off x="-80012" y="0"/>
            <a:ext cx="6096001" cy="689034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a:extLst>
              <a:ext uri="{FF2B5EF4-FFF2-40B4-BE49-F238E27FC236}">
                <a16:creationId xmlns:a16="http://schemas.microsoft.com/office/drawing/2014/main" id="{FE670440-E3A2-271E-C5E0-D154722BB18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9691"/>
          <a:stretch/>
        </p:blipFill>
        <p:spPr bwMode="auto">
          <a:xfrm>
            <a:off x="6015989" y="0"/>
            <a:ext cx="6176011" cy="689034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145472"/>
            <a:ext cx="10162309" cy="1647702"/>
          </a:xfrm>
          <a:solidFill>
            <a:srgbClr val="FFD5E4"/>
          </a:solidFill>
        </p:spPr>
        <p:txBody>
          <a:bodyPr lIns="72000" tIns="144000" rIns="72000" bIns="72000" anchor="ctr">
            <a:normAutofit fontScale="90000"/>
          </a:bodyPr>
          <a:lstStyle/>
          <a:p>
            <a:r>
              <a:rPr lang="en-GB" dirty="0">
                <a:latin typeface="Futura" pitchFamily="50" charset="0"/>
              </a:rPr>
              <a:t>ARTWORK STUDY </a:t>
            </a:r>
            <a:br>
              <a:rPr lang="en-GB" dirty="0">
                <a:latin typeface="Futura" pitchFamily="50" charset="0"/>
              </a:rPr>
            </a:br>
            <a:r>
              <a:rPr lang="en-GB" dirty="0">
                <a:latin typeface="Futura" pitchFamily="50" charset="0"/>
              </a:rPr>
              <a:t>SEMINAR</a:t>
            </a:r>
          </a:p>
        </p:txBody>
      </p:sp>
      <p:sp>
        <p:nvSpPr>
          <p:cNvPr id="6" name="TextBox 5">
            <a:extLst>
              <a:ext uri="{FF2B5EF4-FFF2-40B4-BE49-F238E27FC236}">
                <a16:creationId xmlns:a16="http://schemas.microsoft.com/office/drawing/2014/main" id="{75133813-7407-3EB2-62D5-AE3E8EFD2302}"/>
              </a:ext>
            </a:extLst>
          </p:cNvPr>
          <p:cNvSpPr txBox="1"/>
          <p:nvPr/>
        </p:nvSpPr>
        <p:spPr>
          <a:xfrm>
            <a:off x="14230350" y="-19545300"/>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17432395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Context - definition</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0" y="1094687"/>
            <a:ext cx="6031861" cy="5676692"/>
          </a:xfrm>
          <a:ln>
            <a:solidFill>
              <a:schemeClr val="tx1"/>
            </a:solidFill>
          </a:ln>
        </p:spPr>
        <p:txBody>
          <a:bodyPr>
            <a:normAutofit fontScale="85000" lnSpcReduction="10000"/>
          </a:bodyPr>
          <a:lstStyle/>
          <a:p>
            <a:pPr>
              <a:buFontTx/>
              <a:buChar char="-"/>
            </a:pPr>
            <a:r>
              <a:rPr lang="en-GB" sz="1300" dirty="0"/>
              <a:t>I thought the image was very imitate and emotional. You can see that it is intimate as the women in the image are very relaxed and their posture is relaxed so you can tell that they are comfortable around each other which emphasise the closeness between them. The invisible context tells us that they are family and there are many emotions such as grief behind this image that tells us how close these granddaughter and grandmother really are which gives the image an intimate feeling. The fact that they are both looking at the camera too, allows the audience to feel fully involved in the image and relate more. Others described it as poignant which means giving a strong sense of emotion, often nostalgia and sadness which I agree with as there is grief shown in this image and the emotion is mostly given through the invisible context but is represented strongly in this image. </a:t>
            </a:r>
          </a:p>
          <a:p>
            <a:pPr>
              <a:buFontTx/>
              <a:buChar char="-"/>
            </a:pPr>
            <a:r>
              <a:rPr lang="en-GB" sz="1300" dirty="0"/>
              <a:t>The research behind the image was largely about how the grandmother had cancer and how her daughter was murdered and that was why she collects the dolls and she started collecting them after she was murdered in memory of her. Because the grandmother also died and the photographer’s mother also did, this has a strong sense of grief and remembrance towards the loved ones that died. This image is part of a series of images that talk about how their area was affected by the industrial working industry and how people had to live and how the men were off working and the women would look after each other and look after everything at the house and the article talked about how families struggled with abuse throughout this time and this is a very moving image looking into and representing the families that she is talking about in this series which is very deep and meaningful as it is like a peak into their lives and her life as a child. </a:t>
            </a:r>
          </a:p>
          <a:p>
            <a:pPr>
              <a:buFontTx/>
              <a:buChar char="-"/>
            </a:pPr>
            <a:r>
              <a:rPr lang="en-GB" sz="1300" dirty="0"/>
              <a:t>The invisible context behind the image tells us that this image is about the granddaughter and her grandmother and the bond that they have. This is taken inside of her grandmothers house and she asked her grandmother to do her hair the same way like when she was a child and sat down with her like she did every Saturday and the grandmother would show her her dolls and just spend time with her and this was almost recreated in a way in this image. Frazer had the camera set up and was sitting down with her and then just randomly said for her grandmother to look at the image and she was saying in an article that this is one of her favourite images because she has never gotten her grandmother to look at the camera and engage with it before and there is something deeply special and meaningful about that. </a:t>
            </a:r>
          </a:p>
          <a:p>
            <a:pPr>
              <a:buFontTx/>
              <a:buChar char="-"/>
            </a:pPr>
            <a:r>
              <a:rPr lang="en-GB" sz="1300" dirty="0"/>
              <a:t>The picture is black and white (monochrome), and is high contrast emphasising the different shades in the image, emphasising depth within the image. This is also very highly detailed making the picture look very textured and overall a high quality image. </a:t>
            </a:r>
          </a:p>
          <a:p>
            <a:pPr>
              <a:buFontTx/>
              <a:buChar char="-"/>
            </a:pPr>
            <a:r>
              <a:rPr lang="en-GB" sz="1300" dirty="0"/>
              <a:t>Having a close inner family is important to me because I am very close with my mum, dad and brother and just spending time with them is where I feel my most comfortable so this image I relate to because they are comfortable in this image and are very closely bonded in a homely environment which is similar to my family all sitting in the lounge together at home. </a:t>
            </a:r>
          </a:p>
          <a:p>
            <a:pPr marL="0" indent="0">
              <a:buNone/>
            </a:pPr>
            <a:endParaRPr lang="en-GB" sz="1300" dirty="0"/>
          </a:p>
          <a:p>
            <a:pPr>
              <a:buFontTx/>
              <a:buChar char="-"/>
            </a:pPr>
            <a:endParaRPr lang="en-GB" sz="1300" dirty="0"/>
          </a:p>
          <a:p>
            <a:pPr>
              <a:buFontTx/>
              <a:buChar char="-"/>
            </a:pPr>
            <a:endParaRPr lang="en-GB" sz="1300" dirty="0"/>
          </a:p>
          <a:p>
            <a:pPr>
              <a:buFontTx/>
              <a:buChar char="-"/>
            </a:pPr>
            <a:endParaRPr lang="en-GB" sz="1300" dirty="0"/>
          </a:p>
        </p:txBody>
      </p:sp>
      <p:pic>
        <p:nvPicPr>
          <p:cNvPr id="4" name="Picture 2">
            <a:extLst>
              <a:ext uri="{FF2B5EF4-FFF2-40B4-BE49-F238E27FC236}">
                <a16:creationId xmlns:a16="http://schemas.microsoft.com/office/drawing/2014/main" id="{951831BA-E71A-F585-CA03-5D389428F6EC}"/>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6160137" y="1307006"/>
            <a:ext cx="5967724" cy="47425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6587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4" y="86621"/>
            <a:ext cx="12009895" cy="1325563"/>
          </a:xfrm>
        </p:spPr>
        <p:txBody>
          <a:bodyPr>
            <a:normAutofit/>
          </a:bodyPr>
          <a:lstStyle/>
          <a:p>
            <a:r>
              <a:rPr lang="en-GB" sz="4000" i="1" dirty="0">
                <a:latin typeface="Futura" pitchFamily="50" charset="0"/>
              </a:rPr>
              <a:t>Grandma Ruby and Me from Notion of Family, La Toya Frazer, 2005</a:t>
            </a:r>
            <a:endParaRPr lang="en-GB" sz="4000" dirty="0">
              <a:latin typeface="Futura" pitchFamily="50" charset="0"/>
            </a:endParaRPr>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0" y="1291590"/>
            <a:ext cx="7497781" cy="5566410"/>
          </a:xfrm>
          <a:prstGeom prst="rect">
            <a:avLst/>
          </a:prstGeom>
          <a:ln>
            <a:solidFill>
              <a:schemeClr val="tx1"/>
            </a:solidFill>
          </a:ln>
        </p:spPr>
        <p:txBody>
          <a:bodyPr vert="horz" lIns="91440" tIns="45720" rIns="91440" bIns="45720" rtlCol="0">
            <a:normAutofit fontScale="4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100" dirty="0"/>
              <a:t>This image is taken in an indoor environment, and is a black and white image, which could’ve been taken on film or by looking at the high quality image, it is probably digital turned into black and white. There are arrange of objects in the picture including many dolls and toys in the background on shelves. By looking at the image you can tell that this is an old er image as the TV is an older model compared to present day. By looking at the objects around you can also get the feel of this being taken a while ago as it doesn’t look modernised. </a:t>
            </a:r>
          </a:p>
          <a:p>
            <a:pPr marL="0" indent="0">
              <a:buNone/>
            </a:pPr>
            <a:r>
              <a:rPr lang="en-GB" sz="2100" dirty="0"/>
              <a:t>I thought the image was very imitate and emotional. You can see that it is intimate as the women in the image are very relaxed and their posture is relaxed so you can tell that they are comfortable around each other which emphasise the closeness between them. The invisible context tells us that they are family and there are many emotions such as grief behind this image that tells us how close these granddaughter and grandmother really are which gives the image an intimate feeling. The fact that they are both looking at the camera too, allows the audience to feel fully involved in the image and relate more. Others described it as poignant which means giving a strong sense of emotion, often nostalgia and sadness which I agree with as there is grief shown in this image and the emotion is mostly given through the invisible context but is represented strongly in this image. </a:t>
            </a:r>
          </a:p>
          <a:p>
            <a:pPr marL="0" indent="0">
              <a:buNone/>
            </a:pPr>
            <a:r>
              <a:rPr lang="en-GB" sz="2100" dirty="0"/>
              <a:t>The picture is black and white (monochrome), and is high contrast emphasising the different shades in the image, emphasising depth within the image. This is also very highly detailed making the picture look very textured and overall a high quality image. The black and white feeling in the image gives it a nostalgic atmosphere and a more personal one. The fact that the two people in the image are looking at the camera also connects the audience to the subjects a lot more and feels more personal. </a:t>
            </a:r>
          </a:p>
          <a:p>
            <a:pPr marL="0" indent="0">
              <a:buNone/>
            </a:pPr>
            <a:r>
              <a:rPr lang="en-GB" sz="2100" dirty="0"/>
              <a:t>The models are very relaxed in the image showing that they are comfortable in that setting, making the atmosphere of the image feel more homely and warm. The amount of objects and the carpet also adds to the homily feeling of the image. This is clearly in one of their houses and the objects are personal to one of the people or both of the subjects in this image. The right side of the image containing most of the objects is a lot darker than the other side which almost acts as a frame for the young girl and the woman. The light is hitting straight at the girl, suggesting that this is a flash photo and making her stand out the most. Both subjects in this image are the focal point and they stand out and look bold as they are staring right into the Lense, straight towards the audience so that is what they would be most intrigued by. </a:t>
            </a:r>
          </a:p>
          <a:p>
            <a:pPr marL="0" indent="0">
              <a:buNone/>
            </a:pPr>
            <a:r>
              <a:rPr lang="en-GB" sz="2100" dirty="0"/>
              <a:t>This is quite a high contrast image showing the shadows between the objects and giving the photo real depth and texture to it. It is high detail as well emphasising the depth of the objects and subjects in the image. The girl is wearing casual clothes suggesting that she is comfortable in that environment and in herself, and the older woman is in a patterned dress symbolizing elegance. This to me looks like a family photo and that the couple are related as they are sitting close together and are clearly comfortable in each others company as posture is poor and clothing is comfortable.  </a:t>
            </a:r>
          </a:p>
          <a:p>
            <a:pPr marL="0" indent="0">
              <a:buNone/>
            </a:pPr>
            <a:r>
              <a:rPr lang="en-GB" sz="2100" dirty="0"/>
              <a:t>This image is about a granddaughter who is the photographer taking the image and who is the girl in the image and her grandmother. The research behind the image was largely about how the grandmother had cancer and how her daughter was murdered and that was why she collects the dolls and she started collecting them after she was murdered in memory of her. Because the grandmother also died and the photographer’s mother also did, this has a strong sense of grief and remembrance towards the loved ones that died. This image is part of a series of images that talk about how their area was affected by the industrial working industry and how people had to live and how the men were off working and the women would look after each other and look after everything at the house and the article talked about how families struggled with abuse throughout this time and this is a very moving image looking into and representing the families that she is talking about in this series which is very deep and meaningful as it is like a peak into their lives and her life as a child. The invisible context behind the image tells us that this image is about the granddaughter and her grandmother and the bond that they have. This is taken inside of her grandmothers house and she asked her grandmother to do her hair the same way like when she was a child and sat down with her like she did every Saturday and the grandmother would show her her dolls and just spend time with her and this was almost recreated in a way in this image. Frazer had the camera set up and was sitting down with her and then just randomly said for her grandmother to look at the image and she was saying in an article that this is one of her favourite images because she has never gotten her grandmother to look at the camera and engage with it before and there is something deeply special and meaningful about that. </a:t>
            </a:r>
          </a:p>
          <a:p>
            <a:pPr marL="0" indent="0">
              <a:buNone/>
            </a:pPr>
            <a:r>
              <a:rPr lang="en-GB" sz="2100" dirty="0"/>
              <a:t>She explains that they were very close and really connected and would have designated times of where they would sit together just like they are doing in this image when she was a child and the grandmother would braid her hair and spend time with her, She really idolised her grandmother and she taught her how to value her worth and helped her reconnect with her family. The array of dolls in the image are the grandmothers that she started collecting after her own daughter died, so they are in memory of her. She would look after them and the granddaughter would help dress them up and  make sure they are in good condition which must have built an immense connection between them, both sharing their grief and consoling each other, looking after each other like they are doing to the dolls. Ruby explains that this picture is very meaningful to her because this is one of the only moments of photographing her family that her grandmother has listened and looked at the camera and the fact that it was taken in this spot with this emotional meaning behind the environment, makes this very powerful  and a very personal  piece of work. This whole image is to represent and say thank you to how much the grandmother has taught ruby and how grateful she is to have her ibn her life protecting her and always keeping her safe. This was taken in some of the grandmothers last years of living which makes this even more of a powerful piece and is showing the love that the photographer has for her family. This represents the love and allows the photographer to show her grief and present how much she loved her grandmother. </a:t>
            </a:r>
          </a:p>
          <a:p>
            <a:pPr marL="0" indent="0">
              <a:buNone/>
            </a:pPr>
            <a:r>
              <a:rPr lang="en-GB" sz="2100" dirty="0"/>
              <a:t>Having a close inner family is important to me because I am very close with my mum, dad and brother and just spending time with them is where I feel my most comfortable so this image I relate to because they are comfortable in this image and are very closely bonded in a homely environment which is similar to my family all sitting in the lounge together at home. </a:t>
            </a:r>
          </a:p>
          <a:p>
            <a:pPr marL="0" indent="0">
              <a:buNone/>
            </a:pPr>
            <a:endParaRPr lang="en-GB" sz="1400" dirty="0"/>
          </a:p>
          <a:p>
            <a:pPr marL="0" indent="0">
              <a:buNone/>
            </a:pPr>
            <a:r>
              <a:rPr lang="en-GB" sz="1300" dirty="0"/>
              <a:t>	</a:t>
            </a:r>
          </a:p>
        </p:txBody>
      </p:sp>
      <p:pic>
        <p:nvPicPr>
          <p:cNvPr id="4" name="Picture 2">
            <a:extLst>
              <a:ext uri="{FF2B5EF4-FFF2-40B4-BE49-F238E27FC236}">
                <a16:creationId xmlns:a16="http://schemas.microsoft.com/office/drawing/2014/main" id="{750793BE-B995-D7CC-68DB-6B3C40EE989B}"/>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7497781" y="1563747"/>
            <a:ext cx="4694218" cy="37305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52055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notebook and camera on a table&#10;&#10;Description automatically generated">
            <a:extLst>
              <a:ext uri="{FF2B5EF4-FFF2-40B4-BE49-F238E27FC236}">
                <a16:creationId xmlns:a16="http://schemas.microsoft.com/office/drawing/2014/main" id="{4CE4DA38-02F6-0BFB-1BE3-46A206F3654F}"/>
              </a:ext>
            </a:extLst>
          </p:cNvPr>
          <p:cNvPicPr>
            <a:picLocks noChangeAspect="1"/>
          </p:cNvPicPr>
          <p:nvPr/>
        </p:nvPicPr>
        <p:blipFill>
          <a:blip r:embed="rId2">
            <a:alphaModFix amt="50000"/>
          </a:blip>
          <a:srcRect t="31009" b="12741"/>
          <a:stretch/>
        </p:blipFill>
        <p:spPr>
          <a:xfrm>
            <a:off x="20" y="1"/>
            <a:ext cx="12191980" cy="6858000"/>
          </a:xfrm>
          <a:prstGeom prst="rect">
            <a:avLst/>
          </a:prstGeom>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524000" y="1348140"/>
            <a:ext cx="9144000" cy="2900518"/>
          </a:xfrm>
        </p:spPr>
        <p:txBody>
          <a:bodyPr lIns="72000" tIns="144000" rIns="72000" bIns="72000">
            <a:normAutofit/>
          </a:bodyPr>
          <a:lstStyle/>
          <a:p>
            <a:r>
              <a:rPr lang="en-GB" dirty="0">
                <a:latin typeface="Futura" pitchFamily="50" charset="0"/>
              </a:rPr>
              <a:t>PROJECT CYCLE-</a:t>
            </a:r>
            <a:br>
              <a:rPr lang="en-GB" dirty="0">
                <a:latin typeface="Futura" pitchFamily="50" charset="0"/>
              </a:rPr>
            </a:br>
            <a:r>
              <a:rPr lang="en-GB" dirty="0">
                <a:latin typeface="Futura" pitchFamily="50" charset="0"/>
              </a:rPr>
              <a:t>Planning/Documenting</a:t>
            </a:r>
          </a:p>
        </p:txBody>
      </p:sp>
    </p:spTree>
    <p:extLst>
      <p:ext uri="{BB962C8B-B14F-4D97-AF65-F5344CB8AC3E}">
        <p14:creationId xmlns:p14="http://schemas.microsoft.com/office/powerpoint/2010/main" val="6523258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Planning and documenting</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86859" y="1137926"/>
            <a:ext cx="6265173" cy="5506714"/>
          </a:xfrm>
          <a:ln>
            <a:solidFill>
              <a:schemeClr val="tx1"/>
            </a:solidFill>
          </a:ln>
        </p:spPr>
        <p:txBody>
          <a:bodyPr>
            <a:normAutofit fontScale="92500" lnSpcReduction="10000"/>
          </a:bodyPr>
          <a:lstStyle/>
          <a:p>
            <a:pPr marL="0" indent="0">
              <a:buNone/>
            </a:pPr>
            <a:r>
              <a:rPr lang="en-GB" sz="1300" dirty="0"/>
              <a:t>Planning a shoot allows everything to go to plan on a shoot and everything to run perfectly, to be able to get the perfect shot and get the desired outcome from the shoot. </a:t>
            </a:r>
          </a:p>
          <a:p>
            <a:pPr marL="0" indent="0">
              <a:buNone/>
            </a:pPr>
            <a:r>
              <a:rPr lang="en-GB" sz="1300" dirty="0"/>
              <a:t>The most important things to consider when planning a shoot are, aim, timescale, kit, research, correspondence and location. </a:t>
            </a:r>
          </a:p>
          <a:p>
            <a:pPr marL="0" indent="0">
              <a:buNone/>
            </a:pPr>
            <a:r>
              <a:rPr lang="en-GB" sz="1300" dirty="0"/>
              <a:t>Aim = It is important to identify the aim of your shoot and set a goal to achieve it so you get everything out of the shoot. </a:t>
            </a:r>
          </a:p>
          <a:p>
            <a:pPr marL="0" indent="0">
              <a:buNone/>
            </a:pPr>
            <a:r>
              <a:rPr lang="en-GB" sz="1300" dirty="0"/>
              <a:t>Timescale = It’s important to know how long planning and taking your shoot will take so that you can make sure you have enough time to get the right images and make sure you get them in the right way. </a:t>
            </a:r>
          </a:p>
          <a:p>
            <a:pPr marL="0" indent="0">
              <a:buNone/>
            </a:pPr>
            <a:r>
              <a:rPr lang="en-GB" sz="1300" dirty="0"/>
              <a:t>Kit = It’s important to have the right kit so you are ready for the sicario and shoot that you planned so you can get the desired outcome and so that nothing goes wrong. </a:t>
            </a:r>
          </a:p>
          <a:p>
            <a:pPr marL="0" indent="0">
              <a:buNone/>
            </a:pPr>
            <a:r>
              <a:rPr lang="en-GB" sz="1300" dirty="0"/>
              <a:t>Research = It is important to research locations and information about doing the shoot, so that you know how  long the shoot is going to take, if the location is accessible and how to get there so you are ready on the day and can take this into account when planning the shoot and especially timescale. </a:t>
            </a:r>
          </a:p>
          <a:p>
            <a:pPr marL="0" indent="0">
              <a:buNone/>
            </a:pPr>
            <a:r>
              <a:rPr lang="en-GB" sz="1300" dirty="0"/>
              <a:t>Correspondence = This allows you to get permission to get into places and allows you to move places freely beforehand instead of having to asking permission to take photos on the day which isn’t very organised. </a:t>
            </a:r>
          </a:p>
          <a:p>
            <a:pPr marL="0" indent="0">
              <a:buNone/>
            </a:pPr>
            <a:r>
              <a:rPr lang="en-GB" sz="1300" dirty="0"/>
              <a:t>Location = A lot like research, this helps know what background suits the subject and theme of the shoot that you want to capture. </a:t>
            </a:r>
          </a:p>
          <a:p>
            <a:pPr marL="0" indent="0">
              <a:buNone/>
            </a:pPr>
            <a:r>
              <a:rPr lang="en-GB" sz="1300" dirty="0"/>
              <a:t>In this student example, this person documents their planning very well and in heavy detail, they use images to help explain how they planned their shoot and did a lot of looking at location and talking to correspondence to be able to present and shoot her work which is a very good plan. </a:t>
            </a:r>
          </a:p>
          <a:p>
            <a:pPr marL="0" indent="0">
              <a:buNone/>
            </a:pPr>
            <a:r>
              <a:rPr lang="en-GB" sz="1300" dirty="0"/>
              <a:t>Documenting your work is helpful for reflection as you can properly analyse your images and see what you've done better and what you like about the images and you can see if it tells the right message and story etc. </a:t>
            </a:r>
          </a:p>
        </p:txBody>
      </p:sp>
      <p:pic>
        <p:nvPicPr>
          <p:cNvPr id="6" name="Picture 5" descr="A screenshot of a newspaper&#10;&#10;AI-generated content may be incorrect.">
            <a:extLst>
              <a:ext uri="{FF2B5EF4-FFF2-40B4-BE49-F238E27FC236}">
                <a16:creationId xmlns:a16="http://schemas.microsoft.com/office/drawing/2014/main" id="{AA4E9289-F8E7-BD8A-166B-643AF4F856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49568" y="1806765"/>
            <a:ext cx="5655573" cy="3244470"/>
          </a:xfrm>
          <a:prstGeom prst="rect">
            <a:avLst/>
          </a:prstGeom>
        </p:spPr>
      </p:pic>
    </p:spTree>
    <p:extLst>
      <p:ext uri="{BB962C8B-B14F-4D97-AF65-F5344CB8AC3E}">
        <p14:creationId xmlns:p14="http://schemas.microsoft.com/office/powerpoint/2010/main" val="14707652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FA4693-42DD-7AC7-8E3F-2C012E2D0F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E5405D-3261-79D1-7454-0E736F85B3AC}"/>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How did they do this?</a:t>
            </a:r>
          </a:p>
        </p:txBody>
      </p:sp>
      <p:sp>
        <p:nvSpPr>
          <p:cNvPr id="3" name="Content Placeholder 2">
            <a:extLst>
              <a:ext uri="{FF2B5EF4-FFF2-40B4-BE49-F238E27FC236}">
                <a16:creationId xmlns:a16="http://schemas.microsoft.com/office/drawing/2014/main" id="{4288B158-1E25-0C78-EB51-D4C5E82CE833}"/>
              </a:ext>
            </a:extLst>
          </p:cNvPr>
          <p:cNvSpPr>
            <a:spLocks noGrp="1"/>
          </p:cNvSpPr>
          <p:nvPr>
            <p:ph idx="1"/>
          </p:nvPr>
        </p:nvSpPr>
        <p:spPr>
          <a:xfrm>
            <a:off x="301752" y="1016006"/>
            <a:ext cx="5501640" cy="5457945"/>
          </a:xfrm>
          <a:ln>
            <a:solidFill>
              <a:schemeClr val="tx1"/>
            </a:solidFill>
          </a:ln>
        </p:spPr>
        <p:txBody>
          <a:bodyPr>
            <a:normAutofit lnSpcReduction="10000"/>
          </a:bodyPr>
          <a:lstStyle/>
          <a:p>
            <a:pPr marL="0" indent="0">
              <a:buNone/>
            </a:pPr>
            <a:r>
              <a:rPr lang="en-GB" sz="1400" dirty="0"/>
              <a:t>Aim = Their aim was to spread awareness about the mass amounts of rubbish put into these land waste sights and that people are suffering looking for anything that could get them money and they wanted to show this through the use of documentation and journalistic photography and wanted one shot of lots of camera parts and electronics and some more of the people collecting the items</a:t>
            </a:r>
          </a:p>
          <a:p>
            <a:pPr marL="0" indent="0">
              <a:buNone/>
            </a:pPr>
            <a:r>
              <a:rPr lang="en-GB" sz="1400" dirty="0"/>
              <a:t>Timescale = They really planned this well and this probably took them ages to plan and organise because of organising flights over to the destination, getting permission to be on the site and getting permission to take photographs of people. </a:t>
            </a:r>
          </a:p>
          <a:p>
            <a:pPr marL="0" indent="0">
              <a:buNone/>
            </a:pPr>
            <a:r>
              <a:rPr lang="en-GB" sz="1400" dirty="0"/>
              <a:t>Kit = they would’ve needed a lot of kit depending on what shots they were shooting, for the up close ones, a normal digital hand help  camera should be fine but from the images from above, a drove may have been needed or something to help get overhead shots. </a:t>
            </a:r>
          </a:p>
          <a:p>
            <a:pPr marL="0" indent="0">
              <a:buNone/>
            </a:pPr>
            <a:r>
              <a:rPr lang="en-GB" sz="1400" dirty="0"/>
              <a:t>Research – They would have needed to research the location and find out how they are going to get there, flights, what the location is like just so they can plan the perfect shots that they can get in the shoot to then match their brief and go in the magazine. They also need to look at how much everything's going to cost so that they know how much to ask for from the magazine. </a:t>
            </a:r>
          </a:p>
          <a:p>
            <a:pPr marL="0" indent="0">
              <a:buNone/>
            </a:pPr>
            <a:r>
              <a:rPr lang="en-GB" sz="1400" dirty="0"/>
              <a:t>Correspondence – They would’ve needed to ask permission to be on the site and to be able to get pictures of people collecting items and they would’ve needed permission to shoot from different places and get their kit checked and allowed to be brought in. </a:t>
            </a:r>
          </a:p>
          <a:p>
            <a:pPr marL="0" indent="0">
              <a:buNone/>
            </a:pPr>
            <a:r>
              <a:rPr lang="en-GB" sz="1400" dirty="0"/>
              <a:t>Location – They need to scope out the location to make sure it is going to match the shoots that they need to match their brief, and the shoots that they are hoping to get. </a:t>
            </a:r>
          </a:p>
          <a:p>
            <a:pPr marL="0" indent="0">
              <a:buNone/>
            </a:pPr>
            <a:endParaRPr lang="en-GB" sz="1400" dirty="0"/>
          </a:p>
        </p:txBody>
      </p:sp>
      <p:pic>
        <p:nvPicPr>
          <p:cNvPr id="4" name="Picture 3">
            <a:extLst>
              <a:ext uri="{FF2B5EF4-FFF2-40B4-BE49-F238E27FC236}">
                <a16:creationId xmlns:a16="http://schemas.microsoft.com/office/drawing/2014/main" id="{20F1F99E-A89A-69CA-25F9-0466D6F1B823}"/>
              </a:ext>
            </a:extLst>
          </p:cNvPr>
          <p:cNvPicPr>
            <a:picLocks noChangeAspect="1"/>
          </p:cNvPicPr>
          <p:nvPr/>
        </p:nvPicPr>
        <p:blipFill>
          <a:blip r:embed="rId2"/>
          <a:srcRect l="34141" t="18056" r="11718" b="8750"/>
          <a:stretch/>
        </p:blipFill>
        <p:spPr>
          <a:xfrm>
            <a:off x="5923039" y="1419272"/>
            <a:ext cx="6116562" cy="4651411"/>
          </a:xfrm>
          <a:prstGeom prst="rect">
            <a:avLst/>
          </a:prstGeom>
        </p:spPr>
      </p:pic>
    </p:spTree>
    <p:extLst>
      <p:ext uri="{BB962C8B-B14F-4D97-AF65-F5344CB8AC3E}">
        <p14:creationId xmlns:p14="http://schemas.microsoft.com/office/powerpoint/2010/main" val="35854381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914B4A-1C3C-0D2F-B3C3-5AB820AE18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0019A1-1075-6045-21F5-553D270E08EA}"/>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Planning your next roll of film</a:t>
            </a:r>
          </a:p>
        </p:txBody>
      </p:sp>
      <p:sp>
        <p:nvSpPr>
          <p:cNvPr id="3" name="Content Placeholder 2">
            <a:extLst>
              <a:ext uri="{FF2B5EF4-FFF2-40B4-BE49-F238E27FC236}">
                <a16:creationId xmlns:a16="http://schemas.microsoft.com/office/drawing/2014/main" id="{686BFF2B-2376-358B-4D98-9311C670A9BD}"/>
              </a:ext>
            </a:extLst>
          </p:cNvPr>
          <p:cNvSpPr>
            <a:spLocks noGrp="1"/>
          </p:cNvSpPr>
          <p:nvPr>
            <p:ph idx="1"/>
          </p:nvPr>
        </p:nvSpPr>
        <p:spPr>
          <a:xfrm>
            <a:off x="301752" y="1016006"/>
            <a:ext cx="5501640" cy="5457945"/>
          </a:xfrm>
          <a:ln>
            <a:solidFill>
              <a:schemeClr val="tx1"/>
            </a:solidFill>
          </a:ln>
        </p:spPr>
        <p:txBody>
          <a:bodyPr>
            <a:normAutofit fontScale="92500" lnSpcReduction="20000"/>
          </a:bodyPr>
          <a:lstStyle/>
          <a:p>
            <a:pPr marL="0" indent="0">
              <a:buNone/>
            </a:pPr>
            <a:r>
              <a:rPr lang="en-GB" sz="2000" dirty="0"/>
              <a:t>Aim – To get a variety of images including areas of the city and tall buildings and small highly detailed close ups of flowers. </a:t>
            </a:r>
          </a:p>
          <a:p>
            <a:pPr marL="0" indent="0">
              <a:buNone/>
            </a:pPr>
            <a:r>
              <a:rPr lang="en-GB" sz="2000" dirty="0"/>
              <a:t>Timescale – I know that I have a couple of days to plan this and that I want to get the shots done in one day which I know I can do and I will do that on the Sunday so I have plenty of time in the day. </a:t>
            </a:r>
          </a:p>
          <a:p>
            <a:pPr marL="0" indent="0">
              <a:buNone/>
            </a:pPr>
            <a:r>
              <a:rPr lang="en-GB" sz="2000" dirty="0"/>
              <a:t>Kit – I will make sure that I have my camera with me and a light meter so I can change my settings according to the settings on the meter. </a:t>
            </a:r>
          </a:p>
          <a:p>
            <a:pPr marL="0" indent="0">
              <a:buNone/>
            </a:pPr>
            <a:r>
              <a:rPr lang="en-GB" sz="2000" dirty="0"/>
              <a:t>Research – I don’t need to research a lot but I have looked at the weather to check that its good weather and lighting and it is cloudy but not raining so that is fine. </a:t>
            </a:r>
          </a:p>
          <a:p>
            <a:pPr marL="0" indent="0">
              <a:buNone/>
            </a:pPr>
            <a:r>
              <a:rPr lang="en-GB" sz="2000" dirty="0"/>
              <a:t>Correspondence – I will ask a couple of my friends if they are able to be in a couple of the images so I have time to adapt my plans if they say no. </a:t>
            </a:r>
          </a:p>
          <a:p>
            <a:pPr marL="0" indent="0">
              <a:buNone/>
            </a:pPr>
            <a:r>
              <a:rPr lang="en-GB" sz="2000" dirty="0"/>
              <a:t>Location – I plan to walk around the city and around the roads to get pictures of both flowers and features of the natural environment and also the tall building and articular features of the city, I also want to go to the docks and take some pictures of the boats too. </a:t>
            </a:r>
          </a:p>
          <a:p>
            <a:pPr marL="514350" indent="-514350">
              <a:buFont typeface="+mj-lt"/>
              <a:buAutoNum type="arabicPeriod" startAt="5"/>
            </a:pPr>
            <a:endParaRPr lang="en-GB" sz="1400" dirty="0"/>
          </a:p>
        </p:txBody>
      </p:sp>
      <p:pic>
        <p:nvPicPr>
          <p:cNvPr id="6" name="Picture 5" descr="A notebook with writing on it&#10;&#10;AI-generated content may be incorrect.">
            <a:extLst>
              <a:ext uri="{FF2B5EF4-FFF2-40B4-BE49-F238E27FC236}">
                <a16:creationId xmlns:a16="http://schemas.microsoft.com/office/drawing/2014/main" id="{5E790297-7562-9959-F1D5-1A43001262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81601" y="4079110"/>
            <a:ext cx="3193121" cy="2394841"/>
          </a:xfrm>
          <a:prstGeom prst="rect">
            <a:avLst/>
          </a:prstGeom>
        </p:spPr>
      </p:pic>
      <p:pic>
        <p:nvPicPr>
          <p:cNvPr id="8" name="Picture 7" descr="A notebook with writing on it&#10;&#10;AI-generated content may be incorrect.">
            <a:extLst>
              <a:ext uri="{FF2B5EF4-FFF2-40B4-BE49-F238E27FC236}">
                <a16:creationId xmlns:a16="http://schemas.microsoft.com/office/drawing/2014/main" id="{90D84930-3AFB-F741-8B93-C0D263E460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78162" y="596906"/>
            <a:ext cx="4331733" cy="3248800"/>
          </a:xfrm>
          <a:prstGeom prst="rect">
            <a:avLst/>
          </a:prstGeom>
        </p:spPr>
      </p:pic>
      <p:sp>
        <p:nvSpPr>
          <p:cNvPr id="9" name="TextBox 8">
            <a:extLst>
              <a:ext uri="{FF2B5EF4-FFF2-40B4-BE49-F238E27FC236}">
                <a16:creationId xmlns:a16="http://schemas.microsoft.com/office/drawing/2014/main" id="{A2021D17-C45B-0C5E-42A8-FCDEE029DDB1}"/>
              </a:ext>
            </a:extLst>
          </p:cNvPr>
          <p:cNvSpPr txBox="1"/>
          <p:nvPr/>
        </p:nvSpPr>
        <p:spPr>
          <a:xfrm>
            <a:off x="9575800" y="4178300"/>
            <a:ext cx="2286000" cy="1200329"/>
          </a:xfrm>
          <a:prstGeom prst="rect">
            <a:avLst/>
          </a:prstGeom>
          <a:noFill/>
        </p:spPr>
        <p:txBody>
          <a:bodyPr wrap="square" rtlCol="0">
            <a:spAutoFit/>
          </a:bodyPr>
          <a:lstStyle/>
          <a:p>
            <a:r>
              <a:rPr lang="en-US" dirty="0"/>
              <a:t>This is example of planning that I will be doing for this shoot in this format</a:t>
            </a:r>
          </a:p>
        </p:txBody>
      </p:sp>
    </p:spTree>
    <p:extLst>
      <p:ext uri="{BB962C8B-B14F-4D97-AF65-F5344CB8AC3E}">
        <p14:creationId xmlns:p14="http://schemas.microsoft.com/office/powerpoint/2010/main" val="26080899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2DF608-99E5-0018-32EA-0E4CAF462F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28A495-0C55-8253-5F54-4C6F90FD1726}"/>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Documenting your roll of film</a:t>
            </a:r>
          </a:p>
        </p:txBody>
      </p:sp>
      <p:sp>
        <p:nvSpPr>
          <p:cNvPr id="3" name="Content Placeholder 2">
            <a:extLst>
              <a:ext uri="{FF2B5EF4-FFF2-40B4-BE49-F238E27FC236}">
                <a16:creationId xmlns:a16="http://schemas.microsoft.com/office/drawing/2014/main" id="{F217A3BE-B2E2-7C2E-A1F0-FD9CAAE7A194}"/>
              </a:ext>
            </a:extLst>
          </p:cNvPr>
          <p:cNvSpPr>
            <a:spLocks noGrp="1"/>
          </p:cNvSpPr>
          <p:nvPr>
            <p:ph idx="1"/>
          </p:nvPr>
        </p:nvSpPr>
        <p:spPr>
          <a:xfrm>
            <a:off x="923036" y="1187045"/>
            <a:ext cx="5998464" cy="5457945"/>
          </a:xfrm>
          <a:ln>
            <a:solidFill>
              <a:schemeClr val="tx1"/>
            </a:solidFill>
          </a:ln>
        </p:spPr>
        <p:txBody>
          <a:bodyPr>
            <a:normAutofit fontScale="85000" lnSpcReduction="20000"/>
          </a:bodyPr>
          <a:lstStyle/>
          <a:p>
            <a:pPr marL="0" indent="0">
              <a:buNone/>
            </a:pPr>
            <a:r>
              <a:rPr lang="en-GB" sz="2400" dirty="0"/>
              <a:t>My shoot was successful but when unloading my roll of film, I ruined some of the images on it, but the good ones came out very well. When processing images and printing images, turning them from negatives into positives, this allowed me to see the images in proper size and make them look good when presenting them. </a:t>
            </a:r>
          </a:p>
          <a:p>
            <a:pPr marL="0" indent="0">
              <a:buNone/>
            </a:pPr>
            <a:r>
              <a:rPr lang="en-GB" sz="2400" dirty="0"/>
              <a:t>By planning the things that In wanted to take pictures of and my overall aim of the shoot, helped me get the close up images and in focus images that I wanted. </a:t>
            </a:r>
          </a:p>
          <a:p>
            <a:pPr marL="0" indent="0">
              <a:buNone/>
            </a:pPr>
            <a:r>
              <a:rPr lang="en-GB" sz="2400" dirty="0"/>
              <a:t>My aim was to get close up and high detail images with a mix of flowers, people and buildings as I was walking around the city finding flowers and small beauty in the city. </a:t>
            </a:r>
          </a:p>
          <a:p>
            <a:pPr marL="0" indent="0">
              <a:buNone/>
            </a:pPr>
            <a:r>
              <a:rPr lang="en-GB" sz="2400" dirty="0"/>
              <a:t>The only thing I think I could’ve done better is defiantly unloading my camera properly which I will do next time to not destroy the images. Another thing that I could’ve done better is plan the shoot a bit more to include more images of people and my friends to include some variety in my images rather than just the city and flowers. </a:t>
            </a:r>
          </a:p>
          <a:p>
            <a:pPr marL="0" indent="0">
              <a:buNone/>
            </a:pPr>
            <a:endParaRPr lang="en-GB" sz="1300" dirty="0"/>
          </a:p>
          <a:p>
            <a:pPr marL="0" indent="0">
              <a:buNone/>
            </a:pPr>
            <a:endParaRPr lang="en-GB" sz="1300" dirty="0"/>
          </a:p>
          <a:p>
            <a:pPr marL="514350" indent="-514350">
              <a:buFont typeface="+mj-lt"/>
              <a:buAutoNum type="arabicPeriod" startAt="5"/>
            </a:pPr>
            <a:endParaRPr lang="en-GB" sz="1400" dirty="0"/>
          </a:p>
        </p:txBody>
      </p:sp>
      <p:pic>
        <p:nvPicPr>
          <p:cNvPr id="6" name="Picture 5" descr="A film strip with holes&#10;&#10;AI-generated content may be incorrect.">
            <a:extLst>
              <a:ext uri="{FF2B5EF4-FFF2-40B4-BE49-F238E27FC236}">
                <a16:creationId xmlns:a16="http://schemas.microsoft.com/office/drawing/2014/main" id="{0BBB0FDF-E7D8-DA6B-30BB-3BC49DE331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24594" y="438150"/>
            <a:ext cx="1311228" cy="5981700"/>
          </a:xfrm>
          <a:prstGeom prst="rect">
            <a:avLst/>
          </a:prstGeom>
        </p:spPr>
      </p:pic>
      <p:sp>
        <p:nvSpPr>
          <p:cNvPr id="7" name="TextBox 6">
            <a:extLst>
              <a:ext uri="{FF2B5EF4-FFF2-40B4-BE49-F238E27FC236}">
                <a16:creationId xmlns:a16="http://schemas.microsoft.com/office/drawing/2014/main" id="{7E40A692-97A8-00F5-5FEF-CD832590A287}"/>
              </a:ext>
            </a:extLst>
          </p:cNvPr>
          <p:cNvSpPr txBox="1"/>
          <p:nvPr/>
        </p:nvSpPr>
        <p:spPr>
          <a:xfrm>
            <a:off x="9666956" y="2070100"/>
            <a:ext cx="2061498" cy="1754326"/>
          </a:xfrm>
          <a:prstGeom prst="rect">
            <a:avLst/>
          </a:prstGeom>
          <a:noFill/>
        </p:spPr>
        <p:txBody>
          <a:bodyPr wrap="square" rtlCol="0">
            <a:spAutoFit/>
          </a:bodyPr>
          <a:lstStyle/>
          <a:p>
            <a:r>
              <a:rPr lang="en-US" dirty="0"/>
              <a:t>These are some of the images that were ruined from me opening the back of the camera. </a:t>
            </a:r>
          </a:p>
        </p:txBody>
      </p:sp>
    </p:spTree>
    <p:extLst>
      <p:ext uri="{BB962C8B-B14F-4D97-AF65-F5344CB8AC3E}">
        <p14:creationId xmlns:p14="http://schemas.microsoft.com/office/powerpoint/2010/main" val="25326401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A0C28DD-7C1B-2888-B71E-7FCE2D26AE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73955"/>
            <a:ext cx="12205357" cy="813816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0"/>
            <a:ext cx="10162309" cy="1855304"/>
          </a:xfrm>
          <a:solidFill>
            <a:srgbClr val="FFD5E4"/>
          </a:solidFill>
        </p:spPr>
        <p:txBody>
          <a:bodyPr lIns="72000" tIns="144000" rIns="72000" bIns="72000" anchor="ctr">
            <a:normAutofit fontScale="90000"/>
          </a:bodyPr>
          <a:lstStyle/>
          <a:p>
            <a:r>
              <a:rPr lang="en-GB" dirty="0">
                <a:latin typeface="Futura" pitchFamily="50" charset="0"/>
              </a:rPr>
              <a:t>PROJECT CYCLE-</a:t>
            </a:r>
            <a:br>
              <a:rPr lang="en-GB" dirty="0">
                <a:latin typeface="Futura" pitchFamily="50" charset="0"/>
              </a:rPr>
            </a:br>
            <a:r>
              <a:rPr lang="en-GB" dirty="0">
                <a:latin typeface="Futura" pitchFamily="50" charset="0"/>
              </a:rPr>
              <a:t>Contact Sheets</a:t>
            </a:r>
          </a:p>
        </p:txBody>
      </p:sp>
    </p:spTree>
    <p:extLst>
      <p:ext uri="{BB962C8B-B14F-4D97-AF65-F5344CB8AC3E}">
        <p14:creationId xmlns:p14="http://schemas.microsoft.com/office/powerpoint/2010/main" val="2941512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70817" y="207734"/>
            <a:ext cx="10515600" cy="1325563"/>
          </a:xfrm>
        </p:spPr>
        <p:txBody>
          <a:bodyPr>
            <a:normAutofit/>
          </a:bodyPr>
          <a:lstStyle/>
          <a:p>
            <a:r>
              <a:rPr lang="en-GB" sz="4000" dirty="0">
                <a:latin typeface="Futura" pitchFamily="50" charset="0"/>
              </a:rPr>
              <a:t>Contact sheets</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273319" y="1498376"/>
            <a:ext cx="6161347" cy="4225092"/>
          </a:xfrm>
          <a:ln>
            <a:solidFill>
              <a:schemeClr val="tx1"/>
            </a:solidFill>
          </a:ln>
        </p:spPr>
        <p:txBody>
          <a:bodyPr>
            <a:normAutofit/>
          </a:bodyPr>
          <a:lstStyle/>
          <a:p>
            <a:pPr marL="0" indent="0">
              <a:buNone/>
            </a:pPr>
            <a:r>
              <a:rPr lang="en-GB" sz="1300" dirty="0"/>
              <a:t>A contact sheet is a sheet where all of your images are laid out and are presented on a page so that you can see all of the images laid out next to each other and look and evaluate the images that you think look good and the ones that you think don’t. You can use a contact to see all of your images clearly and this helps you be able to pick out the images that you like and allows you to be able to compare all of the images against each other to see what images you want to edit and which ones you want to get rid of. </a:t>
            </a:r>
          </a:p>
          <a:p>
            <a:pPr marL="0" indent="0">
              <a:buNone/>
            </a:pPr>
            <a:r>
              <a:rPr lang="en-GB" sz="1300" dirty="0"/>
              <a:t>When looking at my contact sheet which is attached next to this text, I can see that some of my images are overexposed and that I need to next time look at turning up my aperture to make my images darker and I know that some of them didn’t come out when printing because I accidently exposed some of my film to light which is why some of them aren’t showing up on my print. However, my finer detailed ones such as my pictures of the flowers, turned out really well and are in high detail and are my best pictures which I will enlarge and edit digitally as well as physically. </a:t>
            </a:r>
          </a:p>
          <a:p>
            <a:pPr marL="0" indent="0">
              <a:buNone/>
            </a:pPr>
            <a:r>
              <a:rPr lang="en-GB" sz="1300" dirty="0"/>
              <a:t>The digital process of taking pictures and uploading them is a lot quicker and easier as you can almost see them and edit them almost instantly and when you are taking them, but waiting for my film develop and putting in the effort and work to develop my prints made me value them more and be more proud of myself that I have learnt something new and happy that some of them turned out to be good images. I am not sure what process I prefer but I have really enjoyed working with analogue and I love printing in the dark room and have become quite good at it. </a:t>
            </a:r>
          </a:p>
          <a:p>
            <a:pPr marL="0" indent="0">
              <a:buNone/>
            </a:pPr>
            <a:endParaRPr lang="en-GB" sz="1300" dirty="0"/>
          </a:p>
        </p:txBody>
      </p:sp>
      <p:pic>
        <p:nvPicPr>
          <p:cNvPr id="4" name="Picture 3" descr="A black and white photo of a film strip&#10;&#10;AI-generated content may be incorrect.">
            <a:extLst>
              <a:ext uri="{FF2B5EF4-FFF2-40B4-BE49-F238E27FC236}">
                <a16:creationId xmlns:a16="http://schemas.microsoft.com/office/drawing/2014/main" id="{642B11FF-C258-5484-DC6E-63115AC2B9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flipV="1">
            <a:off x="6419148" y="1608124"/>
            <a:ext cx="5900863" cy="4425648"/>
          </a:xfrm>
          <a:prstGeom prst="rect">
            <a:avLst/>
          </a:prstGeom>
        </p:spPr>
      </p:pic>
    </p:spTree>
    <p:extLst>
      <p:ext uri="{BB962C8B-B14F-4D97-AF65-F5344CB8AC3E}">
        <p14:creationId xmlns:p14="http://schemas.microsoft.com/office/powerpoint/2010/main" val="9605248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289316" y="274937"/>
            <a:ext cx="10515600" cy="1325563"/>
          </a:xfrm>
        </p:spPr>
        <p:txBody>
          <a:bodyPr>
            <a:normAutofit/>
          </a:bodyPr>
          <a:lstStyle/>
          <a:p>
            <a:r>
              <a:rPr lang="en-GB" sz="4000" i="1" dirty="0">
                <a:latin typeface="Futura" pitchFamily="50" charset="0"/>
              </a:rPr>
              <a:t>Task 1A</a:t>
            </a:r>
            <a:endParaRPr lang="en-GB" sz="4000" dirty="0">
              <a:latin typeface="Futura" pitchFamily="50" charset="0"/>
            </a:endParaRPr>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311526" y="1682049"/>
            <a:ext cx="5501640" cy="3646307"/>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dirty="0"/>
              <a:t>I think the photographer could’ve taken a more varied amount of images and I feel like contact sheet is very repetitive which made it difficult for our group to decide what images worked best for the magazine as they are all so similar. </a:t>
            </a:r>
          </a:p>
          <a:p>
            <a:pPr marL="0" indent="0">
              <a:buFont typeface="Arial" panose="020B0604020202020204" pitchFamily="34" charset="0"/>
              <a:buNone/>
            </a:pPr>
            <a:r>
              <a:rPr lang="en-GB" sz="2000" dirty="0"/>
              <a:t>I think the project is really interesting which is why it deserved better and a more varied amount of images, maybe following some of the lives of the religious monks that would worship the rock and maybe some close ups and really detailed images which would make the project feel more personal and engaging with the audience. </a:t>
            </a:r>
          </a:p>
        </p:txBody>
      </p:sp>
      <p:pic>
        <p:nvPicPr>
          <p:cNvPr id="4" name="Picture 3" descr="A paper with text on it&#10;&#10;AI-generated content may be incorrect.">
            <a:extLst>
              <a:ext uri="{FF2B5EF4-FFF2-40B4-BE49-F238E27FC236}">
                <a16:creationId xmlns:a16="http://schemas.microsoft.com/office/drawing/2014/main" id="{A1851A02-8F9E-9037-6D74-5C3DB28B58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8374451" y="1494911"/>
            <a:ext cx="3153905" cy="2365429"/>
          </a:xfrm>
          <a:prstGeom prst="rect">
            <a:avLst/>
          </a:prstGeom>
        </p:spPr>
      </p:pic>
      <p:pic>
        <p:nvPicPr>
          <p:cNvPr id="10" name="Picture 9" descr="A book open with pictures&#10;&#10;AI-generated content may be incorrect.">
            <a:extLst>
              <a:ext uri="{FF2B5EF4-FFF2-40B4-BE49-F238E27FC236}">
                <a16:creationId xmlns:a16="http://schemas.microsoft.com/office/drawing/2014/main" id="{86322B2A-A2CC-8552-2D4A-DE6B838426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8813386" y="4672526"/>
            <a:ext cx="2276034" cy="1707026"/>
          </a:xfrm>
          <a:prstGeom prst="rect">
            <a:avLst/>
          </a:prstGeom>
        </p:spPr>
      </p:pic>
      <p:pic>
        <p:nvPicPr>
          <p:cNvPr id="12" name="Picture 11">
            <a:extLst>
              <a:ext uri="{FF2B5EF4-FFF2-40B4-BE49-F238E27FC236}">
                <a16:creationId xmlns:a16="http://schemas.microsoft.com/office/drawing/2014/main" id="{0118FCF9-C0DE-6782-C50A-2D304450D7C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6062020" y="4341430"/>
            <a:ext cx="2534522" cy="1900892"/>
          </a:xfrm>
          <a:prstGeom prst="rect">
            <a:avLst/>
          </a:prstGeom>
        </p:spPr>
      </p:pic>
      <p:pic>
        <p:nvPicPr>
          <p:cNvPr id="14" name="Picture 13">
            <a:extLst>
              <a:ext uri="{FF2B5EF4-FFF2-40B4-BE49-F238E27FC236}">
                <a16:creationId xmlns:a16="http://schemas.microsoft.com/office/drawing/2014/main" id="{F19F8E53-0712-39CD-7B90-BCD844B6426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5858075" y="1368455"/>
            <a:ext cx="2942412" cy="2206809"/>
          </a:xfrm>
          <a:prstGeom prst="rect">
            <a:avLst/>
          </a:prstGeom>
        </p:spPr>
      </p:pic>
    </p:spTree>
    <p:extLst>
      <p:ext uri="{BB962C8B-B14F-4D97-AF65-F5344CB8AC3E}">
        <p14:creationId xmlns:p14="http://schemas.microsoft.com/office/powerpoint/2010/main" val="31421101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4AC8D-D7C2-DDFC-1B20-7480091A3E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5DD91C-2FB7-FD9E-4F51-B7D84B05CE1A}"/>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Task 1B</a:t>
            </a:r>
            <a:endParaRPr lang="en-GB" sz="4000" dirty="0">
              <a:latin typeface="Futura" pitchFamily="50" charset="0"/>
            </a:endParaRPr>
          </a:p>
        </p:txBody>
      </p:sp>
      <p:sp>
        <p:nvSpPr>
          <p:cNvPr id="7" name="Content Placeholder 2">
            <a:extLst>
              <a:ext uri="{FF2B5EF4-FFF2-40B4-BE49-F238E27FC236}">
                <a16:creationId xmlns:a16="http://schemas.microsoft.com/office/drawing/2014/main" id="{482AF593-C4D0-8E12-413F-8F3CA2603142}"/>
              </a:ext>
            </a:extLst>
          </p:cNvPr>
          <p:cNvSpPr txBox="1">
            <a:spLocks/>
          </p:cNvSpPr>
          <p:nvPr/>
        </p:nvSpPr>
        <p:spPr>
          <a:xfrm>
            <a:off x="388233" y="1174049"/>
            <a:ext cx="5501640" cy="504612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dirty="0"/>
              <a:t>I chose this image because it is in my opinion the stand out image and the one that you would see on the front of a magazine as it is bold and tells a lot of the story in that one image which is what you what from a front image; you want something to entice people. This represents the aims of the shoot which is to capture the rock and the relationship between that and religion which I feel like this really does as the mans head is lent up against it, making it extremely personal and intimate. </a:t>
            </a:r>
          </a:p>
          <a:p>
            <a:pPr marL="0" indent="0">
              <a:buFont typeface="Arial" panose="020B0604020202020204" pitchFamily="34" charset="0"/>
              <a:buNone/>
            </a:pPr>
            <a:r>
              <a:rPr lang="en-GB" sz="1800" dirty="0"/>
              <a:t>The composition of this image makes the person stand out and the rock and shows almost some sort of bond between them both, making this a bold and outstanding photo. Even though it might not tell the whole story of how the rock was painted and how it was made, it still shows the main point of the project which is to showcase the relationship religion has with this rock and how these people value this rock as if it is their hope. </a:t>
            </a:r>
          </a:p>
        </p:txBody>
      </p:sp>
      <p:pic>
        <p:nvPicPr>
          <p:cNvPr id="16" name="Picture 15" descr="A close up of a rock&#10;&#10;AI-generated content may be incorrect.">
            <a:extLst>
              <a:ext uri="{FF2B5EF4-FFF2-40B4-BE49-F238E27FC236}">
                <a16:creationId xmlns:a16="http://schemas.microsoft.com/office/drawing/2014/main" id="{D6B29121-A74A-3EE7-4AB0-88825C5405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62019" y="3429000"/>
            <a:ext cx="3014133" cy="3014133"/>
          </a:xfrm>
          <a:prstGeom prst="rect">
            <a:avLst/>
          </a:prstGeom>
        </p:spPr>
      </p:pic>
      <p:pic>
        <p:nvPicPr>
          <p:cNvPr id="17" name="Picture 16" descr="A photo album with a person on it&#10;&#10;AI-generated content may be incorrect.">
            <a:extLst>
              <a:ext uri="{FF2B5EF4-FFF2-40B4-BE49-F238E27FC236}">
                <a16:creationId xmlns:a16="http://schemas.microsoft.com/office/drawing/2014/main" id="{138D3C38-0769-177B-5C22-DA19BFDB4A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61306" y="196056"/>
            <a:ext cx="3236399" cy="3007273"/>
          </a:xfrm>
          <a:prstGeom prst="rect">
            <a:avLst/>
          </a:prstGeom>
        </p:spPr>
      </p:pic>
    </p:spTree>
    <p:extLst>
      <p:ext uri="{BB962C8B-B14F-4D97-AF65-F5344CB8AC3E}">
        <p14:creationId xmlns:p14="http://schemas.microsoft.com/office/powerpoint/2010/main" val="18347665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5345CD-F69C-651E-4136-EF4EEA5C3F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67136A-A276-55EB-A736-2BA7E688E10E}"/>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Task 2A</a:t>
            </a:r>
            <a:endParaRPr lang="en-GB" sz="4000" dirty="0">
              <a:latin typeface="Futura" pitchFamily="50" charset="0"/>
            </a:endParaRPr>
          </a:p>
        </p:txBody>
      </p:sp>
      <p:sp>
        <p:nvSpPr>
          <p:cNvPr id="7" name="Content Placeholder 2">
            <a:extLst>
              <a:ext uri="{FF2B5EF4-FFF2-40B4-BE49-F238E27FC236}">
                <a16:creationId xmlns:a16="http://schemas.microsoft.com/office/drawing/2014/main" id="{5DC532E2-4985-36AE-21F8-33A90FFD5299}"/>
              </a:ext>
            </a:extLst>
          </p:cNvPr>
          <p:cNvSpPr txBox="1">
            <a:spLocks/>
          </p:cNvSpPr>
          <p:nvPr/>
        </p:nvSpPr>
        <p:spPr>
          <a:xfrm>
            <a:off x="182106" y="3657600"/>
            <a:ext cx="8101498" cy="3014133"/>
          </a:xfrm>
          <a:prstGeom prst="rect">
            <a:avLst/>
          </a:prstGeom>
          <a:ln>
            <a:solidFill>
              <a:schemeClr val="tx1"/>
            </a:solidFill>
          </a:ln>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dirty="0"/>
              <a:t>We came to this decision as a group as we couldn’t decide between the two as we think that they could work differently for different magazines. The portrait one would work better for a more personal, people magazine and the other landscape image would work better in maybe a national geographic magazine or something like that, that is more about nature and less about people. </a:t>
            </a:r>
          </a:p>
          <a:p>
            <a:pPr marL="0" indent="0">
              <a:buFont typeface="Arial" panose="020B0604020202020204" pitchFamily="34" charset="0"/>
              <a:buNone/>
            </a:pPr>
            <a:r>
              <a:rPr lang="en-GB" sz="1600" dirty="0"/>
              <a:t>The first image works well as a bold starter image to entice the audience and then the others work well as one could be on a double page spread and the other one could be put with text and these work better with context and explaining the context behind the project. </a:t>
            </a:r>
          </a:p>
          <a:p>
            <a:pPr marL="0" indent="0">
              <a:buFont typeface="Arial" panose="020B0604020202020204" pitchFamily="34" charset="0"/>
              <a:buNone/>
            </a:pPr>
            <a:r>
              <a:rPr lang="en-GB" sz="1600" dirty="0"/>
              <a:t>The image of the man leaning his head against the rock is an incredibly moving and intimate. The background of the image is blue and the main focus of the image is the man leaning his head against the rock and the detail in the image stands out and the composition in this image is the thing that stands out and makes this a good cover image. The fact that his head, a vulnerable part of the body is lent against a rock, something that could harm him, really shows the connection between the meaning behind the rock and the human, almost representing the connection between humans and nature and how nature can represent hope and something meaningful to humans. </a:t>
            </a:r>
            <a:endParaRPr lang="en-GB" sz="2400" dirty="0"/>
          </a:p>
        </p:txBody>
      </p:sp>
      <p:pic>
        <p:nvPicPr>
          <p:cNvPr id="9" name="Picture 8" descr="A close up of a rock&#10;&#10;AI-generated content may be incorrect.">
            <a:extLst>
              <a:ext uri="{FF2B5EF4-FFF2-40B4-BE49-F238E27FC236}">
                <a16:creationId xmlns:a16="http://schemas.microsoft.com/office/drawing/2014/main" id="{5EFE1E02-3208-0A05-B5CE-9B9618C90C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22027" y="212184"/>
            <a:ext cx="3014133" cy="3014133"/>
          </a:xfrm>
          <a:prstGeom prst="rect">
            <a:avLst/>
          </a:prstGeom>
        </p:spPr>
      </p:pic>
      <p:pic>
        <p:nvPicPr>
          <p:cNvPr id="11" name="Picture 10" descr="A photo of a tower&#10;&#10;AI-generated content may be incorrect.">
            <a:extLst>
              <a:ext uri="{FF2B5EF4-FFF2-40B4-BE49-F238E27FC236}">
                <a16:creationId xmlns:a16="http://schemas.microsoft.com/office/drawing/2014/main" id="{9324EF10-DF4A-9E18-4EC5-2DF94E094A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7712" y="4277096"/>
            <a:ext cx="1979091" cy="2494283"/>
          </a:xfrm>
          <a:prstGeom prst="rect">
            <a:avLst/>
          </a:prstGeom>
        </p:spPr>
      </p:pic>
      <p:pic>
        <p:nvPicPr>
          <p:cNvPr id="13" name="Picture 12" descr="A close-up of a rock&#10;&#10;AI-generated content may be incorrect.">
            <a:extLst>
              <a:ext uri="{FF2B5EF4-FFF2-40B4-BE49-F238E27FC236}">
                <a16:creationId xmlns:a16="http://schemas.microsoft.com/office/drawing/2014/main" id="{39E87194-DA67-8916-8DFF-48F303AB2A4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63076" y="2288632"/>
            <a:ext cx="2255075" cy="2115442"/>
          </a:xfrm>
          <a:prstGeom prst="rect">
            <a:avLst/>
          </a:prstGeom>
        </p:spPr>
      </p:pic>
      <p:pic>
        <p:nvPicPr>
          <p:cNvPr id="17" name="Picture 16" descr="A photo album with a person on it&#10;&#10;AI-generated content may be incorrect.">
            <a:extLst>
              <a:ext uri="{FF2B5EF4-FFF2-40B4-BE49-F238E27FC236}">
                <a16:creationId xmlns:a16="http://schemas.microsoft.com/office/drawing/2014/main" id="{7E9F6C1B-1E54-84B2-ED0B-894E31A2EEB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42629" y="0"/>
            <a:ext cx="2640893" cy="2453927"/>
          </a:xfrm>
          <a:prstGeom prst="rect">
            <a:avLst/>
          </a:prstGeom>
        </p:spPr>
      </p:pic>
    </p:spTree>
    <p:extLst>
      <p:ext uri="{BB962C8B-B14F-4D97-AF65-F5344CB8AC3E}">
        <p14:creationId xmlns:p14="http://schemas.microsoft.com/office/powerpoint/2010/main" val="12365106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FAAF9-2E41-2291-7C2A-74E8724842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7508C8-7577-4182-1D06-33204E5C301F}"/>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Task 2B</a:t>
            </a:r>
            <a:endParaRPr lang="en-GB" sz="4000" dirty="0">
              <a:latin typeface="Futura" pitchFamily="50" charset="0"/>
            </a:endParaRPr>
          </a:p>
        </p:txBody>
      </p:sp>
      <p:sp>
        <p:nvSpPr>
          <p:cNvPr id="7" name="Content Placeholder 2">
            <a:extLst>
              <a:ext uri="{FF2B5EF4-FFF2-40B4-BE49-F238E27FC236}">
                <a16:creationId xmlns:a16="http://schemas.microsoft.com/office/drawing/2014/main" id="{CC0DA6E2-AC03-F3A7-EFA9-9E00AC5AE094}"/>
              </a:ext>
            </a:extLst>
          </p:cNvPr>
          <p:cNvSpPr txBox="1">
            <a:spLocks/>
          </p:cNvSpPr>
          <p:nvPr/>
        </p:nvSpPr>
        <p:spPr>
          <a:xfrm>
            <a:off x="275344" y="1072453"/>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dirty="0"/>
              <a:t>In this image, I would probably raise the exposure and increase the saturation to increase the colour in the robe and to emphasise the gold in the rock. I would also slightly crop the bottom of the image so that it is all dark at the bottom rather than a little bit of blue sticking out. </a:t>
            </a:r>
          </a:p>
          <a:p>
            <a:pPr marL="0" indent="0">
              <a:buFont typeface="Arial" panose="020B0604020202020204" pitchFamily="34" charset="0"/>
              <a:buNone/>
            </a:pPr>
            <a:endParaRPr lang="en-GB" sz="2000" dirty="0"/>
          </a:p>
          <a:p>
            <a:pPr marL="0" indent="0">
              <a:buFont typeface="Arial" panose="020B0604020202020204" pitchFamily="34" charset="0"/>
              <a:buNone/>
            </a:pPr>
            <a:r>
              <a:rPr lang="en-GB" sz="2000" dirty="0"/>
              <a:t>In this other image, I would crop the edges and slightly straighten the sides to make this look like a more rounded image. I would also make sure that both of these images are in colour as they look a lot better when processed in colour as you can properly see the gold in the rock which is one of the most important piece of the images. </a:t>
            </a:r>
          </a:p>
        </p:txBody>
      </p:sp>
      <p:pic>
        <p:nvPicPr>
          <p:cNvPr id="3" name="Picture 2" descr="A photo album with a person on it&#10;&#10;AI-generated content may be incorrect.">
            <a:extLst>
              <a:ext uri="{FF2B5EF4-FFF2-40B4-BE49-F238E27FC236}">
                <a16:creationId xmlns:a16="http://schemas.microsoft.com/office/drawing/2014/main" id="{E2780737-7CA0-5349-0634-EB3483FAFE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08849" y="225629"/>
            <a:ext cx="3400964" cy="3160188"/>
          </a:xfrm>
          <a:prstGeom prst="rect">
            <a:avLst/>
          </a:prstGeom>
        </p:spPr>
      </p:pic>
      <p:pic>
        <p:nvPicPr>
          <p:cNvPr id="4" name="Picture 3" descr="A close up of a rock&#10;&#10;AI-generated content may be incorrect.">
            <a:extLst>
              <a:ext uri="{FF2B5EF4-FFF2-40B4-BE49-F238E27FC236}">
                <a16:creationId xmlns:a16="http://schemas.microsoft.com/office/drawing/2014/main" id="{DA6263F4-E1CA-743F-CCE7-0D51BBBF5C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70895" y="3472184"/>
            <a:ext cx="3238918" cy="3238918"/>
          </a:xfrm>
          <a:prstGeom prst="rect">
            <a:avLst/>
          </a:prstGeom>
        </p:spPr>
      </p:pic>
    </p:spTree>
    <p:extLst>
      <p:ext uri="{BB962C8B-B14F-4D97-AF65-F5344CB8AC3E}">
        <p14:creationId xmlns:p14="http://schemas.microsoft.com/office/powerpoint/2010/main" val="22650853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5E8102-6176-2ADA-824E-0F4F18C50C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1FB57A-B517-9300-94D6-FB03A8D92384}"/>
              </a:ext>
            </a:extLst>
          </p:cNvPr>
          <p:cNvSpPr>
            <a:spLocks noGrp="1"/>
          </p:cNvSpPr>
          <p:nvPr>
            <p:ph type="title"/>
          </p:nvPr>
        </p:nvSpPr>
        <p:spPr>
          <a:xfrm>
            <a:off x="182105" y="425288"/>
            <a:ext cx="10515600" cy="1325563"/>
          </a:xfrm>
        </p:spPr>
        <p:txBody>
          <a:bodyPr>
            <a:normAutofit/>
          </a:bodyPr>
          <a:lstStyle/>
          <a:p>
            <a:r>
              <a:rPr lang="en-GB" sz="4000" i="1" dirty="0">
                <a:latin typeface="Futura" pitchFamily="50" charset="0"/>
              </a:rPr>
              <a:t>Palm Magazine</a:t>
            </a:r>
            <a:endParaRPr lang="en-GB" sz="4000" dirty="0">
              <a:latin typeface="Futura" pitchFamily="50" charset="0"/>
            </a:endParaRPr>
          </a:p>
        </p:txBody>
      </p:sp>
      <p:sp>
        <p:nvSpPr>
          <p:cNvPr id="7" name="Content Placeholder 2">
            <a:extLst>
              <a:ext uri="{FF2B5EF4-FFF2-40B4-BE49-F238E27FC236}">
                <a16:creationId xmlns:a16="http://schemas.microsoft.com/office/drawing/2014/main" id="{294EA134-323E-F50F-FE46-7D3877EA5D60}"/>
              </a:ext>
            </a:extLst>
          </p:cNvPr>
          <p:cNvSpPr txBox="1">
            <a:spLocks/>
          </p:cNvSpPr>
          <p:nvPr/>
        </p:nvSpPr>
        <p:spPr>
          <a:xfrm>
            <a:off x="549314" y="1903902"/>
            <a:ext cx="5501640" cy="3330218"/>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600" dirty="0"/>
              <a:t>I did feel confident and as a very opinionated person and a very passionate photographer who has to be quite picky when it comes to picking and choosing images, I feel like I helped the team come to a </a:t>
            </a:r>
            <a:r>
              <a:rPr lang="en-GB" sz="1600" dirty="0" err="1"/>
              <a:t>desvion</a:t>
            </a:r>
            <a:r>
              <a:rPr lang="en-GB" sz="1600" dirty="0"/>
              <a:t> and I felt a part of the whole choosing process. </a:t>
            </a:r>
          </a:p>
          <a:p>
            <a:pPr marL="0" indent="0">
              <a:buNone/>
            </a:pPr>
            <a:r>
              <a:rPr lang="en-GB" sz="1600" dirty="0"/>
              <a:t>We eventually came to good decisions as a team and decided that different options would work with different themes of magazines and we came to that decision together which was good as everyone put in their thoughts. </a:t>
            </a:r>
          </a:p>
          <a:p>
            <a:pPr marL="0" indent="0">
              <a:buNone/>
            </a:pPr>
            <a:r>
              <a:rPr lang="en-GB" sz="1600" dirty="0"/>
              <a:t>I think I would like to be the image selector and the photographer because I am quite harsh with my picking and could find the right photo for the brief as I am quite direct with what I want. </a:t>
            </a:r>
          </a:p>
        </p:txBody>
      </p:sp>
      <p:pic>
        <p:nvPicPr>
          <p:cNvPr id="3" name="Picture 2" descr="A group of square images&#10;&#10;AI-generated content may be incorrect.">
            <a:extLst>
              <a:ext uri="{FF2B5EF4-FFF2-40B4-BE49-F238E27FC236}">
                <a16:creationId xmlns:a16="http://schemas.microsoft.com/office/drawing/2014/main" id="{E6BF6413-576C-F06E-EA32-4E4333E041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21661" y="425288"/>
            <a:ext cx="2905337" cy="6287447"/>
          </a:xfrm>
          <a:prstGeom prst="rect">
            <a:avLst/>
          </a:prstGeom>
        </p:spPr>
      </p:pic>
    </p:spTree>
    <p:extLst>
      <p:ext uri="{BB962C8B-B14F-4D97-AF65-F5344CB8AC3E}">
        <p14:creationId xmlns:p14="http://schemas.microsoft.com/office/powerpoint/2010/main" val="5258180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E302C8-0F00-AE2B-F46F-124F185B10FD}"/>
            </a:ext>
          </a:extLst>
        </p:cNvPr>
        <p:cNvGrpSpPr/>
        <p:nvPr/>
      </p:nvGrpSpPr>
      <p:grpSpPr>
        <a:xfrm>
          <a:off x="0" y="0"/>
          <a:ext cx="0" cy="0"/>
          <a:chOff x="0" y="0"/>
          <a:chExt cx="0" cy="0"/>
        </a:xfrm>
      </p:grpSpPr>
      <p:sp>
        <p:nvSpPr>
          <p:cNvPr id="7" name="Content Placeholder 2">
            <a:extLst>
              <a:ext uri="{FF2B5EF4-FFF2-40B4-BE49-F238E27FC236}">
                <a16:creationId xmlns:a16="http://schemas.microsoft.com/office/drawing/2014/main" id="{2F954F4F-90B0-99A9-E608-9351B5D0D8A2}"/>
              </a:ext>
            </a:extLst>
          </p:cNvPr>
          <p:cNvSpPr txBox="1">
            <a:spLocks/>
          </p:cNvSpPr>
          <p:nvPr/>
        </p:nvSpPr>
        <p:spPr>
          <a:xfrm>
            <a:off x="373533" y="302849"/>
            <a:ext cx="5686673" cy="6468532"/>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dirty="0"/>
              <a:t>This shoot is my film shoot that I did for my Arist Zine module, and my overall aim was to capture different aspects around the town and include the beautiful things in the city and not just budlings, flowers and nature too. When shooting, I did a plan of where I wanted to go but I think I needed to plan more what I would take pictures of and maybe next time add more of a theme instead of just things that look aesthetically pleasing. </a:t>
            </a:r>
          </a:p>
          <a:p>
            <a:pPr marL="0" indent="0">
              <a:buFont typeface="Arial" panose="020B0604020202020204" pitchFamily="34" charset="0"/>
              <a:buNone/>
            </a:pPr>
            <a:r>
              <a:rPr lang="en-GB" sz="1600" dirty="0"/>
              <a:t>With this image below, it is one of my favourite images but I would edit this by increasing the contrast to accentuate the darkness and shadows in the image, brining out the main focused flower in the image and making it appear bolder in comparison to the rest of the image. I would also blur the back of the image to make the first details of the flowers at the front clearer and stand out the most. </a:t>
            </a:r>
            <a:endParaRPr lang="en-GB" sz="2400" dirty="0"/>
          </a:p>
        </p:txBody>
      </p:sp>
      <p:pic>
        <p:nvPicPr>
          <p:cNvPr id="2" name="Picture 1" descr="A black and white photo of a film strip&#10;&#10;AI-generated content may be incorrect.">
            <a:extLst>
              <a:ext uri="{FF2B5EF4-FFF2-40B4-BE49-F238E27FC236}">
                <a16:creationId xmlns:a16="http://schemas.microsoft.com/office/drawing/2014/main" id="{F4E61EA0-3E1D-E303-6267-1DAEB2FE04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flipV="1">
            <a:off x="5712753" y="901730"/>
            <a:ext cx="6708172" cy="5031130"/>
          </a:xfrm>
          <a:prstGeom prst="rect">
            <a:avLst/>
          </a:prstGeom>
        </p:spPr>
      </p:pic>
      <p:pic>
        <p:nvPicPr>
          <p:cNvPr id="4" name="Picture 3" descr="A close up of a film strip&#10;&#10;AI-generated content may be incorrect.">
            <a:extLst>
              <a:ext uri="{FF2B5EF4-FFF2-40B4-BE49-F238E27FC236}">
                <a16:creationId xmlns:a16="http://schemas.microsoft.com/office/drawing/2014/main" id="{A64455AD-746B-D07C-81AB-5AA1085EAD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1721518" y="3759789"/>
            <a:ext cx="2455524" cy="2455524"/>
          </a:xfrm>
          <a:prstGeom prst="rect">
            <a:avLst/>
          </a:prstGeom>
        </p:spPr>
      </p:pic>
    </p:spTree>
    <p:extLst>
      <p:ext uri="{BB962C8B-B14F-4D97-AF65-F5344CB8AC3E}">
        <p14:creationId xmlns:p14="http://schemas.microsoft.com/office/powerpoint/2010/main" val="16954397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Digital contact sheets</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267028" y="1153485"/>
            <a:ext cx="11295888" cy="1827555"/>
          </a:xfrm>
          <a:ln>
            <a:solidFill>
              <a:schemeClr val="tx1"/>
            </a:solidFill>
          </a:ln>
        </p:spPr>
        <p:txBody>
          <a:bodyPr>
            <a:normAutofit/>
          </a:bodyPr>
          <a:lstStyle/>
          <a:p>
            <a:pPr marL="0" indent="0">
              <a:buNone/>
            </a:pPr>
            <a:r>
              <a:rPr lang="en-GB" sz="2400" dirty="0"/>
              <a:t>The way that I made my contact sheet was firstly inserting a white layer onto a plain document. Then inserting the images that I had taken one my one and putting them in rows, making sure there is enough space for me to analyse each one and circle the ones I like and don’t like and the ones that need to be edited. I used a shoot from a different module that I did to show a varied amount of images. </a:t>
            </a:r>
          </a:p>
        </p:txBody>
      </p:sp>
      <p:pic>
        <p:nvPicPr>
          <p:cNvPr id="7" name="Picture 6" descr="A screenshot of a computer&#10;&#10;AI-generated content may be incorrect.">
            <a:extLst>
              <a:ext uri="{FF2B5EF4-FFF2-40B4-BE49-F238E27FC236}">
                <a16:creationId xmlns:a16="http://schemas.microsoft.com/office/drawing/2014/main" id="{2F21557B-F2DD-2464-CB4D-5DBDAC7BA7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84739" y="4549897"/>
            <a:ext cx="3310331" cy="1827555"/>
          </a:xfrm>
          <a:prstGeom prst="rect">
            <a:avLst/>
          </a:prstGeom>
        </p:spPr>
      </p:pic>
      <p:pic>
        <p:nvPicPr>
          <p:cNvPr id="9" name="Picture 8" descr="A screenshot of a person posing for a picture&#10;&#10;AI-generated content may be incorrect.">
            <a:extLst>
              <a:ext uri="{FF2B5EF4-FFF2-40B4-BE49-F238E27FC236}">
                <a16:creationId xmlns:a16="http://schemas.microsoft.com/office/drawing/2014/main" id="{33C95639-B851-5C06-F19C-B522127F3F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257801"/>
            <a:ext cx="3624583" cy="2584193"/>
          </a:xfrm>
          <a:prstGeom prst="rect">
            <a:avLst/>
          </a:prstGeom>
        </p:spPr>
      </p:pic>
      <p:pic>
        <p:nvPicPr>
          <p:cNvPr id="11" name="Picture 10" descr="A collage of a person in white dress&#10;&#10;AI-generated content may be incorrect.">
            <a:extLst>
              <a:ext uri="{FF2B5EF4-FFF2-40B4-BE49-F238E27FC236}">
                <a16:creationId xmlns:a16="http://schemas.microsoft.com/office/drawing/2014/main" id="{BB70D903-06C5-4643-71F9-2C78AD79890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12242" y="3266039"/>
            <a:ext cx="4494250" cy="3214430"/>
          </a:xfrm>
          <a:prstGeom prst="rect">
            <a:avLst/>
          </a:prstGeom>
        </p:spPr>
      </p:pic>
    </p:spTree>
    <p:extLst>
      <p:ext uri="{BB962C8B-B14F-4D97-AF65-F5344CB8AC3E}">
        <p14:creationId xmlns:p14="http://schemas.microsoft.com/office/powerpoint/2010/main" val="28659556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8E08FED-AAC7-4918-E481-5F52FBD7401C}"/>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6932" r="-1" b="16087"/>
          <a:stretch/>
        </p:blipFill>
        <p:spPr bwMode="auto">
          <a:xfrm>
            <a:off x="0" y="10"/>
            <a:ext cx="1218893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524000" y="1122363"/>
            <a:ext cx="9144000" cy="3063240"/>
          </a:xfrm>
        </p:spPr>
        <p:txBody>
          <a:bodyPr lIns="72000" tIns="144000" rIns="72000" bIns="72000">
            <a:normAutofit/>
          </a:bodyPr>
          <a:lstStyle/>
          <a:p>
            <a:r>
              <a:rPr lang="en-GB" sz="6600" dirty="0">
                <a:latin typeface="Futura" pitchFamily="50" charset="0"/>
              </a:rPr>
              <a:t>PROJECT CYCLE-</a:t>
            </a:r>
            <a:br>
              <a:rPr lang="en-GB" sz="6600" dirty="0">
                <a:latin typeface="Futura" pitchFamily="50" charset="0"/>
              </a:rPr>
            </a:br>
            <a:r>
              <a:rPr lang="en-GB" sz="6600" dirty="0">
                <a:latin typeface="Futura" pitchFamily="50" charset="0"/>
              </a:rPr>
              <a:t>Editing &amp; Evaluating</a:t>
            </a:r>
          </a:p>
        </p:txBody>
      </p:sp>
    </p:spTree>
    <p:extLst>
      <p:ext uri="{BB962C8B-B14F-4D97-AF65-F5344CB8AC3E}">
        <p14:creationId xmlns:p14="http://schemas.microsoft.com/office/powerpoint/2010/main" val="156146840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Editing </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182105" y="1214095"/>
            <a:ext cx="5647944" cy="5457945"/>
          </a:xfrm>
          <a:ln>
            <a:solidFill>
              <a:schemeClr val="tx1"/>
            </a:solidFill>
          </a:ln>
        </p:spPr>
        <p:txBody>
          <a:bodyPr>
            <a:noAutofit/>
          </a:bodyPr>
          <a:lstStyle/>
          <a:p>
            <a:pPr marL="0" indent="0">
              <a:buNone/>
            </a:pPr>
            <a:r>
              <a:rPr lang="en-GB" sz="1600" dirty="0"/>
              <a:t>Editing is very important because it makes the images that you take the best that they can be and can fix any little issues that are wrong with your images. This allows them to look how you want them to and can change the whole atmosphere and theme of your images. It also if you are shooting on film, allows you to turn the images into coloured images, enabling you too be able to view them differently to how you would if they were black and white. </a:t>
            </a:r>
          </a:p>
          <a:p>
            <a:pPr marL="0" indent="0">
              <a:buNone/>
            </a:pPr>
            <a:r>
              <a:rPr lang="en-GB" sz="1600" dirty="0"/>
              <a:t>In the dark room we enlarged our images using an enlarger which made the small images on the roll of film project in a bigger size onto photographic paper which we then developed after it being exposed to the light with the image being shined onto it to produce a printed image in a larger size. In the dark room you can in some ways physically edit your images by using techniques such as dodging and burning and using filters to increase and decrease contrast in your images which is what I did to some of my images. </a:t>
            </a:r>
          </a:p>
          <a:p>
            <a:pPr marL="0" indent="0">
              <a:buNone/>
            </a:pPr>
            <a:r>
              <a:rPr lang="en-GB" sz="1600" dirty="0"/>
              <a:t>We are then going to be scanning our images so that we can edit them on photoshop, digitally and on lightroom, which gives us as the artists more leigh way to be able to make more edits to our images and make them like how we want. </a:t>
            </a:r>
          </a:p>
        </p:txBody>
      </p:sp>
      <p:pic>
        <p:nvPicPr>
          <p:cNvPr id="6" name="Picture 5" descr="A close up of a flower&#10;&#10;AI-generated content may be incorrect.">
            <a:extLst>
              <a:ext uri="{FF2B5EF4-FFF2-40B4-BE49-F238E27FC236}">
                <a16:creationId xmlns:a16="http://schemas.microsoft.com/office/drawing/2014/main" id="{8D512CEA-581B-EE26-7385-9546863B22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a:off x="5951995" y="1572869"/>
            <a:ext cx="6057900" cy="4543425"/>
          </a:xfrm>
          <a:prstGeom prst="rect">
            <a:avLst/>
          </a:prstGeom>
        </p:spPr>
      </p:pic>
    </p:spTree>
    <p:extLst>
      <p:ext uri="{BB962C8B-B14F-4D97-AF65-F5344CB8AC3E}">
        <p14:creationId xmlns:p14="http://schemas.microsoft.com/office/powerpoint/2010/main" val="15854912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36AF49-D4AA-0FDB-6F92-0C3B04C2D5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4F91D1-0F04-8EBD-D4CE-F8924331A7C0}"/>
              </a:ext>
            </a:extLst>
          </p:cNvPr>
          <p:cNvSpPr>
            <a:spLocks noGrp="1"/>
          </p:cNvSpPr>
          <p:nvPr>
            <p:ph type="title"/>
          </p:nvPr>
        </p:nvSpPr>
        <p:spPr>
          <a:xfrm>
            <a:off x="0" y="0"/>
            <a:ext cx="10515600" cy="1325563"/>
          </a:xfrm>
        </p:spPr>
        <p:txBody>
          <a:bodyPr>
            <a:normAutofit/>
          </a:bodyPr>
          <a:lstStyle/>
          <a:p>
            <a:r>
              <a:rPr lang="en-GB" sz="4000" dirty="0">
                <a:latin typeface="Futura" pitchFamily="50" charset="0"/>
              </a:rPr>
              <a:t>Evaluating </a:t>
            </a:r>
          </a:p>
        </p:txBody>
      </p:sp>
      <p:sp>
        <p:nvSpPr>
          <p:cNvPr id="3" name="Content Placeholder 2">
            <a:extLst>
              <a:ext uri="{FF2B5EF4-FFF2-40B4-BE49-F238E27FC236}">
                <a16:creationId xmlns:a16="http://schemas.microsoft.com/office/drawing/2014/main" id="{6239BD4D-5615-C889-1CFD-525718425BB9}"/>
              </a:ext>
            </a:extLst>
          </p:cNvPr>
          <p:cNvSpPr>
            <a:spLocks noGrp="1"/>
          </p:cNvSpPr>
          <p:nvPr>
            <p:ph idx="1"/>
          </p:nvPr>
        </p:nvSpPr>
        <p:spPr>
          <a:xfrm>
            <a:off x="258066" y="1325563"/>
            <a:ext cx="6550152" cy="4595933"/>
          </a:xfrm>
          <a:ln>
            <a:solidFill>
              <a:schemeClr val="tx1"/>
            </a:solidFill>
          </a:ln>
        </p:spPr>
        <p:txBody>
          <a:bodyPr>
            <a:normAutofit/>
          </a:bodyPr>
          <a:lstStyle/>
          <a:p>
            <a:pPr marL="0" indent="0">
              <a:buNone/>
            </a:pPr>
            <a:r>
              <a:rPr lang="en-GB" sz="1300" dirty="0"/>
              <a:t>Evaluation is key when looking at your images and figuring out how you can do better for feedback so that when you go into another shoot, you can go into that one knowing what you need to improve on and overall improving your photography skills. This can give you aims and goals to work towards in future shoots as the feedback that you can gain from the shoots that you have just looked at, can tell you what you are good at and what mistakes you have made that you need to work on and this can also inspire you to progress onto better things. </a:t>
            </a:r>
          </a:p>
          <a:p>
            <a:pPr marL="0" indent="0">
              <a:buNone/>
            </a:pPr>
            <a:r>
              <a:rPr lang="en-GB" sz="1300" dirty="0"/>
              <a:t>In a couple of my shoots, my camera hasn’t been good enough to capture figures in dark lighting, making the images look grainy and unflattering. This then told me that I needed to bring lighting with me to eliminate some of the graininess in my images. I also now tend to borrow cameras that are better than mine as they are better at capturing the light in darker times of the day which my camera is not necessarily good at as it is older and has less settings. I now see much better lighting in my images and they are less grainy than they were before, making them look like a higher quality image. </a:t>
            </a:r>
          </a:p>
          <a:p>
            <a:pPr marL="0" indent="0">
              <a:buNone/>
            </a:pPr>
            <a:r>
              <a:rPr lang="en-GB" sz="1300" dirty="0"/>
              <a:t>I am good at capturing the small details in things which I like to take on board to all of my shoots, however I am slightly weaker at controlling the light and aperture on my camera especially when capturing sports which is something I need to work on in the future and avoiding darker underexposed images is one of the things that I would like to avoid in the future. </a:t>
            </a:r>
          </a:p>
          <a:p>
            <a:pPr marL="0" indent="0">
              <a:buNone/>
            </a:pPr>
            <a:r>
              <a:rPr lang="en-GB" sz="1300" dirty="0"/>
              <a:t>Evaluation can allow you to be able to see your future shoots more clearly and can give you a clearer path of what to do well and what to avoid, making your shoot go smoothly as possible. </a:t>
            </a:r>
          </a:p>
          <a:p>
            <a:pPr marL="0" indent="0">
              <a:buNone/>
            </a:pPr>
            <a:endParaRPr lang="en-GB" sz="1300" dirty="0"/>
          </a:p>
        </p:txBody>
      </p:sp>
      <p:pic>
        <p:nvPicPr>
          <p:cNvPr id="4" name="Picture 3" descr="A diagram of a process&#10;&#10;Description automatically generated">
            <a:extLst>
              <a:ext uri="{FF2B5EF4-FFF2-40B4-BE49-F238E27FC236}">
                <a16:creationId xmlns:a16="http://schemas.microsoft.com/office/drawing/2014/main" id="{FAC5044B-6271-1E29-9665-B94A875669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8218" y="265747"/>
            <a:ext cx="4440555" cy="6326505"/>
          </a:xfrm>
          <a:prstGeom prst="rect">
            <a:avLst/>
          </a:prstGeom>
        </p:spPr>
      </p:pic>
    </p:spTree>
    <p:extLst>
      <p:ext uri="{BB962C8B-B14F-4D97-AF65-F5344CB8AC3E}">
        <p14:creationId xmlns:p14="http://schemas.microsoft.com/office/powerpoint/2010/main" val="2445342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FA4693-42DD-7AC7-8E3F-2C012E2D0F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E5405D-3261-79D1-7454-0E736F85B3AC}"/>
              </a:ext>
            </a:extLst>
          </p:cNvPr>
          <p:cNvSpPr>
            <a:spLocks noGrp="1"/>
          </p:cNvSpPr>
          <p:nvPr>
            <p:ph type="title"/>
          </p:nvPr>
        </p:nvSpPr>
        <p:spPr>
          <a:xfrm>
            <a:off x="182105" y="86621"/>
            <a:ext cx="6117095" cy="1325563"/>
          </a:xfrm>
        </p:spPr>
        <p:txBody>
          <a:bodyPr>
            <a:normAutofit/>
          </a:bodyPr>
          <a:lstStyle/>
          <a:p>
            <a:r>
              <a:rPr lang="en-GB" sz="3600" dirty="0">
                <a:latin typeface="Futura" pitchFamily="50" charset="0"/>
              </a:rPr>
              <a:t>Editing – Darkroom Printing</a:t>
            </a:r>
          </a:p>
        </p:txBody>
      </p:sp>
      <p:sp>
        <p:nvSpPr>
          <p:cNvPr id="3" name="Content Placeholder 2">
            <a:extLst>
              <a:ext uri="{FF2B5EF4-FFF2-40B4-BE49-F238E27FC236}">
                <a16:creationId xmlns:a16="http://schemas.microsoft.com/office/drawing/2014/main" id="{4288B158-1E25-0C78-EB51-D4C5E82CE833}"/>
              </a:ext>
            </a:extLst>
          </p:cNvPr>
          <p:cNvSpPr>
            <a:spLocks noGrp="1"/>
          </p:cNvSpPr>
          <p:nvPr>
            <p:ph idx="1"/>
          </p:nvPr>
        </p:nvSpPr>
        <p:spPr>
          <a:xfrm>
            <a:off x="289560" y="1233374"/>
            <a:ext cx="5501640" cy="5146059"/>
          </a:xfrm>
          <a:ln>
            <a:solidFill>
              <a:schemeClr val="tx1"/>
            </a:solidFill>
          </a:ln>
        </p:spPr>
        <p:txBody>
          <a:bodyPr>
            <a:normAutofit/>
          </a:bodyPr>
          <a:lstStyle/>
          <a:p>
            <a:pPr marL="0" indent="0">
              <a:buNone/>
            </a:pPr>
            <a:r>
              <a:rPr lang="en-GB" sz="1400" dirty="0"/>
              <a:t>The first thing that I did to print my images was to put some of my film into a metal slide that goes into the enlarger and I turned the enlarger on. Then I clamped the slide in the gap at the top of the enlarger and locked it in place. I then turned on the light to be a continuous light and I then focused the image shining into the board where the light was shining down onto using the dials at the bottom of the enlarger. I then used a focus finder and spotted the grain and when I had spotted the grain, meaning that the image is in focus, I locked the dials in place with the dials on the upper side of the enlarger to make sure that the dials wouldn’t move. I then turned down the light to the lowest aperture and turned it up two clicks and set my timer on a series of 2 seconds so I could then test exposure times. I then did this by using a test strip and exposing each bit of the strip for 2 seconds each and going over the strip with cardboard so I could then see a difference between the exposure times on the paper to see how long my exposure time should be for my full sized print. I then develop that strip and it turned out that exposing the paper for 8 seconds was the way to go and so I turned my light off and set a timer for 8 seconds and placed the whole sized piece of photographic paper shiny side down. The reason I did this is so that with the stencil and frame template, I could fit that to the borders I wanted around the outside of the image. After I did that I then exposed the image for 8 seconds and then developed it for 1-2 mins, then placed it in the stop bath for 30 seconds, then the fixer for 5 mins and then placed it in the water bath for 20-30 mins. I then dried my print in the print dryer room and then I had completed my print. </a:t>
            </a:r>
          </a:p>
        </p:txBody>
      </p:sp>
      <p:pic>
        <p:nvPicPr>
          <p:cNvPr id="6" name="Picture 5" descr="A close up of a plant&#10;&#10;AI-generated content may be incorrect.">
            <a:extLst>
              <a:ext uri="{FF2B5EF4-FFF2-40B4-BE49-F238E27FC236}">
                <a16:creationId xmlns:a16="http://schemas.microsoft.com/office/drawing/2014/main" id="{3ECD017D-949A-822C-3A98-9D879FEB2D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5812966" y="642721"/>
            <a:ext cx="3889867" cy="2917400"/>
          </a:xfrm>
          <a:prstGeom prst="rect">
            <a:avLst/>
          </a:prstGeom>
        </p:spPr>
      </p:pic>
      <p:pic>
        <p:nvPicPr>
          <p:cNvPr id="8" name="Picture 7" descr="A close up of a flower&#10;&#10;AI-generated content may be incorrect.">
            <a:extLst>
              <a:ext uri="{FF2B5EF4-FFF2-40B4-BE49-F238E27FC236}">
                <a16:creationId xmlns:a16="http://schemas.microsoft.com/office/drawing/2014/main" id="{372FFB54-8066-C1F5-411D-BE8D2DCFC8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511238" y="4594338"/>
            <a:ext cx="2408200" cy="1806150"/>
          </a:xfrm>
          <a:prstGeom prst="rect">
            <a:avLst/>
          </a:prstGeom>
        </p:spPr>
      </p:pic>
      <p:pic>
        <p:nvPicPr>
          <p:cNvPr id="10" name="Picture 9" descr="A black and white photo of a building&#10;&#10;AI-generated content may be incorrect.">
            <a:extLst>
              <a:ext uri="{FF2B5EF4-FFF2-40B4-BE49-F238E27FC236}">
                <a16:creationId xmlns:a16="http://schemas.microsoft.com/office/drawing/2014/main" id="{AADF82FE-B019-7850-D412-93E7E4C02CD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5597630" y="4594336"/>
            <a:ext cx="2408200" cy="1806150"/>
          </a:xfrm>
          <a:prstGeom prst="rect">
            <a:avLst/>
          </a:prstGeom>
        </p:spPr>
      </p:pic>
      <p:pic>
        <p:nvPicPr>
          <p:cNvPr id="12" name="Picture 11" descr="A black and white photo of a bridge&#10;&#10;AI-generated content may be incorrect.">
            <a:extLst>
              <a:ext uri="{FF2B5EF4-FFF2-40B4-BE49-F238E27FC236}">
                <a16:creationId xmlns:a16="http://schemas.microsoft.com/office/drawing/2014/main" id="{01AF1D3C-9BBF-69CB-C810-B0DE32957AB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9438095" y="3984500"/>
            <a:ext cx="2939200" cy="2204400"/>
          </a:xfrm>
          <a:prstGeom prst="rect">
            <a:avLst/>
          </a:prstGeom>
        </p:spPr>
      </p:pic>
      <p:pic>
        <p:nvPicPr>
          <p:cNvPr id="14" name="Picture 13" descr="A building with a window&#10;&#10;AI-generated content may be incorrect.">
            <a:extLst>
              <a:ext uri="{FF2B5EF4-FFF2-40B4-BE49-F238E27FC236}">
                <a16:creationId xmlns:a16="http://schemas.microsoft.com/office/drawing/2014/main" id="{EA460EB0-9EB6-296C-AA37-C3E6E629292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9217945" y="555337"/>
            <a:ext cx="3190800" cy="2393100"/>
          </a:xfrm>
          <a:prstGeom prst="rect">
            <a:avLst/>
          </a:prstGeom>
        </p:spPr>
      </p:pic>
    </p:spTree>
    <p:extLst>
      <p:ext uri="{BB962C8B-B14F-4D97-AF65-F5344CB8AC3E}">
        <p14:creationId xmlns:p14="http://schemas.microsoft.com/office/powerpoint/2010/main" val="48455343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081448-DC50-E401-ED19-8029C9A00A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AB4234-8350-721B-686A-B432C831F8EB}"/>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Critique</a:t>
            </a:r>
          </a:p>
        </p:txBody>
      </p:sp>
      <p:sp>
        <p:nvSpPr>
          <p:cNvPr id="3" name="Content Placeholder 2">
            <a:extLst>
              <a:ext uri="{FF2B5EF4-FFF2-40B4-BE49-F238E27FC236}">
                <a16:creationId xmlns:a16="http://schemas.microsoft.com/office/drawing/2014/main" id="{59D2C44B-0C18-BCF7-6E0A-E27D21C00FDA}"/>
              </a:ext>
            </a:extLst>
          </p:cNvPr>
          <p:cNvSpPr>
            <a:spLocks noGrp="1"/>
          </p:cNvSpPr>
          <p:nvPr>
            <p:ph idx="1"/>
          </p:nvPr>
        </p:nvSpPr>
        <p:spPr>
          <a:xfrm>
            <a:off x="401561" y="1194289"/>
            <a:ext cx="5694439" cy="4707148"/>
          </a:xfrm>
          <a:ln>
            <a:solidFill>
              <a:schemeClr val="tx1"/>
            </a:solidFill>
          </a:ln>
        </p:spPr>
        <p:txBody>
          <a:bodyPr>
            <a:normAutofit/>
          </a:bodyPr>
          <a:lstStyle/>
          <a:p>
            <a:pPr marL="0" indent="0">
              <a:buNone/>
            </a:pPr>
            <a:r>
              <a:rPr lang="en-GB" sz="2400" dirty="0"/>
              <a:t>I agree with what was said and there were a lot of positive comments on my work, like the detail included in the image which I also agree is good. However I do agree that the contrast could be higher and the lights could be brighter in the image. The image is well focused but I do agree and think that the image could be slightly more in focus. I think I need to work on getting a more varied amount of images next time and avoid repetition which is what I think happened here in a lot of my images. </a:t>
            </a:r>
          </a:p>
        </p:txBody>
      </p:sp>
      <p:pic>
        <p:nvPicPr>
          <p:cNvPr id="4" name="Picture 3" descr="A close up of a flower&#10;&#10;AI-generated content may be incorrect.">
            <a:extLst>
              <a:ext uri="{FF2B5EF4-FFF2-40B4-BE49-F238E27FC236}">
                <a16:creationId xmlns:a16="http://schemas.microsoft.com/office/drawing/2014/main" id="{70D8D95D-5488-967C-79A2-AB68B31CE3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a:off x="6493181" y="1496343"/>
            <a:ext cx="5153751" cy="3865313"/>
          </a:xfrm>
          <a:prstGeom prst="rect">
            <a:avLst/>
          </a:prstGeom>
        </p:spPr>
      </p:pic>
    </p:spTree>
    <p:extLst>
      <p:ext uri="{BB962C8B-B14F-4D97-AF65-F5344CB8AC3E}">
        <p14:creationId xmlns:p14="http://schemas.microsoft.com/office/powerpoint/2010/main" val="424846209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9A7D97-96E9-795B-7A65-13AAB24720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D459E3-3189-9EA4-9039-E2668572AC0A}"/>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Evaluating</a:t>
            </a:r>
          </a:p>
        </p:txBody>
      </p:sp>
      <p:sp>
        <p:nvSpPr>
          <p:cNvPr id="3" name="Content Placeholder 2">
            <a:extLst>
              <a:ext uri="{FF2B5EF4-FFF2-40B4-BE49-F238E27FC236}">
                <a16:creationId xmlns:a16="http://schemas.microsoft.com/office/drawing/2014/main" id="{83E16A6A-1963-6A87-2D89-EC758A358B2D}"/>
              </a:ext>
            </a:extLst>
          </p:cNvPr>
          <p:cNvSpPr>
            <a:spLocks noGrp="1"/>
          </p:cNvSpPr>
          <p:nvPr>
            <p:ph idx="1"/>
          </p:nvPr>
        </p:nvSpPr>
        <p:spPr>
          <a:xfrm>
            <a:off x="301752" y="1016006"/>
            <a:ext cx="5635752" cy="5457945"/>
          </a:xfrm>
          <a:ln>
            <a:solidFill>
              <a:schemeClr val="tx1"/>
            </a:solidFill>
          </a:ln>
        </p:spPr>
        <p:txBody>
          <a:bodyPr>
            <a:normAutofit fontScale="92500" lnSpcReduction="20000"/>
          </a:bodyPr>
          <a:lstStyle/>
          <a:p>
            <a:pPr marL="0" indent="0">
              <a:buNone/>
            </a:pPr>
            <a:r>
              <a:rPr lang="en-GB" sz="1400" dirty="0"/>
              <a:t>My aim was to capture both the environment and nature and the scenes of the city and try and get some variation in my shoot and I did achieve that but some of my images were ruined due to light exposure so next shoot I want to make sure I unload my film correctly and get a lot of range in my images. </a:t>
            </a:r>
          </a:p>
          <a:p>
            <a:pPr marL="0" indent="0">
              <a:buNone/>
            </a:pPr>
            <a:r>
              <a:rPr lang="en-GB" sz="1400" dirty="0"/>
              <a:t>With my planning, I planned that I would go out and take pictures at about 3 so I would still have daylight to be able to get good light in my pictures which worked out well and with my actual shoot I didn’t plan massively but I knew roughly what I wanted to shoot and I feel like I achieved that for the most part. I would defiantly plan exactly what things I am going to shoot and maybe include some people and models in my shoot to give my shoot some more range. </a:t>
            </a:r>
          </a:p>
          <a:p>
            <a:pPr marL="0" indent="0">
              <a:buNone/>
            </a:pPr>
            <a:r>
              <a:rPr lang="en-GB" sz="1400" dirty="0"/>
              <a:t>The shoot went well and I was really happy with the results of some of my close up images and the detail in them when reviewing them later on and my selection of images reached my main aims of the shoot as well but again next time I want to maybe introduce some people into my shoot instead of just plants and buildings. </a:t>
            </a:r>
          </a:p>
          <a:p>
            <a:pPr marL="0" indent="0">
              <a:buNone/>
            </a:pPr>
            <a:r>
              <a:rPr lang="en-GB" sz="1400" dirty="0"/>
              <a:t>Learning the whole process of printing was really enjoyable and my prints actually turned out really well but as some of my images were ruined, this meant that I could only print a select few instead of a lot of them so next time I need to make sure to unload my film properly. I really liked using filters to make my work higher contrast and I found this really interesting and the concept of being able to physically edit as well as digitally. </a:t>
            </a:r>
          </a:p>
          <a:p>
            <a:pPr marL="0" indent="0">
              <a:buNone/>
            </a:pPr>
            <a:r>
              <a:rPr lang="en-GB" sz="1400" dirty="0"/>
              <a:t>Other people are impressed with the high detail in the images of the flowers but defiantly think I could include more people in my shoot next time and could work on aperture when shooting a bit more as some of my images were a bit overexposed. </a:t>
            </a:r>
          </a:p>
          <a:p>
            <a:pPr marL="0" indent="0">
              <a:buNone/>
            </a:pPr>
            <a:r>
              <a:rPr lang="en-GB" sz="1400" dirty="0"/>
              <a:t>I have learnt lots of new skills during this and I think that I have a lot of improvements to make for next time such as unloading my film properly, planning a shoot including people and working on different apertures and making sure my images aren’t overexposed. I think my detail in my close up images are the best part of my shoot and I will be carrying that over into my future shoots. </a:t>
            </a:r>
          </a:p>
          <a:p>
            <a:pPr marL="0" indent="0">
              <a:buNone/>
            </a:pPr>
            <a:endParaRPr lang="en-GB" sz="1400" dirty="0"/>
          </a:p>
        </p:txBody>
      </p:sp>
      <p:pic>
        <p:nvPicPr>
          <p:cNvPr id="4" name="Picture 3" descr="A close up of a flower&#10;&#10;AI-generated content may be incorrect.">
            <a:extLst>
              <a:ext uri="{FF2B5EF4-FFF2-40B4-BE49-F238E27FC236}">
                <a16:creationId xmlns:a16="http://schemas.microsoft.com/office/drawing/2014/main" id="{FD9A8842-F56E-63C2-8D23-0B303D1581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a:off x="6090035" y="1676399"/>
            <a:ext cx="5919859" cy="4439894"/>
          </a:xfrm>
          <a:prstGeom prst="rect">
            <a:avLst/>
          </a:prstGeom>
        </p:spPr>
      </p:pic>
    </p:spTree>
    <p:extLst>
      <p:ext uri="{BB962C8B-B14F-4D97-AF65-F5344CB8AC3E}">
        <p14:creationId xmlns:p14="http://schemas.microsoft.com/office/powerpoint/2010/main" val="392548809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145472"/>
            <a:ext cx="10162309" cy="1647702"/>
          </a:xfrm>
          <a:solidFill>
            <a:srgbClr val="FFD5E4"/>
          </a:solidFill>
        </p:spPr>
        <p:txBody>
          <a:bodyPr lIns="72000" tIns="144000" rIns="72000" bIns="72000" anchor="ctr">
            <a:normAutofit fontScale="90000"/>
          </a:bodyPr>
          <a:lstStyle/>
          <a:p>
            <a:r>
              <a:rPr lang="en-GB" dirty="0">
                <a:latin typeface="Futura" pitchFamily="50" charset="0"/>
              </a:rPr>
              <a:t>TASK 2 </a:t>
            </a:r>
            <a:br>
              <a:rPr lang="en-GB" dirty="0">
                <a:latin typeface="Futura" pitchFamily="50" charset="0"/>
              </a:rPr>
            </a:br>
            <a:r>
              <a:rPr lang="en-GB" dirty="0">
                <a:latin typeface="Futura" pitchFamily="50" charset="0"/>
              </a:rPr>
              <a:t>EXHIBITION REVIEW</a:t>
            </a:r>
          </a:p>
        </p:txBody>
      </p:sp>
      <p:sp>
        <p:nvSpPr>
          <p:cNvPr id="6" name="TextBox 5">
            <a:extLst>
              <a:ext uri="{FF2B5EF4-FFF2-40B4-BE49-F238E27FC236}">
                <a16:creationId xmlns:a16="http://schemas.microsoft.com/office/drawing/2014/main" id="{75133813-7407-3EB2-62D5-AE3E8EFD2302}"/>
              </a:ext>
            </a:extLst>
          </p:cNvPr>
          <p:cNvSpPr txBox="1"/>
          <p:nvPr/>
        </p:nvSpPr>
        <p:spPr>
          <a:xfrm>
            <a:off x="14230350" y="-19545300"/>
            <a:ext cx="184731" cy="369332"/>
          </a:xfrm>
          <a:prstGeom prst="rect">
            <a:avLst/>
          </a:prstGeom>
          <a:noFill/>
        </p:spPr>
        <p:txBody>
          <a:bodyPr wrap="none" rtlCol="0">
            <a:spAutoFit/>
          </a:bodyPr>
          <a:lstStyle/>
          <a:p>
            <a:endParaRPr lang="en-GB" dirty="0"/>
          </a:p>
        </p:txBody>
      </p:sp>
      <p:pic>
        <p:nvPicPr>
          <p:cNvPr id="3" name="Picture 2" descr="A wall with pictures on it&#10;&#10;AI-generated content may be incorrect.">
            <a:extLst>
              <a:ext uri="{FF2B5EF4-FFF2-40B4-BE49-F238E27FC236}">
                <a16:creationId xmlns:a16="http://schemas.microsoft.com/office/drawing/2014/main" id="{C317203D-A896-43E6-AD7A-50D0BE9FB4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2571" y="2021784"/>
            <a:ext cx="6086856" cy="4565142"/>
          </a:xfrm>
          <a:prstGeom prst="rect">
            <a:avLst/>
          </a:prstGeom>
        </p:spPr>
      </p:pic>
    </p:spTree>
    <p:extLst>
      <p:ext uri="{BB962C8B-B14F-4D97-AF65-F5344CB8AC3E}">
        <p14:creationId xmlns:p14="http://schemas.microsoft.com/office/powerpoint/2010/main" val="276094246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EXHIBITION REVIEW OVERVIEW</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182105" y="1088195"/>
            <a:ext cx="5621287" cy="5457945"/>
          </a:xfrm>
          <a:ln>
            <a:solidFill>
              <a:schemeClr val="tx1"/>
            </a:solidFill>
          </a:ln>
        </p:spPr>
        <p:txBody>
          <a:bodyPr>
            <a:normAutofit lnSpcReduction="10000"/>
          </a:bodyPr>
          <a:lstStyle/>
          <a:p>
            <a:pPr marL="0" indent="0">
              <a:buNone/>
            </a:pPr>
            <a:r>
              <a:rPr lang="en-GB" sz="1600" dirty="0"/>
              <a:t>Reviewing an exhibition can be useful especially for the artist to get feedback on their work from a non biased perspective. All opinions are obviously subjective but some criticisms and positive feedback can really help an artist develop their work and inspire them to create bigger and better things. This can also help other artists be inspired by the artist’s work, allowing them to see what is appealing to an audience and what isn’t. It is useful for a person to write an exhibition review o help them develop their skills on how to analyse images and really understand the whole context and concept behind them, expanding their knowledge on artwork which they can use in their own work. They can get the messages that they have learnt that people use in their work, look how the artists have portrayed themes, and get inspiration, allowing them to represent their own messages in their artwork. Also judging someone else’s work allows you to be able to see how someone might judge your own, which can help you meet the needs of the audience in that sense as you can relate top them more if that is what the artwork is trying to do, appeal to the audience. Going to a physical exhibition can also allow you to learn how to present work in different ways and inspire you to adventure different ways into presenting work. By you being the exhibition reviewer, this allows you to judge people’s work based on your opinion and viewpoint and then you can then use this for your work, looking back on what you think worked in the exhibition and what didn’t and taking that into consideration for your own work. </a:t>
            </a:r>
          </a:p>
          <a:p>
            <a:pPr marL="0" indent="0">
              <a:buNone/>
            </a:pPr>
            <a:endParaRPr lang="en-GB" sz="1300" dirty="0"/>
          </a:p>
        </p:txBody>
      </p:sp>
      <p:pic>
        <p:nvPicPr>
          <p:cNvPr id="6" name="Picture 5" descr="A wall with pictures on it&#10;&#10;AI-generated content may be incorrect.">
            <a:extLst>
              <a:ext uri="{FF2B5EF4-FFF2-40B4-BE49-F238E27FC236}">
                <a16:creationId xmlns:a16="http://schemas.microsoft.com/office/drawing/2014/main" id="{3DA7C851-6E02-CBD5-76BD-E9132EFA94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23039" y="1412184"/>
            <a:ext cx="6086856" cy="4565142"/>
          </a:xfrm>
          <a:prstGeom prst="rect">
            <a:avLst/>
          </a:prstGeom>
        </p:spPr>
      </p:pic>
    </p:spTree>
    <p:extLst>
      <p:ext uri="{BB962C8B-B14F-4D97-AF65-F5344CB8AC3E}">
        <p14:creationId xmlns:p14="http://schemas.microsoft.com/office/powerpoint/2010/main" val="121577719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2947FD-0782-2CAC-3A0F-5DD64473DB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0A2D75-B931-D612-F7E2-209A789A45B3}"/>
              </a:ext>
            </a:extLst>
          </p:cNvPr>
          <p:cNvSpPr>
            <a:spLocks noGrp="1"/>
          </p:cNvSpPr>
          <p:nvPr>
            <p:ph type="title"/>
          </p:nvPr>
        </p:nvSpPr>
        <p:spPr>
          <a:xfrm>
            <a:off x="-1" y="5353"/>
            <a:ext cx="11333747" cy="1016006"/>
          </a:xfrm>
        </p:spPr>
        <p:txBody>
          <a:bodyPr>
            <a:normAutofit fontScale="90000"/>
          </a:bodyPr>
          <a:lstStyle/>
          <a:p>
            <a:r>
              <a:rPr lang="en-GB" sz="3600" dirty="0">
                <a:latin typeface="Futura" pitchFamily="50" charset="0"/>
              </a:rPr>
              <a:t>A Peak into the Teenage Experience and Working-Class Life </a:t>
            </a:r>
          </a:p>
        </p:txBody>
      </p:sp>
      <p:sp>
        <p:nvSpPr>
          <p:cNvPr id="3" name="Content Placeholder 2">
            <a:extLst>
              <a:ext uri="{FF2B5EF4-FFF2-40B4-BE49-F238E27FC236}">
                <a16:creationId xmlns:a16="http://schemas.microsoft.com/office/drawing/2014/main" id="{A3231F58-AB0C-7546-D323-1067596D4A56}"/>
              </a:ext>
            </a:extLst>
          </p:cNvPr>
          <p:cNvSpPr>
            <a:spLocks noGrp="1"/>
          </p:cNvSpPr>
          <p:nvPr>
            <p:ph idx="1"/>
          </p:nvPr>
        </p:nvSpPr>
        <p:spPr>
          <a:xfrm>
            <a:off x="168442" y="926432"/>
            <a:ext cx="5927558" cy="5752021"/>
          </a:xfrm>
          <a:ln>
            <a:solidFill>
              <a:schemeClr val="tx1"/>
            </a:solidFill>
          </a:ln>
        </p:spPr>
        <p:txBody>
          <a:bodyPr>
            <a:noAutofit/>
          </a:bodyPr>
          <a:lstStyle/>
          <a:p>
            <a:pPr marL="0" indent="0">
              <a:buNone/>
            </a:pPr>
            <a:r>
              <a:rPr lang="en-GB" sz="1400" dirty="0"/>
              <a:t>This exhibition takes a look into the ‘average’ life of working-class people, looking into elements that make up their life, showcasing identity and culture. </a:t>
            </a:r>
          </a:p>
          <a:p>
            <a:pPr marL="0" indent="0">
              <a:buNone/>
            </a:pPr>
            <a:r>
              <a:rPr lang="en-GB" sz="1400" dirty="0"/>
              <a:t>Chaotic movement with a room full of colour and culture. Emotions expressed, and happiness flies in and out of the room, flowing from person to person. This photograph captures the whole message behind the exhibition, expressing culture and a cinematic messiness throughout. All throughout both images presented on the wall, there are people spread around the areas of it. The physical composition of the image being placed on the wall is very interesting as when you walk up to it, you are the same height as the people in the image, so its almost like you are inside the image, standing next to the people in the image, living what they are living. Elements of surprise are spread throughout as flash is used in these images, emphasising the candidacy of them, allowing the images to feel more real and relatable. The club image, with the couple at the front, is the bold summary of this exhibition, expressing elements of life and happiness, in a rough and realistic way. </a:t>
            </a:r>
          </a:p>
          <a:p>
            <a:pPr marL="0" indent="0">
              <a:buNone/>
            </a:pPr>
            <a:r>
              <a:rPr lang="en-GB" sz="1400" dirty="0"/>
              <a:t>This exhibition brings together lots of different artists’ approaches to expressing the working-class life and culture within the UK. 2024 was 35 years since the fall of the Berlin wall which people named as the end of communism. Artists came together and expressed what  expressed what the world has missed of  what people were living like as ‘working-class’ people. Melancholy contrasted with elated views on how people express themselves and how different lives are presented in similar environments. </a:t>
            </a:r>
          </a:p>
        </p:txBody>
      </p:sp>
      <p:pic>
        <p:nvPicPr>
          <p:cNvPr id="6" name="Picture 5" descr="A poster of people kissing&#10;&#10;AI-generated content may be incorrect.">
            <a:extLst>
              <a:ext uri="{FF2B5EF4-FFF2-40B4-BE49-F238E27FC236}">
                <a16:creationId xmlns:a16="http://schemas.microsoft.com/office/drawing/2014/main" id="{FE0BA1FB-4465-E33D-0C24-200FA5ED2F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6203460" y="1096114"/>
            <a:ext cx="5470770" cy="5310554"/>
          </a:xfrm>
          <a:prstGeom prst="rect">
            <a:avLst/>
          </a:prstGeom>
        </p:spPr>
      </p:pic>
    </p:spTree>
    <p:extLst>
      <p:ext uri="{BB962C8B-B14F-4D97-AF65-F5344CB8AC3E}">
        <p14:creationId xmlns:p14="http://schemas.microsoft.com/office/powerpoint/2010/main" val="113316162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E6FED6-8E73-DA4F-EFC2-9EFFFEE89D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A7C428-04CA-8E16-FBA0-FB706692EA8C}"/>
              </a:ext>
            </a:extLst>
          </p:cNvPr>
          <p:cNvSpPr>
            <a:spLocks noGrp="1"/>
          </p:cNvSpPr>
          <p:nvPr>
            <p:ph type="title"/>
          </p:nvPr>
        </p:nvSpPr>
        <p:spPr>
          <a:xfrm>
            <a:off x="57755" y="1"/>
            <a:ext cx="7810897" cy="1022684"/>
          </a:xfrm>
        </p:spPr>
        <p:txBody>
          <a:bodyPr>
            <a:noAutofit/>
          </a:bodyPr>
          <a:lstStyle/>
          <a:p>
            <a:r>
              <a:rPr lang="en-GB" sz="1800" dirty="0">
                <a:solidFill>
                  <a:srgbClr val="FF0000"/>
                </a:solidFill>
                <a:latin typeface="Futura" pitchFamily="50" charset="0"/>
              </a:rPr>
              <a:t>PROJECT 1 – Twice as Nice, Ayia Napa, Cyprus, (2001), &amp; Necking, Twice as Nice, Ayia Napa (2001) both by Ewen Spencer </a:t>
            </a:r>
          </a:p>
        </p:txBody>
      </p:sp>
      <p:sp>
        <p:nvSpPr>
          <p:cNvPr id="3" name="Content Placeholder 2">
            <a:extLst>
              <a:ext uri="{FF2B5EF4-FFF2-40B4-BE49-F238E27FC236}">
                <a16:creationId xmlns:a16="http://schemas.microsoft.com/office/drawing/2014/main" id="{119241CD-FAE8-45F2-5269-08C93409E5D2}"/>
              </a:ext>
            </a:extLst>
          </p:cNvPr>
          <p:cNvSpPr>
            <a:spLocks noGrp="1"/>
          </p:cNvSpPr>
          <p:nvPr>
            <p:ph idx="1"/>
          </p:nvPr>
        </p:nvSpPr>
        <p:spPr>
          <a:xfrm>
            <a:off x="-2" y="854241"/>
            <a:ext cx="7182545" cy="5917139"/>
          </a:xfrm>
          <a:ln>
            <a:solidFill>
              <a:schemeClr val="tx1"/>
            </a:solidFill>
          </a:ln>
        </p:spPr>
        <p:txBody>
          <a:bodyPr>
            <a:noAutofit/>
          </a:bodyPr>
          <a:lstStyle/>
          <a:p>
            <a:pPr marL="0" indent="0">
              <a:buNone/>
            </a:pPr>
            <a:r>
              <a:rPr lang="en-GB" sz="1100" dirty="0"/>
              <a:t>Candid glimpses into club culture and nightlife expressing, waves of colour, electricity and movement through dance. The raw authenticity of both of these images, emphasises the idea of being able to feel absorbed by the images, be able to live in the bodies of the people in the images. </a:t>
            </a:r>
          </a:p>
          <a:p>
            <a:pPr marL="0" indent="0">
              <a:buNone/>
            </a:pPr>
            <a:r>
              <a:rPr lang="en-GB" sz="1100" dirty="0"/>
              <a:t>Both of these images were taken in candid by the photographer Ewan Spencer where he went around taking pictures in different night clubs, capturing the nightlife culture, where people are in true states of elation. If the flash wasn’t used in these images, it would almost feel more euphoric and more edited but the flash accentuates the real aspect within these images. </a:t>
            </a:r>
          </a:p>
          <a:p>
            <a:pPr marL="0" indent="0">
              <a:buNone/>
            </a:pPr>
            <a:r>
              <a:rPr lang="en-GB" sz="1100" dirty="0"/>
              <a:t>In the first image, the flash is more bold and surprising. The photographer might be trying to simulate at the end of the clubbing night where the lights turn on and everyone is revealed in their true vulnerable form in these images, creating a surprising element within these. The pops of colour spread amongst the people in this image makes the image pop. Eyes are drawn from colour to colour, drawing the audience deeper within the image. The bold couple in the front left of the image are the focal point of this piece expressing raw emotion and love. Heads pressed up against each other, communicate closeness and raw connection between the two. The woman behind them in the pink dress looks as if she is about to meet her friends who are looking at her and the camera in the image. She doesn’t have any shows on, showing that she is completely comfortable in her own skin, meaning that the environment allows herb to express her identity and culture. This could also be a culture thing as in some countries, shoes are band from inside areas including lots of places in Asia and in Asian culture. </a:t>
            </a:r>
          </a:p>
          <a:p>
            <a:pPr marL="0" indent="0">
              <a:buNone/>
            </a:pPr>
            <a:r>
              <a:rPr lang="en-GB" sz="1100" dirty="0"/>
              <a:t>The second image is more blank but is used to add to the first image, and the way that they are presented on the wall, allows the two images to look connected and like they are the same photo just expanded. The flash is a little bit more subtle, possibly on purpose to not disturb the deep connections being made in the flesh. As the same as the first image, this has very raw qualities and is again candid. The negative space of the background, allow the people  in the photo to stand out and become the bold focal point of the image. The fact that the couples are so close to each other in the image expresses the comfortability of the people in that environment, implying their true happiness. </a:t>
            </a:r>
          </a:p>
          <a:p>
            <a:pPr marL="0" indent="0">
              <a:buNone/>
            </a:pPr>
            <a:r>
              <a:rPr lang="en-GB" sz="1100" dirty="0"/>
              <a:t>The set up of these images like shown in the images next to this text, are placed in a place that allows you to stand next to the image and be the same height of the people in the picture, allowing you to feel like you are being absorbed into the life of the image. The fact that the images are place next to each other on different walls, but still touching, makes the room seem bigger an opens up the atmosphere in the images and makes them appear if they are one environment. This allows the audience to be truly emersed within the atmosphere, allowing them to relate to the people in the image. </a:t>
            </a:r>
          </a:p>
          <a:p>
            <a:pPr marL="0" indent="0">
              <a:buNone/>
            </a:pPr>
            <a:r>
              <a:rPr lang="en-GB" sz="1100" dirty="0"/>
              <a:t>I have previously chosen this as my key image, and I have chosen to talk about this in depth too, as I really feel this is a very important image to me as this is relatable to me and is a true expression of teenage life and </a:t>
            </a:r>
          </a:p>
          <a:p>
            <a:pPr marL="0" indent="0">
              <a:buNone/>
            </a:pPr>
            <a:r>
              <a:rPr lang="en-GB" sz="1100" dirty="0"/>
              <a:t>These images truly express identity and the feel of teenage life, expressing culture and people at their highest in vulnerable but euphoric states. </a:t>
            </a:r>
          </a:p>
          <a:p>
            <a:pPr marL="0" indent="0">
              <a:buNone/>
            </a:pPr>
            <a:endParaRPr lang="en-GB" sz="1100" dirty="0"/>
          </a:p>
        </p:txBody>
      </p:sp>
      <p:pic>
        <p:nvPicPr>
          <p:cNvPr id="7" name="Picture 6" descr="A poster of people kissing&#10;&#10;AI-generated content may be incorrect.">
            <a:extLst>
              <a:ext uri="{FF2B5EF4-FFF2-40B4-BE49-F238E27FC236}">
                <a16:creationId xmlns:a16="http://schemas.microsoft.com/office/drawing/2014/main" id="{BB0ED74B-D8D0-12A5-7935-C9F0A8FDD4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8858182" y="549537"/>
            <a:ext cx="3703326" cy="2777494"/>
          </a:xfrm>
          <a:prstGeom prst="rect">
            <a:avLst/>
          </a:prstGeom>
        </p:spPr>
      </p:pic>
      <p:pic>
        <p:nvPicPr>
          <p:cNvPr id="9" name="Picture 8" descr="A black and white checkered floor and a poster on a wall&#10;&#10;AI-generated content may be incorrect.">
            <a:extLst>
              <a:ext uri="{FF2B5EF4-FFF2-40B4-BE49-F238E27FC236}">
                <a16:creationId xmlns:a16="http://schemas.microsoft.com/office/drawing/2014/main" id="{7FAE0B41-AABE-BA87-549E-68239D83FB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252507" y="3865096"/>
            <a:ext cx="2216839" cy="1662629"/>
          </a:xfrm>
          <a:prstGeom prst="rect">
            <a:avLst/>
          </a:prstGeom>
        </p:spPr>
      </p:pic>
      <p:pic>
        <p:nvPicPr>
          <p:cNvPr id="11" name="Picture 10" descr="A picture of a couple kissing&#10;&#10;AI-generated content may be incorrect.">
            <a:extLst>
              <a:ext uri="{FF2B5EF4-FFF2-40B4-BE49-F238E27FC236}">
                <a16:creationId xmlns:a16="http://schemas.microsoft.com/office/drawing/2014/main" id="{69280117-9007-ACB4-F606-F5E87138078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6847595" y="1084354"/>
            <a:ext cx="2679595" cy="2009697"/>
          </a:xfrm>
          <a:prstGeom prst="rect">
            <a:avLst/>
          </a:prstGeom>
        </p:spPr>
      </p:pic>
    </p:spTree>
    <p:extLst>
      <p:ext uri="{BB962C8B-B14F-4D97-AF65-F5344CB8AC3E}">
        <p14:creationId xmlns:p14="http://schemas.microsoft.com/office/powerpoint/2010/main" val="65986401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56C913-B9DB-CABB-F044-EEF8813B44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869D22-5537-4348-5FCE-C097CA6E51AE}"/>
              </a:ext>
            </a:extLst>
          </p:cNvPr>
          <p:cNvSpPr>
            <a:spLocks noGrp="1"/>
          </p:cNvSpPr>
          <p:nvPr>
            <p:ph type="title"/>
          </p:nvPr>
        </p:nvSpPr>
        <p:spPr>
          <a:xfrm>
            <a:off x="0" y="0"/>
            <a:ext cx="12192000" cy="659337"/>
          </a:xfrm>
        </p:spPr>
        <p:txBody>
          <a:bodyPr>
            <a:normAutofit/>
          </a:bodyPr>
          <a:lstStyle/>
          <a:p>
            <a:r>
              <a:rPr lang="en-GB" sz="2800" dirty="0">
                <a:solidFill>
                  <a:srgbClr val="FF0000"/>
                </a:solidFill>
                <a:latin typeface="Futura" pitchFamily="50" charset="0"/>
              </a:rPr>
              <a:t>PROJECT 2 – Smithers at The 100 Club (1993-96), Elaine Constantine</a:t>
            </a:r>
          </a:p>
        </p:txBody>
      </p:sp>
      <p:sp>
        <p:nvSpPr>
          <p:cNvPr id="3" name="Content Placeholder 2">
            <a:extLst>
              <a:ext uri="{FF2B5EF4-FFF2-40B4-BE49-F238E27FC236}">
                <a16:creationId xmlns:a16="http://schemas.microsoft.com/office/drawing/2014/main" id="{4F63F58F-0133-0698-4C43-33BBDA725628}"/>
              </a:ext>
            </a:extLst>
          </p:cNvPr>
          <p:cNvSpPr>
            <a:spLocks noGrp="1"/>
          </p:cNvSpPr>
          <p:nvPr>
            <p:ph idx="1"/>
          </p:nvPr>
        </p:nvSpPr>
        <p:spPr>
          <a:xfrm>
            <a:off x="96252" y="659337"/>
            <a:ext cx="6942222" cy="6090379"/>
          </a:xfrm>
          <a:ln>
            <a:solidFill>
              <a:schemeClr val="tx1"/>
            </a:solidFill>
          </a:ln>
        </p:spPr>
        <p:txBody>
          <a:bodyPr>
            <a:normAutofit lnSpcReduction="10000"/>
          </a:bodyPr>
          <a:lstStyle/>
          <a:p>
            <a:pPr marL="0" indent="0">
              <a:buNone/>
            </a:pPr>
            <a:r>
              <a:rPr lang="en-GB" sz="1600" dirty="0"/>
              <a:t>Alike project 1, colour, and expressive identity are shown in this image. The raw quality is carried across to these images, expressing Suprise in this image. The same flash technique is used, again to emphasise the candidacy of the shot. The woman in the image is the focal point and is mid dance in a scene which looks like a club, surrounded by people in the background. Colours pop in the centre of the image, as the flash of the camera makes them stand out against the dark. </a:t>
            </a:r>
          </a:p>
          <a:p>
            <a:pPr marL="0" indent="0">
              <a:buNone/>
            </a:pPr>
            <a:r>
              <a:rPr lang="en-GB" sz="1600" dirty="0"/>
              <a:t>A camera had been passed down to Elaine who as well as being a photographer, is a film maker, inspiring her to make these in the moment images. Capturing bold colours in people’s outfit, expressing fashion during the 90’s, was the main goal of her work throughout this time. She then found interest in travelling round Northan Soul clubs taking pictures, recording her journey as she went, but also going to enjoy the music and culture. These weren’t the richest of places, but were places for people to come and express themselves and their culture through dance and music. </a:t>
            </a:r>
          </a:p>
          <a:p>
            <a:pPr marL="0" indent="0">
              <a:buNone/>
            </a:pPr>
            <a:r>
              <a:rPr lang="en-GB" sz="1600" dirty="0"/>
              <a:t>The images themselves are used as a visual diary for this artist but are also used to raise awareness of these clubs and show and represent lives of ‘normal’, ‘average’, ’working-class’ people. </a:t>
            </a:r>
          </a:p>
          <a:p>
            <a:pPr marL="0" indent="0">
              <a:buNone/>
            </a:pPr>
            <a:r>
              <a:rPr lang="en-GB" sz="1600" dirty="0"/>
              <a:t>Framing of the images in wooden frames, perhaps stained darker, shows the rustic, imperfect feel of these images, elevating the ‘working-class’ feel of these, suggesting that money isn’t everything, and certainly isn’t the most significant thing in these images. Think about if the frames were pristine and white, paired with these image, would it give off the same impression and portray same messages through the images or would it say something complexly different and almost contrasting between presentation and images? </a:t>
            </a:r>
          </a:p>
        </p:txBody>
      </p:sp>
      <p:pic>
        <p:nvPicPr>
          <p:cNvPr id="6" name="Picture 5" descr="A group of people on a wall&#10;&#10;AI-generated content may be incorrect.">
            <a:extLst>
              <a:ext uri="{FF2B5EF4-FFF2-40B4-BE49-F238E27FC236}">
                <a16:creationId xmlns:a16="http://schemas.microsoft.com/office/drawing/2014/main" id="{F5F66E1E-B862-4C01-7A7A-D07BAFA269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6837440" y="1459234"/>
            <a:ext cx="5555593" cy="4166695"/>
          </a:xfrm>
          <a:prstGeom prst="rect">
            <a:avLst/>
          </a:prstGeom>
        </p:spPr>
      </p:pic>
    </p:spTree>
    <p:extLst>
      <p:ext uri="{BB962C8B-B14F-4D97-AF65-F5344CB8AC3E}">
        <p14:creationId xmlns:p14="http://schemas.microsoft.com/office/powerpoint/2010/main" val="344883878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D0D6D3-92B3-3994-2871-4983E8C2FD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9746DB-FE97-0B44-3A88-708ED8877898}"/>
              </a:ext>
            </a:extLst>
          </p:cNvPr>
          <p:cNvSpPr>
            <a:spLocks noGrp="1"/>
          </p:cNvSpPr>
          <p:nvPr>
            <p:ph type="title"/>
          </p:nvPr>
        </p:nvSpPr>
        <p:spPr>
          <a:xfrm>
            <a:off x="0" y="0"/>
            <a:ext cx="10515600" cy="842211"/>
          </a:xfrm>
        </p:spPr>
        <p:txBody>
          <a:bodyPr>
            <a:normAutofit fontScale="90000"/>
          </a:bodyPr>
          <a:lstStyle/>
          <a:p>
            <a:r>
              <a:rPr lang="en-GB" sz="2800" dirty="0">
                <a:solidFill>
                  <a:srgbClr val="FF0000"/>
                </a:solidFill>
                <a:latin typeface="Futura" pitchFamily="50" charset="0"/>
              </a:rPr>
              <a:t>PROJECT 3 – Junglists Roast (The Final Chapter) (1997) Eddie Otchere</a:t>
            </a:r>
          </a:p>
        </p:txBody>
      </p:sp>
      <p:sp>
        <p:nvSpPr>
          <p:cNvPr id="3" name="Content Placeholder 2">
            <a:extLst>
              <a:ext uri="{FF2B5EF4-FFF2-40B4-BE49-F238E27FC236}">
                <a16:creationId xmlns:a16="http://schemas.microsoft.com/office/drawing/2014/main" id="{49EF864B-7378-0D30-0CA5-C602555BE25B}"/>
              </a:ext>
            </a:extLst>
          </p:cNvPr>
          <p:cNvSpPr>
            <a:spLocks noGrp="1"/>
          </p:cNvSpPr>
          <p:nvPr>
            <p:ph idx="1"/>
          </p:nvPr>
        </p:nvSpPr>
        <p:spPr>
          <a:xfrm>
            <a:off x="95811" y="709863"/>
            <a:ext cx="6045087" cy="5967663"/>
          </a:xfrm>
          <a:ln>
            <a:solidFill>
              <a:schemeClr val="tx1"/>
            </a:solidFill>
          </a:ln>
        </p:spPr>
        <p:txBody>
          <a:bodyPr>
            <a:normAutofit fontScale="92500" lnSpcReduction="20000"/>
          </a:bodyPr>
          <a:lstStyle/>
          <a:p>
            <a:pPr marL="0" indent="0">
              <a:buNone/>
            </a:pPr>
            <a:r>
              <a:rPr lang="en-GB" sz="1600" dirty="0"/>
              <a:t>Following the same theme as the other images, the colours and blurs in the image show movement and life within. Yellow beams dart from corner to corner, highlighting people and their emotions. Other bright colours accentuate the blur in the image, elevating the feeling of movement. Alike the other images this is showing the other side of ‘working-class’ life, showing the time people have to let go, be free and express themselves without judgement which is a truly beautiful thing. </a:t>
            </a:r>
          </a:p>
          <a:p>
            <a:pPr marL="0" indent="0">
              <a:buNone/>
            </a:pPr>
            <a:r>
              <a:rPr lang="en-GB" sz="1600" dirty="0"/>
              <a:t>A true connection between the artist and his work is strong throughout these images, documenting Black working-class culture. The aim of these images from Eddie’s point of view is to not just look into the atmosphere and culture, but to be able to know how it feels, truly emersed yourself within the scene. This represents his view, being one of the people in this jungle rave, of this imperfect but beautiful space of culture and individuality. </a:t>
            </a:r>
          </a:p>
          <a:p>
            <a:pPr marL="0" indent="0">
              <a:buNone/>
            </a:pPr>
            <a:r>
              <a:rPr lang="en-GB" sz="1600" dirty="0"/>
              <a:t>The man at the front being the focal point of the image, containing the most colourful blur full of bright yellows and greens suggests that he is the DJ and the people behind him possibly the crowd, are the audience. This is again a candid image, making the image feel raw and real alike the other images, allowing the audience to feel amerced within the atmosphere. The bright colours represent the bold feelings of the people in the image and elevate feelings of letting go, having fun and expressing your identity. The feeling of movement is shown through the blur in this image, showing so much life within. By creating a fun and free atmosphere, this represents the other side perhaps the happier side of the working-class life, where people can be themselves without judgement, expressing their culture and personality in a positive aspect. </a:t>
            </a:r>
          </a:p>
          <a:p>
            <a:pPr marL="0" indent="0">
              <a:buNone/>
            </a:pPr>
            <a:r>
              <a:rPr lang="en-GB" sz="1600" dirty="0"/>
              <a:t>By the images being presented in another piece of paper framing the images in an informal way, expresses the imperfect quality of these images, almost as if they haven’t been edited and have just come straight from the scene. Having the boom box on a stand beneath the images helps bring the images to life by adding a physical stand out aspect to the presentation, acting as something that has been brought out from inside the scene, almost bringing you into the atmosphere. </a:t>
            </a:r>
          </a:p>
        </p:txBody>
      </p:sp>
      <p:pic>
        <p:nvPicPr>
          <p:cNvPr id="4" name="Picture 3" descr="A picture and tape on a wall&#10;&#10;AI-generated content may be incorrect.">
            <a:extLst>
              <a:ext uri="{FF2B5EF4-FFF2-40B4-BE49-F238E27FC236}">
                <a16:creationId xmlns:a16="http://schemas.microsoft.com/office/drawing/2014/main" id="{F00FB6A1-62D9-93F8-8EDC-D65FAB3C8F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8918945" y="3594137"/>
            <a:ext cx="3631136" cy="2723352"/>
          </a:xfrm>
          <a:prstGeom prst="rect">
            <a:avLst/>
          </a:prstGeom>
        </p:spPr>
      </p:pic>
      <p:pic>
        <p:nvPicPr>
          <p:cNvPr id="6" name="Picture 5" descr="A couple of pictures on a table&#10;&#10;AI-generated content may be incorrect.">
            <a:extLst>
              <a:ext uri="{FF2B5EF4-FFF2-40B4-BE49-F238E27FC236}">
                <a16:creationId xmlns:a16="http://schemas.microsoft.com/office/drawing/2014/main" id="{83BE9315-092F-5C4D-818A-AEA94A1A16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5807136" y="1677946"/>
            <a:ext cx="3899464" cy="2924598"/>
          </a:xfrm>
          <a:prstGeom prst="rect">
            <a:avLst/>
          </a:prstGeom>
        </p:spPr>
      </p:pic>
    </p:spTree>
    <p:extLst>
      <p:ext uri="{BB962C8B-B14F-4D97-AF65-F5344CB8AC3E}">
        <p14:creationId xmlns:p14="http://schemas.microsoft.com/office/powerpoint/2010/main" val="259604333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6BA115-3899-C988-BE8F-66223563DA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35B087-6881-C69E-E3F7-8E9D58DA3967}"/>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CONCLUSION</a:t>
            </a:r>
          </a:p>
        </p:txBody>
      </p:sp>
      <p:sp>
        <p:nvSpPr>
          <p:cNvPr id="3" name="Content Placeholder 2">
            <a:extLst>
              <a:ext uri="{FF2B5EF4-FFF2-40B4-BE49-F238E27FC236}">
                <a16:creationId xmlns:a16="http://schemas.microsoft.com/office/drawing/2014/main" id="{84A33BCE-D314-0DCD-0CFA-3C845C45D025}"/>
              </a:ext>
            </a:extLst>
          </p:cNvPr>
          <p:cNvSpPr>
            <a:spLocks noGrp="1"/>
          </p:cNvSpPr>
          <p:nvPr>
            <p:ph idx="1"/>
          </p:nvPr>
        </p:nvSpPr>
        <p:spPr>
          <a:xfrm>
            <a:off x="182105" y="1094874"/>
            <a:ext cx="5621287" cy="5379077"/>
          </a:xfrm>
          <a:ln>
            <a:solidFill>
              <a:schemeClr val="tx1"/>
            </a:solidFill>
          </a:ln>
        </p:spPr>
        <p:txBody>
          <a:bodyPr>
            <a:normAutofit lnSpcReduction="10000"/>
          </a:bodyPr>
          <a:lstStyle/>
          <a:p>
            <a:pPr marL="0" indent="0">
              <a:buNone/>
            </a:pPr>
            <a:r>
              <a:rPr lang="en-GB" sz="1600" dirty="0"/>
              <a:t>Amerced within, captivating the audience through the use of relatable perspectives, flows from artist to artist especially the artwork exploring freeing elements within working-class life. All images capture raw scenes of people expressing their culture, finding their identity through dance and music, allowing their body and mind to run wild and forget about real life problems. </a:t>
            </a:r>
          </a:p>
          <a:p>
            <a:pPr marL="0" indent="0">
              <a:buNone/>
            </a:pPr>
            <a:r>
              <a:rPr lang="en-GB" sz="1600" dirty="0"/>
              <a:t>This is an impeccable representation of what working-class life means to each artist, all shown in a different way, expressing feelings of melancholy and depression in some parts, and elation and happiness in others. Raw emotions are expressed throughout, creating a relatable quality to a variety of environments presented in each image. </a:t>
            </a:r>
          </a:p>
          <a:p>
            <a:pPr marL="0" indent="0">
              <a:buNone/>
            </a:pPr>
            <a:r>
              <a:rPr lang="en-GB" sz="1600" dirty="0"/>
              <a:t>I really enjoyed the high quality images in this exhibition and I felt that all images told a different story, each still relatable and with deep emotional connotations. The best set of images for me were the ones that represented the happy side of the working-class life as if can be seen as difficult and problematic. These images showed the good side of what appears as a hard life, and shows people in a different, freeing perspective, by capturing people having fun without any consequences, and letting go. This is extremely emotional valuable, powerful and relatable piece of life altering art. </a:t>
            </a:r>
          </a:p>
          <a:p>
            <a:pPr marL="0" indent="0">
              <a:buNone/>
            </a:pPr>
            <a:endParaRPr lang="en-GB" sz="2000" dirty="0"/>
          </a:p>
          <a:p>
            <a:pPr marL="0" indent="0">
              <a:buNone/>
            </a:pPr>
            <a:endParaRPr lang="en-GB" sz="2000" dirty="0"/>
          </a:p>
          <a:p>
            <a:pPr marL="0" indent="0">
              <a:buNone/>
            </a:pPr>
            <a:endParaRPr lang="en-GB" sz="1300" dirty="0"/>
          </a:p>
          <a:p>
            <a:pPr marL="0" indent="0">
              <a:buNone/>
            </a:pPr>
            <a:endParaRPr lang="en-GB" sz="1300" dirty="0"/>
          </a:p>
          <a:p>
            <a:pPr marL="0" indent="0">
              <a:buNone/>
            </a:pPr>
            <a:endParaRPr lang="en-GB" sz="1300" dirty="0"/>
          </a:p>
        </p:txBody>
      </p:sp>
      <p:pic>
        <p:nvPicPr>
          <p:cNvPr id="4" name="Picture 3" descr="A wall with pictures on it&#10;&#10;AI-generated content may be incorrect.">
            <a:extLst>
              <a:ext uri="{FF2B5EF4-FFF2-40B4-BE49-F238E27FC236}">
                <a16:creationId xmlns:a16="http://schemas.microsoft.com/office/drawing/2014/main" id="{81DFD483-E683-0B66-87D9-B3B8BCB693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23039" y="1412184"/>
            <a:ext cx="6086856" cy="4565142"/>
          </a:xfrm>
          <a:prstGeom prst="rect">
            <a:avLst/>
          </a:prstGeom>
        </p:spPr>
      </p:pic>
    </p:spTree>
    <p:extLst>
      <p:ext uri="{BB962C8B-B14F-4D97-AF65-F5344CB8AC3E}">
        <p14:creationId xmlns:p14="http://schemas.microsoft.com/office/powerpoint/2010/main" val="868443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160</TotalTime>
  <Words>15727</Words>
  <Application>Microsoft Macintosh PowerPoint</Application>
  <PresentationFormat>Widescreen</PresentationFormat>
  <Paragraphs>263</Paragraphs>
  <Slides>58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58</vt:i4>
      </vt:variant>
    </vt:vector>
  </HeadingPairs>
  <TitlesOfParts>
    <vt:vector size="65" baseType="lpstr">
      <vt:lpstr>Aptos</vt:lpstr>
      <vt:lpstr>Aptos Display</vt:lpstr>
      <vt:lpstr>Arial</vt:lpstr>
      <vt:lpstr>Futura</vt:lpstr>
      <vt:lpstr>Futura Medium</vt:lpstr>
      <vt:lpstr>Substance W00 Regular</vt:lpstr>
      <vt:lpstr>Office Theme</vt:lpstr>
      <vt:lpstr>Visual Studies Slides</vt:lpstr>
      <vt:lpstr>IMAGE ANALYSIS 1 - CONTENT</vt:lpstr>
      <vt:lpstr>Visual Studies 1</vt:lpstr>
      <vt:lpstr>Garden of Early Delights, Hieronymus Bosch, Between 1490 &amp; 1510</vt:lpstr>
      <vt:lpstr>Image Grid</vt:lpstr>
      <vt:lpstr>Pinhole camera images, Mia Kirby, 2025</vt:lpstr>
      <vt:lpstr>What nature knows I, Gjert Rognli, 2025</vt:lpstr>
      <vt:lpstr>The Neophytes attire, Gui Christ, 2025</vt:lpstr>
      <vt:lpstr>IMAGE ANALYSIS 2 - COMPOSITION</vt:lpstr>
      <vt:lpstr>Composition</vt:lpstr>
      <vt:lpstr>Mood board</vt:lpstr>
      <vt:lpstr>LINE</vt:lpstr>
      <vt:lpstr>SHAPE</vt:lpstr>
      <vt:lpstr>TONE</vt:lpstr>
      <vt:lpstr>PATTERN</vt:lpstr>
      <vt:lpstr>BALANCE</vt:lpstr>
      <vt:lpstr>COLOUR</vt:lpstr>
      <vt:lpstr>FRAMING</vt:lpstr>
      <vt:lpstr>FOCUS</vt:lpstr>
      <vt:lpstr>POSITION/VIEWPOINT</vt:lpstr>
      <vt:lpstr>MOVEMENT</vt:lpstr>
      <vt:lpstr>IMAGE ANALYSIS 3 - CONTEXT</vt:lpstr>
      <vt:lpstr>Context - definition</vt:lpstr>
      <vt:lpstr>Anna Kentfield, Alec Soth, 2017</vt:lpstr>
      <vt:lpstr>The Ambassadors, Hans Holbien,1533</vt:lpstr>
      <vt:lpstr>Hearts Content Road series, Logan White, 2025 </vt:lpstr>
      <vt:lpstr>On prostitution: Lips, lips cunning lips, smile, kiss enchant! From the series Why Don’t You Dance?, Hannah Darabi, 2025 </vt:lpstr>
      <vt:lpstr>Grandma Ruby and Me from Notion of Family, La Toya Frazer, 2005</vt:lpstr>
      <vt:lpstr>ARTWORK STUDY  SEMINAR</vt:lpstr>
      <vt:lpstr>Context - definition</vt:lpstr>
      <vt:lpstr>Grandma Ruby and Me from Notion of Family, La Toya Frazer, 2005</vt:lpstr>
      <vt:lpstr>PROJECT CYCLE- Planning/Documenting</vt:lpstr>
      <vt:lpstr>Planning and documenting</vt:lpstr>
      <vt:lpstr>How did they do this?</vt:lpstr>
      <vt:lpstr>Planning your next roll of film</vt:lpstr>
      <vt:lpstr>Documenting your roll of film</vt:lpstr>
      <vt:lpstr>PROJECT CYCLE- Contact Sheets</vt:lpstr>
      <vt:lpstr>Contact sheets</vt:lpstr>
      <vt:lpstr>Task 1A</vt:lpstr>
      <vt:lpstr>Task 1B</vt:lpstr>
      <vt:lpstr>Task 2A</vt:lpstr>
      <vt:lpstr>Task 2B</vt:lpstr>
      <vt:lpstr>Palm Magazine</vt:lpstr>
      <vt:lpstr>PowerPoint Presentation</vt:lpstr>
      <vt:lpstr>Digital contact sheets</vt:lpstr>
      <vt:lpstr>PROJECT CYCLE- Editing &amp; Evaluating</vt:lpstr>
      <vt:lpstr>Editing </vt:lpstr>
      <vt:lpstr>Evaluating </vt:lpstr>
      <vt:lpstr>Editing – Darkroom Printing</vt:lpstr>
      <vt:lpstr>Critique</vt:lpstr>
      <vt:lpstr>Evaluating</vt:lpstr>
      <vt:lpstr>TASK 2  EXHIBITION REVIEW</vt:lpstr>
      <vt:lpstr>EXHIBITION REVIEW OVERVIEW</vt:lpstr>
      <vt:lpstr>A Peak into the Teenage Experience and Working-Class Life </vt:lpstr>
      <vt:lpstr>PROJECT 1 – Twice as Nice, Ayia Napa, Cyprus, (2001), &amp; Necking, Twice as Nice, Ayia Napa (2001) both by Ewen Spencer </vt:lpstr>
      <vt:lpstr>PROJECT 2 – Smithers at The 100 Club (1993-96), Elaine Constantine</vt:lpstr>
      <vt:lpstr>PROJECT 3 – Junglists Roast (The Final Chapter) (1997) Eddie Otchere</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Mia Kirby (2501685)</dc:creator>
  <cp:lastModifiedBy>Mia Kirby (2501685)</cp:lastModifiedBy>
  <cp:revision>1</cp:revision>
  <dcterms:created xsi:type="dcterms:W3CDTF">2026-01-04T15:04:13Z</dcterms:created>
  <dcterms:modified xsi:type="dcterms:W3CDTF">2026-01-04T17:44:51Z</dcterms:modified>
</cp:coreProperties>
</file>