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3232" autoAdjust="0"/>
  </p:normalViewPr>
  <p:slideViewPr>
    <p:cSldViewPr snapToGrid="0">
      <p:cViewPr varScale="1">
        <p:scale>
          <a:sx n="58" d="100"/>
          <a:sy n="58" d="100"/>
        </p:scale>
        <p:origin x="92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EE69D1-1EBB-439E-B1E8-25A9D4EA411A}" type="datetimeFigureOut">
              <a:rPr lang="en-IN" smtClean="0"/>
              <a:t>21-05-2024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0983E1-D679-485F-869B-B759E153061F}" type="slidenum">
              <a:rPr lang="en-IN" smtClean="0"/>
              <a:t>‹#›</a:t>
            </a:fld>
            <a:endParaRPr lang="en-IN"/>
          </a:p>
        </p:txBody>
      </p:sp>
    </p:spTree>
    <p:extLst>
      <p:ext uri="{BB962C8B-B14F-4D97-AF65-F5344CB8AC3E}">
        <p14:creationId xmlns:p14="http://schemas.microsoft.com/office/powerpoint/2010/main" val="34890863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0983E1-D679-485F-869B-B759E153061F}" type="slidenum">
              <a:rPr lang="en-IN" smtClean="0"/>
              <a:t>1</a:t>
            </a:fld>
            <a:endParaRPr lang="en-IN"/>
          </a:p>
        </p:txBody>
      </p:sp>
    </p:spTree>
    <p:extLst>
      <p:ext uri="{BB962C8B-B14F-4D97-AF65-F5344CB8AC3E}">
        <p14:creationId xmlns:p14="http://schemas.microsoft.com/office/powerpoint/2010/main" val="7327893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Introduction </a:t>
            </a:r>
            <a:endParaRPr lang="en-IN" sz="1800" b="1" kern="0" dirty="0">
              <a:effectLst/>
              <a:latin typeface="Times New Roman" panose="02020603050405020304" pitchFamily="18"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tourism sector is presently experiencing issues related to a lack of employees. A number of variables comprising shifting consumer preferences, changing demographics, and the pandemic caused by COVID-19 have contributed to the rise in the prevalence of this issue. The hotel and hospitality industry has been severely impacted by staff shortages, which has resulted in operational interruptions, and lower service quality. This presentation will concentrate on describing these contemporary issues through the approach of the hotel and hospitality industry. The impacts of this issue on the industry will be described by various literary sources. PESTLE analysis will be summarised here along with indicating the responses from the sector regarding this issue</a:t>
            </a:r>
            <a:r>
              <a:rPr lang="en-GB" sz="18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20983E1-D679-485F-869B-B759E153061F}" type="slidenum">
              <a:rPr lang="en-IN" smtClean="0"/>
              <a:t>3</a:t>
            </a:fld>
            <a:endParaRPr lang="en-IN"/>
          </a:p>
        </p:txBody>
      </p:sp>
    </p:spTree>
    <p:extLst>
      <p:ext uri="{BB962C8B-B14F-4D97-AF65-F5344CB8AC3E}">
        <p14:creationId xmlns:p14="http://schemas.microsoft.com/office/powerpoint/2010/main" val="27016725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Overview of literature </a:t>
            </a:r>
            <a:endParaRPr lang="en-IN" sz="1800" b="1" kern="0" dirty="0">
              <a:effectLst/>
              <a:latin typeface="Times New Roman" panose="02020603050405020304" pitchFamily="18" charset="0"/>
              <a:cs typeface="Arial" panose="020B0604020202020204" pitchFamily="34"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Overview of theories and concepts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present study will employ fundamental concepts from various fields to examine the impacts of labour shortage on the hospitality and hotel industry. As opined by </a:t>
            </a:r>
            <a:r>
              <a:rPr lang="en-GB" sz="1800" dirty="0" err="1">
                <a:solidFill>
                  <a:srgbClr val="222222"/>
                </a:solidFill>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Ntounis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et al. (2022), the issue presented by staffing shortage will be addressed through the application of human resource management theory. It has a significant emphasis on specific concepts such as selection, training, as well as retention. Organisational behavioural theory is also supportive to investigate the ways through which individual and group behaviours affect customer satisfaction, and staff morale in the aspect of staff shortage.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Piga</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et al. (2022), strategic management theory is another important theory that indicates how organisations can strategically address workforce issues through considering concepts such as resource allocation, and strategic planning.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Ways staff shortage impacts the hospitality and hotel industry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solidFill>
                  <a:srgbClr val="222222"/>
                </a:solidFill>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Morosan and Bowen (2022</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demonstrated that workforce shortage has substantial implications for hotel businesses. The delivery of services is one aspect where the scarcity of labour has the most impact, as it increases the responsibilities of present staff. This can lead to lower quality service, and longer waiting times, and inherently decreases the level of customer satisfaction. Lower staffing levels frequently impact increased turnover rates. The brand value of hotels and hospitality firms can be negatively affected through staff shortages. According to </a:t>
            </a:r>
            <a:r>
              <a:rPr lang="en-GB" sz="1800" dirty="0" err="1">
                <a:solidFill>
                  <a:srgbClr val="222222"/>
                </a:solidFill>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Japutra</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 and </a:t>
            </a:r>
            <a:r>
              <a:rPr lang="en-GB" sz="1800" dirty="0" err="1">
                <a:solidFill>
                  <a:srgbClr val="222222"/>
                </a:solidFill>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Situmorang</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 (2021), p</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oor service or lengthy wait times can result in unfavourable evaluations and negative reviews from dissatisfied customers. Thus, it also can damage the establishment's image and drive losses to the businesses.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20983E1-D679-485F-869B-B759E153061F}" type="slidenum">
              <a:rPr lang="en-IN" smtClean="0"/>
              <a:t>4</a:t>
            </a:fld>
            <a:endParaRPr lang="en-IN"/>
          </a:p>
        </p:txBody>
      </p:sp>
    </p:spTree>
    <p:extLst>
      <p:ext uri="{BB962C8B-B14F-4D97-AF65-F5344CB8AC3E}">
        <p14:creationId xmlns:p14="http://schemas.microsoft.com/office/powerpoint/2010/main" val="3971956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Application to the hotel and hospitality sector </a:t>
            </a:r>
            <a:endParaRPr lang="en-IN" sz="1800" b="1" kern="0" dirty="0">
              <a:effectLst/>
              <a:latin typeface="Times New Roman" panose="02020603050405020304" pitchFamily="18" charset="0"/>
              <a:cs typeface="Arial" panose="020B0604020202020204" pitchFamily="34" charset="0"/>
            </a:endParaRPr>
          </a:p>
          <a:p>
            <a:pPr algn="just">
              <a:lnSpc>
                <a:spcPct val="200000"/>
              </a:lnSpc>
              <a:spcBef>
                <a:spcPts val="1800"/>
              </a:spcBef>
              <a:spcAft>
                <a:spcPts val="600"/>
              </a:spcAft>
            </a:pPr>
            <a:r>
              <a:rPr lang="en-GB" sz="1800" b="1" dirty="0">
                <a:effectLst/>
                <a:latin typeface="Times New Roman" panose="02020603050405020304" pitchFamily="18" charset="0"/>
                <a:cs typeface="Arial" panose="020B0604020202020204" pitchFamily="34" charset="0"/>
              </a:rPr>
              <a:t>PESTLE analysis </a:t>
            </a:r>
            <a:endParaRPr lang="en-IN" sz="1800" b="1" dirty="0">
              <a:effectLst/>
              <a:latin typeface="Times New Roman" panose="02020603050405020304" pitchFamily="18" charset="0"/>
              <a:cs typeface="Arial" panose="020B0604020202020204" pitchFamily="34"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Political factors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Some of the most significant factors include political influences that affect staff shortages in the hotel and hospitality industry. For instance, regulations such as immigration and work visas directly determine the availability of foreign workers (</a:t>
            </a:r>
            <a:r>
              <a:rPr lang="en-IN" sz="1800" spc="15" dirty="0">
                <a:effectLst/>
                <a:latin typeface="Times New Roman" panose="02020603050405020304" pitchFamily="18" charset="0"/>
                <a:ea typeface="Times New Roman" panose="02020603050405020304" pitchFamily="18" charset="0"/>
                <a:cs typeface="Times New Roman" panose="02020603050405020304" pitchFamily="18" charset="0"/>
              </a:rPr>
              <a:t>George, 2021</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The potential legal policy shift, such as changes in the labour market regulations and policy, determines how available the workforce is.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Economic factors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An unstable economy results in reduced spending by people on tours, resulting in low profits at the hotel and funds to pay labour. The industry experiences exchange rates, with unfavourable exchange rates making it impossible to attract international staff.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Social factors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Evolving demographics and consumer behaviour are other important variables that contribute to labour shortages in hotels. Changing consumer behaviour drastically influences the demand for hotel services. Striking a work-life balance and delivering a positive and healthy working atmosphere play an essential role in workforce retention in hotels </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(Crail, 2024)</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t>
            </a:r>
          </a:p>
          <a:p>
            <a:pPr algn="just">
              <a:lnSpc>
                <a:spcPct val="20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Technological factors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Technological progress in recent times has drastically altered the functioning of the workforce in practically all industries. In the hospitality sector, for example, new tools and forms of automation have been introduced. Automation within hotels has increasingly taken over the role of human staff while booking platforms have granted customers more power over their planned experiences.</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Legal factors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Significant factors include safety and health laws, wage, and hour requirement laws, and equal opportunity laws in this context. Other provisions provided by the law include discrimination and other' discipline measures.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Environmental factors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Environmental factors are another significant driver of workforce shortage challenges in the hotel and hospitality industry. The concern for environmental sustainability impacts the operations of the industry, which can affect workforce availability and retention </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(McKinsey, 2023)</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For example, adverse weather conditions can cause disruptions that may result in inadequate staffing.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20983E1-D679-485F-869B-B759E153061F}" type="slidenum">
              <a:rPr lang="en-IN" smtClean="0"/>
              <a:t>5</a:t>
            </a:fld>
            <a:endParaRPr lang="en-IN"/>
          </a:p>
        </p:txBody>
      </p:sp>
    </p:spTree>
    <p:extLst>
      <p:ext uri="{BB962C8B-B14F-4D97-AF65-F5344CB8AC3E}">
        <p14:creationId xmlns:p14="http://schemas.microsoft.com/office/powerpoint/2010/main" val="32998197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800"/>
              </a:spcBef>
              <a:spcAft>
                <a:spcPts val="600"/>
              </a:spcAft>
            </a:pPr>
            <a:r>
              <a:rPr lang="en-GB" sz="1800" b="1" dirty="0">
                <a:effectLst/>
                <a:latin typeface="Times New Roman" panose="02020603050405020304" pitchFamily="18" charset="0"/>
                <a:cs typeface="Arial" panose="020B0604020202020204" pitchFamily="34" charset="0"/>
              </a:rPr>
              <a:t>Impact of workforce shortage on the hotel and hospitality industry </a:t>
            </a:r>
            <a:endParaRPr lang="en-IN" sz="1800" b="1" dirty="0">
              <a:effectLst/>
              <a:latin typeface="Times New Roman" panose="02020603050405020304" pitchFamily="18"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hospitality and hotel sector encounters numerous problems associated with staff shortages. Human resource theory suggests that any staffing deficit results in lower service quality reduced customer satisfaction, and higher staff turnover. It is probable that hotels will be unable to fulfil the needs of their guests if there is a shortage of highly skilled staff. Thus, it resulted in unfavourable evaluations and a negative reputation for the companies.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Impact on service quality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Staff shortages result in a decline in service quality and customer satisfaction in the hospitality and hotel industry. Two factors theory described by Herzberg include hygiene components and staffing levels; hence, staff shortage is likely to affect the employees' motivation and performance </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(Nickerson, 2023)</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The insufficient number of personnel increases wait times and impacts the quality of services offered to the guests. Consequently, this results in negative reviews, a lack of repeat business, and, eventually, reduced revenues (</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Johnson, 2020</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Impact on staff turnover rates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Another factor causing a rise in employee turnover rates is staff shortages. Maslow's theory explains a reason for that phenomenon. Since an insufficient number of people are able to maintain a hotel, a single worker ends up working two people’s jobs </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(Cherry, 2024)</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This way, they do not only not have time for rest and having a personal life but also become less satisfied with their jobs, which results in turning to competitors or resigning.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Financial implications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Staff shortages have financial implications for the hospitality and hotel industry. The monetary perspective relates to the fact that attracting new employees to take the vacant ones is costly and time-consuming due to the necessity to train them. Following the transactional theory of stress, employee turnover may result in organisational stress and financial burden related to expenditure on recruitment, selection, and orientation of staff (</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Morosan and Bowen, 2022</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20983E1-D679-485F-869B-B759E153061F}" type="slidenum">
              <a:rPr lang="en-IN" smtClean="0"/>
              <a:t>6</a:t>
            </a:fld>
            <a:endParaRPr lang="en-IN"/>
          </a:p>
        </p:txBody>
      </p:sp>
    </p:spTree>
    <p:extLst>
      <p:ext uri="{BB962C8B-B14F-4D97-AF65-F5344CB8AC3E}">
        <p14:creationId xmlns:p14="http://schemas.microsoft.com/office/powerpoint/2010/main" val="40080960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800"/>
              </a:spcBef>
              <a:spcAft>
                <a:spcPts val="600"/>
              </a:spcAft>
            </a:pPr>
            <a:r>
              <a:rPr lang="en-GB" sz="1800" b="1" dirty="0">
                <a:effectLst/>
                <a:latin typeface="Times New Roman" panose="02020603050405020304" pitchFamily="18" charset="0"/>
                <a:cs typeface="Arial" panose="020B0604020202020204" pitchFamily="34" charset="0"/>
              </a:rPr>
              <a:t>Responses by the industry to the contemporary issue </a:t>
            </a:r>
            <a:endParaRPr lang="en-IN" sz="1800" b="1" dirty="0">
              <a:effectLst/>
              <a:latin typeface="Times New Roman" panose="02020603050405020304" pitchFamily="18" charset="0"/>
              <a:cs typeface="Arial" panose="020B0604020202020204" pitchFamily="34"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Training and development initiatives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Tourism companies have been responding to the personnel deficit in the hospitality industry by developing sophisticated training and development mechanisms. The largest UK chain, Premier Inn, implements this approach by providing a structured training program for employees. Introducing “The Premier Inn Academy,” program which is oriented on skills and competencies needed for employment in different parts of the organisation </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(Premier Inn, 2021)</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The focus on training and development will help meet the current demand for personnel by enhancing the qualifications of the existing workforce.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Flexible work arrangements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tourism industry has responded to the problem of staff shortages through introducing flexible work arrangements to address their employees’ needs. One of the most significant examples of such an approach is another leading UK hotel chain, Travelodge. The company offers its employees to work part-time and on shifts </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(Travelodge, 2023)</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The development of flexible working conditions enables Travelodge to attract workers from different backgrounds and ensure their high rate of satisfaction on the job.</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20983E1-D679-485F-869B-B759E153061F}" type="slidenum">
              <a:rPr lang="en-IN" smtClean="0"/>
              <a:t>7</a:t>
            </a:fld>
            <a:endParaRPr lang="en-IN"/>
          </a:p>
        </p:txBody>
      </p:sp>
    </p:spTree>
    <p:extLst>
      <p:ext uri="{BB962C8B-B14F-4D97-AF65-F5344CB8AC3E}">
        <p14:creationId xmlns:p14="http://schemas.microsoft.com/office/powerpoint/2010/main" val="17617274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1800"/>
              </a:spcBef>
              <a:spcAft>
                <a:spcPts val="600"/>
              </a:spcAft>
            </a:pPr>
            <a:r>
              <a:rPr lang="en-GB" sz="1800" b="1" dirty="0">
                <a:effectLst/>
                <a:latin typeface="Times New Roman" panose="02020603050405020304" pitchFamily="18" charset="0"/>
                <a:cs typeface="Arial" panose="020B0604020202020204" pitchFamily="34" charset="0"/>
              </a:rPr>
              <a:t>Level of impacts-Strengths and limitations</a:t>
            </a:r>
            <a:endParaRPr lang="en-IN" sz="1800" b="1" dirty="0">
              <a:effectLst/>
              <a:latin typeface="Times New Roman" panose="02020603050405020304" pitchFamily="18"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UK hospitality industry’s responses to staff shortages have their strengths and limitations. Industry efforts to improve service quality and employee satisfaction by adopting training and development initiatives have been realised through enhanced skills and competencies </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(CFI, 2024)</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However, the success of these programs is based on the amount of time and resources they receive and their variable impact on retention rates. Flexible work arrangements have resulted in greater work-life balance and job satisfaction among employees while also attracting a wide range of employees. Enhanced flexibility is the primary contributor to high levels of job satisfaction </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(Brower, 2023)</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On the other hand, flexible schedules are complex to plan and involve substantial coordination. Enhanced flexibility has revolutionised the industry’s recruitment process by broadening the talent pool and making the hiring process speedy.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20983E1-D679-485F-869B-B759E153061F}" type="slidenum">
              <a:rPr lang="en-IN" smtClean="0"/>
              <a:t>8</a:t>
            </a:fld>
            <a:endParaRPr lang="en-IN"/>
          </a:p>
        </p:txBody>
      </p:sp>
    </p:spTree>
    <p:extLst>
      <p:ext uri="{BB962C8B-B14F-4D97-AF65-F5344CB8AC3E}">
        <p14:creationId xmlns:p14="http://schemas.microsoft.com/office/powerpoint/2010/main" val="30096642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Future policy and management options </a:t>
            </a:r>
            <a:endParaRPr lang="en-IN" sz="1800" b="1" kern="0" dirty="0">
              <a:effectLst/>
              <a:latin typeface="Times New Roman" panose="02020603050405020304" pitchFamily="18" charset="0"/>
              <a:cs typeface="Arial" panose="020B0604020202020204" pitchFamily="34"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Invest in staff well-being programs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Regarding potential short-term solutions, there is a prominent opportunity to invest in employee well-being. Many UK tourism organisations intend to address staff shortages and enhance their retention rate, through creating well-being programs. The Dorchester Collection is a good example of an organisation that supports the private life of its workers and wants to build a balance </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(Dorchester Collection, 2024)</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The group has multiple wellness programs that include mindfulness workshops and class sessions, fitness programs, and private mental health treatment.</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Implementation of technology solutions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Organisations in the UK that offer services to tourists should utilise technology to improve operations and minimise the effects of staff shortages. InterContinental Hotels Group has provided all of its UK locations with keyless entry and mobile check-in systems that support travellers to access their rooms straight from their phones </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(IHG, 2021)</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This inherently contributes to the success of the organisation through increasing efficiency, enhancing the quality of the services offered, and raising traveller satisfaction.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20983E1-D679-485F-869B-B759E153061F}" type="slidenum">
              <a:rPr lang="en-IN" smtClean="0"/>
              <a:t>9</a:t>
            </a:fld>
            <a:endParaRPr lang="en-IN"/>
          </a:p>
        </p:txBody>
      </p:sp>
    </p:spTree>
    <p:extLst>
      <p:ext uri="{BB962C8B-B14F-4D97-AF65-F5344CB8AC3E}">
        <p14:creationId xmlns:p14="http://schemas.microsoft.com/office/powerpoint/2010/main" val="9791848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GB" sz="1800" b="1" kern="0" dirty="0">
                <a:effectLst/>
                <a:latin typeface="Times New Roman" panose="02020603050405020304" pitchFamily="18" charset="0"/>
                <a:cs typeface="Arial" panose="020B0604020202020204" pitchFamily="34" charset="0"/>
              </a:rPr>
              <a:t>Conclusion </a:t>
            </a:r>
            <a:endParaRPr lang="en-IN" sz="1800" b="1" kern="0" dirty="0">
              <a:effectLst/>
              <a:latin typeface="Times New Roman" panose="02020603050405020304" pitchFamily="18"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Staff shortage is determined as a situation where there is not adequate labour to fill the gap of available workload within any sector or specific organisation. The contemporary issues faced by the hotel and hospitality industry in the present time have been evaluated in this presentation. The effects and difficulties on this industry have been investigated through an analysis of various ideas and concepts. Human Resource management theory and organisational behavioural concepts have also been discussed in this context. Significant impacts on organisations have been identified that comprise employee attribution rates, poor service quality, and financial performance. PESTLE analysis has also been conducted to address the present scenario of external factors impacting organisations in the approach to facing this issue. Investing in staff well-being initiatives and deploying technological solutions have been interpreted to resolve this issue.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20983E1-D679-485F-869B-B759E153061F}" type="slidenum">
              <a:rPr lang="en-IN" smtClean="0"/>
              <a:t>10</a:t>
            </a:fld>
            <a:endParaRPr lang="en-IN"/>
          </a:p>
        </p:txBody>
      </p:sp>
    </p:spTree>
    <p:extLst>
      <p:ext uri="{BB962C8B-B14F-4D97-AF65-F5344CB8AC3E}">
        <p14:creationId xmlns:p14="http://schemas.microsoft.com/office/powerpoint/2010/main" val="14169798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GB" sz="1800" b="1" kern="0" dirty="0">
                <a:effectLst/>
                <a:latin typeface="Times New Roman" panose="02020603050405020304" pitchFamily="18" charset="0"/>
                <a:ea typeface="Arial" panose="020B0604020202020204" pitchFamily="34" charset="0"/>
                <a:cs typeface="Arial" panose="020B0604020202020204" pitchFamily="34" charset="0"/>
              </a:rPr>
              <a:t>References </a:t>
            </a:r>
            <a:endParaRPr lang="en-IN" sz="1800" b="1" kern="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Brower, T., (2023). </a:t>
            </a:r>
            <a:r>
              <a:rPr lang="en-GB" sz="1800" i="1" dirty="0">
                <a:effectLst/>
                <a:latin typeface="Times New Roman" panose="02020603050405020304" pitchFamily="18" charset="0"/>
                <a:ea typeface="Arial" panose="020B0604020202020204" pitchFamily="34" charset="0"/>
                <a:cs typeface="Arial" panose="020B0604020202020204" pitchFamily="34" charset="0"/>
              </a:rPr>
              <a:t>Job Satisfaction Is Rising: What’s Behind The Surprising Tend.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https://www.forbes.com/sites/tracybrower/2023/06/04/job-satisfaction-is-rising-whats-behind-the-surprising-tend/?sh=1e215a3e453b</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3 May 2024].</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CFI, (2024). </a:t>
            </a:r>
            <a:r>
              <a:rPr lang="en-GB" sz="1800" i="1" dirty="0">
                <a:effectLst/>
                <a:latin typeface="Times New Roman" panose="02020603050405020304" pitchFamily="18" charset="0"/>
                <a:ea typeface="Arial" panose="020B0604020202020204" pitchFamily="34" charset="0"/>
                <a:cs typeface="Arial" panose="020B0604020202020204" pitchFamily="34" charset="0"/>
              </a:rPr>
              <a:t>Employee Training and Development.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https://corporatefinanceinstitute.com/resources/management/employee-training-and-development/</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30 April 2024].</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Cherry, K., (2024). </a:t>
            </a:r>
            <a:r>
              <a:rPr lang="en-GB" sz="1800" i="1" dirty="0">
                <a:effectLst/>
                <a:latin typeface="Times New Roman" panose="02020603050405020304" pitchFamily="18" charset="0"/>
                <a:ea typeface="Arial" panose="020B0604020202020204" pitchFamily="34" charset="0"/>
                <a:cs typeface="Arial" panose="020B0604020202020204" pitchFamily="34" charset="0"/>
              </a:rPr>
              <a:t>Maslow's Hierarchy of Needs.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https://www.verywellmind.com/what-is-maslows-hierarchy-of-needs-4136760</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30 April 2024].</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Crail, C., (2024). </a:t>
            </a:r>
            <a:r>
              <a:rPr lang="en-GB" sz="1800" i="1" dirty="0">
                <a:effectLst/>
                <a:latin typeface="Times New Roman" panose="02020603050405020304" pitchFamily="18" charset="0"/>
                <a:ea typeface="Arial" panose="020B0604020202020204" pitchFamily="34" charset="0"/>
                <a:cs typeface="Arial" panose="020B0604020202020204" pitchFamily="34" charset="0"/>
              </a:rPr>
              <a:t>15 Effective Employee Retention Strategies In 2024.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https://www.forbes.com/advisor/business/employee-retention-strategies/</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28 April 2024].</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Dorchester Collection, (2024). </a:t>
            </a:r>
            <a:r>
              <a:rPr lang="en-GB" sz="1800" i="1" dirty="0">
                <a:effectLst/>
                <a:latin typeface="Times New Roman" panose="02020603050405020304" pitchFamily="18" charset="0"/>
                <a:ea typeface="Arial" panose="020B0604020202020204" pitchFamily="34" charset="0"/>
                <a:cs typeface="Arial" panose="020B0604020202020204" pitchFamily="34" charset="0"/>
              </a:rPr>
              <a:t>Bring your whole self.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https://www.dorchestercollection.com/careers/our-culture</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3 May 2024].</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spc="15" dirty="0">
                <a:effectLst/>
                <a:latin typeface="Times New Roman" panose="02020603050405020304" pitchFamily="18" charset="0"/>
                <a:ea typeface="Times New Roman" panose="02020603050405020304" pitchFamily="18" charset="0"/>
                <a:cs typeface="Times New Roman" panose="02020603050405020304" pitchFamily="18" charset="0"/>
              </a:rPr>
              <a:t>George, R., (2021). The Tourism and Hospitality Marketing Environment. In Marketing Tourism and Hospitality: Concepts and Cases (pp. 183-219). Cham: Springer International Publishing.</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IHG, (2021). </a:t>
            </a:r>
            <a:r>
              <a:rPr lang="en-GB" sz="1800" i="1" dirty="0">
                <a:effectLst/>
                <a:latin typeface="Times New Roman" panose="02020603050405020304" pitchFamily="18" charset="0"/>
                <a:ea typeface="Arial" panose="020B0604020202020204" pitchFamily="34" charset="0"/>
                <a:cs typeface="Arial" panose="020B0604020202020204" pitchFamily="34" charset="0"/>
              </a:rPr>
              <a:t>IHG Hotels &amp; Resorts Announces Digital Check-in.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https://www.ihgplc.com/en/news-and-media/news-releases/2021/ihg-hotels-and-resorts-announces-digital-check-in-is-now-available</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2 May 2024].</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Japutra</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A. and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Situmorang</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R., (2021). The repercussions and challenges of COVID-19 in the hotel industry: Potential strategies from a case study of Indonesia.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International Journal of Hospitality Management</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95</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p.102890.</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solidFill>
                  <a:srgbClr val="222222"/>
                </a:solidFill>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Johnson, A.G., (2020). We are not yet done exploring the hospitality workforce.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International Journal of hospitality management</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 </a:t>
            </a:r>
            <a:r>
              <a:rPr lang="en-GB" sz="1800" i="1" dirty="0">
                <a:solidFill>
                  <a:srgbClr val="222222"/>
                </a:solidFill>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86</a:t>
            </a:r>
            <a:r>
              <a:rPr lang="en-GB" sz="1800" dirty="0">
                <a:solidFill>
                  <a:srgbClr val="222222"/>
                </a:solidFill>
                <a:effectLst/>
                <a:highlight>
                  <a:srgbClr val="FFFFFF"/>
                </a:highlight>
                <a:latin typeface="Times New Roman" panose="02020603050405020304" pitchFamily="18" charset="0"/>
                <a:ea typeface="Arial" panose="020B0604020202020204" pitchFamily="34" charset="0"/>
                <a:cs typeface="Times New Roman" panose="02020603050405020304" pitchFamily="18" charset="0"/>
              </a:rPr>
              <a:t>, p.102402.</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McKinsey, (2023). </a:t>
            </a:r>
            <a:r>
              <a:rPr lang="en-GB" sz="1800" i="1" dirty="0">
                <a:effectLst/>
                <a:latin typeface="Times New Roman" panose="02020603050405020304" pitchFamily="18" charset="0"/>
                <a:ea typeface="Arial" panose="020B0604020202020204" pitchFamily="34" charset="0"/>
                <a:cs typeface="Arial" panose="020B0604020202020204" pitchFamily="34" charset="0"/>
              </a:rPr>
              <a:t>Environmentally Sustainable Operations.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https://www.mckinsey.com/capabilities/operations/how-we-help-clients/environmentally-sustainable-operations</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29 April 2024].</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Morosan, C. and Bowen, J.T., (2022). Labor shortage solution: redefining hospitality through digitization.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International Journal of Contemporary Hospitality Management</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34</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(12), pp.4674-4685.</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Nickerson, C., (2023). </a:t>
            </a:r>
            <a:r>
              <a:rPr lang="en-GB" sz="1800" i="1" dirty="0">
                <a:effectLst/>
                <a:latin typeface="Times New Roman" panose="02020603050405020304" pitchFamily="18" charset="0"/>
                <a:ea typeface="Arial" panose="020B0604020202020204" pitchFamily="34" charset="0"/>
                <a:cs typeface="Arial" panose="020B0604020202020204" pitchFamily="34" charset="0"/>
              </a:rPr>
              <a:t>Herzberg’s Two-Factor Theory Of Motivation-Hygiene.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https://www.simplypsychology.org/herzbergs-two-factor-theory.html</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2 May 2024].</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Ntounis</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N., Parker, C., Skinner, H., Steadman, C. and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Warnaby</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G., (2022). Tourism and Hospitality industry resilience during the Covid-19 pandemic: Evidence from England.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Current Issues in Tourism</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25</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(1), pp.46-59.</a:t>
            </a:r>
            <a:endParaRPr lang="en-IN" sz="1800" dirty="0">
              <a:effectLst/>
              <a:highlight>
                <a:srgbClr val="FFFFFF"/>
              </a:highlight>
              <a:latin typeface="Times New Roman" panose="02020603050405020304" pitchFamily="18" charset="0"/>
              <a:ea typeface="Times New Roman" panose="02020603050405020304" pitchFamily="18" charset="0"/>
            </a:endParaRPr>
          </a:p>
          <a:p>
            <a:pPr algn="just">
              <a:lnSpc>
                <a:spcPct val="200000"/>
              </a:lnSpc>
            </a:pP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Piga</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C.A.,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Abrate</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G., </a:t>
            </a:r>
            <a:r>
              <a:rPr lang="en-IN" sz="1800" dirty="0" err="1">
                <a:solidFill>
                  <a:srgbClr val="222222"/>
                </a:solidFill>
                <a:effectLst/>
                <a:highlight>
                  <a:srgbClr val="FFFFFF"/>
                </a:highlight>
                <a:latin typeface="Times New Roman" panose="02020603050405020304" pitchFamily="18" charset="0"/>
                <a:ea typeface="Times New Roman" panose="02020603050405020304" pitchFamily="18" charset="0"/>
              </a:rPr>
              <a:t>Viglia</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G. and De Canio, F., (2022). How the hospitality industry reacts to COVID-19: Structural, managerial and tactical factors.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Journal of Revenue and Pricing Management</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 </a:t>
            </a:r>
            <a:r>
              <a:rPr lang="en-IN" sz="1800" i="1" dirty="0">
                <a:solidFill>
                  <a:srgbClr val="222222"/>
                </a:solidFill>
                <a:effectLst/>
                <a:highlight>
                  <a:srgbClr val="FFFFFF"/>
                </a:highlight>
                <a:latin typeface="Times New Roman" panose="02020603050405020304" pitchFamily="18" charset="0"/>
                <a:ea typeface="Times New Roman" panose="02020603050405020304" pitchFamily="18" charset="0"/>
              </a:rPr>
              <a:t>21</a:t>
            </a:r>
            <a:r>
              <a:rPr lang="en-IN" sz="1800" dirty="0">
                <a:solidFill>
                  <a:srgbClr val="222222"/>
                </a:solidFill>
                <a:effectLst/>
                <a:highlight>
                  <a:srgbClr val="FFFFFF"/>
                </a:highlight>
                <a:latin typeface="Times New Roman" panose="02020603050405020304" pitchFamily="18" charset="0"/>
                <a:ea typeface="Times New Roman" panose="02020603050405020304" pitchFamily="18" charset="0"/>
              </a:rPr>
              <a:t>(5), p.503.</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Premier Inn, (2021). </a:t>
            </a:r>
            <a:r>
              <a:rPr lang="en-GB" sz="1800" i="1" dirty="0">
                <a:effectLst/>
                <a:latin typeface="Times New Roman" panose="02020603050405020304" pitchFamily="18" charset="0"/>
                <a:ea typeface="Arial" panose="020B0604020202020204" pitchFamily="34" charset="0"/>
                <a:cs typeface="Arial" panose="020B0604020202020204" pitchFamily="34" charset="0"/>
              </a:rPr>
              <a:t>News.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https://www.premierinn.com/gb/en/news/2021/life-skills-academy.html</a:t>
            </a:r>
            <a:r>
              <a:rPr lang="en-GB" sz="1800" dirty="0">
                <a:effectLst/>
                <a:latin typeface="Times New Roman" panose="02020603050405020304" pitchFamily="18" charset="0"/>
                <a:ea typeface="Arial" panose="020B0604020202020204" pitchFamily="34" charset="0"/>
                <a:cs typeface="Arial" panose="020B0604020202020204" pitchFamily="34" charset="0"/>
              </a:rPr>
              <a:t> [Accessed 1 May 2024].</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pPr>
            <a:r>
              <a:rPr lang="en-GB" sz="1800" dirty="0">
                <a:effectLst/>
                <a:latin typeface="Times New Roman" panose="02020603050405020304" pitchFamily="18" charset="0"/>
                <a:ea typeface="Arial" panose="020B0604020202020204" pitchFamily="34" charset="0"/>
                <a:cs typeface="Arial" panose="020B0604020202020204" pitchFamily="34" charset="0"/>
              </a:rPr>
              <a:t>Travelodge, (2023). </a:t>
            </a:r>
            <a:r>
              <a:rPr lang="en-GB" sz="1800" i="1" dirty="0">
                <a:effectLst/>
                <a:latin typeface="Times New Roman" panose="02020603050405020304" pitchFamily="18" charset="0"/>
                <a:ea typeface="Arial" panose="020B0604020202020204" pitchFamily="34" charset="0"/>
                <a:cs typeface="Arial" panose="020B0604020202020204" pitchFamily="34" charset="0"/>
              </a:rPr>
              <a:t>7 tips for getting back into your usual work routine. </a:t>
            </a:r>
            <a:r>
              <a:rPr lang="en-GB" sz="18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800" u="sng" dirty="0">
                <a:effectLst/>
                <a:latin typeface="Times New Roman" panose="02020603050405020304" pitchFamily="18" charset="0"/>
                <a:ea typeface="Arial" panose="020B0604020202020204" pitchFamily="34" charset="0"/>
                <a:cs typeface="Arial" panose="020B0604020202020204" pitchFamily="34" charset="0"/>
              </a:rPr>
              <a:t>https://www.travelodge.co.uk/blog/business-travel/tips-for-getting-back-into-a-work-routine/ </a:t>
            </a:r>
            <a:r>
              <a:rPr lang="en-GB" sz="1800" dirty="0">
                <a:effectLst/>
                <a:latin typeface="Times New Roman" panose="02020603050405020304" pitchFamily="18" charset="0"/>
                <a:ea typeface="Arial" panose="020B0604020202020204" pitchFamily="34" charset="0"/>
                <a:cs typeface="Arial" panose="020B0604020202020204" pitchFamily="34" charset="0"/>
              </a:rPr>
              <a:t>[Accessed 2 May 2024].</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C20983E1-D679-485F-869B-B759E153061F}" type="slidenum">
              <a:rPr lang="en-IN" smtClean="0"/>
              <a:t>11</a:t>
            </a:fld>
            <a:endParaRPr lang="en-IN"/>
          </a:p>
        </p:txBody>
      </p:sp>
    </p:spTree>
    <p:extLst>
      <p:ext uri="{BB962C8B-B14F-4D97-AF65-F5344CB8AC3E}">
        <p14:creationId xmlns:p14="http://schemas.microsoft.com/office/powerpoint/2010/main" val="10014056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9BCB7-246D-24A5-CE17-20FEF8A4C4C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E7EFCFD8-6401-6197-5F35-DF920F65E5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5478115F-41A1-028F-9F17-BD9D90F8019B}"/>
              </a:ext>
            </a:extLst>
          </p:cNvPr>
          <p:cNvSpPr>
            <a:spLocks noGrp="1"/>
          </p:cNvSpPr>
          <p:nvPr>
            <p:ph type="dt" sz="half" idx="10"/>
          </p:nvPr>
        </p:nvSpPr>
        <p:spPr/>
        <p:txBody>
          <a:bodyPr/>
          <a:lstStyle/>
          <a:p>
            <a:fld id="{F5415486-B72E-4D79-ADF6-029D20EC7D8B}" type="datetimeFigureOut">
              <a:rPr lang="en-IN" smtClean="0"/>
              <a:t>21-05-2024</a:t>
            </a:fld>
            <a:endParaRPr lang="en-IN"/>
          </a:p>
        </p:txBody>
      </p:sp>
      <p:sp>
        <p:nvSpPr>
          <p:cNvPr id="5" name="Footer Placeholder 4">
            <a:extLst>
              <a:ext uri="{FF2B5EF4-FFF2-40B4-BE49-F238E27FC236}">
                <a16:creationId xmlns:a16="http://schemas.microsoft.com/office/drawing/2014/main" id="{2BD5D62D-A5A9-8E32-1DCC-BC5E2DE2EB9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D1BBEB5-2477-21B4-3F77-277D93E60711}"/>
              </a:ext>
            </a:extLst>
          </p:cNvPr>
          <p:cNvSpPr>
            <a:spLocks noGrp="1"/>
          </p:cNvSpPr>
          <p:nvPr>
            <p:ph type="sldNum" sz="quarter" idx="12"/>
          </p:nvPr>
        </p:nvSpPr>
        <p:spPr/>
        <p:txBody>
          <a:bodyPr/>
          <a:lstStyle/>
          <a:p>
            <a:fld id="{BB5F30FA-611F-48B3-8A47-EDFE240F4026}" type="slidenum">
              <a:rPr lang="en-IN" smtClean="0"/>
              <a:t>‹#›</a:t>
            </a:fld>
            <a:endParaRPr lang="en-IN"/>
          </a:p>
        </p:txBody>
      </p:sp>
    </p:spTree>
    <p:extLst>
      <p:ext uri="{BB962C8B-B14F-4D97-AF65-F5344CB8AC3E}">
        <p14:creationId xmlns:p14="http://schemas.microsoft.com/office/powerpoint/2010/main" val="37419661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319893-79CA-9A17-5E90-EA3F54BE2482}"/>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B464FAB4-C6DA-7354-C2F4-5A4888F4952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2405B91-0A06-BE76-05D3-EF4E5DB1A517}"/>
              </a:ext>
            </a:extLst>
          </p:cNvPr>
          <p:cNvSpPr>
            <a:spLocks noGrp="1"/>
          </p:cNvSpPr>
          <p:nvPr>
            <p:ph type="dt" sz="half" idx="10"/>
          </p:nvPr>
        </p:nvSpPr>
        <p:spPr/>
        <p:txBody>
          <a:bodyPr/>
          <a:lstStyle/>
          <a:p>
            <a:fld id="{F5415486-B72E-4D79-ADF6-029D20EC7D8B}" type="datetimeFigureOut">
              <a:rPr lang="en-IN" smtClean="0"/>
              <a:t>21-05-2024</a:t>
            </a:fld>
            <a:endParaRPr lang="en-IN"/>
          </a:p>
        </p:txBody>
      </p:sp>
      <p:sp>
        <p:nvSpPr>
          <p:cNvPr id="5" name="Footer Placeholder 4">
            <a:extLst>
              <a:ext uri="{FF2B5EF4-FFF2-40B4-BE49-F238E27FC236}">
                <a16:creationId xmlns:a16="http://schemas.microsoft.com/office/drawing/2014/main" id="{71991097-1FB1-D082-CC4B-05131AEF371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A6CA5BC-4572-8E8E-3ECE-400BF60DD6D0}"/>
              </a:ext>
            </a:extLst>
          </p:cNvPr>
          <p:cNvSpPr>
            <a:spLocks noGrp="1"/>
          </p:cNvSpPr>
          <p:nvPr>
            <p:ph type="sldNum" sz="quarter" idx="12"/>
          </p:nvPr>
        </p:nvSpPr>
        <p:spPr/>
        <p:txBody>
          <a:bodyPr/>
          <a:lstStyle/>
          <a:p>
            <a:fld id="{BB5F30FA-611F-48B3-8A47-EDFE240F4026}" type="slidenum">
              <a:rPr lang="en-IN" smtClean="0"/>
              <a:t>‹#›</a:t>
            </a:fld>
            <a:endParaRPr lang="en-IN"/>
          </a:p>
        </p:txBody>
      </p:sp>
    </p:spTree>
    <p:extLst>
      <p:ext uri="{BB962C8B-B14F-4D97-AF65-F5344CB8AC3E}">
        <p14:creationId xmlns:p14="http://schemas.microsoft.com/office/powerpoint/2010/main" val="2279253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62B59-A62A-3942-BCE2-26C17C4FF7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98030EFF-AA18-53B8-73F2-E2A3F4B317B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FFEAD52-8145-F33F-04B5-25E274CAD1C9}"/>
              </a:ext>
            </a:extLst>
          </p:cNvPr>
          <p:cNvSpPr>
            <a:spLocks noGrp="1"/>
          </p:cNvSpPr>
          <p:nvPr>
            <p:ph type="dt" sz="half" idx="10"/>
          </p:nvPr>
        </p:nvSpPr>
        <p:spPr/>
        <p:txBody>
          <a:bodyPr/>
          <a:lstStyle/>
          <a:p>
            <a:fld id="{F5415486-B72E-4D79-ADF6-029D20EC7D8B}" type="datetimeFigureOut">
              <a:rPr lang="en-IN" smtClean="0"/>
              <a:t>21-05-2024</a:t>
            </a:fld>
            <a:endParaRPr lang="en-IN"/>
          </a:p>
        </p:txBody>
      </p:sp>
      <p:sp>
        <p:nvSpPr>
          <p:cNvPr id="5" name="Footer Placeholder 4">
            <a:extLst>
              <a:ext uri="{FF2B5EF4-FFF2-40B4-BE49-F238E27FC236}">
                <a16:creationId xmlns:a16="http://schemas.microsoft.com/office/drawing/2014/main" id="{D41BCC37-3AC1-64E5-0597-FA4CCD1E159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6677EF4-14AB-5CCA-6BE2-8BEA52503255}"/>
              </a:ext>
            </a:extLst>
          </p:cNvPr>
          <p:cNvSpPr>
            <a:spLocks noGrp="1"/>
          </p:cNvSpPr>
          <p:nvPr>
            <p:ph type="sldNum" sz="quarter" idx="12"/>
          </p:nvPr>
        </p:nvSpPr>
        <p:spPr/>
        <p:txBody>
          <a:bodyPr/>
          <a:lstStyle/>
          <a:p>
            <a:fld id="{BB5F30FA-611F-48B3-8A47-EDFE240F4026}" type="slidenum">
              <a:rPr lang="en-IN" smtClean="0"/>
              <a:t>‹#›</a:t>
            </a:fld>
            <a:endParaRPr lang="en-IN"/>
          </a:p>
        </p:txBody>
      </p:sp>
    </p:spTree>
    <p:extLst>
      <p:ext uri="{BB962C8B-B14F-4D97-AF65-F5344CB8AC3E}">
        <p14:creationId xmlns:p14="http://schemas.microsoft.com/office/powerpoint/2010/main" val="21136981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9B1CD-750E-3921-C6F3-9EBB9FF5B936}"/>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705F2C1-8901-50D4-5D88-0E7B53AE4AD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A334DB27-3446-8F49-C4DB-E0021D93AC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28D329E2-2574-44BE-317C-1C9CC2E0DD0F}"/>
              </a:ext>
            </a:extLst>
          </p:cNvPr>
          <p:cNvSpPr>
            <a:spLocks noGrp="1"/>
          </p:cNvSpPr>
          <p:nvPr>
            <p:ph type="dt" sz="half" idx="10"/>
          </p:nvPr>
        </p:nvSpPr>
        <p:spPr/>
        <p:txBody>
          <a:bodyPr/>
          <a:lstStyle/>
          <a:p>
            <a:fld id="{F5415486-B72E-4D79-ADF6-029D20EC7D8B}" type="datetimeFigureOut">
              <a:rPr lang="en-IN" smtClean="0"/>
              <a:t>21-05-2024</a:t>
            </a:fld>
            <a:endParaRPr lang="en-IN"/>
          </a:p>
        </p:txBody>
      </p:sp>
      <p:sp>
        <p:nvSpPr>
          <p:cNvPr id="6" name="Footer Placeholder 5">
            <a:extLst>
              <a:ext uri="{FF2B5EF4-FFF2-40B4-BE49-F238E27FC236}">
                <a16:creationId xmlns:a16="http://schemas.microsoft.com/office/drawing/2014/main" id="{FFA76301-80A1-B8FB-F756-6420D593CBC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2DF4E5BF-BB65-7B63-BFC3-0F97B8C88702}"/>
              </a:ext>
            </a:extLst>
          </p:cNvPr>
          <p:cNvSpPr>
            <a:spLocks noGrp="1"/>
          </p:cNvSpPr>
          <p:nvPr>
            <p:ph type="sldNum" sz="quarter" idx="12"/>
          </p:nvPr>
        </p:nvSpPr>
        <p:spPr/>
        <p:txBody>
          <a:bodyPr/>
          <a:lstStyle/>
          <a:p>
            <a:fld id="{BB5F30FA-611F-48B3-8A47-EDFE240F4026}" type="slidenum">
              <a:rPr lang="en-IN" smtClean="0"/>
              <a:t>‹#›</a:t>
            </a:fld>
            <a:endParaRPr lang="en-IN"/>
          </a:p>
        </p:txBody>
      </p:sp>
    </p:spTree>
    <p:extLst>
      <p:ext uri="{BB962C8B-B14F-4D97-AF65-F5344CB8AC3E}">
        <p14:creationId xmlns:p14="http://schemas.microsoft.com/office/powerpoint/2010/main" val="30944117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1A547-F6AC-8554-A1DB-9075AA6FB0E8}"/>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D036FED3-125C-0BD5-5493-E1D305E47A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F9621FA-62B4-1583-E2E4-5024762E9EC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C0B83604-3C39-CD60-1F26-940630C80C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1B2D2C-7E26-65B9-2194-B2044F6A85C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B884EA73-98B9-1378-C68B-FD5B1F974CF2}"/>
              </a:ext>
            </a:extLst>
          </p:cNvPr>
          <p:cNvSpPr>
            <a:spLocks noGrp="1"/>
          </p:cNvSpPr>
          <p:nvPr>
            <p:ph type="dt" sz="half" idx="10"/>
          </p:nvPr>
        </p:nvSpPr>
        <p:spPr/>
        <p:txBody>
          <a:bodyPr/>
          <a:lstStyle/>
          <a:p>
            <a:fld id="{F5415486-B72E-4D79-ADF6-029D20EC7D8B}" type="datetimeFigureOut">
              <a:rPr lang="en-IN" smtClean="0"/>
              <a:t>21-05-2024</a:t>
            </a:fld>
            <a:endParaRPr lang="en-IN"/>
          </a:p>
        </p:txBody>
      </p:sp>
      <p:sp>
        <p:nvSpPr>
          <p:cNvPr id="8" name="Footer Placeholder 7">
            <a:extLst>
              <a:ext uri="{FF2B5EF4-FFF2-40B4-BE49-F238E27FC236}">
                <a16:creationId xmlns:a16="http://schemas.microsoft.com/office/drawing/2014/main" id="{6C57DC83-0418-2920-06A4-16C35EAB5E10}"/>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0541B176-8113-98ED-6C30-A8EA96645B40}"/>
              </a:ext>
            </a:extLst>
          </p:cNvPr>
          <p:cNvSpPr>
            <a:spLocks noGrp="1"/>
          </p:cNvSpPr>
          <p:nvPr>
            <p:ph type="sldNum" sz="quarter" idx="12"/>
          </p:nvPr>
        </p:nvSpPr>
        <p:spPr/>
        <p:txBody>
          <a:bodyPr/>
          <a:lstStyle/>
          <a:p>
            <a:fld id="{BB5F30FA-611F-48B3-8A47-EDFE240F4026}" type="slidenum">
              <a:rPr lang="en-IN" smtClean="0"/>
              <a:t>‹#›</a:t>
            </a:fld>
            <a:endParaRPr lang="en-IN"/>
          </a:p>
        </p:txBody>
      </p:sp>
    </p:spTree>
    <p:extLst>
      <p:ext uri="{BB962C8B-B14F-4D97-AF65-F5344CB8AC3E}">
        <p14:creationId xmlns:p14="http://schemas.microsoft.com/office/powerpoint/2010/main" val="2179200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AF63A-0E48-1A39-806A-94081A76E284}"/>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CE106A94-5708-60C0-0625-92312F12651C}"/>
              </a:ext>
            </a:extLst>
          </p:cNvPr>
          <p:cNvSpPr>
            <a:spLocks noGrp="1"/>
          </p:cNvSpPr>
          <p:nvPr>
            <p:ph type="dt" sz="half" idx="10"/>
          </p:nvPr>
        </p:nvSpPr>
        <p:spPr/>
        <p:txBody>
          <a:bodyPr/>
          <a:lstStyle/>
          <a:p>
            <a:fld id="{F5415486-B72E-4D79-ADF6-029D20EC7D8B}" type="datetimeFigureOut">
              <a:rPr lang="en-IN" smtClean="0"/>
              <a:t>21-05-2024</a:t>
            </a:fld>
            <a:endParaRPr lang="en-IN"/>
          </a:p>
        </p:txBody>
      </p:sp>
      <p:sp>
        <p:nvSpPr>
          <p:cNvPr id="4" name="Footer Placeholder 3">
            <a:extLst>
              <a:ext uri="{FF2B5EF4-FFF2-40B4-BE49-F238E27FC236}">
                <a16:creationId xmlns:a16="http://schemas.microsoft.com/office/drawing/2014/main" id="{F87E6161-3497-87BC-E652-20614A0729E5}"/>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6EFA7B96-A411-2138-ED00-8F7AC83CDC18}"/>
              </a:ext>
            </a:extLst>
          </p:cNvPr>
          <p:cNvSpPr>
            <a:spLocks noGrp="1"/>
          </p:cNvSpPr>
          <p:nvPr>
            <p:ph type="sldNum" sz="quarter" idx="12"/>
          </p:nvPr>
        </p:nvSpPr>
        <p:spPr/>
        <p:txBody>
          <a:bodyPr/>
          <a:lstStyle/>
          <a:p>
            <a:fld id="{BB5F30FA-611F-48B3-8A47-EDFE240F4026}" type="slidenum">
              <a:rPr lang="en-IN" smtClean="0"/>
              <a:t>‹#›</a:t>
            </a:fld>
            <a:endParaRPr lang="en-IN"/>
          </a:p>
        </p:txBody>
      </p:sp>
    </p:spTree>
    <p:extLst>
      <p:ext uri="{BB962C8B-B14F-4D97-AF65-F5344CB8AC3E}">
        <p14:creationId xmlns:p14="http://schemas.microsoft.com/office/powerpoint/2010/main" val="2513887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106052-1733-71BC-0762-F5886A47FB34}"/>
              </a:ext>
            </a:extLst>
          </p:cNvPr>
          <p:cNvSpPr>
            <a:spLocks noGrp="1"/>
          </p:cNvSpPr>
          <p:nvPr>
            <p:ph type="dt" sz="half" idx="10"/>
          </p:nvPr>
        </p:nvSpPr>
        <p:spPr/>
        <p:txBody>
          <a:bodyPr/>
          <a:lstStyle/>
          <a:p>
            <a:fld id="{F5415486-B72E-4D79-ADF6-029D20EC7D8B}" type="datetimeFigureOut">
              <a:rPr lang="en-IN" smtClean="0"/>
              <a:t>21-05-2024</a:t>
            </a:fld>
            <a:endParaRPr lang="en-IN"/>
          </a:p>
        </p:txBody>
      </p:sp>
      <p:sp>
        <p:nvSpPr>
          <p:cNvPr id="3" name="Footer Placeholder 2">
            <a:extLst>
              <a:ext uri="{FF2B5EF4-FFF2-40B4-BE49-F238E27FC236}">
                <a16:creationId xmlns:a16="http://schemas.microsoft.com/office/drawing/2014/main" id="{AFB41368-A751-9BA5-2A82-4C6FF05FCEDC}"/>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439E3D57-BC80-A1E4-775C-859CF86E11B2}"/>
              </a:ext>
            </a:extLst>
          </p:cNvPr>
          <p:cNvSpPr>
            <a:spLocks noGrp="1"/>
          </p:cNvSpPr>
          <p:nvPr>
            <p:ph type="sldNum" sz="quarter" idx="12"/>
          </p:nvPr>
        </p:nvSpPr>
        <p:spPr/>
        <p:txBody>
          <a:bodyPr/>
          <a:lstStyle/>
          <a:p>
            <a:fld id="{BB5F30FA-611F-48B3-8A47-EDFE240F4026}" type="slidenum">
              <a:rPr lang="en-IN" smtClean="0"/>
              <a:t>‹#›</a:t>
            </a:fld>
            <a:endParaRPr lang="en-IN"/>
          </a:p>
        </p:txBody>
      </p:sp>
    </p:spTree>
    <p:extLst>
      <p:ext uri="{BB962C8B-B14F-4D97-AF65-F5344CB8AC3E}">
        <p14:creationId xmlns:p14="http://schemas.microsoft.com/office/powerpoint/2010/main" val="7161895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6CBAC2-17AF-85C1-B6A2-8809819EB71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F4AC6A7C-4DFA-DD55-BAD8-E51BEECE32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E3B7B9BE-B507-77E9-6A6A-836F3A9B58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339C50-917C-EF3F-7699-FFF5238B15E0}"/>
              </a:ext>
            </a:extLst>
          </p:cNvPr>
          <p:cNvSpPr>
            <a:spLocks noGrp="1"/>
          </p:cNvSpPr>
          <p:nvPr>
            <p:ph type="dt" sz="half" idx="10"/>
          </p:nvPr>
        </p:nvSpPr>
        <p:spPr/>
        <p:txBody>
          <a:bodyPr/>
          <a:lstStyle/>
          <a:p>
            <a:fld id="{F5415486-B72E-4D79-ADF6-029D20EC7D8B}" type="datetimeFigureOut">
              <a:rPr lang="en-IN" smtClean="0"/>
              <a:t>21-05-2024</a:t>
            </a:fld>
            <a:endParaRPr lang="en-IN"/>
          </a:p>
        </p:txBody>
      </p:sp>
      <p:sp>
        <p:nvSpPr>
          <p:cNvPr id="6" name="Footer Placeholder 5">
            <a:extLst>
              <a:ext uri="{FF2B5EF4-FFF2-40B4-BE49-F238E27FC236}">
                <a16:creationId xmlns:a16="http://schemas.microsoft.com/office/drawing/2014/main" id="{79762E94-25AA-9A85-077C-2A467224968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4E28778-D53C-3C0A-7D22-BE363F417C9A}"/>
              </a:ext>
            </a:extLst>
          </p:cNvPr>
          <p:cNvSpPr>
            <a:spLocks noGrp="1"/>
          </p:cNvSpPr>
          <p:nvPr>
            <p:ph type="sldNum" sz="quarter" idx="12"/>
          </p:nvPr>
        </p:nvSpPr>
        <p:spPr/>
        <p:txBody>
          <a:bodyPr/>
          <a:lstStyle/>
          <a:p>
            <a:fld id="{BB5F30FA-611F-48B3-8A47-EDFE240F4026}" type="slidenum">
              <a:rPr lang="en-IN" smtClean="0"/>
              <a:t>‹#›</a:t>
            </a:fld>
            <a:endParaRPr lang="en-IN"/>
          </a:p>
        </p:txBody>
      </p:sp>
    </p:spTree>
    <p:extLst>
      <p:ext uri="{BB962C8B-B14F-4D97-AF65-F5344CB8AC3E}">
        <p14:creationId xmlns:p14="http://schemas.microsoft.com/office/powerpoint/2010/main" val="328929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2BC33-CD22-375C-67A9-A758F616C4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3276BAE7-5B5A-99B9-A64B-8017966FB4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CB2C292F-401D-620F-27D6-77718F0A68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8B9DCC-AB9D-01B8-2044-83FBA177C4A8}"/>
              </a:ext>
            </a:extLst>
          </p:cNvPr>
          <p:cNvSpPr>
            <a:spLocks noGrp="1"/>
          </p:cNvSpPr>
          <p:nvPr>
            <p:ph type="dt" sz="half" idx="10"/>
          </p:nvPr>
        </p:nvSpPr>
        <p:spPr/>
        <p:txBody>
          <a:bodyPr/>
          <a:lstStyle/>
          <a:p>
            <a:fld id="{F5415486-B72E-4D79-ADF6-029D20EC7D8B}" type="datetimeFigureOut">
              <a:rPr lang="en-IN" smtClean="0"/>
              <a:t>21-05-2024</a:t>
            </a:fld>
            <a:endParaRPr lang="en-IN"/>
          </a:p>
        </p:txBody>
      </p:sp>
      <p:sp>
        <p:nvSpPr>
          <p:cNvPr id="6" name="Footer Placeholder 5">
            <a:extLst>
              <a:ext uri="{FF2B5EF4-FFF2-40B4-BE49-F238E27FC236}">
                <a16:creationId xmlns:a16="http://schemas.microsoft.com/office/drawing/2014/main" id="{BAB71022-E78D-59DE-BE02-1799A42E039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151FFEA-AB4C-7D42-09FA-D15E9DFEC13E}"/>
              </a:ext>
            </a:extLst>
          </p:cNvPr>
          <p:cNvSpPr>
            <a:spLocks noGrp="1"/>
          </p:cNvSpPr>
          <p:nvPr>
            <p:ph type="sldNum" sz="quarter" idx="12"/>
          </p:nvPr>
        </p:nvSpPr>
        <p:spPr/>
        <p:txBody>
          <a:bodyPr/>
          <a:lstStyle/>
          <a:p>
            <a:fld id="{BB5F30FA-611F-48B3-8A47-EDFE240F4026}" type="slidenum">
              <a:rPr lang="en-IN" smtClean="0"/>
              <a:t>‹#›</a:t>
            </a:fld>
            <a:endParaRPr lang="en-IN"/>
          </a:p>
        </p:txBody>
      </p:sp>
    </p:spTree>
    <p:extLst>
      <p:ext uri="{BB962C8B-B14F-4D97-AF65-F5344CB8AC3E}">
        <p14:creationId xmlns:p14="http://schemas.microsoft.com/office/powerpoint/2010/main" val="3290302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076D7-3D5A-AC74-A5E1-2E559208DC35}"/>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ED8DCF96-AFDA-4F6D-C6B5-5022257F46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D437673-BDFA-4E1F-C5C6-2CAC9ABFDBCE}"/>
              </a:ext>
            </a:extLst>
          </p:cNvPr>
          <p:cNvSpPr>
            <a:spLocks noGrp="1"/>
          </p:cNvSpPr>
          <p:nvPr>
            <p:ph type="dt" sz="half" idx="10"/>
          </p:nvPr>
        </p:nvSpPr>
        <p:spPr/>
        <p:txBody>
          <a:bodyPr/>
          <a:lstStyle/>
          <a:p>
            <a:fld id="{F5415486-B72E-4D79-ADF6-029D20EC7D8B}" type="datetimeFigureOut">
              <a:rPr lang="en-IN" smtClean="0"/>
              <a:t>21-05-2024</a:t>
            </a:fld>
            <a:endParaRPr lang="en-IN"/>
          </a:p>
        </p:txBody>
      </p:sp>
      <p:sp>
        <p:nvSpPr>
          <p:cNvPr id="5" name="Footer Placeholder 4">
            <a:extLst>
              <a:ext uri="{FF2B5EF4-FFF2-40B4-BE49-F238E27FC236}">
                <a16:creationId xmlns:a16="http://schemas.microsoft.com/office/drawing/2014/main" id="{F99101AD-8B94-F4AD-89E1-680E66AC9DA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EDF328A-B8C8-696F-5969-A977F6DC0B77}"/>
              </a:ext>
            </a:extLst>
          </p:cNvPr>
          <p:cNvSpPr>
            <a:spLocks noGrp="1"/>
          </p:cNvSpPr>
          <p:nvPr>
            <p:ph type="sldNum" sz="quarter" idx="12"/>
          </p:nvPr>
        </p:nvSpPr>
        <p:spPr/>
        <p:txBody>
          <a:bodyPr/>
          <a:lstStyle/>
          <a:p>
            <a:fld id="{BB5F30FA-611F-48B3-8A47-EDFE240F4026}" type="slidenum">
              <a:rPr lang="en-IN" smtClean="0"/>
              <a:t>‹#›</a:t>
            </a:fld>
            <a:endParaRPr lang="en-IN"/>
          </a:p>
        </p:txBody>
      </p:sp>
    </p:spTree>
    <p:extLst>
      <p:ext uri="{BB962C8B-B14F-4D97-AF65-F5344CB8AC3E}">
        <p14:creationId xmlns:p14="http://schemas.microsoft.com/office/powerpoint/2010/main" val="2908752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DE9976-48EA-C287-D519-6D1D025F61F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0058D34F-B2AD-3156-80F0-893C12B8539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CA583FAA-A609-F414-E2B6-FBD02A207A5B}"/>
              </a:ext>
            </a:extLst>
          </p:cNvPr>
          <p:cNvSpPr>
            <a:spLocks noGrp="1"/>
          </p:cNvSpPr>
          <p:nvPr>
            <p:ph type="dt" sz="half" idx="10"/>
          </p:nvPr>
        </p:nvSpPr>
        <p:spPr/>
        <p:txBody>
          <a:bodyPr/>
          <a:lstStyle/>
          <a:p>
            <a:fld id="{F5415486-B72E-4D79-ADF6-029D20EC7D8B}" type="datetimeFigureOut">
              <a:rPr lang="en-IN" smtClean="0"/>
              <a:t>21-05-2024</a:t>
            </a:fld>
            <a:endParaRPr lang="en-IN"/>
          </a:p>
        </p:txBody>
      </p:sp>
      <p:sp>
        <p:nvSpPr>
          <p:cNvPr id="5" name="Footer Placeholder 4">
            <a:extLst>
              <a:ext uri="{FF2B5EF4-FFF2-40B4-BE49-F238E27FC236}">
                <a16:creationId xmlns:a16="http://schemas.microsoft.com/office/drawing/2014/main" id="{BD967903-1F5B-14E7-1D3A-F73571D3C4E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E89F351-FC2E-70D7-B3C7-4C7C2C4F1FCB}"/>
              </a:ext>
            </a:extLst>
          </p:cNvPr>
          <p:cNvSpPr>
            <a:spLocks noGrp="1"/>
          </p:cNvSpPr>
          <p:nvPr>
            <p:ph type="sldNum" sz="quarter" idx="12"/>
          </p:nvPr>
        </p:nvSpPr>
        <p:spPr/>
        <p:txBody>
          <a:bodyPr/>
          <a:lstStyle/>
          <a:p>
            <a:fld id="{BB5F30FA-611F-48B3-8A47-EDFE240F4026}" type="slidenum">
              <a:rPr lang="en-IN" smtClean="0"/>
              <a:t>‹#›</a:t>
            </a:fld>
            <a:endParaRPr lang="en-IN"/>
          </a:p>
        </p:txBody>
      </p:sp>
    </p:spTree>
    <p:extLst>
      <p:ext uri="{BB962C8B-B14F-4D97-AF65-F5344CB8AC3E}">
        <p14:creationId xmlns:p14="http://schemas.microsoft.com/office/powerpoint/2010/main" val="3941956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5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0F4461-12EE-1E87-1DB3-6265F11F83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55EC2564-E58F-58F8-1AFD-99F13A448B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C2B7EB3-2CC2-7460-FE9C-24265446644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415486-B72E-4D79-ADF6-029D20EC7D8B}" type="datetimeFigureOut">
              <a:rPr lang="en-IN" smtClean="0"/>
              <a:t>21-05-2024</a:t>
            </a:fld>
            <a:endParaRPr lang="en-IN"/>
          </a:p>
        </p:txBody>
      </p:sp>
      <p:sp>
        <p:nvSpPr>
          <p:cNvPr id="5" name="Footer Placeholder 4">
            <a:extLst>
              <a:ext uri="{FF2B5EF4-FFF2-40B4-BE49-F238E27FC236}">
                <a16:creationId xmlns:a16="http://schemas.microsoft.com/office/drawing/2014/main" id="{B14BF9A4-E93D-F2F2-CFB3-BF5D058F47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819D3255-AC48-571B-B73C-93A11CBD87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5F30FA-611F-48B3-8A47-EDFE240F4026}" type="slidenum">
              <a:rPr lang="en-IN" smtClean="0"/>
              <a:t>‹#›</a:t>
            </a:fld>
            <a:endParaRPr lang="en-IN"/>
          </a:p>
        </p:txBody>
      </p:sp>
    </p:spTree>
    <p:extLst>
      <p:ext uri="{BB962C8B-B14F-4D97-AF65-F5344CB8AC3E}">
        <p14:creationId xmlns:p14="http://schemas.microsoft.com/office/powerpoint/2010/main" val="546319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EC53316-49C4-C739-4997-24574F88B142}"/>
              </a:ext>
            </a:extLst>
          </p:cNvPr>
          <p:cNvSpPr>
            <a:spLocks noGrp="1"/>
          </p:cNvSpPr>
          <p:nvPr>
            <p:ph type="subTitle" idx="1"/>
          </p:nvPr>
        </p:nvSpPr>
        <p:spPr>
          <a:xfrm>
            <a:off x="937953" y="1576913"/>
            <a:ext cx="10825826" cy="4934055"/>
          </a:xfrm>
        </p:spPr>
        <p:txBody>
          <a:bodyPr>
            <a:normAutofit/>
          </a:bodyPr>
          <a:lstStyle/>
          <a:p>
            <a:pPr algn="ctr">
              <a:lnSpc>
                <a:spcPct val="150000"/>
              </a:lnSpc>
            </a:pPr>
            <a:r>
              <a:rPr lang="en-GB" sz="2600" b="1" dirty="0">
                <a:effectLst/>
                <a:latin typeface="Times New Roman" panose="02020603050405020304" pitchFamily="18" charset="0"/>
                <a:ea typeface="Times New Roman" panose="02020603050405020304" pitchFamily="18" charset="0"/>
                <a:cs typeface="Times New Roman" panose="02020603050405020304" pitchFamily="18" charset="0"/>
              </a:rPr>
              <a:t>Module Title: Contemporary Themes in the Hotel and Hospitality Sector</a:t>
            </a:r>
            <a:endParaRPr lang="en-IN" sz="26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pPr>
            <a:r>
              <a:rPr lang="en-GB" b="1" dirty="0">
                <a:effectLst/>
                <a:latin typeface="Times New Roman" panose="02020603050405020304" pitchFamily="18" charset="0"/>
                <a:ea typeface="Times New Roman" panose="02020603050405020304" pitchFamily="18" charset="0"/>
                <a:cs typeface="Times New Roman" panose="02020603050405020304" pitchFamily="18" charset="0"/>
              </a:rPr>
              <a:t>Module Code: BMIH6001</a:t>
            </a:r>
            <a:endParaRPr lang="en-IN"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pPr>
            <a:r>
              <a:rPr lang="en-GB" sz="2000" b="1" dirty="0">
                <a:effectLst/>
                <a:latin typeface="Times New Roman" panose="02020603050405020304" pitchFamily="18" charset="0"/>
                <a:ea typeface="Times New Roman" panose="02020603050405020304" pitchFamily="18" charset="0"/>
                <a:cs typeface="Times New Roman" panose="02020603050405020304" pitchFamily="18" charset="0"/>
              </a:rPr>
              <a:t>Assignment Number:  Two</a:t>
            </a:r>
            <a:endParaRPr lang="en-IN" sz="20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pPr>
            <a:r>
              <a:rPr lang="en-GB" sz="2000" b="1" dirty="0">
                <a:effectLst/>
                <a:latin typeface="Times New Roman" panose="02020603050405020304" pitchFamily="18" charset="0"/>
                <a:ea typeface="Times New Roman" panose="02020603050405020304" pitchFamily="18" charset="0"/>
                <a:cs typeface="Times New Roman" panose="02020603050405020304" pitchFamily="18" charset="0"/>
              </a:rPr>
              <a:t>Assignment Title: Conference Presentation</a:t>
            </a:r>
            <a:endParaRPr lang="en-IN" sz="20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Student Name: </a:t>
            </a:r>
            <a:r>
              <a:rPr lang="en-GB" sz="1800" b="1" dirty="0" smtClean="0">
                <a:effectLst/>
                <a:latin typeface="Times New Roman" panose="02020603050405020304" pitchFamily="18" charset="0"/>
                <a:ea typeface="Times New Roman" panose="02020603050405020304" pitchFamily="18" charset="0"/>
                <a:cs typeface="Times New Roman" panose="02020603050405020304" pitchFamily="18" charset="0"/>
              </a:rPr>
              <a:t>Iulian </a:t>
            </a:r>
            <a:r>
              <a:rPr lang="en-GB" sz="1800" b="1" dirty="0" err="1" smtClean="0">
                <a:effectLst/>
                <a:latin typeface="Times New Roman" panose="02020603050405020304" pitchFamily="18" charset="0"/>
                <a:ea typeface="Times New Roman" panose="02020603050405020304" pitchFamily="18" charset="0"/>
                <a:cs typeface="Times New Roman" panose="02020603050405020304" pitchFamily="18" charset="0"/>
              </a:rPr>
              <a:t>Petrut</a:t>
            </a:r>
            <a:r>
              <a:rPr lang="en-GB" sz="1800" b="1" dirty="0" smtClean="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b="1" dirty="0" err="1">
                <a:effectLst/>
                <a:latin typeface="Times New Roman" panose="02020603050405020304" pitchFamily="18" charset="0"/>
                <a:ea typeface="Times New Roman" panose="02020603050405020304" pitchFamily="18" charset="0"/>
                <a:cs typeface="Times New Roman" panose="02020603050405020304" pitchFamily="18" charset="0"/>
              </a:rPr>
              <a:t>Petrache</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a:p>
            <a:pPr algn="ctr">
              <a:lnSpc>
                <a:spcPct val="150000"/>
              </a:lnSpc>
            </a:pP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Student ID</a:t>
            </a:r>
            <a:r>
              <a:rPr lang="en-GB" sz="1800" b="1" dirty="0" smtClean="0">
                <a:effectLst/>
                <a:latin typeface="Times New Roman" panose="02020603050405020304" pitchFamily="18" charset="0"/>
                <a:ea typeface="Times New Roman" panose="02020603050405020304" pitchFamily="18" charset="0"/>
                <a:cs typeface="Times New Roman" panose="02020603050405020304" pitchFamily="18" charset="0"/>
              </a:rPr>
              <a:t>: 2025332</a:t>
            </a:r>
          </a:p>
          <a:p>
            <a:pPr algn="ctr">
              <a:lnSpc>
                <a:spcPct val="150000"/>
              </a:lnSpc>
            </a:pPr>
            <a:r>
              <a:rPr lang="en-GB" sz="1800" b="1" dirty="0" smtClean="0">
                <a:latin typeface="Times New Roman" panose="02020603050405020304" pitchFamily="18" charset="0"/>
                <a:ea typeface="Times New Roman" panose="02020603050405020304" pitchFamily="18" charset="0"/>
                <a:cs typeface="Times New Roman" panose="02020603050405020304" pitchFamily="18" charset="0"/>
              </a:rPr>
              <a:t>Lecturer: Natalie </a:t>
            </a:r>
            <a:r>
              <a:rPr lang="en-GB" sz="1800" b="1" dirty="0" err="1" smtClean="0">
                <a:latin typeface="Times New Roman" panose="02020603050405020304" pitchFamily="18" charset="0"/>
                <a:ea typeface="Times New Roman" panose="02020603050405020304" pitchFamily="18" charset="0"/>
                <a:cs typeface="Times New Roman" panose="02020603050405020304" pitchFamily="18" charset="0"/>
              </a:rPr>
              <a:t>Brailsford</a:t>
            </a:r>
            <a:endParaRPr lang="en-GB" sz="1800" b="1" dirty="0" smtClean="0">
              <a:effectLst/>
              <a:latin typeface="Times New Roman" panose="02020603050405020304" pitchFamily="18" charset="0"/>
              <a:ea typeface="Times New Roman" panose="02020603050405020304" pitchFamily="18" charset="0"/>
              <a:cs typeface="Times New Roman" panose="02020603050405020304" pitchFamily="18" charset="0"/>
            </a:endParaRPr>
          </a:p>
          <a:p>
            <a:pPr algn="ctr">
              <a:lnSpc>
                <a:spcPct val="200000"/>
              </a:lnSpc>
            </a:pP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4DC1EE6C-C142-234F-C9B9-B8F448F02C45}"/>
              </a:ext>
            </a:extLst>
          </p:cNvPr>
          <p:cNvPicPr>
            <a:picLocks noChangeAspect="1"/>
          </p:cNvPicPr>
          <p:nvPr/>
        </p:nvPicPr>
        <p:blipFill>
          <a:blip r:embed="rId3"/>
          <a:stretch>
            <a:fillRect/>
          </a:stretch>
        </p:blipFill>
        <p:spPr>
          <a:xfrm>
            <a:off x="937953" y="413211"/>
            <a:ext cx="2116974" cy="1043940"/>
          </a:xfrm>
          <a:prstGeom prst="rect">
            <a:avLst/>
          </a:prstGeom>
        </p:spPr>
      </p:pic>
    </p:spTree>
    <p:extLst>
      <p:ext uri="{BB962C8B-B14F-4D97-AF65-F5344CB8AC3E}">
        <p14:creationId xmlns:p14="http://schemas.microsoft.com/office/powerpoint/2010/main" val="32464528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6AE69-5CA9-75ED-1A6B-84F695F63CBF}"/>
              </a:ext>
            </a:extLst>
          </p:cNvPr>
          <p:cNvSpPr>
            <a:spLocks noGrp="1"/>
          </p:cNvSpPr>
          <p:nvPr>
            <p:ph type="title"/>
          </p:nvPr>
        </p:nvSpPr>
        <p:spPr>
          <a:xfrm>
            <a:off x="838200" y="365125"/>
            <a:ext cx="10515600" cy="932733"/>
          </a:xfrm>
        </p:spPr>
        <p:txBody>
          <a:bodyPr>
            <a:normAutofit/>
          </a:bodyPr>
          <a:lstStyle/>
          <a:p>
            <a:r>
              <a:rPr lang="en-IN" sz="3200" b="1" dirty="0">
                <a:latin typeface="Times New Roman" panose="02020603050405020304" pitchFamily="18" charset="0"/>
                <a:cs typeface="Times New Roman" panose="02020603050405020304" pitchFamily="18" charset="0"/>
              </a:rPr>
              <a:t>Table of content </a:t>
            </a:r>
          </a:p>
        </p:txBody>
      </p:sp>
      <p:sp>
        <p:nvSpPr>
          <p:cNvPr id="5" name="TextBox 4">
            <a:extLst>
              <a:ext uri="{FF2B5EF4-FFF2-40B4-BE49-F238E27FC236}">
                <a16:creationId xmlns:a16="http://schemas.microsoft.com/office/drawing/2014/main" id="{029B99F3-F282-E0E7-E043-E848236C1711}"/>
              </a:ext>
            </a:extLst>
          </p:cNvPr>
          <p:cNvSpPr txBox="1"/>
          <p:nvPr/>
        </p:nvSpPr>
        <p:spPr>
          <a:xfrm>
            <a:off x="2470871" y="1207714"/>
            <a:ext cx="7268040" cy="4128310"/>
          </a:xfrm>
          <a:prstGeom prst="rect">
            <a:avLst/>
          </a:prstGeom>
          <a:noFill/>
        </p:spPr>
        <p:txBody>
          <a:bodyPr wrap="square">
            <a:spAutoFit/>
          </a:bodyPr>
          <a:lstStyle/>
          <a:p>
            <a:pPr algn="just">
              <a:lnSpc>
                <a:spcPct val="250000"/>
              </a:lnSpc>
            </a:pPr>
            <a:r>
              <a:rPr lang="en-IN" sz="1800" dirty="0">
                <a:latin typeface="Times New Roman" panose="02020603050405020304" pitchFamily="18" charset="0"/>
                <a:cs typeface="Times New Roman" panose="02020603050405020304" pitchFamily="18" charset="0"/>
              </a:rPr>
              <a:t>Introduction………………………………………………………………...03</a:t>
            </a:r>
          </a:p>
          <a:p>
            <a:pPr algn="just">
              <a:lnSpc>
                <a:spcPct val="250000"/>
              </a:lnSpc>
            </a:pPr>
            <a:r>
              <a:rPr lang="en-IN" sz="1800" dirty="0">
                <a:latin typeface="Times New Roman" panose="02020603050405020304" pitchFamily="18" charset="0"/>
                <a:cs typeface="Times New Roman" panose="02020603050405020304" pitchFamily="18" charset="0"/>
              </a:rPr>
              <a:t>Overview of literature…………………………………………………...….04</a:t>
            </a:r>
            <a:endParaRPr lang="en-GB" sz="1800" kern="0" dirty="0">
              <a:effectLst/>
              <a:latin typeface="Times New Roman" panose="02020603050405020304" pitchFamily="18" charset="0"/>
              <a:cs typeface="Arial" panose="020B0604020202020204" pitchFamily="34" charset="0"/>
            </a:endParaRPr>
          </a:p>
          <a:p>
            <a:pPr algn="just">
              <a:lnSpc>
                <a:spcPct val="250000"/>
              </a:lnSpc>
            </a:pPr>
            <a:r>
              <a:rPr lang="en-GB" sz="1800" kern="0" dirty="0">
                <a:effectLst/>
                <a:latin typeface="Times New Roman" panose="02020603050405020304" pitchFamily="18" charset="0"/>
                <a:cs typeface="Arial" panose="020B0604020202020204" pitchFamily="34" charset="0"/>
              </a:rPr>
              <a:t>Application to the hotel and hospitality sector………………………….05-08</a:t>
            </a:r>
          </a:p>
          <a:p>
            <a:pPr algn="just">
              <a:lnSpc>
                <a:spcPct val="250000"/>
              </a:lnSpc>
            </a:pPr>
            <a:r>
              <a:rPr lang="en-GB" sz="1800" kern="0" dirty="0">
                <a:effectLst/>
                <a:latin typeface="Times New Roman" panose="02020603050405020304" pitchFamily="18" charset="0"/>
                <a:cs typeface="Arial" panose="020B0604020202020204" pitchFamily="34" charset="0"/>
              </a:rPr>
              <a:t>Future policy and management options…………………………………….09</a:t>
            </a:r>
          </a:p>
          <a:p>
            <a:pPr algn="just">
              <a:lnSpc>
                <a:spcPct val="250000"/>
              </a:lnSpc>
            </a:pPr>
            <a:r>
              <a:rPr lang="en-GB" sz="1800" kern="0" dirty="0">
                <a:effectLst/>
                <a:latin typeface="Times New Roman" panose="02020603050405020304" pitchFamily="18" charset="0"/>
                <a:cs typeface="Arial" panose="020B0604020202020204" pitchFamily="34" charset="0"/>
              </a:rPr>
              <a:t>Conclusion</a:t>
            </a:r>
            <a:r>
              <a:rPr lang="en-GB" kern="0" dirty="0">
                <a:latin typeface="Times New Roman" panose="02020603050405020304" pitchFamily="18" charset="0"/>
                <a:cs typeface="Arial" panose="020B0604020202020204" pitchFamily="34" charset="0"/>
              </a:rPr>
              <a:t>………………………………………………………………….10</a:t>
            </a:r>
            <a:r>
              <a:rPr lang="en-GB" sz="1800" kern="0" dirty="0">
                <a:effectLst/>
                <a:latin typeface="Times New Roman" panose="02020603050405020304" pitchFamily="18" charset="0"/>
                <a:cs typeface="Arial" panose="020B0604020202020204" pitchFamily="34" charset="0"/>
              </a:rPr>
              <a:t> </a:t>
            </a:r>
          </a:p>
          <a:p>
            <a:pPr algn="just">
              <a:lnSpc>
                <a:spcPct val="250000"/>
              </a:lnSpc>
            </a:pPr>
            <a:r>
              <a:rPr lang="en-GB" kern="0" dirty="0">
                <a:latin typeface="Times New Roman" panose="02020603050405020304" pitchFamily="18" charset="0"/>
                <a:cs typeface="Arial" panose="020B0604020202020204" pitchFamily="34" charset="0"/>
              </a:rPr>
              <a:t>References………………………………………………………………….11</a:t>
            </a:r>
          </a:p>
        </p:txBody>
      </p:sp>
    </p:spTree>
    <p:extLst>
      <p:ext uri="{BB962C8B-B14F-4D97-AF65-F5344CB8AC3E}">
        <p14:creationId xmlns:p14="http://schemas.microsoft.com/office/powerpoint/2010/main" val="4092975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6AE69-5CA9-75ED-1A6B-84F695F63CBF}"/>
              </a:ext>
            </a:extLst>
          </p:cNvPr>
          <p:cNvSpPr>
            <a:spLocks noGrp="1"/>
          </p:cNvSpPr>
          <p:nvPr>
            <p:ph type="title"/>
          </p:nvPr>
        </p:nvSpPr>
        <p:spPr>
          <a:xfrm>
            <a:off x="838200" y="209261"/>
            <a:ext cx="10515600" cy="798657"/>
          </a:xfrm>
        </p:spPr>
        <p:txBody>
          <a:bodyPr>
            <a:normAutofit/>
          </a:bodyPr>
          <a:lstStyle/>
          <a:p>
            <a:r>
              <a:rPr lang="en-GB" sz="3200" b="1" kern="0" dirty="0">
                <a:effectLst/>
                <a:latin typeface="Times New Roman" panose="02020603050405020304" pitchFamily="18" charset="0"/>
                <a:cs typeface="Arial" panose="020B0604020202020204" pitchFamily="34" charset="0"/>
              </a:rPr>
              <a:t>Introduction </a:t>
            </a:r>
            <a:endParaRPr lang="en-IN" sz="32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9D23E171-573A-B75D-2FC5-0845F47D0130}"/>
              </a:ext>
            </a:extLst>
          </p:cNvPr>
          <p:cNvSpPr txBox="1"/>
          <p:nvPr/>
        </p:nvSpPr>
        <p:spPr>
          <a:xfrm>
            <a:off x="287482" y="1277448"/>
            <a:ext cx="4939145" cy="715089"/>
          </a:xfrm>
          <a:prstGeom prst="round2Diag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285750" indent="-285750">
              <a:buFont typeface="Wingdings" panose="05000000000000000000" pitchFamily="2" charset="2"/>
              <a:buChar char="q"/>
            </a:pPr>
            <a:r>
              <a:rPr lang="en-GB" sz="1800" dirty="0">
                <a:effectLst/>
                <a:latin typeface="Times New Roman" panose="02020603050405020304" pitchFamily="18" charset="0"/>
                <a:ea typeface="Times New Roman" panose="02020603050405020304" pitchFamily="18" charset="0"/>
              </a:rPr>
              <a:t>The tourism sector is presently experiencing issues related to a lack of employees. </a:t>
            </a:r>
            <a:endParaRPr lang="en-IN" dirty="0"/>
          </a:p>
        </p:txBody>
      </p:sp>
      <p:sp>
        <p:nvSpPr>
          <p:cNvPr id="6" name="TextBox 5">
            <a:extLst>
              <a:ext uri="{FF2B5EF4-FFF2-40B4-BE49-F238E27FC236}">
                <a16:creationId xmlns:a16="http://schemas.microsoft.com/office/drawing/2014/main" id="{8E1B358C-471A-6B22-AE56-C84526D398B3}"/>
              </a:ext>
            </a:extLst>
          </p:cNvPr>
          <p:cNvSpPr txBox="1"/>
          <p:nvPr/>
        </p:nvSpPr>
        <p:spPr>
          <a:xfrm>
            <a:off x="1872961" y="3538311"/>
            <a:ext cx="8060748" cy="715089"/>
          </a:xfrm>
          <a:prstGeom prst="round2Diag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285750" indent="-285750">
              <a:buFont typeface="Wingdings" panose="05000000000000000000" pitchFamily="2" charset="2"/>
              <a:buChar char="q"/>
            </a:pPr>
            <a:r>
              <a:rPr lang="en-GB" sz="1800" dirty="0">
                <a:effectLst/>
                <a:latin typeface="Times New Roman" panose="02020603050405020304" pitchFamily="18" charset="0"/>
                <a:ea typeface="Times New Roman" panose="02020603050405020304" pitchFamily="18" charset="0"/>
              </a:rPr>
              <a:t>The hotel and hospitality industry has been severely impacted by staff shortages, which has resulted in operational interruptions, and lower service quality. </a:t>
            </a:r>
            <a:endParaRPr lang="en-IN" dirty="0"/>
          </a:p>
        </p:txBody>
      </p:sp>
      <p:sp>
        <p:nvSpPr>
          <p:cNvPr id="8" name="TextBox 7">
            <a:extLst>
              <a:ext uri="{FF2B5EF4-FFF2-40B4-BE49-F238E27FC236}">
                <a16:creationId xmlns:a16="http://schemas.microsoft.com/office/drawing/2014/main" id="{5F772E4F-0E36-6ED9-F015-A68D8516F664}"/>
              </a:ext>
            </a:extLst>
          </p:cNvPr>
          <p:cNvSpPr txBox="1"/>
          <p:nvPr/>
        </p:nvSpPr>
        <p:spPr>
          <a:xfrm>
            <a:off x="4946073" y="5850082"/>
            <a:ext cx="7073611" cy="715089"/>
          </a:xfrm>
          <a:prstGeom prst="round2Diag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marL="285750" indent="-285750">
              <a:buFont typeface="Wingdings" panose="05000000000000000000" pitchFamily="2" charset="2"/>
              <a:buChar char="q"/>
            </a:pPr>
            <a:r>
              <a:rPr lang="en-GB" sz="1800" dirty="0">
                <a:effectLst/>
                <a:latin typeface="Times New Roman" panose="02020603050405020304" pitchFamily="18" charset="0"/>
                <a:ea typeface="Times New Roman" panose="02020603050405020304" pitchFamily="18" charset="0"/>
              </a:rPr>
              <a:t>This presentation will concentrate on describing these contemporary issues through the approach of the hotel and hospitality industry. </a:t>
            </a:r>
            <a:endParaRPr lang="en-IN" dirty="0"/>
          </a:p>
        </p:txBody>
      </p:sp>
    </p:spTree>
    <p:extLst>
      <p:ext uri="{BB962C8B-B14F-4D97-AF65-F5344CB8AC3E}">
        <p14:creationId xmlns:p14="http://schemas.microsoft.com/office/powerpoint/2010/main" val="3294241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6AE69-5CA9-75ED-1A6B-84F695F63CBF}"/>
              </a:ext>
            </a:extLst>
          </p:cNvPr>
          <p:cNvSpPr>
            <a:spLocks noGrp="1"/>
          </p:cNvSpPr>
          <p:nvPr>
            <p:ph type="title"/>
          </p:nvPr>
        </p:nvSpPr>
        <p:spPr>
          <a:xfrm>
            <a:off x="838200" y="146917"/>
            <a:ext cx="10515600" cy="767484"/>
          </a:xfrm>
        </p:spPr>
        <p:txBody>
          <a:bodyPr>
            <a:normAutofit/>
          </a:bodyPr>
          <a:lstStyle/>
          <a:p>
            <a:r>
              <a:rPr lang="en-IN" sz="3200" b="1" dirty="0">
                <a:latin typeface="Times New Roman" panose="02020603050405020304" pitchFamily="18" charset="0"/>
                <a:cs typeface="Times New Roman" panose="02020603050405020304" pitchFamily="18" charset="0"/>
              </a:rPr>
              <a:t>Overview of literature </a:t>
            </a:r>
          </a:p>
        </p:txBody>
      </p:sp>
      <p:sp>
        <p:nvSpPr>
          <p:cNvPr id="4" name="TextBox 3">
            <a:extLst>
              <a:ext uri="{FF2B5EF4-FFF2-40B4-BE49-F238E27FC236}">
                <a16:creationId xmlns:a16="http://schemas.microsoft.com/office/drawing/2014/main" id="{30DF36D2-5F87-6390-A00C-7B0B14CAC267}"/>
              </a:ext>
            </a:extLst>
          </p:cNvPr>
          <p:cNvSpPr txBox="1"/>
          <p:nvPr/>
        </p:nvSpPr>
        <p:spPr>
          <a:xfrm>
            <a:off x="459798" y="1101017"/>
            <a:ext cx="3592657" cy="561949"/>
          </a:xfrm>
          <a:prstGeom prst="rect">
            <a:avLst/>
          </a:prstGeom>
          <a:noFill/>
        </p:spPr>
        <p:txBody>
          <a:bodyPr wrap="square">
            <a:spAutoFit/>
          </a:bodyPr>
          <a:lstStyle/>
          <a:p>
            <a:pPr algn="just">
              <a:lnSpc>
                <a:spcPct val="20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Overview of theories and concepts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A2F5EA9-3665-1C9D-5BF8-120EB8A10E71}"/>
              </a:ext>
            </a:extLst>
          </p:cNvPr>
          <p:cNvSpPr txBox="1"/>
          <p:nvPr/>
        </p:nvSpPr>
        <p:spPr>
          <a:xfrm>
            <a:off x="5540952" y="3453787"/>
            <a:ext cx="6094268" cy="561949"/>
          </a:xfrm>
          <a:prstGeom prst="rect">
            <a:avLst/>
          </a:prstGeom>
          <a:noFill/>
        </p:spPr>
        <p:txBody>
          <a:bodyPr wrap="square">
            <a:spAutoFit/>
          </a:bodyPr>
          <a:lstStyle/>
          <a:p>
            <a:pPr algn="just">
              <a:lnSpc>
                <a:spcPct val="20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Ways staff shortage impacts the hospitality and hotel industry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C6AFCD1E-3CDE-124E-0438-B1C3D79DBCD4}"/>
              </a:ext>
            </a:extLst>
          </p:cNvPr>
          <p:cNvSpPr txBox="1"/>
          <p:nvPr/>
        </p:nvSpPr>
        <p:spPr>
          <a:xfrm>
            <a:off x="1000124" y="2067647"/>
            <a:ext cx="9359611" cy="646331"/>
          </a:xfrm>
          <a:prstGeom prst="rect">
            <a:avLst/>
          </a:prstGeom>
          <a:noFill/>
        </p:spPr>
        <p:txBody>
          <a:bodyPr wrap="square">
            <a:spAutoFit/>
          </a:bodyPr>
          <a:lstStyle/>
          <a:p>
            <a:pPr marL="285750" indent="-285750" algn="just">
              <a:buFont typeface="Wingdings" panose="05000000000000000000" pitchFamily="2" charset="2"/>
              <a:buChar char="q"/>
            </a:pPr>
            <a:r>
              <a:rPr lang="en-GB" dirty="0">
                <a:latin typeface="Times New Roman" panose="02020603050405020304" pitchFamily="18" charset="0"/>
                <a:ea typeface="Times New Roman" panose="02020603050405020304" pitchFamily="18" charset="0"/>
                <a:cs typeface="Times New Roman" panose="02020603050405020304" pitchFamily="18" charset="0"/>
              </a:rPr>
              <a:t>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trategic management theory indicates how organisations can strategically address workforce issues through considering concepts such as resource allocation, and strategic planning.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CBAD5606-B1DC-362C-D8B1-C30D4C7A66A3}"/>
              </a:ext>
            </a:extLst>
          </p:cNvPr>
          <p:cNvSpPr txBox="1"/>
          <p:nvPr/>
        </p:nvSpPr>
        <p:spPr>
          <a:xfrm>
            <a:off x="5082453" y="4588317"/>
            <a:ext cx="7011266" cy="646331"/>
          </a:xfrm>
          <a:prstGeom prst="rect">
            <a:avLst/>
          </a:prstGeom>
          <a:noFill/>
        </p:spPr>
        <p:txBody>
          <a:bodyPr wrap="square">
            <a:spAutoFit/>
          </a:bodyPr>
          <a:lstStyle/>
          <a:p>
            <a:pPr marL="285750" indent="-285750">
              <a:buFont typeface="Wingdings" panose="05000000000000000000" pitchFamily="2" charset="2"/>
              <a:buChar char="q"/>
            </a:pPr>
            <a:r>
              <a:rPr lang="en-GB" sz="1800" dirty="0">
                <a:effectLst/>
                <a:latin typeface="Times New Roman" panose="02020603050405020304" pitchFamily="18" charset="0"/>
                <a:ea typeface="Times New Roman" panose="02020603050405020304" pitchFamily="18" charset="0"/>
              </a:rPr>
              <a:t>The delivery of services is one aspect where the scarcity of labour has the most impact, as it increases the responsibilities of present staff. </a:t>
            </a:r>
            <a:endParaRPr lang="en-IN" dirty="0"/>
          </a:p>
        </p:txBody>
      </p:sp>
      <p:sp>
        <p:nvSpPr>
          <p:cNvPr id="12" name="TextBox 11">
            <a:extLst>
              <a:ext uri="{FF2B5EF4-FFF2-40B4-BE49-F238E27FC236}">
                <a16:creationId xmlns:a16="http://schemas.microsoft.com/office/drawing/2014/main" id="{4CF4EE2A-76CD-ABF5-657B-863DE5606CD9}"/>
              </a:ext>
            </a:extLst>
          </p:cNvPr>
          <p:cNvSpPr txBox="1"/>
          <p:nvPr/>
        </p:nvSpPr>
        <p:spPr>
          <a:xfrm>
            <a:off x="5540952" y="5817862"/>
            <a:ext cx="6399501" cy="646331"/>
          </a:xfrm>
          <a:prstGeom prst="rect">
            <a:avLst/>
          </a:prstGeom>
          <a:noFill/>
        </p:spPr>
        <p:txBody>
          <a:bodyPr wrap="square">
            <a:spAutoFit/>
          </a:bodyPr>
          <a:lstStyle/>
          <a:p>
            <a:pPr marL="285750" indent="-285750">
              <a:buFont typeface="Wingdings" panose="05000000000000000000" pitchFamily="2" charset="2"/>
              <a:buChar char="q"/>
            </a:pPr>
            <a:r>
              <a:rPr lang="en-GB" sz="1800" dirty="0">
                <a:effectLst/>
                <a:latin typeface="Times New Roman" panose="02020603050405020304" pitchFamily="18" charset="0"/>
                <a:ea typeface="Times New Roman" panose="02020603050405020304" pitchFamily="18" charset="0"/>
              </a:rPr>
              <a:t>The brand value of hotels and hospitality firms can be negatively affected through staff shortages. </a:t>
            </a:r>
            <a:endParaRPr lang="en-IN" dirty="0"/>
          </a:p>
        </p:txBody>
      </p:sp>
      <p:pic>
        <p:nvPicPr>
          <p:cNvPr id="1026" name="Picture 2" descr="Staff Shortages Impact Cyber Risk Management, Says (ISC)² Survey">
            <a:extLst>
              <a:ext uri="{FF2B5EF4-FFF2-40B4-BE49-F238E27FC236}">
                <a16:creationId xmlns:a16="http://schemas.microsoft.com/office/drawing/2014/main" id="{93809423-1D41-C8D8-7D2B-99AE02B4F7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313" y="3140111"/>
            <a:ext cx="4086009" cy="2990776"/>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FD021C43-E9C6-D646-FDA4-0CDCCD71DD1D}"/>
              </a:ext>
            </a:extLst>
          </p:cNvPr>
          <p:cNvSpPr txBox="1"/>
          <p:nvPr/>
        </p:nvSpPr>
        <p:spPr>
          <a:xfrm>
            <a:off x="2187897" y="6217972"/>
            <a:ext cx="1098839" cy="246221"/>
          </a:xfrm>
          <a:prstGeom prst="rect">
            <a:avLst/>
          </a:prstGeom>
          <a:noFill/>
        </p:spPr>
        <p:txBody>
          <a:bodyPr wrap="square">
            <a:spAutoFit/>
          </a:bodyPr>
          <a:lstStyle/>
          <a:p>
            <a:r>
              <a:rPr lang="en-GB" sz="1000" dirty="0">
                <a:effectLst/>
                <a:latin typeface="Times New Roman" panose="02020603050405020304" pitchFamily="18" charset="0"/>
                <a:ea typeface="Times New Roman" panose="02020603050405020304" pitchFamily="18" charset="0"/>
              </a:rPr>
              <a:t>(</a:t>
            </a:r>
            <a:r>
              <a:rPr lang="en-GB" sz="1000" dirty="0" err="1">
                <a:effectLst/>
                <a:latin typeface="Times New Roman" panose="02020603050405020304" pitchFamily="18" charset="0"/>
                <a:ea typeface="Times New Roman" panose="02020603050405020304" pitchFamily="18" charset="0"/>
              </a:rPr>
              <a:t>Piga</a:t>
            </a:r>
            <a:r>
              <a:rPr lang="en-GB" sz="1000" dirty="0">
                <a:effectLst/>
                <a:latin typeface="Times New Roman" panose="02020603050405020304" pitchFamily="18" charset="0"/>
                <a:ea typeface="Times New Roman" panose="02020603050405020304" pitchFamily="18" charset="0"/>
              </a:rPr>
              <a:t> et al., 2022)</a:t>
            </a:r>
            <a:endParaRPr lang="en-IN" sz="1000" dirty="0"/>
          </a:p>
        </p:txBody>
      </p:sp>
    </p:spTree>
    <p:extLst>
      <p:ext uri="{BB962C8B-B14F-4D97-AF65-F5344CB8AC3E}">
        <p14:creationId xmlns:p14="http://schemas.microsoft.com/office/powerpoint/2010/main" val="1409818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6AE69-5CA9-75ED-1A6B-84F695F63CBF}"/>
              </a:ext>
            </a:extLst>
          </p:cNvPr>
          <p:cNvSpPr>
            <a:spLocks noGrp="1"/>
          </p:cNvSpPr>
          <p:nvPr>
            <p:ph type="title"/>
          </p:nvPr>
        </p:nvSpPr>
        <p:spPr>
          <a:xfrm>
            <a:off x="838200" y="365125"/>
            <a:ext cx="10515600" cy="932733"/>
          </a:xfrm>
        </p:spPr>
        <p:txBody>
          <a:bodyPr>
            <a:normAutofit/>
          </a:bodyPr>
          <a:lstStyle/>
          <a:p>
            <a:r>
              <a:rPr lang="en-GB" sz="3200" b="1" kern="0" dirty="0">
                <a:effectLst/>
                <a:latin typeface="Times New Roman" panose="02020603050405020304" pitchFamily="18" charset="0"/>
                <a:cs typeface="Arial" panose="020B0604020202020204" pitchFamily="34" charset="0"/>
              </a:rPr>
              <a:t>Application to the hotel and hospitality sector </a:t>
            </a:r>
            <a:endParaRPr lang="en-IN" sz="48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385B143F-6905-CF67-F44A-95D992BF9601}"/>
              </a:ext>
            </a:extLst>
          </p:cNvPr>
          <p:cNvSpPr txBox="1"/>
          <p:nvPr/>
        </p:nvSpPr>
        <p:spPr>
          <a:xfrm>
            <a:off x="5457825" y="1160084"/>
            <a:ext cx="2054802" cy="561949"/>
          </a:xfrm>
          <a:prstGeom prst="rect">
            <a:avLst/>
          </a:prstGeom>
          <a:noFill/>
        </p:spPr>
        <p:txBody>
          <a:bodyPr wrap="square">
            <a:spAutoFit/>
          </a:bodyPr>
          <a:lstStyle/>
          <a:p>
            <a:pPr algn="just">
              <a:lnSpc>
                <a:spcPct val="200000"/>
              </a:lnSpc>
              <a:spcBef>
                <a:spcPts val="1800"/>
              </a:spcBef>
              <a:spcAft>
                <a:spcPts val="600"/>
              </a:spcAft>
            </a:pPr>
            <a:r>
              <a:rPr lang="en-GB" sz="1800" b="1" dirty="0">
                <a:effectLst/>
                <a:latin typeface="Times New Roman" panose="02020603050405020304" pitchFamily="18" charset="0"/>
                <a:cs typeface="Arial" panose="020B0604020202020204" pitchFamily="34" charset="0"/>
              </a:rPr>
              <a:t>PESTLE analysis </a:t>
            </a:r>
            <a:endParaRPr lang="en-IN" sz="1800" b="1" dirty="0">
              <a:effectLst/>
              <a:latin typeface="Times New Roman" panose="02020603050405020304" pitchFamily="18" charset="0"/>
              <a:cs typeface="Arial" panose="020B0604020202020204" pitchFamily="34" charset="0"/>
            </a:endParaRPr>
          </a:p>
        </p:txBody>
      </p:sp>
      <p:sp>
        <p:nvSpPr>
          <p:cNvPr id="6" name="TextBox 5">
            <a:extLst>
              <a:ext uri="{FF2B5EF4-FFF2-40B4-BE49-F238E27FC236}">
                <a16:creationId xmlns:a16="http://schemas.microsoft.com/office/drawing/2014/main" id="{69C0090E-CDDE-151B-4E9C-3B0E4DF99FD5}"/>
              </a:ext>
            </a:extLst>
          </p:cNvPr>
          <p:cNvSpPr txBox="1"/>
          <p:nvPr/>
        </p:nvSpPr>
        <p:spPr>
          <a:xfrm>
            <a:off x="640772" y="2146209"/>
            <a:ext cx="6580909" cy="646331"/>
          </a:xfrm>
          <a:prstGeom prst="rect">
            <a:avLst/>
          </a:prstGeom>
          <a:noFill/>
        </p:spPr>
        <p:txBody>
          <a:bodyPr wrap="square">
            <a:spAutoFit/>
          </a:bodyPr>
          <a:lstStyle/>
          <a:p>
            <a:pPr marL="285750" indent="-285750">
              <a:buFont typeface="Wingdings" panose="05000000000000000000" pitchFamily="2" charset="2"/>
              <a:buChar char="q"/>
            </a:pPr>
            <a:r>
              <a:rPr lang="en-GB" dirty="0">
                <a:latin typeface="Times New Roman" panose="02020603050405020304" pitchFamily="18" charset="0"/>
                <a:ea typeface="Times New Roman" panose="02020603050405020304" pitchFamily="18" charset="0"/>
              </a:rPr>
              <a:t>R</a:t>
            </a:r>
            <a:r>
              <a:rPr lang="en-GB" sz="1800" dirty="0">
                <a:effectLst/>
                <a:latin typeface="Times New Roman" panose="02020603050405020304" pitchFamily="18" charset="0"/>
                <a:ea typeface="Times New Roman" panose="02020603050405020304" pitchFamily="18" charset="0"/>
              </a:rPr>
              <a:t>egulations such as immigration and work visas directly determine the availability of foreign workers. </a:t>
            </a:r>
            <a:endParaRPr lang="en-IN" dirty="0"/>
          </a:p>
        </p:txBody>
      </p:sp>
      <p:sp>
        <p:nvSpPr>
          <p:cNvPr id="8" name="TextBox 7">
            <a:extLst>
              <a:ext uri="{FF2B5EF4-FFF2-40B4-BE49-F238E27FC236}">
                <a16:creationId xmlns:a16="http://schemas.microsoft.com/office/drawing/2014/main" id="{00CD46CB-8521-AC05-0939-A61A956D25AE}"/>
              </a:ext>
            </a:extLst>
          </p:cNvPr>
          <p:cNvSpPr txBox="1"/>
          <p:nvPr/>
        </p:nvSpPr>
        <p:spPr>
          <a:xfrm>
            <a:off x="728662" y="3996376"/>
            <a:ext cx="6094268" cy="646331"/>
          </a:xfrm>
          <a:prstGeom prst="rect">
            <a:avLst/>
          </a:prstGeom>
          <a:noFill/>
        </p:spPr>
        <p:txBody>
          <a:bodyPr wrap="square">
            <a:spAutoFit/>
          </a:bodyPr>
          <a:lstStyle/>
          <a:p>
            <a:pPr marL="285750" indent="-285750">
              <a:buFont typeface="Wingdings" panose="05000000000000000000" pitchFamily="2" charset="2"/>
              <a:buChar char="q"/>
            </a:pPr>
            <a:r>
              <a:rPr lang="en-GB" sz="1800" dirty="0">
                <a:effectLst/>
                <a:latin typeface="Times New Roman" panose="02020603050405020304" pitchFamily="18" charset="0"/>
                <a:ea typeface="Times New Roman" panose="02020603050405020304" pitchFamily="18" charset="0"/>
              </a:rPr>
              <a:t>Changing consumer behaviour drastically influences the demand for hotel services. </a:t>
            </a:r>
            <a:endParaRPr lang="en-IN" dirty="0"/>
          </a:p>
        </p:txBody>
      </p:sp>
      <p:sp>
        <p:nvSpPr>
          <p:cNvPr id="10" name="TextBox 9">
            <a:extLst>
              <a:ext uri="{FF2B5EF4-FFF2-40B4-BE49-F238E27FC236}">
                <a16:creationId xmlns:a16="http://schemas.microsoft.com/office/drawing/2014/main" id="{26D088EE-DB01-642F-4A8F-F5F18D65A22B}"/>
              </a:ext>
            </a:extLst>
          </p:cNvPr>
          <p:cNvSpPr txBox="1"/>
          <p:nvPr/>
        </p:nvSpPr>
        <p:spPr>
          <a:xfrm>
            <a:off x="4501860" y="5846544"/>
            <a:ext cx="7520421" cy="646331"/>
          </a:xfrm>
          <a:prstGeom prst="rect">
            <a:avLst/>
          </a:prstGeom>
          <a:noFill/>
        </p:spPr>
        <p:txBody>
          <a:bodyPr wrap="square">
            <a:spAutoFit/>
          </a:bodyPr>
          <a:lstStyle/>
          <a:p>
            <a:pPr marL="285750" indent="-285750">
              <a:buFont typeface="Wingdings" panose="05000000000000000000" pitchFamily="2" charset="2"/>
              <a:buChar char="q"/>
            </a:pPr>
            <a:r>
              <a:rPr lang="en-GB" sz="1800" dirty="0">
                <a:effectLst/>
                <a:latin typeface="Times New Roman" panose="02020603050405020304" pitchFamily="18" charset="0"/>
                <a:ea typeface="Times New Roman" panose="02020603050405020304" pitchFamily="18" charset="0"/>
              </a:rPr>
              <a:t>The concern for environmental sustainability impacts the operations of the industry, which can affect workforce availability and retention.</a:t>
            </a:r>
            <a:endParaRPr lang="en-IN" dirty="0"/>
          </a:p>
        </p:txBody>
      </p:sp>
      <p:sp>
        <p:nvSpPr>
          <p:cNvPr id="12" name="TextBox 11">
            <a:extLst>
              <a:ext uri="{FF2B5EF4-FFF2-40B4-BE49-F238E27FC236}">
                <a16:creationId xmlns:a16="http://schemas.microsoft.com/office/drawing/2014/main" id="{876E4F48-2190-52C2-1DE6-F08DAEB57C18}"/>
              </a:ext>
            </a:extLst>
          </p:cNvPr>
          <p:cNvSpPr txBox="1"/>
          <p:nvPr/>
        </p:nvSpPr>
        <p:spPr>
          <a:xfrm>
            <a:off x="8895537" y="5245034"/>
            <a:ext cx="879410" cy="246221"/>
          </a:xfrm>
          <a:prstGeom prst="rect">
            <a:avLst/>
          </a:prstGeom>
          <a:noFill/>
        </p:spPr>
        <p:txBody>
          <a:bodyPr wrap="square">
            <a:spAutoFit/>
          </a:bodyPr>
          <a:lstStyle/>
          <a:p>
            <a:r>
              <a:rPr lang="en-GB" sz="1000" dirty="0">
                <a:effectLst/>
                <a:latin typeface="Times New Roman" panose="02020603050405020304" pitchFamily="18" charset="0"/>
                <a:ea typeface="Times New Roman" panose="02020603050405020304" pitchFamily="18" charset="0"/>
              </a:rPr>
              <a:t> </a:t>
            </a:r>
            <a:r>
              <a:rPr lang="en-IN" sz="1000" dirty="0">
                <a:effectLst/>
                <a:latin typeface="Times New Roman" panose="02020603050405020304" pitchFamily="18" charset="0"/>
                <a:ea typeface="Times New Roman" panose="02020603050405020304" pitchFamily="18" charset="0"/>
              </a:rPr>
              <a:t>(Crail, 2024)</a:t>
            </a:r>
            <a:endParaRPr lang="en-IN" sz="1000" dirty="0"/>
          </a:p>
        </p:txBody>
      </p:sp>
      <p:pic>
        <p:nvPicPr>
          <p:cNvPr id="2050" name="Picture 2" descr="Factors influencing consumers purchase intention during Covid-19 pandemic  in the case of Dessie Town, Ethiopia | Future Business Journal | Full Text">
            <a:extLst>
              <a:ext uri="{FF2B5EF4-FFF2-40B4-BE49-F238E27FC236}">
                <a16:creationId xmlns:a16="http://schemas.microsoft.com/office/drawing/2014/main" id="{DF4F1304-4511-C5A4-A8B1-225B10A239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19257" y="2024742"/>
            <a:ext cx="4431971" cy="311122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07227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6AE69-5CA9-75ED-1A6B-84F695F63CBF}"/>
              </a:ext>
            </a:extLst>
          </p:cNvPr>
          <p:cNvSpPr>
            <a:spLocks noGrp="1"/>
          </p:cNvSpPr>
          <p:nvPr>
            <p:ph type="title"/>
          </p:nvPr>
        </p:nvSpPr>
        <p:spPr>
          <a:xfrm>
            <a:off x="838200" y="167698"/>
            <a:ext cx="10515600" cy="684357"/>
          </a:xfrm>
        </p:spPr>
        <p:txBody>
          <a:bodyPr>
            <a:normAutofit/>
          </a:bodyPr>
          <a:lstStyle/>
          <a:p>
            <a:r>
              <a:rPr lang="en-IN" sz="3200" b="1" dirty="0">
                <a:latin typeface="Times New Roman" panose="02020603050405020304" pitchFamily="18" charset="0"/>
                <a:cs typeface="Times New Roman" panose="02020603050405020304" pitchFamily="18" charset="0"/>
              </a:rPr>
              <a:t>Contd….</a:t>
            </a:r>
          </a:p>
        </p:txBody>
      </p:sp>
      <p:sp>
        <p:nvSpPr>
          <p:cNvPr id="4" name="TextBox 3">
            <a:extLst>
              <a:ext uri="{FF2B5EF4-FFF2-40B4-BE49-F238E27FC236}">
                <a16:creationId xmlns:a16="http://schemas.microsoft.com/office/drawing/2014/main" id="{A0713590-15D2-70B5-DB9A-D20090EA2EA6}"/>
              </a:ext>
            </a:extLst>
          </p:cNvPr>
          <p:cNvSpPr txBox="1"/>
          <p:nvPr/>
        </p:nvSpPr>
        <p:spPr>
          <a:xfrm>
            <a:off x="2595562" y="852055"/>
            <a:ext cx="7000875" cy="369332"/>
          </a:xfrm>
          <a:prstGeom prst="rect">
            <a:avLst/>
          </a:prstGeom>
          <a:noFill/>
        </p:spPr>
        <p:txBody>
          <a:bodyPr wrap="square">
            <a:spAutoFit/>
          </a:bodyPr>
          <a:lstStyle/>
          <a:p>
            <a:pPr algn="just">
              <a:spcBef>
                <a:spcPts val="1800"/>
              </a:spcBef>
              <a:spcAft>
                <a:spcPts val="600"/>
              </a:spcAft>
            </a:pPr>
            <a:r>
              <a:rPr lang="en-GB" sz="1800" b="1" dirty="0">
                <a:effectLst/>
                <a:latin typeface="Times New Roman" panose="02020603050405020304" pitchFamily="18" charset="0"/>
                <a:cs typeface="Arial" panose="020B0604020202020204" pitchFamily="34" charset="0"/>
              </a:rPr>
              <a:t>Impact of workforce shortage on the hotel and hospitality industry </a:t>
            </a:r>
            <a:endParaRPr lang="en-IN" sz="1800" b="1" dirty="0">
              <a:effectLst/>
              <a:latin typeface="Times New Roman" panose="02020603050405020304" pitchFamily="18" charset="0"/>
              <a:cs typeface="Arial" panose="020B0604020202020204" pitchFamily="34" charset="0"/>
            </a:endParaRPr>
          </a:p>
        </p:txBody>
      </p:sp>
      <p:sp>
        <p:nvSpPr>
          <p:cNvPr id="6" name="TextBox 5">
            <a:extLst>
              <a:ext uri="{FF2B5EF4-FFF2-40B4-BE49-F238E27FC236}">
                <a16:creationId xmlns:a16="http://schemas.microsoft.com/office/drawing/2014/main" id="{0B342D71-E7EB-002E-8D5F-611E84C429E5}"/>
              </a:ext>
            </a:extLst>
          </p:cNvPr>
          <p:cNvSpPr txBox="1"/>
          <p:nvPr/>
        </p:nvSpPr>
        <p:spPr>
          <a:xfrm>
            <a:off x="8455601" y="1312597"/>
            <a:ext cx="2927639" cy="561949"/>
          </a:xfrm>
          <a:prstGeom prst="rect">
            <a:avLst/>
          </a:prstGeom>
          <a:noFill/>
        </p:spPr>
        <p:txBody>
          <a:bodyPr wrap="square">
            <a:spAutoFit/>
          </a:bodyPr>
          <a:lstStyle/>
          <a:p>
            <a:pPr algn="just">
              <a:lnSpc>
                <a:spcPct val="20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Impact on service quality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33384D9-5E10-7CD2-EC0F-CB62A1D8183D}"/>
              </a:ext>
            </a:extLst>
          </p:cNvPr>
          <p:cNvSpPr txBox="1"/>
          <p:nvPr/>
        </p:nvSpPr>
        <p:spPr>
          <a:xfrm>
            <a:off x="5268191" y="2232999"/>
            <a:ext cx="7000875" cy="646331"/>
          </a:xfrm>
          <a:prstGeom prst="rect">
            <a:avLst/>
          </a:prstGeom>
          <a:noFill/>
        </p:spPr>
        <p:txBody>
          <a:bodyPr wrap="square">
            <a:spAutoFit/>
          </a:bodyPr>
          <a:lstStyle/>
          <a:p>
            <a:pPr marL="285750" indent="-285750">
              <a:buFont typeface="Wingdings" panose="05000000000000000000" pitchFamily="2" charset="2"/>
              <a:buChar char="q"/>
            </a:pPr>
            <a:r>
              <a:rPr lang="en-GB" sz="1800" dirty="0">
                <a:effectLst/>
                <a:latin typeface="Times New Roman" panose="02020603050405020304" pitchFamily="18" charset="0"/>
                <a:ea typeface="Times New Roman" panose="02020603050405020304" pitchFamily="18" charset="0"/>
              </a:rPr>
              <a:t>Staff shortages result in a decline in service quality and customer satisfaction in the hospitality and hotel industry. </a:t>
            </a:r>
            <a:endParaRPr lang="en-IN" dirty="0"/>
          </a:p>
        </p:txBody>
      </p:sp>
      <p:sp>
        <p:nvSpPr>
          <p:cNvPr id="10" name="TextBox 9">
            <a:extLst>
              <a:ext uri="{FF2B5EF4-FFF2-40B4-BE49-F238E27FC236}">
                <a16:creationId xmlns:a16="http://schemas.microsoft.com/office/drawing/2014/main" id="{21B22309-03FD-3E44-D5F3-D95BEDF76A12}"/>
              </a:ext>
            </a:extLst>
          </p:cNvPr>
          <p:cNvSpPr txBox="1"/>
          <p:nvPr/>
        </p:nvSpPr>
        <p:spPr>
          <a:xfrm>
            <a:off x="7255452" y="3250194"/>
            <a:ext cx="3540702" cy="561949"/>
          </a:xfrm>
          <a:prstGeom prst="rect">
            <a:avLst/>
          </a:prstGeom>
          <a:noFill/>
        </p:spPr>
        <p:txBody>
          <a:bodyPr wrap="square">
            <a:spAutoFit/>
          </a:bodyPr>
          <a:lstStyle/>
          <a:p>
            <a:pPr algn="just">
              <a:lnSpc>
                <a:spcPct val="20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Impact on staff turnover rates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B15C6B39-4AFE-19C6-DF99-B8471C6B2F88}"/>
              </a:ext>
            </a:extLst>
          </p:cNvPr>
          <p:cNvSpPr txBox="1"/>
          <p:nvPr/>
        </p:nvSpPr>
        <p:spPr>
          <a:xfrm>
            <a:off x="5710236" y="4075608"/>
            <a:ext cx="5490729" cy="646331"/>
          </a:xfrm>
          <a:prstGeom prst="rect">
            <a:avLst/>
          </a:prstGeom>
          <a:noFill/>
        </p:spPr>
        <p:txBody>
          <a:bodyPr wrap="square">
            <a:spAutoFit/>
          </a:bodyPr>
          <a:lstStyle/>
          <a:p>
            <a:pPr marL="285750" indent="-285750">
              <a:buFont typeface="Wingdings" panose="05000000000000000000" pitchFamily="2" charset="2"/>
              <a:buChar char="q"/>
            </a:pPr>
            <a:r>
              <a:rPr lang="en-GB" sz="1800" dirty="0">
                <a:effectLst/>
                <a:latin typeface="Times New Roman" panose="02020603050405020304" pitchFamily="18" charset="0"/>
                <a:ea typeface="Times New Roman" panose="02020603050405020304" pitchFamily="18" charset="0"/>
              </a:rPr>
              <a:t>Another factor causing a rise in employee turnover rates is staff shortages. </a:t>
            </a:r>
            <a:endParaRPr lang="en-IN" dirty="0"/>
          </a:p>
        </p:txBody>
      </p:sp>
      <p:sp>
        <p:nvSpPr>
          <p:cNvPr id="14" name="TextBox 13">
            <a:extLst>
              <a:ext uri="{FF2B5EF4-FFF2-40B4-BE49-F238E27FC236}">
                <a16:creationId xmlns:a16="http://schemas.microsoft.com/office/drawing/2014/main" id="{4ED919F3-80BE-FB2F-E55F-C4D56969A347}"/>
              </a:ext>
            </a:extLst>
          </p:cNvPr>
          <p:cNvSpPr txBox="1"/>
          <p:nvPr/>
        </p:nvSpPr>
        <p:spPr>
          <a:xfrm>
            <a:off x="7382523" y="5131436"/>
            <a:ext cx="2515900" cy="561949"/>
          </a:xfrm>
          <a:prstGeom prst="rect">
            <a:avLst/>
          </a:prstGeom>
          <a:noFill/>
        </p:spPr>
        <p:txBody>
          <a:bodyPr wrap="square">
            <a:spAutoFit/>
          </a:bodyPr>
          <a:lstStyle/>
          <a:p>
            <a:pPr algn="just">
              <a:lnSpc>
                <a:spcPct val="20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Financial implications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D11F978F-4122-085C-8BE7-A9DC65F983C7}"/>
              </a:ext>
            </a:extLst>
          </p:cNvPr>
          <p:cNvSpPr txBox="1"/>
          <p:nvPr/>
        </p:nvSpPr>
        <p:spPr>
          <a:xfrm>
            <a:off x="911368" y="5918217"/>
            <a:ext cx="11280632" cy="646331"/>
          </a:xfrm>
          <a:prstGeom prst="rect">
            <a:avLst/>
          </a:prstGeom>
          <a:noFill/>
        </p:spPr>
        <p:txBody>
          <a:bodyPr wrap="square">
            <a:spAutoFit/>
          </a:bodyPr>
          <a:lstStyle/>
          <a:p>
            <a:pPr marL="285750" indent="-285750">
              <a:buFont typeface="Wingdings" panose="05000000000000000000" pitchFamily="2" charset="2"/>
              <a:buChar char="q"/>
            </a:pPr>
            <a:r>
              <a:rPr lang="en-GB" sz="1800" dirty="0">
                <a:effectLst/>
                <a:latin typeface="Times New Roman" panose="02020603050405020304" pitchFamily="18" charset="0"/>
                <a:ea typeface="Times New Roman" panose="02020603050405020304" pitchFamily="18" charset="0"/>
              </a:rPr>
              <a:t>The monetary perspective relates to the fact that attracting new employees to take the vacant ones is costly and time-consuming due to the necessity to train them. </a:t>
            </a:r>
            <a:endParaRPr lang="en-IN" dirty="0"/>
          </a:p>
        </p:txBody>
      </p:sp>
      <p:sp>
        <p:nvSpPr>
          <p:cNvPr id="18" name="TextBox 17">
            <a:extLst>
              <a:ext uri="{FF2B5EF4-FFF2-40B4-BE49-F238E27FC236}">
                <a16:creationId xmlns:a16="http://schemas.microsoft.com/office/drawing/2014/main" id="{6673047A-93CF-09B4-1932-4CA83D5148C7}"/>
              </a:ext>
            </a:extLst>
          </p:cNvPr>
          <p:cNvSpPr txBox="1"/>
          <p:nvPr/>
        </p:nvSpPr>
        <p:spPr>
          <a:xfrm>
            <a:off x="2228263" y="5412410"/>
            <a:ext cx="1047361" cy="246221"/>
          </a:xfrm>
          <a:prstGeom prst="rect">
            <a:avLst/>
          </a:prstGeom>
          <a:noFill/>
        </p:spPr>
        <p:txBody>
          <a:bodyPr wrap="square">
            <a:spAutoFit/>
          </a:bodyPr>
          <a:lstStyle/>
          <a:p>
            <a:r>
              <a:rPr lang="en-GB" sz="1000" dirty="0">
                <a:effectLst/>
                <a:latin typeface="Times New Roman" panose="02020603050405020304" pitchFamily="18" charset="0"/>
                <a:ea typeface="Times New Roman" panose="02020603050405020304" pitchFamily="18" charset="0"/>
              </a:rPr>
              <a:t>(</a:t>
            </a:r>
            <a:r>
              <a:rPr lang="en-GB" sz="1000" dirty="0">
                <a:solidFill>
                  <a:srgbClr val="222222"/>
                </a:solidFill>
                <a:effectLst/>
                <a:latin typeface="Times New Roman" panose="02020603050405020304" pitchFamily="18" charset="0"/>
                <a:ea typeface="Arial" panose="020B0604020202020204" pitchFamily="34" charset="0"/>
              </a:rPr>
              <a:t>Johnson, 2020</a:t>
            </a:r>
            <a:r>
              <a:rPr lang="en-GB" sz="1000" dirty="0">
                <a:effectLst/>
                <a:latin typeface="Times New Roman" panose="02020603050405020304" pitchFamily="18" charset="0"/>
                <a:ea typeface="Times New Roman" panose="02020603050405020304" pitchFamily="18" charset="0"/>
              </a:rPr>
              <a:t>)</a:t>
            </a:r>
            <a:endParaRPr lang="en-IN" sz="1000" dirty="0"/>
          </a:p>
        </p:txBody>
      </p:sp>
      <p:pic>
        <p:nvPicPr>
          <p:cNvPr id="20" name="Picture 19">
            <a:extLst>
              <a:ext uri="{FF2B5EF4-FFF2-40B4-BE49-F238E27FC236}">
                <a16:creationId xmlns:a16="http://schemas.microsoft.com/office/drawing/2014/main" id="{96F18036-E81F-617A-4F58-D32606004C77}"/>
              </a:ext>
            </a:extLst>
          </p:cNvPr>
          <p:cNvPicPr>
            <a:picLocks noChangeAspect="1"/>
          </p:cNvPicPr>
          <p:nvPr/>
        </p:nvPicPr>
        <p:blipFill>
          <a:blip r:embed="rId3"/>
          <a:stretch>
            <a:fillRect/>
          </a:stretch>
        </p:blipFill>
        <p:spPr>
          <a:xfrm>
            <a:off x="466666" y="1517076"/>
            <a:ext cx="4257791" cy="373611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19849696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6AE69-5CA9-75ED-1A6B-84F695F63CBF}"/>
              </a:ext>
            </a:extLst>
          </p:cNvPr>
          <p:cNvSpPr>
            <a:spLocks noGrp="1"/>
          </p:cNvSpPr>
          <p:nvPr>
            <p:ph type="title"/>
          </p:nvPr>
        </p:nvSpPr>
        <p:spPr>
          <a:xfrm>
            <a:off x="838200" y="109502"/>
            <a:ext cx="10515600" cy="932733"/>
          </a:xfrm>
        </p:spPr>
        <p:txBody>
          <a:bodyPr>
            <a:normAutofit/>
          </a:bodyPr>
          <a:lstStyle/>
          <a:p>
            <a:r>
              <a:rPr lang="en-IN" sz="3200" b="1" dirty="0">
                <a:latin typeface="Times New Roman" panose="02020603050405020304" pitchFamily="18" charset="0"/>
                <a:cs typeface="Times New Roman" panose="02020603050405020304" pitchFamily="18" charset="0"/>
              </a:rPr>
              <a:t>Contd….</a:t>
            </a:r>
          </a:p>
        </p:txBody>
      </p:sp>
      <p:sp>
        <p:nvSpPr>
          <p:cNvPr id="4" name="TextBox 3">
            <a:extLst>
              <a:ext uri="{FF2B5EF4-FFF2-40B4-BE49-F238E27FC236}">
                <a16:creationId xmlns:a16="http://schemas.microsoft.com/office/drawing/2014/main" id="{8DEBE1DC-4139-A776-105A-8A6DBB2A5477}"/>
              </a:ext>
            </a:extLst>
          </p:cNvPr>
          <p:cNvSpPr txBox="1"/>
          <p:nvPr/>
        </p:nvSpPr>
        <p:spPr>
          <a:xfrm>
            <a:off x="511752" y="1247237"/>
            <a:ext cx="3925166" cy="561949"/>
          </a:xfrm>
          <a:prstGeom prst="rect">
            <a:avLst/>
          </a:prstGeom>
          <a:noFill/>
        </p:spPr>
        <p:txBody>
          <a:bodyPr wrap="square">
            <a:spAutoFit/>
          </a:bodyPr>
          <a:lstStyle/>
          <a:p>
            <a:pPr algn="just">
              <a:lnSpc>
                <a:spcPct val="20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Training and development initiatives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6F659A79-AE8E-9CAD-B4BB-2E7C7232B439}"/>
              </a:ext>
            </a:extLst>
          </p:cNvPr>
          <p:cNvSpPr txBox="1"/>
          <p:nvPr/>
        </p:nvSpPr>
        <p:spPr>
          <a:xfrm>
            <a:off x="1841787" y="2219190"/>
            <a:ext cx="8185439" cy="646331"/>
          </a:xfrm>
          <a:prstGeom prst="rect">
            <a:avLst/>
          </a:prstGeom>
          <a:noFill/>
        </p:spPr>
        <p:txBody>
          <a:bodyPr wrap="square">
            <a:spAutoFit/>
          </a:bodyPr>
          <a:lstStyle/>
          <a:p>
            <a:pPr marL="285750" indent="-285750">
              <a:buFont typeface="Wingdings" panose="05000000000000000000" pitchFamily="2" charset="2"/>
              <a:buChar char="q"/>
            </a:pPr>
            <a:r>
              <a:rPr lang="en-GB" sz="1800" dirty="0">
                <a:effectLst/>
                <a:latin typeface="Times New Roman" panose="02020603050405020304" pitchFamily="18" charset="0"/>
                <a:ea typeface="Times New Roman" panose="02020603050405020304" pitchFamily="18" charset="0"/>
              </a:rPr>
              <a:t>Tourism companies have been responding to the personnel deficit in the hospitality industry by developing sophisticated training and development mechanisms. </a:t>
            </a:r>
            <a:endParaRPr lang="en-IN" dirty="0"/>
          </a:p>
        </p:txBody>
      </p:sp>
      <p:sp>
        <p:nvSpPr>
          <p:cNvPr id="8" name="TextBox 7">
            <a:extLst>
              <a:ext uri="{FF2B5EF4-FFF2-40B4-BE49-F238E27FC236}">
                <a16:creationId xmlns:a16="http://schemas.microsoft.com/office/drawing/2014/main" id="{6C4FEB2F-150A-A494-17B2-1761CD5B95E5}"/>
              </a:ext>
            </a:extLst>
          </p:cNvPr>
          <p:cNvSpPr txBox="1"/>
          <p:nvPr/>
        </p:nvSpPr>
        <p:spPr>
          <a:xfrm>
            <a:off x="5717385" y="3253607"/>
            <a:ext cx="6094268" cy="646331"/>
          </a:xfrm>
          <a:prstGeom prst="rect">
            <a:avLst/>
          </a:prstGeom>
          <a:noFill/>
        </p:spPr>
        <p:txBody>
          <a:bodyPr wrap="square">
            <a:spAutoFit/>
          </a:bodyPr>
          <a:lstStyle/>
          <a:p>
            <a:pPr marL="285750" indent="-285750">
              <a:buFont typeface="Wingdings" panose="05000000000000000000" pitchFamily="2" charset="2"/>
              <a:buChar char="q"/>
            </a:pPr>
            <a:r>
              <a:rPr lang="en-GB" sz="1800" dirty="0">
                <a:effectLst/>
                <a:latin typeface="Times New Roman" panose="02020603050405020304" pitchFamily="18" charset="0"/>
                <a:ea typeface="Times New Roman" panose="02020603050405020304" pitchFamily="18" charset="0"/>
              </a:rPr>
              <a:t>The focus on training and development will help meet the current demand for personnel.</a:t>
            </a:r>
            <a:endParaRPr lang="en-IN" dirty="0"/>
          </a:p>
        </p:txBody>
      </p:sp>
      <p:sp>
        <p:nvSpPr>
          <p:cNvPr id="10" name="TextBox 9">
            <a:extLst>
              <a:ext uri="{FF2B5EF4-FFF2-40B4-BE49-F238E27FC236}">
                <a16:creationId xmlns:a16="http://schemas.microsoft.com/office/drawing/2014/main" id="{29A7C1DE-8057-B7C8-0C9E-8E72A32064FF}"/>
              </a:ext>
            </a:extLst>
          </p:cNvPr>
          <p:cNvSpPr txBox="1"/>
          <p:nvPr/>
        </p:nvSpPr>
        <p:spPr>
          <a:xfrm>
            <a:off x="7826951" y="4613144"/>
            <a:ext cx="3665394" cy="561949"/>
          </a:xfrm>
          <a:prstGeom prst="rect">
            <a:avLst/>
          </a:prstGeom>
          <a:noFill/>
        </p:spPr>
        <p:txBody>
          <a:bodyPr wrap="square">
            <a:spAutoFit/>
          </a:bodyPr>
          <a:lstStyle/>
          <a:p>
            <a:pPr algn="just">
              <a:lnSpc>
                <a:spcPct val="20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Flexible work arrangements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C455DDB8-0F70-1F7F-4566-8ED09CE873DF}"/>
              </a:ext>
            </a:extLst>
          </p:cNvPr>
          <p:cNvSpPr txBox="1"/>
          <p:nvPr/>
        </p:nvSpPr>
        <p:spPr>
          <a:xfrm>
            <a:off x="6096000" y="5577086"/>
            <a:ext cx="6094268" cy="646331"/>
          </a:xfrm>
          <a:prstGeom prst="rect">
            <a:avLst/>
          </a:prstGeom>
          <a:noFill/>
        </p:spPr>
        <p:txBody>
          <a:bodyPr wrap="square">
            <a:spAutoFit/>
          </a:bodyPr>
          <a:lstStyle/>
          <a:p>
            <a:pPr marL="285750" indent="-285750">
              <a:buFont typeface="Wingdings" panose="05000000000000000000" pitchFamily="2" charset="2"/>
              <a:buChar char="q"/>
            </a:pPr>
            <a:r>
              <a:rPr lang="en-GB" sz="1800" dirty="0">
                <a:effectLst/>
                <a:latin typeface="Times New Roman" panose="02020603050405020304" pitchFamily="18" charset="0"/>
                <a:ea typeface="Times New Roman" panose="02020603050405020304" pitchFamily="18" charset="0"/>
              </a:rPr>
              <a:t>One of the most significant examples of such an approach is another leading UK hotel chain, Travelodge. </a:t>
            </a:r>
            <a:endParaRPr lang="en-IN" dirty="0"/>
          </a:p>
        </p:txBody>
      </p:sp>
      <p:sp>
        <p:nvSpPr>
          <p:cNvPr id="14" name="TextBox 13">
            <a:extLst>
              <a:ext uri="{FF2B5EF4-FFF2-40B4-BE49-F238E27FC236}">
                <a16:creationId xmlns:a16="http://schemas.microsoft.com/office/drawing/2014/main" id="{F4BFB15F-AA1D-908B-54F0-20E6FE8B4CCD}"/>
              </a:ext>
            </a:extLst>
          </p:cNvPr>
          <p:cNvSpPr txBox="1"/>
          <p:nvPr/>
        </p:nvSpPr>
        <p:spPr>
          <a:xfrm>
            <a:off x="1934830" y="6223417"/>
            <a:ext cx="1079009" cy="246221"/>
          </a:xfrm>
          <a:prstGeom prst="rect">
            <a:avLst/>
          </a:prstGeom>
          <a:noFill/>
        </p:spPr>
        <p:txBody>
          <a:bodyPr wrap="square">
            <a:spAutoFit/>
          </a:bodyPr>
          <a:lstStyle/>
          <a:p>
            <a:r>
              <a:rPr lang="en-GB" sz="1000" dirty="0">
                <a:effectLst/>
                <a:latin typeface="Times New Roman" panose="02020603050405020304" pitchFamily="18" charset="0"/>
                <a:ea typeface="Times New Roman" panose="02020603050405020304" pitchFamily="18" charset="0"/>
              </a:rPr>
              <a:t> </a:t>
            </a:r>
            <a:r>
              <a:rPr lang="en-IN" sz="1000" dirty="0">
                <a:effectLst/>
                <a:latin typeface="Times New Roman" panose="02020603050405020304" pitchFamily="18" charset="0"/>
                <a:ea typeface="Times New Roman" panose="02020603050405020304" pitchFamily="18" charset="0"/>
              </a:rPr>
              <a:t>(Cherry, 2024)</a:t>
            </a:r>
            <a:endParaRPr lang="en-IN" sz="1000" dirty="0"/>
          </a:p>
        </p:txBody>
      </p:sp>
      <p:pic>
        <p:nvPicPr>
          <p:cNvPr id="15" name="Picture 14">
            <a:extLst>
              <a:ext uri="{FF2B5EF4-FFF2-40B4-BE49-F238E27FC236}">
                <a16:creationId xmlns:a16="http://schemas.microsoft.com/office/drawing/2014/main" id="{EA3FB512-79DC-ECBD-9221-0CEC851B4251}"/>
              </a:ext>
            </a:extLst>
          </p:cNvPr>
          <p:cNvPicPr>
            <a:picLocks noChangeAspect="1"/>
          </p:cNvPicPr>
          <p:nvPr/>
        </p:nvPicPr>
        <p:blipFill rotWithShape="1">
          <a:blip r:embed="rId3"/>
          <a:srcRect l="5127" t="4028" r="3649" b="9805"/>
          <a:stretch/>
        </p:blipFill>
        <p:spPr>
          <a:xfrm>
            <a:off x="838200" y="2986142"/>
            <a:ext cx="4208106" cy="3237276"/>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735915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6AE69-5CA9-75ED-1A6B-84F695F63CBF}"/>
              </a:ext>
            </a:extLst>
          </p:cNvPr>
          <p:cNvSpPr>
            <a:spLocks noGrp="1"/>
          </p:cNvSpPr>
          <p:nvPr>
            <p:ph type="title"/>
          </p:nvPr>
        </p:nvSpPr>
        <p:spPr>
          <a:xfrm>
            <a:off x="838200" y="365125"/>
            <a:ext cx="10515600" cy="932733"/>
          </a:xfrm>
        </p:spPr>
        <p:txBody>
          <a:bodyPr>
            <a:normAutofit/>
          </a:bodyPr>
          <a:lstStyle/>
          <a:p>
            <a:r>
              <a:rPr lang="en-IN" sz="3200" b="1" dirty="0">
                <a:latin typeface="Times New Roman" panose="02020603050405020304" pitchFamily="18" charset="0"/>
                <a:cs typeface="Times New Roman" panose="02020603050405020304" pitchFamily="18" charset="0"/>
              </a:rPr>
              <a:t>Contd….</a:t>
            </a:r>
          </a:p>
        </p:txBody>
      </p:sp>
      <p:sp>
        <p:nvSpPr>
          <p:cNvPr id="4" name="TextBox 3">
            <a:extLst>
              <a:ext uri="{FF2B5EF4-FFF2-40B4-BE49-F238E27FC236}">
                <a16:creationId xmlns:a16="http://schemas.microsoft.com/office/drawing/2014/main" id="{3569FA3E-5050-0210-781D-5BAA3ED4DC79}"/>
              </a:ext>
            </a:extLst>
          </p:cNvPr>
          <p:cNvSpPr txBox="1"/>
          <p:nvPr/>
        </p:nvSpPr>
        <p:spPr>
          <a:xfrm>
            <a:off x="2176206" y="1179298"/>
            <a:ext cx="6094268" cy="561949"/>
          </a:xfrm>
          <a:prstGeom prst="rect">
            <a:avLst/>
          </a:prstGeom>
          <a:noFill/>
        </p:spPr>
        <p:txBody>
          <a:bodyPr wrap="square">
            <a:spAutoFit/>
          </a:bodyPr>
          <a:lstStyle/>
          <a:p>
            <a:pPr algn="just">
              <a:lnSpc>
                <a:spcPct val="200000"/>
              </a:lnSpc>
              <a:spcBef>
                <a:spcPts val="1800"/>
              </a:spcBef>
              <a:spcAft>
                <a:spcPts val="600"/>
              </a:spcAft>
            </a:pPr>
            <a:r>
              <a:rPr lang="en-GB" sz="1800" b="1" dirty="0">
                <a:effectLst/>
                <a:latin typeface="Times New Roman" panose="02020603050405020304" pitchFamily="18" charset="0"/>
                <a:cs typeface="Arial" panose="020B0604020202020204" pitchFamily="34" charset="0"/>
              </a:rPr>
              <a:t>Level of impacts-Strengths and limitations</a:t>
            </a:r>
            <a:endParaRPr lang="en-IN" sz="1800" b="1" dirty="0">
              <a:effectLst/>
              <a:latin typeface="Times New Roman" panose="02020603050405020304" pitchFamily="18" charset="0"/>
              <a:cs typeface="Arial" panose="020B0604020202020204" pitchFamily="34" charset="0"/>
            </a:endParaRPr>
          </a:p>
        </p:txBody>
      </p:sp>
      <p:sp>
        <p:nvSpPr>
          <p:cNvPr id="6" name="TextBox 5">
            <a:extLst>
              <a:ext uri="{FF2B5EF4-FFF2-40B4-BE49-F238E27FC236}">
                <a16:creationId xmlns:a16="http://schemas.microsoft.com/office/drawing/2014/main" id="{C98F67A1-917A-3191-C2EA-AA1D0AB1A41E}"/>
              </a:ext>
            </a:extLst>
          </p:cNvPr>
          <p:cNvSpPr txBox="1"/>
          <p:nvPr/>
        </p:nvSpPr>
        <p:spPr>
          <a:xfrm>
            <a:off x="5759161" y="2184638"/>
            <a:ext cx="6094268" cy="646331"/>
          </a:xfrm>
          <a:prstGeom prst="rect">
            <a:avLst/>
          </a:prstGeom>
          <a:noFill/>
        </p:spPr>
        <p:txBody>
          <a:bodyPr wrap="square">
            <a:spAutoFit/>
          </a:bodyPr>
          <a:lstStyle/>
          <a:p>
            <a:pPr marL="285750" indent="-285750">
              <a:buFont typeface="Wingdings" panose="05000000000000000000" pitchFamily="2" charset="2"/>
              <a:buChar char="q"/>
            </a:pPr>
            <a:r>
              <a:rPr lang="en-GB" sz="1800" dirty="0">
                <a:effectLst/>
                <a:latin typeface="Times New Roman" panose="02020603050405020304" pitchFamily="18" charset="0"/>
                <a:ea typeface="Times New Roman" panose="02020603050405020304" pitchFamily="18" charset="0"/>
              </a:rPr>
              <a:t>The UK hospitality industry’s responses to staff shortages have their strengths and limitations. </a:t>
            </a:r>
            <a:endParaRPr lang="en-IN" dirty="0"/>
          </a:p>
        </p:txBody>
      </p:sp>
      <p:sp>
        <p:nvSpPr>
          <p:cNvPr id="8" name="TextBox 7">
            <a:extLst>
              <a:ext uri="{FF2B5EF4-FFF2-40B4-BE49-F238E27FC236}">
                <a16:creationId xmlns:a16="http://schemas.microsoft.com/office/drawing/2014/main" id="{FC104461-80BC-8905-3C54-11B6B727A706}"/>
              </a:ext>
            </a:extLst>
          </p:cNvPr>
          <p:cNvSpPr txBox="1"/>
          <p:nvPr/>
        </p:nvSpPr>
        <p:spPr>
          <a:xfrm>
            <a:off x="475899" y="3769702"/>
            <a:ext cx="6613812" cy="646331"/>
          </a:xfrm>
          <a:prstGeom prst="rect">
            <a:avLst/>
          </a:prstGeom>
          <a:noFill/>
        </p:spPr>
        <p:txBody>
          <a:bodyPr wrap="square">
            <a:spAutoFit/>
          </a:bodyPr>
          <a:lstStyle/>
          <a:p>
            <a:pPr marL="285750" indent="-285750">
              <a:buFont typeface="Wingdings" panose="05000000000000000000" pitchFamily="2" charset="2"/>
              <a:buChar char="q"/>
            </a:pPr>
            <a:r>
              <a:rPr lang="en-GB" sz="1800" dirty="0">
                <a:effectLst/>
                <a:latin typeface="Times New Roman" panose="02020603050405020304" pitchFamily="18" charset="0"/>
                <a:ea typeface="Times New Roman" panose="02020603050405020304" pitchFamily="18" charset="0"/>
              </a:rPr>
              <a:t>Flexible work arrangements have resulted in greater work-life balance and job satisfaction among employees. </a:t>
            </a:r>
            <a:endParaRPr lang="en-IN" dirty="0"/>
          </a:p>
        </p:txBody>
      </p:sp>
      <p:sp>
        <p:nvSpPr>
          <p:cNvPr id="10" name="TextBox 9">
            <a:extLst>
              <a:ext uri="{FF2B5EF4-FFF2-40B4-BE49-F238E27FC236}">
                <a16:creationId xmlns:a16="http://schemas.microsoft.com/office/drawing/2014/main" id="{E7B59756-6551-25E6-E2AA-82BFE3CE66C1}"/>
              </a:ext>
            </a:extLst>
          </p:cNvPr>
          <p:cNvSpPr txBox="1"/>
          <p:nvPr/>
        </p:nvSpPr>
        <p:spPr>
          <a:xfrm>
            <a:off x="703118" y="5449072"/>
            <a:ext cx="5056043" cy="646331"/>
          </a:xfrm>
          <a:prstGeom prst="rect">
            <a:avLst/>
          </a:prstGeom>
          <a:noFill/>
        </p:spPr>
        <p:txBody>
          <a:bodyPr wrap="square">
            <a:spAutoFit/>
          </a:bodyPr>
          <a:lstStyle/>
          <a:p>
            <a:pPr marL="285750" indent="-285750">
              <a:buFont typeface="Wingdings" panose="05000000000000000000" pitchFamily="2" charset="2"/>
              <a:buChar char="q"/>
            </a:pPr>
            <a:r>
              <a:rPr lang="en-GB" dirty="0">
                <a:latin typeface="Times New Roman" panose="02020603050405020304" pitchFamily="18" charset="0"/>
                <a:ea typeface="Times New Roman" panose="02020603050405020304" pitchFamily="18" charset="0"/>
              </a:rPr>
              <a:t>F</a:t>
            </a:r>
            <a:r>
              <a:rPr lang="en-GB" sz="1800" dirty="0">
                <a:effectLst/>
                <a:latin typeface="Times New Roman" panose="02020603050405020304" pitchFamily="18" charset="0"/>
                <a:ea typeface="Times New Roman" panose="02020603050405020304" pitchFamily="18" charset="0"/>
              </a:rPr>
              <a:t>lexible schedules are complex to plan and involve substantial coordination. </a:t>
            </a:r>
            <a:endParaRPr lang="en-IN" dirty="0"/>
          </a:p>
        </p:txBody>
      </p:sp>
      <p:sp>
        <p:nvSpPr>
          <p:cNvPr id="12" name="TextBox 11">
            <a:extLst>
              <a:ext uri="{FF2B5EF4-FFF2-40B4-BE49-F238E27FC236}">
                <a16:creationId xmlns:a16="http://schemas.microsoft.com/office/drawing/2014/main" id="{0F1264BC-22B8-593C-0D58-38EFF8AF5F8A}"/>
              </a:ext>
            </a:extLst>
          </p:cNvPr>
          <p:cNvSpPr txBox="1"/>
          <p:nvPr/>
        </p:nvSpPr>
        <p:spPr>
          <a:xfrm>
            <a:off x="8704966" y="6434352"/>
            <a:ext cx="1033365" cy="246221"/>
          </a:xfrm>
          <a:prstGeom prst="rect">
            <a:avLst/>
          </a:prstGeom>
          <a:noFill/>
        </p:spPr>
        <p:txBody>
          <a:bodyPr wrap="square">
            <a:spAutoFit/>
          </a:bodyPr>
          <a:lstStyle/>
          <a:p>
            <a:r>
              <a:rPr lang="en-GB" sz="1000" dirty="0">
                <a:effectLst/>
                <a:latin typeface="Times New Roman" panose="02020603050405020304" pitchFamily="18" charset="0"/>
                <a:ea typeface="Times New Roman" panose="02020603050405020304" pitchFamily="18" charset="0"/>
              </a:rPr>
              <a:t> </a:t>
            </a:r>
            <a:r>
              <a:rPr lang="en-IN" sz="1000" dirty="0">
                <a:effectLst/>
                <a:latin typeface="Times New Roman" panose="02020603050405020304" pitchFamily="18" charset="0"/>
                <a:ea typeface="Times New Roman" panose="02020603050405020304" pitchFamily="18" charset="0"/>
              </a:rPr>
              <a:t>(CFI, 2024)</a:t>
            </a:r>
            <a:endParaRPr lang="en-IN" sz="1000" dirty="0"/>
          </a:p>
        </p:txBody>
      </p:sp>
      <p:pic>
        <p:nvPicPr>
          <p:cNvPr id="4098" name="Picture 2" descr="7 tips for creating a better flexible working policy - TestGorilla">
            <a:extLst>
              <a:ext uri="{FF2B5EF4-FFF2-40B4-BE49-F238E27FC236}">
                <a16:creationId xmlns:a16="http://schemas.microsoft.com/office/drawing/2014/main" id="{13678EBF-B61B-F35E-F493-56C61E163F2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6954416" y="3099018"/>
            <a:ext cx="4534466" cy="3208475"/>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19461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6AE69-5CA9-75ED-1A6B-84F695F63CBF}"/>
              </a:ext>
            </a:extLst>
          </p:cNvPr>
          <p:cNvSpPr>
            <a:spLocks noGrp="1"/>
          </p:cNvSpPr>
          <p:nvPr>
            <p:ph type="title"/>
          </p:nvPr>
        </p:nvSpPr>
        <p:spPr>
          <a:xfrm>
            <a:off x="838200" y="365125"/>
            <a:ext cx="10515600" cy="932733"/>
          </a:xfrm>
        </p:spPr>
        <p:txBody>
          <a:bodyPr>
            <a:normAutofit/>
          </a:bodyPr>
          <a:lstStyle/>
          <a:p>
            <a:r>
              <a:rPr lang="en-GB" sz="1800" b="1" kern="0" dirty="0">
                <a:effectLst/>
                <a:latin typeface="Times New Roman" panose="02020603050405020304" pitchFamily="18" charset="0"/>
                <a:cs typeface="Arial" panose="020B0604020202020204" pitchFamily="34" charset="0"/>
              </a:rPr>
              <a:t>Future policy and management options </a:t>
            </a:r>
            <a:endParaRPr lang="en-IN" sz="32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7CE255FD-F912-88BF-5F58-1068B00158B8}"/>
              </a:ext>
            </a:extLst>
          </p:cNvPr>
          <p:cNvSpPr txBox="1"/>
          <p:nvPr/>
        </p:nvSpPr>
        <p:spPr>
          <a:xfrm>
            <a:off x="1405371" y="1204926"/>
            <a:ext cx="6094268" cy="561949"/>
          </a:xfrm>
          <a:prstGeom prst="rect">
            <a:avLst/>
          </a:prstGeom>
          <a:noFill/>
        </p:spPr>
        <p:txBody>
          <a:bodyPr wrap="square">
            <a:spAutoFit/>
          </a:bodyPr>
          <a:lstStyle/>
          <a:p>
            <a:pPr algn="just">
              <a:lnSpc>
                <a:spcPct val="20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Invest in staff well-being programs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84B3477-C433-EFC8-5539-AD5AEFBA52D9}"/>
              </a:ext>
            </a:extLst>
          </p:cNvPr>
          <p:cNvSpPr txBox="1"/>
          <p:nvPr/>
        </p:nvSpPr>
        <p:spPr>
          <a:xfrm>
            <a:off x="619558" y="2137659"/>
            <a:ext cx="7665893" cy="646331"/>
          </a:xfrm>
          <a:prstGeom prst="rect">
            <a:avLst/>
          </a:prstGeom>
          <a:noFill/>
        </p:spPr>
        <p:txBody>
          <a:bodyPr wrap="square">
            <a:spAutoFit/>
          </a:bodyPr>
          <a:lstStyle/>
          <a:p>
            <a:pPr marL="285750" indent="-285750">
              <a:buFont typeface="Wingdings" panose="05000000000000000000" pitchFamily="2" charset="2"/>
              <a:buChar char="q"/>
            </a:pPr>
            <a:r>
              <a:rPr lang="en-GB" sz="1800" dirty="0">
                <a:effectLst/>
                <a:latin typeface="Times New Roman" panose="02020603050405020304" pitchFamily="18" charset="0"/>
                <a:ea typeface="Times New Roman" panose="02020603050405020304" pitchFamily="18" charset="0"/>
              </a:rPr>
              <a:t>Many UK tourism organisations intend to address staff shortages and enhance their retention rate, through creating well-being programs. </a:t>
            </a:r>
            <a:endParaRPr lang="en-IN" dirty="0"/>
          </a:p>
        </p:txBody>
      </p:sp>
      <p:sp>
        <p:nvSpPr>
          <p:cNvPr id="8" name="TextBox 7">
            <a:extLst>
              <a:ext uri="{FF2B5EF4-FFF2-40B4-BE49-F238E27FC236}">
                <a16:creationId xmlns:a16="http://schemas.microsoft.com/office/drawing/2014/main" id="{B164ABB1-3AA7-8DEC-2D0D-F508B4D6A45E}"/>
              </a:ext>
            </a:extLst>
          </p:cNvPr>
          <p:cNvSpPr txBox="1"/>
          <p:nvPr/>
        </p:nvSpPr>
        <p:spPr>
          <a:xfrm>
            <a:off x="6330661" y="3429000"/>
            <a:ext cx="4798003" cy="561949"/>
          </a:xfrm>
          <a:prstGeom prst="rect">
            <a:avLst/>
          </a:prstGeom>
          <a:noFill/>
        </p:spPr>
        <p:txBody>
          <a:bodyPr wrap="square">
            <a:spAutoFit/>
          </a:bodyPr>
          <a:lstStyle/>
          <a:p>
            <a:pPr algn="just">
              <a:lnSpc>
                <a:spcPct val="200000"/>
              </a:lnSpc>
            </a:pPr>
            <a:r>
              <a:rPr lang="en-GB" sz="1800" b="1" i="1" dirty="0">
                <a:effectLst/>
                <a:latin typeface="Times New Roman" panose="02020603050405020304" pitchFamily="18" charset="0"/>
                <a:ea typeface="Times New Roman" panose="02020603050405020304" pitchFamily="18" charset="0"/>
                <a:cs typeface="Times New Roman" panose="02020603050405020304" pitchFamily="18" charset="0"/>
              </a:rPr>
              <a:t>Implementation of technology solutions </a:t>
            </a:r>
            <a:endParaRPr lang="en-IN" sz="1800" dirty="0">
              <a:effectLst/>
              <a:latin typeface="Times New Roman" panose="02020603050405020304" pitchFamily="18" charset="0"/>
              <a:ea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92A9DAB5-EAF9-3D39-1E52-7E98C24A656D}"/>
              </a:ext>
            </a:extLst>
          </p:cNvPr>
          <p:cNvSpPr txBox="1"/>
          <p:nvPr/>
        </p:nvSpPr>
        <p:spPr>
          <a:xfrm>
            <a:off x="5657849" y="4552489"/>
            <a:ext cx="6395605" cy="646331"/>
          </a:xfrm>
          <a:prstGeom prst="rect">
            <a:avLst/>
          </a:prstGeom>
          <a:noFill/>
        </p:spPr>
        <p:txBody>
          <a:bodyPr wrap="square">
            <a:spAutoFit/>
          </a:bodyPr>
          <a:lstStyle/>
          <a:p>
            <a:pPr marL="285750" indent="-285750">
              <a:buFont typeface="Wingdings" panose="05000000000000000000" pitchFamily="2" charset="2"/>
              <a:buChar char="q"/>
            </a:pPr>
            <a:r>
              <a:rPr lang="en-GB" sz="1800" dirty="0">
                <a:effectLst/>
                <a:latin typeface="Times New Roman" panose="02020603050405020304" pitchFamily="18" charset="0"/>
                <a:ea typeface="Times New Roman" panose="02020603050405020304" pitchFamily="18" charset="0"/>
              </a:rPr>
              <a:t>InterContinental Hotels Group has provided all of its UK locations with keyless entry and mobile check-in systems.</a:t>
            </a:r>
            <a:endParaRPr lang="en-IN" dirty="0"/>
          </a:p>
        </p:txBody>
      </p:sp>
      <p:sp>
        <p:nvSpPr>
          <p:cNvPr id="12" name="TextBox 11">
            <a:extLst>
              <a:ext uri="{FF2B5EF4-FFF2-40B4-BE49-F238E27FC236}">
                <a16:creationId xmlns:a16="http://schemas.microsoft.com/office/drawing/2014/main" id="{537C0179-96DE-E5C3-AC41-20A2800132B3}"/>
              </a:ext>
            </a:extLst>
          </p:cNvPr>
          <p:cNvSpPr txBox="1"/>
          <p:nvPr/>
        </p:nvSpPr>
        <p:spPr>
          <a:xfrm>
            <a:off x="5850082" y="5846544"/>
            <a:ext cx="6203372" cy="646331"/>
          </a:xfrm>
          <a:prstGeom prst="rect">
            <a:avLst/>
          </a:prstGeom>
          <a:noFill/>
        </p:spPr>
        <p:txBody>
          <a:bodyPr wrap="square">
            <a:spAutoFit/>
          </a:bodyPr>
          <a:lstStyle/>
          <a:p>
            <a:pPr marL="285750" indent="-285750">
              <a:buFont typeface="Wingdings" panose="05000000000000000000" pitchFamily="2" charset="2"/>
              <a:buChar char="q"/>
            </a:pPr>
            <a:r>
              <a:rPr lang="en-GB" sz="1800" dirty="0">
                <a:effectLst/>
                <a:latin typeface="Times New Roman" panose="02020603050405020304" pitchFamily="18" charset="0"/>
                <a:ea typeface="Times New Roman" panose="02020603050405020304" pitchFamily="18" charset="0"/>
              </a:rPr>
              <a:t>This inherently contributes to the success of the organisation through increasing efficiency.</a:t>
            </a:r>
            <a:endParaRPr lang="en-IN" dirty="0"/>
          </a:p>
        </p:txBody>
      </p:sp>
      <p:sp>
        <p:nvSpPr>
          <p:cNvPr id="14" name="TextBox 13">
            <a:extLst>
              <a:ext uri="{FF2B5EF4-FFF2-40B4-BE49-F238E27FC236}">
                <a16:creationId xmlns:a16="http://schemas.microsoft.com/office/drawing/2014/main" id="{DED32E97-836D-92A7-36B4-145A3673EA52}"/>
              </a:ext>
            </a:extLst>
          </p:cNvPr>
          <p:cNvSpPr txBox="1"/>
          <p:nvPr/>
        </p:nvSpPr>
        <p:spPr>
          <a:xfrm>
            <a:off x="1840074" y="6222219"/>
            <a:ext cx="1653851" cy="246221"/>
          </a:xfrm>
          <a:prstGeom prst="rect">
            <a:avLst/>
          </a:prstGeom>
          <a:noFill/>
        </p:spPr>
        <p:txBody>
          <a:bodyPr wrap="square">
            <a:spAutoFit/>
          </a:bodyPr>
          <a:lstStyle/>
          <a:p>
            <a:r>
              <a:rPr lang="en-GB" sz="1000" dirty="0">
                <a:effectLst/>
                <a:latin typeface="Times New Roman" panose="02020603050405020304" pitchFamily="18" charset="0"/>
                <a:ea typeface="Times New Roman" panose="02020603050405020304" pitchFamily="18" charset="0"/>
              </a:rPr>
              <a:t>(</a:t>
            </a:r>
            <a:r>
              <a:rPr lang="en-GB" sz="1000" dirty="0">
                <a:solidFill>
                  <a:srgbClr val="222222"/>
                </a:solidFill>
                <a:effectLst/>
                <a:latin typeface="Times New Roman" panose="02020603050405020304" pitchFamily="18" charset="0"/>
                <a:ea typeface="Arial" panose="020B0604020202020204" pitchFamily="34" charset="0"/>
              </a:rPr>
              <a:t>Morosan and Bowen, 2022</a:t>
            </a:r>
            <a:r>
              <a:rPr lang="en-GB" sz="1000" dirty="0">
                <a:effectLst/>
                <a:latin typeface="Times New Roman" panose="02020603050405020304" pitchFamily="18" charset="0"/>
                <a:ea typeface="Times New Roman" panose="02020603050405020304" pitchFamily="18" charset="0"/>
              </a:rPr>
              <a:t>)</a:t>
            </a:r>
            <a:endParaRPr lang="en-IN" sz="1000" dirty="0"/>
          </a:p>
        </p:txBody>
      </p:sp>
      <p:pic>
        <p:nvPicPr>
          <p:cNvPr id="5122" name="Picture 2" descr="What is employee wellbeing? | HiBob">
            <a:extLst>
              <a:ext uri="{FF2B5EF4-FFF2-40B4-BE49-F238E27FC236}">
                <a16:creationId xmlns:a16="http://schemas.microsoft.com/office/drawing/2014/main" id="{3820C7EA-55F0-8C6F-6673-26354979896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838200" y="3030269"/>
            <a:ext cx="3657600" cy="31394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21001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6AE69-5CA9-75ED-1A6B-84F695F63CBF}"/>
              </a:ext>
            </a:extLst>
          </p:cNvPr>
          <p:cNvSpPr>
            <a:spLocks noGrp="1"/>
          </p:cNvSpPr>
          <p:nvPr>
            <p:ph type="title"/>
          </p:nvPr>
        </p:nvSpPr>
        <p:spPr>
          <a:xfrm>
            <a:off x="838200" y="365125"/>
            <a:ext cx="10515600" cy="932733"/>
          </a:xfrm>
        </p:spPr>
        <p:txBody>
          <a:bodyPr>
            <a:normAutofit/>
          </a:bodyPr>
          <a:lstStyle/>
          <a:p>
            <a:r>
              <a:rPr lang="en-GB" sz="3200" b="1" kern="0" dirty="0">
                <a:effectLst/>
                <a:latin typeface="Times New Roman" panose="02020603050405020304" pitchFamily="18" charset="0"/>
                <a:cs typeface="Arial" panose="020B0604020202020204" pitchFamily="34" charset="0"/>
              </a:rPr>
              <a:t>Conclusion </a:t>
            </a:r>
            <a:endParaRPr lang="en-IN" sz="3200" b="1"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BFF138C9-E895-DF13-1100-969557EACF77}"/>
              </a:ext>
            </a:extLst>
          </p:cNvPr>
          <p:cNvSpPr txBox="1"/>
          <p:nvPr/>
        </p:nvSpPr>
        <p:spPr>
          <a:xfrm>
            <a:off x="3868015" y="1637299"/>
            <a:ext cx="8050357" cy="715089"/>
          </a:xfrm>
          <a:prstGeom prst="flowChartAlternateProcess">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marL="285750" indent="-285750">
              <a:buFont typeface="Wingdings" panose="05000000000000000000" pitchFamily="2" charset="2"/>
              <a:buChar char="q"/>
            </a:pPr>
            <a:r>
              <a:rPr lang="en-GB" sz="1800" dirty="0">
                <a:effectLst/>
                <a:latin typeface="Times New Roman" panose="02020603050405020304" pitchFamily="18" charset="0"/>
                <a:ea typeface="Times New Roman" panose="02020603050405020304" pitchFamily="18" charset="0"/>
              </a:rPr>
              <a:t>Staff shortage is determined as a situation where there is not adequate labour to fill the gap of available workload within any sector or specific organisation. </a:t>
            </a:r>
            <a:endParaRPr lang="en-IN" dirty="0"/>
          </a:p>
        </p:txBody>
      </p:sp>
      <p:sp>
        <p:nvSpPr>
          <p:cNvPr id="6" name="TextBox 5">
            <a:extLst>
              <a:ext uri="{FF2B5EF4-FFF2-40B4-BE49-F238E27FC236}">
                <a16:creationId xmlns:a16="http://schemas.microsoft.com/office/drawing/2014/main" id="{10C58236-4971-01C9-6BEC-9E0F1B462384}"/>
              </a:ext>
            </a:extLst>
          </p:cNvPr>
          <p:cNvSpPr txBox="1"/>
          <p:nvPr/>
        </p:nvSpPr>
        <p:spPr>
          <a:xfrm>
            <a:off x="2424112" y="3653135"/>
            <a:ext cx="7094393" cy="715089"/>
          </a:xfrm>
          <a:prstGeom prst="flowChartAlternateProcess">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marL="285750" indent="-285750">
              <a:buFont typeface="Wingdings" panose="05000000000000000000" pitchFamily="2" charset="2"/>
              <a:buChar char="q"/>
            </a:pPr>
            <a:r>
              <a:rPr lang="en-GB" sz="1800" dirty="0">
                <a:effectLst/>
                <a:latin typeface="Times New Roman" panose="02020603050405020304" pitchFamily="18" charset="0"/>
                <a:ea typeface="Times New Roman" panose="02020603050405020304" pitchFamily="18" charset="0"/>
              </a:rPr>
              <a:t>The contemporary issues faced by the hotel and hospitality industry in the present time have been evaluated in this presentation. </a:t>
            </a:r>
            <a:endParaRPr lang="en-IN" dirty="0"/>
          </a:p>
        </p:txBody>
      </p:sp>
      <p:sp>
        <p:nvSpPr>
          <p:cNvPr id="8" name="TextBox 7">
            <a:extLst>
              <a:ext uri="{FF2B5EF4-FFF2-40B4-BE49-F238E27FC236}">
                <a16:creationId xmlns:a16="http://schemas.microsoft.com/office/drawing/2014/main" id="{F4300D35-9814-1F8D-175D-72DED1DB2C25}"/>
              </a:ext>
            </a:extLst>
          </p:cNvPr>
          <p:cNvSpPr txBox="1"/>
          <p:nvPr/>
        </p:nvSpPr>
        <p:spPr>
          <a:xfrm>
            <a:off x="490969" y="5668972"/>
            <a:ext cx="8299740" cy="715089"/>
          </a:xfrm>
          <a:prstGeom prst="flowChartAlternateProcess">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marL="285750" indent="-285750">
              <a:buFont typeface="Wingdings" panose="05000000000000000000" pitchFamily="2" charset="2"/>
              <a:buChar char="q"/>
            </a:pPr>
            <a:r>
              <a:rPr lang="en-GB" sz="1800" dirty="0">
                <a:effectLst/>
                <a:latin typeface="Times New Roman" panose="02020603050405020304" pitchFamily="18" charset="0"/>
                <a:ea typeface="Times New Roman" panose="02020603050405020304" pitchFamily="18" charset="0"/>
              </a:rPr>
              <a:t>Significant impacts on organisations have been identified that comprise employee attribution rates, poor service quality, and financial performance. </a:t>
            </a:r>
            <a:endParaRPr lang="en-IN" dirty="0"/>
          </a:p>
        </p:txBody>
      </p:sp>
    </p:spTree>
    <p:extLst>
      <p:ext uri="{BB962C8B-B14F-4D97-AF65-F5344CB8AC3E}">
        <p14:creationId xmlns:p14="http://schemas.microsoft.com/office/powerpoint/2010/main" val="22624076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6AE69-5CA9-75ED-1A6B-84F695F63CBF}"/>
              </a:ext>
            </a:extLst>
          </p:cNvPr>
          <p:cNvSpPr>
            <a:spLocks noGrp="1"/>
          </p:cNvSpPr>
          <p:nvPr>
            <p:ph type="title"/>
          </p:nvPr>
        </p:nvSpPr>
        <p:spPr>
          <a:xfrm>
            <a:off x="838199" y="217815"/>
            <a:ext cx="10515600" cy="932733"/>
          </a:xfrm>
        </p:spPr>
        <p:txBody>
          <a:bodyPr>
            <a:normAutofit/>
          </a:bodyPr>
          <a:lstStyle/>
          <a:p>
            <a:r>
              <a:rPr lang="en-IN" sz="3200" b="1" dirty="0">
                <a:latin typeface="Times New Roman" panose="02020603050405020304" pitchFamily="18" charset="0"/>
                <a:cs typeface="Times New Roman" panose="02020603050405020304" pitchFamily="18" charset="0"/>
              </a:rPr>
              <a:t>References </a:t>
            </a:r>
          </a:p>
        </p:txBody>
      </p:sp>
      <p:sp>
        <p:nvSpPr>
          <p:cNvPr id="4" name="TextBox 3">
            <a:extLst>
              <a:ext uri="{FF2B5EF4-FFF2-40B4-BE49-F238E27FC236}">
                <a16:creationId xmlns:a16="http://schemas.microsoft.com/office/drawing/2014/main" id="{9278D65F-D423-1BF6-DF0A-AC053C17620B}"/>
              </a:ext>
            </a:extLst>
          </p:cNvPr>
          <p:cNvSpPr txBox="1"/>
          <p:nvPr/>
        </p:nvSpPr>
        <p:spPr>
          <a:xfrm>
            <a:off x="474518" y="1377206"/>
            <a:ext cx="11242963" cy="5262979"/>
          </a:xfrm>
          <a:prstGeom prst="rect">
            <a:avLst/>
          </a:prstGeom>
          <a:noFill/>
        </p:spPr>
        <p:txBody>
          <a:bodyPr wrap="square">
            <a:spAutoFit/>
          </a:bodyPr>
          <a:lstStyle/>
          <a:p>
            <a:pPr marL="171450" indent="-171450" algn="just">
              <a:buFont typeface="Wingdings" panose="05000000000000000000" pitchFamily="2" charset="2"/>
              <a:buChar char="q"/>
            </a:pPr>
            <a:r>
              <a:rPr lang="en-GB" sz="1200" dirty="0">
                <a:effectLst/>
                <a:latin typeface="Times New Roman" panose="02020603050405020304" pitchFamily="18" charset="0"/>
                <a:ea typeface="Arial" panose="020B0604020202020204" pitchFamily="34" charset="0"/>
                <a:cs typeface="Arial" panose="020B0604020202020204" pitchFamily="34" charset="0"/>
              </a:rPr>
              <a:t>Brower, T., (2023). </a:t>
            </a:r>
            <a:r>
              <a:rPr lang="en-GB" sz="1200" i="1" dirty="0">
                <a:effectLst/>
                <a:latin typeface="Times New Roman" panose="02020603050405020304" pitchFamily="18" charset="0"/>
                <a:ea typeface="Arial" panose="020B0604020202020204" pitchFamily="34" charset="0"/>
                <a:cs typeface="Arial" panose="020B0604020202020204" pitchFamily="34" charset="0"/>
              </a:rPr>
              <a:t>Job Satisfaction Is Rising: What’s Behind The Surprising Tend. </a:t>
            </a:r>
            <a:r>
              <a:rPr lang="en-GB" sz="12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200" u="sng" dirty="0">
                <a:effectLst/>
                <a:latin typeface="Times New Roman" panose="02020603050405020304" pitchFamily="18" charset="0"/>
                <a:ea typeface="Arial" panose="020B0604020202020204" pitchFamily="34" charset="0"/>
                <a:cs typeface="Arial" panose="020B0604020202020204" pitchFamily="34" charset="0"/>
              </a:rPr>
              <a:t>https://www.forbes.com/sites/tracybrower/2023/06/04/job-satisfaction-is-rising-whats-behind-the-surprising-tend/?sh=1e215a3e453b</a:t>
            </a:r>
            <a:r>
              <a:rPr lang="en-GB" sz="1200" dirty="0">
                <a:effectLst/>
                <a:latin typeface="Times New Roman" panose="02020603050405020304" pitchFamily="18" charset="0"/>
                <a:ea typeface="Arial" panose="020B0604020202020204" pitchFamily="34" charset="0"/>
                <a:cs typeface="Arial" panose="020B0604020202020204" pitchFamily="34" charset="0"/>
              </a:rPr>
              <a:t> [Accessed 3 May 2024].</a:t>
            </a:r>
            <a:endParaRPr lang="en-IN" sz="1200" dirty="0">
              <a:effectLst/>
              <a:latin typeface="Times New Roman" panose="02020603050405020304" pitchFamily="18" charset="0"/>
              <a:ea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200" dirty="0">
                <a:effectLst/>
                <a:latin typeface="Times New Roman" panose="02020603050405020304" pitchFamily="18" charset="0"/>
                <a:ea typeface="Arial" panose="020B0604020202020204" pitchFamily="34" charset="0"/>
                <a:cs typeface="Arial" panose="020B0604020202020204" pitchFamily="34" charset="0"/>
              </a:rPr>
              <a:t>CFI, (2024). </a:t>
            </a:r>
            <a:r>
              <a:rPr lang="en-GB" sz="1200" i="1" dirty="0">
                <a:effectLst/>
                <a:latin typeface="Times New Roman" panose="02020603050405020304" pitchFamily="18" charset="0"/>
                <a:ea typeface="Arial" panose="020B0604020202020204" pitchFamily="34" charset="0"/>
                <a:cs typeface="Arial" panose="020B0604020202020204" pitchFamily="34" charset="0"/>
              </a:rPr>
              <a:t>Employee Training and Development. </a:t>
            </a:r>
            <a:r>
              <a:rPr lang="en-GB" sz="12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200" u="sng" dirty="0">
                <a:effectLst/>
                <a:latin typeface="Times New Roman" panose="02020603050405020304" pitchFamily="18" charset="0"/>
                <a:ea typeface="Arial" panose="020B0604020202020204" pitchFamily="34" charset="0"/>
                <a:cs typeface="Arial" panose="020B0604020202020204" pitchFamily="34" charset="0"/>
              </a:rPr>
              <a:t>https://corporatefinanceinstitute.com/resources/management/employee-training-and-development/</a:t>
            </a:r>
            <a:r>
              <a:rPr lang="en-GB" sz="1200" dirty="0">
                <a:effectLst/>
                <a:latin typeface="Times New Roman" panose="02020603050405020304" pitchFamily="18" charset="0"/>
                <a:ea typeface="Arial" panose="020B0604020202020204" pitchFamily="34" charset="0"/>
                <a:cs typeface="Arial" panose="020B0604020202020204" pitchFamily="34" charset="0"/>
              </a:rPr>
              <a:t> [Accessed 30 April 2024].</a:t>
            </a:r>
            <a:endParaRPr lang="en-IN" sz="1200" dirty="0">
              <a:effectLst/>
              <a:latin typeface="Times New Roman" panose="02020603050405020304" pitchFamily="18" charset="0"/>
              <a:ea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200" dirty="0">
                <a:effectLst/>
                <a:latin typeface="Times New Roman" panose="02020603050405020304" pitchFamily="18" charset="0"/>
                <a:ea typeface="Arial" panose="020B0604020202020204" pitchFamily="34" charset="0"/>
                <a:cs typeface="Arial" panose="020B0604020202020204" pitchFamily="34" charset="0"/>
              </a:rPr>
              <a:t>Cherry, K., (2024). </a:t>
            </a:r>
            <a:r>
              <a:rPr lang="en-GB" sz="1200" i="1" dirty="0">
                <a:effectLst/>
                <a:latin typeface="Times New Roman" panose="02020603050405020304" pitchFamily="18" charset="0"/>
                <a:ea typeface="Arial" panose="020B0604020202020204" pitchFamily="34" charset="0"/>
                <a:cs typeface="Arial" panose="020B0604020202020204" pitchFamily="34" charset="0"/>
              </a:rPr>
              <a:t>Maslow's Hierarchy of Needs. </a:t>
            </a:r>
            <a:r>
              <a:rPr lang="en-GB" sz="12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200" u="sng" dirty="0">
                <a:effectLst/>
                <a:latin typeface="Times New Roman" panose="02020603050405020304" pitchFamily="18" charset="0"/>
                <a:ea typeface="Arial" panose="020B0604020202020204" pitchFamily="34" charset="0"/>
                <a:cs typeface="Arial" panose="020B0604020202020204" pitchFamily="34" charset="0"/>
              </a:rPr>
              <a:t>https://www.verywellmind.com/what-is-maslows-hierarchy-of-needs-4136760</a:t>
            </a:r>
            <a:r>
              <a:rPr lang="en-GB" sz="1200" dirty="0">
                <a:effectLst/>
                <a:latin typeface="Times New Roman" panose="02020603050405020304" pitchFamily="18" charset="0"/>
                <a:ea typeface="Arial" panose="020B0604020202020204" pitchFamily="34" charset="0"/>
                <a:cs typeface="Arial" panose="020B0604020202020204" pitchFamily="34" charset="0"/>
              </a:rPr>
              <a:t> [Accessed 30 April 2024].</a:t>
            </a:r>
            <a:endParaRPr lang="en-IN" sz="1200" dirty="0">
              <a:effectLst/>
              <a:latin typeface="Times New Roman" panose="02020603050405020304" pitchFamily="18" charset="0"/>
              <a:ea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200" dirty="0">
                <a:effectLst/>
                <a:latin typeface="Times New Roman" panose="02020603050405020304" pitchFamily="18" charset="0"/>
                <a:ea typeface="Arial" panose="020B0604020202020204" pitchFamily="34" charset="0"/>
                <a:cs typeface="Arial" panose="020B0604020202020204" pitchFamily="34" charset="0"/>
              </a:rPr>
              <a:t>Crail, C., (2024). </a:t>
            </a:r>
            <a:r>
              <a:rPr lang="en-GB" sz="1200" i="1" dirty="0">
                <a:effectLst/>
                <a:latin typeface="Times New Roman" panose="02020603050405020304" pitchFamily="18" charset="0"/>
                <a:ea typeface="Arial" panose="020B0604020202020204" pitchFamily="34" charset="0"/>
                <a:cs typeface="Arial" panose="020B0604020202020204" pitchFamily="34" charset="0"/>
              </a:rPr>
              <a:t>15 Effective Employee Retention Strategies In 2024. </a:t>
            </a:r>
            <a:r>
              <a:rPr lang="en-GB" sz="12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200" u="sng" dirty="0">
                <a:effectLst/>
                <a:latin typeface="Times New Roman" panose="02020603050405020304" pitchFamily="18" charset="0"/>
                <a:ea typeface="Arial" panose="020B0604020202020204" pitchFamily="34" charset="0"/>
                <a:cs typeface="Arial" panose="020B0604020202020204" pitchFamily="34" charset="0"/>
              </a:rPr>
              <a:t>https://www.forbes.com/advisor/business/employee-retention-strategies/</a:t>
            </a:r>
            <a:r>
              <a:rPr lang="en-GB" sz="1200" dirty="0">
                <a:effectLst/>
                <a:latin typeface="Times New Roman" panose="02020603050405020304" pitchFamily="18" charset="0"/>
                <a:ea typeface="Arial" panose="020B0604020202020204" pitchFamily="34" charset="0"/>
                <a:cs typeface="Arial" panose="020B0604020202020204" pitchFamily="34" charset="0"/>
              </a:rPr>
              <a:t> [Accessed 28 April 2024].</a:t>
            </a:r>
            <a:endParaRPr lang="en-IN" sz="1200" dirty="0">
              <a:effectLst/>
              <a:latin typeface="Times New Roman" panose="02020603050405020304" pitchFamily="18" charset="0"/>
              <a:ea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200" dirty="0">
                <a:effectLst/>
                <a:latin typeface="Times New Roman" panose="02020603050405020304" pitchFamily="18" charset="0"/>
                <a:ea typeface="Arial" panose="020B0604020202020204" pitchFamily="34" charset="0"/>
                <a:cs typeface="Arial" panose="020B0604020202020204" pitchFamily="34" charset="0"/>
              </a:rPr>
              <a:t>Dorchester Collection, (2024). </a:t>
            </a:r>
            <a:r>
              <a:rPr lang="en-GB" sz="1200" i="1" dirty="0">
                <a:effectLst/>
                <a:latin typeface="Times New Roman" panose="02020603050405020304" pitchFamily="18" charset="0"/>
                <a:ea typeface="Arial" panose="020B0604020202020204" pitchFamily="34" charset="0"/>
                <a:cs typeface="Arial" panose="020B0604020202020204" pitchFamily="34" charset="0"/>
              </a:rPr>
              <a:t>Bring your whole self. </a:t>
            </a:r>
            <a:r>
              <a:rPr lang="en-GB" sz="12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200" u="sng" dirty="0">
                <a:effectLst/>
                <a:latin typeface="Times New Roman" panose="02020603050405020304" pitchFamily="18" charset="0"/>
                <a:ea typeface="Arial" panose="020B0604020202020204" pitchFamily="34" charset="0"/>
                <a:cs typeface="Arial" panose="020B0604020202020204" pitchFamily="34" charset="0"/>
              </a:rPr>
              <a:t>https://www.dorchestercollection.com/careers/our-culture</a:t>
            </a:r>
            <a:r>
              <a:rPr lang="en-GB" sz="1200" dirty="0">
                <a:effectLst/>
                <a:latin typeface="Times New Roman" panose="02020603050405020304" pitchFamily="18" charset="0"/>
                <a:ea typeface="Arial" panose="020B0604020202020204" pitchFamily="34" charset="0"/>
                <a:cs typeface="Arial" panose="020B0604020202020204" pitchFamily="34" charset="0"/>
              </a:rPr>
              <a:t> [Accessed 3 May 2024].</a:t>
            </a:r>
            <a:endParaRPr lang="en-IN" sz="1200" dirty="0">
              <a:effectLst/>
              <a:latin typeface="Times New Roman" panose="02020603050405020304" pitchFamily="18" charset="0"/>
              <a:ea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IN" sz="1200" spc="15" dirty="0">
                <a:effectLst/>
                <a:latin typeface="Times New Roman" panose="02020603050405020304" pitchFamily="18" charset="0"/>
                <a:ea typeface="Times New Roman" panose="02020603050405020304" pitchFamily="18" charset="0"/>
                <a:cs typeface="Times New Roman" panose="02020603050405020304" pitchFamily="18" charset="0"/>
              </a:rPr>
              <a:t>George, R., (2021). The Tourism and Hospitality Marketing Environment. In Marketing Tourism and Hospitality: Concepts and Cases (pp. 183-219). Cham: Springer International Publishing.</a:t>
            </a:r>
            <a:endParaRPr lang="en-IN" sz="1200" dirty="0">
              <a:effectLst/>
              <a:latin typeface="Times New Roman" panose="02020603050405020304" pitchFamily="18" charset="0"/>
              <a:ea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200" dirty="0">
                <a:effectLst/>
                <a:latin typeface="Times New Roman" panose="02020603050405020304" pitchFamily="18" charset="0"/>
                <a:ea typeface="Arial" panose="020B0604020202020204" pitchFamily="34" charset="0"/>
                <a:cs typeface="Arial" panose="020B0604020202020204" pitchFamily="34" charset="0"/>
              </a:rPr>
              <a:t>IHG, (2021). </a:t>
            </a:r>
            <a:r>
              <a:rPr lang="en-GB" sz="1200" i="1" dirty="0">
                <a:effectLst/>
                <a:latin typeface="Times New Roman" panose="02020603050405020304" pitchFamily="18" charset="0"/>
                <a:ea typeface="Arial" panose="020B0604020202020204" pitchFamily="34" charset="0"/>
                <a:cs typeface="Arial" panose="020B0604020202020204" pitchFamily="34" charset="0"/>
              </a:rPr>
              <a:t>IHG Hotels &amp; Resorts Announces Digital Check-in. </a:t>
            </a:r>
            <a:r>
              <a:rPr lang="en-GB" sz="12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200" u="sng" dirty="0">
                <a:effectLst/>
                <a:latin typeface="Times New Roman" panose="02020603050405020304" pitchFamily="18" charset="0"/>
                <a:ea typeface="Arial" panose="020B0604020202020204" pitchFamily="34" charset="0"/>
                <a:cs typeface="Arial" panose="020B0604020202020204" pitchFamily="34" charset="0"/>
              </a:rPr>
              <a:t>https://www.ihgplc.com/en/news-and-media/news-releases/2021/ihg-hotels-and-resorts-announces-digital-check-in-is-now-available</a:t>
            </a:r>
            <a:r>
              <a:rPr lang="en-GB" sz="1200" dirty="0">
                <a:effectLst/>
                <a:latin typeface="Times New Roman" panose="02020603050405020304" pitchFamily="18" charset="0"/>
                <a:ea typeface="Arial" panose="020B0604020202020204" pitchFamily="34" charset="0"/>
                <a:cs typeface="Arial" panose="020B0604020202020204" pitchFamily="34" charset="0"/>
              </a:rPr>
              <a:t> [Accessed 2 May 2024].</a:t>
            </a:r>
            <a:endParaRPr lang="en-IN" sz="1200" dirty="0">
              <a:effectLst/>
              <a:latin typeface="Times New Roman" panose="02020603050405020304" pitchFamily="18" charset="0"/>
              <a:ea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IN" sz="1200" dirty="0" err="1">
                <a:solidFill>
                  <a:srgbClr val="222222"/>
                </a:solidFill>
                <a:effectLst/>
                <a:latin typeface="Times New Roman" panose="02020603050405020304" pitchFamily="18" charset="0"/>
                <a:ea typeface="Times New Roman" panose="02020603050405020304" pitchFamily="18" charset="0"/>
              </a:rPr>
              <a:t>Japutra</a:t>
            </a:r>
            <a:r>
              <a:rPr lang="en-IN" sz="1200" dirty="0">
                <a:solidFill>
                  <a:srgbClr val="222222"/>
                </a:solidFill>
                <a:effectLst/>
                <a:latin typeface="Times New Roman" panose="02020603050405020304" pitchFamily="18" charset="0"/>
                <a:ea typeface="Times New Roman" panose="02020603050405020304" pitchFamily="18" charset="0"/>
              </a:rPr>
              <a:t>, A. and </a:t>
            </a:r>
            <a:r>
              <a:rPr lang="en-IN" sz="1200" dirty="0" err="1">
                <a:solidFill>
                  <a:srgbClr val="222222"/>
                </a:solidFill>
                <a:effectLst/>
                <a:latin typeface="Times New Roman" panose="02020603050405020304" pitchFamily="18" charset="0"/>
                <a:ea typeface="Times New Roman" panose="02020603050405020304" pitchFamily="18" charset="0"/>
              </a:rPr>
              <a:t>Situmorang</a:t>
            </a:r>
            <a:r>
              <a:rPr lang="en-IN" sz="1200" dirty="0">
                <a:solidFill>
                  <a:srgbClr val="222222"/>
                </a:solidFill>
                <a:effectLst/>
                <a:latin typeface="Times New Roman" panose="02020603050405020304" pitchFamily="18" charset="0"/>
                <a:ea typeface="Times New Roman" panose="02020603050405020304" pitchFamily="18" charset="0"/>
              </a:rPr>
              <a:t>, R., (2021). The repercussions and challenges of COVID-19 in the hotel industry: Potential strategies from a case study of Indonesia. </a:t>
            </a:r>
            <a:r>
              <a:rPr lang="en-IN" sz="1200" i="1" dirty="0">
                <a:solidFill>
                  <a:srgbClr val="222222"/>
                </a:solidFill>
                <a:effectLst/>
                <a:latin typeface="Times New Roman" panose="02020603050405020304" pitchFamily="18" charset="0"/>
                <a:ea typeface="Times New Roman" panose="02020603050405020304" pitchFamily="18" charset="0"/>
              </a:rPr>
              <a:t>International Journal of Hospitality Management</a:t>
            </a:r>
            <a:r>
              <a:rPr lang="en-IN" sz="1200" dirty="0">
                <a:solidFill>
                  <a:srgbClr val="222222"/>
                </a:solidFill>
                <a:effectLst/>
                <a:latin typeface="Times New Roman" panose="02020603050405020304" pitchFamily="18" charset="0"/>
                <a:ea typeface="Times New Roman" panose="02020603050405020304" pitchFamily="18" charset="0"/>
              </a:rPr>
              <a:t>, </a:t>
            </a:r>
            <a:r>
              <a:rPr lang="en-IN" sz="1200" i="1" dirty="0">
                <a:solidFill>
                  <a:srgbClr val="222222"/>
                </a:solidFill>
                <a:effectLst/>
                <a:latin typeface="Times New Roman" panose="02020603050405020304" pitchFamily="18" charset="0"/>
                <a:ea typeface="Times New Roman" panose="02020603050405020304" pitchFamily="18" charset="0"/>
              </a:rPr>
              <a:t>95</a:t>
            </a:r>
            <a:r>
              <a:rPr lang="en-IN" sz="1200" dirty="0">
                <a:solidFill>
                  <a:srgbClr val="222222"/>
                </a:solidFill>
                <a:effectLst/>
                <a:latin typeface="Times New Roman" panose="02020603050405020304" pitchFamily="18" charset="0"/>
                <a:ea typeface="Times New Roman" panose="02020603050405020304" pitchFamily="18" charset="0"/>
              </a:rPr>
              <a:t>, p.102890.</a:t>
            </a:r>
            <a:endParaRPr lang="en-IN" sz="1200" dirty="0">
              <a:effectLst/>
              <a:latin typeface="Times New Roman" panose="02020603050405020304" pitchFamily="18" charset="0"/>
              <a:ea typeface="Times New Roman" panose="02020603050405020304" pitchFamily="18" charset="0"/>
            </a:endParaRPr>
          </a:p>
          <a:p>
            <a:pPr marL="171450" indent="-171450" algn="just">
              <a:buFont typeface="Wingdings" panose="05000000000000000000" pitchFamily="2" charset="2"/>
              <a:buChar char="q"/>
            </a:pPr>
            <a:r>
              <a:rPr lang="en-GB" sz="12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Johnson, A.G., (2020). We are not yet done exploring the hospitality workforce. </a:t>
            </a:r>
            <a:r>
              <a:rPr lang="en-GB" sz="12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International Journal of hospitality management</a:t>
            </a:r>
            <a:r>
              <a:rPr lang="en-GB" sz="12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a:t>
            </a:r>
            <a:r>
              <a:rPr lang="en-GB" sz="1200" i="1"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86</a:t>
            </a:r>
            <a:r>
              <a:rPr lang="en-GB" sz="1200" dirty="0">
                <a:solidFill>
                  <a:srgbClr val="222222"/>
                </a:solidFill>
                <a:effectLst/>
                <a:latin typeface="Times New Roman" panose="02020603050405020304" pitchFamily="18" charset="0"/>
                <a:ea typeface="Arial" panose="020B0604020202020204" pitchFamily="34" charset="0"/>
                <a:cs typeface="Times New Roman" panose="02020603050405020304" pitchFamily="18" charset="0"/>
              </a:rPr>
              <a:t>, p.102402.</a:t>
            </a:r>
            <a:endParaRPr lang="en-IN" sz="1200" dirty="0">
              <a:effectLst/>
              <a:latin typeface="Times New Roman" panose="02020603050405020304" pitchFamily="18" charset="0"/>
              <a:ea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200" dirty="0">
                <a:effectLst/>
                <a:latin typeface="Times New Roman" panose="02020603050405020304" pitchFamily="18" charset="0"/>
                <a:ea typeface="Arial" panose="020B0604020202020204" pitchFamily="34" charset="0"/>
                <a:cs typeface="Arial" panose="020B0604020202020204" pitchFamily="34" charset="0"/>
              </a:rPr>
              <a:t>McKinsey, (2023). </a:t>
            </a:r>
            <a:r>
              <a:rPr lang="en-GB" sz="1200" i="1" dirty="0">
                <a:effectLst/>
                <a:latin typeface="Times New Roman" panose="02020603050405020304" pitchFamily="18" charset="0"/>
                <a:ea typeface="Arial" panose="020B0604020202020204" pitchFamily="34" charset="0"/>
                <a:cs typeface="Arial" panose="020B0604020202020204" pitchFamily="34" charset="0"/>
              </a:rPr>
              <a:t>Environmentally Sustainable Operations. </a:t>
            </a:r>
            <a:r>
              <a:rPr lang="en-GB" sz="12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200" u="sng" dirty="0">
                <a:effectLst/>
                <a:latin typeface="Times New Roman" panose="02020603050405020304" pitchFamily="18" charset="0"/>
                <a:ea typeface="Arial" panose="020B0604020202020204" pitchFamily="34" charset="0"/>
                <a:cs typeface="Arial" panose="020B0604020202020204" pitchFamily="34" charset="0"/>
              </a:rPr>
              <a:t>https://www.mckinsey.com/capabilities/operations/how-we-help-clients/environmentally-sustainable-operations</a:t>
            </a:r>
            <a:r>
              <a:rPr lang="en-GB" sz="1200" dirty="0">
                <a:effectLst/>
                <a:latin typeface="Times New Roman" panose="02020603050405020304" pitchFamily="18" charset="0"/>
                <a:ea typeface="Arial" panose="020B0604020202020204" pitchFamily="34" charset="0"/>
                <a:cs typeface="Arial" panose="020B0604020202020204" pitchFamily="34" charset="0"/>
              </a:rPr>
              <a:t> [Accessed 29 April 2024].</a:t>
            </a:r>
            <a:endParaRPr lang="en-IN" sz="1200" dirty="0">
              <a:effectLst/>
              <a:latin typeface="Times New Roman" panose="02020603050405020304" pitchFamily="18" charset="0"/>
              <a:ea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IN" sz="1200" dirty="0">
                <a:solidFill>
                  <a:srgbClr val="222222"/>
                </a:solidFill>
                <a:effectLst/>
                <a:latin typeface="Times New Roman" panose="02020603050405020304" pitchFamily="18" charset="0"/>
                <a:ea typeface="Times New Roman" panose="02020603050405020304" pitchFamily="18" charset="0"/>
              </a:rPr>
              <a:t>Morosan, C. and Bowen, J.T., (2022). Labor shortage solution: redefining hospitality through digitization. </a:t>
            </a:r>
            <a:r>
              <a:rPr lang="en-IN" sz="1200" i="1" dirty="0">
                <a:solidFill>
                  <a:srgbClr val="222222"/>
                </a:solidFill>
                <a:effectLst/>
                <a:latin typeface="Times New Roman" panose="02020603050405020304" pitchFamily="18" charset="0"/>
                <a:ea typeface="Times New Roman" panose="02020603050405020304" pitchFamily="18" charset="0"/>
              </a:rPr>
              <a:t>International Journal of Contemporary Hospitality Management</a:t>
            </a:r>
            <a:r>
              <a:rPr lang="en-IN" sz="1200" dirty="0">
                <a:solidFill>
                  <a:srgbClr val="222222"/>
                </a:solidFill>
                <a:effectLst/>
                <a:latin typeface="Times New Roman" panose="02020603050405020304" pitchFamily="18" charset="0"/>
                <a:ea typeface="Times New Roman" panose="02020603050405020304" pitchFamily="18" charset="0"/>
              </a:rPr>
              <a:t>, </a:t>
            </a:r>
            <a:r>
              <a:rPr lang="en-IN" sz="1200" i="1" dirty="0">
                <a:solidFill>
                  <a:srgbClr val="222222"/>
                </a:solidFill>
                <a:effectLst/>
                <a:latin typeface="Times New Roman" panose="02020603050405020304" pitchFamily="18" charset="0"/>
                <a:ea typeface="Times New Roman" panose="02020603050405020304" pitchFamily="18" charset="0"/>
              </a:rPr>
              <a:t>34</a:t>
            </a:r>
            <a:r>
              <a:rPr lang="en-IN" sz="1200" dirty="0">
                <a:solidFill>
                  <a:srgbClr val="222222"/>
                </a:solidFill>
                <a:effectLst/>
                <a:latin typeface="Times New Roman" panose="02020603050405020304" pitchFamily="18" charset="0"/>
                <a:ea typeface="Times New Roman" panose="02020603050405020304" pitchFamily="18" charset="0"/>
              </a:rPr>
              <a:t>(12), pp.4674-4685.</a:t>
            </a:r>
            <a:endParaRPr lang="en-IN" sz="1200" dirty="0">
              <a:effectLst/>
              <a:latin typeface="Times New Roman" panose="02020603050405020304" pitchFamily="18" charset="0"/>
              <a:ea typeface="Times New Roman" panose="02020603050405020304" pitchFamily="18" charset="0"/>
            </a:endParaRPr>
          </a:p>
          <a:p>
            <a:pPr marL="171450" indent="-171450" algn="just">
              <a:buFont typeface="Wingdings" panose="05000000000000000000" pitchFamily="2" charset="2"/>
              <a:buChar char="q"/>
            </a:pPr>
            <a:r>
              <a:rPr lang="en-GB" sz="1200" dirty="0">
                <a:effectLst/>
                <a:latin typeface="Times New Roman" panose="02020603050405020304" pitchFamily="18" charset="0"/>
                <a:ea typeface="Arial" panose="020B0604020202020204" pitchFamily="34" charset="0"/>
                <a:cs typeface="Arial" panose="020B0604020202020204" pitchFamily="34" charset="0"/>
              </a:rPr>
              <a:t>Nickerson, C., (2023). </a:t>
            </a:r>
            <a:r>
              <a:rPr lang="en-GB" sz="1200" i="1" dirty="0">
                <a:effectLst/>
                <a:latin typeface="Times New Roman" panose="02020603050405020304" pitchFamily="18" charset="0"/>
                <a:ea typeface="Arial" panose="020B0604020202020204" pitchFamily="34" charset="0"/>
                <a:cs typeface="Arial" panose="020B0604020202020204" pitchFamily="34" charset="0"/>
              </a:rPr>
              <a:t>Herzberg’s Two-Factor Theory Of Motivation-Hygiene. </a:t>
            </a:r>
            <a:r>
              <a:rPr lang="en-GB" sz="12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200" u="sng" dirty="0">
                <a:effectLst/>
                <a:latin typeface="Times New Roman" panose="02020603050405020304" pitchFamily="18" charset="0"/>
                <a:ea typeface="Arial" panose="020B0604020202020204" pitchFamily="34" charset="0"/>
                <a:cs typeface="Arial" panose="020B0604020202020204" pitchFamily="34" charset="0"/>
              </a:rPr>
              <a:t>https://www.simplypsychology.org/herzbergs-two-factor-theory.html</a:t>
            </a:r>
            <a:r>
              <a:rPr lang="en-GB" sz="1200" dirty="0">
                <a:effectLst/>
                <a:latin typeface="Times New Roman" panose="02020603050405020304" pitchFamily="18" charset="0"/>
                <a:ea typeface="Arial" panose="020B0604020202020204" pitchFamily="34" charset="0"/>
                <a:cs typeface="Arial" panose="020B0604020202020204" pitchFamily="34" charset="0"/>
              </a:rPr>
              <a:t> [Accessed 2 May 2024].</a:t>
            </a:r>
            <a:endParaRPr lang="en-IN" sz="1200" dirty="0">
              <a:effectLst/>
              <a:latin typeface="Times New Roman" panose="02020603050405020304" pitchFamily="18" charset="0"/>
              <a:ea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IN" sz="1200" dirty="0" err="1">
                <a:solidFill>
                  <a:srgbClr val="222222"/>
                </a:solidFill>
                <a:effectLst/>
                <a:latin typeface="Times New Roman" panose="02020603050405020304" pitchFamily="18" charset="0"/>
                <a:ea typeface="Times New Roman" panose="02020603050405020304" pitchFamily="18" charset="0"/>
              </a:rPr>
              <a:t>Ntounis</a:t>
            </a:r>
            <a:r>
              <a:rPr lang="en-IN" sz="1200" dirty="0">
                <a:solidFill>
                  <a:srgbClr val="222222"/>
                </a:solidFill>
                <a:effectLst/>
                <a:latin typeface="Times New Roman" panose="02020603050405020304" pitchFamily="18" charset="0"/>
                <a:ea typeface="Times New Roman" panose="02020603050405020304" pitchFamily="18" charset="0"/>
              </a:rPr>
              <a:t>, N., Parker, C., Skinner, H., Steadman, C. and </a:t>
            </a:r>
            <a:r>
              <a:rPr lang="en-IN" sz="1200" dirty="0" err="1">
                <a:solidFill>
                  <a:srgbClr val="222222"/>
                </a:solidFill>
                <a:effectLst/>
                <a:latin typeface="Times New Roman" panose="02020603050405020304" pitchFamily="18" charset="0"/>
                <a:ea typeface="Times New Roman" panose="02020603050405020304" pitchFamily="18" charset="0"/>
              </a:rPr>
              <a:t>Warnaby</a:t>
            </a:r>
            <a:r>
              <a:rPr lang="en-IN" sz="1200" dirty="0">
                <a:solidFill>
                  <a:srgbClr val="222222"/>
                </a:solidFill>
                <a:effectLst/>
                <a:latin typeface="Times New Roman" panose="02020603050405020304" pitchFamily="18" charset="0"/>
                <a:ea typeface="Times New Roman" panose="02020603050405020304" pitchFamily="18" charset="0"/>
              </a:rPr>
              <a:t>, G., (2022). Tourism and Hospitality industry resilience during the Covid-19 pandemic: Evidence from England. </a:t>
            </a:r>
            <a:r>
              <a:rPr lang="en-IN" sz="1200" i="1" dirty="0">
                <a:solidFill>
                  <a:srgbClr val="222222"/>
                </a:solidFill>
                <a:effectLst/>
                <a:latin typeface="Times New Roman" panose="02020603050405020304" pitchFamily="18" charset="0"/>
                <a:ea typeface="Times New Roman" panose="02020603050405020304" pitchFamily="18" charset="0"/>
              </a:rPr>
              <a:t>Current Issues in Tourism</a:t>
            </a:r>
            <a:r>
              <a:rPr lang="en-IN" sz="1200" dirty="0">
                <a:solidFill>
                  <a:srgbClr val="222222"/>
                </a:solidFill>
                <a:effectLst/>
                <a:latin typeface="Times New Roman" panose="02020603050405020304" pitchFamily="18" charset="0"/>
                <a:ea typeface="Times New Roman" panose="02020603050405020304" pitchFamily="18" charset="0"/>
              </a:rPr>
              <a:t>, </a:t>
            </a:r>
            <a:r>
              <a:rPr lang="en-IN" sz="1200" i="1" dirty="0">
                <a:solidFill>
                  <a:srgbClr val="222222"/>
                </a:solidFill>
                <a:effectLst/>
                <a:latin typeface="Times New Roman" panose="02020603050405020304" pitchFamily="18" charset="0"/>
                <a:ea typeface="Times New Roman" panose="02020603050405020304" pitchFamily="18" charset="0"/>
              </a:rPr>
              <a:t>25</a:t>
            </a:r>
            <a:r>
              <a:rPr lang="en-IN" sz="1200" dirty="0">
                <a:solidFill>
                  <a:srgbClr val="222222"/>
                </a:solidFill>
                <a:effectLst/>
                <a:latin typeface="Times New Roman" panose="02020603050405020304" pitchFamily="18" charset="0"/>
                <a:ea typeface="Times New Roman" panose="02020603050405020304" pitchFamily="18" charset="0"/>
              </a:rPr>
              <a:t>(1), pp.46-59.</a:t>
            </a:r>
            <a:endParaRPr lang="en-IN" sz="1200" dirty="0">
              <a:effectLst/>
              <a:latin typeface="Times New Roman" panose="02020603050405020304" pitchFamily="18" charset="0"/>
              <a:ea typeface="Times New Roman" panose="02020603050405020304" pitchFamily="18" charset="0"/>
            </a:endParaRPr>
          </a:p>
          <a:p>
            <a:pPr marL="171450" indent="-171450" algn="just">
              <a:buFont typeface="Wingdings" panose="05000000000000000000" pitchFamily="2" charset="2"/>
              <a:buChar char="q"/>
            </a:pPr>
            <a:r>
              <a:rPr lang="en-IN" sz="1200" dirty="0" err="1">
                <a:solidFill>
                  <a:srgbClr val="222222"/>
                </a:solidFill>
                <a:effectLst/>
                <a:latin typeface="Times New Roman" panose="02020603050405020304" pitchFamily="18" charset="0"/>
                <a:ea typeface="Times New Roman" panose="02020603050405020304" pitchFamily="18" charset="0"/>
              </a:rPr>
              <a:t>Piga</a:t>
            </a:r>
            <a:r>
              <a:rPr lang="en-IN" sz="1200" dirty="0">
                <a:solidFill>
                  <a:srgbClr val="222222"/>
                </a:solidFill>
                <a:effectLst/>
                <a:latin typeface="Times New Roman" panose="02020603050405020304" pitchFamily="18" charset="0"/>
                <a:ea typeface="Times New Roman" panose="02020603050405020304" pitchFamily="18" charset="0"/>
              </a:rPr>
              <a:t>, C.A., </a:t>
            </a:r>
            <a:r>
              <a:rPr lang="en-IN" sz="1200" dirty="0" err="1">
                <a:solidFill>
                  <a:srgbClr val="222222"/>
                </a:solidFill>
                <a:effectLst/>
                <a:latin typeface="Times New Roman" panose="02020603050405020304" pitchFamily="18" charset="0"/>
                <a:ea typeface="Times New Roman" panose="02020603050405020304" pitchFamily="18" charset="0"/>
              </a:rPr>
              <a:t>Abrate</a:t>
            </a:r>
            <a:r>
              <a:rPr lang="en-IN" sz="1200" dirty="0">
                <a:solidFill>
                  <a:srgbClr val="222222"/>
                </a:solidFill>
                <a:effectLst/>
                <a:latin typeface="Times New Roman" panose="02020603050405020304" pitchFamily="18" charset="0"/>
                <a:ea typeface="Times New Roman" panose="02020603050405020304" pitchFamily="18" charset="0"/>
              </a:rPr>
              <a:t>, G., </a:t>
            </a:r>
            <a:r>
              <a:rPr lang="en-IN" sz="1200" dirty="0" err="1">
                <a:solidFill>
                  <a:srgbClr val="222222"/>
                </a:solidFill>
                <a:effectLst/>
                <a:latin typeface="Times New Roman" panose="02020603050405020304" pitchFamily="18" charset="0"/>
                <a:ea typeface="Times New Roman" panose="02020603050405020304" pitchFamily="18" charset="0"/>
              </a:rPr>
              <a:t>Viglia</a:t>
            </a:r>
            <a:r>
              <a:rPr lang="en-IN" sz="1200" dirty="0">
                <a:solidFill>
                  <a:srgbClr val="222222"/>
                </a:solidFill>
                <a:effectLst/>
                <a:latin typeface="Times New Roman" panose="02020603050405020304" pitchFamily="18" charset="0"/>
                <a:ea typeface="Times New Roman" panose="02020603050405020304" pitchFamily="18" charset="0"/>
              </a:rPr>
              <a:t>, G. and De Canio, F., (2022). How the hospitality industry reacts to COVID-19: Structural, managerial and tactical factors. </a:t>
            </a:r>
            <a:r>
              <a:rPr lang="en-IN" sz="1200" i="1" dirty="0">
                <a:solidFill>
                  <a:srgbClr val="222222"/>
                </a:solidFill>
                <a:effectLst/>
                <a:latin typeface="Times New Roman" panose="02020603050405020304" pitchFamily="18" charset="0"/>
                <a:ea typeface="Times New Roman" panose="02020603050405020304" pitchFamily="18" charset="0"/>
              </a:rPr>
              <a:t>Journal of Revenue and Pricing Management</a:t>
            </a:r>
            <a:r>
              <a:rPr lang="en-IN" sz="1200" dirty="0">
                <a:solidFill>
                  <a:srgbClr val="222222"/>
                </a:solidFill>
                <a:effectLst/>
                <a:latin typeface="Times New Roman" panose="02020603050405020304" pitchFamily="18" charset="0"/>
                <a:ea typeface="Times New Roman" panose="02020603050405020304" pitchFamily="18" charset="0"/>
              </a:rPr>
              <a:t>, </a:t>
            </a:r>
            <a:r>
              <a:rPr lang="en-IN" sz="1200" i="1" dirty="0">
                <a:solidFill>
                  <a:srgbClr val="222222"/>
                </a:solidFill>
                <a:effectLst/>
                <a:latin typeface="Times New Roman" panose="02020603050405020304" pitchFamily="18" charset="0"/>
                <a:ea typeface="Times New Roman" panose="02020603050405020304" pitchFamily="18" charset="0"/>
              </a:rPr>
              <a:t>21</a:t>
            </a:r>
            <a:r>
              <a:rPr lang="en-IN" sz="1200" dirty="0">
                <a:solidFill>
                  <a:srgbClr val="222222"/>
                </a:solidFill>
                <a:effectLst/>
                <a:latin typeface="Times New Roman" panose="02020603050405020304" pitchFamily="18" charset="0"/>
                <a:ea typeface="Times New Roman" panose="02020603050405020304" pitchFamily="18" charset="0"/>
              </a:rPr>
              <a:t>(5), p.503.</a:t>
            </a:r>
            <a:endParaRPr lang="en-IN" sz="1200" dirty="0">
              <a:effectLst/>
              <a:latin typeface="Times New Roman" panose="02020603050405020304" pitchFamily="18" charset="0"/>
              <a:ea typeface="Times New Roman" panose="02020603050405020304" pitchFamily="18" charset="0"/>
            </a:endParaRPr>
          </a:p>
          <a:p>
            <a:pPr marL="171450" indent="-171450" algn="just">
              <a:buFont typeface="Wingdings" panose="05000000000000000000" pitchFamily="2" charset="2"/>
              <a:buChar char="q"/>
            </a:pPr>
            <a:r>
              <a:rPr lang="en-GB" sz="1200" dirty="0">
                <a:effectLst/>
                <a:latin typeface="Times New Roman" panose="02020603050405020304" pitchFamily="18" charset="0"/>
                <a:ea typeface="Arial" panose="020B0604020202020204" pitchFamily="34" charset="0"/>
                <a:cs typeface="Arial" panose="020B0604020202020204" pitchFamily="34" charset="0"/>
              </a:rPr>
              <a:t>Premier Inn, (2021). </a:t>
            </a:r>
            <a:r>
              <a:rPr lang="en-GB" sz="1200" i="1" dirty="0">
                <a:effectLst/>
                <a:latin typeface="Times New Roman" panose="02020603050405020304" pitchFamily="18" charset="0"/>
                <a:ea typeface="Arial" panose="020B0604020202020204" pitchFamily="34" charset="0"/>
                <a:cs typeface="Arial" panose="020B0604020202020204" pitchFamily="34" charset="0"/>
              </a:rPr>
              <a:t>News. </a:t>
            </a:r>
            <a:r>
              <a:rPr lang="en-GB" sz="12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200" u="sng" dirty="0">
                <a:effectLst/>
                <a:latin typeface="Times New Roman" panose="02020603050405020304" pitchFamily="18" charset="0"/>
                <a:ea typeface="Arial" panose="020B0604020202020204" pitchFamily="34" charset="0"/>
                <a:cs typeface="Arial" panose="020B0604020202020204" pitchFamily="34" charset="0"/>
              </a:rPr>
              <a:t>https://www.premierinn.com/gb/en/news/2021/life-skills-academy.html</a:t>
            </a:r>
            <a:r>
              <a:rPr lang="en-GB" sz="1200" dirty="0">
                <a:effectLst/>
                <a:latin typeface="Times New Roman" panose="02020603050405020304" pitchFamily="18" charset="0"/>
                <a:ea typeface="Arial" panose="020B0604020202020204" pitchFamily="34" charset="0"/>
                <a:cs typeface="Arial" panose="020B0604020202020204" pitchFamily="34" charset="0"/>
              </a:rPr>
              <a:t> [Accessed 1 May 2024].</a:t>
            </a:r>
            <a:endParaRPr lang="en-IN" sz="1200" dirty="0">
              <a:effectLst/>
              <a:latin typeface="Times New Roman" panose="02020603050405020304" pitchFamily="18" charset="0"/>
              <a:ea typeface="Arial" panose="020B0604020202020204" pitchFamily="34" charset="0"/>
              <a:cs typeface="Arial" panose="020B0604020202020204" pitchFamily="34" charset="0"/>
            </a:endParaRPr>
          </a:p>
          <a:p>
            <a:pPr marL="171450" indent="-171450" algn="just">
              <a:buFont typeface="Wingdings" panose="05000000000000000000" pitchFamily="2" charset="2"/>
              <a:buChar char="q"/>
            </a:pPr>
            <a:r>
              <a:rPr lang="en-GB" sz="1200" dirty="0">
                <a:effectLst/>
                <a:latin typeface="Times New Roman" panose="02020603050405020304" pitchFamily="18" charset="0"/>
                <a:ea typeface="Arial" panose="020B0604020202020204" pitchFamily="34" charset="0"/>
                <a:cs typeface="Arial" panose="020B0604020202020204" pitchFamily="34" charset="0"/>
              </a:rPr>
              <a:t>Travelodge, (2023). </a:t>
            </a:r>
            <a:r>
              <a:rPr lang="en-GB" sz="1200" i="1" dirty="0">
                <a:effectLst/>
                <a:latin typeface="Times New Roman" panose="02020603050405020304" pitchFamily="18" charset="0"/>
                <a:ea typeface="Arial" panose="020B0604020202020204" pitchFamily="34" charset="0"/>
                <a:cs typeface="Arial" panose="020B0604020202020204" pitchFamily="34" charset="0"/>
              </a:rPr>
              <a:t>7 tips for getting back into your usual work routine. </a:t>
            </a:r>
            <a:r>
              <a:rPr lang="en-GB" sz="1200" dirty="0">
                <a:effectLst/>
                <a:latin typeface="Times New Roman" panose="02020603050405020304" pitchFamily="18" charset="0"/>
                <a:ea typeface="Arial" panose="020B0604020202020204" pitchFamily="34" charset="0"/>
                <a:cs typeface="Arial" panose="020B0604020202020204" pitchFamily="34" charset="0"/>
              </a:rPr>
              <a:t>[Online] Available at: </a:t>
            </a:r>
            <a:r>
              <a:rPr lang="en-GB" sz="1200" u="sng" dirty="0">
                <a:effectLst/>
                <a:latin typeface="Times New Roman" panose="02020603050405020304" pitchFamily="18" charset="0"/>
                <a:ea typeface="Arial" panose="020B0604020202020204" pitchFamily="34" charset="0"/>
                <a:cs typeface="Arial" panose="020B0604020202020204" pitchFamily="34" charset="0"/>
              </a:rPr>
              <a:t>https://www.travelodge.co.uk/blog/business-travel/tips-for-getting-back-into-a-work-routine/ </a:t>
            </a:r>
            <a:r>
              <a:rPr lang="en-GB" sz="1200" dirty="0">
                <a:effectLst/>
                <a:latin typeface="Times New Roman" panose="02020603050405020304" pitchFamily="18" charset="0"/>
                <a:ea typeface="Arial" panose="020B0604020202020204" pitchFamily="34" charset="0"/>
                <a:cs typeface="Arial" panose="020B0604020202020204" pitchFamily="34" charset="0"/>
              </a:rPr>
              <a:t>[Accessed 2 May 2024].</a:t>
            </a:r>
            <a:endParaRPr lang="en-IN" sz="1200" dirty="0">
              <a:effectLst/>
              <a:latin typeface="Times New Roman" panose="02020603050405020304" pitchFamily="18"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070917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2903</Words>
  <PresentationFormat>Widescreen</PresentationFormat>
  <Paragraphs>151</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Times New Roman</vt:lpstr>
      <vt:lpstr>Wingdings</vt:lpstr>
      <vt:lpstr>Office Theme</vt:lpstr>
      <vt:lpstr>PowerPoint Presentation</vt:lpstr>
      <vt:lpstr>Table of content </vt:lpstr>
      <vt:lpstr>Introduction </vt:lpstr>
      <vt:lpstr>Overview of literature </vt:lpstr>
      <vt:lpstr>Application to the hotel and hospitality sector </vt:lpstr>
      <vt:lpstr>Contd….</vt:lpstr>
      <vt:lpstr>Contd….</vt:lpstr>
      <vt:lpstr>Contd….</vt:lpstr>
      <vt:lpstr>Future policy and management options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dcterms:created xsi:type="dcterms:W3CDTF">2024-05-06T14:28:13Z</dcterms:created>
  <dcterms:modified xsi:type="dcterms:W3CDTF">2024-05-21T22:06:24Z</dcterms:modified>
</cp:coreProperties>
</file>