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256" r:id="rId2"/>
    <p:sldId id="269" r:id="rId3"/>
    <p:sldId id="805" r:id="rId4"/>
    <p:sldId id="354" r:id="rId5"/>
    <p:sldId id="807" r:id="rId6"/>
    <p:sldId id="808" r:id="rId7"/>
    <p:sldId id="806" r:id="rId8"/>
    <p:sldId id="810" r:id="rId9"/>
    <p:sldId id="809" r:id="rId10"/>
    <p:sldId id="816" r:id="rId11"/>
    <p:sldId id="817" r:id="rId12"/>
    <p:sldId id="811" r:id="rId13"/>
    <p:sldId id="812" r:id="rId14"/>
    <p:sldId id="290" r:id="rId15"/>
    <p:sldId id="813" r:id="rId16"/>
    <p:sldId id="814" r:id="rId17"/>
    <p:sldId id="815" r:id="rId18"/>
    <p:sldId id="291" r:id="rId19"/>
    <p:sldId id="278" r:id="rId20"/>
    <p:sldId id="292" r:id="rId21"/>
    <p:sldId id="272" r:id="rId22"/>
    <p:sldId id="277" r:id="rId23"/>
    <p:sldId id="349" r:id="rId24"/>
    <p:sldId id="320" r:id="rId25"/>
    <p:sldId id="319" r:id="rId26"/>
    <p:sldId id="350" r:id="rId27"/>
    <p:sldId id="351" r:id="rId28"/>
    <p:sldId id="352" r:id="rId29"/>
    <p:sldId id="313" r:id="rId30"/>
    <p:sldId id="353" r:id="rId31"/>
    <p:sldId id="818" r:id="rId32"/>
    <p:sldId id="274" r:id="rId33"/>
    <p:sldId id="283" r:id="rId34"/>
    <p:sldId id="285" r:id="rId35"/>
    <p:sldId id="286" r:id="rId36"/>
    <p:sldId id="295" r:id="rId37"/>
    <p:sldId id="296" r:id="rId38"/>
    <p:sldId id="298" r:id="rId39"/>
    <p:sldId id="289" r:id="rId40"/>
    <p:sldId id="265" r:id="rId41"/>
    <p:sldId id="266" r:id="rId42"/>
    <p:sldId id="267" r:id="rId43"/>
    <p:sldId id="268" r:id="rId44"/>
    <p:sldId id="287" r:id="rId45"/>
    <p:sldId id="288"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AC8E64-D23C-42C3-8BFE-33CAEF8A2119}" v="46" dt="2025-06-02T14:56:32.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2" autoAdjust="0"/>
    <p:restoredTop sz="94666" autoAdjust="0"/>
  </p:normalViewPr>
  <p:slideViewPr>
    <p:cSldViewPr snapToGrid="0">
      <p:cViewPr varScale="1">
        <p:scale>
          <a:sx n="85" d="100"/>
          <a:sy n="85" d="100"/>
        </p:scale>
        <p:origin x="48" y="1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CEAC8E64-D23C-42C3-8BFE-33CAEF8A2119}"/>
    <pc:docChg chg="undo custSel modSld">
      <pc:chgData name="Helen Lee" userId="950b76d7-29a8-4037-9cf6-1d47a6b96373" providerId="ADAL" clId="{CEAC8E64-D23C-42C3-8BFE-33CAEF8A2119}" dt="2025-06-02T14:56:35.935" v="68" actId="1076"/>
      <pc:docMkLst>
        <pc:docMk/>
      </pc:docMkLst>
      <pc:sldChg chg="addSp delSp modSp mod setBg setClrOvrMap">
        <pc:chgData name="Helen Lee" userId="950b76d7-29a8-4037-9cf6-1d47a6b96373" providerId="ADAL" clId="{CEAC8E64-D23C-42C3-8BFE-33CAEF8A2119}" dt="2025-06-02T14:56:35.935" v="68" actId="1076"/>
        <pc:sldMkLst>
          <pc:docMk/>
          <pc:sldMk cId="538898333" sldId="256"/>
        </pc:sldMkLst>
        <pc:spChg chg="mod">
          <ac:chgData name="Helen Lee" userId="950b76d7-29a8-4037-9cf6-1d47a6b96373" providerId="ADAL" clId="{CEAC8E64-D23C-42C3-8BFE-33CAEF8A2119}" dt="2025-06-02T14:53:23.522" v="34" actId="26606"/>
          <ac:spMkLst>
            <pc:docMk/>
            <pc:sldMk cId="538898333" sldId="256"/>
            <ac:spMk id="7" creationId="{879D7418-4232-4F8B-9458-41D8C50607D0}"/>
          </ac:spMkLst>
        </pc:spChg>
        <pc:spChg chg="mod">
          <ac:chgData name="Helen Lee" userId="950b76d7-29a8-4037-9cf6-1d47a6b96373" providerId="ADAL" clId="{CEAC8E64-D23C-42C3-8BFE-33CAEF8A2119}" dt="2025-06-02T14:56:35.935" v="68" actId="1076"/>
          <ac:spMkLst>
            <pc:docMk/>
            <pc:sldMk cId="538898333" sldId="256"/>
            <ac:spMk id="8" creationId="{3D373A5E-230B-4417-9054-407770787E3A}"/>
          </ac:spMkLst>
        </pc:spChg>
        <pc:spChg chg="del">
          <ac:chgData name="Helen Lee" userId="950b76d7-29a8-4037-9cf6-1d47a6b96373" providerId="ADAL" clId="{CEAC8E64-D23C-42C3-8BFE-33CAEF8A2119}" dt="2025-06-02T14:52:51.482" v="15" actId="26606"/>
          <ac:spMkLst>
            <pc:docMk/>
            <pc:sldMk cId="538898333" sldId="256"/>
            <ac:spMk id="76" creationId="{71B2258F-86CA-4D4D-8270-BC05FCDEBFB3}"/>
          </ac:spMkLst>
        </pc:spChg>
        <pc:spChg chg="add del">
          <ac:chgData name="Helen Lee" userId="950b76d7-29a8-4037-9cf6-1d47a6b96373" providerId="ADAL" clId="{CEAC8E64-D23C-42C3-8BFE-33CAEF8A2119}" dt="2025-06-02T14:53:15.849" v="33" actId="26606"/>
          <ac:spMkLst>
            <pc:docMk/>
            <pc:sldMk cId="538898333" sldId="256"/>
            <ac:spMk id="81" creationId="{5DCB5928-DC7D-4612-9922-441966E15627}"/>
          </ac:spMkLst>
        </pc:spChg>
        <pc:spChg chg="add del">
          <ac:chgData name="Helen Lee" userId="950b76d7-29a8-4037-9cf6-1d47a6b96373" providerId="ADAL" clId="{CEAC8E64-D23C-42C3-8BFE-33CAEF8A2119}" dt="2025-06-02T14:53:15.849" v="33" actId="26606"/>
          <ac:spMkLst>
            <pc:docMk/>
            <pc:sldMk cId="538898333" sldId="256"/>
            <ac:spMk id="83" creationId="{682C1161-1736-45EC-99B7-33F3CAE9D517}"/>
          </ac:spMkLst>
        </pc:spChg>
        <pc:spChg chg="add del">
          <ac:chgData name="Helen Lee" userId="950b76d7-29a8-4037-9cf6-1d47a6b96373" providerId="ADAL" clId="{CEAC8E64-D23C-42C3-8BFE-33CAEF8A2119}" dt="2025-06-02T14:53:15.849" v="33" actId="26606"/>
          <ac:spMkLst>
            <pc:docMk/>
            <pc:sldMk cId="538898333" sldId="256"/>
            <ac:spMk id="85" creationId="{84D4DDB8-B68F-45B0-9F62-C4279996F672}"/>
          </ac:spMkLst>
        </pc:spChg>
        <pc:spChg chg="add del">
          <ac:chgData name="Helen Lee" userId="950b76d7-29a8-4037-9cf6-1d47a6b96373" providerId="ADAL" clId="{CEAC8E64-D23C-42C3-8BFE-33CAEF8A2119}" dt="2025-06-02T14:53:15.849" v="33" actId="26606"/>
          <ac:spMkLst>
            <pc:docMk/>
            <pc:sldMk cId="538898333" sldId="256"/>
            <ac:spMk id="87" creationId="{AF2F604E-43BE-4DC3-B983-E071523364F8}"/>
          </ac:spMkLst>
        </pc:spChg>
        <pc:spChg chg="add del">
          <ac:chgData name="Helen Lee" userId="950b76d7-29a8-4037-9cf6-1d47a6b96373" providerId="ADAL" clId="{CEAC8E64-D23C-42C3-8BFE-33CAEF8A2119}" dt="2025-06-02T14:53:15.849" v="33" actId="26606"/>
          <ac:spMkLst>
            <pc:docMk/>
            <pc:sldMk cId="538898333" sldId="256"/>
            <ac:spMk id="89" creationId="{08C9B587-E65E-4B52-B37C-ABEBB6E87928}"/>
          </ac:spMkLst>
        </pc:spChg>
        <pc:spChg chg="add del">
          <ac:chgData name="Helen Lee" userId="950b76d7-29a8-4037-9cf6-1d47a6b96373" providerId="ADAL" clId="{CEAC8E64-D23C-42C3-8BFE-33CAEF8A2119}" dt="2025-06-02T14:53:15.824" v="32" actId="26606"/>
          <ac:spMkLst>
            <pc:docMk/>
            <pc:sldMk cId="538898333" sldId="256"/>
            <ac:spMk id="94" creationId="{A8384FB5-9ADC-4DDC-881B-597D56F5B15D}"/>
          </ac:spMkLst>
        </pc:spChg>
        <pc:spChg chg="add del">
          <ac:chgData name="Helen Lee" userId="950b76d7-29a8-4037-9cf6-1d47a6b96373" providerId="ADAL" clId="{CEAC8E64-D23C-42C3-8BFE-33CAEF8A2119}" dt="2025-06-02T14:53:15.824" v="32" actId="26606"/>
          <ac:spMkLst>
            <pc:docMk/>
            <pc:sldMk cId="538898333" sldId="256"/>
            <ac:spMk id="100" creationId="{85149191-5F60-4A28-AAFF-039F96B0F3EC}"/>
          </ac:spMkLst>
        </pc:spChg>
        <pc:spChg chg="add del">
          <ac:chgData name="Helen Lee" userId="950b76d7-29a8-4037-9cf6-1d47a6b96373" providerId="ADAL" clId="{CEAC8E64-D23C-42C3-8BFE-33CAEF8A2119}" dt="2025-06-02T14:53:15.824" v="32" actId="26606"/>
          <ac:spMkLst>
            <pc:docMk/>
            <pc:sldMk cId="538898333" sldId="256"/>
            <ac:spMk id="102" creationId="{F8260ED5-17F7-4158-B241-D51DD4CF1B7E}"/>
          </ac:spMkLst>
        </pc:spChg>
        <pc:spChg chg="add del">
          <ac:chgData name="Helen Lee" userId="950b76d7-29a8-4037-9cf6-1d47a6b96373" providerId="ADAL" clId="{CEAC8E64-D23C-42C3-8BFE-33CAEF8A2119}" dt="2025-06-02T14:53:23.522" v="34" actId="26606"/>
          <ac:spMkLst>
            <pc:docMk/>
            <pc:sldMk cId="538898333" sldId="256"/>
            <ac:spMk id="104" creationId="{7DA3C418-758E-4180-A5D0-8655D6804587}"/>
          </ac:spMkLst>
        </pc:spChg>
        <pc:spChg chg="add del">
          <ac:chgData name="Helen Lee" userId="950b76d7-29a8-4037-9cf6-1d47a6b96373" providerId="ADAL" clId="{CEAC8E64-D23C-42C3-8BFE-33CAEF8A2119}" dt="2025-06-02T14:53:23.522" v="34" actId="26606"/>
          <ac:spMkLst>
            <pc:docMk/>
            <pc:sldMk cId="538898333" sldId="256"/>
            <ac:spMk id="105" creationId="{28C8EF06-5EC3-4883-AFAF-D74FF46550FB}"/>
          </ac:spMkLst>
        </pc:spChg>
        <pc:spChg chg="add">
          <ac:chgData name="Helen Lee" userId="950b76d7-29a8-4037-9cf6-1d47a6b96373" providerId="ADAL" clId="{CEAC8E64-D23C-42C3-8BFE-33CAEF8A2119}" dt="2025-06-02T14:53:23.522" v="34" actId="26606"/>
          <ac:spMkLst>
            <pc:docMk/>
            <pc:sldMk cId="538898333" sldId="256"/>
            <ac:spMk id="110" creationId="{A8384FB5-9ADC-4DDC-881B-597D56F5B15D}"/>
          </ac:spMkLst>
        </pc:spChg>
        <pc:spChg chg="add">
          <ac:chgData name="Helen Lee" userId="950b76d7-29a8-4037-9cf6-1d47a6b96373" providerId="ADAL" clId="{CEAC8E64-D23C-42C3-8BFE-33CAEF8A2119}" dt="2025-06-02T14:53:23.522" v="34" actId="26606"/>
          <ac:spMkLst>
            <pc:docMk/>
            <pc:sldMk cId="538898333" sldId="256"/>
            <ac:spMk id="112" creationId="{91E5A9A7-95C6-4F4F-B00E-C82E07FE62EF}"/>
          </ac:spMkLst>
        </pc:spChg>
        <pc:spChg chg="add">
          <ac:chgData name="Helen Lee" userId="950b76d7-29a8-4037-9cf6-1d47a6b96373" providerId="ADAL" clId="{CEAC8E64-D23C-42C3-8BFE-33CAEF8A2119}" dt="2025-06-02T14:53:23.522" v="34" actId="26606"/>
          <ac:spMkLst>
            <pc:docMk/>
            <pc:sldMk cId="538898333" sldId="256"/>
            <ac:spMk id="114" creationId="{D07DD2DE-F619-49DD-B5E7-03A290FF4ED1}"/>
          </ac:spMkLst>
        </pc:spChg>
        <pc:spChg chg="add">
          <ac:chgData name="Helen Lee" userId="950b76d7-29a8-4037-9cf6-1d47a6b96373" providerId="ADAL" clId="{CEAC8E64-D23C-42C3-8BFE-33CAEF8A2119}" dt="2025-06-02T14:53:23.522" v="34" actId="26606"/>
          <ac:spMkLst>
            <pc:docMk/>
            <pc:sldMk cId="538898333" sldId="256"/>
            <ac:spMk id="116" creationId="{85149191-5F60-4A28-AAFF-039F96B0F3EC}"/>
          </ac:spMkLst>
        </pc:spChg>
        <pc:spChg chg="add">
          <ac:chgData name="Helen Lee" userId="950b76d7-29a8-4037-9cf6-1d47a6b96373" providerId="ADAL" clId="{CEAC8E64-D23C-42C3-8BFE-33CAEF8A2119}" dt="2025-06-02T14:53:23.522" v="34" actId="26606"/>
          <ac:spMkLst>
            <pc:docMk/>
            <pc:sldMk cId="538898333" sldId="256"/>
            <ac:spMk id="118" creationId="{F8260ED5-17F7-4158-B241-D51DD4CF1B7E}"/>
          </ac:spMkLst>
        </pc:spChg>
        <pc:picChg chg="del mod">
          <ac:chgData name="Helen Lee" userId="950b76d7-29a8-4037-9cf6-1d47a6b96373" providerId="ADAL" clId="{CEAC8E64-D23C-42C3-8BFE-33CAEF8A2119}" dt="2025-06-02T14:49:22.390" v="1" actId="478"/>
          <ac:picMkLst>
            <pc:docMk/>
            <pc:sldMk cId="538898333" sldId="256"/>
            <ac:picMk id="2" creationId="{CC9A4CBD-02ED-038E-A902-1168048E5334}"/>
          </ac:picMkLst>
        </pc:picChg>
        <pc:picChg chg="add del mod ord">
          <ac:chgData name="Helen Lee" userId="950b76d7-29a8-4037-9cf6-1d47a6b96373" providerId="ADAL" clId="{CEAC8E64-D23C-42C3-8BFE-33CAEF8A2119}" dt="2025-06-02T14:54:07.126" v="36" actId="478"/>
          <ac:picMkLst>
            <pc:docMk/>
            <pc:sldMk cId="538898333" sldId="256"/>
            <ac:picMk id="3" creationId="{7AF120BC-282F-9ED8-F162-3173E23055A3}"/>
          </ac:picMkLst>
        </pc:picChg>
        <pc:picChg chg="add del mod">
          <ac:chgData name="Helen Lee" userId="950b76d7-29a8-4037-9cf6-1d47a6b96373" providerId="ADAL" clId="{CEAC8E64-D23C-42C3-8BFE-33CAEF8A2119}" dt="2025-06-02T14:55:36.451" v="39" actId="478"/>
          <ac:picMkLst>
            <pc:docMk/>
            <pc:sldMk cId="538898333" sldId="256"/>
            <ac:picMk id="4" creationId="{061204B2-B0EF-3904-2202-FA3DF269DFC8}"/>
          </ac:picMkLst>
        </pc:picChg>
        <pc:picChg chg="add mod">
          <ac:chgData name="Helen Lee" userId="950b76d7-29a8-4037-9cf6-1d47a6b96373" providerId="ADAL" clId="{CEAC8E64-D23C-42C3-8BFE-33CAEF8A2119}" dt="2025-06-02T14:55:58.120" v="44" actId="1076"/>
          <ac:picMkLst>
            <pc:docMk/>
            <pc:sldMk cId="538898333" sldId="256"/>
            <ac:picMk id="5" creationId="{EE28A624-4180-F563-A487-8A9EC9447B1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CA53EF-AE82-4F27-812D-460C4BB78A0F}" type="datetimeFigureOut">
              <a:rPr lang="en-GB" smtClean="0"/>
              <a:t>02/06/2025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3E5DB2-6CE0-4149-8674-C1DD74DC68EE}" type="slidenum">
              <a:rPr lang="en-GB" smtClean="0"/>
              <a:t>‹#›</a:t>
            </a:fld>
            <a:endParaRPr lang="en-GB"/>
          </a:p>
        </p:txBody>
      </p:sp>
    </p:spTree>
    <p:extLst>
      <p:ext uri="{BB962C8B-B14F-4D97-AF65-F5344CB8AC3E}">
        <p14:creationId xmlns:p14="http://schemas.microsoft.com/office/powerpoint/2010/main" val="2235986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3E5DB2-6CE0-4149-8674-C1DD74DC68EE}" type="slidenum">
              <a:rPr lang="en-GB" smtClean="0"/>
              <a:t>1</a:t>
            </a:fld>
            <a:endParaRPr lang="en-GB"/>
          </a:p>
        </p:txBody>
      </p:sp>
    </p:spTree>
    <p:extLst>
      <p:ext uri="{BB962C8B-B14F-4D97-AF65-F5344CB8AC3E}">
        <p14:creationId xmlns:p14="http://schemas.microsoft.com/office/powerpoint/2010/main" val="7132825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3E5DB2-6CE0-4149-8674-C1DD74DC68EE}" type="slidenum">
              <a:rPr lang="en-GB" smtClean="0"/>
              <a:t>14</a:t>
            </a:fld>
            <a:endParaRPr lang="en-GB"/>
          </a:p>
        </p:txBody>
      </p:sp>
    </p:spTree>
    <p:extLst>
      <p:ext uri="{BB962C8B-B14F-4D97-AF65-F5344CB8AC3E}">
        <p14:creationId xmlns:p14="http://schemas.microsoft.com/office/powerpoint/2010/main" val="39011001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56AF9C-44E4-2B1D-2BDC-13AF30AA01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0E3882-6267-9F15-3A09-3EE3ECB2DC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965762-B6C9-50AC-BDBF-267D4558236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FD9657D-AE3D-FC30-32EE-FDED044A8813}"/>
              </a:ext>
            </a:extLst>
          </p:cNvPr>
          <p:cNvSpPr>
            <a:spLocks noGrp="1"/>
          </p:cNvSpPr>
          <p:nvPr>
            <p:ph type="sldNum" sz="quarter" idx="5"/>
          </p:nvPr>
        </p:nvSpPr>
        <p:spPr/>
        <p:txBody>
          <a:bodyPr/>
          <a:lstStyle/>
          <a:p>
            <a:fld id="{893E5DB2-6CE0-4149-8674-C1DD74DC68EE}" type="slidenum">
              <a:rPr lang="en-GB" smtClean="0"/>
              <a:t>15</a:t>
            </a:fld>
            <a:endParaRPr lang="en-GB"/>
          </a:p>
        </p:txBody>
      </p:sp>
    </p:spTree>
    <p:extLst>
      <p:ext uri="{BB962C8B-B14F-4D97-AF65-F5344CB8AC3E}">
        <p14:creationId xmlns:p14="http://schemas.microsoft.com/office/powerpoint/2010/main" val="25682676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666666"/>
                </a:solidFill>
                <a:effectLst/>
                <a:latin typeface="Droid Serif"/>
              </a:rPr>
              <a:t>Completing a pilot study so early on in the research process is daunting and time consuming. I saw it as an opportunity to get the ball rolling, to get my hands dirty and to prepare myself for the second year. It provided invaluable information and time to develop a sufficient process of methods that will (hopefully!) answer my questions and will provide an in-depth understanding of how self-care activities are practiced.</a:t>
            </a:r>
            <a:endParaRPr lang="en-GB" dirty="0"/>
          </a:p>
        </p:txBody>
      </p:sp>
      <p:sp>
        <p:nvSpPr>
          <p:cNvPr id="4" name="Slide Number Placeholder 3"/>
          <p:cNvSpPr>
            <a:spLocks noGrp="1"/>
          </p:cNvSpPr>
          <p:nvPr>
            <p:ph type="sldNum" sz="quarter" idx="5"/>
          </p:nvPr>
        </p:nvSpPr>
        <p:spPr/>
        <p:txBody>
          <a:bodyPr/>
          <a:lstStyle/>
          <a:p>
            <a:fld id="{893E5DB2-6CE0-4149-8674-C1DD74DC68EE}" type="slidenum">
              <a:rPr lang="en-GB" smtClean="0"/>
              <a:t>19</a:t>
            </a:fld>
            <a:endParaRPr lang="en-GB"/>
          </a:p>
        </p:txBody>
      </p:sp>
    </p:spTree>
    <p:extLst>
      <p:ext uri="{BB962C8B-B14F-4D97-AF65-F5344CB8AC3E}">
        <p14:creationId xmlns:p14="http://schemas.microsoft.com/office/powerpoint/2010/main" val="16202856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important reasons for undertaking a pilot study, but there are additional reasons, for example convincing funding bodies that your research proposal for the main study is worth funding. Thus pilot studies are conducted for a range of different reasons.</a:t>
            </a:r>
          </a:p>
        </p:txBody>
      </p:sp>
      <p:sp>
        <p:nvSpPr>
          <p:cNvPr id="4" name="Slide Number Placeholder 3"/>
          <p:cNvSpPr>
            <a:spLocks noGrp="1"/>
          </p:cNvSpPr>
          <p:nvPr>
            <p:ph type="sldNum" sz="quarter" idx="5"/>
          </p:nvPr>
        </p:nvSpPr>
        <p:spPr/>
        <p:txBody>
          <a:bodyPr/>
          <a:lstStyle/>
          <a:p>
            <a:fld id="{893E5DB2-6CE0-4149-8674-C1DD74DC68EE}" type="slidenum">
              <a:rPr lang="en-GB" smtClean="0"/>
              <a:t>22</a:t>
            </a:fld>
            <a:endParaRPr lang="en-GB"/>
          </a:p>
        </p:txBody>
      </p:sp>
    </p:spTree>
    <p:extLst>
      <p:ext uri="{BB962C8B-B14F-4D97-AF65-F5344CB8AC3E}">
        <p14:creationId xmlns:p14="http://schemas.microsoft.com/office/powerpoint/2010/main" val="37609550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3.4: </a:t>
            </a:r>
            <a:r>
              <a:rPr lang="en-US" sz="1200" kern="1200" dirty="0">
                <a:solidFill>
                  <a:schemeClr val="tx1"/>
                </a:solidFill>
                <a:effectLst/>
                <a:latin typeface="+mn-lt"/>
                <a:ea typeface="+mn-ea"/>
                <a:cs typeface="+mn-cs"/>
              </a:rPr>
              <a:t>The importance of vetting, rehearsing, and piloting data collection instruments.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r>
              <a:rPr lang="en-US" dirty="0"/>
              <a:t>Piloting:</a:t>
            </a:r>
            <a:r>
              <a:rPr lang="en-US" baseline="0" dirty="0"/>
              <a:t> </a:t>
            </a:r>
            <a:r>
              <a:rPr lang="en-IN" sz="1200" i="1" kern="1200" dirty="0">
                <a:solidFill>
                  <a:schemeClr val="tx1"/>
                </a:solidFill>
                <a:effectLst/>
                <a:latin typeface="+mn-lt"/>
                <a:ea typeface="+mn-ea"/>
                <a:cs typeface="+mn-cs"/>
              </a:rPr>
              <a:t>Piloting </a:t>
            </a:r>
            <a:r>
              <a:rPr lang="en-IN" sz="1200" kern="1200" dirty="0">
                <a:solidFill>
                  <a:schemeClr val="tx1"/>
                </a:solidFill>
                <a:effectLst/>
                <a:latin typeface="+mn-lt"/>
                <a:ea typeface="+mn-ea"/>
                <a:cs typeface="+mn-cs"/>
              </a:rPr>
              <a:t>is a central aspect of designing and refining research studies and instruments. Piloting is commonly associated with the testing of data collection instruments in order to develop and refine them.</a:t>
            </a:r>
            <a:r>
              <a:rPr lang="en-IN" sz="1200" kern="1200" baseline="0" dirty="0">
                <a:solidFill>
                  <a:schemeClr val="tx1"/>
                </a:solidFill>
                <a:effectLst/>
                <a:latin typeface="+mn-lt"/>
                <a:ea typeface="+mn-ea"/>
                <a:cs typeface="+mn-cs"/>
              </a:rPr>
              <a:t> </a:t>
            </a:r>
          </a:p>
          <a:p>
            <a:endParaRPr lang="en-US" dirty="0"/>
          </a:p>
          <a:p>
            <a:r>
              <a:rPr lang="en-IN" dirty="0"/>
              <a:t>Powerful tool: Data-based improvements</a:t>
            </a:r>
            <a:r>
              <a:rPr lang="en-US" dirty="0"/>
              <a:t>:</a:t>
            </a:r>
            <a:r>
              <a:rPr lang="en-US" baseline="0" dirty="0"/>
              <a:t> </a:t>
            </a:r>
            <a:r>
              <a:rPr lang="en-IN" sz="1200" kern="1200" dirty="0">
                <a:solidFill>
                  <a:schemeClr val="tx1"/>
                </a:solidFill>
                <a:effectLst/>
                <a:latin typeface="+mn-lt"/>
                <a:ea typeface="+mn-ea"/>
                <a:cs typeface="+mn-cs"/>
              </a:rPr>
              <a:t>Piloting is a powerful tool for data-based design improvements. These improvements can include developing an understanding of the concepts and theories held by the people you are studying,</a:t>
            </a:r>
            <a:r>
              <a:rPr lang="en-IN" sz="1200" kern="1200" baseline="0" dirty="0">
                <a:solidFill>
                  <a:schemeClr val="tx1"/>
                </a:solidFill>
                <a:effectLst/>
                <a:latin typeface="+mn-lt"/>
                <a:ea typeface="+mn-ea"/>
                <a:cs typeface="+mn-cs"/>
              </a:rPr>
              <a:t> which is </a:t>
            </a:r>
            <a:r>
              <a:rPr lang="en-IN" sz="1200" kern="1200" dirty="0">
                <a:solidFill>
                  <a:schemeClr val="tx1"/>
                </a:solidFill>
                <a:effectLst/>
                <a:latin typeface="+mn-lt"/>
                <a:ea typeface="+mn-ea"/>
                <a:cs typeface="+mn-cs"/>
              </a:rPr>
              <a:t>a potential source of theory.</a:t>
            </a:r>
          </a:p>
          <a:p>
            <a:endParaRPr lang="en-US" dirty="0"/>
          </a:p>
          <a:p>
            <a:r>
              <a:rPr lang="en-US" dirty="0"/>
              <a:t>Enables understanding research techniques:</a:t>
            </a:r>
            <a:r>
              <a:rPr lang="en-US" baseline="0" dirty="0"/>
              <a:t> </a:t>
            </a:r>
            <a:r>
              <a:rPr lang="en-IN" sz="1200" kern="1200" dirty="0">
                <a:solidFill>
                  <a:schemeClr val="tx1"/>
                </a:solidFill>
                <a:effectLst/>
                <a:latin typeface="+mn-lt"/>
                <a:ea typeface="+mn-ea"/>
                <a:cs typeface="+mn-cs"/>
              </a:rPr>
              <a:t>Piloting can also serve to help us understand ourselves as researchers and our research techniques by helping us hone interview skills and work on modes of interpersonal engagement. This is an important strength of piloting that can ultimately save time and energy.</a:t>
            </a:r>
          </a:p>
          <a:p>
            <a:endParaRPr lang="en-US" dirty="0"/>
          </a:p>
          <a:p>
            <a:r>
              <a:rPr lang="en-US" dirty="0"/>
              <a:t>Reasons for conducting pilot studies:</a:t>
            </a:r>
          </a:p>
          <a:p>
            <a:pPr marL="228600" lvl="0" indent="-228600">
              <a:buFont typeface="+mj-lt"/>
              <a:buAutoNum type="arabicPeriod"/>
            </a:pPr>
            <a:r>
              <a:rPr lang="en-IN" sz="1200" kern="1200" dirty="0">
                <a:solidFill>
                  <a:schemeClr val="tx1"/>
                </a:solidFill>
                <a:effectLst/>
                <a:latin typeface="+mn-lt"/>
                <a:ea typeface="+mn-ea"/>
                <a:cs typeface="+mn-cs"/>
              </a:rPr>
              <a:t>Develop research questions.</a:t>
            </a:r>
          </a:p>
          <a:p>
            <a:pPr marL="228600" lvl="0" indent="-228600">
              <a:buFont typeface="+mj-lt"/>
              <a:buAutoNum type="arabicPeriod"/>
            </a:pPr>
            <a:r>
              <a:rPr lang="en-IN" sz="1200" kern="1200" dirty="0">
                <a:solidFill>
                  <a:schemeClr val="tx1"/>
                </a:solidFill>
                <a:effectLst/>
                <a:latin typeface="+mn-lt"/>
                <a:ea typeface="+mn-ea"/>
                <a:cs typeface="+mn-cs"/>
              </a:rPr>
              <a:t>Develop a research design plan.</a:t>
            </a:r>
          </a:p>
          <a:p>
            <a:pPr marL="228600" lvl="0" indent="-228600">
              <a:buFont typeface="+mj-lt"/>
              <a:buAutoNum type="arabicPeriod"/>
            </a:pPr>
            <a:r>
              <a:rPr lang="en-IN" sz="1200" kern="1200" dirty="0">
                <a:solidFill>
                  <a:schemeClr val="tx1"/>
                </a:solidFill>
                <a:effectLst/>
                <a:latin typeface="+mn-lt"/>
                <a:ea typeface="+mn-ea"/>
                <a:cs typeface="+mn-cs"/>
              </a:rPr>
              <a:t>Develop and refine research instruments.</a:t>
            </a:r>
          </a:p>
          <a:p>
            <a:pPr marL="228600" lvl="0" indent="-228600">
              <a:buFont typeface="+mj-lt"/>
              <a:buAutoNum type="arabicPeriod"/>
            </a:pPr>
            <a:r>
              <a:rPr lang="en-IN" sz="1200" kern="1200" dirty="0">
                <a:solidFill>
                  <a:schemeClr val="tx1"/>
                </a:solidFill>
                <a:effectLst/>
                <a:latin typeface="+mn-lt"/>
                <a:ea typeface="+mn-ea"/>
                <a:cs typeface="+mn-cs"/>
              </a:rPr>
              <a:t>Determine if instruments generate the necessary data to answer research questions.</a:t>
            </a:r>
          </a:p>
          <a:p>
            <a:pPr marL="228600" lvl="0" indent="-228600">
              <a:buFont typeface="+mj-lt"/>
              <a:buAutoNum type="arabicPeriod"/>
            </a:pPr>
            <a:r>
              <a:rPr lang="en-IN" sz="1200" kern="1200" dirty="0">
                <a:solidFill>
                  <a:schemeClr val="tx1"/>
                </a:solidFill>
                <a:effectLst/>
                <a:latin typeface="+mn-lt"/>
                <a:ea typeface="+mn-ea"/>
                <a:cs typeface="+mn-cs"/>
              </a:rPr>
              <a:t>Determine if and how a larger study should be conducted.</a:t>
            </a:r>
          </a:p>
          <a:p>
            <a:pPr marL="228600" lvl="0" indent="-228600">
              <a:buFont typeface="+mj-lt"/>
              <a:buAutoNum type="arabicPeriod"/>
            </a:pPr>
            <a:r>
              <a:rPr lang="en-IN" sz="1200" kern="1200" dirty="0">
                <a:solidFill>
                  <a:schemeClr val="tx1"/>
                </a:solidFill>
                <a:effectLst/>
                <a:latin typeface="+mn-lt"/>
                <a:ea typeface="+mn-ea"/>
                <a:cs typeface="+mn-cs"/>
              </a:rPr>
              <a:t>Determine any potential problems for conducting a larger study.</a:t>
            </a:r>
          </a:p>
          <a:p>
            <a:pPr marL="228600" lvl="0" indent="-228600">
              <a:buFont typeface="+mj-lt"/>
              <a:buAutoNum type="arabicPeriod"/>
            </a:pPr>
            <a:r>
              <a:rPr lang="en-IN" sz="1200" kern="1200" dirty="0">
                <a:solidFill>
                  <a:schemeClr val="tx1"/>
                </a:solidFill>
                <a:effectLst/>
                <a:latin typeface="+mn-lt"/>
                <a:ea typeface="+mn-ea"/>
                <a:cs typeface="+mn-cs"/>
              </a:rPr>
              <a:t>Explore the sampling strategy and rationale behind participant selection and recruitment strategies.</a:t>
            </a:r>
          </a:p>
          <a:p>
            <a:pPr marL="228600" lvl="0" indent="-228600">
              <a:buFont typeface="+mj-lt"/>
              <a:buAutoNum type="arabicPeriod"/>
            </a:pPr>
            <a:r>
              <a:rPr lang="en-IN" sz="1200" kern="1200" dirty="0">
                <a:solidFill>
                  <a:schemeClr val="tx1"/>
                </a:solidFill>
                <a:effectLst/>
                <a:latin typeface="+mn-lt"/>
                <a:ea typeface="+mn-ea"/>
                <a:cs typeface="+mn-cs"/>
              </a:rPr>
              <a:t>Train members of the research team on the appropriate methods.</a:t>
            </a:r>
          </a:p>
          <a:p>
            <a:pPr marL="228600" lvl="0" indent="-228600">
              <a:buFont typeface="+mj-lt"/>
              <a:buAutoNum type="arabicPeriod"/>
            </a:pPr>
            <a:r>
              <a:rPr lang="en-IN" sz="1200" kern="1200" dirty="0">
                <a:solidFill>
                  <a:schemeClr val="tx1"/>
                </a:solidFill>
                <a:effectLst/>
                <a:latin typeface="+mn-lt"/>
                <a:ea typeface="+mn-ea"/>
                <a:cs typeface="+mn-cs"/>
              </a:rPr>
              <a:t>Collect and analyze preliminary data and use learnings to inform subsequent study.</a:t>
            </a:r>
          </a:p>
          <a:p>
            <a:pPr marL="228600" lvl="0" indent="-228600">
              <a:buFont typeface="+mj-lt"/>
              <a:buAutoNum type="arabicPeriod"/>
            </a:pPr>
            <a:r>
              <a:rPr lang="en-IN" sz="1200" kern="1200" dirty="0">
                <a:solidFill>
                  <a:schemeClr val="tx1"/>
                </a:solidFill>
                <a:effectLst/>
                <a:latin typeface="+mn-lt"/>
                <a:ea typeface="+mn-ea"/>
                <a:cs typeface="+mn-cs"/>
              </a:rPr>
              <a:t>Determine if problems may arise in the collection and/or analysis of data.</a:t>
            </a:r>
          </a:p>
          <a:p>
            <a:pPr marL="228600" lvl="0" indent="-228600">
              <a:buFont typeface="+mj-lt"/>
              <a:buAutoNum type="arabicPeriod"/>
            </a:pPr>
            <a:r>
              <a:rPr lang="en-IN" sz="1200" kern="1200" dirty="0">
                <a:solidFill>
                  <a:schemeClr val="tx1"/>
                </a:solidFill>
                <a:effectLst/>
                <a:latin typeface="+mn-lt"/>
                <a:ea typeface="+mn-ea"/>
                <a:cs typeface="+mn-cs"/>
              </a:rPr>
              <a:t>Determine if the analysis methods are appropriate for the data and study goals.</a:t>
            </a:r>
          </a:p>
          <a:p>
            <a:pPr marL="228600" lvl="0" indent="-228600">
              <a:buFont typeface="+mj-lt"/>
              <a:buAutoNum type="arabicPeriod"/>
            </a:pPr>
            <a:r>
              <a:rPr lang="en-IN" sz="1200" kern="1200" dirty="0">
                <a:solidFill>
                  <a:schemeClr val="tx1"/>
                </a:solidFill>
                <a:effectLst/>
                <a:latin typeface="+mn-lt"/>
                <a:ea typeface="+mn-ea"/>
                <a:cs typeface="+mn-cs"/>
              </a:rPr>
              <a:t>Determine the resources needed to conduct the study.</a:t>
            </a:r>
          </a:p>
          <a:p>
            <a:pPr marL="228600" lvl="0" indent="-228600">
              <a:buFont typeface="+mj-lt"/>
              <a:buAutoNum type="arabicPeriod"/>
            </a:pPr>
            <a:r>
              <a:rPr lang="en-IN" sz="1200" kern="1200" dirty="0">
                <a:solidFill>
                  <a:schemeClr val="tx1"/>
                </a:solidFill>
                <a:effectLst/>
                <a:latin typeface="+mn-lt"/>
                <a:ea typeface="+mn-ea"/>
                <a:cs typeface="+mn-cs"/>
              </a:rPr>
              <a:t>Demonstrate to others (e.g., funding sources, review committee) that the study is worthwhile.</a:t>
            </a:r>
          </a:p>
          <a:p>
            <a:pPr marL="228600" indent="-228600">
              <a:buFont typeface="+mj-lt"/>
              <a:buAutoNum type="arabicPeriod"/>
            </a:pP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Must be documented with care:</a:t>
            </a:r>
            <a:r>
              <a:rPr lang="en-US" baseline="0" dirty="0"/>
              <a:t> </a:t>
            </a:r>
            <a:r>
              <a:rPr lang="en-IN" sz="1200" kern="1200" dirty="0">
                <a:solidFill>
                  <a:schemeClr val="tx1"/>
                </a:solidFill>
                <a:effectLst/>
                <a:latin typeface="+mn-lt"/>
                <a:ea typeface="+mn-ea"/>
                <a:cs typeface="+mn-cs"/>
              </a:rPr>
              <a:t>Piloting should be conducted in thoughtful, intentional, and careful ways to make it reliable and useful. Furthermore, it must be documented with great care and detail in order to be useful as you move forward in your research.</a:t>
            </a:r>
            <a:endParaRPr lang="en-US"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23</a:t>
            </a:fld>
            <a:endParaRPr lang="en-US" dirty="0"/>
          </a:p>
        </p:txBody>
      </p:sp>
    </p:spTree>
    <p:extLst>
      <p:ext uri="{BB962C8B-B14F-4D97-AF65-F5344CB8AC3E}">
        <p14:creationId xmlns:p14="http://schemas.microsoft.com/office/powerpoint/2010/main" val="16536470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3.4: </a:t>
            </a:r>
            <a:r>
              <a:rPr lang="en-US" sz="1200" kern="1200" dirty="0">
                <a:solidFill>
                  <a:schemeClr val="tx1"/>
                </a:solidFill>
                <a:effectLst/>
                <a:latin typeface="+mn-lt"/>
                <a:ea typeface="+mn-ea"/>
                <a:cs typeface="+mn-cs"/>
              </a:rPr>
              <a:t>The importance of vetting, rehearsing, and piloting data collection instruments.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r>
              <a:rPr lang="en-US" dirty="0"/>
              <a:t>Sharing drafts of data for feedback:</a:t>
            </a:r>
            <a:r>
              <a:rPr lang="en-US" baseline="0" dirty="0"/>
              <a:t> </a:t>
            </a:r>
            <a:r>
              <a:rPr lang="en-IN" sz="1200" i="1" kern="1200" dirty="0">
                <a:solidFill>
                  <a:schemeClr val="tx1"/>
                </a:solidFill>
                <a:effectLst/>
                <a:latin typeface="+mn-lt"/>
                <a:ea typeface="+mn-ea"/>
                <a:cs typeface="+mn-cs"/>
              </a:rPr>
              <a:t>Vetting instruments </a:t>
            </a:r>
            <a:r>
              <a:rPr lang="en-IN" sz="1200" kern="1200" dirty="0">
                <a:solidFill>
                  <a:schemeClr val="tx1"/>
                </a:solidFill>
                <a:effectLst/>
                <a:latin typeface="+mn-lt"/>
                <a:ea typeface="+mn-ea"/>
                <a:cs typeface="+mn-cs"/>
              </a:rPr>
              <a:t>entails sharing multiple, iterating drafts of your data collection instruments with knowledgeable others who can give you both technical (wording and sequencing of questions) and critical (blindspots, assumptions, deficit or leading language) feedback.</a:t>
            </a:r>
          </a:p>
          <a:p>
            <a:endParaRPr lang="en-US" dirty="0"/>
          </a:p>
          <a:p>
            <a:r>
              <a:rPr lang="en-US" dirty="0"/>
              <a:t>Iterative process: </a:t>
            </a:r>
            <a:r>
              <a:rPr lang="en-IN" sz="1200" kern="1200" dirty="0">
                <a:solidFill>
                  <a:schemeClr val="tx1"/>
                </a:solidFill>
                <a:effectLst/>
                <a:latin typeface="+mn-lt"/>
                <a:ea typeface="+mn-ea"/>
                <a:cs typeface="+mn-cs"/>
              </a:rPr>
              <a:t>A first draft would be shared with multiple readers (approximately two to three) and revised based on the careful integration of feedback, and then later</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drafts are shared with these thought partners again until the instruments have been fully challenged, discussed, and improved upon based directly on this focused feedback. </a:t>
            </a:r>
          </a:p>
          <a:p>
            <a:endParaRPr lang="en-US" dirty="0"/>
          </a:p>
          <a:p>
            <a:r>
              <a:rPr lang="en-US" dirty="0"/>
              <a:t>Quality of instruments:</a:t>
            </a:r>
            <a:r>
              <a:rPr lang="en-US" baseline="0" dirty="0"/>
              <a:t> </a:t>
            </a:r>
            <a:r>
              <a:rPr lang="en-IN" sz="1200" kern="1200" baseline="0" dirty="0">
                <a:solidFill>
                  <a:schemeClr val="tx1"/>
                </a:solidFill>
                <a:effectLst/>
                <a:latin typeface="+mn-lt"/>
                <a:ea typeface="+mn-ea"/>
                <a:cs typeface="+mn-cs"/>
              </a:rPr>
              <a:t>T</a:t>
            </a:r>
            <a:r>
              <a:rPr lang="en-IN" sz="1200" kern="1200" dirty="0">
                <a:solidFill>
                  <a:schemeClr val="tx1"/>
                </a:solidFill>
                <a:effectLst/>
                <a:latin typeface="+mn-lt"/>
                <a:ea typeface="+mn-ea"/>
                <a:cs typeface="+mn-cs"/>
              </a:rPr>
              <a:t>he quality of your data collection instruments has everything to do with the validity of your study and the quality of your data and therefore directly shapes what you are able to do with your data in your analysis and writing.</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26</a:t>
            </a:fld>
            <a:endParaRPr lang="en-US" dirty="0"/>
          </a:p>
        </p:txBody>
      </p:sp>
    </p:spTree>
    <p:extLst>
      <p:ext uri="{BB962C8B-B14F-4D97-AF65-F5344CB8AC3E}">
        <p14:creationId xmlns:p14="http://schemas.microsoft.com/office/powerpoint/2010/main" val="10550466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3.4: </a:t>
            </a:r>
            <a:r>
              <a:rPr lang="en-US" sz="1200" kern="1200" dirty="0">
                <a:solidFill>
                  <a:schemeClr val="tx1"/>
                </a:solidFill>
                <a:effectLst/>
                <a:latin typeface="+mn-lt"/>
                <a:ea typeface="+mn-ea"/>
                <a:cs typeface="+mn-cs"/>
              </a:rPr>
              <a:t>The importance of vetting, rehearsing, and piloting data collection instruments.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r>
              <a:rPr lang="en-US" dirty="0"/>
              <a:t>Involves practicing and testing out:</a:t>
            </a:r>
            <a:r>
              <a:rPr lang="en-US" baseline="0" dirty="0"/>
              <a:t> </a:t>
            </a:r>
            <a:r>
              <a:rPr lang="en-IN" sz="1200" i="1" kern="1200" dirty="0">
                <a:solidFill>
                  <a:schemeClr val="tx1"/>
                </a:solidFill>
                <a:effectLst/>
                <a:latin typeface="+mn-lt"/>
                <a:ea typeface="+mn-ea"/>
                <a:cs typeface="+mn-cs"/>
              </a:rPr>
              <a:t>Rehearsing instruments</a:t>
            </a:r>
            <a:r>
              <a:rPr lang="en-IN" sz="1200" i="1"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involves rehearsing (practicing and testing out) an instrument with a friend or colleague—rather than the target population—to check for flow and clarity of wording, sequencing and content of questions, and relationship of the number of questions, to include follow-up questions.</a:t>
            </a:r>
          </a:p>
          <a:p>
            <a:endParaRPr lang="en-US" dirty="0"/>
          </a:p>
          <a:p>
            <a:r>
              <a:rPr lang="en-US" dirty="0"/>
              <a:t>Implications of rehearsing: </a:t>
            </a:r>
            <a:r>
              <a:rPr lang="en-IN" sz="1200" kern="1200" dirty="0">
                <a:solidFill>
                  <a:schemeClr val="tx1"/>
                </a:solidFill>
                <a:effectLst/>
                <a:latin typeface="+mn-lt"/>
                <a:ea typeface="+mn-ea"/>
                <a:cs typeface="+mn-cs"/>
              </a:rPr>
              <a:t>Rehearsing instruments means that you engage in a mock interview so that you can rehearse the instrument and practice your interviewing style.</a:t>
            </a:r>
            <a:r>
              <a:rPr lang="en-IN" sz="1200" kern="1200" baseline="0" dirty="0">
                <a:solidFill>
                  <a:schemeClr val="tx1"/>
                </a:solidFill>
                <a:effectLst/>
                <a:latin typeface="+mn-lt"/>
                <a:ea typeface="+mn-ea"/>
                <a:cs typeface="+mn-cs"/>
              </a:rPr>
              <a:t> I</a:t>
            </a:r>
            <a:r>
              <a:rPr lang="en-IN" sz="1200" kern="1200" dirty="0">
                <a:solidFill>
                  <a:schemeClr val="tx1"/>
                </a:solidFill>
                <a:effectLst/>
                <a:latin typeface="+mn-lt"/>
                <a:ea typeface="+mn-ea"/>
                <a:cs typeface="+mn-cs"/>
              </a:rPr>
              <a:t>t helps you to become more comfortable with the interview questions and process.</a:t>
            </a:r>
            <a:endParaRPr lang="en-US" dirty="0"/>
          </a:p>
          <a:p>
            <a:endParaRPr lang="en-US" dirty="0"/>
          </a:p>
          <a:p>
            <a:r>
              <a:rPr lang="en-IN" dirty="0"/>
              <a:t>No data collecting and analysis:</a:t>
            </a:r>
            <a:r>
              <a:rPr lang="en-IN" baseline="0" dirty="0"/>
              <a:t> Rehearsing </a:t>
            </a:r>
            <a:r>
              <a:rPr lang="en-IN" sz="1200" kern="1200" dirty="0">
                <a:solidFill>
                  <a:schemeClr val="tx1"/>
                </a:solidFill>
                <a:effectLst/>
                <a:latin typeface="+mn-lt"/>
                <a:ea typeface="+mn-ea"/>
                <a:cs typeface="+mn-cs"/>
              </a:rPr>
              <a:t>does not include collecting and analyzing data from that process. Rehearsing instruments multiple times also means that you become increasingly comfortable with the instrument itself as well as with the research process. </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27</a:t>
            </a:fld>
            <a:endParaRPr lang="en-US" dirty="0"/>
          </a:p>
        </p:txBody>
      </p:sp>
    </p:spTree>
    <p:extLst>
      <p:ext uri="{BB962C8B-B14F-4D97-AF65-F5344CB8AC3E}">
        <p14:creationId xmlns:p14="http://schemas.microsoft.com/office/powerpoint/2010/main" val="10958790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3.4: </a:t>
            </a:r>
            <a:r>
              <a:rPr lang="en-US" sz="1200" kern="1200" dirty="0">
                <a:solidFill>
                  <a:schemeClr val="tx1"/>
                </a:solidFill>
                <a:effectLst/>
                <a:latin typeface="+mn-lt"/>
                <a:ea typeface="+mn-ea"/>
                <a:cs typeface="+mn-cs"/>
              </a:rPr>
              <a:t>The importance of vetting, rehearsing, and piloting data collection instruments.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r>
              <a:rPr lang="en-US" dirty="0"/>
              <a:t>Driving data-based changes to the study:</a:t>
            </a:r>
            <a:r>
              <a:rPr lang="en-US" baseline="0" dirty="0"/>
              <a:t> P</a:t>
            </a:r>
            <a:r>
              <a:rPr lang="en-IN" sz="1200" kern="1200" dirty="0">
                <a:solidFill>
                  <a:schemeClr val="tx1"/>
                </a:solidFill>
                <a:effectLst/>
                <a:latin typeface="+mn-lt"/>
                <a:ea typeface="+mn-ea"/>
                <a:cs typeface="+mn-cs"/>
              </a:rPr>
              <a:t>iloting instruments creates data that are used to drive data-based changes to your study. These data may or may not be used as a part of the formal data set depending on how significantly you change or revise the instruments as a result of piloting them.</a:t>
            </a:r>
          </a:p>
          <a:p>
            <a:r>
              <a:rPr lang="en-IN" sz="1200" kern="1200" dirty="0">
                <a:solidFill>
                  <a:schemeClr val="tx1"/>
                </a:solidFill>
                <a:effectLst/>
                <a:latin typeface="+mn-lt"/>
                <a:ea typeface="+mn-ea"/>
                <a:cs typeface="+mn-cs"/>
              </a:rPr>
              <a:t> </a:t>
            </a:r>
            <a:endParaRPr lang="en-US" dirty="0"/>
          </a:p>
          <a:p>
            <a:r>
              <a:rPr lang="en-IN" dirty="0"/>
              <a:t>Goals: </a:t>
            </a:r>
            <a:r>
              <a:rPr lang="en-IN" sz="1200" kern="1200" dirty="0">
                <a:solidFill>
                  <a:schemeClr val="tx1"/>
                </a:solidFill>
                <a:effectLst/>
                <a:latin typeface="+mn-lt"/>
                <a:ea typeface="+mn-ea"/>
                <a:cs typeface="+mn-cs"/>
              </a:rPr>
              <a:t>The goals are to:</a:t>
            </a:r>
          </a:p>
          <a:p>
            <a:pPr marL="228600" indent="-228600">
              <a:buAutoNum type="arabicPeriod"/>
            </a:pPr>
            <a:r>
              <a:rPr lang="en-IN" sz="1200" kern="1200" dirty="0">
                <a:solidFill>
                  <a:schemeClr val="tx1"/>
                </a:solidFill>
                <a:effectLst/>
                <a:latin typeface="+mn-lt"/>
                <a:ea typeface="+mn-ea"/>
                <a:cs typeface="+mn-cs"/>
              </a:rPr>
              <a:t>Examine the data in relation to your research questions to see if you are able to answer your research questions. </a:t>
            </a:r>
          </a:p>
          <a:p>
            <a:pPr marL="228600" indent="-228600">
              <a:buAutoNum type="arabicPeriod"/>
            </a:pPr>
            <a:r>
              <a:rPr lang="en-IN" sz="1200" kern="1200" dirty="0">
                <a:solidFill>
                  <a:schemeClr val="tx1"/>
                </a:solidFill>
                <a:effectLst/>
                <a:latin typeface="+mn-lt"/>
                <a:ea typeface="+mn-ea"/>
                <a:cs typeface="+mn-cs"/>
              </a:rPr>
              <a:t>Look for patterns in the responses.</a:t>
            </a:r>
          </a:p>
          <a:p>
            <a:pPr marL="228600" indent="-228600">
              <a:buAutoNum type="arabicPeriod"/>
            </a:pPr>
            <a:endParaRPr lang="en-IN" dirty="0"/>
          </a:p>
          <a:p>
            <a:r>
              <a:rPr lang="en-IN" dirty="0"/>
              <a:t>Content analysis of the questions:</a:t>
            </a:r>
          </a:p>
          <a:p>
            <a:pPr marL="228600" lvl="0" indent="-228600">
              <a:buFont typeface="+mj-lt"/>
              <a:buAutoNum type="arabicPeriod"/>
            </a:pPr>
            <a:r>
              <a:rPr lang="en-IN" sz="1200" kern="1200" dirty="0">
                <a:solidFill>
                  <a:schemeClr val="tx1"/>
                </a:solidFill>
                <a:effectLst/>
                <a:latin typeface="+mn-lt"/>
                <a:ea typeface="+mn-ea"/>
                <a:cs typeface="+mn-cs"/>
              </a:rPr>
              <a:t>Were there similar responses to and/or confusion about specific questions?</a:t>
            </a:r>
          </a:p>
          <a:p>
            <a:pPr marL="228600" lvl="0" indent="-228600">
              <a:buFont typeface="+mj-lt"/>
              <a:buAutoNum type="arabicPeriod"/>
            </a:pPr>
            <a:r>
              <a:rPr lang="en-IN" sz="1200" kern="1200" dirty="0">
                <a:solidFill>
                  <a:schemeClr val="tx1"/>
                </a:solidFill>
                <a:effectLst/>
                <a:latin typeface="+mn-lt"/>
                <a:ea typeface="+mn-ea"/>
                <a:cs typeface="+mn-cs"/>
              </a:rPr>
              <a:t>Were there particular questions that needed clarification across the pilot interviews?</a:t>
            </a:r>
          </a:p>
          <a:p>
            <a:pPr marL="228600" lvl="0" indent="-228600">
              <a:buFont typeface="+mj-lt"/>
              <a:buAutoNum type="arabicPeriod"/>
            </a:pPr>
            <a:r>
              <a:rPr lang="en-IN" sz="1200" kern="1200" dirty="0">
                <a:solidFill>
                  <a:schemeClr val="tx1"/>
                </a:solidFill>
                <a:effectLst/>
                <a:latin typeface="+mn-lt"/>
                <a:ea typeface="+mn-ea"/>
                <a:cs typeface="+mn-cs"/>
              </a:rPr>
              <a:t>Is there any issue with the flow or sequencing of questions?</a:t>
            </a:r>
          </a:p>
          <a:p>
            <a:pPr marL="228600" lvl="0" indent="-228600">
              <a:buFont typeface="+mj-lt"/>
              <a:buAutoNum type="arabicPeriod"/>
            </a:pPr>
            <a:r>
              <a:rPr lang="en-IN" sz="1200" kern="1200" dirty="0">
                <a:solidFill>
                  <a:schemeClr val="tx1"/>
                </a:solidFill>
                <a:effectLst/>
                <a:latin typeface="+mn-lt"/>
                <a:ea typeface="+mn-ea"/>
                <a:cs typeface="+mn-cs"/>
              </a:rPr>
              <a:t>Did I ask the right and enough (or too many) follow-up questions?</a:t>
            </a:r>
          </a:p>
          <a:p>
            <a:pPr marL="228600" lvl="0" indent="-228600">
              <a:buFont typeface="+mj-lt"/>
              <a:buAutoNum type="arabicPeriod"/>
            </a:pPr>
            <a:r>
              <a:rPr lang="en-IN" sz="1200" kern="1200" dirty="0">
                <a:solidFill>
                  <a:schemeClr val="tx1"/>
                </a:solidFill>
                <a:effectLst/>
                <a:latin typeface="+mn-lt"/>
                <a:ea typeface="+mn-ea"/>
                <a:cs typeface="+mn-cs"/>
              </a:rPr>
              <a:t>What else emerges as I look across participant responses?</a:t>
            </a:r>
          </a:p>
          <a:p>
            <a:endParaRPr lang="en-IN" dirty="0"/>
          </a:p>
          <a:p>
            <a:r>
              <a:rPr lang="en-US" dirty="0"/>
              <a:t>Documenting the processes:</a:t>
            </a:r>
            <a:r>
              <a:rPr lang="en-US" baseline="0" dirty="0"/>
              <a:t> </a:t>
            </a:r>
            <a:r>
              <a:rPr lang="en-IN" sz="1200" kern="1200" baseline="0" dirty="0">
                <a:solidFill>
                  <a:schemeClr val="tx1"/>
                </a:solidFill>
                <a:effectLst/>
                <a:latin typeface="+mn-lt"/>
                <a:ea typeface="+mn-ea"/>
                <a:cs typeface="+mn-cs"/>
              </a:rPr>
              <a:t>Y</a:t>
            </a:r>
            <a:r>
              <a:rPr lang="en-IN" sz="1200" kern="1200" dirty="0">
                <a:solidFill>
                  <a:schemeClr val="tx1"/>
                </a:solidFill>
                <a:effectLst/>
                <a:latin typeface="+mn-lt"/>
                <a:ea typeface="+mn-ea"/>
                <a:cs typeface="+mn-cs"/>
              </a:rPr>
              <a:t>ou should carefully document how you structured and approached these processes,</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including in-depth descriptions of the specific techniques you used in your research design section as well as a focused discussion of how they influenced specific changes and revisions to your instruments.</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28</a:t>
            </a:fld>
            <a:endParaRPr lang="en-US" dirty="0"/>
          </a:p>
        </p:txBody>
      </p:sp>
    </p:spTree>
    <p:extLst>
      <p:ext uri="{BB962C8B-B14F-4D97-AF65-F5344CB8AC3E}">
        <p14:creationId xmlns:p14="http://schemas.microsoft.com/office/powerpoint/2010/main" val="18435483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3.4: </a:t>
            </a:r>
            <a:r>
              <a:rPr lang="en-US" sz="1200" kern="1200" dirty="0">
                <a:solidFill>
                  <a:schemeClr val="tx1"/>
                </a:solidFill>
                <a:effectLst/>
                <a:latin typeface="+mn-lt"/>
                <a:ea typeface="+mn-ea"/>
                <a:cs typeface="+mn-cs"/>
              </a:rPr>
              <a:t>The importance of vetting, rehearsing, and piloting data collection instruments.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r>
              <a:rPr lang="en-US" dirty="0"/>
              <a:t>The instrument piloting process:</a:t>
            </a:r>
            <a:r>
              <a:rPr lang="en-US" baseline="0" dirty="0"/>
              <a:t> </a:t>
            </a:r>
            <a:r>
              <a:rPr lang="en-IN" sz="1200" kern="1200" dirty="0">
                <a:solidFill>
                  <a:schemeClr val="tx1"/>
                </a:solidFill>
                <a:effectLst/>
                <a:latin typeface="+mn-lt"/>
                <a:ea typeface="+mn-ea"/>
                <a:cs typeface="+mn-cs"/>
              </a:rPr>
              <a:t>The instrument piloting process, which includes vetting and rehearsing your instruments, is vital for achieving rigor and for the validity of your study.</a:t>
            </a:r>
          </a:p>
          <a:p>
            <a:endParaRPr lang="en-US" dirty="0"/>
          </a:p>
          <a:p>
            <a:r>
              <a:rPr lang="en-US" dirty="0"/>
              <a:t>Steps for vetting instruments:</a:t>
            </a:r>
            <a:r>
              <a:rPr lang="en-US" baseline="0" dirty="0"/>
              <a:t> </a:t>
            </a:r>
            <a:r>
              <a:rPr lang="en-IN" sz="1200" kern="1200" dirty="0">
                <a:solidFill>
                  <a:schemeClr val="tx1"/>
                </a:solidFill>
                <a:effectLst/>
                <a:latin typeface="+mn-lt"/>
                <a:ea typeface="+mn-ea"/>
                <a:cs typeface="+mn-cs"/>
              </a:rPr>
              <a:t>To vet your instruments, engage in the following processes:</a:t>
            </a:r>
          </a:p>
          <a:p>
            <a:pPr marL="228600" lvl="0" indent="-228600">
              <a:buFont typeface="+mj-lt"/>
              <a:buAutoNum type="arabicPeriod"/>
            </a:pPr>
            <a:r>
              <a:rPr lang="en-IN" sz="1200" kern="1200" dirty="0">
                <a:solidFill>
                  <a:schemeClr val="tx1"/>
                </a:solidFill>
                <a:effectLst/>
                <a:latin typeface="+mn-lt"/>
                <a:ea typeface="+mn-ea"/>
                <a:cs typeface="+mn-cs"/>
              </a:rPr>
              <a:t>Develop a solid working draft of your data collection instrument(s).</a:t>
            </a:r>
          </a:p>
          <a:p>
            <a:pPr marL="228600" lvl="0" indent="-228600">
              <a:buFont typeface="+mj-lt"/>
              <a:buAutoNum type="arabicPeriod"/>
            </a:pPr>
            <a:r>
              <a:rPr lang="en-IN" sz="1200" kern="1200" dirty="0">
                <a:solidFill>
                  <a:schemeClr val="tx1"/>
                </a:solidFill>
                <a:effectLst/>
                <a:latin typeface="+mn-lt"/>
                <a:ea typeface="+mn-ea"/>
                <a:cs typeface="+mn-cs"/>
              </a:rPr>
              <a:t>Vet instruments by two to three thought partners, advisers, and/or knowledgeable others.</a:t>
            </a:r>
          </a:p>
          <a:p>
            <a:pPr marL="228600" lvl="0" indent="-228600">
              <a:buFont typeface="+mj-lt"/>
              <a:buAutoNum type="arabicPeriod"/>
            </a:pPr>
            <a:r>
              <a:rPr lang="en-IN" sz="1200" kern="1200" dirty="0">
                <a:solidFill>
                  <a:schemeClr val="tx1"/>
                </a:solidFill>
                <a:effectLst/>
                <a:latin typeface="+mn-lt"/>
                <a:ea typeface="+mn-ea"/>
                <a:cs typeface="+mn-cs"/>
              </a:rPr>
              <a:t>Integrate their suggestions and feedback into a revised version of the instrument(s).</a:t>
            </a:r>
          </a:p>
          <a:p>
            <a:pPr marL="228600" lvl="0" indent="-228600">
              <a:buFont typeface="+mj-lt"/>
              <a:buAutoNum type="arabicPeriod"/>
            </a:pPr>
            <a:r>
              <a:rPr lang="en-IN" sz="1200" kern="1200" dirty="0">
                <a:solidFill>
                  <a:schemeClr val="tx1"/>
                </a:solidFill>
                <a:effectLst/>
                <a:latin typeface="+mn-lt"/>
                <a:ea typeface="+mn-ea"/>
                <a:cs typeface="+mn-cs"/>
              </a:rPr>
              <a:t>Repeat this process one or two more times until the instruments have benefited from multiple perspectives and iterations.</a:t>
            </a:r>
          </a:p>
          <a:p>
            <a:endParaRPr lang="en-US" dirty="0"/>
          </a:p>
          <a:p>
            <a:r>
              <a:rPr lang="en-US" dirty="0"/>
              <a:t>Steps for rehearsing instruments:</a:t>
            </a:r>
          </a:p>
          <a:p>
            <a:pPr marL="228600" indent="-228600">
              <a:buFont typeface="+mj-lt"/>
              <a:buAutoNum type="arabicPeriod"/>
            </a:pPr>
            <a:r>
              <a:rPr lang="en-IN" sz="1200" kern="1200" dirty="0">
                <a:solidFill>
                  <a:schemeClr val="tx1"/>
                </a:solidFill>
                <a:effectLst/>
                <a:latin typeface="+mn-lt"/>
                <a:ea typeface="+mn-ea"/>
                <a:cs typeface="+mn-cs"/>
              </a:rPr>
              <a:t>To rehearse your instruments, engage in the following processes:</a:t>
            </a:r>
          </a:p>
          <a:p>
            <a:pPr marL="228600" indent="-228600">
              <a:buFont typeface="+mj-lt"/>
              <a:buAutoNum type="arabicPeriod"/>
            </a:pPr>
            <a:r>
              <a:rPr lang="en-IN" sz="1200" kern="1200" dirty="0">
                <a:solidFill>
                  <a:schemeClr val="tx1"/>
                </a:solidFill>
                <a:effectLst/>
                <a:latin typeface="+mn-lt"/>
                <a:ea typeface="+mn-ea"/>
                <a:cs typeface="+mn-cs"/>
              </a:rPr>
              <a:t>Engage in rehearsing the instrument with two to three thought partners, advisers, or knowledgeable others.</a:t>
            </a:r>
          </a:p>
          <a:p>
            <a:pPr marL="228600" indent="-228600">
              <a:buFont typeface="+mj-lt"/>
              <a:buAutoNum type="arabicPeriod"/>
            </a:pPr>
            <a:r>
              <a:rPr lang="en-IN" sz="1200" kern="1200" dirty="0">
                <a:solidFill>
                  <a:schemeClr val="tx1"/>
                </a:solidFill>
                <a:effectLst/>
                <a:latin typeface="+mn-lt"/>
                <a:ea typeface="+mn-ea"/>
                <a:cs typeface="+mn-cs"/>
              </a:rPr>
              <a:t>Just after the interview (or other data source) is completed, debrief with these thought partners by asking them to:</a:t>
            </a:r>
          </a:p>
          <a:p>
            <a:pPr marL="685800" lvl="1" indent="-228600">
              <a:buFont typeface="+mj-lt"/>
              <a:buAutoNum type="arabicPeriod"/>
            </a:pPr>
            <a:r>
              <a:rPr lang="en-IN" sz="1200" kern="1200" dirty="0">
                <a:solidFill>
                  <a:schemeClr val="tx1"/>
                </a:solidFill>
                <a:effectLst/>
                <a:latin typeface="+mn-lt"/>
                <a:ea typeface="+mn-ea"/>
                <a:cs typeface="+mn-cs"/>
              </a:rPr>
              <a:t>Share what they noticed about the instrument overall, specific questions, and the flow of the interview. </a:t>
            </a:r>
          </a:p>
          <a:p>
            <a:pPr marL="685800" lvl="1" indent="-228600">
              <a:buFont typeface="+mj-lt"/>
              <a:buAutoNum type="arabicPeriod"/>
            </a:pPr>
            <a:r>
              <a:rPr lang="en-IN" sz="1200" kern="1200" dirty="0">
                <a:solidFill>
                  <a:schemeClr val="tx1"/>
                </a:solidFill>
                <a:effectLst/>
                <a:latin typeface="+mn-lt"/>
                <a:ea typeface="+mn-ea"/>
                <a:cs typeface="+mn-cs"/>
              </a:rPr>
              <a:t>Share</a:t>
            </a:r>
            <a:r>
              <a:rPr lang="en-IN" sz="1200" kern="1200" baseline="0" dirty="0">
                <a:solidFill>
                  <a:schemeClr val="tx1"/>
                </a:solidFill>
                <a:effectLst/>
                <a:latin typeface="+mn-lt"/>
                <a:ea typeface="+mn-ea"/>
                <a:cs typeface="+mn-cs"/>
              </a:rPr>
              <a:t> s</a:t>
            </a:r>
            <a:r>
              <a:rPr lang="en-IN" sz="1200" kern="1200" dirty="0">
                <a:solidFill>
                  <a:schemeClr val="tx1"/>
                </a:solidFill>
                <a:effectLst/>
                <a:latin typeface="+mn-lt"/>
                <a:ea typeface="+mn-ea"/>
                <a:cs typeface="+mn-cs"/>
              </a:rPr>
              <a:t>uggestions on structure and wording of questions as well as sequencing. </a:t>
            </a:r>
          </a:p>
          <a:p>
            <a:pPr marL="685800" lvl="1" indent="-228600">
              <a:buFont typeface="+mj-lt"/>
              <a:buAutoNum type="arabicPeriod"/>
            </a:pPr>
            <a:r>
              <a:rPr lang="en-IN" sz="1200" kern="1200" dirty="0">
                <a:solidFill>
                  <a:schemeClr val="tx1"/>
                </a:solidFill>
                <a:effectLst/>
                <a:latin typeface="+mn-lt"/>
                <a:ea typeface="+mn-ea"/>
                <a:cs typeface="+mn-cs"/>
              </a:rPr>
              <a:t>Suggest how your interview style might need refinement. </a:t>
            </a:r>
          </a:p>
          <a:p>
            <a:pPr marL="685800" lvl="1" indent="-228600">
              <a:buFont typeface="+mj-lt"/>
              <a:buAutoNum type="arabicPeriod"/>
            </a:pPr>
            <a:r>
              <a:rPr lang="en-IN" sz="1200" kern="1200" dirty="0">
                <a:solidFill>
                  <a:schemeClr val="tx1"/>
                </a:solidFill>
                <a:effectLst/>
                <a:latin typeface="+mn-lt"/>
                <a:ea typeface="+mn-ea"/>
                <a:cs typeface="+mn-cs"/>
              </a:rPr>
              <a:t>Suggest anything problematic or missing from the instrument.</a:t>
            </a:r>
          </a:p>
          <a:p>
            <a:pPr marL="228600" indent="-228600">
              <a:buFont typeface="+mj-lt"/>
              <a:buAutoNum type="arabicPeriod"/>
            </a:pPr>
            <a:r>
              <a:rPr lang="en-IN" sz="1200" kern="1200" dirty="0">
                <a:solidFill>
                  <a:schemeClr val="tx1"/>
                </a:solidFill>
                <a:effectLst/>
                <a:latin typeface="+mn-lt"/>
                <a:ea typeface="+mn-ea"/>
                <a:cs typeface="+mn-cs"/>
              </a:rPr>
              <a:t>Record and take notes during each of these discussions if possible.</a:t>
            </a:r>
          </a:p>
          <a:p>
            <a:pPr marL="228600" indent="-228600">
              <a:buFont typeface="+mj-lt"/>
              <a:buAutoNum type="arabicPeriod"/>
            </a:pPr>
            <a:r>
              <a:rPr lang="en-IN" sz="1200" kern="1200" dirty="0">
                <a:solidFill>
                  <a:schemeClr val="tx1"/>
                </a:solidFill>
                <a:effectLst/>
                <a:latin typeface="+mn-lt"/>
                <a:ea typeface="+mn-ea"/>
                <a:cs typeface="+mn-cs"/>
              </a:rPr>
              <a:t>Once each conversation happens, look for patterns in the feedback across thought partners. </a:t>
            </a:r>
          </a:p>
          <a:p>
            <a:pPr marL="228600" indent="-228600">
              <a:buFont typeface="+mj-lt"/>
              <a:buAutoNum type="arabicPeriod"/>
            </a:pPr>
            <a:r>
              <a:rPr lang="en-IN" sz="1200" kern="1200" dirty="0">
                <a:solidFill>
                  <a:schemeClr val="tx1"/>
                </a:solidFill>
                <a:effectLst/>
                <a:latin typeface="+mn-lt"/>
                <a:ea typeface="+mn-ea"/>
                <a:cs typeface="+mn-cs"/>
              </a:rPr>
              <a:t>Use these responses to revise the instruments.</a:t>
            </a:r>
          </a:p>
          <a:p>
            <a:endParaRPr lang="en-US" dirty="0"/>
          </a:p>
          <a:p>
            <a:r>
              <a:rPr lang="en-US" dirty="0"/>
              <a:t>Steps for piloting instruments:</a:t>
            </a:r>
            <a:r>
              <a:rPr lang="en-US" baseline="0" dirty="0"/>
              <a:t> </a:t>
            </a:r>
            <a:r>
              <a:rPr lang="en-IN" sz="1200" kern="1200" dirty="0">
                <a:solidFill>
                  <a:schemeClr val="tx1"/>
                </a:solidFill>
                <a:effectLst/>
                <a:latin typeface="+mn-lt"/>
                <a:ea typeface="+mn-ea"/>
                <a:cs typeface="+mn-cs"/>
              </a:rPr>
              <a:t>After engaging in the vetting and rehearsing of instruments, pilot them by engaging in the following processes:</a:t>
            </a:r>
          </a:p>
          <a:p>
            <a:pPr marL="228600" indent="-228600">
              <a:buFont typeface="+mj-lt"/>
              <a:buAutoNum type="arabicPeriod"/>
            </a:pPr>
            <a:r>
              <a:rPr lang="en-IN" sz="1200" kern="1200" dirty="0">
                <a:solidFill>
                  <a:schemeClr val="tx1"/>
                </a:solidFill>
                <a:effectLst/>
                <a:latin typeface="+mn-lt"/>
                <a:ea typeface="+mn-ea"/>
                <a:cs typeface="+mn-cs"/>
              </a:rPr>
              <a:t>Take the vetted, post-rehearsal, and revised instruments and pilot test them in their entirety with the population to be included in your study.</a:t>
            </a:r>
          </a:p>
          <a:p>
            <a:pPr marL="228600" indent="-228600">
              <a:buFont typeface="+mj-lt"/>
              <a:buAutoNum type="arabicPeriod"/>
            </a:pPr>
            <a:r>
              <a:rPr lang="en-IN" sz="1200" kern="1200" dirty="0">
                <a:solidFill>
                  <a:schemeClr val="tx1"/>
                </a:solidFill>
                <a:effectLst/>
                <a:latin typeface="+mn-lt"/>
                <a:ea typeface="+mn-ea"/>
                <a:cs typeface="+mn-cs"/>
              </a:rPr>
              <a:t>Audio-record (with permission) and transcribe these interviews/focus groups to analyze them and also take notes during the interview if possible and not distracting to the participants.</a:t>
            </a:r>
          </a:p>
          <a:p>
            <a:pPr marL="228600" indent="-228600">
              <a:buFont typeface="+mj-lt"/>
              <a:buAutoNum type="arabicPeriod"/>
            </a:pPr>
            <a:r>
              <a:rPr lang="en-IN" sz="1200" kern="1200" dirty="0">
                <a:solidFill>
                  <a:schemeClr val="tx1"/>
                </a:solidFill>
                <a:effectLst/>
                <a:latin typeface="+mn-lt"/>
                <a:ea typeface="+mn-ea"/>
                <a:cs typeface="+mn-cs"/>
              </a:rPr>
              <a:t>Look for patterns in the responses.</a:t>
            </a:r>
          </a:p>
          <a:p>
            <a:pPr marL="228600" indent="-228600">
              <a:buFont typeface="+mj-lt"/>
              <a:buAutoNum type="arabicPeriod"/>
            </a:pPr>
            <a:r>
              <a:rPr lang="en-IN" sz="1200" kern="1200" dirty="0">
                <a:solidFill>
                  <a:schemeClr val="tx1"/>
                </a:solidFill>
                <a:effectLst/>
                <a:latin typeface="+mn-lt"/>
                <a:ea typeface="+mn-ea"/>
                <a:cs typeface="+mn-cs"/>
              </a:rPr>
              <a:t>Use responses and your (and perhaps others’) analysis to revise, reorder, add, and/or delete questions.</a:t>
            </a:r>
          </a:p>
          <a:p>
            <a:pPr marL="228600" indent="-228600">
              <a:buFont typeface="+mj-lt"/>
              <a:buAutoNum type="arabicPeriod"/>
            </a:pPr>
            <a:r>
              <a:rPr lang="en-IN" sz="1200" kern="1200" dirty="0">
                <a:solidFill>
                  <a:schemeClr val="tx1"/>
                </a:solidFill>
                <a:effectLst/>
                <a:latin typeface="+mn-lt"/>
                <a:ea typeface="+mn-ea"/>
                <a:cs typeface="+mn-cs"/>
              </a:rPr>
              <a:t>Look to see if these changes influence other changes to your overall research design.</a:t>
            </a:r>
          </a:p>
          <a:p>
            <a:pPr marL="228600" indent="-228600">
              <a:buFont typeface="+mj-lt"/>
              <a:buAutoNum type="arabicPeriod"/>
            </a:pPr>
            <a:r>
              <a:rPr lang="en-IN" sz="1200" kern="1200" dirty="0">
                <a:solidFill>
                  <a:schemeClr val="tx1"/>
                </a:solidFill>
                <a:effectLst/>
                <a:latin typeface="+mn-lt"/>
                <a:ea typeface="+mn-ea"/>
                <a:cs typeface="+mn-cs"/>
              </a:rPr>
              <a:t>Test the revised version if possible before starting actual data collection.</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30</a:t>
            </a:fld>
            <a:endParaRPr lang="en-US" dirty="0"/>
          </a:p>
        </p:txBody>
      </p:sp>
    </p:spTree>
    <p:extLst>
      <p:ext uri="{BB962C8B-B14F-4D97-AF65-F5344CB8AC3E}">
        <p14:creationId xmlns:p14="http://schemas.microsoft.com/office/powerpoint/2010/main" val="5906099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Conducting a pilot study might give advance warning about problems where the main research project could fail, where research protocols may not be followed, or whether proposed methods or instruments are inappropriate or too complicated.</a:t>
            </a:r>
          </a:p>
          <a:p>
            <a:endParaRPr lang="en-GB" dirty="0"/>
          </a:p>
        </p:txBody>
      </p:sp>
      <p:sp>
        <p:nvSpPr>
          <p:cNvPr id="4" name="Slide Number Placeholder 3"/>
          <p:cNvSpPr>
            <a:spLocks noGrp="1"/>
          </p:cNvSpPr>
          <p:nvPr>
            <p:ph type="sldNum" sz="quarter" idx="5"/>
          </p:nvPr>
        </p:nvSpPr>
        <p:spPr/>
        <p:txBody>
          <a:bodyPr/>
          <a:lstStyle/>
          <a:p>
            <a:fld id="{893E5DB2-6CE0-4149-8674-C1DD74DC68EE}" type="slidenum">
              <a:rPr lang="en-GB" smtClean="0"/>
              <a:t>32</a:t>
            </a:fld>
            <a:endParaRPr lang="en-GB"/>
          </a:p>
        </p:txBody>
      </p:sp>
    </p:spTree>
    <p:extLst>
      <p:ext uri="{BB962C8B-B14F-4D97-AF65-F5344CB8AC3E}">
        <p14:creationId xmlns:p14="http://schemas.microsoft.com/office/powerpoint/2010/main" val="37477825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Completing a pilot study successfully is not a guarantee of the success of the full-scale survey. Although pilot study findings may offer some indication of the likely size of the response rate in the main survey, they cannot guarantee this because they do not have a statistical foundation and are nearly always based on small numbers. Furthermore, other problems or headaches may not be come obvious until the larger scale study is conducted.</a:t>
            </a:r>
          </a:p>
        </p:txBody>
      </p:sp>
      <p:sp>
        <p:nvSpPr>
          <p:cNvPr id="4" name="Slide Number Placeholder 3"/>
          <p:cNvSpPr>
            <a:spLocks noGrp="1"/>
          </p:cNvSpPr>
          <p:nvPr>
            <p:ph type="sldNum" sz="quarter" idx="5"/>
          </p:nvPr>
        </p:nvSpPr>
        <p:spPr/>
        <p:txBody>
          <a:bodyPr/>
          <a:lstStyle/>
          <a:p>
            <a:fld id="{893E5DB2-6CE0-4149-8674-C1DD74DC68EE}" type="slidenum">
              <a:rPr lang="en-GB" smtClean="0"/>
              <a:t>33</a:t>
            </a:fld>
            <a:endParaRPr lang="en-GB"/>
          </a:p>
        </p:txBody>
      </p:sp>
    </p:spTree>
    <p:extLst>
      <p:ext uri="{BB962C8B-B14F-4D97-AF65-F5344CB8AC3E}">
        <p14:creationId xmlns:p14="http://schemas.microsoft.com/office/powerpoint/2010/main" val="38381383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Publication bias may occur because of a tendency for journals to accept only papers that have statistically significant results and not to report non-significant effects (</a:t>
            </a:r>
          </a:p>
          <a:p>
            <a:r>
              <a:rPr lang="en-GB" dirty="0"/>
              <a:t>In the past editors have recognised the dangers of publication bias with respect to clinical trials and have offered ‘an amnesty for unpublished trials’ in an attempt to overcome these problems (Smith &amp; Roberts, 1997). However, it is equally important to ensure that lessons learned with respect to the research method are shared, otherwise patients may be subjected to poorly developed tools or money may be wasted because methods of recruitment failed. A consistent selection bias favouring reports of primary research over papers on research methods, theoretical thinking, or secondary analysis, can lead to many of researchers re-inventing the wheel without having had the opportunity to learn from other people’s experience</a:t>
            </a:r>
          </a:p>
        </p:txBody>
      </p:sp>
      <p:sp>
        <p:nvSpPr>
          <p:cNvPr id="4" name="Slide Number Placeholder 3"/>
          <p:cNvSpPr>
            <a:spLocks noGrp="1"/>
          </p:cNvSpPr>
          <p:nvPr>
            <p:ph type="sldNum" sz="quarter" idx="5"/>
          </p:nvPr>
        </p:nvSpPr>
        <p:spPr/>
        <p:txBody>
          <a:bodyPr/>
          <a:lstStyle/>
          <a:p>
            <a:fld id="{893E5DB2-6CE0-4149-8674-C1DD74DC68EE}" type="slidenum">
              <a:rPr lang="en-GB" smtClean="0"/>
              <a:t>34</a:t>
            </a:fld>
            <a:endParaRPr lang="en-GB"/>
          </a:p>
        </p:txBody>
      </p:sp>
    </p:spTree>
    <p:extLst>
      <p:ext uri="{BB962C8B-B14F-4D97-AF65-F5344CB8AC3E}">
        <p14:creationId xmlns:p14="http://schemas.microsoft.com/office/powerpoint/2010/main" val="29996568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has been said that pilot studies are likely to be “underdiscussed, underused and underreported” (Prescott and </a:t>
            </a:r>
            <a:r>
              <a:rPr lang="en-GB" dirty="0" err="1"/>
              <a:t>Soeken</a:t>
            </a:r>
            <a:r>
              <a:rPr lang="en-GB" dirty="0"/>
              <a:t>, 1989 p60). Full reports of pilot studies are rare in the research literature (Lindquist, 1991; </a:t>
            </a:r>
            <a:r>
              <a:rPr lang="en-GB" dirty="0" err="1"/>
              <a:t>Muoio</a:t>
            </a:r>
            <a:r>
              <a:rPr lang="en-GB" dirty="0"/>
              <a:t> et al, 1995, van </a:t>
            </a:r>
            <a:r>
              <a:rPr lang="en-GB" dirty="0" err="1"/>
              <a:t>Teijlingen</a:t>
            </a:r>
            <a:r>
              <a:rPr lang="en-GB" dirty="0"/>
              <a:t> et al. 2001). When reported, they often only justify the research methods or particular research tool used. Too often research papers only refer to one element of the pilot study, for example, to the ‘pre-testing’ or ‘pilot testing’ of a questionnaire (De Vaus, 1993). Such papers simply state: “the questionnaire was tested for validity and reliability.” When pilot studies are mentioned in more detail in academic papers and reports, researchers regularly comment that they “had learned from the pilot study” and made the necessary changes, without offering the reader details about what exactly was learnt. Some of these processes and outcomes from both successful and failed pilot studies might be very useful to others embarking on projects using similar methods and instruments. This is particularly important because pilot studies can be “time-consuming, frustrating, and fraught with unanticipated problems, but it is better to … deal with them before investing a great deal of time, money, and effort in the full study” (Mason and </a:t>
            </a:r>
            <a:r>
              <a:rPr lang="en-GB" dirty="0" err="1"/>
              <a:t>Zuercher</a:t>
            </a:r>
            <a:r>
              <a:rPr lang="en-GB" dirty="0"/>
              <a:t>, 1998). It has also been argued that the current research climate demands accountability from researchers, which means that there is a need to ensure the best possible use of research results (</a:t>
            </a:r>
            <a:r>
              <a:rPr lang="en-GB" dirty="0" err="1"/>
              <a:t>Crosswaite</a:t>
            </a:r>
            <a:r>
              <a:rPr lang="en-GB" dirty="0"/>
              <a:t> and </a:t>
            </a:r>
            <a:r>
              <a:rPr lang="en-GB" dirty="0" err="1"/>
              <a:t>Curtice</a:t>
            </a:r>
            <a:r>
              <a:rPr lang="en-GB" dirty="0"/>
              <a:t> 1994). We would like to go one step further and argue that researchers have an ethical obligation to make the best use of their research experience by reporting issues arising from all parts of a study, including the pilot phase. Well-designed and well-conducted pilot studies can inform us about the best research process and occasionally about likely outcomes. Therefore investigators should be encouraged to report their pilot studies, and in particular to report in more detail the actual improvements made to the study design and the research process.</a:t>
            </a:r>
          </a:p>
        </p:txBody>
      </p:sp>
      <p:sp>
        <p:nvSpPr>
          <p:cNvPr id="4" name="Slide Number Placeholder 3"/>
          <p:cNvSpPr>
            <a:spLocks noGrp="1"/>
          </p:cNvSpPr>
          <p:nvPr>
            <p:ph type="sldNum" sz="quarter" idx="5"/>
          </p:nvPr>
        </p:nvSpPr>
        <p:spPr/>
        <p:txBody>
          <a:bodyPr/>
          <a:lstStyle/>
          <a:p>
            <a:fld id="{893E5DB2-6CE0-4149-8674-C1DD74DC68EE}" type="slidenum">
              <a:rPr lang="en-GB" smtClean="0"/>
              <a:t>35</a:t>
            </a:fld>
            <a:endParaRPr lang="en-GB"/>
          </a:p>
        </p:txBody>
      </p:sp>
    </p:spTree>
    <p:extLst>
      <p:ext uri="{BB962C8B-B14F-4D97-AF65-F5344CB8AC3E}">
        <p14:creationId xmlns:p14="http://schemas.microsoft.com/office/powerpoint/2010/main" val="4885028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CAC0A-6A1C-4E3E-BF34-D7E1E23ECD9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CB3F2E-8970-45C1-A3E0-ADDD39AC78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ECEF77-6630-4903-A1DB-290ADF41D663}"/>
              </a:ext>
            </a:extLst>
          </p:cNvPr>
          <p:cNvSpPr>
            <a:spLocks noGrp="1"/>
          </p:cNvSpPr>
          <p:nvPr>
            <p:ph type="dt" sz="half" idx="10"/>
          </p:nvPr>
        </p:nvSpPr>
        <p:spPr/>
        <p:txBody>
          <a:bodyPr/>
          <a:lstStyle/>
          <a:p>
            <a:fld id="{284FF837-79C1-4BDA-82E9-5E74A82A2D8D}" type="datetimeFigureOut">
              <a:rPr lang="en-GB" smtClean="0"/>
              <a:t>02/06/2025</a:t>
            </a:fld>
            <a:endParaRPr lang="en-GB"/>
          </a:p>
        </p:txBody>
      </p:sp>
      <p:sp>
        <p:nvSpPr>
          <p:cNvPr id="5" name="Footer Placeholder 4">
            <a:extLst>
              <a:ext uri="{FF2B5EF4-FFF2-40B4-BE49-F238E27FC236}">
                <a16:creationId xmlns:a16="http://schemas.microsoft.com/office/drawing/2014/main" id="{4B7E68EC-2BE0-47C1-B4D3-2DA3E3422A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5BFE87-87E7-498E-9B61-3C27E31270E0}"/>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34082691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18309-F602-4B0A-AD3D-5FD35D223D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3AD4F5-E5C0-418A-960D-B41A5172AB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8446EB-A80A-4DED-B27A-E6C584BACAC3}"/>
              </a:ext>
            </a:extLst>
          </p:cNvPr>
          <p:cNvSpPr>
            <a:spLocks noGrp="1"/>
          </p:cNvSpPr>
          <p:nvPr>
            <p:ph type="dt" sz="half" idx="10"/>
          </p:nvPr>
        </p:nvSpPr>
        <p:spPr/>
        <p:txBody>
          <a:bodyPr/>
          <a:lstStyle/>
          <a:p>
            <a:fld id="{284FF837-79C1-4BDA-82E9-5E74A82A2D8D}" type="datetimeFigureOut">
              <a:rPr lang="en-GB" smtClean="0"/>
              <a:t>02/06/2025</a:t>
            </a:fld>
            <a:endParaRPr lang="en-GB"/>
          </a:p>
        </p:txBody>
      </p:sp>
      <p:sp>
        <p:nvSpPr>
          <p:cNvPr id="5" name="Footer Placeholder 4">
            <a:extLst>
              <a:ext uri="{FF2B5EF4-FFF2-40B4-BE49-F238E27FC236}">
                <a16:creationId xmlns:a16="http://schemas.microsoft.com/office/drawing/2014/main" id="{27013D6F-333B-4126-9F6F-6DCA63339D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72B879-C4E9-467E-A9DC-4898B8BDA650}"/>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39557780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D950F-A329-4452-B6E6-11A85B97449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766579C-37EC-4C82-8F86-D3EAA175A91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43C91E-A967-4F0A-A4EE-040D17D27BF5}"/>
              </a:ext>
            </a:extLst>
          </p:cNvPr>
          <p:cNvSpPr>
            <a:spLocks noGrp="1"/>
          </p:cNvSpPr>
          <p:nvPr>
            <p:ph type="dt" sz="half" idx="10"/>
          </p:nvPr>
        </p:nvSpPr>
        <p:spPr/>
        <p:txBody>
          <a:bodyPr/>
          <a:lstStyle/>
          <a:p>
            <a:fld id="{284FF837-79C1-4BDA-82E9-5E74A82A2D8D}" type="datetimeFigureOut">
              <a:rPr lang="en-GB" smtClean="0"/>
              <a:t>02/06/2025</a:t>
            </a:fld>
            <a:endParaRPr lang="en-GB"/>
          </a:p>
        </p:txBody>
      </p:sp>
      <p:sp>
        <p:nvSpPr>
          <p:cNvPr id="5" name="Footer Placeholder 4">
            <a:extLst>
              <a:ext uri="{FF2B5EF4-FFF2-40B4-BE49-F238E27FC236}">
                <a16:creationId xmlns:a16="http://schemas.microsoft.com/office/drawing/2014/main" id="{6C1F3C94-ABF4-4468-A86A-C7956FCE00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E99E36-3629-4A29-8421-5401D9B16233}"/>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628845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64048-1C5A-4417-8D26-DBE8DA584E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498AC6-92E4-403A-A14B-78FB22D322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3795010-F276-4CDF-93F4-F3C7C02232C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E9C0435-9286-476F-B7AC-AC7BA7C334B9}"/>
              </a:ext>
            </a:extLst>
          </p:cNvPr>
          <p:cNvSpPr>
            <a:spLocks noGrp="1"/>
          </p:cNvSpPr>
          <p:nvPr>
            <p:ph type="dt" sz="half" idx="10"/>
          </p:nvPr>
        </p:nvSpPr>
        <p:spPr/>
        <p:txBody>
          <a:bodyPr/>
          <a:lstStyle/>
          <a:p>
            <a:fld id="{284FF837-79C1-4BDA-82E9-5E74A82A2D8D}" type="datetimeFigureOut">
              <a:rPr lang="en-GB" smtClean="0"/>
              <a:t>02/06/2025</a:t>
            </a:fld>
            <a:endParaRPr lang="en-GB"/>
          </a:p>
        </p:txBody>
      </p:sp>
      <p:sp>
        <p:nvSpPr>
          <p:cNvPr id="6" name="Footer Placeholder 5">
            <a:extLst>
              <a:ext uri="{FF2B5EF4-FFF2-40B4-BE49-F238E27FC236}">
                <a16:creationId xmlns:a16="http://schemas.microsoft.com/office/drawing/2014/main" id="{8A37917F-1D1D-47BE-90AC-2731A24EA9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A2F237-3F33-45F7-B253-A3E59464CBB4}"/>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3266997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D1736-DB3C-439B-A7E0-196996671C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7F3B26-8B2A-47F3-97FE-14B9A52A54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C4993A-0E8E-422D-A763-4AB709B73EC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613C869-675B-487B-AAAE-E391F5FE574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C8F3DB9-1A4F-4FC4-A4DF-A5C296DF6F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2518C6-9415-4EC1-9FBF-D64C9FB0B352}"/>
              </a:ext>
            </a:extLst>
          </p:cNvPr>
          <p:cNvSpPr>
            <a:spLocks noGrp="1"/>
          </p:cNvSpPr>
          <p:nvPr>
            <p:ph type="dt" sz="half" idx="10"/>
          </p:nvPr>
        </p:nvSpPr>
        <p:spPr/>
        <p:txBody>
          <a:bodyPr/>
          <a:lstStyle/>
          <a:p>
            <a:fld id="{284FF837-79C1-4BDA-82E9-5E74A82A2D8D}" type="datetimeFigureOut">
              <a:rPr lang="en-GB" smtClean="0"/>
              <a:t>02/06/2025</a:t>
            </a:fld>
            <a:endParaRPr lang="en-GB"/>
          </a:p>
        </p:txBody>
      </p:sp>
      <p:sp>
        <p:nvSpPr>
          <p:cNvPr id="8" name="Footer Placeholder 7">
            <a:extLst>
              <a:ext uri="{FF2B5EF4-FFF2-40B4-BE49-F238E27FC236}">
                <a16:creationId xmlns:a16="http://schemas.microsoft.com/office/drawing/2014/main" id="{DBB44979-7100-48D3-B068-852A57D709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274FFA3-010A-49DF-9AC7-7AC857C8FA1E}"/>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32304643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43586-9280-4C7B-BC6E-DB7D9C3608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5EAB271-C3AE-4953-A7B0-71FDB5BEB9DB}"/>
              </a:ext>
            </a:extLst>
          </p:cNvPr>
          <p:cNvSpPr>
            <a:spLocks noGrp="1"/>
          </p:cNvSpPr>
          <p:nvPr>
            <p:ph type="dt" sz="half" idx="10"/>
          </p:nvPr>
        </p:nvSpPr>
        <p:spPr/>
        <p:txBody>
          <a:bodyPr/>
          <a:lstStyle/>
          <a:p>
            <a:fld id="{284FF837-79C1-4BDA-82E9-5E74A82A2D8D}" type="datetimeFigureOut">
              <a:rPr lang="en-GB" smtClean="0"/>
              <a:t>02/06/2025</a:t>
            </a:fld>
            <a:endParaRPr lang="en-GB"/>
          </a:p>
        </p:txBody>
      </p:sp>
      <p:sp>
        <p:nvSpPr>
          <p:cNvPr id="4" name="Footer Placeholder 3">
            <a:extLst>
              <a:ext uri="{FF2B5EF4-FFF2-40B4-BE49-F238E27FC236}">
                <a16:creationId xmlns:a16="http://schemas.microsoft.com/office/drawing/2014/main" id="{69814051-1847-41F6-B84E-634858DCE1A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6300CE-C592-4565-820B-936341A2E392}"/>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1795643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83AEFE-3F1C-4DCA-9F15-AA0C5CBA87D5}"/>
              </a:ext>
            </a:extLst>
          </p:cNvPr>
          <p:cNvSpPr>
            <a:spLocks noGrp="1"/>
          </p:cNvSpPr>
          <p:nvPr>
            <p:ph type="dt" sz="half" idx="10"/>
          </p:nvPr>
        </p:nvSpPr>
        <p:spPr/>
        <p:txBody>
          <a:bodyPr/>
          <a:lstStyle/>
          <a:p>
            <a:fld id="{284FF837-79C1-4BDA-82E9-5E74A82A2D8D}" type="datetimeFigureOut">
              <a:rPr lang="en-GB" smtClean="0"/>
              <a:t>02/06/2025</a:t>
            </a:fld>
            <a:endParaRPr lang="en-GB"/>
          </a:p>
        </p:txBody>
      </p:sp>
      <p:sp>
        <p:nvSpPr>
          <p:cNvPr id="3" name="Footer Placeholder 2">
            <a:extLst>
              <a:ext uri="{FF2B5EF4-FFF2-40B4-BE49-F238E27FC236}">
                <a16:creationId xmlns:a16="http://schemas.microsoft.com/office/drawing/2014/main" id="{F15DEE3D-2E69-4384-BF33-51A5328389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59F84D5-4E25-442B-92AB-7B2355E7D9D6}"/>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29429771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2E979-8372-4EA6-B987-280B2D529F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D3092B-A03A-4620-B91F-FFEF14B9987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D72C3E-ECA5-45AA-9751-68ED2CD326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F068F9-AEE2-4DAE-844A-65F89A154FFE}"/>
              </a:ext>
            </a:extLst>
          </p:cNvPr>
          <p:cNvSpPr>
            <a:spLocks noGrp="1"/>
          </p:cNvSpPr>
          <p:nvPr>
            <p:ph type="dt" sz="half" idx="10"/>
          </p:nvPr>
        </p:nvSpPr>
        <p:spPr/>
        <p:txBody>
          <a:bodyPr/>
          <a:lstStyle/>
          <a:p>
            <a:fld id="{284FF837-79C1-4BDA-82E9-5E74A82A2D8D}" type="datetimeFigureOut">
              <a:rPr lang="en-GB" smtClean="0"/>
              <a:t>02/06/2025</a:t>
            </a:fld>
            <a:endParaRPr lang="en-GB"/>
          </a:p>
        </p:txBody>
      </p:sp>
      <p:sp>
        <p:nvSpPr>
          <p:cNvPr id="6" name="Footer Placeholder 5">
            <a:extLst>
              <a:ext uri="{FF2B5EF4-FFF2-40B4-BE49-F238E27FC236}">
                <a16:creationId xmlns:a16="http://schemas.microsoft.com/office/drawing/2014/main" id="{046A0190-6104-4F1D-A392-5E14ED8FEA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F522F9-2A1D-410F-9679-F4C4FBF7D487}"/>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1306321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50CE0-A660-4776-B937-55D7595895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1A74AA3-03E8-4F5E-8E8B-8A5FE8729C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66A3F61-A94C-471E-975E-2E421804CF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B553D3-3D14-4703-BEFC-D479085DC8D7}"/>
              </a:ext>
            </a:extLst>
          </p:cNvPr>
          <p:cNvSpPr>
            <a:spLocks noGrp="1"/>
          </p:cNvSpPr>
          <p:nvPr>
            <p:ph type="dt" sz="half" idx="10"/>
          </p:nvPr>
        </p:nvSpPr>
        <p:spPr/>
        <p:txBody>
          <a:bodyPr/>
          <a:lstStyle/>
          <a:p>
            <a:fld id="{284FF837-79C1-4BDA-82E9-5E74A82A2D8D}" type="datetimeFigureOut">
              <a:rPr lang="en-GB" smtClean="0"/>
              <a:t>02/06/2025</a:t>
            </a:fld>
            <a:endParaRPr lang="en-GB"/>
          </a:p>
        </p:txBody>
      </p:sp>
      <p:sp>
        <p:nvSpPr>
          <p:cNvPr id="6" name="Footer Placeholder 5">
            <a:extLst>
              <a:ext uri="{FF2B5EF4-FFF2-40B4-BE49-F238E27FC236}">
                <a16:creationId xmlns:a16="http://schemas.microsoft.com/office/drawing/2014/main" id="{5844146B-BBFF-417E-A4E0-5831A1C9A8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DFB996-F92B-48F3-9016-1E1DDEE9ABAF}"/>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1937348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0ACDD-E09D-40E8-89D5-ED22326D752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E6F91F-3B37-4AD1-9293-39021A7808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C782A6-B7F4-4785-B101-9915360C85F8}"/>
              </a:ext>
            </a:extLst>
          </p:cNvPr>
          <p:cNvSpPr>
            <a:spLocks noGrp="1"/>
          </p:cNvSpPr>
          <p:nvPr>
            <p:ph type="dt" sz="half" idx="10"/>
          </p:nvPr>
        </p:nvSpPr>
        <p:spPr/>
        <p:txBody>
          <a:bodyPr/>
          <a:lstStyle/>
          <a:p>
            <a:fld id="{284FF837-79C1-4BDA-82E9-5E74A82A2D8D}" type="datetimeFigureOut">
              <a:rPr lang="en-GB" smtClean="0"/>
              <a:t>02/06/2025</a:t>
            </a:fld>
            <a:endParaRPr lang="en-GB"/>
          </a:p>
        </p:txBody>
      </p:sp>
      <p:sp>
        <p:nvSpPr>
          <p:cNvPr id="5" name="Footer Placeholder 4">
            <a:extLst>
              <a:ext uri="{FF2B5EF4-FFF2-40B4-BE49-F238E27FC236}">
                <a16:creationId xmlns:a16="http://schemas.microsoft.com/office/drawing/2014/main" id="{FF787EE6-7B50-412A-8C48-74CB4F87FD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D9D5DC-1FA2-4861-BFA2-20E1DE03CC53}"/>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37640978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9D1474-4EC5-4125-BA1F-13EA09942F6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21C35D-0FB3-44DC-B7AD-543BDBF9132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DE0032-01B0-4840-9DF0-E7ECF24AE158}"/>
              </a:ext>
            </a:extLst>
          </p:cNvPr>
          <p:cNvSpPr>
            <a:spLocks noGrp="1"/>
          </p:cNvSpPr>
          <p:nvPr>
            <p:ph type="dt" sz="half" idx="10"/>
          </p:nvPr>
        </p:nvSpPr>
        <p:spPr/>
        <p:txBody>
          <a:bodyPr/>
          <a:lstStyle/>
          <a:p>
            <a:fld id="{284FF837-79C1-4BDA-82E9-5E74A82A2D8D}" type="datetimeFigureOut">
              <a:rPr lang="en-GB" smtClean="0"/>
              <a:t>02/06/2025</a:t>
            </a:fld>
            <a:endParaRPr lang="en-GB"/>
          </a:p>
        </p:txBody>
      </p:sp>
      <p:sp>
        <p:nvSpPr>
          <p:cNvPr id="5" name="Footer Placeholder 4">
            <a:extLst>
              <a:ext uri="{FF2B5EF4-FFF2-40B4-BE49-F238E27FC236}">
                <a16:creationId xmlns:a16="http://schemas.microsoft.com/office/drawing/2014/main" id="{D3C9769E-BA5B-4E5B-871C-68D80A8D9F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ACCA24-2704-4002-A654-C4BE8E966AF1}"/>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831672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9125BF-1FD8-4D3A-9742-17F0F271FE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F723B3-0C22-42DF-9130-C3DAF234BD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390318-014D-4BF1-8547-0FA1E653C59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4FF837-79C1-4BDA-82E9-5E74A82A2D8D}" type="datetimeFigureOut">
              <a:rPr lang="en-GB" smtClean="0"/>
              <a:t>02/06/2025</a:t>
            </a:fld>
            <a:endParaRPr lang="en-GB"/>
          </a:p>
        </p:txBody>
      </p:sp>
      <p:sp>
        <p:nvSpPr>
          <p:cNvPr id="5" name="Footer Placeholder 4">
            <a:extLst>
              <a:ext uri="{FF2B5EF4-FFF2-40B4-BE49-F238E27FC236}">
                <a16:creationId xmlns:a16="http://schemas.microsoft.com/office/drawing/2014/main" id="{A6E69755-31F1-4B9B-AC23-70C642BF03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B83ACE9-222D-4CA2-9768-E87F94D505D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0D4A34-89B8-4479-BF63-8E5917092089}" type="slidenum">
              <a:rPr lang="en-GB" smtClean="0"/>
              <a:t>‹#›</a:t>
            </a:fld>
            <a:endParaRPr lang="en-GB"/>
          </a:p>
        </p:txBody>
      </p:sp>
    </p:spTree>
    <p:extLst>
      <p:ext uri="{BB962C8B-B14F-4D97-AF65-F5344CB8AC3E}">
        <p14:creationId xmlns:p14="http://schemas.microsoft.com/office/powerpoint/2010/main" val="20967310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0" name="Rectangle 10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4" name="Rectangle 1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1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8" name="Freeform: Shape 1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itle 6">
            <a:extLst>
              <a:ext uri="{FF2B5EF4-FFF2-40B4-BE49-F238E27FC236}">
                <a16:creationId xmlns:a16="http://schemas.microsoft.com/office/drawing/2014/main" id="{879D7418-4232-4F8B-9458-41D8C50607D0}"/>
              </a:ext>
            </a:extLst>
          </p:cNvPr>
          <p:cNvSpPr>
            <a:spLocks noGrp="1"/>
          </p:cNvSpPr>
          <p:nvPr>
            <p:ph type="ctrTitle"/>
          </p:nvPr>
        </p:nvSpPr>
        <p:spPr>
          <a:xfrm>
            <a:off x="660041" y="2767106"/>
            <a:ext cx="2880828" cy="3071906"/>
          </a:xfrm>
        </p:spPr>
        <p:txBody>
          <a:bodyPr anchor="t">
            <a:normAutofit/>
          </a:bodyPr>
          <a:lstStyle/>
          <a:p>
            <a:pPr algn="l"/>
            <a:r>
              <a:rPr lang="en-GB" sz="3700">
                <a:solidFill>
                  <a:srgbClr val="FFFFFF"/>
                </a:solidFill>
              </a:rPr>
              <a:t>DBA CONVERTING RESEARCH INTO PRACTICE</a:t>
            </a:r>
          </a:p>
        </p:txBody>
      </p:sp>
      <p:sp>
        <p:nvSpPr>
          <p:cNvPr id="8" name="Subtitle 7">
            <a:extLst>
              <a:ext uri="{FF2B5EF4-FFF2-40B4-BE49-F238E27FC236}">
                <a16:creationId xmlns:a16="http://schemas.microsoft.com/office/drawing/2014/main" id="{3D373A5E-230B-4417-9054-407770787E3A}"/>
              </a:ext>
            </a:extLst>
          </p:cNvPr>
          <p:cNvSpPr>
            <a:spLocks noGrp="1"/>
          </p:cNvSpPr>
          <p:nvPr>
            <p:ph type="subTitle" idx="1"/>
          </p:nvPr>
        </p:nvSpPr>
        <p:spPr>
          <a:xfrm>
            <a:off x="4303428" y="5882459"/>
            <a:ext cx="2355423" cy="535348"/>
          </a:xfrm>
        </p:spPr>
        <p:txBody>
          <a:bodyPr anchor="b">
            <a:normAutofit/>
          </a:bodyPr>
          <a:lstStyle/>
          <a:p>
            <a:pPr algn="l"/>
            <a:r>
              <a:rPr lang="en-GB" sz="2000" dirty="0"/>
              <a:t>Dr. Helen Lee </a:t>
            </a:r>
          </a:p>
        </p:txBody>
      </p:sp>
      <p:pic>
        <p:nvPicPr>
          <p:cNvPr id="5" name="Picture 4">
            <a:extLst>
              <a:ext uri="{FF2B5EF4-FFF2-40B4-BE49-F238E27FC236}">
                <a16:creationId xmlns:a16="http://schemas.microsoft.com/office/drawing/2014/main" id="{EE28A624-4180-F563-A487-8A9EC9447B10}"/>
              </a:ext>
            </a:extLst>
          </p:cNvPr>
          <p:cNvPicPr>
            <a:picLocks noChangeAspect="1"/>
          </p:cNvPicPr>
          <p:nvPr/>
        </p:nvPicPr>
        <p:blipFill>
          <a:blip r:embed="rId3"/>
          <a:stretch>
            <a:fillRect/>
          </a:stretch>
        </p:blipFill>
        <p:spPr>
          <a:xfrm>
            <a:off x="4038604" y="0"/>
            <a:ext cx="8153396" cy="5442267"/>
          </a:xfrm>
          <a:prstGeom prst="rect">
            <a:avLst/>
          </a:prstGeom>
        </p:spPr>
      </p:pic>
    </p:spTree>
    <p:extLst>
      <p:ext uri="{BB962C8B-B14F-4D97-AF65-F5344CB8AC3E}">
        <p14:creationId xmlns:p14="http://schemas.microsoft.com/office/powerpoint/2010/main" val="538898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700"/>
                                        <p:tgtEl>
                                          <p:spTgt spid="8">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7"/>
                                        </p:tgtEl>
                                        <p:attrNameLst>
                                          <p:attrName>style.visibility</p:attrName>
                                        </p:attrNameLst>
                                      </p:cBhvr>
                                      <p:to>
                                        <p:strVal val="visible"/>
                                      </p:to>
                                    </p:set>
                                    <p:animEffect transition="in" filter="fade">
                                      <p:cBhvr>
                                        <p:cTn id="10"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400"/>
              <a:t>This presentation  will introduce you to some aspects of research methods – but it is NOT intended to replace key reading, such as Bryman, Crotty, Creswell, Maxwell, Denscombe, Denzin, Guba and Lincoln and Cohen.  </a:t>
            </a:r>
          </a:p>
          <a:p>
            <a:r>
              <a:rPr lang="en-GB" sz="1400" b="1"/>
              <a:t>SAUNDERS SHOULD NOT BE USED IN MY MODULES.</a:t>
            </a:r>
          </a:p>
          <a:p>
            <a:r>
              <a:rPr lang="en-GB" sz="1400"/>
              <a:t>You must read key texts and beyond at doctoral level that cover the method and for this you may have to go beyond your modules reading list.</a:t>
            </a:r>
          </a:p>
          <a:p>
            <a:r>
              <a:rPr lang="en-GB" sz="1400"/>
              <a:t>Again some slides will not be focused on and you are expected at this doctoral level to be motivated, engaged and understand the areas you need to explore.</a:t>
            </a:r>
          </a:p>
          <a:p>
            <a:endParaRPr lang="en-GB" sz="14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40E04FD-64C6-0A4E-5E86-C1CB845FA2DE}"/>
              </a:ext>
            </a:extLst>
          </p:cNvPr>
          <p:cNvSpPr/>
          <p:nvPr/>
        </p:nvSpPr>
        <p:spPr>
          <a:xfrm>
            <a:off x="679622" y="667265"/>
            <a:ext cx="11379965" cy="6040833"/>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Rounded Corners 2">
            <a:extLst>
              <a:ext uri="{FF2B5EF4-FFF2-40B4-BE49-F238E27FC236}">
                <a16:creationId xmlns:a16="http://schemas.microsoft.com/office/drawing/2014/main" id="{69A5DE31-4ADE-B5C1-6694-D7315CD95162}"/>
              </a:ext>
            </a:extLst>
          </p:cNvPr>
          <p:cNvSpPr/>
          <p:nvPr/>
        </p:nvSpPr>
        <p:spPr>
          <a:xfrm>
            <a:off x="1371600" y="1130643"/>
            <a:ext cx="10367318" cy="53628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1DB904C0-1B98-F8DC-F88C-FD3D36D4EFAF}"/>
              </a:ext>
            </a:extLst>
          </p:cNvPr>
          <p:cNvSpPr/>
          <p:nvPr/>
        </p:nvSpPr>
        <p:spPr>
          <a:xfrm>
            <a:off x="1760838" y="1680519"/>
            <a:ext cx="9627973" cy="4510216"/>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7DCC1E3C-907C-9DCB-5719-7CF1B4879332}"/>
              </a:ext>
            </a:extLst>
          </p:cNvPr>
          <p:cNvSpPr/>
          <p:nvPr/>
        </p:nvSpPr>
        <p:spPr>
          <a:xfrm>
            <a:off x="2341605" y="2230395"/>
            <a:ext cx="8402595" cy="349696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0ED9A3FA-B04D-A3C4-F344-7330C2D683AF}"/>
              </a:ext>
            </a:extLst>
          </p:cNvPr>
          <p:cNvSpPr txBox="1"/>
          <p:nvPr/>
        </p:nvSpPr>
        <p:spPr>
          <a:xfrm>
            <a:off x="577901" y="65837"/>
            <a:ext cx="4988966" cy="369332"/>
          </a:xfrm>
          <a:prstGeom prst="rect">
            <a:avLst/>
          </a:prstGeom>
          <a:noFill/>
        </p:spPr>
        <p:txBody>
          <a:bodyPr wrap="square" rtlCol="0">
            <a:spAutoFit/>
          </a:bodyPr>
          <a:lstStyle/>
          <a:p>
            <a:r>
              <a:rPr lang="en-GB" dirty="0"/>
              <a:t>Your research question(s)</a:t>
            </a:r>
          </a:p>
        </p:txBody>
      </p:sp>
      <p:sp>
        <p:nvSpPr>
          <p:cNvPr id="9" name="TextBox 8">
            <a:extLst>
              <a:ext uri="{FF2B5EF4-FFF2-40B4-BE49-F238E27FC236}">
                <a16:creationId xmlns:a16="http://schemas.microsoft.com/office/drawing/2014/main" id="{CCFF9256-ED8D-ED65-2446-400ED74B6953}"/>
              </a:ext>
            </a:extLst>
          </p:cNvPr>
          <p:cNvSpPr txBox="1"/>
          <p:nvPr/>
        </p:nvSpPr>
        <p:spPr>
          <a:xfrm>
            <a:off x="1371600" y="753035"/>
            <a:ext cx="2977563" cy="377608"/>
          </a:xfrm>
          <a:prstGeom prst="rect">
            <a:avLst/>
          </a:prstGeom>
          <a:noFill/>
        </p:spPr>
        <p:txBody>
          <a:bodyPr wrap="square" rtlCol="0">
            <a:spAutoFit/>
          </a:bodyPr>
          <a:lstStyle/>
          <a:p>
            <a:r>
              <a:rPr lang="en-GB" dirty="0"/>
              <a:t>Your paradigm</a:t>
            </a:r>
          </a:p>
        </p:txBody>
      </p:sp>
      <p:sp>
        <p:nvSpPr>
          <p:cNvPr id="10" name="TextBox 9">
            <a:extLst>
              <a:ext uri="{FF2B5EF4-FFF2-40B4-BE49-F238E27FC236}">
                <a16:creationId xmlns:a16="http://schemas.microsoft.com/office/drawing/2014/main" id="{DEC0BF8F-582A-8BC1-69E2-AC9A7E7187B4}"/>
              </a:ext>
            </a:extLst>
          </p:cNvPr>
          <p:cNvSpPr txBox="1"/>
          <p:nvPr/>
        </p:nvSpPr>
        <p:spPr>
          <a:xfrm>
            <a:off x="1951745" y="1216413"/>
            <a:ext cx="2977563" cy="369332"/>
          </a:xfrm>
          <a:prstGeom prst="rect">
            <a:avLst/>
          </a:prstGeom>
          <a:noFill/>
        </p:spPr>
        <p:txBody>
          <a:bodyPr wrap="square" rtlCol="0">
            <a:spAutoFit/>
          </a:bodyPr>
          <a:lstStyle/>
          <a:p>
            <a:r>
              <a:rPr lang="en-GB" dirty="0"/>
              <a:t>Your conceptual framework</a:t>
            </a:r>
          </a:p>
        </p:txBody>
      </p:sp>
      <p:sp>
        <p:nvSpPr>
          <p:cNvPr id="11" name="TextBox 10">
            <a:extLst>
              <a:ext uri="{FF2B5EF4-FFF2-40B4-BE49-F238E27FC236}">
                <a16:creationId xmlns:a16="http://schemas.microsoft.com/office/drawing/2014/main" id="{03B734E3-066B-4114-010C-71617A0F8A2B}"/>
              </a:ext>
            </a:extLst>
          </p:cNvPr>
          <p:cNvSpPr txBox="1"/>
          <p:nvPr/>
        </p:nvSpPr>
        <p:spPr>
          <a:xfrm>
            <a:off x="2581835" y="1736592"/>
            <a:ext cx="3088982" cy="369332"/>
          </a:xfrm>
          <a:prstGeom prst="rect">
            <a:avLst/>
          </a:prstGeom>
          <a:noFill/>
        </p:spPr>
        <p:txBody>
          <a:bodyPr wrap="square" rtlCol="0">
            <a:spAutoFit/>
          </a:bodyPr>
          <a:lstStyle/>
          <a:p>
            <a:r>
              <a:rPr lang="en-GB" dirty="0"/>
              <a:t>Your theoretical framework</a:t>
            </a:r>
          </a:p>
        </p:txBody>
      </p:sp>
      <p:sp>
        <p:nvSpPr>
          <p:cNvPr id="13" name="Rectangle: Rounded Corners 12">
            <a:extLst>
              <a:ext uri="{FF2B5EF4-FFF2-40B4-BE49-F238E27FC236}">
                <a16:creationId xmlns:a16="http://schemas.microsoft.com/office/drawing/2014/main" id="{8DF15802-5C70-A225-33A9-D0CB71119E18}"/>
              </a:ext>
            </a:extLst>
          </p:cNvPr>
          <p:cNvSpPr/>
          <p:nvPr/>
        </p:nvSpPr>
        <p:spPr>
          <a:xfrm>
            <a:off x="2989089" y="2655800"/>
            <a:ext cx="7384356" cy="275376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14" name="TextBox 13">
            <a:extLst>
              <a:ext uri="{FF2B5EF4-FFF2-40B4-BE49-F238E27FC236}">
                <a16:creationId xmlns:a16="http://schemas.microsoft.com/office/drawing/2014/main" id="{BCACCC34-C9BE-5935-FC66-600C6D8CE8CA}"/>
              </a:ext>
            </a:extLst>
          </p:cNvPr>
          <p:cNvSpPr txBox="1"/>
          <p:nvPr/>
        </p:nvSpPr>
        <p:spPr>
          <a:xfrm>
            <a:off x="3142770" y="2230395"/>
            <a:ext cx="3088982" cy="369332"/>
          </a:xfrm>
          <a:prstGeom prst="rect">
            <a:avLst/>
          </a:prstGeom>
          <a:noFill/>
        </p:spPr>
        <p:txBody>
          <a:bodyPr wrap="square" rtlCol="0">
            <a:spAutoFit/>
          </a:bodyPr>
          <a:lstStyle/>
          <a:p>
            <a:r>
              <a:rPr lang="en-GB" dirty="0"/>
              <a:t>Your research design</a:t>
            </a:r>
          </a:p>
        </p:txBody>
      </p:sp>
    </p:spTree>
    <p:extLst>
      <p:ext uri="{BB962C8B-B14F-4D97-AF65-F5344CB8AC3E}">
        <p14:creationId xmlns:p14="http://schemas.microsoft.com/office/powerpoint/2010/main" val="3573235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lowchart: Document 12">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4982C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62FE44CC-8E39-4B9B-89E7-56544E2873B6}"/>
              </a:ext>
            </a:extLst>
          </p:cNvPr>
          <p:cNvSpPr>
            <a:spLocks noGrp="1"/>
          </p:cNvSpPr>
          <p:nvPr>
            <p:ph type="title"/>
          </p:nvPr>
        </p:nvSpPr>
        <p:spPr>
          <a:xfrm>
            <a:off x="838200" y="171162"/>
            <a:ext cx="2840182" cy="2371148"/>
          </a:xfrm>
        </p:spPr>
        <p:txBody>
          <a:bodyPr>
            <a:normAutofit/>
          </a:bodyPr>
          <a:lstStyle/>
          <a:p>
            <a:r>
              <a:rPr lang="en-GB" sz="3200">
                <a:solidFill>
                  <a:srgbClr val="FFFFFF"/>
                </a:solidFill>
              </a:rPr>
              <a:t>Qualitative Research Framework</a:t>
            </a:r>
          </a:p>
        </p:txBody>
      </p:sp>
      <p:pic>
        <p:nvPicPr>
          <p:cNvPr id="8" name="Picture 7">
            <a:extLst>
              <a:ext uri="{FF2B5EF4-FFF2-40B4-BE49-F238E27FC236}">
                <a16:creationId xmlns:a16="http://schemas.microsoft.com/office/drawing/2014/main" id="{C419C356-CA0D-AC27-227E-682373FE2F5A}"/>
              </a:ext>
            </a:extLst>
          </p:cNvPr>
          <p:cNvPicPr>
            <a:picLocks noChangeAspect="1"/>
          </p:cNvPicPr>
          <p:nvPr/>
        </p:nvPicPr>
        <p:blipFill>
          <a:blip r:embed="rId2"/>
          <a:stretch>
            <a:fillRect/>
          </a:stretch>
        </p:blipFill>
        <p:spPr>
          <a:xfrm>
            <a:off x="4647605" y="640080"/>
            <a:ext cx="6468192" cy="5578816"/>
          </a:xfrm>
          <a:prstGeom prst="rect">
            <a:avLst/>
          </a:prstGeom>
        </p:spPr>
      </p:pic>
    </p:spTree>
    <p:extLst>
      <p:ext uri="{BB962C8B-B14F-4D97-AF65-F5344CB8AC3E}">
        <p14:creationId xmlns:p14="http://schemas.microsoft.com/office/powerpoint/2010/main" val="1111249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4683C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BB5126-04EB-027C-F75D-9F230858B7E7}"/>
              </a:ext>
            </a:extLst>
          </p:cNvPr>
          <p:cNvSpPr>
            <a:spLocks noGrp="1"/>
          </p:cNvSpPr>
          <p:nvPr>
            <p:ph type="title"/>
          </p:nvPr>
        </p:nvSpPr>
        <p:spPr>
          <a:xfrm>
            <a:off x="838200" y="171162"/>
            <a:ext cx="2840182" cy="2371148"/>
          </a:xfrm>
        </p:spPr>
        <p:txBody>
          <a:bodyPr>
            <a:normAutofit/>
          </a:bodyPr>
          <a:lstStyle/>
          <a:p>
            <a:r>
              <a:rPr lang="en-GB" sz="3200">
                <a:solidFill>
                  <a:srgbClr val="FFFFFF"/>
                </a:solidFill>
              </a:rPr>
              <a:t>Quantitative Research Framework</a:t>
            </a:r>
          </a:p>
        </p:txBody>
      </p:sp>
      <p:pic>
        <p:nvPicPr>
          <p:cNvPr id="4" name="Picture 3">
            <a:extLst>
              <a:ext uri="{FF2B5EF4-FFF2-40B4-BE49-F238E27FC236}">
                <a16:creationId xmlns:a16="http://schemas.microsoft.com/office/drawing/2014/main" id="{0B3835CC-DD37-B62F-581E-55B9337FA3E1}"/>
              </a:ext>
            </a:extLst>
          </p:cNvPr>
          <p:cNvPicPr>
            <a:picLocks noChangeAspect="1"/>
          </p:cNvPicPr>
          <p:nvPr/>
        </p:nvPicPr>
        <p:blipFill>
          <a:blip r:embed="rId2"/>
          <a:stretch>
            <a:fillRect/>
          </a:stretch>
        </p:blipFill>
        <p:spPr>
          <a:xfrm>
            <a:off x="4675486" y="640080"/>
            <a:ext cx="6412431" cy="5578816"/>
          </a:xfrm>
          <a:prstGeom prst="rect">
            <a:avLst/>
          </a:prstGeom>
        </p:spPr>
      </p:pic>
    </p:spTree>
    <p:extLst>
      <p:ext uri="{BB962C8B-B14F-4D97-AF65-F5344CB8AC3E}">
        <p14:creationId xmlns:p14="http://schemas.microsoft.com/office/powerpoint/2010/main" val="5900291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4B86C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8EF96F-ACC3-50F5-7B0A-B89F214A807D}"/>
              </a:ext>
            </a:extLst>
          </p:cNvPr>
          <p:cNvSpPr>
            <a:spLocks noGrp="1"/>
          </p:cNvSpPr>
          <p:nvPr>
            <p:ph type="title"/>
          </p:nvPr>
        </p:nvSpPr>
        <p:spPr>
          <a:xfrm>
            <a:off x="838200" y="171162"/>
            <a:ext cx="2840182" cy="2371148"/>
          </a:xfrm>
        </p:spPr>
        <p:txBody>
          <a:bodyPr>
            <a:normAutofit/>
          </a:bodyPr>
          <a:lstStyle/>
          <a:p>
            <a:r>
              <a:rPr lang="en-GB" sz="3200">
                <a:solidFill>
                  <a:srgbClr val="FFFFFF"/>
                </a:solidFill>
              </a:rPr>
              <a:t>Mixed Methods Research Framework</a:t>
            </a:r>
          </a:p>
        </p:txBody>
      </p:sp>
      <p:pic>
        <p:nvPicPr>
          <p:cNvPr id="4" name="Picture 3">
            <a:extLst>
              <a:ext uri="{FF2B5EF4-FFF2-40B4-BE49-F238E27FC236}">
                <a16:creationId xmlns:a16="http://schemas.microsoft.com/office/drawing/2014/main" id="{3A817233-DB45-8C20-035B-FAA50A85FD72}"/>
              </a:ext>
            </a:extLst>
          </p:cNvPr>
          <p:cNvPicPr>
            <a:picLocks noChangeAspect="1"/>
          </p:cNvPicPr>
          <p:nvPr/>
        </p:nvPicPr>
        <p:blipFill>
          <a:blip r:embed="rId2"/>
          <a:stretch>
            <a:fillRect/>
          </a:stretch>
        </p:blipFill>
        <p:spPr>
          <a:xfrm>
            <a:off x="4647605" y="640080"/>
            <a:ext cx="6468192" cy="5578816"/>
          </a:xfrm>
          <a:prstGeom prst="rect">
            <a:avLst/>
          </a:prstGeom>
        </p:spPr>
      </p:pic>
    </p:spTree>
    <p:extLst>
      <p:ext uri="{BB962C8B-B14F-4D97-AF65-F5344CB8AC3E}">
        <p14:creationId xmlns:p14="http://schemas.microsoft.com/office/powerpoint/2010/main" val="24542426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34EED2-3AAB-1EB1-E7C8-55527E37899C}"/>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This module</a:t>
            </a:r>
          </a:p>
        </p:txBody>
      </p:sp>
      <p:sp>
        <p:nvSpPr>
          <p:cNvPr id="2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research paper&#10;&#10;AI-generated content may be incorrect.">
            <a:extLst>
              <a:ext uri="{FF2B5EF4-FFF2-40B4-BE49-F238E27FC236}">
                <a16:creationId xmlns:a16="http://schemas.microsoft.com/office/drawing/2014/main" id="{BB117329-D639-981F-DF2A-BC9FECF7A926}"/>
              </a:ext>
            </a:extLst>
          </p:cNvPr>
          <p:cNvPicPr>
            <a:picLocks noChangeAspect="1"/>
          </p:cNvPicPr>
          <p:nvPr/>
        </p:nvPicPr>
        <p:blipFill>
          <a:blip r:embed="rId2"/>
          <a:stretch>
            <a:fillRect/>
          </a:stretch>
        </p:blipFill>
        <p:spPr>
          <a:xfrm>
            <a:off x="5385745" y="640080"/>
            <a:ext cx="5751718" cy="5550408"/>
          </a:xfrm>
          <a:prstGeom prst="rect">
            <a:avLst/>
          </a:prstGeom>
        </p:spPr>
      </p:pic>
    </p:spTree>
    <p:extLst>
      <p:ext uri="{BB962C8B-B14F-4D97-AF65-F5344CB8AC3E}">
        <p14:creationId xmlns:p14="http://schemas.microsoft.com/office/powerpoint/2010/main" val="1666074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515939-41BA-D131-E5EC-C14AF1877627}"/>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600" kern="1200">
                <a:solidFill>
                  <a:schemeClr val="tx1"/>
                </a:solidFill>
                <a:latin typeface="+mj-lt"/>
                <a:ea typeface="+mj-ea"/>
                <a:cs typeface="+mj-cs"/>
              </a:rPr>
              <a:t>Specifically</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22F24E8-110D-D5D0-D7DB-B055B298CC1C}"/>
              </a:ext>
            </a:extLst>
          </p:cNvPr>
          <p:cNvPicPr>
            <a:picLocks noChangeAspect="1"/>
          </p:cNvPicPr>
          <p:nvPr/>
        </p:nvPicPr>
        <p:blipFill>
          <a:blip r:embed="rId2"/>
          <a:stretch>
            <a:fillRect/>
          </a:stretch>
        </p:blipFill>
        <p:spPr>
          <a:xfrm>
            <a:off x="4923959" y="640080"/>
            <a:ext cx="6675290" cy="5550408"/>
          </a:xfrm>
          <a:prstGeom prst="rect">
            <a:avLst/>
          </a:prstGeom>
        </p:spPr>
      </p:pic>
    </p:spTree>
    <p:extLst>
      <p:ext uri="{BB962C8B-B14F-4D97-AF65-F5344CB8AC3E}">
        <p14:creationId xmlns:p14="http://schemas.microsoft.com/office/powerpoint/2010/main" val="31514347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D45E73-BF11-38DA-034D-100B924236D0}"/>
              </a:ext>
            </a:extLst>
          </p:cNvPr>
          <p:cNvSpPr>
            <a:spLocks noGrp="1"/>
          </p:cNvSpPr>
          <p:nvPr>
            <p:ph type="title"/>
          </p:nvPr>
        </p:nvSpPr>
        <p:spPr>
          <a:xfrm>
            <a:off x="838200" y="1412488"/>
            <a:ext cx="2899189" cy="4363844"/>
          </a:xfrm>
        </p:spPr>
        <p:txBody>
          <a:bodyPr anchor="t">
            <a:normAutofit/>
          </a:bodyPr>
          <a:lstStyle/>
          <a:p>
            <a:r>
              <a:rPr lang="en-GB" sz="3400">
                <a:solidFill>
                  <a:srgbClr val="FFFFFF"/>
                </a:solidFill>
              </a:rPr>
              <a:t>Methodological elements</a:t>
            </a:r>
          </a:p>
        </p:txBody>
      </p:sp>
      <p:sp>
        <p:nvSpPr>
          <p:cNvPr id="3" name="Content Placeholder 2">
            <a:extLst>
              <a:ext uri="{FF2B5EF4-FFF2-40B4-BE49-F238E27FC236}">
                <a16:creationId xmlns:a16="http://schemas.microsoft.com/office/drawing/2014/main" id="{EB6EE923-C491-92B6-2853-267FF3194B34}"/>
              </a:ext>
            </a:extLst>
          </p:cNvPr>
          <p:cNvSpPr>
            <a:spLocks noGrp="1"/>
          </p:cNvSpPr>
          <p:nvPr>
            <p:ph sz="half" idx="1"/>
          </p:nvPr>
        </p:nvSpPr>
        <p:spPr>
          <a:xfrm>
            <a:off x="4380855" y="1412489"/>
            <a:ext cx="3427283" cy="4363844"/>
          </a:xfrm>
        </p:spPr>
        <p:txBody>
          <a:bodyPr>
            <a:normAutofit/>
          </a:bodyPr>
          <a:lstStyle/>
          <a:p>
            <a:pPr>
              <a:buFont typeface="Arial" panose="020B0604020202020204" pitchFamily="34" charset="0"/>
              <a:buChar char="•"/>
            </a:pPr>
            <a:r>
              <a:rPr lang="en-GB" sz="1400" dirty="0"/>
              <a:t>1</a:t>
            </a:r>
          </a:p>
          <a:p>
            <a:pPr>
              <a:buFont typeface="Arial" panose="020B0604020202020204" pitchFamily="34" charset="0"/>
              <a:buChar char="•"/>
            </a:pPr>
            <a:r>
              <a:rPr lang="en-GB" sz="1400" dirty="0"/>
              <a:t>Research Preparation Ethics Approval </a:t>
            </a:r>
          </a:p>
          <a:p>
            <a:pPr marL="742950" lvl="1" indent="-285750">
              <a:buFont typeface="Arial" panose="020B0604020202020204" pitchFamily="34" charset="0"/>
              <a:buChar char="•"/>
            </a:pPr>
            <a:r>
              <a:rPr lang="en-GB" sz="1400" dirty="0"/>
              <a:t>Ethics application</a:t>
            </a:r>
          </a:p>
          <a:p>
            <a:pPr marL="742950" lvl="1" indent="-285750">
              <a:buFont typeface="Arial" panose="020B0604020202020204" pitchFamily="34" charset="0"/>
              <a:buChar char="•"/>
            </a:pPr>
            <a:r>
              <a:rPr lang="en-GB" sz="1400" dirty="0"/>
              <a:t>Participant information sheets</a:t>
            </a:r>
          </a:p>
          <a:p>
            <a:pPr marL="742950" lvl="1" indent="-285750">
              <a:buFont typeface="Arial" panose="020B0604020202020204" pitchFamily="34" charset="0"/>
              <a:buChar char="•"/>
            </a:pPr>
            <a:r>
              <a:rPr lang="en-GB" sz="1400" dirty="0"/>
              <a:t>Consent forms</a:t>
            </a:r>
          </a:p>
          <a:p>
            <a:pPr marL="742950" lvl="1" indent="-285750">
              <a:buFont typeface="Arial" panose="020B0604020202020204" pitchFamily="34" charset="0"/>
              <a:buChar char="•"/>
            </a:pPr>
            <a:r>
              <a:rPr lang="en-GB" sz="1400" dirty="0"/>
              <a:t>Data management plan</a:t>
            </a:r>
          </a:p>
          <a:p>
            <a:pPr>
              <a:buFont typeface="Arial" panose="020B0604020202020204" pitchFamily="34" charset="0"/>
              <a:buChar char="•"/>
            </a:pPr>
            <a:r>
              <a:rPr lang="en-GB" sz="1400" dirty="0"/>
              <a:t>Sampling Strategy </a:t>
            </a:r>
          </a:p>
          <a:p>
            <a:pPr marL="742950" lvl="1" indent="-285750">
              <a:buFont typeface="Arial" panose="020B0604020202020204" pitchFamily="34" charset="0"/>
              <a:buChar char="•"/>
            </a:pPr>
            <a:r>
              <a:rPr lang="en-GB" sz="1400" dirty="0"/>
              <a:t>Sampling method selection</a:t>
            </a:r>
          </a:p>
          <a:p>
            <a:pPr marL="742950" lvl="1" indent="-285750">
              <a:buFont typeface="Arial" panose="020B0604020202020204" pitchFamily="34" charset="0"/>
              <a:buChar char="•"/>
            </a:pPr>
            <a:r>
              <a:rPr lang="en-GB" sz="1400" dirty="0"/>
              <a:t>Sample size determination</a:t>
            </a:r>
          </a:p>
          <a:p>
            <a:pPr marL="742950" lvl="1" indent="-285750">
              <a:buFont typeface="Arial" panose="020B0604020202020204" pitchFamily="34" charset="0"/>
              <a:buChar char="•"/>
            </a:pPr>
            <a:r>
              <a:rPr lang="en-GB" sz="1400" dirty="0"/>
              <a:t>Inclusion/exclusion criteria</a:t>
            </a:r>
          </a:p>
          <a:p>
            <a:pPr marL="742950" lvl="1" indent="-285750">
              <a:buFont typeface="Arial" panose="020B0604020202020204" pitchFamily="34" charset="0"/>
              <a:buChar char="•"/>
            </a:pPr>
            <a:r>
              <a:rPr lang="en-GB" sz="1400" dirty="0"/>
              <a:t>Recruitment strategy</a:t>
            </a:r>
          </a:p>
          <a:p>
            <a:pPr>
              <a:buFont typeface="Arial" panose="020B0604020202020204" pitchFamily="34" charset="0"/>
              <a:buChar char="•"/>
            </a:pPr>
            <a:r>
              <a:rPr lang="en-GB" sz="1400" dirty="0"/>
              <a:t>Interview Protocol Development </a:t>
            </a:r>
          </a:p>
          <a:p>
            <a:pPr marL="742950" lvl="1" indent="-285750">
              <a:buFont typeface="Arial" panose="020B0604020202020204" pitchFamily="34" charset="0"/>
              <a:buChar char="•"/>
            </a:pPr>
            <a:r>
              <a:rPr lang="en-GB" sz="1400" dirty="0"/>
              <a:t>Question design</a:t>
            </a:r>
          </a:p>
          <a:p>
            <a:pPr marL="742950" lvl="1" indent="-285750">
              <a:buFont typeface="Arial" panose="020B0604020202020204" pitchFamily="34" charset="0"/>
              <a:buChar char="•"/>
            </a:pPr>
            <a:r>
              <a:rPr lang="en-GB" sz="1400" dirty="0"/>
              <a:t>Interview guide</a:t>
            </a:r>
          </a:p>
          <a:p>
            <a:pPr marL="742950" lvl="1" indent="-285750">
              <a:buFont typeface="Arial" panose="020B0604020202020204" pitchFamily="34" charset="0"/>
              <a:buChar char="•"/>
            </a:pPr>
            <a:r>
              <a:rPr lang="en-GB" sz="1400" dirty="0"/>
              <a:t>Prompts and probes</a:t>
            </a:r>
          </a:p>
          <a:p>
            <a:pPr marL="742950" lvl="1" indent="-285750">
              <a:buFont typeface="Arial" panose="020B0604020202020204" pitchFamily="34" charset="0"/>
              <a:buChar char="•"/>
            </a:pPr>
            <a:r>
              <a:rPr lang="en-GB" sz="1400" dirty="0"/>
              <a:t>Recording procedures</a:t>
            </a:r>
          </a:p>
          <a:p>
            <a:endParaRPr lang="en-GB" sz="1400" dirty="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FF613E9B-81AB-A731-4891-A9060ACE8786}"/>
              </a:ext>
            </a:extLst>
          </p:cNvPr>
          <p:cNvSpPr>
            <a:spLocks noGrp="1"/>
          </p:cNvSpPr>
          <p:nvPr>
            <p:ph sz="half" idx="2"/>
          </p:nvPr>
        </p:nvSpPr>
        <p:spPr>
          <a:xfrm>
            <a:off x="8451604" y="1412489"/>
            <a:ext cx="3197701" cy="4363844"/>
          </a:xfrm>
        </p:spPr>
        <p:txBody>
          <a:bodyPr>
            <a:normAutofit/>
          </a:bodyPr>
          <a:lstStyle/>
          <a:p>
            <a:pPr marL="0" indent="0">
              <a:buNone/>
            </a:pPr>
            <a:r>
              <a:rPr lang="en-GB" sz="1700"/>
              <a:t>2.</a:t>
            </a:r>
          </a:p>
          <a:p>
            <a:r>
              <a:rPr lang="en-GB" sz="1700"/>
              <a:t>Pilot Study </a:t>
            </a:r>
          </a:p>
          <a:p>
            <a:pPr lvl="1"/>
            <a:r>
              <a:rPr lang="en-GB" sz="1700"/>
              <a:t>Test Protocol </a:t>
            </a:r>
          </a:p>
          <a:p>
            <a:pPr lvl="2"/>
            <a:r>
              <a:rPr lang="en-GB" sz="1700"/>
              <a:t>Trial interviews</a:t>
            </a:r>
          </a:p>
          <a:p>
            <a:pPr lvl="2"/>
            <a:r>
              <a:rPr lang="en-GB" sz="1700"/>
              <a:t>Protocol testing</a:t>
            </a:r>
          </a:p>
          <a:p>
            <a:pPr lvl="2"/>
            <a:r>
              <a:rPr lang="en-GB" sz="1700"/>
              <a:t>Timing assessment</a:t>
            </a:r>
          </a:p>
          <a:p>
            <a:pPr lvl="1"/>
            <a:r>
              <a:rPr lang="en-GB" sz="1700"/>
              <a:t>Refine Questions </a:t>
            </a:r>
          </a:p>
          <a:p>
            <a:pPr lvl="2"/>
            <a:r>
              <a:rPr lang="en-GB" sz="1700"/>
              <a:t>Question clarity</a:t>
            </a:r>
          </a:p>
          <a:p>
            <a:pPr lvl="2"/>
            <a:r>
              <a:rPr lang="en-GB" sz="1700"/>
              <a:t>Flow adjustment</a:t>
            </a:r>
          </a:p>
          <a:p>
            <a:pPr lvl="2"/>
            <a:r>
              <a:rPr lang="en-GB" sz="1700"/>
              <a:t>Additional prompts</a:t>
            </a:r>
          </a:p>
          <a:p>
            <a:pPr lvl="1"/>
            <a:r>
              <a:rPr lang="en-GB" sz="1700"/>
              <a:t>Initial Analysis </a:t>
            </a:r>
          </a:p>
          <a:p>
            <a:pPr lvl="2"/>
            <a:r>
              <a:rPr lang="en-GB" sz="1700"/>
              <a:t>Preliminary coding</a:t>
            </a:r>
          </a:p>
          <a:p>
            <a:pPr lvl="2"/>
            <a:r>
              <a:rPr lang="en-GB" sz="1700"/>
              <a:t>Method verification</a:t>
            </a:r>
          </a:p>
          <a:p>
            <a:pPr lvl="2"/>
            <a:r>
              <a:rPr lang="en-GB" sz="1700"/>
              <a:t>Protocol refinement</a:t>
            </a:r>
          </a:p>
          <a:p>
            <a:pPr marL="0" indent="0">
              <a:buNone/>
            </a:pPr>
            <a:endParaRPr lang="en-GB" sz="1700"/>
          </a:p>
        </p:txBody>
      </p:sp>
    </p:spTree>
    <p:extLst>
      <p:ext uri="{BB962C8B-B14F-4D97-AF65-F5344CB8AC3E}">
        <p14:creationId xmlns:p14="http://schemas.microsoft.com/office/powerpoint/2010/main" val="475269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B9E28424-CCCF-4BA9-29BD-67ECDB84A54E}"/>
              </a:ext>
            </a:extLst>
          </p:cNvPr>
          <p:cNvPicPr>
            <a:picLocks noChangeAspect="1"/>
          </p:cNvPicPr>
          <p:nvPr/>
        </p:nvPicPr>
        <p:blipFill>
          <a:blip r:embed="rId2"/>
          <a:srcRect l="2107" r="9432"/>
          <a:stretch/>
        </p:blipFill>
        <p:spPr>
          <a:xfrm>
            <a:off x="20" y="1282"/>
            <a:ext cx="12191980" cy="6856718"/>
          </a:xfrm>
          <a:prstGeom prst="rect">
            <a:avLst/>
          </a:prstGeom>
        </p:spPr>
      </p:pic>
    </p:spTree>
    <p:extLst>
      <p:ext uri="{BB962C8B-B14F-4D97-AF65-F5344CB8AC3E}">
        <p14:creationId xmlns:p14="http://schemas.microsoft.com/office/powerpoint/2010/main" val="3650661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1446AC80-AB95-0D16-1685-18588D90A6B9}"/>
              </a:ext>
            </a:extLst>
          </p:cNvPr>
          <p:cNvPicPr>
            <a:picLocks noChangeAspect="1"/>
          </p:cNvPicPr>
          <p:nvPr/>
        </p:nvPicPr>
        <p:blipFill>
          <a:blip r:embed="rId2"/>
          <a:srcRect t="12082" b="11919"/>
          <a:stretch/>
        </p:blipFill>
        <p:spPr>
          <a:xfrm>
            <a:off x="20" y="1282"/>
            <a:ext cx="12191980" cy="6856718"/>
          </a:xfrm>
          <a:prstGeom prst="rect">
            <a:avLst/>
          </a:prstGeom>
        </p:spPr>
      </p:pic>
    </p:spTree>
    <p:extLst>
      <p:ext uri="{BB962C8B-B14F-4D97-AF65-F5344CB8AC3E}">
        <p14:creationId xmlns:p14="http://schemas.microsoft.com/office/powerpoint/2010/main" val="20939037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DBAF4632-5584-D9FF-D271-E3BAAFA84CB8}"/>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Main Study</a:t>
            </a:r>
          </a:p>
        </p:txBody>
      </p:sp>
      <p:sp>
        <p:nvSpPr>
          <p:cNvPr id="6" name="Content Placeholder 5">
            <a:extLst>
              <a:ext uri="{FF2B5EF4-FFF2-40B4-BE49-F238E27FC236}">
                <a16:creationId xmlns:a16="http://schemas.microsoft.com/office/drawing/2014/main" id="{28871794-9993-B171-5F98-E09E0D1E66DF}"/>
              </a:ext>
            </a:extLst>
          </p:cNvPr>
          <p:cNvSpPr>
            <a:spLocks noGrp="1"/>
          </p:cNvSpPr>
          <p:nvPr>
            <p:ph sz="half" idx="1"/>
          </p:nvPr>
        </p:nvSpPr>
        <p:spPr>
          <a:xfrm>
            <a:off x="4380855" y="1412489"/>
            <a:ext cx="3427283" cy="4363844"/>
          </a:xfrm>
        </p:spPr>
        <p:txBody>
          <a:bodyPr>
            <a:normAutofit/>
          </a:bodyPr>
          <a:lstStyle/>
          <a:p>
            <a:pPr marL="0" indent="0">
              <a:buNone/>
            </a:pPr>
            <a:r>
              <a:rPr lang="en-GB" sz="2000"/>
              <a:t>3</a:t>
            </a:r>
          </a:p>
          <a:p>
            <a:pPr>
              <a:buFont typeface="Arial" panose="020B0604020202020204" pitchFamily="34" charset="0"/>
              <a:buChar char="•"/>
            </a:pPr>
            <a:r>
              <a:rPr lang="en-GB" sz="2000"/>
              <a:t>Main Study Data Collection </a:t>
            </a:r>
          </a:p>
          <a:p>
            <a:pPr marL="742950" lvl="1" indent="-285750">
              <a:buFont typeface="Arial" panose="020B0604020202020204" pitchFamily="34" charset="0"/>
              <a:buChar char="•"/>
            </a:pPr>
            <a:r>
              <a:rPr lang="en-GB" sz="2000"/>
              <a:t>Participant recruitment</a:t>
            </a:r>
          </a:p>
          <a:p>
            <a:pPr marL="742950" lvl="1" indent="-285750">
              <a:buFont typeface="Arial" panose="020B0604020202020204" pitchFamily="34" charset="0"/>
              <a:buChar char="•"/>
            </a:pPr>
            <a:r>
              <a:rPr lang="en-GB" sz="2000"/>
              <a:t>Interviewing</a:t>
            </a:r>
          </a:p>
          <a:p>
            <a:pPr marL="742950" lvl="1" indent="-285750">
              <a:buFont typeface="Arial" panose="020B0604020202020204" pitchFamily="34" charset="0"/>
              <a:buChar char="•"/>
            </a:pPr>
            <a:r>
              <a:rPr lang="en-GB" sz="2000"/>
              <a:t>Recording</a:t>
            </a:r>
          </a:p>
          <a:p>
            <a:pPr marL="742950" lvl="1" indent="-285750">
              <a:buFont typeface="Arial" panose="020B0604020202020204" pitchFamily="34" charset="0"/>
              <a:buChar char="•"/>
            </a:pPr>
            <a:r>
              <a:rPr lang="en-GB" sz="2000"/>
              <a:t>Transcription</a:t>
            </a:r>
          </a:p>
          <a:p>
            <a:pPr>
              <a:buFont typeface="Arial" panose="020B0604020202020204" pitchFamily="34" charset="0"/>
              <a:buChar char="•"/>
            </a:pPr>
            <a:r>
              <a:rPr lang="en-GB" sz="2000"/>
              <a:t>Data Analysis </a:t>
            </a:r>
          </a:p>
          <a:p>
            <a:pPr marL="742950" lvl="1" indent="-285750">
              <a:buFont typeface="Arial" panose="020B0604020202020204" pitchFamily="34" charset="0"/>
              <a:buChar char="•"/>
            </a:pPr>
            <a:r>
              <a:rPr lang="en-GB" sz="2000"/>
              <a:t>Coding</a:t>
            </a:r>
          </a:p>
          <a:p>
            <a:pPr marL="742950" lvl="1" indent="-285750">
              <a:buFont typeface="Arial" panose="020B0604020202020204" pitchFamily="34" charset="0"/>
              <a:buChar char="•"/>
            </a:pPr>
            <a:r>
              <a:rPr lang="en-GB" sz="2000"/>
              <a:t>Theme development</a:t>
            </a:r>
          </a:p>
          <a:p>
            <a:pPr marL="742950" lvl="1" indent="-285750">
              <a:buFont typeface="Arial" panose="020B0604020202020204" pitchFamily="34" charset="0"/>
              <a:buChar char="•"/>
            </a:pPr>
            <a:r>
              <a:rPr lang="en-GB" sz="2000"/>
              <a:t>Interpretation</a:t>
            </a:r>
          </a:p>
          <a:p>
            <a:pPr marL="742950" lvl="1" indent="-285750">
              <a:buFont typeface="Arial" panose="020B0604020202020204" pitchFamily="34" charset="0"/>
              <a:buChar char="•"/>
            </a:pPr>
            <a:r>
              <a:rPr lang="en-GB" sz="2000"/>
              <a:t>Quality checks</a:t>
            </a:r>
          </a:p>
          <a:p>
            <a:pPr marL="0" indent="0">
              <a:buNone/>
            </a:pPr>
            <a:endParaRPr lang="en-GB" sz="2000"/>
          </a:p>
        </p:txBody>
      </p:sp>
      <p:cxnSp>
        <p:nvCxnSpPr>
          <p:cNvPr id="14" name="Straight Connector 1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7" name="Content Placeholder 6">
            <a:extLst>
              <a:ext uri="{FF2B5EF4-FFF2-40B4-BE49-F238E27FC236}">
                <a16:creationId xmlns:a16="http://schemas.microsoft.com/office/drawing/2014/main" id="{3A80589C-2248-D395-BE95-156B6BCB15C1}"/>
              </a:ext>
            </a:extLst>
          </p:cNvPr>
          <p:cNvSpPr>
            <a:spLocks noGrp="1"/>
          </p:cNvSpPr>
          <p:nvPr>
            <p:ph sz="half" idx="2"/>
          </p:nvPr>
        </p:nvSpPr>
        <p:spPr>
          <a:xfrm>
            <a:off x="8451604" y="1412489"/>
            <a:ext cx="3197701" cy="4363844"/>
          </a:xfrm>
        </p:spPr>
        <p:txBody>
          <a:bodyPr>
            <a:normAutofit/>
          </a:bodyPr>
          <a:lstStyle/>
          <a:p>
            <a:r>
              <a:rPr lang="en-GB" sz="1100" dirty="0"/>
              <a:t>Key Points:</a:t>
            </a:r>
          </a:p>
          <a:p>
            <a:pPr>
              <a:buFont typeface="Arial" panose="020B0604020202020204" pitchFamily="34" charset="0"/>
              <a:buChar char="•"/>
            </a:pPr>
            <a:r>
              <a:rPr lang="en-GB" sz="1100" dirty="0"/>
              <a:t>Ethics approval should be obtained before any participant contact</a:t>
            </a:r>
          </a:p>
          <a:p>
            <a:pPr>
              <a:buFont typeface="Arial" panose="020B0604020202020204" pitchFamily="34" charset="0"/>
              <a:buChar char="•"/>
            </a:pPr>
            <a:r>
              <a:rPr lang="en-GB" sz="1100" dirty="0"/>
              <a:t>Pilot study findings may lead to refinements in all previous elements</a:t>
            </a:r>
          </a:p>
          <a:p>
            <a:pPr>
              <a:buFont typeface="Arial" panose="020B0604020202020204" pitchFamily="34" charset="0"/>
              <a:buChar char="•"/>
            </a:pPr>
            <a:r>
              <a:rPr lang="en-GB" sz="1100" dirty="0"/>
              <a:t>Sampling strategy should align with research questions and theoretical framework</a:t>
            </a:r>
          </a:p>
          <a:p>
            <a:pPr>
              <a:buFont typeface="Arial" panose="020B0604020202020204" pitchFamily="34" charset="0"/>
              <a:buChar char="•"/>
            </a:pPr>
            <a:r>
              <a:rPr lang="en-GB" sz="1100" dirty="0"/>
              <a:t>Interview protocol should reflect conceptual framework elements</a:t>
            </a:r>
          </a:p>
          <a:p>
            <a:pPr>
              <a:buFont typeface="Arial" panose="020B0604020202020204" pitchFamily="34" charset="0"/>
              <a:buChar char="•"/>
            </a:pPr>
            <a:r>
              <a:rPr lang="en-GB" sz="1100" dirty="0"/>
              <a:t>All elements should align with chosen research paradigm</a:t>
            </a:r>
          </a:p>
          <a:p>
            <a:r>
              <a:rPr lang="en-GB" sz="1100" dirty="0"/>
              <a:t>These methodological elements are iterative and may require revisiting based on:</a:t>
            </a:r>
          </a:p>
          <a:p>
            <a:pPr>
              <a:buFont typeface="Arial" panose="020B0604020202020204" pitchFamily="34" charset="0"/>
              <a:buChar char="•"/>
            </a:pPr>
            <a:r>
              <a:rPr lang="en-GB" sz="1100" dirty="0"/>
              <a:t>Pilot study findings</a:t>
            </a:r>
          </a:p>
          <a:p>
            <a:pPr>
              <a:buFont typeface="Arial" panose="020B0604020202020204" pitchFamily="34" charset="0"/>
              <a:buChar char="•"/>
            </a:pPr>
            <a:r>
              <a:rPr lang="en-GB" sz="1100" dirty="0"/>
              <a:t>Initial data collection experiences</a:t>
            </a:r>
          </a:p>
          <a:p>
            <a:pPr>
              <a:buFont typeface="Arial" panose="020B0604020202020204" pitchFamily="34" charset="0"/>
              <a:buChar char="•"/>
            </a:pPr>
            <a:r>
              <a:rPr lang="en-GB" sz="1100" dirty="0"/>
              <a:t>Emerging themes</a:t>
            </a:r>
          </a:p>
          <a:p>
            <a:pPr>
              <a:buFont typeface="Arial" panose="020B0604020202020204" pitchFamily="34" charset="0"/>
              <a:buChar char="•"/>
            </a:pPr>
            <a:r>
              <a:rPr lang="en-GB" sz="1100" dirty="0"/>
              <a:t>Practical constraints</a:t>
            </a:r>
          </a:p>
          <a:p>
            <a:endParaRPr lang="en-GB" sz="1100" dirty="0"/>
          </a:p>
        </p:txBody>
      </p:sp>
    </p:spTree>
    <p:extLst>
      <p:ext uri="{BB962C8B-B14F-4D97-AF65-F5344CB8AC3E}">
        <p14:creationId xmlns:p14="http://schemas.microsoft.com/office/powerpoint/2010/main" val="11676630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E6CFDC0-55BA-CC9A-0032-BC1C1DEA65D0}"/>
              </a:ext>
            </a:extLst>
          </p:cNvPr>
          <p:cNvSpPr>
            <a:spLocks noGrp="1"/>
          </p:cNvSpPr>
          <p:nvPr>
            <p:ph type="title"/>
          </p:nvPr>
        </p:nvSpPr>
        <p:spPr>
          <a:xfrm>
            <a:off x="838200" y="365125"/>
            <a:ext cx="10515600" cy="1325563"/>
          </a:xfrm>
        </p:spPr>
        <p:txBody>
          <a:bodyPr>
            <a:normAutofit/>
          </a:bodyPr>
          <a:lstStyle/>
          <a:p>
            <a:r>
              <a:rPr lang="en-GB" sz="5400" dirty="0"/>
              <a:t>Key Points</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F4623ADC-F5D0-383E-E2B4-9D729748E164}"/>
              </a:ext>
            </a:extLst>
          </p:cNvPr>
          <p:cNvSpPr>
            <a:spLocks noGrp="1"/>
          </p:cNvSpPr>
          <p:nvPr>
            <p:ph idx="1"/>
          </p:nvPr>
        </p:nvSpPr>
        <p:spPr>
          <a:xfrm>
            <a:off x="838200" y="1929384"/>
            <a:ext cx="10515600" cy="4251960"/>
          </a:xfrm>
        </p:spPr>
        <p:txBody>
          <a:bodyPr>
            <a:normAutofit/>
          </a:bodyPr>
          <a:lstStyle/>
          <a:p>
            <a:pPr>
              <a:buFont typeface="Arial" panose="020B0604020202020204" pitchFamily="34" charset="0"/>
              <a:buChar char="•"/>
            </a:pPr>
            <a:r>
              <a:rPr lang="en-GB" sz="2200"/>
              <a:t>Ethics approval should be obtained before any participant contact</a:t>
            </a:r>
          </a:p>
          <a:p>
            <a:pPr>
              <a:buFont typeface="Arial" panose="020B0604020202020204" pitchFamily="34" charset="0"/>
              <a:buChar char="•"/>
            </a:pPr>
            <a:r>
              <a:rPr lang="en-GB" sz="2200"/>
              <a:t>Pilot study findings may lead to refinements in all previous elements</a:t>
            </a:r>
          </a:p>
          <a:p>
            <a:pPr>
              <a:buFont typeface="Arial" panose="020B0604020202020204" pitchFamily="34" charset="0"/>
              <a:buChar char="•"/>
            </a:pPr>
            <a:r>
              <a:rPr lang="en-GB" sz="2200"/>
              <a:t>Sampling strategy should align with research questions and theoretical framework</a:t>
            </a:r>
          </a:p>
          <a:p>
            <a:pPr>
              <a:buFont typeface="Arial" panose="020B0604020202020204" pitchFamily="34" charset="0"/>
              <a:buChar char="•"/>
            </a:pPr>
            <a:r>
              <a:rPr lang="en-GB" sz="2200"/>
              <a:t>Interview protocol should reflect conceptual framework elements</a:t>
            </a:r>
          </a:p>
          <a:p>
            <a:pPr>
              <a:buFont typeface="Arial" panose="020B0604020202020204" pitchFamily="34" charset="0"/>
              <a:buChar char="•"/>
            </a:pPr>
            <a:r>
              <a:rPr lang="en-GB" sz="2200"/>
              <a:t>All elements should align with chosen research paradigm</a:t>
            </a:r>
          </a:p>
          <a:p>
            <a:r>
              <a:rPr lang="en-GB" sz="2200"/>
              <a:t>These methodological elements are iterative and may require revisiting based on:</a:t>
            </a:r>
          </a:p>
          <a:p>
            <a:pPr>
              <a:buFont typeface="Arial" panose="020B0604020202020204" pitchFamily="34" charset="0"/>
              <a:buChar char="•"/>
            </a:pPr>
            <a:r>
              <a:rPr lang="en-GB" sz="2200"/>
              <a:t>Pilot study findings</a:t>
            </a:r>
          </a:p>
          <a:p>
            <a:pPr>
              <a:buFont typeface="Arial" panose="020B0604020202020204" pitchFamily="34" charset="0"/>
              <a:buChar char="•"/>
            </a:pPr>
            <a:r>
              <a:rPr lang="en-GB" sz="2200"/>
              <a:t>Initial data collection experiences</a:t>
            </a:r>
          </a:p>
          <a:p>
            <a:pPr>
              <a:buFont typeface="Arial" panose="020B0604020202020204" pitchFamily="34" charset="0"/>
              <a:buChar char="•"/>
            </a:pPr>
            <a:r>
              <a:rPr lang="en-GB" sz="2200"/>
              <a:t>Emerging themes</a:t>
            </a:r>
          </a:p>
          <a:p>
            <a:pPr>
              <a:buFont typeface="Arial" panose="020B0604020202020204" pitchFamily="34" charset="0"/>
              <a:buChar char="•"/>
            </a:pPr>
            <a:r>
              <a:rPr lang="en-GB" sz="2200"/>
              <a:t>Practical constraints</a:t>
            </a:r>
          </a:p>
          <a:p>
            <a:endParaRPr lang="en-GB" sz="2200"/>
          </a:p>
        </p:txBody>
      </p:sp>
    </p:spTree>
    <p:extLst>
      <p:ext uri="{BB962C8B-B14F-4D97-AF65-F5344CB8AC3E}">
        <p14:creationId xmlns:p14="http://schemas.microsoft.com/office/powerpoint/2010/main" val="10574781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CA1007-77D0-4AD4-8CB9-5EC77E6BAD8F}"/>
              </a:ext>
            </a:extLst>
          </p:cNvPr>
          <p:cNvSpPr>
            <a:spLocks noGrp="1"/>
          </p:cNvSpPr>
          <p:nvPr>
            <p:ph type="title"/>
          </p:nvPr>
        </p:nvSpPr>
        <p:spPr>
          <a:xfrm>
            <a:off x="630936" y="639520"/>
            <a:ext cx="3429000" cy="1719072"/>
          </a:xfrm>
        </p:spPr>
        <p:txBody>
          <a:bodyPr anchor="b">
            <a:normAutofit/>
          </a:bodyPr>
          <a:lstStyle/>
          <a:p>
            <a:r>
              <a:rPr lang="en-GB" sz="3800" dirty="0"/>
              <a:t>Main tasks early in the module</a:t>
            </a:r>
          </a:p>
        </p:txBody>
      </p:sp>
      <p:sp>
        <p:nvSpPr>
          <p:cNvPr id="18"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316E10-2E18-4854-8F18-837E71AC446C}"/>
              </a:ext>
            </a:extLst>
          </p:cNvPr>
          <p:cNvSpPr>
            <a:spLocks noGrp="1"/>
          </p:cNvSpPr>
          <p:nvPr>
            <p:ph idx="1"/>
          </p:nvPr>
        </p:nvSpPr>
        <p:spPr>
          <a:xfrm>
            <a:off x="630936" y="2807208"/>
            <a:ext cx="3429000" cy="3410712"/>
          </a:xfrm>
        </p:spPr>
        <p:txBody>
          <a:bodyPr anchor="t">
            <a:normAutofit/>
          </a:bodyPr>
          <a:lstStyle/>
          <a:p>
            <a:r>
              <a:rPr lang="en-GB" sz="2200"/>
              <a:t>Design a pilot study</a:t>
            </a:r>
          </a:p>
          <a:p>
            <a:r>
              <a:rPr lang="en-GB" sz="2200"/>
              <a:t>Complete an ethics form</a:t>
            </a:r>
          </a:p>
        </p:txBody>
      </p:sp>
      <p:pic>
        <p:nvPicPr>
          <p:cNvPr id="5" name="Picture 4" descr="A person reaching for a paper on a table full of paper and sticky notes">
            <a:extLst>
              <a:ext uri="{FF2B5EF4-FFF2-40B4-BE49-F238E27FC236}">
                <a16:creationId xmlns:a16="http://schemas.microsoft.com/office/drawing/2014/main" id="{05B02008-3979-4781-B2C5-1A4FCCE87B27}"/>
              </a:ext>
            </a:extLst>
          </p:cNvPr>
          <p:cNvPicPr>
            <a:picLocks noChangeAspect="1"/>
          </p:cNvPicPr>
          <p:nvPr/>
        </p:nvPicPr>
        <p:blipFill rotWithShape="1">
          <a:blip r:embed="rId3"/>
          <a:srcRect t="8913" b="6817"/>
          <a:stretch/>
        </p:blipFill>
        <p:spPr>
          <a:xfrm>
            <a:off x="4654296" y="1487322"/>
            <a:ext cx="6903720" cy="3883356"/>
          </a:xfrm>
          <a:prstGeom prst="rect">
            <a:avLst/>
          </a:prstGeom>
        </p:spPr>
      </p:pic>
    </p:spTree>
    <p:extLst>
      <p:ext uri="{BB962C8B-B14F-4D97-AF65-F5344CB8AC3E}">
        <p14:creationId xmlns:p14="http://schemas.microsoft.com/office/powerpoint/2010/main" val="5864034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EA6A4A1-2954-6EE1-368D-354ED7FFCB19}"/>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ABEB7A-547E-AFEA-C05C-9845FD30C3BF}"/>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100" kern="1200" dirty="0">
                <a:solidFill>
                  <a:schemeClr val="tx1"/>
                </a:solidFill>
                <a:latin typeface="+mj-lt"/>
                <a:ea typeface="+mj-ea"/>
                <a:cs typeface="+mj-cs"/>
              </a:rPr>
              <a:t>Main task later in the module</a:t>
            </a:r>
          </a:p>
        </p:txBody>
      </p:sp>
      <p:sp>
        <p:nvSpPr>
          <p:cNvPr id="3" name="Content Placeholder 2">
            <a:extLst>
              <a:ext uri="{FF2B5EF4-FFF2-40B4-BE49-F238E27FC236}">
                <a16:creationId xmlns:a16="http://schemas.microsoft.com/office/drawing/2014/main" id="{64D56164-9718-13DC-7772-3D47A92DAEED}"/>
              </a:ext>
            </a:extLst>
          </p:cNvPr>
          <p:cNvSpPr>
            <a:spLocks noGrp="1"/>
          </p:cNvSpPr>
          <p:nvPr>
            <p:ph idx="1"/>
          </p:nvPr>
        </p:nvSpPr>
        <p:spPr>
          <a:xfrm>
            <a:off x="638882" y="4631161"/>
            <a:ext cx="3571810" cy="1559327"/>
          </a:xfrm>
        </p:spPr>
        <p:txBody>
          <a:bodyPr vert="horz" lIns="91440" tIns="45720" rIns="91440" bIns="45720" rtlCol="0">
            <a:normAutofit/>
          </a:bodyPr>
          <a:lstStyle/>
          <a:p>
            <a:pPr marL="0" indent="0">
              <a:buNone/>
            </a:pPr>
            <a:r>
              <a:rPr lang="en-US" sz="2400" kern="1200" dirty="0" err="1">
                <a:solidFill>
                  <a:schemeClr val="tx1"/>
                </a:solidFill>
                <a:latin typeface="+mn-lt"/>
                <a:ea typeface="+mn-ea"/>
                <a:cs typeface="+mn-cs"/>
              </a:rPr>
              <a:t>Analyse</a:t>
            </a:r>
            <a:r>
              <a:rPr lang="en-US" sz="2400" kern="1200" dirty="0">
                <a:solidFill>
                  <a:schemeClr val="tx1"/>
                </a:solidFill>
                <a:latin typeface="+mn-lt"/>
                <a:ea typeface="+mn-ea"/>
                <a:cs typeface="+mn-cs"/>
              </a:rPr>
              <a:t> your data</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reaching for a paper on a table full of paper and sticky notes">
            <a:extLst>
              <a:ext uri="{FF2B5EF4-FFF2-40B4-BE49-F238E27FC236}">
                <a16:creationId xmlns:a16="http://schemas.microsoft.com/office/drawing/2014/main" id="{C52003CA-9A9E-2631-4D33-B0BD710537A6}"/>
              </a:ext>
            </a:extLst>
          </p:cNvPr>
          <p:cNvPicPr>
            <a:picLocks noChangeAspect="1"/>
          </p:cNvPicPr>
          <p:nvPr/>
        </p:nvPicPr>
        <p:blipFill rotWithShape="1">
          <a:blip r:embed="rId3"/>
          <a:srcRect t="8913" b="6817"/>
          <a:stretch/>
        </p:blipFill>
        <p:spPr>
          <a:xfrm>
            <a:off x="4654296" y="1386166"/>
            <a:ext cx="7214616" cy="4058236"/>
          </a:xfrm>
          <a:prstGeom prst="rect">
            <a:avLst/>
          </a:prstGeom>
        </p:spPr>
      </p:pic>
    </p:spTree>
    <p:extLst>
      <p:ext uri="{BB962C8B-B14F-4D97-AF65-F5344CB8AC3E}">
        <p14:creationId xmlns:p14="http://schemas.microsoft.com/office/powerpoint/2010/main" val="35758170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52D1FA-652B-38DF-5545-5E68347F2BCC}"/>
              </a:ext>
            </a:extLst>
          </p:cNvPr>
          <p:cNvSpPr>
            <a:spLocks noGrp="1"/>
          </p:cNvSpPr>
          <p:nvPr>
            <p:ph type="title"/>
          </p:nvPr>
        </p:nvSpPr>
        <p:spPr>
          <a:xfrm>
            <a:off x="630936" y="639520"/>
            <a:ext cx="3429000" cy="1719072"/>
          </a:xfrm>
        </p:spPr>
        <p:txBody>
          <a:bodyPr anchor="b">
            <a:normAutofit/>
          </a:bodyPr>
          <a:lstStyle/>
          <a:p>
            <a:r>
              <a:rPr lang="en-GB" sz="5400" dirty="0"/>
              <a:t>Essential reading 1 </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D409AF-6056-F9F5-566F-74EA64C5CF06}"/>
              </a:ext>
            </a:extLst>
          </p:cNvPr>
          <p:cNvSpPr>
            <a:spLocks noGrp="1"/>
          </p:cNvSpPr>
          <p:nvPr>
            <p:ph idx="1"/>
          </p:nvPr>
        </p:nvSpPr>
        <p:spPr>
          <a:xfrm>
            <a:off x="630936" y="2807208"/>
            <a:ext cx="3429000" cy="3410712"/>
          </a:xfrm>
        </p:spPr>
        <p:txBody>
          <a:bodyPr anchor="t">
            <a:normAutofit/>
          </a:bodyPr>
          <a:lstStyle/>
          <a:p>
            <a:r>
              <a:rPr lang="en-GB" sz="2200"/>
              <a:t>Moodle Tile Week 2 </a:t>
            </a:r>
          </a:p>
          <a:p>
            <a:endParaRPr lang="en-GB" sz="2200"/>
          </a:p>
        </p:txBody>
      </p:sp>
      <p:pic>
        <p:nvPicPr>
          <p:cNvPr id="5" name="Picture 4">
            <a:extLst>
              <a:ext uri="{FF2B5EF4-FFF2-40B4-BE49-F238E27FC236}">
                <a16:creationId xmlns:a16="http://schemas.microsoft.com/office/drawing/2014/main" id="{C4C44EAE-F176-D3BC-BDA1-1E2DDAC3F886}"/>
              </a:ext>
            </a:extLst>
          </p:cNvPr>
          <p:cNvPicPr>
            <a:picLocks noChangeAspect="1"/>
          </p:cNvPicPr>
          <p:nvPr/>
        </p:nvPicPr>
        <p:blipFill>
          <a:blip r:embed="rId2"/>
          <a:srcRect t="17778"/>
          <a:stretch/>
        </p:blipFill>
        <p:spPr>
          <a:xfrm>
            <a:off x="4654296" y="1534509"/>
            <a:ext cx="6903720" cy="3788982"/>
          </a:xfrm>
          <a:prstGeom prst="rect">
            <a:avLst/>
          </a:prstGeom>
        </p:spPr>
      </p:pic>
    </p:spTree>
    <p:extLst>
      <p:ext uri="{BB962C8B-B14F-4D97-AF65-F5344CB8AC3E}">
        <p14:creationId xmlns:p14="http://schemas.microsoft.com/office/powerpoint/2010/main" val="21137486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834B007-9EA9-EB7F-F8B1-A6B3947801B6}"/>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GB" sz="6600" dirty="0"/>
              <a:t>Essential reading 2</a:t>
            </a:r>
            <a:endParaRPr lang="en-US" sz="6600" kern="1200" dirty="0">
              <a:solidFill>
                <a:schemeClr val="tx1"/>
              </a:solidFill>
              <a:latin typeface="+mj-lt"/>
              <a:ea typeface="+mj-ea"/>
              <a:cs typeface="+mj-cs"/>
            </a:endParaRPr>
          </a:p>
        </p:txBody>
      </p:sp>
      <p:sp>
        <p:nvSpPr>
          <p:cNvPr id="1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7681AD0-DF99-045B-E7FE-53E36DCD53F3}"/>
              </a:ext>
            </a:extLst>
          </p:cNvPr>
          <p:cNvPicPr>
            <a:picLocks noChangeAspect="1"/>
          </p:cNvPicPr>
          <p:nvPr/>
        </p:nvPicPr>
        <p:blipFill>
          <a:blip r:embed="rId2"/>
          <a:srcRect t="17971"/>
          <a:stretch/>
        </p:blipFill>
        <p:spPr>
          <a:xfrm>
            <a:off x="4654296" y="1440125"/>
            <a:ext cx="7214616" cy="3950317"/>
          </a:xfrm>
          <a:prstGeom prst="rect">
            <a:avLst/>
          </a:prstGeom>
        </p:spPr>
      </p:pic>
    </p:spTree>
    <p:extLst>
      <p:ext uri="{BB962C8B-B14F-4D97-AF65-F5344CB8AC3E}">
        <p14:creationId xmlns:p14="http://schemas.microsoft.com/office/powerpoint/2010/main" val="3984817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18CA40-465F-2760-82CF-0B410BB932FC}"/>
              </a:ext>
            </a:extLst>
          </p:cNvPr>
          <p:cNvSpPr>
            <a:spLocks noGrp="1"/>
          </p:cNvSpPr>
          <p:nvPr>
            <p:ph type="title"/>
          </p:nvPr>
        </p:nvSpPr>
        <p:spPr>
          <a:xfrm>
            <a:off x="838200" y="365125"/>
            <a:ext cx="10515600" cy="1325563"/>
          </a:xfrm>
        </p:spPr>
        <p:txBody>
          <a:bodyPr>
            <a:normAutofit/>
          </a:bodyPr>
          <a:lstStyle/>
          <a:p>
            <a:r>
              <a:rPr lang="en-GB" sz="4600">
                <a:solidFill>
                  <a:srgbClr val="FFFFFF"/>
                </a:solidFill>
              </a:rPr>
              <a:t>Pilot studies</a:t>
            </a:r>
          </a:p>
        </p:txBody>
      </p:sp>
      <p:sp>
        <p:nvSpPr>
          <p:cNvPr id="3" name="Content Placeholder 2">
            <a:extLst>
              <a:ext uri="{FF2B5EF4-FFF2-40B4-BE49-F238E27FC236}">
                <a16:creationId xmlns:a16="http://schemas.microsoft.com/office/drawing/2014/main" id="{07AF2934-714D-63E3-CD3E-A027DB9E97CE}"/>
              </a:ext>
            </a:extLst>
          </p:cNvPr>
          <p:cNvSpPr>
            <a:spLocks noGrp="1"/>
          </p:cNvSpPr>
          <p:nvPr>
            <p:ph idx="1"/>
          </p:nvPr>
        </p:nvSpPr>
        <p:spPr>
          <a:xfrm>
            <a:off x="838200" y="2438400"/>
            <a:ext cx="10515600" cy="3738562"/>
          </a:xfrm>
        </p:spPr>
        <p:txBody>
          <a:bodyPr>
            <a:normAutofit/>
          </a:bodyPr>
          <a:lstStyle/>
          <a:p>
            <a:pPr>
              <a:spcBef>
                <a:spcPts val="1000"/>
              </a:spcBef>
              <a:spcAft>
                <a:spcPts val="1000"/>
              </a:spcAft>
            </a:pPr>
            <a:r>
              <a:rPr lang="en-GB" sz="1800" b="0" i="0" dirty="0">
                <a:effectLst/>
                <a:latin typeface="Cambria" panose="02040503050406030204" pitchFamily="18" charset="0"/>
              </a:rPr>
              <a:t>According to the Association for Qualitative Research, a pilot study is “a small study conducted in advance of a planned project, specifically to test aspects of the research design... and to allow necessary adjustment before final commitment to the design.”</a:t>
            </a:r>
          </a:p>
          <a:p>
            <a:pPr>
              <a:spcBef>
                <a:spcPts val="1000"/>
              </a:spcBef>
              <a:spcAft>
                <a:spcPts val="1000"/>
              </a:spcAft>
            </a:pPr>
            <a:r>
              <a:rPr lang="en-GB" sz="1800" b="0" i="0" dirty="0">
                <a:effectLst/>
                <a:latin typeface="Cambria" panose="02040503050406030204" pitchFamily="18" charset="0"/>
              </a:rPr>
              <a:t>A pilot study must be conducted prior to the main study in order to satisfy reliability and validity of qualitative research. to analyse its validity. </a:t>
            </a:r>
          </a:p>
          <a:p>
            <a:pPr>
              <a:spcBef>
                <a:spcPts val="1000"/>
              </a:spcBef>
              <a:spcAft>
                <a:spcPts val="1000"/>
              </a:spcAft>
            </a:pPr>
            <a:r>
              <a:rPr lang="en-GB" sz="1800" b="1" dirty="0">
                <a:latin typeface="Cambria" panose="02040503050406030204" pitchFamily="18" charset="0"/>
              </a:rPr>
              <a:t>RELIABILITY IS THE QUALITY OF YOUR METHOD</a:t>
            </a:r>
          </a:p>
          <a:p>
            <a:pPr>
              <a:spcBef>
                <a:spcPts val="1000"/>
              </a:spcBef>
              <a:spcAft>
                <a:spcPts val="1000"/>
              </a:spcAft>
            </a:pPr>
            <a:r>
              <a:rPr lang="en-GB" sz="1800" b="1" dirty="0">
                <a:latin typeface="Cambria" panose="02040503050406030204" pitchFamily="18" charset="0"/>
              </a:rPr>
              <a:t>VALIDITY IS THE QUALITY OF YOUR DATA</a:t>
            </a:r>
          </a:p>
          <a:p>
            <a:pPr>
              <a:spcBef>
                <a:spcPts val="1000"/>
              </a:spcBef>
              <a:spcAft>
                <a:spcPts val="1000"/>
              </a:spcAft>
            </a:pPr>
            <a:r>
              <a:rPr lang="en-GB" sz="1800" b="0" i="0" dirty="0">
                <a:effectLst/>
                <a:latin typeface="Cambria" panose="02040503050406030204" pitchFamily="18" charset="0"/>
              </a:rPr>
              <a:t>Despite the benefits and importance of the pilot study, student researchers often are not interested.</a:t>
            </a:r>
          </a:p>
          <a:p>
            <a:pPr>
              <a:spcBef>
                <a:spcPts val="1000"/>
              </a:spcBef>
              <a:spcAft>
                <a:spcPts val="1000"/>
              </a:spcAft>
            </a:pPr>
            <a:endParaRPr lang="en-GB" sz="1800" b="0" i="0" dirty="0">
              <a:effectLst/>
              <a:latin typeface="Cambria" panose="02040503050406030204" pitchFamily="18" charset="0"/>
            </a:endParaRPr>
          </a:p>
          <a:p>
            <a:endParaRPr lang="en-GB" sz="1800" dirty="0"/>
          </a:p>
        </p:txBody>
      </p:sp>
    </p:spTree>
    <p:extLst>
      <p:ext uri="{BB962C8B-B14F-4D97-AF65-F5344CB8AC3E}">
        <p14:creationId xmlns:p14="http://schemas.microsoft.com/office/powerpoint/2010/main" val="42168465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F12B559B-850A-4B05-9F57-E396FD73007C}"/>
              </a:ext>
            </a:extLst>
          </p:cNvPr>
          <p:cNvPicPr>
            <a:picLocks noChangeAspect="1"/>
          </p:cNvPicPr>
          <p:nvPr/>
        </p:nvPicPr>
        <p:blipFill rotWithShape="1">
          <a:blip r:embed="rId3"/>
          <a:srcRect t="7711" b="17303"/>
          <a:stretch/>
        </p:blipFill>
        <p:spPr>
          <a:xfrm>
            <a:off x="20" y="1282"/>
            <a:ext cx="12191980" cy="6856718"/>
          </a:xfrm>
          <a:prstGeom prst="rect">
            <a:avLst/>
          </a:prstGeom>
        </p:spPr>
      </p:pic>
    </p:spTree>
    <p:extLst>
      <p:ext uri="{BB962C8B-B14F-4D97-AF65-F5344CB8AC3E}">
        <p14:creationId xmlns:p14="http://schemas.microsoft.com/office/powerpoint/2010/main" val="33888127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4952BD43-141A-C718-7D72-D0DC59FC48C2}"/>
              </a:ext>
            </a:extLst>
          </p:cNvPr>
          <p:cNvPicPr>
            <a:picLocks noChangeAspect="1"/>
          </p:cNvPicPr>
          <p:nvPr/>
        </p:nvPicPr>
        <p:blipFill rotWithShape="1">
          <a:blip r:embed="rId2"/>
          <a:srcRect l="3624" r="1248" b="1"/>
          <a:stretch/>
        </p:blipFill>
        <p:spPr>
          <a:xfrm>
            <a:off x="20" y="1282"/>
            <a:ext cx="12191980" cy="6856718"/>
          </a:xfrm>
          <a:prstGeom prst="rect">
            <a:avLst/>
          </a:prstGeom>
        </p:spPr>
      </p:pic>
    </p:spTree>
    <p:extLst>
      <p:ext uri="{BB962C8B-B14F-4D97-AF65-F5344CB8AC3E}">
        <p14:creationId xmlns:p14="http://schemas.microsoft.com/office/powerpoint/2010/main" val="4972798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876A13-FE3E-487B-9A16-AF381F5C4357}"/>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a:solidFill>
                  <a:schemeClr val="tx1"/>
                </a:solidFill>
                <a:latin typeface="+mj-lt"/>
                <a:ea typeface="+mj-ea"/>
                <a:cs typeface="+mj-cs"/>
              </a:rPr>
              <a:t>What are the reasons for conducting a pilot study ?</a:t>
            </a: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99274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B270761-CC40-4F3F-A916-7E3BC3989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8">
            <a:extLst>
              <a:ext uri="{FF2B5EF4-FFF2-40B4-BE49-F238E27FC236}">
                <a16:creationId xmlns:a16="http://schemas.microsoft.com/office/drawing/2014/main" id="{2820855C-9FA4-417A-BE67-63C022F81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7E6A49B-1B06-403E-8CC5-ACB38A6BD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C69E39-115F-4BE5-BE40-2A138035C37F}"/>
              </a:ext>
            </a:extLst>
          </p:cNvPr>
          <p:cNvSpPr>
            <a:spLocks noGrp="1"/>
          </p:cNvSpPr>
          <p:nvPr>
            <p:ph type="title"/>
          </p:nvPr>
        </p:nvSpPr>
        <p:spPr>
          <a:xfrm>
            <a:off x="1366160" y="1660121"/>
            <a:ext cx="9623404" cy="3305493"/>
          </a:xfrm>
        </p:spPr>
        <p:txBody>
          <a:bodyPr vert="horz" lIns="91440" tIns="45720" rIns="91440" bIns="45720" rtlCol="0" anchor="b">
            <a:normAutofit/>
          </a:bodyPr>
          <a:lstStyle/>
          <a:p>
            <a:r>
              <a:rPr lang="en-US" sz="7500" kern="1200" dirty="0">
                <a:solidFill>
                  <a:schemeClr val="tx1"/>
                </a:solidFill>
                <a:latin typeface="+mj-lt"/>
                <a:ea typeface="+mj-ea"/>
                <a:cs typeface="+mj-cs"/>
              </a:rPr>
              <a:t>In the words of De Vaus (1993: 54) “Do not take the risk. Pilot test first.”</a:t>
            </a:r>
          </a:p>
        </p:txBody>
      </p:sp>
    </p:spTree>
    <p:extLst>
      <p:ext uri="{BB962C8B-B14F-4D97-AF65-F5344CB8AC3E}">
        <p14:creationId xmlns:p14="http://schemas.microsoft.com/office/powerpoint/2010/main" val="39825752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365125"/>
            <a:ext cx="10515600" cy="1325563"/>
          </a:xfrm>
        </p:spPr>
        <p:txBody>
          <a:bodyPr>
            <a:normAutofit/>
          </a:bodyPr>
          <a:lstStyle/>
          <a:p>
            <a:r>
              <a:rPr lang="en-IN" sz="4200"/>
              <a:t>Piloting and Refining Research Design and Methods</a:t>
            </a:r>
            <a:endParaRPr lang="en-US" sz="4200"/>
          </a:p>
        </p:txBody>
      </p:sp>
      <p:sp>
        <p:nvSpPr>
          <p:cNvPr id="2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838200" y="1929384"/>
            <a:ext cx="10515600" cy="4251960"/>
          </a:xfrm>
        </p:spPr>
        <p:txBody>
          <a:bodyPr>
            <a:normAutofit/>
          </a:bodyPr>
          <a:lstStyle/>
          <a:p>
            <a:r>
              <a:rPr lang="en-US" sz="2200" dirty="0"/>
              <a:t>Piloting: </a:t>
            </a:r>
            <a:r>
              <a:rPr lang="en-IN" sz="2200" i="1" dirty="0"/>
              <a:t>Piloting </a:t>
            </a:r>
            <a:r>
              <a:rPr lang="en-IN" sz="2200" dirty="0"/>
              <a:t>is a central aspect of designing and refining research studies and instruments. Piloting is commonly associated with the testing of data collection instruments in order to develop and refine them. </a:t>
            </a:r>
            <a:endParaRPr lang="en-US" sz="2200" dirty="0"/>
          </a:p>
          <a:p>
            <a:r>
              <a:rPr lang="en-IN" sz="2200" dirty="0"/>
              <a:t>Powerful tool: Data-based improvements</a:t>
            </a:r>
            <a:r>
              <a:rPr lang="en-US" sz="2200" dirty="0"/>
              <a:t>: </a:t>
            </a:r>
            <a:r>
              <a:rPr lang="en-IN" sz="2200" dirty="0"/>
              <a:t>Piloting is a powerful tool for data-based design improvements. These improvements can include developing an understanding of the concepts and theories held by the people you are studying, which is a potential source of theory.</a:t>
            </a:r>
            <a:endParaRPr lang="en-US" sz="2200" dirty="0"/>
          </a:p>
          <a:p>
            <a:r>
              <a:rPr lang="en-US" sz="2200" dirty="0"/>
              <a:t>Enables understanding research techniques: </a:t>
            </a:r>
            <a:r>
              <a:rPr lang="en-IN" sz="2200" dirty="0"/>
              <a:t>Piloting can also serve to help us understand ourselves as researchers and our research techniques by helping us hone interview skills and work on modes of interpersonal engagement. This is an important strength of piloting that can ultimately save time and energy.</a:t>
            </a:r>
          </a:p>
          <a:p>
            <a:pPr marL="0" indent="0">
              <a:buNone/>
            </a:pPr>
            <a:endParaRPr lang="en-US" sz="2200" dirty="0"/>
          </a:p>
        </p:txBody>
      </p:sp>
      <p:sp>
        <p:nvSpPr>
          <p:cNvPr id="7" name="Slide Number Placeholder 6"/>
          <p:cNvSpPr>
            <a:spLocks noGrp="1"/>
          </p:cNvSpPr>
          <p:nvPr>
            <p:ph type="sldNum" sz="quarter" idx="12"/>
          </p:nvPr>
        </p:nvSpPr>
        <p:spPr>
          <a:xfrm>
            <a:off x="8610600" y="6356350"/>
            <a:ext cx="2743200" cy="365125"/>
          </a:xfrm>
        </p:spPr>
        <p:txBody>
          <a:bodyPr>
            <a:normAutofit/>
          </a:bodyPr>
          <a:lstStyle/>
          <a:p>
            <a:pPr>
              <a:spcAft>
                <a:spcPts val="600"/>
              </a:spcAft>
            </a:pPr>
            <a:fld id="{B6F15528-21DE-4FAA-801E-634DDDAF4B2B}" type="slidenum">
              <a:rPr lang="en-US" smtClean="0"/>
              <a:pPr>
                <a:spcAft>
                  <a:spcPts val="600"/>
                </a:spcAft>
              </a:pPr>
              <a:t>23</a:t>
            </a:fld>
            <a:endParaRPr lang="en-US"/>
          </a:p>
        </p:txBody>
      </p:sp>
    </p:spTree>
    <p:extLst>
      <p:ext uri="{BB962C8B-B14F-4D97-AF65-F5344CB8AC3E}">
        <p14:creationId xmlns:p14="http://schemas.microsoft.com/office/powerpoint/2010/main" val="4955712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F1F7E3-5C30-42CC-A30C-D5D60CBA1001}"/>
              </a:ext>
            </a:extLst>
          </p:cNvPr>
          <p:cNvSpPr>
            <a:spLocks noGrp="1"/>
          </p:cNvSpPr>
          <p:nvPr>
            <p:ph type="title"/>
          </p:nvPr>
        </p:nvSpPr>
        <p:spPr>
          <a:xfrm>
            <a:off x="572493" y="238539"/>
            <a:ext cx="11018520" cy="1434415"/>
          </a:xfrm>
        </p:spPr>
        <p:txBody>
          <a:bodyPr anchor="b">
            <a:normAutofit/>
          </a:bodyPr>
          <a:lstStyle/>
          <a:p>
            <a:r>
              <a:rPr lang="en-US" sz="5400"/>
              <a:t>Reasons for conducting pilot studies</a:t>
            </a:r>
            <a:endParaRPr lang="en-GB" sz="540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4E0DA7-0E91-4BE9-92C7-47BBD8B96CF2}"/>
              </a:ext>
            </a:extLst>
          </p:cNvPr>
          <p:cNvSpPr>
            <a:spLocks noGrp="1"/>
          </p:cNvSpPr>
          <p:nvPr>
            <p:ph idx="1"/>
          </p:nvPr>
        </p:nvSpPr>
        <p:spPr>
          <a:xfrm>
            <a:off x="572493" y="2071316"/>
            <a:ext cx="6713552" cy="4119172"/>
          </a:xfrm>
        </p:spPr>
        <p:txBody>
          <a:bodyPr anchor="t">
            <a:normAutofit/>
          </a:bodyPr>
          <a:lstStyle/>
          <a:p>
            <a:pPr lvl="0">
              <a:buFont typeface="+mj-lt"/>
              <a:buAutoNum type="arabicPeriod"/>
            </a:pPr>
            <a:r>
              <a:rPr lang="en-IN" sz="2200"/>
              <a:t>Develop research questions.</a:t>
            </a:r>
          </a:p>
          <a:p>
            <a:pPr lvl="0">
              <a:buFont typeface="+mj-lt"/>
              <a:buAutoNum type="arabicPeriod"/>
            </a:pPr>
            <a:r>
              <a:rPr lang="en-IN" sz="2200"/>
              <a:t>Develop a research design plan.</a:t>
            </a:r>
          </a:p>
          <a:p>
            <a:pPr lvl="0">
              <a:buFont typeface="+mj-lt"/>
              <a:buAutoNum type="arabicPeriod"/>
            </a:pPr>
            <a:r>
              <a:rPr lang="en-IN" sz="2200"/>
              <a:t>Develop and refine research instruments.</a:t>
            </a:r>
          </a:p>
          <a:p>
            <a:pPr lvl="0">
              <a:buFont typeface="+mj-lt"/>
              <a:buAutoNum type="arabicPeriod"/>
            </a:pPr>
            <a:r>
              <a:rPr lang="en-IN" sz="2200"/>
              <a:t>Determine if instruments generate the necessary data to answer research questions.</a:t>
            </a:r>
          </a:p>
          <a:p>
            <a:pPr lvl="0">
              <a:buFont typeface="+mj-lt"/>
              <a:buAutoNum type="arabicPeriod"/>
            </a:pPr>
            <a:r>
              <a:rPr lang="en-IN" sz="2200"/>
              <a:t>Determine if and how a larger study should be conducted.</a:t>
            </a:r>
          </a:p>
          <a:p>
            <a:pPr lvl="0">
              <a:buFont typeface="+mj-lt"/>
              <a:buAutoNum type="arabicPeriod"/>
            </a:pPr>
            <a:r>
              <a:rPr lang="en-IN" sz="2200"/>
              <a:t>Determine any potential problems for conducting a larger study.</a:t>
            </a:r>
          </a:p>
          <a:p>
            <a:endParaRPr lang="en-GB" sz="2200"/>
          </a:p>
        </p:txBody>
      </p:sp>
      <p:pic>
        <p:nvPicPr>
          <p:cNvPr id="5" name="Picture 4" descr="Abstract blurred public library with bookshelves">
            <a:extLst>
              <a:ext uri="{FF2B5EF4-FFF2-40B4-BE49-F238E27FC236}">
                <a16:creationId xmlns:a16="http://schemas.microsoft.com/office/drawing/2014/main" id="{5F2AAE15-19E8-4039-A5D4-A8E384A99E29}"/>
              </a:ext>
            </a:extLst>
          </p:cNvPr>
          <p:cNvPicPr>
            <a:picLocks noChangeAspect="1"/>
          </p:cNvPicPr>
          <p:nvPr/>
        </p:nvPicPr>
        <p:blipFill rotWithShape="1">
          <a:blip r:embed="rId2"/>
          <a:srcRect l="6725" r="29059" b="2"/>
          <a:stretch/>
        </p:blipFill>
        <p:spPr>
          <a:xfrm>
            <a:off x="7675658" y="2093976"/>
            <a:ext cx="3941064" cy="4096512"/>
          </a:xfrm>
          <a:prstGeom prst="rect">
            <a:avLst/>
          </a:prstGeom>
        </p:spPr>
      </p:pic>
    </p:spTree>
    <p:extLst>
      <p:ext uri="{BB962C8B-B14F-4D97-AF65-F5344CB8AC3E}">
        <p14:creationId xmlns:p14="http://schemas.microsoft.com/office/powerpoint/2010/main" val="27627754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F3DDF2-7D14-405F-AD3B-05AA68B468F7}"/>
              </a:ext>
            </a:extLst>
          </p:cNvPr>
          <p:cNvSpPr>
            <a:spLocks noGrp="1"/>
          </p:cNvSpPr>
          <p:nvPr>
            <p:ph type="title"/>
          </p:nvPr>
        </p:nvSpPr>
        <p:spPr>
          <a:xfrm>
            <a:off x="838200" y="365125"/>
            <a:ext cx="10515600" cy="1325563"/>
          </a:xfrm>
        </p:spPr>
        <p:txBody>
          <a:bodyPr>
            <a:normAutofit/>
          </a:bodyPr>
          <a:lstStyle/>
          <a:p>
            <a:r>
              <a:rPr lang="en-GB" sz="5400"/>
              <a:t>Continued</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0A1DA0-A47F-4940-A201-EE3362733E2E}"/>
              </a:ext>
            </a:extLst>
          </p:cNvPr>
          <p:cNvSpPr>
            <a:spLocks noGrp="1"/>
          </p:cNvSpPr>
          <p:nvPr>
            <p:ph idx="1"/>
          </p:nvPr>
        </p:nvSpPr>
        <p:spPr>
          <a:xfrm>
            <a:off x="838200" y="1929384"/>
            <a:ext cx="10515600" cy="4251960"/>
          </a:xfrm>
        </p:spPr>
        <p:txBody>
          <a:bodyPr>
            <a:normAutofit/>
          </a:bodyPr>
          <a:lstStyle/>
          <a:p>
            <a:pPr marL="514350" lvl="0" indent="-514350">
              <a:buFont typeface="+mj-lt"/>
              <a:buAutoNum type="arabicPeriod" startAt="7"/>
            </a:pPr>
            <a:r>
              <a:rPr lang="en-IN" sz="1900" dirty="0"/>
              <a:t>Explore the sampling strategy and rationale behind participant selection and recruitment strategies.</a:t>
            </a:r>
          </a:p>
          <a:p>
            <a:pPr marL="514350" lvl="0" indent="-514350">
              <a:buFont typeface="+mj-lt"/>
              <a:buAutoNum type="arabicPeriod" startAt="7"/>
            </a:pPr>
            <a:r>
              <a:rPr lang="en-IN" sz="1900" strike="sngStrike" dirty="0"/>
              <a:t>Train members of the research team on the appropriate methods.</a:t>
            </a:r>
          </a:p>
          <a:p>
            <a:pPr marL="514350" lvl="0" indent="-514350">
              <a:buFont typeface="+mj-lt"/>
              <a:buAutoNum type="arabicPeriod" startAt="7"/>
            </a:pPr>
            <a:r>
              <a:rPr lang="en-IN" sz="1900" dirty="0"/>
              <a:t>Collect and </a:t>
            </a:r>
            <a:r>
              <a:rPr lang="en-IN" sz="1900" dirty="0" err="1"/>
              <a:t>analyze</a:t>
            </a:r>
            <a:r>
              <a:rPr lang="en-IN" sz="1900" dirty="0"/>
              <a:t> preliminary data and use learnings to inform subsequent study.</a:t>
            </a:r>
          </a:p>
          <a:p>
            <a:pPr marL="514350" lvl="0" indent="-514350">
              <a:buFont typeface="+mj-lt"/>
              <a:buAutoNum type="arabicPeriod" startAt="7"/>
            </a:pPr>
            <a:r>
              <a:rPr lang="en-IN" sz="1900" dirty="0"/>
              <a:t>Determine if problems may arise in the collection and/or analysis of data.</a:t>
            </a:r>
          </a:p>
          <a:p>
            <a:pPr marL="514350" lvl="0" indent="-514350">
              <a:buFont typeface="+mj-lt"/>
              <a:buAutoNum type="arabicPeriod" startAt="7"/>
            </a:pPr>
            <a:r>
              <a:rPr lang="en-IN" sz="1900" dirty="0"/>
              <a:t>Determine if the analysis methods are appropriate for the data and study goals.</a:t>
            </a:r>
          </a:p>
          <a:p>
            <a:pPr marL="514350" lvl="0" indent="-514350">
              <a:buFont typeface="+mj-lt"/>
              <a:buAutoNum type="arabicPeriod" startAt="7"/>
            </a:pPr>
            <a:r>
              <a:rPr lang="en-IN" sz="1900" dirty="0"/>
              <a:t>Determine the resources needed to conduct the study.</a:t>
            </a:r>
          </a:p>
          <a:p>
            <a:pPr marL="514350" lvl="0" indent="-514350">
              <a:buFont typeface="+mj-lt"/>
              <a:buAutoNum type="arabicPeriod" startAt="7"/>
            </a:pPr>
            <a:r>
              <a:rPr lang="en-IN" sz="1900" strike="sngStrike" dirty="0"/>
              <a:t>Demonstrate to others (e.g., funding sources, review committee) that the study is worthwhile.</a:t>
            </a:r>
          </a:p>
          <a:p>
            <a:pPr>
              <a:buFont typeface="+mj-lt"/>
              <a:buAutoNum type="arabicPeriod" startAt="7"/>
            </a:pPr>
            <a:endParaRPr lang="en-US" sz="1900" dirty="0"/>
          </a:p>
          <a:p>
            <a:pPr marL="0" lvl="0" indent="0">
              <a:spcBef>
                <a:spcPts val="0"/>
              </a:spcBef>
              <a:buNone/>
              <a:defRPr/>
            </a:pPr>
            <a:r>
              <a:rPr lang="en-US" sz="1900" dirty="0"/>
              <a:t>Must be documented with care: </a:t>
            </a:r>
            <a:r>
              <a:rPr lang="en-IN" sz="1900" dirty="0"/>
              <a:t>Piloting should be conducted in thoughtful, intentional, and careful ways to make it reliable and useful. Furthermore, it must be documented with great care and detail in order to be useful as you move forward in your research.</a:t>
            </a:r>
            <a:endParaRPr lang="en-US" sz="1900" dirty="0"/>
          </a:p>
          <a:p>
            <a:endParaRPr lang="en-GB" sz="1900" dirty="0"/>
          </a:p>
        </p:txBody>
      </p:sp>
    </p:spTree>
    <p:extLst>
      <p:ext uri="{BB962C8B-B14F-4D97-AF65-F5344CB8AC3E}">
        <p14:creationId xmlns:p14="http://schemas.microsoft.com/office/powerpoint/2010/main" val="19478234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365125"/>
            <a:ext cx="10515600" cy="1325563"/>
          </a:xfrm>
        </p:spPr>
        <p:txBody>
          <a:bodyPr>
            <a:normAutofit/>
          </a:bodyPr>
          <a:lstStyle/>
          <a:p>
            <a:pPr lvl="0">
              <a:spcBef>
                <a:spcPts val="0"/>
              </a:spcBef>
              <a:defRPr/>
            </a:pPr>
            <a:r>
              <a:rPr lang="en-US" sz="4200"/>
              <a:t>The importance of vetting, rehearsing, and piloting data collection instruments</a:t>
            </a:r>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838200" y="1929384"/>
            <a:ext cx="10515600" cy="4251960"/>
          </a:xfrm>
        </p:spPr>
        <p:txBody>
          <a:bodyPr>
            <a:normAutofit/>
          </a:bodyPr>
          <a:lstStyle/>
          <a:p>
            <a:r>
              <a:rPr lang="en-US" sz="2200" dirty="0"/>
              <a:t>Sharing drafts of data for feedback: </a:t>
            </a:r>
            <a:r>
              <a:rPr lang="en-IN" sz="2200" i="1" dirty="0"/>
              <a:t>Vetting instruments </a:t>
            </a:r>
            <a:r>
              <a:rPr lang="en-IN" sz="2200" dirty="0"/>
              <a:t>entails sharing multiple, iterating drafts of your data collection instruments with knowledgeable others who can give you both technical (wording and sequencing of questions) and critical (</a:t>
            </a:r>
            <a:r>
              <a:rPr lang="en-IN" sz="2200" dirty="0" err="1"/>
              <a:t>blindspots</a:t>
            </a:r>
            <a:r>
              <a:rPr lang="en-IN" sz="2200" dirty="0"/>
              <a:t>, assumptions, deficit or leading language) feedback.</a:t>
            </a:r>
            <a:endParaRPr lang="en-US" sz="2200" dirty="0"/>
          </a:p>
          <a:p>
            <a:r>
              <a:rPr lang="en-US" sz="2200" dirty="0"/>
              <a:t>Iterative process: </a:t>
            </a:r>
            <a:r>
              <a:rPr lang="en-IN" sz="2200" dirty="0"/>
              <a:t>A first draft would be shared with multiple readers (approximately two to three) and revised based on the careful integration of feedback, and then later drafts are shared with these thought partners again until the instruments have been fully challenged, discussed, and improved upon based directly on this focused feedback. </a:t>
            </a:r>
            <a:endParaRPr lang="en-US" sz="2200" dirty="0"/>
          </a:p>
          <a:p>
            <a:r>
              <a:rPr lang="en-US" sz="2200" dirty="0"/>
              <a:t>Quality of instruments: </a:t>
            </a:r>
            <a:r>
              <a:rPr lang="en-IN" sz="2200" dirty="0"/>
              <a:t>The quality of your data collection instruments has everything to do with the validity of your study and the quality of your data and therefore directly shapes what you are able to do with your data in your analysis and writing.</a:t>
            </a:r>
            <a:endParaRPr lang="en-US" sz="2200" dirty="0"/>
          </a:p>
          <a:p>
            <a:pPr marL="0" indent="0">
              <a:buNone/>
            </a:pPr>
            <a:endParaRPr lang="en-US" sz="2200" dirty="0"/>
          </a:p>
        </p:txBody>
      </p:sp>
      <p:sp>
        <p:nvSpPr>
          <p:cNvPr id="7" name="Slide Number Placeholder 6"/>
          <p:cNvSpPr>
            <a:spLocks noGrp="1"/>
          </p:cNvSpPr>
          <p:nvPr>
            <p:ph type="sldNum" sz="quarter" idx="12"/>
          </p:nvPr>
        </p:nvSpPr>
        <p:spPr>
          <a:xfrm>
            <a:off x="8610600" y="6356350"/>
            <a:ext cx="2743200" cy="365125"/>
          </a:xfrm>
        </p:spPr>
        <p:txBody>
          <a:bodyPr>
            <a:normAutofit/>
          </a:bodyPr>
          <a:lstStyle/>
          <a:p>
            <a:pPr>
              <a:spcAft>
                <a:spcPts val="600"/>
              </a:spcAft>
            </a:pPr>
            <a:fld id="{B6F15528-21DE-4FAA-801E-634DDDAF4B2B}" type="slidenum">
              <a:rPr lang="en-US" smtClean="0"/>
              <a:pPr>
                <a:spcAft>
                  <a:spcPts val="600"/>
                </a:spcAft>
              </a:pPr>
              <a:t>26</a:t>
            </a:fld>
            <a:endParaRPr lang="en-US"/>
          </a:p>
        </p:txBody>
      </p:sp>
    </p:spTree>
    <p:extLst>
      <p:ext uri="{BB962C8B-B14F-4D97-AF65-F5344CB8AC3E}">
        <p14:creationId xmlns:p14="http://schemas.microsoft.com/office/powerpoint/2010/main" val="5996896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365125"/>
            <a:ext cx="10515600" cy="1325563"/>
          </a:xfrm>
        </p:spPr>
        <p:txBody>
          <a:bodyPr>
            <a:normAutofit/>
          </a:bodyPr>
          <a:lstStyle/>
          <a:p>
            <a:r>
              <a:rPr lang="en-IN" sz="4200"/>
              <a:t>Piloting and Refining Research Design and Methods </a:t>
            </a:r>
            <a:endParaRPr lang="en-US" sz="4200"/>
          </a:p>
        </p:txBody>
      </p:sp>
      <p:sp>
        <p:nvSpPr>
          <p:cNvPr id="2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838200" y="1929384"/>
            <a:ext cx="10515600" cy="4251960"/>
          </a:xfrm>
        </p:spPr>
        <p:txBody>
          <a:bodyPr>
            <a:normAutofit/>
          </a:bodyPr>
          <a:lstStyle/>
          <a:p>
            <a:r>
              <a:rPr lang="en-US" sz="2200" dirty="0"/>
              <a:t>Involves practicing and testing out: </a:t>
            </a:r>
            <a:r>
              <a:rPr lang="en-IN" sz="2200" i="1" dirty="0"/>
              <a:t>Rehearsing instruments </a:t>
            </a:r>
            <a:r>
              <a:rPr lang="en-IN" sz="2200" dirty="0"/>
              <a:t>involves rehearsing (practicing and testing out) an instrument with a friend or colleague—rather than the target population—to check for flow and clarity of wording, sequencing and content of questions, and relationship of the number of questions, to include follow-up questions.</a:t>
            </a:r>
            <a:endParaRPr lang="en-US" sz="2200" dirty="0"/>
          </a:p>
          <a:p>
            <a:r>
              <a:rPr lang="en-US" sz="2200" dirty="0"/>
              <a:t>Implications of rehearsing: </a:t>
            </a:r>
            <a:r>
              <a:rPr lang="en-IN" sz="2200" dirty="0"/>
              <a:t>Rehearsing instruments means that you engage in a mock interview so that you can rehearse the instrument and practice your interviewing style. It helps you to become more comfortable with the interview questions and process.</a:t>
            </a:r>
            <a:endParaRPr lang="en-US" sz="2200" dirty="0"/>
          </a:p>
          <a:p>
            <a:r>
              <a:rPr lang="en-IN" sz="2200" dirty="0"/>
              <a:t>No data collecting and analysis: Rehearsing does not include collecting and </a:t>
            </a:r>
            <a:r>
              <a:rPr lang="en-IN" sz="2200" dirty="0" err="1"/>
              <a:t>analyzing</a:t>
            </a:r>
            <a:r>
              <a:rPr lang="en-IN" sz="2200" dirty="0"/>
              <a:t> data from that process. Rehearsing instruments multiple times also means that you become increasingly comfortable with the instrument itself as well as with the research process. </a:t>
            </a:r>
          </a:p>
        </p:txBody>
      </p:sp>
      <p:sp>
        <p:nvSpPr>
          <p:cNvPr id="7" name="Slide Number Placeholder 6"/>
          <p:cNvSpPr>
            <a:spLocks noGrp="1"/>
          </p:cNvSpPr>
          <p:nvPr>
            <p:ph type="sldNum" sz="quarter" idx="12"/>
          </p:nvPr>
        </p:nvSpPr>
        <p:spPr>
          <a:xfrm>
            <a:off x="8610600" y="6356350"/>
            <a:ext cx="2743200" cy="365125"/>
          </a:xfrm>
        </p:spPr>
        <p:txBody>
          <a:bodyPr>
            <a:normAutofit/>
          </a:bodyPr>
          <a:lstStyle/>
          <a:p>
            <a:pPr>
              <a:spcAft>
                <a:spcPts val="600"/>
              </a:spcAft>
            </a:pPr>
            <a:fld id="{B6F15528-21DE-4FAA-801E-634DDDAF4B2B}" type="slidenum">
              <a:rPr lang="en-US" smtClean="0"/>
              <a:pPr>
                <a:spcAft>
                  <a:spcPts val="600"/>
                </a:spcAft>
              </a:pPr>
              <a:t>27</a:t>
            </a:fld>
            <a:endParaRPr lang="en-US"/>
          </a:p>
        </p:txBody>
      </p:sp>
    </p:spTree>
    <p:extLst>
      <p:ext uri="{BB962C8B-B14F-4D97-AF65-F5344CB8AC3E}">
        <p14:creationId xmlns:p14="http://schemas.microsoft.com/office/powerpoint/2010/main" val="16206270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38200" y="365125"/>
            <a:ext cx="10515600" cy="1325563"/>
          </a:xfrm>
        </p:spPr>
        <p:txBody>
          <a:bodyPr>
            <a:normAutofit/>
          </a:bodyPr>
          <a:lstStyle/>
          <a:p>
            <a:r>
              <a:rPr lang="en-IN" sz="4200"/>
              <a:t>Piloting and Refining Research Design and Methods</a:t>
            </a:r>
            <a:endParaRPr lang="en-US" sz="420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838200" y="1929384"/>
            <a:ext cx="10515600" cy="4251960"/>
          </a:xfrm>
        </p:spPr>
        <p:txBody>
          <a:bodyPr>
            <a:normAutofit/>
          </a:bodyPr>
          <a:lstStyle/>
          <a:p>
            <a:r>
              <a:rPr lang="en-US" sz="2200" dirty="0"/>
              <a:t>Driving data-based changes to the study: P</a:t>
            </a:r>
            <a:r>
              <a:rPr lang="en-IN" sz="2200" dirty="0" err="1"/>
              <a:t>iloting</a:t>
            </a:r>
            <a:r>
              <a:rPr lang="en-IN" sz="2200" dirty="0"/>
              <a:t> instruments creates data that are used to drive data-based changes to your study. These data may or may not be used as a part of the formal data set depending on how significantly you change or revise the instruments as a result of piloting them.</a:t>
            </a:r>
            <a:endParaRPr lang="en-US" sz="2200" dirty="0"/>
          </a:p>
          <a:p>
            <a:r>
              <a:rPr lang="en-IN" sz="2200" dirty="0"/>
              <a:t>Goals: The goals are to:</a:t>
            </a:r>
          </a:p>
          <a:p>
            <a:pPr>
              <a:buAutoNum type="arabicPeriod"/>
            </a:pPr>
            <a:r>
              <a:rPr lang="en-IN" sz="2200" dirty="0"/>
              <a:t>Examine the data in relation to your research questions to see if you are able to answer your research questions. </a:t>
            </a:r>
          </a:p>
          <a:p>
            <a:pPr>
              <a:buAutoNum type="arabicPeriod"/>
            </a:pPr>
            <a:r>
              <a:rPr lang="en-IN" sz="2200" dirty="0">
                <a:solidFill>
                  <a:schemeClr val="accent2"/>
                </a:solidFill>
              </a:rPr>
              <a:t>Look for patterns in the responses.</a:t>
            </a:r>
          </a:p>
          <a:p>
            <a:pPr>
              <a:buAutoNum type="arabicPeriod"/>
            </a:pPr>
            <a:endParaRPr lang="en-IN" sz="2200" dirty="0"/>
          </a:p>
          <a:p>
            <a:endParaRPr lang="en-IN" sz="2200" dirty="0"/>
          </a:p>
        </p:txBody>
      </p:sp>
      <p:sp>
        <p:nvSpPr>
          <p:cNvPr id="7" name="Slide Number Placeholder 6"/>
          <p:cNvSpPr>
            <a:spLocks noGrp="1"/>
          </p:cNvSpPr>
          <p:nvPr>
            <p:ph type="sldNum" sz="quarter" idx="12"/>
          </p:nvPr>
        </p:nvSpPr>
        <p:spPr>
          <a:xfrm>
            <a:off x="8610600" y="6356350"/>
            <a:ext cx="2743200" cy="365125"/>
          </a:xfrm>
        </p:spPr>
        <p:txBody>
          <a:bodyPr>
            <a:normAutofit/>
          </a:bodyPr>
          <a:lstStyle/>
          <a:p>
            <a:pPr>
              <a:spcAft>
                <a:spcPts val="600"/>
              </a:spcAft>
            </a:pPr>
            <a:fld id="{B6F15528-21DE-4FAA-801E-634DDDAF4B2B}" type="slidenum">
              <a:rPr lang="en-US"/>
              <a:pPr>
                <a:spcAft>
                  <a:spcPts val="600"/>
                </a:spcAft>
              </a:pPr>
              <a:t>28</a:t>
            </a:fld>
            <a:endParaRPr lang="en-US"/>
          </a:p>
        </p:txBody>
      </p:sp>
    </p:spTree>
    <p:extLst>
      <p:ext uri="{BB962C8B-B14F-4D97-AF65-F5344CB8AC3E}">
        <p14:creationId xmlns:p14="http://schemas.microsoft.com/office/powerpoint/2010/main" val="26917808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1D3DCD-47F6-426E-99F3-03242506FB73}"/>
              </a:ext>
            </a:extLst>
          </p:cNvPr>
          <p:cNvSpPr>
            <a:spLocks noGrp="1"/>
          </p:cNvSpPr>
          <p:nvPr>
            <p:ph type="title"/>
          </p:nvPr>
        </p:nvSpPr>
        <p:spPr>
          <a:xfrm>
            <a:off x="4553733" y="548464"/>
            <a:ext cx="6798541" cy="1675623"/>
          </a:xfrm>
        </p:spPr>
        <p:txBody>
          <a:bodyPr anchor="b">
            <a:normAutofit/>
          </a:bodyPr>
          <a:lstStyle/>
          <a:p>
            <a:r>
              <a:rPr lang="en-IN" sz="4000"/>
              <a:t>Analysis of the questions</a:t>
            </a:r>
            <a:endParaRPr lang="en-GB" sz="4000"/>
          </a:p>
        </p:txBody>
      </p:sp>
      <p:pic>
        <p:nvPicPr>
          <p:cNvPr id="6" name="Picture 5" descr="Question mark on green pastel background">
            <a:extLst>
              <a:ext uri="{FF2B5EF4-FFF2-40B4-BE49-F238E27FC236}">
                <a16:creationId xmlns:a16="http://schemas.microsoft.com/office/drawing/2014/main" id="{533B271E-2F6B-4D6B-B61D-51F132FDD9A3}"/>
              </a:ext>
            </a:extLst>
          </p:cNvPr>
          <p:cNvPicPr>
            <a:picLocks noChangeAspect="1"/>
          </p:cNvPicPr>
          <p:nvPr/>
        </p:nvPicPr>
        <p:blipFill rotWithShape="1">
          <a:blip r:embed="rId2"/>
          <a:srcRect l="46959" r="7147"/>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7AFA9E20-E886-4A6B-815D-6804BAA99978}"/>
              </a:ext>
            </a:extLst>
          </p:cNvPr>
          <p:cNvSpPr>
            <a:spLocks noGrp="1"/>
          </p:cNvSpPr>
          <p:nvPr>
            <p:ph idx="1"/>
          </p:nvPr>
        </p:nvSpPr>
        <p:spPr>
          <a:xfrm>
            <a:off x="4553734" y="2409830"/>
            <a:ext cx="6798539" cy="3705217"/>
          </a:xfrm>
        </p:spPr>
        <p:txBody>
          <a:bodyPr>
            <a:normAutofit/>
          </a:bodyPr>
          <a:lstStyle/>
          <a:p>
            <a:pPr lvl="0">
              <a:buFont typeface="+mj-lt"/>
              <a:buAutoNum type="arabicPeriod"/>
            </a:pPr>
            <a:r>
              <a:rPr lang="en-IN" sz="1400" dirty="0"/>
              <a:t>Were there similar responses to and/or confusion about specific questions?</a:t>
            </a:r>
          </a:p>
          <a:p>
            <a:pPr lvl="0">
              <a:buFont typeface="+mj-lt"/>
              <a:buAutoNum type="arabicPeriod"/>
            </a:pPr>
            <a:r>
              <a:rPr lang="en-IN" sz="1400" dirty="0"/>
              <a:t>Were there particular questions that needed clarification across the pilot interviews?</a:t>
            </a:r>
          </a:p>
          <a:p>
            <a:pPr lvl="0">
              <a:buFont typeface="+mj-lt"/>
              <a:buAutoNum type="arabicPeriod"/>
            </a:pPr>
            <a:r>
              <a:rPr lang="en-IN" sz="1400" dirty="0"/>
              <a:t>Is there any issue with the flow or sequencing of questions?</a:t>
            </a:r>
          </a:p>
          <a:p>
            <a:pPr lvl="0">
              <a:buFont typeface="+mj-lt"/>
              <a:buAutoNum type="arabicPeriod"/>
            </a:pPr>
            <a:r>
              <a:rPr lang="en-IN" sz="1400" dirty="0"/>
              <a:t>Did I ask the right and enough (or too many) follow-up questions?</a:t>
            </a:r>
          </a:p>
          <a:p>
            <a:pPr lvl="0">
              <a:buFont typeface="+mj-lt"/>
              <a:buAutoNum type="arabicPeriod"/>
            </a:pPr>
            <a:r>
              <a:rPr lang="en-IN" sz="1400" dirty="0"/>
              <a:t>What else emerges as I look across participant responses?</a:t>
            </a:r>
          </a:p>
          <a:p>
            <a:r>
              <a:rPr lang="en-US" sz="1400" dirty="0"/>
              <a:t>Documenting the processes: </a:t>
            </a:r>
            <a:r>
              <a:rPr lang="en-IN" sz="1400" dirty="0"/>
              <a:t>You should carefully document how you structured and approached these processes, including in-depth descriptions of the specific techniques you used in your research design section as well as a focused discussion of how they influenced specific changes and revisions to your instruments.</a:t>
            </a:r>
          </a:p>
          <a:p>
            <a:r>
              <a:rPr lang="en-IN" sz="1400" b="1" dirty="0"/>
              <a:t>MEMOING IS SIGNIFICANT IN QUALITATIVE RESEARCH AND WE WILL RETURN TO THIS TOPIC</a:t>
            </a:r>
            <a:endParaRPr lang="en-US" sz="1400" b="1" dirty="0"/>
          </a:p>
          <a:p>
            <a:endParaRPr lang="en-GB" sz="1400" dirty="0"/>
          </a:p>
        </p:txBody>
      </p:sp>
      <p:sp>
        <p:nvSpPr>
          <p:cNvPr id="4" name="Slide Number Placeholder 3">
            <a:extLst>
              <a:ext uri="{FF2B5EF4-FFF2-40B4-BE49-F238E27FC236}">
                <a16:creationId xmlns:a16="http://schemas.microsoft.com/office/drawing/2014/main" id="{4D8AF6FB-07B0-4B54-BA40-D2623C62B349}"/>
              </a:ext>
            </a:extLst>
          </p:cNvPr>
          <p:cNvSpPr>
            <a:spLocks noGrp="1"/>
          </p:cNvSpPr>
          <p:nvPr>
            <p:ph type="sldNum" sz="quarter" idx="12"/>
          </p:nvPr>
        </p:nvSpPr>
        <p:spPr>
          <a:xfrm>
            <a:off x="9193686" y="6356350"/>
            <a:ext cx="2160114" cy="365125"/>
          </a:xfrm>
        </p:spPr>
        <p:txBody>
          <a:bodyPr>
            <a:normAutofit/>
          </a:bodyPr>
          <a:lstStyle/>
          <a:p>
            <a:pPr>
              <a:spcAft>
                <a:spcPts val="600"/>
              </a:spcAft>
            </a:pPr>
            <a:fld id="{3CAF9D53-EEEA-46B8-864B-1096044E2E56}" type="slidenum">
              <a:rPr lang="en-GB" smtClean="0"/>
              <a:pPr>
                <a:spcAft>
                  <a:spcPts val="600"/>
                </a:spcAft>
              </a:pPr>
              <a:t>29</a:t>
            </a:fld>
            <a:endParaRPr lang="en-GB"/>
          </a:p>
        </p:txBody>
      </p:sp>
    </p:spTree>
    <p:extLst>
      <p:ext uri="{BB962C8B-B14F-4D97-AF65-F5344CB8AC3E}">
        <p14:creationId xmlns:p14="http://schemas.microsoft.com/office/powerpoint/2010/main" val="29122546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841248" y="548640"/>
            <a:ext cx="3600860" cy="5431536"/>
          </a:xfrm>
        </p:spPr>
        <p:txBody>
          <a:bodyPr>
            <a:normAutofit/>
          </a:bodyPr>
          <a:lstStyle/>
          <a:p>
            <a:r>
              <a:rPr lang="en-IN" sz="5400"/>
              <a:t>Piloting and Refining Research Design and Methods </a:t>
            </a:r>
            <a:endParaRPr lang="en-US" sz="5400"/>
          </a:p>
        </p:txBody>
      </p:sp>
      <p:sp>
        <p:nvSpPr>
          <p:cNvPr id="1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5126418" y="552091"/>
            <a:ext cx="6224335" cy="5431536"/>
          </a:xfrm>
        </p:spPr>
        <p:txBody>
          <a:bodyPr anchor="ctr">
            <a:normAutofit fontScale="92500" lnSpcReduction="10000"/>
          </a:bodyPr>
          <a:lstStyle/>
          <a:p>
            <a:r>
              <a:rPr lang="en-US" sz="2200" dirty="0"/>
              <a:t>The instrument piloting process: </a:t>
            </a:r>
            <a:r>
              <a:rPr lang="en-IN" sz="2200" dirty="0"/>
              <a:t>The instrument piloting process, which includes vetting and rehearsing your instruments, is vital for achieving rigor and for the validity of your study.</a:t>
            </a:r>
            <a:endParaRPr lang="en-US" sz="2200" dirty="0"/>
          </a:p>
          <a:p>
            <a:r>
              <a:rPr lang="en-US" sz="2200" dirty="0"/>
              <a:t>Steps for vetting instruments: </a:t>
            </a:r>
            <a:r>
              <a:rPr lang="en-IN" sz="2200" dirty="0"/>
              <a:t>To vet your instruments, engage in the following processes:</a:t>
            </a:r>
          </a:p>
          <a:p>
            <a:pPr lvl="0">
              <a:buFont typeface="+mj-lt"/>
              <a:buAutoNum type="arabicPeriod"/>
            </a:pPr>
            <a:r>
              <a:rPr lang="en-IN" sz="2200" dirty="0"/>
              <a:t>Develop a solid working draft of your data collection instrument - interview questions.</a:t>
            </a:r>
          </a:p>
          <a:p>
            <a:pPr lvl="0">
              <a:buFont typeface="+mj-lt"/>
              <a:buAutoNum type="arabicPeriod"/>
            </a:pPr>
            <a:r>
              <a:rPr lang="en-IN" sz="2200" dirty="0"/>
              <a:t>Vet instruments by two to three classmates, friends and/or knowledgeable others.</a:t>
            </a:r>
          </a:p>
          <a:p>
            <a:pPr lvl="0">
              <a:buFont typeface="+mj-lt"/>
              <a:buAutoNum type="arabicPeriod"/>
            </a:pPr>
            <a:r>
              <a:rPr lang="en-IN" sz="2200" dirty="0"/>
              <a:t>Integrate their suggestions and feedback into a revised version of the instrument(s).</a:t>
            </a:r>
          </a:p>
          <a:p>
            <a:pPr>
              <a:buFont typeface="+mj-lt"/>
              <a:buAutoNum type="arabicPeriod"/>
            </a:pPr>
            <a:r>
              <a:rPr lang="en-IN" sz="2400" dirty="0"/>
              <a:t>Record and take notes during each of these discussions if possible.</a:t>
            </a:r>
          </a:p>
          <a:p>
            <a:pPr>
              <a:buFont typeface="+mj-lt"/>
              <a:buAutoNum type="arabicPeriod"/>
            </a:pPr>
            <a:r>
              <a:rPr lang="en-IN" sz="2400" dirty="0"/>
              <a:t>Once each conversation happens, look for patterns in the feedback across thought partners. </a:t>
            </a:r>
          </a:p>
          <a:p>
            <a:pPr>
              <a:buFont typeface="+mj-lt"/>
              <a:buAutoNum type="arabicPeriod"/>
            </a:pPr>
            <a:r>
              <a:rPr lang="en-IN" sz="2400" dirty="0"/>
              <a:t>Use these responses to revise the instruments.</a:t>
            </a:r>
          </a:p>
          <a:p>
            <a:pPr lvl="0">
              <a:buFont typeface="+mj-lt"/>
              <a:buAutoNum type="arabicPeriod"/>
            </a:pPr>
            <a:endParaRPr lang="en-IN" sz="2200" dirty="0"/>
          </a:p>
          <a:p>
            <a:endParaRPr lang="en-US" sz="2200" dirty="0"/>
          </a:p>
          <a:p>
            <a:endParaRPr lang="en-IN" sz="2200" dirty="0"/>
          </a:p>
        </p:txBody>
      </p:sp>
      <p:sp>
        <p:nvSpPr>
          <p:cNvPr id="7" name="Slide Number Placeholder 6"/>
          <p:cNvSpPr>
            <a:spLocks noGrp="1"/>
          </p:cNvSpPr>
          <p:nvPr>
            <p:ph type="sldNum" sz="quarter" idx="12"/>
          </p:nvPr>
        </p:nvSpPr>
        <p:spPr>
          <a:xfrm>
            <a:off x="8610600" y="6356350"/>
            <a:ext cx="2743200" cy="365125"/>
          </a:xfrm>
        </p:spPr>
        <p:txBody>
          <a:bodyPr>
            <a:normAutofit/>
          </a:bodyPr>
          <a:lstStyle/>
          <a:p>
            <a:pPr>
              <a:spcAft>
                <a:spcPts val="600"/>
              </a:spcAft>
            </a:pPr>
            <a:fld id="{B6F15528-21DE-4FAA-801E-634DDDAF4B2B}" type="slidenum">
              <a:rPr lang="en-US" smtClean="0"/>
              <a:pPr>
                <a:spcAft>
                  <a:spcPts val="600"/>
                </a:spcAft>
              </a:pPr>
              <a:t>30</a:t>
            </a:fld>
            <a:endParaRPr lang="en-US"/>
          </a:p>
        </p:txBody>
      </p:sp>
    </p:spTree>
    <p:extLst>
      <p:ext uri="{BB962C8B-B14F-4D97-AF65-F5344CB8AC3E}">
        <p14:creationId xmlns:p14="http://schemas.microsoft.com/office/powerpoint/2010/main" val="12439171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9DAEB2-7CAF-52A3-C7A9-D0BC67B54D0C}"/>
              </a:ext>
            </a:extLst>
          </p:cNvPr>
          <p:cNvSpPr>
            <a:spLocks noGrp="1"/>
          </p:cNvSpPr>
          <p:nvPr>
            <p:ph type="title"/>
          </p:nvPr>
        </p:nvSpPr>
        <p:spPr>
          <a:xfrm>
            <a:off x="841248" y="548640"/>
            <a:ext cx="3600860" cy="5431536"/>
          </a:xfrm>
        </p:spPr>
        <p:txBody>
          <a:bodyPr>
            <a:normAutofit/>
          </a:bodyPr>
          <a:lstStyle/>
          <a:p>
            <a:r>
              <a:rPr lang="en-GB" sz="5400" dirty="0"/>
              <a:t>Sissi</a:t>
            </a:r>
            <a:br>
              <a:rPr lang="en-GB" sz="5400" dirty="0"/>
            </a:br>
            <a:r>
              <a:rPr lang="en-GB" sz="5400" dirty="0"/>
              <a:t>Xi Jiang</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7ED870-574C-AB77-B3E6-418821BE2CF9}"/>
              </a:ext>
            </a:extLst>
          </p:cNvPr>
          <p:cNvSpPr>
            <a:spLocks noGrp="1"/>
          </p:cNvSpPr>
          <p:nvPr>
            <p:ph idx="1"/>
          </p:nvPr>
        </p:nvSpPr>
        <p:spPr>
          <a:xfrm>
            <a:off x="5126418" y="552091"/>
            <a:ext cx="6224335" cy="5431536"/>
          </a:xfrm>
        </p:spPr>
        <p:txBody>
          <a:bodyPr anchor="ctr">
            <a:normAutofit/>
          </a:bodyPr>
          <a:lstStyle/>
          <a:p>
            <a:r>
              <a:rPr lang="en-GB" sz="2200" dirty="0"/>
              <a:t>How did your pilot study change your interview questions ?</a:t>
            </a:r>
          </a:p>
        </p:txBody>
      </p:sp>
    </p:spTree>
    <p:extLst>
      <p:ext uri="{BB962C8B-B14F-4D97-AF65-F5344CB8AC3E}">
        <p14:creationId xmlns:p14="http://schemas.microsoft.com/office/powerpoint/2010/main" val="2785035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Rectangle 9">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9D20378-05F4-456F-9D6F-21680A0EFA39}"/>
              </a:ext>
            </a:extLst>
          </p:cNvPr>
          <p:cNvSpPr>
            <a:spLocks noGrp="1"/>
          </p:cNvSpPr>
          <p:nvPr>
            <p:ph type="title"/>
          </p:nvPr>
        </p:nvSpPr>
        <p:spPr>
          <a:xfrm>
            <a:off x="838200" y="620742"/>
            <a:ext cx="10515600" cy="1325563"/>
          </a:xfrm>
        </p:spPr>
        <p:txBody>
          <a:bodyPr>
            <a:normAutofit/>
          </a:bodyPr>
          <a:lstStyle/>
          <a:p>
            <a:r>
              <a:rPr lang="en-GB">
                <a:solidFill>
                  <a:srgbClr val="FFFFFF"/>
                </a:solidFill>
              </a:rPr>
              <a:t>Reasons for conducting pilot studies</a:t>
            </a:r>
          </a:p>
        </p:txBody>
      </p:sp>
      <p:cxnSp>
        <p:nvCxnSpPr>
          <p:cNvPr id="22" name="Straight Connector 11">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FA59380A-5819-4050-A7BF-93879949A25A}"/>
              </a:ext>
            </a:extLst>
          </p:cNvPr>
          <p:cNvSpPr>
            <a:spLocks noGrp="1"/>
          </p:cNvSpPr>
          <p:nvPr>
            <p:ph sz="half" idx="1"/>
          </p:nvPr>
        </p:nvSpPr>
        <p:spPr>
          <a:xfrm>
            <a:off x="838200" y="2266345"/>
            <a:ext cx="5097780" cy="3910617"/>
          </a:xfrm>
        </p:spPr>
        <p:txBody>
          <a:bodyPr>
            <a:normAutofit/>
          </a:bodyPr>
          <a:lstStyle/>
          <a:p>
            <a:pPr marL="0" indent="0">
              <a:buNone/>
            </a:pPr>
            <a:r>
              <a:rPr lang="en-GB" sz="1500">
                <a:solidFill>
                  <a:srgbClr val="FFFFFF"/>
                </a:solidFill>
              </a:rPr>
              <a:t>Developing and testing adequacy of research instruments </a:t>
            </a:r>
          </a:p>
          <a:p>
            <a:pPr marL="0" indent="0">
              <a:buNone/>
            </a:pPr>
            <a:r>
              <a:rPr lang="en-GB" sz="1500">
                <a:solidFill>
                  <a:srgbClr val="FFFFFF"/>
                </a:solidFill>
              </a:rPr>
              <a:t>Assessing the feasibility of a (fullscale) study/survey </a:t>
            </a:r>
          </a:p>
          <a:p>
            <a:pPr marL="0" indent="0">
              <a:buNone/>
            </a:pPr>
            <a:r>
              <a:rPr lang="en-GB" sz="1500">
                <a:solidFill>
                  <a:srgbClr val="FFFFFF"/>
                </a:solidFill>
              </a:rPr>
              <a:t>Designing a research protocol </a:t>
            </a:r>
          </a:p>
          <a:p>
            <a:pPr marL="0" indent="0">
              <a:buNone/>
            </a:pPr>
            <a:r>
              <a:rPr lang="en-GB" sz="1500">
                <a:solidFill>
                  <a:srgbClr val="FFFFFF"/>
                </a:solidFill>
              </a:rPr>
              <a:t>Assessing whether the research protocol is realistic and workable </a:t>
            </a:r>
          </a:p>
          <a:p>
            <a:pPr marL="0" indent="0">
              <a:buNone/>
            </a:pPr>
            <a:r>
              <a:rPr lang="en-GB" sz="1500">
                <a:solidFill>
                  <a:srgbClr val="FFFFFF"/>
                </a:solidFill>
              </a:rPr>
              <a:t>Establishing whether the sampling frame and technique are effective </a:t>
            </a:r>
          </a:p>
          <a:p>
            <a:pPr marL="0" indent="0">
              <a:buNone/>
            </a:pPr>
            <a:r>
              <a:rPr lang="en-GB" sz="1500">
                <a:solidFill>
                  <a:srgbClr val="FFFFFF"/>
                </a:solidFill>
              </a:rPr>
              <a:t>Assessing the likely success of proposed participant recruitment approaches </a:t>
            </a:r>
          </a:p>
          <a:p>
            <a:pPr marL="0" indent="0">
              <a:buNone/>
            </a:pPr>
            <a:r>
              <a:rPr lang="en-GB" sz="1500">
                <a:solidFill>
                  <a:srgbClr val="FFFFFF"/>
                </a:solidFill>
              </a:rPr>
              <a:t>Identifying logistical problems which might occur using proposed methods </a:t>
            </a:r>
          </a:p>
          <a:p>
            <a:pPr marL="0" indent="0">
              <a:buNone/>
            </a:pPr>
            <a:r>
              <a:rPr lang="en-GB" sz="1500">
                <a:solidFill>
                  <a:srgbClr val="FFFFFF"/>
                </a:solidFill>
              </a:rPr>
              <a:t>Estimating variability in outcomes to help determining sample size </a:t>
            </a:r>
          </a:p>
        </p:txBody>
      </p:sp>
      <p:sp>
        <p:nvSpPr>
          <p:cNvPr id="5" name="Content Placeholder 4">
            <a:extLst>
              <a:ext uri="{FF2B5EF4-FFF2-40B4-BE49-F238E27FC236}">
                <a16:creationId xmlns:a16="http://schemas.microsoft.com/office/drawing/2014/main" id="{8CBD1109-198C-4D82-8B06-BA6BC9AB1130}"/>
              </a:ext>
            </a:extLst>
          </p:cNvPr>
          <p:cNvSpPr>
            <a:spLocks noGrp="1"/>
          </p:cNvSpPr>
          <p:nvPr>
            <p:ph sz="half" idx="2"/>
          </p:nvPr>
        </p:nvSpPr>
        <p:spPr>
          <a:xfrm>
            <a:off x="6256020" y="2266345"/>
            <a:ext cx="5097780" cy="3910618"/>
          </a:xfrm>
        </p:spPr>
        <p:txBody>
          <a:bodyPr>
            <a:normAutofit/>
          </a:bodyPr>
          <a:lstStyle/>
          <a:p>
            <a:pPr marL="0" indent="0">
              <a:buNone/>
            </a:pPr>
            <a:r>
              <a:rPr lang="en-GB" sz="1500">
                <a:solidFill>
                  <a:srgbClr val="FFFFFF"/>
                </a:solidFill>
              </a:rPr>
              <a:t>Collecting preliminary data </a:t>
            </a:r>
          </a:p>
          <a:p>
            <a:pPr marL="0" indent="0">
              <a:buNone/>
            </a:pPr>
            <a:r>
              <a:rPr lang="en-GB" sz="1500">
                <a:solidFill>
                  <a:srgbClr val="FFFFFF"/>
                </a:solidFill>
              </a:rPr>
              <a:t>Determining what resources are needed for a planned study </a:t>
            </a:r>
          </a:p>
          <a:p>
            <a:pPr marL="0" indent="0">
              <a:buNone/>
            </a:pPr>
            <a:r>
              <a:rPr lang="en-GB" sz="1500">
                <a:solidFill>
                  <a:srgbClr val="FFFFFF"/>
                </a:solidFill>
              </a:rPr>
              <a:t>Assessing the proposed data analysis techniques to uncover potential problems </a:t>
            </a:r>
          </a:p>
          <a:p>
            <a:pPr marL="0" indent="0">
              <a:buNone/>
            </a:pPr>
            <a:r>
              <a:rPr lang="en-GB" sz="1500">
                <a:solidFill>
                  <a:srgbClr val="FFFFFF"/>
                </a:solidFill>
              </a:rPr>
              <a:t>Developing a research question and research plan </a:t>
            </a:r>
          </a:p>
          <a:p>
            <a:pPr marL="0" indent="0">
              <a:buNone/>
            </a:pPr>
            <a:r>
              <a:rPr lang="en-GB" sz="1500">
                <a:solidFill>
                  <a:srgbClr val="FFFFFF"/>
                </a:solidFill>
              </a:rPr>
              <a:t>Training a researcher in as many elements of the research process as possible </a:t>
            </a:r>
          </a:p>
          <a:p>
            <a:pPr marL="0" indent="0">
              <a:buNone/>
            </a:pPr>
            <a:r>
              <a:rPr lang="en-GB" sz="1500">
                <a:solidFill>
                  <a:srgbClr val="FFFFFF"/>
                </a:solidFill>
              </a:rPr>
              <a:t>Convincing funding bodies that the research team is competent and knowledgeable </a:t>
            </a:r>
          </a:p>
          <a:p>
            <a:pPr marL="0" indent="0">
              <a:buNone/>
            </a:pPr>
            <a:r>
              <a:rPr lang="en-GB" sz="1500">
                <a:solidFill>
                  <a:srgbClr val="FFFFFF"/>
                </a:solidFill>
              </a:rPr>
              <a:t>Convincing funding bodies that the main study is feasible and worth funding </a:t>
            </a:r>
          </a:p>
          <a:p>
            <a:pPr marL="0" indent="0">
              <a:buNone/>
            </a:pPr>
            <a:r>
              <a:rPr lang="en-GB" sz="1500">
                <a:solidFill>
                  <a:srgbClr val="FFFFFF"/>
                </a:solidFill>
              </a:rPr>
              <a:t>Convincing other stakeholders that the main study is worth supporting</a:t>
            </a:r>
          </a:p>
          <a:p>
            <a:endParaRPr lang="en-GB" sz="1500">
              <a:solidFill>
                <a:srgbClr val="FFFFFF"/>
              </a:solidFill>
            </a:endParaRPr>
          </a:p>
        </p:txBody>
      </p:sp>
    </p:spTree>
    <p:extLst>
      <p:ext uri="{BB962C8B-B14F-4D97-AF65-F5344CB8AC3E}">
        <p14:creationId xmlns:p14="http://schemas.microsoft.com/office/powerpoint/2010/main" val="2322392529"/>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9B29E-3A68-4E6C-AAF9-389460E41599}"/>
              </a:ext>
            </a:extLst>
          </p:cNvPr>
          <p:cNvSpPr>
            <a:spLocks noGrp="1"/>
          </p:cNvSpPr>
          <p:nvPr>
            <p:ph type="title"/>
          </p:nvPr>
        </p:nvSpPr>
        <p:spPr>
          <a:xfrm>
            <a:off x="572493" y="238539"/>
            <a:ext cx="11018520" cy="1434415"/>
          </a:xfrm>
        </p:spPr>
        <p:txBody>
          <a:bodyPr anchor="b">
            <a:normAutofit/>
          </a:bodyPr>
          <a:lstStyle/>
          <a:p>
            <a:r>
              <a:rPr lang="en-GB" sz="5400"/>
              <a:t>Problems</a:t>
            </a:r>
          </a:p>
        </p:txBody>
      </p:sp>
      <p:sp>
        <p:nvSpPr>
          <p:cNvPr id="2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934CF4-F67F-4860-B76E-D3F56D8975ED}"/>
              </a:ext>
            </a:extLst>
          </p:cNvPr>
          <p:cNvSpPr>
            <a:spLocks noGrp="1"/>
          </p:cNvSpPr>
          <p:nvPr>
            <p:ph idx="1"/>
          </p:nvPr>
        </p:nvSpPr>
        <p:spPr>
          <a:xfrm>
            <a:off x="572493" y="2071316"/>
            <a:ext cx="6713552" cy="4119172"/>
          </a:xfrm>
        </p:spPr>
        <p:txBody>
          <a:bodyPr anchor="t">
            <a:normAutofit/>
          </a:bodyPr>
          <a:lstStyle/>
          <a:p>
            <a:r>
              <a:rPr lang="en-GB" sz="2200"/>
              <a:t>Making inaccurate predictions or assumptions on the basis of pilot data.</a:t>
            </a:r>
          </a:p>
          <a:p>
            <a:r>
              <a:rPr lang="en-GB" sz="2200"/>
              <a:t>So </a:t>
            </a:r>
          </a:p>
          <a:p>
            <a:endParaRPr lang="en-GB" sz="2200"/>
          </a:p>
          <a:p>
            <a:endParaRPr lang="en-GB" sz="2200"/>
          </a:p>
        </p:txBody>
      </p:sp>
      <p:pic>
        <p:nvPicPr>
          <p:cNvPr id="4" name="Picture 3">
            <a:extLst>
              <a:ext uri="{FF2B5EF4-FFF2-40B4-BE49-F238E27FC236}">
                <a16:creationId xmlns:a16="http://schemas.microsoft.com/office/drawing/2014/main" id="{88862FDF-EE34-B2A5-2C4E-621FEF7F98B7}"/>
              </a:ext>
            </a:extLst>
          </p:cNvPr>
          <p:cNvPicPr>
            <a:picLocks noChangeAspect="1"/>
          </p:cNvPicPr>
          <p:nvPr/>
        </p:nvPicPr>
        <p:blipFill>
          <a:blip r:embed="rId3"/>
          <a:srcRect l="1678" r="2114" b="-2"/>
          <a:stretch/>
        </p:blipFill>
        <p:spPr>
          <a:xfrm>
            <a:off x="7675658" y="2093976"/>
            <a:ext cx="3941064" cy="4096512"/>
          </a:xfrm>
          <a:prstGeom prst="rect">
            <a:avLst/>
          </a:prstGeom>
        </p:spPr>
      </p:pic>
    </p:spTree>
    <p:extLst>
      <p:ext uri="{BB962C8B-B14F-4D97-AF65-F5344CB8AC3E}">
        <p14:creationId xmlns:p14="http://schemas.microsoft.com/office/powerpoint/2010/main" val="37748194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FCD4DD-4308-4C8D-B804-DD32EC3921E7}"/>
              </a:ext>
            </a:extLst>
          </p:cNvPr>
          <p:cNvSpPr>
            <a:spLocks noGrp="1"/>
          </p:cNvSpPr>
          <p:nvPr>
            <p:ph type="title"/>
          </p:nvPr>
        </p:nvSpPr>
        <p:spPr>
          <a:xfrm>
            <a:off x="838200" y="365125"/>
            <a:ext cx="10515600" cy="1325563"/>
          </a:xfrm>
        </p:spPr>
        <p:txBody>
          <a:bodyPr>
            <a:normAutofit fontScale="90000"/>
          </a:bodyPr>
          <a:lstStyle/>
          <a:p>
            <a:r>
              <a:rPr lang="en-GB" sz="5400" dirty="0"/>
              <a:t>Why are (some) pilot studies not reported?</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BFE97D-3EAD-4548-961A-B646F0E0A650}"/>
              </a:ext>
            </a:extLst>
          </p:cNvPr>
          <p:cNvSpPr>
            <a:spLocks noGrp="1"/>
          </p:cNvSpPr>
          <p:nvPr>
            <p:ph idx="1"/>
          </p:nvPr>
        </p:nvSpPr>
        <p:spPr>
          <a:xfrm>
            <a:off x="838200" y="1929384"/>
            <a:ext cx="10515600" cy="4251960"/>
          </a:xfrm>
        </p:spPr>
        <p:txBody>
          <a:bodyPr>
            <a:normAutofit/>
          </a:bodyPr>
          <a:lstStyle/>
          <a:p>
            <a:r>
              <a:rPr lang="en-GB" sz="2000" dirty="0"/>
              <a:t>Publication bias may occur because of a tendency for journals to accept only papers that have statistically significant results and not to report non-significant effects (Mahoney 1977; </a:t>
            </a:r>
            <a:r>
              <a:rPr lang="en-GB" sz="2000" dirty="0" err="1"/>
              <a:t>Chann</a:t>
            </a:r>
            <a:r>
              <a:rPr lang="en-GB" sz="2000" dirty="0"/>
              <a:t> 1982; </a:t>
            </a:r>
            <a:r>
              <a:rPr lang="en-GB" sz="2000" dirty="0" err="1"/>
              <a:t>Dickersin</a:t>
            </a:r>
            <a:r>
              <a:rPr lang="en-GB" sz="2000" dirty="0"/>
              <a:t>, 1990). </a:t>
            </a:r>
          </a:p>
          <a:p>
            <a:r>
              <a:rPr lang="en-GB" sz="2000" dirty="0"/>
              <a:t>It may lead to an overestimation of the effectiveness of say policy changes or interventions, </a:t>
            </a:r>
          </a:p>
          <a:p>
            <a:r>
              <a:rPr lang="en-GB" sz="2000" dirty="0"/>
              <a:t>Editors have recognised the dangers of publication bias with respect to clinical trials and have offered ‘an amnesty for unpublished trials’ in an attempt to overcome these problems.</a:t>
            </a:r>
          </a:p>
          <a:p>
            <a:r>
              <a:rPr lang="en-GB" sz="2000" dirty="0"/>
              <a:t>However, it is equally important to ensure that lessons learned with respect to the research method are shared, otherwise patients may be subjected to poorly developed tools or money may be wasted because methods of recruitment failed.</a:t>
            </a:r>
          </a:p>
          <a:p>
            <a:r>
              <a:rPr lang="en-GB" sz="2000" dirty="0"/>
              <a:t> A consistent selection bias favouring reports of primary research over papers on research methods, theoretical thinking, or secondary analysis, can lead to many of researchers re-inventing the wheel without having had the opportunity to learn from other people’s experience.</a:t>
            </a:r>
          </a:p>
        </p:txBody>
      </p:sp>
    </p:spTree>
    <p:extLst>
      <p:ext uri="{BB962C8B-B14F-4D97-AF65-F5344CB8AC3E}">
        <p14:creationId xmlns:p14="http://schemas.microsoft.com/office/powerpoint/2010/main" val="31157851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42F8CA-ECF4-48F8-B438-6232BC8B5088}"/>
              </a:ext>
            </a:extLst>
          </p:cNvPr>
          <p:cNvSpPr>
            <a:spLocks noGrp="1"/>
          </p:cNvSpPr>
          <p:nvPr>
            <p:ph type="title"/>
          </p:nvPr>
        </p:nvSpPr>
        <p:spPr>
          <a:xfrm>
            <a:off x="838200" y="365125"/>
            <a:ext cx="10515600" cy="1325563"/>
          </a:xfrm>
        </p:spPr>
        <p:txBody>
          <a:bodyPr>
            <a:normAutofit/>
          </a:bodyPr>
          <a:lstStyle/>
          <a:p>
            <a:r>
              <a:rPr lang="en-GB" sz="5400"/>
              <a:t>To conclude</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1DCF08-1C5E-4AC2-85DE-DFAD2B82621B}"/>
              </a:ext>
            </a:extLst>
          </p:cNvPr>
          <p:cNvSpPr>
            <a:spLocks noGrp="1"/>
          </p:cNvSpPr>
          <p:nvPr>
            <p:ph idx="1"/>
          </p:nvPr>
        </p:nvSpPr>
        <p:spPr>
          <a:xfrm>
            <a:off x="838200" y="1929384"/>
            <a:ext cx="10515600" cy="4251960"/>
          </a:xfrm>
        </p:spPr>
        <p:txBody>
          <a:bodyPr>
            <a:normAutofit/>
          </a:bodyPr>
          <a:lstStyle/>
          <a:p>
            <a:r>
              <a:rPr lang="en-GB" sz="2000"/>
              <a:t>When pilot studies are mentioned in more detail in academic papers and reports, researchers regularly comment that they “had learned from the pilot study” and made the necessary changes, without offering the reader details about what exactly was learnt. </a:t>
            </a:r>
          </a:p>
          <a:p>
            <a:r>
              <a:rPr lang="en-GB" sz="2000"/>
              <a:t>Pilot studies can be “time-consuming, frustrating, and fraught with unanticipated problems, but it is better to … deal with them before investing a great deal of time, money, and effort in the full study” (Mason and Zuercher, 1998). </a:t>
            </a:r>
          </a:p>
          <a:p>
            <a:r>
              <a:rPr lang="en-GB" sz="2000"/>
              <a:t>It has also been argued that the current research climate demands accountability from researchers, which means that there is a need to ensure the best possible use of research results (Crosswaite and Curtice 1994). </a:t>
            </a:r>
          </a:p>
          <a:p>
            <a:r>
              <a:rPr lang="en-GB" sz="2000"/>
              <a:t>Researchers have an ethical obligation to make the best use of their research experience by reporting issues arising from all parts of a study, including the pilot phase. Well-designed and well-conducted pilot studies can inform us about the best research process and occasionally about likely outcomes. </a:t>
            </a:r>
          </a:p>
        </p:txBody>
      </p:sp>
    </p:spTree>
    <p:extLst>
      <p:ext uri="{BB962C8B-B14F-4D97-AF65-F5344CB8AC3E}">
        <p14:creationId xmlns:p14="http://schemas.microsoft.com/office/powerpoint/2010/main" val="24265017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CAEE13-2FEF-67B8-EECE-FA7D9427BFB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Q &amp; A Frequently asked questions about pilot studies 1</a:t>
            </a:r>
          </a:p>
        </p:txBody>
      </p:sp>
      <p:sp>
        <p:nvSpPr>
          <p:cNvPr id="3" name="Content Placeholder 2">
            <a:extLst>
              <a:ext uri="{FF2B5EF4-FFF2-40B4-BE49-F238E27FC236}">
                <a16:creationId xmlns:a16="http://schemas.microsoft.com/office/drawing/2014/main" id="{5AB4FC6C-A881-03E3-BFAC-B7E888A7F8BD}"/>
              </a:ext>
            </a:extLst>
          </p:cNvPr>
          <p:cNvSpPr>
            <a:spLocks noGrp="1"/>
          </p:cNvSpPr>
          <p:nvPr>
            <p:ph idx="1"/>
          </p:nvPr>
        </p:nvSpPr>
        <p:spPr>
          <a:xfrm>
            <a:off x="4810259" y="649480"/>
            <a:ext cx="6555347" cy="5546047"/>
          </a:xfrm>
        </p:spPr>
        <p:txBody>
          <a:bodyPr anchor="ctr">
            <a:normAutofit/>
          </a:bodyPr>
          <a:lstStyle/>
          <a:p>
            <a:endParaRPr lang="en-GB" sz="2000"/>
          </a:p>
          <a:p>
            <a:r>
              <a:rPr lang="en-GB" sz="2000"/>
              <a:t>Can I publish the results of a pilot study?</a:t>
            </a:r>
          </a:p>
          <a:p>
            <a:r>
              <a:rPr lang="en-GB" sz="2000"/>
              <a:t>Yes, every attempt should be made to publish.</a:t>
            </a:r>
          </a:p>
          <a:p>
            <a:r>
              <a:rPr lang="en-GB" sz="2000"/>
              <a:t>Why is it important to publish the results of pilot studies?</a:t>
            </a:r>
          </a:p>
          <a:p>
            <a:r>
              <a:rPr lang="en-GB" sz="2000"/>
              <a:t>To provide information about feasibility to the research community to save resources being unnecessarily spent on studies that may not be feasible. Further, having such information can help researchers to avoid duplication of efforts in assessing feasibility.</a:t>
            </a:r>
          </a:p>
          <a:p>
            <a:r>
              <a:rPr lang="en-GB" sz="2000"/>
              <a:t>Finally, researchers have an ethical and scientific obligation to attempt publishing the results of every research endeavour. However, our focus should be on feasibility goals.</a:t>
            </a:r>
          </a:p>
          <a:p>
            <a:r>
              <a:rPr lang="en-GB" sz="2000"/>
              <a:t>Emphasis should not be placed on statistical significance when pilot studies do not uncover important issues. This is not the reason for conducting a pilot study.</a:t>
            </a:r>
          </a:p>
        </p:txBody>
      </p:sp>
    </p:spTree>
    <p:extLst>
      <p:ext uri="{BB962C8B-B14F-4D97-AF65-F5344CB8AC3E}">
        <p14:creationId xmlns:p14="http://schemas.microsoft.com/office/powerpoint/2010/main" val="13598157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1739FA-28B8-342B-D8C2-6201EE7DA28A}"/>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Q &amp; A Frequently asked questions about pilot studies 2</a:t>
            </a:r>
          </a:p>
        </p:txBody>
      </p:sp>
      <p:sp>
        <p:nvSpPr>
          <p:cNvPr id="3" name="Content Placeholder 2">
            <a:extLst>
              <a:ext uri="{FF2B5EF4-FFF2-40B4-BE49-F238E27FC236}">
                <a16:creationId xmlns:a16="http://schemas.microsoft.com/office/drawing/2014/main" id="{8AFF165A-49CC-50BD-1E4B-8ED4F17EA995}"/>
              </a:ext>
            </a:extLst>
          </p:cNvPr>
          <p:cNvSpPr>
            <a:spLocks noGrp="1"/>
          </p:cNvSpPr>
          <p:nvPr>
            <p:ph idx="1"/>
          </p:nvPr>
        </p:nvSpPr>
        <p:spPr>
          <a:xfrm>
            <a:off x="4810259" y="649480"/>
            <a:ext cx="6555347" cy="5546047"/>
          </a:xfrm>
        </p:spPr>
        <p:txBody>
          <a:bodyPr anchor="ctr">
            <a:normAutofit/>
          </a:bodyPr>
          <a:lstStyle/>
          <a:p>
            <a:r>
              <a:rPr lang="en-GB" sz="2000"/>
              <a:t>Can I combine data from a pilot with data from the main study?</a:t>
            </a:r>
          </a:p>
          <a:p>
            <a:r>
              <a:rPr lang="en-GB" sz="2000"/>
              <a:t>Yes, provided the sampling frame and methodologies are the same. This can increase the efficiency of the main study.</a:t>
            </a:r>
          </a:p>
          <a:p>
            <a:r>
              <a:rPr lang="en-GB" sz="2000"/>
              <a:t>Can I combine the results of a pilot with the results of another study or in a meta-analysis?</a:t>
            </a:r>
          </a:p>
          <a:p>
            <a:r>
              <a:rPr lang="en-GB" sz="2000"/>
              <a:t>Yes, provided the sampling frame and methodologies are the same.</a:t>
            </a:r>
          </a:p>
          <a:p>
            <a:r>
              <a:rPr lang="en-GB" sz="2000"/>
              <a:t>No, if the main study is reported and it includes the pilot study.</a:t>
            </a:r>
          </a:p>
          <a:p>
            <a:r>
              <a:rPr lang="en-GB" sz="2000"/>
              <a:t>Can the results of the pilot study be valid on their own, without existence of the main study.</a:t>
            </a:r>
          </a:p>
          <a:p>
            <a:r>
              <a:rPr lang="en-GB" sz="2000"/>
              <a:t>Yes, if the results show that it is not feasible to proceed to the main study or there is insufficient funding.</a:t>
            </a:r>
          </a:p>
          <a:p>
            <a:endParaRPr lang="en-GB" sz="2000"/>
          </a:p>
          <a:p>
            <a:endParaRPr lang="en-GB" sz="2000"/>
          </a:p>
        </p:txBody>
      </p:sp>
    </p:spTree>
    <p:extLst>
      <p:ext uri="{BB962C8B-B14F-4D97-AF65-F5344CB8AC3E}">
        <p14:creationId xmlns:p14="http://schemas.microsoft.com/office/powerpoint/2010/main" val="14034119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91D0BF-1F04-B2EF-CE88-40DE39A30A1B}"/>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Q &amp; A Frequently asked questions about pilot studies 3</a:t>
            </a:r>
          </a:p>
        </p:txBody>
      </p:sp>
      <p:sp>
        <p:nvSpPr>
          <p:cNvPr id="3" name="Content Placeholder 2">
            <a:extLst>
              <a:ext uri="{FF2B5EF4-FFF2-40B4-BE49-F238E27FC236}">
                <a16:creationId xmlns:a16="http://schemas.microsoft.com/office/drawing/2014/main" id="{DB1CD256-6862-E0F1-718F-75FC3D01D083}"/>
              </a:ext>
            </a:extLst>
          </p:cNvPr>
          <p:cNvSpPr>
            <a:spLocks noGrp="1"/>
          </p:cNvSpPr>
          <p:nvPr>
            <p:ph idx="1"/>
          </p:nvPr>
        </p:nvSpPr>
        <p:spPr>
          <a:xfrm>
            <a:off x="4810259" y="649480"/>
            <a:ext cx="6555347" cy="5546047"/>
          </a:xfrm>
        </p:spPr>
        <p:txBody>
          <a:bodyPr anchor="ctr">
            <a:normAutofit/>
          </a:bodyPr>
          <a:lstStyle/>
          <a:p>
            <a:r>
              <a:rPr lang="en-GB" sz="2000" dirty="0"/>
              <a:t>Can I use the results of a pilot study to make conclusions?</a:t>
            </a:r>
          </a:p>
          <a:p>
            <a:r>
              <a:rPr lang="en-GB" sz="2000" dirty="0"/>
              <a:t>Not a good idea!</a:t>
            </a:r>
          </a:p>
          <a:p>
            <a:r>
              <a:rPr lang="en-GB" sz="2000" dirty="0"/>
              <a:t>Pilot studies are primarily for assessing feasibility.</a:t>
            </a:r>
          </a:p>
          <a:p>
            <a:r>
              <a:rPr lang="en-GB" sz="2000" dirty="0"/>
              <a:t>What can I do with a failed or bad pilot study?</a:t>
            </a:r>
          </a:p>
          <a:p>
            <a:r>
              <a:rPr lang="en-GB" sz="2000" dirty="0"/>
              <a:t>No study is a complete failure; it can always be used as bad example! However, it is worth making clear that a pilot study that shows the main study is not likely to be feasible is not a failed (pilot) study. In fact, it is a success - because you avoided wasting scarce resources on a study destined for failure!</a:t>
            </a:r>
          </a:p>
          <a:p>
            <a:endParaRPr lang="en-GB" sz="2000" dirty="0"/>
          </a:p>
        </p:txBody>
      </p:sp>
    </p:spTree>
    <p:extLst>
      <p:ext uri="{BB962C8B-B14F-4D97-AF65-F5344CB8AC3E}">
        <p14:creationId xmlns:p14="http://schemas.microsoft.com/office/powerpoint/2010/main" val="1493550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965217-6BA7-4D47-9A48-6B18EBE8B996}"/>
              </a:ext>
            </a:extLst>
          </p:cNvPr>
          <p:cNvSpPr>
            <a:spLocks noGrp="1"/>
          </p:cNvSpPr>
          <p:nvPr>
            <p:ph type="title"/>
          </p:nvPr>
        </p:nvSpPr>
        <p:spPr>
          <a:xfrm>
            <a:off x="838200" y="365125"/>
            <a:ext cx="10515600" cy="1325563"/>
          </a:xfrm>
        </p:spPr>
        <p:txBody>
          <a:bodyPr>
            <a:normAutofit/>
          </a:bodyPr>
          <a:lstStyle/>
          <a:p>
            <a:r>
              <a:rPr lang="en-GB" sz="4600"/>
              <a:t>What is your pilot study going to look like ?</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9AB697-B43E-4AC8-AB1D-F107CE1FC642}"/>
              </a:ext>
            </a:extLst>
          </p:cNvPr>
          <p:cNvSpPr>
            <a:spLocks noGrp="1"/>
          </p:cNvSpPr>
          <p:nvPr>
            <p:ph idx="1"/>
          </p:nvPr>
        </p:nvSpPr>
        <p:spPr>
          <a:xfrm>
            <a:off x="838200" y="1929384"/>
            <a:ext cx="10515600" cy="4251960"/>
          </a:xfrm>
        </p:spPr>
        <p:txBody>
          <a:bodyPr>
            <a:normAutofit/>
          </a:bodyPr>
          <a:lstStyle/>
          <a:p>
            <a:r>
              <a:rPr lang="en-GB" sz="2200" b="0" i="0">
                <a:effectLst/>
                <a:latin typeface="Arial" panose="020B0604020202020204" pitchFamily="34" charset="0"/>
              </a:rPr>
              <a:t>A pilot study involves preliminary data collection, using your planned methods, but with a very small sample. It aims to test out your approach, and identify any details that need to be addressed before the main data collection goes ahead. </a:t>
            </a:r>
          </a:p>
          <a:p>
            <a:r>
              <a:rPr lang="en-GB" sz="2200">
                <a:latin typeface="Arial" panose="020B0604020202020204" pitchFamily="34" charset="0"/>
              </a:rPr>
              <a:t>Find a published pilot study as close as possible to your proposed research area.</a:t>
            </a:r>
          </a:p>
          <a:p>
            <a:r>
              <a:rPr lang="en-GB" sz="2200">
                <a:latin typeface="Arial" panose="020B0604020202020204" pitchFamily="34" charset="0"/>
              </a:rPr>
              <a:t>What do you identify from the article as important ?</a:t>
            </a:r>
          </a:p>
          <a:p>
            <a:r>
              <a:rPr lang="en-GB" sz="2200">
                <a:latin typeface="Arial" panose="020B0604020202020204" pitchFamily="34" charset="0"/>
              </a:rPr>
              <a:t>Design your own.</a:t>
            </a:r>
          </a:p>
          <a:p>
            <a:r>
              <a:rPr lang="en-GB" sz="2200">
                <a:latin typeface="Arial" panose="020B0604020202020204" pitchFamily="34" charset="0"/>
              </a:rPr>
              <a:t>Start thinking about the reality of this task.</a:t>
            </a:r>
            <a:endParaRPr lang="en-GB" sz="2200"/>
          </a:p>
        </p:txBody>
      </p:sp>
    </p:spTree>
    <p:extLst>
      <p:ext uri="{BB962C8B-B14F-4D97-AF65-F5344CB8AC3E}">
        <p14:creationId xmlns:p14="http://schemas.microsoft.com/office/powerpoint/2010/main" val="36494999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7318B0-E412-E3B5-9D3B-9E37A423EABC}"/>
              </a:ext>
            </a:extLst>
          </p:cNvPr>
          <p:cNvSpPr>
            <a:spLocks noGrp="1"/>
          </p:cNvSpPr>
          <p:nvPr>
            <p:ph type="title"/>
          </p:nvPr>
        </p:nvSpPr>
        <p:spPr>
          <a:xfrm>
            <a:off x="572493" y="238539"/>
            <a:ext cx="11018520" cy="1434415"/>
          </a:xfrm>
        </p:spPr>
        <p:txBody>
          <a:bodyPr anchor="b">
            <a:normAutofit/>
          </a:bodyPr>
          <a:lstStyle/>
          <a:p>
            <a:r>
              <a:rPr lang="en-GB" sz="4600"/>
              <a:t>The different types of qualitative approaches</a:t>
            </a:r>
            <a:br>
              <a:rPr lang="en-GB" sz="4600"/>
            </a:br>
            <a:endParaRPr lang="en-GB" sz="4600"/>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7EAAA2-02FC-5AA8-4943-D68608125D12}"/>
              </a:ext>
            </a:extLst>
          </p:cNvPr>
          <p:cNvSpPr>
            <a:spLocks noGrp="1"/>
          </p:cNvSpPr>
          <p:nvPr>
            <p:ph idx="1"/>
          </p:nvPr>
        </p:nvSpPr>
        <p:spPr>
          <a:xfrm>
            <a:off x="572493" y="2071316"/>
            <a:ext cx="6713552" cy="4119172"/>
          </a:xfrm>
        </p:spPr>
        <p:txBody>
          <a:bodyPr anchor="t">
            <a:normAutofit/>
          </a:bodyPr>
          <a:lstStyle/>
          <a:p>
            <a:pPr marL="0" indent="0">
              <a:buNone/>
            </a:pPr>
            <a:endParaRPr lang="en-GB" sz="1900"/>
          </a:p>
          <a:p>
            <a:r>
              <a:rPr lang="en-GB" sz="1900"/>
              <a:t>Ethnography For Morse (1994), 30 to 50 interviews are sufficient. Bernard (2000) notes that most research uses samples of 30 to 60 interviews.</a:t>
            </a:r>
          </a:p>
          <a:p>
            <a:r>
              <a:rPr lang="en-GB" sz="1900"/>
              <a:t>Grounded Theory Creswell (1998) recommends 20 to 30 qualitative interviews, while Morse (1994) recommends 30 to 50.</a:t>
            </a:r>
          </a:p>
          <a:p>
            <a:r>
              <a:rPr lang="en-GB" sz="1900"/>
              <a:t>Phenomenology ….. ? 40-50 ?</a:t>
            </a:r>
          </a:p>
          <a:p>
            <a:r>
              <a:rPr lang="en-GB" sz="1900"/>
              <a:t>For Creswell (1998), 5 to 25 interviews are ideal. Morse (1994) indicates that at least 6 interviews should be conducted.</a:t>
            </a:r>
          </a:p>
          <a:p>
            <a:r>
              <a:rPr lang="en-GB" sz="1900"/>
              <a:t>Qualitative research in general Bertaux (1981, p.35) suggests that the smallest acceptable qualitative sample size is 15 interviews.</a:t>
            </a:r>
          </a:p>
        </p:txBody>
      </p:sp>
      <p:pic>
        <p:nvPicPr>
          <p:cNvPr id="5" name="Picture 4" descr="Close-up of knobs on amplifier">
            <a:extLst>
              <a:ext uri="{FF2B5EF4-FFF2-40B4-BE49-F238E27FC236}">
                <a16:creationId xmlns:a16="http://schemas.microsoft.com/office/drawing/2014/main" id="{051E80D9-8046-3083-2095-072F3C68D4BC}"/>
              </a:ext>
            </a:extLst>
          </p:cNvPr>
          <p:cNvPicPr>
            <a:picLocks noChangeAspect="1"/>
          </p:cNvPicPr>
          <p:nvPr/>
        </p:nvPicPr>
        <p:blipFill rotWithShape="1">
          <a:blip r:embed="rId2"/>
          <a:srcRect l="23777" r="12007" b="2"/>
          <a:stretch/>
        </p:blipFill>
        <p:spPr>
          <a:xfrm>
            <a:off x="7675658" y="2093976"/>
            <a:ext cx="3941064" cy="4096512"/>
          </a:xfrm>
          <a:prstGeom prst="rect">
            <a:avLst/>
          </a:prstGeom>
        </p:spPr>
      </p:pic>
    </p:spTree>
    <p:extLst>
      <p:ext uri="{BB962C8B-B14F-4D97-AF65-F5344CB8AC3E}">
        <p14:creationId xmlns:p14="http://schemas.microsoft.com/office/powerpoint/2010/main" val="29563563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D63E05-5BA3-F619-D819-058A3F244F14}"/>
              </a:ext>
            </a:extLst>
          </p:cNvPr>
          <p:cNvSpPr>
            <a:spLocks noGrp="1"/>
          </p:cNvSpPr>
          <p:nvPr>
            <p:ph type="title"/>
          </p:nvPr>
        </p:nvSpPr>
        <p:spPr>
          <a:xfrm>
            <a:off x="838200" y="365125"/>
            <a:ext cx="10515600" cy="1325563"/>
          </a:xfrm>
        </p:spPr>
        <p:txBody>
          <a:bodyPr>
            <a:normAutofit/>
          </a:bodyPr>
          <a:lstStyle/>
          <a:p>
            <a:r>
              <a:rPr lang="en-GB" sz="3400"/>
              <a:t>How many? The answer is that there is no rule of thumb.</a:t>
            </a:r>
            <a:br>
              <a:rPr lang="en-GB" sz="3400"/>
            </a:br>
            <a:endParaRPr lang="en-GB" sz="3400"/>
          </a:p>
        </p:txBody>
      </p:sp>
      <p:sp>
        <p:nvSpPr>
          <p:cNvPr id="1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94B8CC-8F15-DA42-8B5D-7E4D69E858FB}"/>
              </a:ext>
            </a:extLst>
          </p:cNvPr>
          <p:cNvSpPr>
            <a:spLocks noGrp="1"/>
          </p:cNvSpPr>
          <p:nvPr>
            <p:ph idx="1"/>
          </p:nvPr>
        </p:nvSpPr>
        <p:spPr>
          <a:xfrm>
            <a:off x="838200" y="1929384"/>
            <a:ext cx="10515600" cy="4251960"/>
          </a:xfrm>
        </p:spPr>
        <p:txBody>
          <a:bodyPr>
            <a:normAutofit/>
          </a:bodyPr>
          <a:lstStyle/>
          <a:p>
            <a:r>
              <a:rPr lang="en-GB" sz="1900"/>
              <a:t>Warren’s (2002) suggestion that the minimum number of interviews needs to be between twenty and thirty for an interview-based qualitative studyto be published (Bryman 2012: 425). </a:t>
            </a:r>
          </a:p>
          <a:p>
            <a:r>
              <a:rPr lang="en-GB" sz="1900"/>
              <a:t>Gerson and Horowitz (2002: 223) as suggesting that ‘fewer than 60 interviews cannot support convincing conclusions and more than 150 produce too much material to analyse effectively and expeditiously’.</a:t>
            </a:r>
          </a:p>
          <a:p>
            <a:r>
              <a:rPr lang="en-GB" sz="1900"/>
              <a:t>Contrasting these figures (20-30 versus 60-150) strongly suggests that there is quite a lot of variety in what is believed to be the minimum requirement, so that it is unsurprising to find that actual sample sizes vary considerable in qualitative research. </a:t>
            </a:r>
          </a:p>
          <a:p>
            <a:r>
              <a:rPr lang="en-GB" sz="1900"/>
              <a:t>Mason(2010) reports that when he looked at the abstracts of doctoral thesis abstracts relating to interview-based qualitative studies in Great Britain and Ireland, he found that the range was 1 to 95 (the mean was 31 and the median 28). </a:t>
            </a:r>
          </a:p>
          <a:p>
            <a:r>
              <a:rPr lang="en-GB" sz="1900"/>
              <a:t>Mason also refers to an online article (the link no longer works and I was unable to track it down) which examined 50 articles based on grounded theory and found sample sizes to vary between 5 and 350 (see Bryman 2012 for more information, which is on the RPP module).</a:t>
            </a:r>
          </a:p>
        </p:txBody>
      </p:sp>
    </p:spTree>
    <p:extLst>
      <p:ext uri="{BB962C8B-B14F-4D97-AF65-F5344CB8AC3E}">
        <p14:creationId xmlns:p14="http://schemas.microsoft.com/office/powerpoint/2010/main" val="16968890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FFFF86-308B-1C58-7C1B-E48F8461509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Well ….</a:t>
            </a:r>
          </a:p>
        </p:txBody>
      </p:sp>
      <p:sp>
        <p:nvSpPr>
          <p:cNvPr id="3" name="Content Placeholder 2">
            <a:extLst>
              <a:ext uri="{FF2B5EF4-FFF2-40B4-BE49-F238E27FC236}">
                <a16:creationId xmlns:a16="http://schemas.microsoft.com/office/drawing/2014/main" id="{8F5C826E-EC0C-5874-9D8E-CE4C8F47921D}"/>
              </a:ext>
            </a:extLst>
          </p:cNvPr>
          <p:cNvSpPr>
            <a:spLocks noGrp="1"/>
          </p:cNvSpPr>
          <p:nvPr>
            <p:ph idx="1"/>
          </p:nvPr>
        </p:nvSpPr>
        <p:spPr>
          <a:xfrm>
            <a:off x="4810259" y="649480"/>
            <a:ext cx="6555347" cy="5546047"/>
          </a:xfrm>
        </p:spPr>
        <p:txBody>
          <a:bodyPr anchor="ctr">
            <a:normAutofit/>
          </a:bodyPr>
          <a:lstStyle/>
          <a:p>
            <a:r>
              <a:rPr lang="en-GB" sz="1700"/>
              <a:t>While some experts in qualitative research avoid the topic of “how many” interviews “are enough,” there is indeed variability in what is suggested as a minimum. An extremely large number of articles, book chapters, and books recommend guidance and suggest anywhere from 5 to 50 participants as adequate. </a:t>
            </a:r>
          </a:p>
          <a:p>
            <a:r>
              <a:rPr lang="en-GB" sz="1700"/>
              <a:t>But important factors include:</a:t>
            </a:r>
          </a:p>
          <a:p>
            <a:pPr lvl="1"/>
            <a:r>
              <a:rPr lang="en-GB" sz="1700"/>
              <a:t>quality of data</a:t>
            </a:r>
          </a:p>
          <a:p>
            <a:pPr lvl="1"/>
            <a:r>
              <a:rPr lang="en-GB" sz="1700"/>
              <a:t>scope of the study</a:t>
            </a:r>
          </a:p>
          <a:p>
            <a:pPr lvl="1"/>
            <a:r>
              <a:rPr lang="en-GB" sz="1700"/>
              <a:t>nature of the topic</a:t>
            </a:r>
          </a:p>
          <a:p>
            <a:pPr lvl="1"/>
            <a:r>
              <a:rPr lang="en-GB" sz="1700"/>
              <a:t>amount of useful information obtained from each participant</a:t>
            </a:r>
          </a:p>
          <a:p>
            <a:pPr lvl="1"/>
            <a:r>
              <a:rPr lang="en-GB" sz="1700"/>
              <a:t>use of shadowed data (participants speak not only for themselves but also for others. This “speaking-for-others”—information that participants give us about the types, characteristics, and dimensions of concepts, perceptions, behaviors, and opinions of others—shadowed data.</a:t>
            </a:r>
          </a:p>
          <a:p>
            <a:pPr lvl="1"/>
            <a:r>
              <a:rPr lang="en-GB" sz="1700"/>
              <a:t>&amp; qualitative method and study designed used” (Morse, 2000, p. 1). </a:t>
            </a:r>
          </a:p>
        </p:txBody>
      </p:sp>
    </p:spTree>
    <p:extLst>
      <p:ext uri="{BB962C8B-B14F-4D97-AF65-F5344CB8AC3E}">
        <p14:creationId xmlns:p14="http://schemas.microsoft.com/office/powerpoint/2010/main" val="41857558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FFFF86-308B-1C58-7C1B-E48F8461509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The wrong question</a:t>
            </a:r>
          </a:p>
        </p:txBody>
      </p:sp>
      <p:sp>
        <p:nvSpPr>
          <p:cNvPr id="3" name="Content Placeholder 2">
            <a:extLst>
              <a:ext uri="{FF2B5EF4-FFF2-40B4-BE49-F238E27FC236}">
                <a16:creationId xmlns:a16="http://schemas.microsoft.com/office/drawing/2014/main" id="{8F5C826E-EC0C-5874-9D8E-CE4C8F47921D}"/>
              </a:ext>
            </a:extLst>
          </p:cNvPr>
          <p:cNvSpPr>
            <a:spLocks noGrp="1"/>
          </p:cNvSpPr>
          <p:nvPr>
            <p:ph idx="1"/>
          </p:nvPr>
        </p:nvSpPr>
        <p:spPr>
          <a:xfrm>
            <a:off x="4810259" y="649480"/>
            <a:ext cx="6555347" cy="5546047"/>
          </a:xfrm>
        </p:spPr>
        <p:txBody>
          <a:bodyPr anchor="ctr">
            <a:normAutofit/>
          </a:bodyPr>
          <a:lstStyle/>
          <a:p>
            <a:r>
              <a:rPr lang="en-GB" sz="2000"/>
              <a:t>Others argue that the “how many” question can be the wrong question and that the rigor of the method “depends upon developing the range of relevant conceptual categories, saturating (filling, supporting, and providing repeated evidence for) those categories,” and fully explaining the data (Charmaz, 1990). </a:t>
            </a:r>
          </a:p>
          <a:p>
            <a:r>
              <a:rPr lang="en-GB" sz="2000"/>
              <a:t>Countless conferences and conference sessions on these debates, reports written, and myriad publications are available as well (for a compilation of debates, see Baker &amp; Edwards, 2012).</a:t>
            </a:r>
          </a:p>
        </p:txBody>
      </p:sp>
    </p:spTree>
    <p:extLst>
      <p:ext uri="{BB962C8B-B14F-4D97-AF65-F5344CB8AC3E}">
        <p14:creationId xmlns:p14="http://schemas.microsoft.com/office/powerpoint/2010/main" val="34946482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FB7809-577B-4897-82EC-889FB71C8FE7}"/>
              </a:ext>
            </a:extLst>
          </p:cNvPr>
          <p:cNvSpPr>
            <a:spLocks noGrp="1"/>
          </p:cNvSpPr>
          <p:nvPr>
            <p:ph type="title"/>
          </p:nvPr>
        </p:nvSpPr>
        <p:spPr>
          <a:xfrm>
            <a:off x="1043631" y="809898"/>
            <a:ext cx="9942716" cy="1554480"/>
          </a:xfrm>
        </p:spPr>
        <p:txBody>
          <a:bodyPr anchor="ctr">
            <a:normAutofit/>
          </a:bodyPr>
          <a:lstStyle/>
          <a:p>
            <a:r>
              <a:rPr lang="en-GB" sz="4800" dirty="0"/>
              <a:t>References</a:t>
            </a:r>
          </a:p>
        </p:txBody>
      </p:sp>
      <p:sp>
        <p:nvSpPr>
          <p:cNvPr id="3" name="Content Placeholder 2">
            <a:extLst>
              <a:ext uri="{FF2B5EF4-FFF2-40B4-BE49-F238E27FC236}">
                <a16:creationId xmlns:a16="http://schemas.microsoft.com/office/drawing/2014/main" id="{BC445AFE-2FCD-435B-8BB2-8A46BA72FF34}"/>
              </a:ext>
            </a:extLst>
          </p:cNvPr>
          <p:cNvSpPr>
            <a:spLocks noGrp="1"/>
          </p:cNvSpPr>
          <p:nvPr>
            <p:ph idx="1"/>
          </p:nvPr>
        </p:nvSpPr>
        <p:spPr>
          <a:xfrm>
            <a:off x="1045028" y="3017522"/>
            <a:ext cx="9941319" cy="3124658"/>
          </a:xfrm>
        </p:spPr>
        <p:txBody>
          <a:bodyPr anchor="ctr">
            <a:normAutofit/>
          </a:bodyPr>
          <a:lstStyle/>
          <a:p>
            <a:r>
              <a:rPr lang="en-GB" sz="1100"/>
              <a:t>Baker, T.L. (1994), Doing Social research (2nd Edn.), New York: McGraw-Hill Inc. </a:t>
            </a:r>
          </a:p>
          <a:p>
            <a:r>
              <a:rPr lang="en-GB" sz="1100"/>
              <a:t>Bowling, A. (1997), Research Methods in Health: Investigating Health &amp; Health Services, Buckingham: Open University Press. p 232. </a:t>
            </a:r>
          </a:p>
          <a:p>
            <a:r>
              <a:rPr lang="en-GB" sz="1100"/>
              <a:t>Burns, N. and Grove, S.K. (1999), Understanding Nursing Research (2nd edn.), Philadelphia: W.B. Saunders Company. p 40. </a:t>
            </a:r>
          </a:p>
          <a:p>
            <a:r>
              <a:rPr lang="en-GB" sz="1100"/>
              <a:t>Crombie, I.K. and Davies, H.T.O. (1997), Research in Health Care: Design, Conduct and Interpretations of Health Services Research, London: Wiley. </a:t>
            </a:r>
          </a:p>
          <a:p>
            <a:r>
              <a:rPr lang="en-GB" sz="1100"/>
              <a:t>Crosswaite, C. and Curtice, L. (1994), Disseminating research results-the challenge of bridging the gap between health research and health action. Health Promotion International 9: 289. </a:t>
            </a:r>
          </a:p>
          <a:p>
            <a:r>
              <a:rPr lang="en-GB" sz="1100"/>
              <a:t>De Vaus, D.A. (1993), Surveys in Social Research (3rd edn.), London: UCL Press.</a:t>
            </a:r>
          </a:p>
          <a:p>
            <a:r>
              <a:rPr lang="en-GB" sz="1100"/>
              <a:t> Frankland, J. and Bloor, M. (1999), Some issues arising in the systematic analysis of focus group material, In: Barbour, R. and Kitzinger, J. (eds) Developing Focus Group Research: Politics, Theory &amp; Practice, London: Sage </a:t>
            </a:r>
          </a:p>
          <a:p>
            <a:r>
              <a:rPr lang="en-GB" sz="1100"/>
              <a:t>Holloway, I. (1997). Basic Concepts for Qualitative Research, Oxford: Blackwell Science.</a:t>
            </a:r>
          </a:p>
          <a:p>
            <a:r>
              <a:rPr lang="en-GB" sz="1100"/>
              <a:t> Hundley, V, Milne, J, Leighton-Beck, L. et al. (2000). Raising research awareness among midwives and nurses: does it work? Journal of Advanced Nursing 31 (1): 78-88. Lindquist, R. (1991). Don’t forget the pilot work! Heart Lung 20: 91-92.</a:t>
            </a:r>
          </a:p>
          <a:p>
            <a:pPr marL="0" indent="0">
              <a:buNone/>
            </a:pPr>
            <a:endParaRPr lang="en-GB" sz="11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53531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DC7B52-C446-4E7C-AC2A-9EE1424A8293}"/>
              </a:ext>
            </a:extLst>
          </p:cNvPr>
          <p:cNvSpPr>
            <a:spLocks noGrp="1"/>
          </p:cNvSpPr>
          <p:nvPr>
            <p:ph type="title"/>
          </p:nvPr>
        </p:nvSpPr>
        <p:spPr>
          <a:xfrm>
            <a:off x="1043631" y="809898"/>
            <a:ext cx="9942716" cy="1554480"/>
          </a:xfrm>
        </p:spPr>
        <p:txBody>
          <a:bodyPr anchor="ctr">
            <a:normAutofit/>
          </a:bodyPr>
          <a:lstStyle/>
          <a:p>
            <a:r>
              <a:rPr lang="en-GB" sz="4800"/>
              <a:t>References</a:t>
            </a:r>
          </a:p>
        </p:txBody>
      </p:sp>
      <p:sp>
        <p:nvSpPr>
          <p:cNvPr id="3" name="Content Placeholder 2">
            <a:extLst>
              <a:ext uri="{FF2B5EF4-FFF2-40B4-BE49-F238E27FC236}">
                <a16:creationId xmlns:a16="http://schemas.microsoft.com/office/drawing/2014/main" id="{F9592630-219A-47C0-8EE1-7EC113E8D03D}"/>
              </a:ext>
            </a:extLst>
          </p:cNvPr>
          <p:cNvSpPr>
            <a:spLocks noGrp="1"/>
          </p:cNvSpPr>
          <p:nvPr>
            <p:ph idx="1"/>
          </p:nvPr>
        </p:nvSpPr>
        <p:spPr>
          <a:xfrm>
            <a:off x="1045028" y="3017522"/>
            <a:ext cx="9941319" cy="3124658"/>
          </a:xfrm>
        </p:spPr>
        <p:txBody>
          <a:bodyPr anchor="ctr">
            <a:normAutofit/>
          </a:bodyPr>
          <a:lstStyle/>
          <a:p>
            <a:r>
              <a:rPr lang="en-GB" sz="1300"/>
              <a:t> Mason, D.J. and Zuercher, S.L. (1995). Pilot studies in clinical nursing research. Journal of the New York State Nursing Association 26: 11. </a:t>
            </a:r>
          </a:p>
          <a:p>
            <a:r>
              <a:rPr lang="en-GB" sz="1300"/>
              <a:t>Muoio, R., Wolcott, L., and Seigel, H. (1995). A win-win situation: The pilot program. Journal of Continuing Education in Nursing. 26: 230-233.</a:t>
            </a:r>
          </a:p>
          <a:p>
            <a:r>
              <a:rPr lang="en-GB" sz="1300"/>
              <a:t> Office for National Statistics, General Register Office for Scotland, Northern Ireland Statistical &amp; Research Agency. (1999), 2001 Census Information Paper, Government Statistical Services: London. </a:t>
            </a:r>
          </a:p>
          <a:p>
            <a:r>
              <a:rPr lang="en-GB" sz="1300"/>
              <a:t>Peat, J., Mellis, C., Williams, K. and Xuan W. (2002), Health Science Research: A Handbook of Quantitative Methods, London: Sage. </a:t>
            </a:r>
          </a:p>
          <a:p>
            <a:r>
              <a:rPr lang="en-GB" sz="1300"/>
              <a:t>Polit, D.F., Beck, C.T. and Hungler, B.P. (2001), Essentials of Nursing Research: Methods, Appraisal and Utilization. 5th Ed., Philadelphia: Lippincott Williams &amp; Wilkins </a:t>
            </a:r>
          </a:p>
          <a:p>
            <a:r>
              <a:rPr lang="en-GB" sz="1300"/>
              <a:t>Prescott, P.A. and Soeken, K.L. (1989), The potential uses of pilot work. Nursing Research 38: 60-62. </a:t>
            </a:r>
          </a:p>
          <a:p>
            <a:r>
              <a:rPr lang="en-GB" sz="1300"/>
              <a:t>Rosenberg, K.M. and Daly, H.B. (1993), Foundations of Behavioural Research: A Basic Question Approach, Fort Worth/ London: Harcourt Brace College Publishers. p 182-184. </a:t>
            </a:r>
          </a:p>
          <a:p>
            <a:r>
              <a:rPr lang="en-GB" sz="1300"/>
              <a:t>Tashakkori, A and Teddlie, C. (1998), Mixed Methodology: Combining Qualitative &amp; Quantitative Approaches, Sage</a:t>
            </a:r>
          </a:p>
          <a:p>
            <a:endParaRPr lang="en-GB" sz="13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4114751"/>
      </p:ext>
    </p:extLst>
  </p:cSld>
  <p:clrMapOvr>
    <a:masterClrMapping/>
  </p:clrMapOvr>
</p:sld>
</file>

<file path=ppt/theme/theme1.xml><?xml version="1.0" encoding="utf-8"?>
<a:theme xmlns:a="http://schemas.openxmlformats.org/drawingml/2006/main" name="Office Theme">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5841</Words>
  <Application>Microsoft Office PowerPoint</Application>
  <PresentationFormat>Widescreen</PresentationFormat>
  <Paragraphs>367</Paragraphs>
  <Slides>45</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Droid Serif</vt:lpstr>
      <vt:lpstr>Arial</vt:lpstr>
      <vt:lpstr>Calibri</vt:lpstr>
      <vt:lpstr>Calibri Light</vt:lpstr>
      <vt:lpstr>Cambria</vt:lpstr>
      <vt:lpstr>Office Theme</vt:lpstr>
      <vt:lpstr>DBA CONVERTING RESEARCH INTO PRACTICE</vt:lpstr>
      <vt:lpstr>Please note</vt:lpstr>
      <vt:lpstr>PowerPoint Presentation</vt:lpstr>
      <vt:lpstr>Qualitative Research Framework</vt:lpstr>
      <vt:lpstr>Quantitative Research Framework</vt:lpstr>
      <vt:lpstr>Mixed Methods Research Framework</vt:lpstr>
      <vt:lpstr>This module</vt:lpstr>
      <vt:lpstr>Specifically</vt:lpstr>
      <vt:lpstr>Methodological elements</vt:lpstr>
      <vt:lpstr>PowerPoint Presentation</vt:lpstr>
      <vt:lpstr>PowerPoint Presentation</vt:lpstr>
      <vt:lpstr>Main Study</vt:lpstr>
      <vt:lpstr>Key Points</vt:lpstr>
      <vt:lpstr>Main tasks early in the module</vt:lpstr>
      <vt:lpstr>Main task later in the module</vt:lpstr>
      <vt:lpstr>Essential reading 1 </vt:lpstr>
      <vt:lpstr>Essential reading 2</vt:lpstr>
      <vt:lpstr>Pilot studies</vt:lpstr>
      <vt:lpstr>PowerPoint Presentation</vt:lpstr>
      <vt:lpstr>PowerPoint Presentation</vt:lpstr>
      <vt:lpstr>What are the reasons for conducting a pilot study ?</vt:lpstr>
      <vt:lpstr>In the words of De Vaus (1993: 54) “Do not take the risk. Pilot test first.”</vt:lpstr>
      <vt:lpstr>Piloting and Refining Research Design and Methods</vt:lpstr>
      <vt:lpstr>Reasons for conducting pilot studies</vt:lpstr>
      <vt:lpstr>Continued</vt:lpstr>
      <vt:lpstr>The importance of vetting, rehearsing, and piloting data collection instruments</vt:lpstr>
      <vt:lpstr>Piloting and Refining Research Design and Methods </vt:lpstr>
      <vt:lpstr>Piloting and Refining Research Design and Methods</vt:lpstr>
      <vt:lpstr>Analysis of the questions</vt:lpstr>
      <vt:lpstr>Piloting and Refining Research Design and Methods </vt:lpstr>
      <vt:lpstr>Sissi Xi Jiang</vt:lpstr>
      <vt:lpstr>Reasons for conducting pilot studies</vt:lpstr>
      <vt:lpstr>Problems</vt:lpstr>
      <vt:lpstr>Why are (some) pilot studies not reported?</vt:lpstr>
      <vt:lpstr>To conclude</vt:lpstr>
      <vt:lpstr>Q &amp; A Frequently asked questions about pilot studies 1</vt:lpstr>
      <vt:lpstr>Q &amp; A Frequently asked questions about pilot studies 2</vt:lpstr>
      <vt:lpstr>Q &amp; A Frequently asked questions about pilot studies 3</vt:lpstr>
      <vt:lpstr>What is your pilot study going to look like ?</vt:lpstr>
      <vt:lpstr>The different types of qualitative approaches </vt:lpstr>
      <vt:lpstr>How many? The answer is that there is no rule of thumb. </vt:lpstr>
      <vt:lpstr>Well ….</vt:lpstr>
      <vt:lpstr>The wrong question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CONVERTING RESEARCH INTO PRACTICE</dc:title>
  <dc:creator>Caroline Jawad</dc:creator>
  <cp:lastModifiedBy>Helen Lee</cp:lastModifiedBy>
  <cp:revision>5</cp:revision>
  <dcterms:created xsi:type="dcterms:W3CDTF">2022-02-23T16:09:06Z</dcterms:created>
  <dcterms:modified xsi:type="dcterms:W3CDTF">2025-06-02T14:56:39Z</dcterms:modified>
</cp:coreProperties>
</file>