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93" r:id="rId3"/>
    <p:sldId id="277" r:id="rId4"/>
    <p:sldId id="280" r:id="rId5"/>
    <p:sldId id="271" r:id="rId6"/>
    <p:sldId id="258" r:id="rId7"/>
    <p:sldId id="262" r:id="rId8"/>
    <p:sldId id="265" r:id="rId9"/>
    <p:sldId id="266" r:id="rId10"/>
    <p:sldId id="268" r:id="rId11"/>
    <p:sldId id="257" r:id="rId12"/>
    <p:sldId id="267" r:id="rId13"/>
    <p:sldId id="270" r:id="rId14"/>
    <p:sldId id="272" r:id="rId15"/>
    <p:sldId id="274" r:id="rId16"/>
    <p:sldId id="275" r:id="rId17"/>
    <p:sldId id="279" r:id="rId18"/>
    <p:sldId id="278" r:id="rId19"/>
    <p:sldId id="282" r:id="rId20"/>
    <p:sldId id="283" r:id="rId21"/>
    <p:sldId id="284" r:id="rId22"/>
    <p:sldId id="285" r:id="rId23"/>
    <p:sldId id="286" r:id="rId24"/>
    <p:sldId id="287" r:id="rId25"/>
    <p:sldId id="291" r:id="rId26"/>
    <p:sldId id="289" r:id="rId27"/>
    <p:sldId id="290" r:id="rId28"/>
    <p:sldId id="29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E781A-D532-4336-9287-2D01E52F06C8}" v="2183" dt="2023-03-28T22:11:25.262"/>
    <p1510:client id="{31FC37D1-24A7-717B-6E95-B9F83EADD38C}" v="77" dt="2023-03-28T21:13:04.758"/>
    <p1510:client id="{32B37771-F592-3DF9-C643-AB17CCE2D2F4}" v="1200" dt="2023-03-29T04:22:23.931"/>
    <p1510:client id="{4C7520A8-986E-4D56-A178-020524C8E4F9}" v="2801" dt="2023-03-29T08:55:04.299"/>
    <p1510:client id="{4D169BEF-9D45-4AD6-B8EC-FFF16FC77D24}" v="2" dt="2023-03-29T08:54:10.747"/>
    <p1510:client id="{D4196DD8-324B-40DE-BCE3-C945ED73EB16}" v="310" dt="2023-03-29T08:52:00.301"/>
    <p1510:client id="{E7D760C7-6168-407F-823D-91516852E7C1}" v="531" dt="2023-03-28T20:04:54.416"/>
    <p1510:client id="{E93B53A7-3C0F-4D2F-9DB9-BC3651AC230E}" v="3540" dt="2023-03-29T08:54:09.339"/>
    <p1510:client id="{EFE693BC-A11D-AF2C-32DB-AF8B90E8A035}" v="2" dt="2023-03-28T23:17:05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aptopaccount\OneDrive%20-%20University%20of%20Wales%20Trinity%20Saint%20David\year%202\Group%20project\sem%20two%20work\Qualifying%20Anglesey%20KERS.csv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1453554879886924"/>
          <c:y val="4.7311827956989246E-2"/>
          <c:w val="0.76628908191805589"/>
          <c:h val="0.81815731098128852"/>
        </c:manualLayout>
      </c:layout>
      <c:lineChart>
        <c:grouping val="standard"/>
        <c:varyColors val="0"/>
        <c:ser>
          <c:idx val="1"/>
          <c:order val="1"/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'Qualifying Anglesey KERS'!$J$18:$J$100</c:f>
              <c:numCache>
                <c:formatCode>General</c:formatCode>
                <c:ptCount val="83"/>
                <c:pt idx="0">
                  <c:v>35.30277667</c:v>
                </c:pt>
                <c:pt idx="1">
                  <c:v>34.974074999999999</c:v>
                </c:pt>
                <c:pt idx="2">
                  <c:v>34.869908330000001</c:v>
                </c:pt>
                <c:pt idx="3">
                  <c:v>34.656480279999997</c:v>
                </c:pt>
                <c:pt idx="4">
                  <c:v>34.637035830000002</c:v>
                </c:pt>
                <c:pt idx="5">
                  <c:v>35.972222219999999</c:v>
                </c:pt>
                <c:pt idx="6">
                  <c:v>37.55555889</c:v>
                </c:pt>
                <c:pt idx="7">
                  <c:v>39.277776109999998</c:v>
                </c:pt>
                <c:pt idx="8">
                  <c:v>35.519445279999999</c:v>
                </c:pt>
                <c:pt idx="9">
                  <c:v>27.83287056</c:v>
                </c:pt>
                <c:pt idx="10">
                  <c:v>22.169096110000002</c:v>
                </c:pt>
                <c:pt idx="11">
                  <c:v>20.488194440000001</c:v>
                </c:pt>
                <c:pt idx="12">
                  <c:v>22.19722333</c:v>
                </c:pt>
                <c:pt idx="13">
                  <c:v>22.859028609999999</c:v>
                </c:pt>
                <c:pt idx="14">
                  <c:v>23.726389170000001</c:v>
                </c:pt>
                <c:pt idx="15">
                  <c:v>25.952777780000002</c:v>
                </c:pt>
                <c:pt idx="16">
                  <c:v>28.50601833</c:v>
                </c:pt>
                <c:pt idx="17">
                  <c:v>30.690740000000002</c:v>
                </c:pt>
                <c:pt idx="18">
                  <c:v>32.772500829999998</c:v>
                </c:pt>
                <c:pt idx="19">
                  <c:v>34.627776670000003</c:v>
                </c:pt>
                <c:pt idx="20">
                  <c:v>35.772226109999998</c:v>
                </c:pt>
                <c:pt idx="21">
                  <c:v>36.838887499999998</c:v>
                </c:pt>
                <c:pt idx="22">
                  <c:v>36.57291833</c:v>
                </c:pt>
                <c:pt idx="23">
                  <c:v>36.26041833</c:v>
                </c:pt>
                <c:pt idx="24">
                  <c:v>36.597222219999999</c:v>
                </c:pt>
                <c:pt idx="25">
                  <c:v>37.279167219999998</c:v>
                </c:pt>
                <c:pt idx="26">
                  <c:v>38.156945829999998</c:v>
                </c:pt>
                <c:pt idx="27">
                  <c:v>38.995831940000002</c:v>
                </c:pt>
                <c:pt idx="28">
                  <c:v>40.301111110000001</c:v>
                </c:pt>
                <c:pt idx="29">
                  <c:v>41.574304439999999</c:v>
                </c:pt>
                <c:pt idx="30">
                  <c:v>42.738541390000002</c:v>
                </c:pt>
                <c:pt idx="31">
                  <c:v>43.651389999999999</c:v>
                </c:pt>
                <c:pt idx="32">
                  <c:v>44.772915279999999</c:v>
                </c:pt>
                <c:pt idx="33">
                  <c:v>45.683330830000003</c:v>
                </c:pt>
                <c:pt idx="34">
                  <c:v>46.166665829999999</c:v>
                </c:pt>
                <c:pt idx="35">
                  <c:v>46.863886389999998</c:v>
                </c:pt>
                <c:pt idx="36">
                  <c:v>47.208608060000003</c:v>
                </c:pt>
                <c:pt idx="37">
                  <c:v>47.053468610000003</c:v>
                </c:pt>
                <c:pt idx="38">
                  <c:v>43.795835830000001</c:v>
                </c:pt>
                <c:pt idx="39">
                  <c:v>39.023611389999999</c:v>
                </c:pt>
                <c:pt idx="40">
                  <c:v>32.291666669999998</c:v>
                </c:pt>
                <c:pt idx="41">
                  <c:v>27.16203694</c:v>
                </c:pt>
                <c:pt idx="42">
                  <c:v>17.24999944</c:v>
                </c:pt>
                <c:pt idx="43">
                  <c:v>16.472500830000001</c:v>
                </c:pt>
                <c:pt idx="44">
                  <c:v>15.278935000000001</c:v>
                </c:pt>
                <c:pt idx="45">
                  <c:v>14.519999719999999</c:v>
                </c:pt>
                <c:pt idx="46">
                  <c:v>20.718055280000002</c:v>
                </c:pt>
                <c:pt idx="47">
                  <c:v>18.07283833</c:v>
                </c:pt>
                <c:pt idx="48">
                  <c:v>18.312223329999998</c:v>
                </c:pt>
                <c:pt idx="49">
                  <c:v>17.538888610000001</c:v>
                </c:pt>
                <c:pt idx="50">
                  <c:v>17.764721940000001</c:v>
                </c:pt>
                <c:pt idx="51">
                  <c:v>18.402084720000001</c:v>
                </c:pt>
                <c:pt idx="52">
                  <c:v>21.454512220000002</c:v>
                </c:pt>
                <c:pt idx="53">
                  <c:v>24.421295560000001</c:v>
                </c:pt>
                <c:pt idx="54">
                  <c:v>27.45</c:v>
                </c:pt>
                <c:pt idx="55">
                  <c:v>29.530555</c:v>
                </c:pt>
                <c:pt idx="56">
                  <c:v>31.39259333</c:v>
                </c:pt>
                <c:pt idx="57">
                  <c:v>25.74305639</c:v>
                </c:pt>
                <c:pt idx="58">
                  <c:v>23.425348060000001</c:v>
                </c:pt>
                <c:pt idx="59">
                  <c:v>23.981151669999999</c:v>
                </c:pt>
                <c:pt idx="60">
                  <c:v>24.01289611</c:v>
                </c:pt>
                <c:pt idx="61">
                  <c:v>25.60277722</c:v>
                </c:pt>
                <c:pt idx="62">
                  <c:v>27.65925944</c:v>
                </c:pt>
                <c:pt idx="63">
                  <c:v>29.683333609999998</c:v>
                </c:pt>
                <c:pt idx="64">
                  <c:v>32.015279169999999</c:v>
                </c:pt>
                <c:pt idx="65">
                  <c:v>34.575000279999998</c:v>
                </c:pt>
                <c:pt idx="66">
                  <c:v>30.483332780000001</c:v>
                </c:pt>
                <c:pt idx="67">
                  <c:v>26.6409725</c:v>
                </c:pt>
                <c:pt idx="68">
                  <c:v>25.00370444</c:v>
                </c:pt>
                <c:pt idx="69">
                  <c:v>24.47500028</c:v>
                </c:pt>
                <c:pt idx="70">
                  <c:v>23.952776669999999</c:v>
                </c:pt>
                <c:pt idx="71">
                  <c:v>19.684376109999999</c:v>
                </c:pt>
                <c:pt idx="72">
                  <c:v>18.09055528</c:v>
                </c:pt>
                <c:pt idx="73">
                  <c:v>19.215001109999999</c:v>
                </c:pt>
                <c:pt idx="74">
                  <c:v>22.261458609999998</c:v>
                </c:pt>
                <c:pt idx="75">
                  <c:v>24.82142778</c:v>
                </c:pt>
                <c:pt idx="76">
                  <c:v>31.13194361</c:v>
                </c:pt>
                <c:pt idx="77">
                  <c:v>24.47222167</c:v>
                </c:pt>
                <c:pt idx="78">
                  <c:v>24.444096940000001</c:v>
                </c:pt>
                <c:pt idx="79">
                  <c:v>26.001851940000002</c:v>
                </c:pt>
                <c:pt idx="80">
                  <c:v>28.57291528</c:v>
                </c:pt>
                <c:pt idx="81">
                  <c:v>30.764583890000001</c:v>
                </c:pt>
                <c:pt idx="82">
                  <c:v>32.913888329999999</c:v>
                </c:pt>
              </c:numCache>
            </c:numRef>
          </c:val>
          <c:smooth val="0"/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 </c15:sqref>
                        </c15:formulaRef>
                      </c:ext>
                    </c:extLst>
                  </c:strRef>
                </c15:tx>
              </c15:filteredSeriesTitle>
            </c:ext>
            <c:ext xmlns:c16="http://schemas.microsoft.com/office/drawing/2014/chart" uri="{C3380CC4-5D6E-409C-BE32-E72D297353CC}">
              <c16:uniqueId val="{00000000-F988-4C33-80B8-06C072BA7C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24978784"/>
        <c:axId val="1561421600"/>
      </c:lineChart>
      <c:lineChart>
        <c:grouping val="standard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val>
            <c:numRef>
              <c:f>'Qualifying Anglesey KERS'!$Q$18:$Q$100</c:f>
              <c:numCache>
                <c:formatCode>General</c:formatCode>
                <c:ptCount val="83"/>
                <c:pt idx="0">
                  <c:v>2.2050491357947918E-3</c:v>
                </c:pt>
                <c:pt idx="1">
                  <c:v>2.2050491357947918E-3</c:v>
                </c:pt>
                <c:pt idx="2">
                  <c:v>2.2050491357947918E-3</c:v>
                </c:pt>
                <c:pt idx="3">
                  <c:v>2.2050491357947918E-3</c:v>
                </c:pt>
                <c:pt idx="4">
                  <c:v>2.2050491357947918E-3</c:v>
                </c:pt>
                <c:pt idx="5">
                  <c:v>2.2050491357947918E-3</c:v>
                </c:pt>
                <c:pt idx="6">
                  <c:v>2.2050491357947918E-3</c:v>
                </c:pt>
                <c:pt idx="7">
                  <c:v>7.8318035220579396E-2</c:v>
                </c:pt>
                <c:pt idx="8">
                  <c:v>7.8318035220579396E-2</c:v>
                </c:pt>
                <c:pt idx="9">
                  <c:v>7.8318035220579396E-2</c:v>
                </c:pt>
                <c:pt idx="10">
                  <c:v>7.8318035220579396E-2</c:v>
                </c:pt>
                <c:pt idx="11">
                  <c:v>7.8318035220579396E-2</c:v>
                </c:pt>
                <c:pt idx="12">
                  <c:v>7.8318035220579396E-2</c:v>
                </c:pt>
                <c:pt idx="13">
                  <c:v>7.8318035220579396E-2</c:v>
                </c:pt>
                <c:pt idx="14">
                  <c:v>7.8318035220579396E-2</c:v>
                </c:pt>
                <c:pt idx="15">
                  <c:v>7.8318035220579396E-2</c:v>
                </c:pt>
                <c:pt idx="16">
                  <c:v>7.8318035220579396E-2</c:v>
                </c:pt>
                <c:pt idx="17">
                  <c:v>7.8318035220579396E-2</c:v>
                </c:pt>
                <c:pt idx="18">
                  <c:v>7.8318035220579396E-2</c:v>
                </c:pt>
                <c:pt idx="19">
                  <c:v>7.8318035220579396E-2</c:v>
                </c:pt>
                <c:pt idx="20">
                  <c:v>7.8318035220579396E-2</c:v>
                </c:pt>
                <c:pt idx="21">
                  <c:v>8.1184067930070394E-2</c:v>
                </c:pt>
                <c:pt idx="22">
                  <c:v>8.1184067930070394E-2</c:v>
                </c:pt>
                <c:pt idx="23">
                  <c:v>8.1184067930070394E-2</c:v>
                </c:pt>
                <c:pt idx="24">
                  <c:v>8.1184067930070394E-2</c:v>
                </c:pt>
                <c:pt idx="25">
                  <c:v>8.1184067930070394E-2</c:v>
                </c:pt>
                <c:pt idx="26">
                  <c:v>8.1184067930070394E-2</c:v>
                </c:pt>
                <c:pt idx="27">
                  <c:v>8.1184067930070394E-2</c:v>
                </c:pt>
                <c:pt idx="28">
                  <c:v>8.1184067930070394E-2</c:v>
                </c:pt>
                <c:pt idx="29">
                  <c:v>8.1184067930070394E-2</c:v>
                </c:pt>
                <c:pt idx="30">
                  <c:v>8.1184067930070394E-2</c:v>
                </c:pt>
                <c:pt idx="31">
                  <c:v>8.1184067930070394E-2</c:v>
                </c:pt>
                <c:pt idx="32">
                  <c:v>8.1184067930070394E-2</c:v>
                </c:pt>
                <c:pt idx="33">
                  <c:v>8.1184067930070394E-2</c:v>
                </c:pt>
                <c:pt idx="34">
                  <c:v>8.1184067930070394E-2</c:v>
                </c:pt>
                <c:pt idx="35">
                  <c:v>8.1184067930070394E-2</c:v>
                </c:pt>
                <c:pt idx="36">
                  <c:v>0.21794768761032307</c:v>
                </c:pt>
                <c:pt idx="37">
                  <c:v>0.21794768761032307</c:v>
                </c:pt>
                <c:pt idx="38">
                  <c:v>0.21794768761032307</c:v>
                </c:pt>
                <c:pt idx="39">
                  <c:v>0.21794768761032307</c:v>
                </c:pt>
                <c:pt idx="40">
                  <c:v>0.21794768761032307</c:v>
                </c:pt>
                <c:pt idx="41">
                  <c:v>0.21794768761032307</c:v>
                </c:pt>
                <c:pt idx="42">
                  <c:v>0.21794768761032307</c:v>
                </c:pt>
                <c:pt idx="43">
                  <c:v>0.21794768761032307</c:v>
                </c:pt>
                <c:pt idx="44">
                  <c:v>0.21794768761032307</c:v>
                </c:pt>
                <c:pt idx="45">
                  <c:v>0.21794768761032307</c:v>
                </c:pt>
                <c:pt idx="46">
                  <c:v>0.22490239324630534</c:v>
                </c:pt>
                <c:pt idx="47">
                  <c:v>0.22490239324630534</c:v>
                </c:pt>
                <c:pt idx="48">
                  <c:v>0.22678152751627823</c:v>
                </c:pt>
                <c:pt idx="49">
                  <c:v>0.22678152751627823</c:v>
                </c:pt>
                <c:pt idx="50">
                  <c:v>0.22678152751627823</c:v>
                </c:pt>
                <c:pt idx="51">
                  <c:v>0.22678152751627823</c:v>
                </c:pt>
                <c:pt idx="52">
                  <c:v>0.22678152751627823</c:v>
                </c:pt>
                <c:pt idx="53">
                  <c:v>0.22678152751627823</c:v>
                </c:pt>
                <c:pt idx="54">
                  <c:v>0.22678152751627823</c:v>
                </c:pt>
                <c:pt idx="55">
                  <c:v>0.22678152751627823</c:v>
                </c:pt>
                <c:pt idx="56">
                  <c:v>0.25638335905883558</c:v>
                </c:pt>
                <c:pt idx="57">
                  <c:v>0.25638335905883558</c:v>
                </c:pt>
                <c:pt idx="58">
                  <c:v>0.25638335905883558</c:v>
                </c:pt>
                <c:pt idx="59">
                  <c:v>0.25638335905883558</c:v>
                </c:pt>
                <c:pt idx="60">
                  <c:v>0.25638335905883558</c:v>
                </c:pt>
                <c:pt idx="61">
                  <c:v>0.25638335905883558</c:v>
                </c:pt>
                <c:pt idx="62">
                  <c:v>0.25638335905883558</c:v>
                </c:pt>
                <c:pt idx="63">
                  <c:v>0.25638335905883558</c:v>
                </c:pt>
                <c:pt idx="64">
                  <c:v>0.25638335905883558</c:v>
                </c:pt>
                <c:pt idx="65">
                  <c:v>0.31522552801586645</c:v>
                </c:pt>
                <c:pt idx="66">
                  <c:v>0.31522552801586645</c:v>
                </c:pt>
                <c:pt idx="67">
                  <c:v>0.31522552801586645</c:v>
                </c:pt>
                <c:pt idx="68">
                  <c:v>0.31522552801586645</c:v>
                </c:pt>
                <c:pt idx="69">
                  <c:v>0.31522552801586645</c:v>
                </c:pt>
                <c:pt idx="70">
                  <c:v>0.31522552801586645</c:v>
                </c:pt>
                <c:pt idx="71">
                  <c:v>0.31522552801586645</c:v>
                </c:pt>
                <c:pt idx="72">
                  <c:v>0.31522552801586645</c:v>
                </c:pt>
                <c:pt idx="73">
                  <c:v>0.31522552801586645</c:v>
                </c:pt>
                <c:pt idx="74">
                  <c:v>0.31522552801586645</c:v>
                </c:pt>
                <c:pt idx="75">
                  <c:v>0.31522552801586645</c:v>
                </c:pt>
                <c:pt idx="76">
                  <c:v>0.340417466280512</c:v>
                </c:pt>
                <c:pt idx="77">
                  <c:v>0.340417466280512</c:v>
                </c:pt>
                <c:pt idx="78">
                  <c:v>0.340417466280512</c:v>
                </c:pt>
                <c:pt idx="79">
                  <c:v>0.340417466280512</c:v>
                </c:pt>
                <c:pt idx="80">
                  <c:v>0.340417466280512</c:v>
                </c:pt>
                <c:pt idx="81">
                  <c:v>0.340417466280512</c:v>
                </c:pt>
                <c:pt idx="82">
                  <c:v>0.340417466280512</c:v>
                </c:pt>
              </c:numCache>
            </c:numRef>
          </c:val>
          <c:smooth val="0"/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 </c15:sqref>
                        </c15:formulaRef>
                      </c:ext>
                    </c:extLst>
                  </c:strRef>
                </c15:tx>
              </c15:filteredSeriesTitle>
            </c:ext>
            <c:ext xmlns:c16="http://schemas.microsoft.com/office/drawing/2014/chart" uri="{C3380CC4-5D6E-409C-BE32-E72D297353CC}">
              <c16:uniqueId val="{00000001-F988-4C33-80B8-06C072BA7CFF}"/>
            </c:ext>
          </c:extLst>
        </c:ser>
        <c:ser>
          <c:idx val="3"/>
          <c:order val="2"/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val>
            <c:numLit>
              <c:formatCode>General</c:formatCode>
              <c:ptCount val="1"/>
              <c:pt idx="0">
                <c:v>1</c:v>
              </c:pt>
            </c:numLit>
          </c:val>
          <c:smooth val="0"/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 </c15:sqref>
                        </c15:formulaRef>
                      </c:ext>
                    </c:extLst>
                  </c:strRef>
                </c15:tx>
              </c15:filteredSeriesTitle>
            </c:ext>
            <c:ext xmlns:c16="http://schemas.microsoft.com/office/drawing/2014/chart" uri="{C3380CC4-5D6E-409C-BE32-E72D297353CC}">
              <c16:uniqueId val="{00000002-F988-4C33-80B8-06C072BA7C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0871328"/>
        <c:axId val="1561421120"/>
      </c:lineChart>
      <c:dateAx>
        <c:axId val="16249787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1421600"/>
        <c:crosses val="autoZero"/>
        <c:auto val="0"/>
        <c:lblOffset val="100"/>
        <c:baseTimeUnit val="days"/>
        <c:majorUnit val="10"/>
        <c:majorTimeUnit val="days"/>
        <c:minorUnit val="9"/>
        <c:minorTimeUnit val="days"/>
      </c:dateAx>
      <c:valAx>
        <c:axId val="1561421600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 Speed(m/s)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24978784"/>
        <c:crosses val="autoZero"/>
        <c:crossBetween val="between"/>
      </c:valAx>
      <c:valAx>
        <c:axId val="1561421120"/>
        <c:scaling>
          <c:orientation val="minMax"/>
          <c:max val="0.5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Braking</a:t>
                </a:r>
                <a:r>
                  <a:rPr lang="en-GB" baseline="0"/>
                  <a:t> Power (Kw/h)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871328"/>
        <c:crosses val="max"/>
        <c:crossBetween val="between"/>
      </c:valAx>
      <c:catAx>
        <c:axId val="22087132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56142112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367863265146675"/>
          <c:y val="0.76827906189145712"/>
          <c:w val="0.46025684242749643"/>
          <c:h val="7.258115316230633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3-28T19:54:01.46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0,'38'13,"1"-3,-1-1,2-2,-1-1,1-2,43-2,473-4,-509 7,-27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8T19:54:06.0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1650 344 24575,'-33'-41'0,"27"32"0,0 1 0,0 0 0,-1 0 0,-15-13 0,2 7 0,-2 0 0,1 1 0,-2 1 0,0 1 0,0 1 0,-1 1 0,-31-7 0,-24-6 0,-267-67 0,273 75 0,-1 3 0,-135-3 0,182 14 0,1 2 0,-1 0 0,1 1 0,-51 14 0,34-5 0,-62 7 0,100-18 0,1 1 0,-1-1 0,1 1 0,0 0 0,0 0 0,0 0 0,0 0 0,0 1 0,0 0 0,1 0 0,-1 0 0,1 0 0,-6 7 0,-5 7 0,-19 32 0,14-20 0,5-5 0,1 1 0,0 1 0,2-1 0,-11 42 0,4-14 0,11-30 0,1 0 0,0 0 0,2 0 0,-2 45 0,12 98 0,0-126 0,2 0 0,25 75 0,-27-98 0,1 0 0,0-1 0,1 1 0,1-2 0,1 1 0,0-1 0,1-1 0,1 0 0,0 0 0,1-1 0,0-1 0,16 11 0,-1-3 0,2-1 0,0-1 0,2-2 0,-1-1 0,45 14 0,70 31 0,-86-33 0,124 36 0,-165-58 0,0-1 0,0-1 0,0-1 0,0 0 0,0-2 0,1 0 0,-1-1 0,0-1 0,0-1 0,0-1 0,22-6 0,16-9 0,-15 6 0,47-21 0,-76 29 0,1 0 0,-1 2 0,1-1 0,0 2 0,-1 0 0,26 0 0,-27 1 0,1 1 0,0-1 0,-1-1 0,1 0 0,-1-1 0,0-1 0,0 1 0,0-2 0,14-7 0,-19 8 0,-1-1 0,0 1 0,0-1 0,0-1 0,-1 1 0,0-1 0,0 0 0,-1 0 0,1 0 0,-1-1 0,0 1 0,-1-1 0,0 0 0,0 0 0,3-13 0,0-7 0,-1-1 0,3-56 0,0 1 0,-1 12 0,-2-1 0,-7-81 0,0 40 0,2 89 0,0 0 0,-2 0 0,-1 0 0,-1 0 0,-9-31 0,12 48 0,-2 1 0,1 0 0,-1-1 0,0 1 0,0 1 0,0-1 0,-1 0 0,0 1 0,0 0 0,-1 0 0,1 0 0,-1 0 0,0 1 0,0-1 0,-1 1 0,1 1 0,-1-1 0,0 1 0,0 0 0,0 0 0,0 1 0,-1 0 0,1 0 0,-9-1 0,-42-2-1365,31 5-5461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5A534-9016-4333-A81D-68C07E6ADE4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A3045-1EA9-4433-BD30-8961B9393E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757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FA3045-1EA9-4433-BD30-8961B9393E3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846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FA3045-1EA9-4433-BD30-8961B9393E3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44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98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952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54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721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97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12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034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09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30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10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8799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7931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14634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57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181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089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CD429-FDD3-4F70-8CC8-DEA1F567307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3E22E8D-6D7B-43D2-8FE6-4C4BECF91E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50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0.png"/><Relationship Id="rId7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emf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jpeg"/><Relationship Id="rId7" Type="http://schemas.openxmlformats.org/officeDocument/2006/relationships/image" Target="../media/image72.sv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10" Type="http://schemas.openxmlformats.org/officeDocument/2006/relationships/image" Target="../media/image75.png"/><Relationship Id="rId4" Type="http://schemas.openxmlformats.org/officeDocument/2006/relationships/image" Target="../media/image69.png"/><Relationship Id="rId9" Type="http://schemas.openxmlformats.org/officeDocument/2006/relationships/image" Target="../media/image74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7.png"/><Relationship Id="rId7" Type="http://schemas.openxmlformats.org/officeDocument/2006/relationships/customXml" Target="../ink/ink1.xml"/><Relationship Id="rId2" Type="http://schemas.openxmlformats.org/officeDocument/2006/relationships/image" Target="../media/image7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10" Type="http://schemas.openxmlformats.org/officeDocument/2006/relationships/image" Target="../media/image82.png"/><Relationship Id="rId4" Type="http://schemas.openxmlformats.org/officeDocument/2006/relationships/image" Target="../media/image78.png"/><Relationship Id="rId9" Type="http://schemas.openxmlformats.org/officeDocument/2006/relationships/customXml" Target="../ink/ink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png"/><Relationship Id="rId4" Type="http://schemas.openxmlformats.org/officeDocument/2006/relationships/image" Target="../media/image8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race car on a track&#10;&#10;Description automatically generated with medium confidence">
            <a:extLst>
              <a:ext uri="{FF2B5EF4-FFF2-40B4-BE49-F238E27FC236}">
                <a16:creationId xmlns:a16="http://schemas.microsoft.com/office/drawing/2014/main" id="{248290D4-2601-47A6-2017-910388BE81F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2" t="90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DE3F0-5D2D-6111-63A8-1F46DDC62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34489" y="-512977"/>
            <a:ext cx="12598400" cy="236913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Formula 750 Group 1</a:t>
            </a:r>
            <a:b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 Final Presentation</a:t>
            </a: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9D15BC9-CAF1-2017-A102-08CEADAC8F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1012" y="251549"/>
            <a:ext cx="2532772" cy="84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489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870109-DE20-EFC4-8F9C-C0296E5B4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sz="4400"/>
              <a:t>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FBC86-FDA6-E004-0DB2-D444AE8E6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Joseph Britton (Team Leader)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Joao Ferreira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Kieran Dellow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Dylan Davies</a:t>
            </a:r>
            <a:endParaRPr lang="en-US" sz="2000"/>
          </a:p>
          <a:p>
            <a:r>
              <a:rPr lang="en-US" sz="2000" err="1">
                <a:ea typeface="+mn-lt"/>
                <a:cs typeface="+mn-lt"/>
              </a:rPr>
              <a:t>Badrakh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Nyamsuren</a:t>
            </a:r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5122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B77A9-F31D-C5BF-865B-C4CF705A6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812" y="244475"/>
            <a:ext cx="8596668" cy="1320800"/>
          </a:xfrm>
        </p:spPr>
        <p:txBody>
          <a:bodyPr/>
          <a:lstStyle/>
          <a:p>
            <a:r>
              <a:rPr lang="en-GB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C7795-4679-68BE-3859-B22BB5B7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50" y="898294"/>
            <a:ext cx="11391900" cy="533525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Andrea, D. (2010) Battery management systems for large lithium ion battery packs. Artech House.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Drexler Motorsports (n.d.) Adjustable LSD Formula Student V3. [online] Available at: https://shop.drexler-motorsport.com/limited-slip-differential/formula-student/532/adjustable-limited-slip-differential-formula-student-v3?c=126 [Accessed 4 Dec. 2022]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Ehsani, Gao, Y., Longo, S., &amp; Ebrahimi, K. M. (2019). Modern electric, hybrid electric, and fuel cell vehicles (Third edition, International student edition). CRC Press, an imprint of Taylor &amp; Francis Group.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Ehsani, Ebrahimi, K., Gao, Y., &amp; Longo, S. (2018). Modern electric, hybrid electric, and fuel cell vehicles (Third edition.). CRC Press. https://doi.org/10.1201/9780429504884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Electric vehicle battery box (2023) AEC. Available at: https://aec.org/page/electric-vehicle battery-box (Accessed: March 25, 2023).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Emadi, A. (2020) Advanced Electric Drive Vehicles. Boca Raton, FL: Taylor and Francis, an imprint of CRC Press.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Fenton, J. (2017). Lightweight Electric/hybrid vehicle design. Elsevier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Gates Corporation (n.d.)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PowergripTM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GT4TM Rubber Synchronous Belt. www.gates.com. Available at: https://www.gates.com/gb/en/power-transmission/synchronous-belts/rubber-synchronous-belts.p.9579-000000-000000.v.9577-00020.html?related=true [Accessed 12 Jan. 2023]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Henderson Bearings (n.d.) 207-2Z SKF Maximum Capacity Ball Bearing with filling slots 35x72x17mm. [online] Available at: https://www.hendersonbearings.co.uk/bl207zz-aka-m207zz-207zz-skf-maximum-capacity-ball-bearing-with-filling-slots-35x72x17mm.html [Accessed 26 Jan. 2023].750 Motor Club (n.d.). 750 Formula Championship. [online] 750 Formula Championship. Available at: https://750formulachampionship.com/ [Accessed 26 Mar. 2023].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Hibbeler, R. C. (2011). Mechanics of materials. Pearson education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268 (210kw: 500nm) (2023) EMRAX. Available at: https://emrax.com/e-motors/emrax-268/ (Accessed: March 25, 2023).</a:t>
            </a:r>
          </a:p>
          <a:p>
            <a:pPr algn="l"/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Husain, I (2011). Electric and hybrid vehicles: Design Fundamentals. CRC Press.</a:t>
            </a:r>
          </a:p>
          <a:p>
            <a:pPr algn="l"/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Voltsport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(2022). Sevcon-Gen4-Controller-Size10-700V-Resolver-0.5-Gain. https://www.voltsport.co.uk/Sevcon-Gen4-Controller-Size10-700V-Resolver-0.5-Gain</a:t>
            </a:r>
          </a:p>
          <a:p>
            <a:endParaRPr lang="en-GB" sz="130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B8586A4-3E06-0D3C-7173-4F300A5C50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28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9AE699A-74D7-4B5C-FE1A-7D27F1BFDD17}"/>
              </a:ext>
            </a:extLst>
          </p:cNvPr>
          <p:cNvSpPr txBox="1"/>
          <p:nvPr/>
        </p:nvSpPr>
        <p:spPr>
          <a:xfrm>
            <a:off x="251619" y="788997"/>
            <a:ext cx="11188700" cy="469359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Lotus Cars ltd., 2015. GETTING STARTED WITH LOTUS SUSPENSION ANALYSIS,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s.l.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s.n.</a:t>
            </a:r>
            <a:endParaRPr lang="en-GB" sz="1300" b="0" i="0"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Lithium Ion Battery Management System -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orionbms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(2023). Available at: https://www.orionbms.com/downloads/documents/orionbms_specifications.pdf (Accessed: March 22, 2023).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McBeath, S. (2006) Competition Car Aerodynamics. London: Haynes Publishing Group.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Mitchell, W. C., 1998. JOURNAL OF PASSENGER CARS. Vol. 107 ed.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s.l.:SAE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International.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Motorsport UK (2022) The Motorsport UK Yearbook 2022. 66th ed. [online] Motorsport UK Association Ltd. Available at: https://www.motorsportuk.org/wp-content/uploads/2021/12/BB-2022-low-res-complete-April-2022.pdf [Accessed 30 Oct. 2022]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Nefab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(2016) Packaging solutions for lithium batteries. Available at: nefab.com/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en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/news-insights/2016/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nefabs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-electric-vehicle-initiative/ (Accessed: 21 March 2023).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Plett, G.L. (2016) Battery Management Systems, volume II: Equivalent-circuit methods. Norwood: Artech House.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Quaife. (n.d.) Motorcycle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Engined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Cars Archives. [online] Available at: https://shop.quaife.co.uk/category/motorcycle-engined-cars/ [Accessed 25 Nov. 2022]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Seward, D. (2014) Race Car Design. London: PALGRAVE.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Suspension secrets, 2019. [Online] Available at: https://suspensionsecrets.co.uk/roll-centre-and-roll-moment/ [Accessed 25 March 2023].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tech, T. c., n.d. Roll centre understood,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s.l.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 </a:t>
            </a: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s.n.</a:t>
            </a:r>
            <a:endParaRPr lang="en-GB" sz="1300" b="0" i="0"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Vogel, J., n.d. Tech Explained: Roll Centre. [Online] Available at: https://www.racecar-engineering.com/tech-explained/tech-explained-roll-centre/ [Accessed 22 March 2023].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Voltsport</a:t>
            </a: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2023. Sevcon Ge4 Controller Size 10. [Online] Available at: https://www.voltsport.co.uk/Sevcon-Gen4-Controller-Size10-700V-Resolver-0.5-Gain [Accessed 21 3 2023].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Warner, J. (2015) The Handbook of Lithium-Ion Battery Pack Design: Chemistry, components, types and terminology. Amsterdam: Elsevier.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Yang, Y ., Lu X,. Sun, F., &amp; Zhu, Y. (2018). Study on energy recovery of regenerative braking system for electric vehicles. IOP conference series: Materials science and engineering, 471(1), 022035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3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750 Motor Club (2022) 750 Formula Championship Sporting &amp; Technical Regulations 2022. [online] Available at: https://www.750mc.co.uk/ugc-1/1/1/0/e5efc5e8-7825-4af3-bbbe-bcf80ad059ed.pdf [Accessed 30 Oct. 2022]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EB6A3BB-41B4-3ADB-C607-FD83AAC20E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55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F0A1E-D6D3-C9DB-1138-C5F6744CC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186C4-D575-2965-F9A3-AA06ABCD8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8213"/>
            <a:ext cx="12192000" cy="4429587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b="1" u="sng"/>
              <a:t>Work scope</a:t>
            </a:r>
          </a:p>
          <a:p>
            <a:pPr marL="0" indent="0">
              <a:buNone/>
            </a:pPr>
            <a:r>
              <a:rPr lang="en-GB" sz="4800"/>
              <a:t>The goal of this project is to improve the current Formula 750 race car to a greener and better performing alternative. This requires focus over the following areas, bodywork, packing &amp; thermal, motor &amp; control, battery &amp; management, transmission and chassis &amp; dynamics.</a:t>
            </a:r>
            <a:endParaRPr lang="en-GB"/>
          </a:p>
          <a:p>
            <a:pPr marL="0" indent="0">
              <a:buNone/>
            </a:pPr>
            <a:r>
              <a:rPr lang="en-GB" sz="4800" b="1" u="sng"/>
              <a:t>Aims of the project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Aims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design and create an EV Formula 750 vehicle that outperforms the ICE version in terms of acceleration, top speed, and overall driving experience.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minimize the environmental impact of the vehicle by using sustainable materials and reducing carbon emissions.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</a:t>
            </a:r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create a vehicle that is safe and reliable, with advance safety features and a robust design.</a:t>
            </a:r>
          </a:p>
          <a:p>
            <a:pPr algn="l"/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· To show case the potential of EV technology in racing and promote its adoption in motorsport.</a:t>
            </a:r>
          </a:p>
          <a:p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· To create a Formula 750 concept using </a:t>
            </a:r>
            <a:r>
              <a:rPr lang="en-GB" sz="4800" b="0" i="0" err="1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Solidworks</a:t>
            </a:r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 </a:t>
            </a:r>
            <a:r>
              <a:rPr lang="en-GB" sz="4800">
                <a:solidFill>
                  <a:schemeClr val="tx1"/>
                </a:solidFill>
                <a:latin typeface="Times New Roman"/>
                <a:cs typeface="Times New Roman"/>
              </a:rPr>
              <a:t>and</a:t>
            </a:r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 further testing </a:t>
            </a:r>
            <a:r>
              <a:rPr lang="en-GB" sz="4800">
                <a:solidFill>
                  <a:schemeClr val="tx1"/>
                </a:solidFill>
                <a:latin typeface="Times New Roman"/>
                <a:cs typeface="Times New Roman"/>
              </a:rPr>
              <a:t>on</a:t>
            </a:r>
            <a:r>
              <a:rPr lang="en-GB" sz="4800" b="0" i="0">
                <a:solidFill>
                  <a:schemeClr val="tx1"/>
                </a:solidFill>
                <a:effectLst/>
                <a:latin typeface="Times New Roman"/>
                <a:cs typeface="Times New Roman"/>
              </a:rPr>
              <a:t> Computational Fluid Dynamics (CFD)</a:t>
            </a:r>
            <a:r>
              <a:rPr lang="en-GB" sz="4800">
                <a:solidFill>
                  <a:schemeClr val="tx1"/>
                </a:solidFill>
                <a:latin typeface="Times New Roman"/>
                <a:cs typeface="Times New Roman"/>
              </a:rPr>
              <a:t>  software.</a:t>
            </a:r>
            <a:endParaRPr lang="en-GB" sz="4800" b="0" i="0">
              <a:solidFill>
                <a:schemeClr val="tx1"/>
              </a:solidFill>
              <a:effectLst/>
              <a:latin typeface="Times New Roman"/>
              <a:cs typeface="Times New Roman"/>
            </a:endParaRP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US" sz="4800" b="0" i="0">
                <a:solidFill>
                  <a:schemeClr val="tx1"/>
                </a:solidFill>
                <a:effectLst/>
                <a:latin typeface="Cambria"/>
                <a:ea typeface="Cambria"/>
              </a:rPr>
              <a:t>​</a:t>
            </a:r>
            <a:r>
              <a:rPr lang="en-US" sz="4800" b="0" i="0" u="none" strike="noStrike">
                <a:solidFill>
                  <a:schemeClr val="tx1"/>
                </a:solidFill>
                <a:effectLst/>
                <a:latin typeface="Cambria"/>
                <a:ea typeface="Cambria"/>
              </a:rPr>
              <a:t>Race around said track for 20 minutes successfully at full speed.</a:t>
            </a:r>
            <a:r>
              <a:rPr lang="en-US" sz="4800" b="0" i="0">
                <a:solidFill>
                  <a:schemeClr val="tx1"/>
                </a:solidFill>
                <a:effectLst/>
                <a:latin typeface="Cambria"/>
                <a:ea typeface="Cambria"/>
              </a:rPr>
              <a:t>​</a:t>
            </a: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US" sz="4800" b="0" i="0">
                <a:solidFill>
                  <a:schemeClr val="tx1"/>
                </a:solidFill>
                <a:effectLst/>
                <a:latin typeface="Cambria"/>
                <a:ea typeface="Cambria"/>
              </a:rPr>
              <a:t>​</a:t>
            </a:r>
            <a:r>
              <a:rPr lang="en-US" sz="4800" b="0" i="0" u="none" strike="noStrike">
                <a:solidFill>
                  <a:schemeClr val="tx1"/>
                </a:solidFill>
                <a:effectLst/>
                <a:latin typeface="Cambria"/>
                <a:ea typeface="Cambria"/>
              </a:rPr>
              <a:t>Compare Findings and data of session to example data used to develop the vehicle.</a:t>
            </a:r>
            <a:endParaRPr lang="en-US" sz="4800" b="0" i="0">
              <a:solidFill>
                <a:schemeClr val="tx1"/>
              </a:solidFill>
              <a:effectLst/>
              <a:latin typeface="Cambria"/>
              <a:ea typeface="Cambria"/>
            </a:endParaRPr>
          </a:p>
          <a:p>
            <a:pPr algn="l"/>
            <a:endParaRPr lang="en-GB" sz="4800" b="0" i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GB" sz="4800" b="1" u="sng">
                <a:solidFill>
                  <a:srgbClr val="000000"/>
                </a:solidFill>
                <a:latin typeface="Times New Roman"/>
                <a:cs typeface="Times New Roman"/>
              </a:rPr>
              <a:t>Objectives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To optimize the battery pack configuration and selection of materials to achieve a high energy density and fast charging capability.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design and implement a high-performance drivetrain that delivers superior acceleration and top speed.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minimize the vehicle weight through the use of lightweight materials and advance manufacturing techniques, without compromising safety.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develop a comprehensive testing and validation plan to ensure the vehicle meets safety and performance standards, and to identify areas for further improvements.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To develop a system for monitoring battery health and performance.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Design a transmission that is optimized for electric motors torque and power characterises.</a:t>
            </a:r>
          </a:p>
          <a:p>
            <a:pPr algn="l"/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Optimize and analysis suspension and design of chassis for maximum handling and control.</a:t>
            </a:r>
          </a:p>
          <a:p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· Using CFD and Solid work programs to create</a:t>
            </a:r>
            <a:r>
              <a:rPr lang="en-GB" sz="4800">
                <a:solidFill>
                  <a:srgbClr val="000000"/>
                </a:solidFill>
                <a:latin typeface="Times New Roman"/>
                <a:cs typeface="Times New Roman"/>
              </a:rPr>
              <a:t> a model</a:t>
            </a:r>
            <a:r>
              <a:rPr lang="en-GB" sz="48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and find the best suitable bodywork, thermal, and packaging design.</a:t>
            </a:r>
          </a:p>
          <a:p>
            <a:pPr marL="0" indent="0" algn="l">
              <a:buNone/>
            </a:pPr>
            <a:endParaRPr lang="en-GB" b="0" i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51AEB8BE-CA63-2E19-09B0-85AB1A91E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91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33FF0B-3977-DDAC-9CB7-43CE4D98CCDD}"/>
              </a:ext>
            </a:extLst>
          </p:cNvPr>
          <p:cNvSpPr txBox="1"/>
          <p:nvPr/>
        </p:nvSpPr>
        <p:spPr>
          <a:xfrm>
            <a:off x="239697" y="79899"/>
            <a:ext cx="3373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1"/>
                </a:solidFill>
              </a:rPr>
              <a:t>Drive cycle Analysis</a:t>
            </a:r>
          </a:p>
        </p:txBody>
      </p:sp>
      <p:pic>
        <p:nvPicPr>
          <p:cNvPr id="3" name="Picture 2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82F22368-FBE8-8BA7-BD20-4BFED73C742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14" y="4274005"/>
            <a:ext cx="4572000" cy="2066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4D4291-558F-2E98-5C6B-DD2A31FD281A}"/>
              </a:ext>
            </a:extLst>
          </p:cNvPr>
          <p:cNvSpPr txBox="1"/>
          <p:nvPr/>
        </p:nvSpPr>
        <p:spPr>
          <a:xfrm>
            <a:off x="1648842" y="3841710"/>
            <a:ext cx="7856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Raw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C78F6-0FF5-B4EA-D504-DC6B28F20FF9}"/>
              </a:ext>
            </a:extLst>
          </p:cNvPr>
          <p:cNvSpPr txBox="1"/>
          <p:nvPr/>
        </p:nvSpPr>
        <p:spPr>
          <a:xfrm>
            <a:off x="3867796" y="3881590"/>
            <a:ext cx="1083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Smoothed data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EC3C907E-B906-4BC1-FA37-A9C62A682B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44" r="77584"/>
          <a:stretch/>
        </p:blipFill>
        <p:spPr>
          <a:xfrm>
            <a:off x="9807555" y="2825388"/>
            <a:ext cx="913845" cy="7632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B0E6AF-C85D-7147-9AD5-04F08A64071D}"/>
              </a:ext>
            </a:extLst>
          </p:cNvPr>
          <p:cNvSpPr txBox="1"/>
          <p:nvPr/>
        </p:nvSpPr>
        <p:spPr>
          <a:xfrm>
            <a:off x="9757739" y="2278821"/>
            <a:ext cx="1477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Total energy calculated (J)</a:t>
            </a:r>
          </a:p>
        </p:txBody>
      </p:sp>
      <p:pic>
        <p:nvPicPr>
          <p:cNvPr id="8" name="Picture 7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212AEDA7-6770-8057-83CA-5B539D04651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15" r="34848"/>
          <a:stretch/>
        </p:blipFill>
        <p:spPr>
          <a:xfrm>
            <a:off x="10924717" y="2825388"/>
            <a:ext cx="1119908" cy="7578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95867AD-038E-4B2D-3260-AB3972714890}"/>
              </a:ext>
            </a:extLst>
          </p:cNvPr>
          <p:cNvSpPr txBox="1"/>
          <p:nvPr/>
        </p:nvSpPr>
        <p:spPr>
          <a:xfrm>
            <a:off x="10776078" y="2267784"/>
            <a:ext cx="1491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Total energy (Fuel consumed) (J)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2C9F6D-CFA6-8C4E-64BD-A6FA3D91ECED}"/>
              </a:ext>
            </a:extLst>
          </p:cNvPr>
          <p:cNvSpPr txBox="1"/>
          <p:nvPr/>
        </p:nvSpPr>
        <p:spPr>
          <a:xfrm>
            <a:off x="1020932" y="445701"/>
            <a:ext cx="1700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Raw Vs Smoothed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D8145A5-9CC5-6C59-C5CE-900A7502F487}"/>
              </a:ext>
            </a:extLst>
          </p:cNvPr>
          <p:cNvCxnSpPr>
            <a:cxnSpLocks/>
          </p:cNvCxnSpPr>
          <p:nvPr/>
        </p:nvCxnSpPr>
        <p:spPr>
          <a:xfrm>
            <a:off x="2063318" y="3772336"/>
            <a:ext cx="658242" cy="3397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1AAE663-930D-09A5-40BA-C4AA4AEA1AC5}"/>
              </a:ext>
            </a:extLst>
          </p:cNvPr>
          <p:cNvCxnSpPr>
            <a:cxnSpLocks/>
          </p:cNvCxnSpPr>
          <p:nvPr/>
        </p:nvCxnSpPr>
        <p:spPr>
          <a:xfrm flipV="1">
            <a:off x="5174202" y="3530373"/>
            <a:ext cx="180005" cy="651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Text, letter&#10;&#10;Description automatically generated">
            <a:extLst>
              <a:ext uri="{FF2B5EF4-FFF2-40B4-BE49-F238E27FC236}">
                <a16:creationId xmlns:a16="http://schemas.microsoft.com/office/drawing/2014/main" id="{63755696-E488-5B94-1263-83A448FA1C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654" y="210890"/>
            <a:ext cx="3071120" cy="1762125"/>
          </a:xfrm>
          <a:prstGeom prst="rect">
            <a:avLst/>
          </a:prstGeom>
        </p:spPr>
      </p:pic>
      <p:pic>
        <p:nvPicPr>
          <p:cNvPr id="20" name="Picture 1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B23FBA4-190A-A77E-2714-1F1AC4BE3C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654" y="1973015"/>
            <a:ext cx="3266706" cy="1428750"/>
          </a:xfrm>
          <a:prstGeom prst="rect">
            <a:avLst/>
          </a:prstGeom>
        </p:spPr>
      </p:pic>
      <p:pic>
        <p:nvPicPr>
          <p:cNvPr id="21" name="Picture 20" descr="Text&#10;&#10;Description automatically generated">
            <a:extLst>
              <a:ext uri="{FF2B5EF4-FFF2-40B4-BE49-F238E27FC236}">
                <a16:creationId xmlns:a16="http://schemas.microsoft.com/office/drawing/2014/main" id="{B7067951-D74C-F5B6-132A-239702B202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3213" y="4879621"/>
            <a:ext cx="3406437" cy="96202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18B2696-B821-769A-02B1-18F61028455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5498" y="763351"/>
            <a:ext cx="1806062" cy="2923064"/>
          </a:xfrm>
          <a:prstGeom prst="rect">
            <a:avLst/>
          </a:prstGeom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BF19DA4-676B-D814-2936-0323A1FD2B9B}"/>
              </a:ext>
            </a:extLst>
          </p:cNvPr>
          <p:cNvCxnSpPr>
            <a:cxnSpLocks/>
          </p:cNvCxnSpPr>
          <p:nvPr/>
        </p:nvCxnSpPr>
        <p:spPr>
          <a:xfrm>
            <a:off x="6199146" y="3618245"/>
            <a:ext cx="185007" cy="10738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DB8C259-1BC0-04F3-9F60-0DCAED00DD2D}"/>
              </a:ext>
            </a:extLst>
          </p:cNvPr>
          <p:cNvCxnSpPr>
            <a:cxnSpLocks/>
          </p:cNvCxnSpPr>
          <p:nvPr/>
        </p:nvCxnSpPr>
        <p:spPr>
          <a:xfrm flipV="1">
            <a:off x="8536995" y="3334327"/>
            <a:ext cx="1013654" cy="15452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A524460-24A7-5F44-F395-56BAAB630959}"/>
              </a:ext>
            </a:extLst>
          </p:cNvPr>
          <p:cNvCxnSpPr>
            <a:cxnSpLocks/>
          </p:cNvCxnSpPr>
          <p:nvPr/>
        </p:nvCxnSpPr>
        <p:spPr>
          <a:xfrm flipV="1">
            <a:off x="8873206" y="4538906"/>
            <a:ext cx="677443" cy="285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40" descr="Table&#10;&#10;Description automatically generated">
            <a:extLst>
              <a:ext uri="{FF2B5EF4-FFF2-40B4-BE49-F238E27FC236}">
                <a16:creationId xmlns:a16="http://schemas.microsoft.com/office/drawing/2014/main" id="{53164555-557E-A59F-18C2-E159C85BA57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3198" r="45552"/>
          <a:stretch/>
        </p:blipFill>
        <p:spPr>
          <a:xfrm>
            <a:off x="10967806" y="4343255"/>
            <a:ext cx="1108270" cy="96202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E17DAAAE-463E-9DAF-710D-D3B760F200CE}"/>
              </a:ext>
            </a:extLst>
          </p:cNvPr>
          <p:cNvSpPr txBox="1"/>
          <p:nvPr/>
        </p:nvSpPr>
        <p:spPr>
          <a:xfrm>
            <a:off x="10912979" y="3686415"/>
            <a:ext cx="1217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Total energy transferred @ Donington (J)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066BDA0-9881-66AD-32D1-4C1DE2ACA4F8}"/>
              </a:ext>
            </a:extLst>
          </p:cNvPr>
          <p:cNvSpPr txBox="1"/>
          <p:nvPr/>
        </p:nvSpPr>
        <p:spPr>
          <a:xfrm>
            <a:off x="9757739" y="3674284"/>
            <a:ext cx="1217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Total energy transferred @ Anglesey (J)</a:t>
            </a:r>
          </a:p>
        </p:txBody>
      </p:sp>
      <p:pic>
        <p:nvPicPr>
          <p:cNvPr id="44" name="Picture 43" descr="Table&#10;&#10;Description automatically generated">
            <a:extLst>
              <a:ext uri="{FF2B5EF4-FFF2-40B4-BE49-F238E27FC236}">
                <a16:creationId xmlns:a16="http://schemas.microsoft.com/office/drawing/2014/main" id="{B7ECC1CF-1F14-DB93-2E79-3DA27850050F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79" r="74098"/>
          <a:stretch/>
        </p:blipFill>
        <p:spPr>
          <a:xfrm>
            <a:off x="9724846" y="4343255"/>
            <a:ext cx="1159026" cy="84547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4724C97-77FD-32A5-6DF5-13707A7A3A8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63568" y="276999"/>
            <a:ext cx="2332164" cy="180624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AD2EE9F-159D-DE46-6EDA-91B7EC2AF2BF}"/>
              </a:ext>
            </a:extLst>
          </p:cNvPr>
          <p:cNvSpPr txBox="1"/>
          <p:nvPr/>
        </p:nvSpPr>
        <p:spPr>
          <a:xfrm>
            <a:off x="8536995" y="0"/>
            <a:ext cx="23321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Air resistance (N)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D1A2E14-79A6-499C-0643-1E13516C468A}"/>
              </a:ext>
            </a:extLst>
          </p:cNvPr>
          <p:cNvCxnSpPr>
            <a:cxnSpLocks/>
            <a:endCxn id="24" idx="1"/>
          </p:cNvCxnSpPr>
          <p:nvPr/>
        </p:nvCxnSpPr>
        <p:spPr>
          <a:xfrm flipV="1">
            <a:off x="7143357" y="1180120"/>
            <a:ext cx="920211" cy="4396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924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AC540DFF-2655-2947-2235-1FF307357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55" y="4882254"/>
            <a:ext cx="12191999" cy="2155182"/>
          </a:xfrm>
        </p:spPr>
        <p:txBody>
          <a:bodyPr anchor="t">
            <a:normAutofit/>
          </a:bodyPr>
          <a:lstStyle/>
          <a:p>
            <a:pPr algn="ctr"/>
            <a:br>
              <a:rPr lang="en-GB" sz="4000" i="1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4000" i="1"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/>
          </a:p>
        </p:txBody>
      </p:sp>
      <p:pic>
        <p:nvPicPr>
          <p:cNvPr id="2" name="Content Placeholder 3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EABEB076-1556-F7D0-D800-FD3715E08C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52970"/>
            <a:ext cx="6150379" cy="1310736"/>
          </a:xfrm>
          <a:prstGeom prst="rect">
            <a:avLst/>
          </a:prstGeom>
        </p:spPr>
      </p:pic>
      <p:pic>
        <p:nvPicPr>
          <p:cNvPr id="4" name="Content Placeholder 3" descr="Table&#10;&#10;Description automatically generated">
            <a:extLst>
              <a:ext uri="{FF2B5EF4-FFF2-40B4-BE49-F238E27FC236}">
                <a16:creationId xmlns:a16="http://schemas.microsoft.com/office/drawing/2014/main" id="{4BBB78AB-AA78-F2FD-E0E7-561D5EC1DD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36" r="1" b="5993"/>
          <a:stretch/>
        </p:blipFill>
        <p:spPr>
          <a:xfrm>
            <a:off x="-4418" y="417541"/>
            <a:ext cx="6097956" cy="2123064"/>
          </a:xfrm>
          <a:prstGeom prst="rect">
            <a:avLst/>
          </a:prstGeom>
        </p:spPr>
      </p:pic>
      <p:pic>
        <p:nvPicPr>
          <p:cNvPr id="3" name="Content Placeholder 3" descr="Table, treemap chart&#10;&#10;Description automatically generated">
            <a:extLst>
              <a:ext uri="{FF2B5EF4-FFF2-40B4-BE49-F238E27FC236}">
                <a16:creationId xmlns:a16="http://schemas.microsoft.com/office/drawing/2014/main" id="{38512026-DF48-686F-EC5F-F73BCCBEF5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710" y="4450225"/>
            <a:ext cx="3374921" cy="19876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759787-0A93-CA2F-1CF4-4B14098F21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8698" y="4799575"/>
            <a:ext cx="3420024" cy="169291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57A2A35-5331-6F93-E075-D72CC133C46C}"/>
                  </a:ext>
                </a:extLst>
              </p:cNvPr>
              <p:cNvSpPr txBox="1"/>
              <p:nvPr/>
            </p:nvSpPr>
            <p:spPr>
              <a:xfrm>
                <a:off x="6150379" y="292011"/>
                <a:ext cx="6098458" cy="43635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𝐶</m:t>
                    </m:r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𝑟𝑎𝑡𝑒</m:t>
                    </m:r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𝑑𝑖𝑠𝑐h𝑎𝑟𝑔𝑒</m:t>
                    </m:r>
                    <m:r>
                      <a:rPr lang="en-GB" sz="12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10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</m:d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𝑀𝑎𝑥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𝑐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𝑟𝑎𝑡𝑒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𝑑𝑖𝑠𝑐h𝑎𝑟𝑔𝑒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𝑀𝑜𝑑𝑢𝑙𝑒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𝐶𝑢𝑟𝑟𝑒𝑛𝑡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𝐴h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 </a:t>
                </a:r>
                <a:r>
                  <a:rPr lang="en-GB" sz="12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1</a:t>
                </a:r>
                <a:r>
                  <a:rPr lang="en-GB" sz="12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            </a:t>
                </a:r>
              </a:p>
              <a:p>
                <a:endParaRPr lang="en-GB" sz="1200" i="1">
                  <a:solidFill>
                    <a:srgbClr val="44546A"/>
                  </a:solidFill>
                  <a:latin typeface="Calibri" panose="020F0502020204030204" pitchFamily="34" charset="0"/>
                  <a:ea typeface="Yu Mincho" panose="02020400000000000000" pitchFamily="18" charset="-128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𝑁𝑢𝑚𝑏𝑒𝑟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𝑚𝑜𝑑𝑢𝑙𝑒𝑠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𝑠𝑒𝑟𝑖𝑒𝑠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(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𝑠𝑒𝑟𝑖𝑒𝑠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)=</m:t>
                    </m:r>
                    <m:f>
                      <m:fPr>
                        <m:ctrlPr>
                          <a:rPr lang="en-GB" sz="1200" i="1" smtClean="0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𝑃𝑒𝑎𝑘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𝑟𝑒𝑞𝑢𝑖𝑟𝑒𝑑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𝑤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𝑀𝑜𝑑𝑢𝑙𝑒𝑠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𝑣𝑜𝑙𝑡𝑠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𝑚𝑜𝑑𝑢𝑙𝑒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𝑐𝑢𝑟𝑟𝑒𝑛𝑡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𝐶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𝑟𝑎𝑡𝑒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𝑑𝑖𝑠𝑐h𝑎𝑟𝑔𝑒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   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2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</a:b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𝑆𝑦𝑠𝑡𝑒𝑚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𝑃𝑜𝑤𝑒𝑟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𝑂𝑢𝑡𝑝𝑢𝑡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(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𝐾𝑤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)= 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𝑣𝑜𝑙𝑡𝑠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𝑁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𝑖𝑛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𝑠𝑒𝑟𝑖𝑒𝑠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)×(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𝑐𝑢𝑟𝑟𝑒𝑛𝑡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𝐶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𝑟𝑎𝑡𝑒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𝑑𝑖𝑠𝑐h𝑎𝑟𝑔𝑒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1000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3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</a:t>
                </a:r>
                <a:endParaRPr lang="en-GB" sz="1200" i="1">
                  <a:solidFill>
                    <a:srgbClr val="44546A"/>
                  </a:solidFill>
                  <a:latin typeface="Cambria Math" panose="02040503050406030204" pitchFamily="18" charset="0"/>
                  <a:ea typeface="Yu Mincho" panose="02020400000000000000" pitchFamily="18" charset="-128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𝑆𝑦𝑠𝑡𝑒𝑚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𝑒𝑛𝑒𝑟𝑔𝑦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𝐾𝑤h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𝑣𝑜𝑙𝑡𝑠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𝑁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𝑖𝑛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𝑠𝑒𝑟𝑖𝑒𝑠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)×(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𝑚𝑜𝑑𝑢𝑙𝑒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𝑐𝑢𝑟𝑟𝑒𝑛𝑡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×3600)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3600000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   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4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</a:b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𝑁𝑢𝑚𝑏𝑒𝑟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𝑠𝑒𝑠𝑠𝑖𝑜𝑛𝑠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𝑆𝑦𝑠𝑡𝑒𝑚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𝐸𝑛𝑒𝑟𝑔𝑦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𝐾𝑤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𝑇𝑜𝑡𝑎𝑙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𝐸𝑛𝑒𝑟𝑔𝑦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𝑟𝑒𝑞𝑢𝑖𝑟𝑒𝑑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𝐾𝑤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</a:t>
                </a: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5                                        </a:t>
                </a:r>
                <a:endParaRPr lang="en-GB" sz="1200" i="1">
                  <a:solidFill>
                    <a:srgbClr val="44546A"/>
                  </a:solidFill>
                  <a:latin typeface="Cambria Math" panose="02040503050406030204" pitchFamily="18" charset="0"/>
                  <a:ea typeface="Yu Mincho" panose="02020400000000000000" pitchFamily="18" charset="-128"/>
                  <a:cs typeface="Arial" panose="020B0604020202020204" pitchFamily="34" charset="0"/>
                </a:endParaRPr>
              </a:p>
              <a:p>
                <a:endParaRPr lang="en-GB" sz="1200" i="1">
                  <a:solidFill>
                    <a:srgbClr val="44546A"/>
                  </a:solidFill>
                  <a:latin typeface="Cambria Math" panose="02040503050406030204" pitchFamily="18" charset="0"/>
                  <a:ea typeface="Yu Mincho" panose="02020400000000000000" pitchFamily="18" charset="-128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𝑇𝑜𝑡𝑎𝑙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𝑝𝑎𝑐𝑘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𝐾𝑔</m:t>
                        </m:r>
                      </m:e>
                    </m:d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𝑀𝑜𝑑𝑢𝑙𝑒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×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𝑠𝑒𝑟𝑖𝑒𝑠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6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𝑊h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𝑝𝑒𝑟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𝐾𝑔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𝐶𝑎𝑝𝑎𝑐𝑖𝑡𝑦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𝑤h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𝑀𝑎𝑠𝑠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𝑘𝑔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7                  </a:t>
                </a:r>
              </a:p>
              <a:p>
                <a:endParaRPr lang="en-GB" sz="1200" i="1">
                  <a:solidFill>
                    <a:srgbClr val="44546A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£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𝑝𝑒𝑟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𝐾𝑤h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type m:val="skw"/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𝑝𝑟𝑖𝑐𝑒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𝐶𝑎𝑝𝑎𝑐𝑖𝑡𝑦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𝐾𝑤h</m:t>
                        </m:r>
                        <m:r>
                          <a:rPr lang="en-GB" sz="1200" b="0" i="1" smtClean="0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      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8          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     </a:t>
                </a:r>
                <a:b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𝑇𝑜𝑡𝑎𝑙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𝑉𝑜𝑙𝑡𝑠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𝑀𝑜𝑑𝑢𝑙𝑒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𝑣𝑜𝑙𝑡𝑠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×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𝑠𝑒𝑟𝑖𝑒𝑠</m:t>
                    </m:r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9         </a:t>
                </a:r>
                <a14:m>
                  <m:oMath xmlns:m="http://schemas.openxmlformats.org/officeDocument/2006/math">
                    <m:r>
                      <a:rPr lang="en-GB" sz="1200" b="0" i="1" smtClean="0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                                      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𝐸𝑛𝑒𝑟𝑔𝑦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𝑑𝑒𝑛𝑠𝑖𝑡𝑦</m:t>
                    </m:r>
                    <m:r>
                      <a:rPr lang="en-GB" sz="1200" i="1">
                        <a:solidFill>
                          <a:srgbClr val="44546A"/>
                        </a:solidFill>
                        <a:latin typeface="Cambria Math" panose="02040503050406030204" pitchFamily="18" charset="0"/>
                        <a:ea typeface="Yu Mincho" panose="02020400000000000000" pitchFamily="18" charset="-128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𝑚𝑜𝑑𝑢𝑙𝑒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𝑣𝑜𝑙𝑡𝑠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𝑣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)×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𝑚𝑜𝑑𝑢𝑙𝑒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𝑐𝑢𝑟𝑟𝑒𝑛𝑡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𝐴h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))</m:t>
                        </m:r>
                      </m:num>
                      <m:den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𝑀𝑎𝑠𝑠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 (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𝐾𝑔</m:t>
                        </m:r>
                        <m:r>
                          <a:rPr lang="en-GB" sz="1200" i="1">
                            <a:solidFill>
                              <a:srgbClr val="44546A"/>
                            </a:solidFill>
                            <a:latin typeface="Cambria Math" panose="02040503050406030204" pitchFamily="18" charset="0"/>
                            <a:ea typeface="Yu Mincho" panose="02020400000000000000" pitchFamily="18" charset="-128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1200" i="1">
                    <a:solidFill>
                      <a:srgbClr val="44546A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10</a:t>
                </a:r>
                <a:endParaRPr lang="en-GB" sz="120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57A2A35-5331-6F93-E075-D72CC133C4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379" y="292011"/>
                <a:ext cx="6098458" cy="4363502"/>
              </a:xfrm>
              <a:prstGeom prst="rect">
                <a:avLst/>
              </a:prstGeom>
              <a:blipFill>
                <a:blip r:embed="rId6"/>
                <a:stretch>
                  <a:fillRect l="-1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C59D12B3-8E6F-C21A-2CC8-690FEAE931FB}"/>
              </a:ext>
            </a:extLst>
          </p:cNvPr>
          <p:cNvSpPr txBox="1"/>
          <p:nvPr/>
        </p:nvSpPr>
        <p:spPr>
          <a:xfrm>
            <a:off x="0" y="0"/>
            <a:ext cx="7654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Maximizing performance: Selecting the optimal battery module </a:t>
            </a:r>
            <a:endParaRPr lang="en-GB"/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804E5CE2-541E-E38A-BDF8-BE917D2DF96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677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2F327-A35C-C59F-A88F-8C3AC8A76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635539"/>
            <a:ext cx="11879236" cy="2063808"/>
          </a:xfrm>
        </p:spPr>
        <p:txBody>
          <a:bodyPr anchor="b">
            <a:normAutofit/>
          </a:bodyPr>
          <a:lstStyle/>
          <a:p>
            <a:r>
              <a:rPr lang="en-GB" sz="1800" b="1"/>
              <a:t>Battery Management System analysis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C4E9265-39BB-0DC1-BDF3-8FE62EEF72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2392" y="790709"/>
                <a:ext cx="6170524" cy="568383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sz="12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What is BMS</a:t>
                </a:r>
              </a:p>
              <a:p>
                <a:pPr marL="0" indent="0">
                  <a:buNone/>
                </a:pPr>
                <a:r>
                  <a:rPr lang="en-GB" sz="12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‘</a:t>
                </a:r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’The BMS is an electronic controller that monitors and manages all the functions of the battery operation.’’ (Battery Management Systems for Large Lithium-Ion Battery Packs, 2010). </a:t>
                </a:r>
              </a:p>
              <a:p>
                <a:pPr marL="0" indent="0">
                  <a:buNone/>
                </a:pPr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What it does:</a:t>
                </a:r>
              </a:p>
              <a:p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Monitors temperature and voltage</a:t>
                </a:r>
              </a:p>
              <a:p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Manage the liquid and air cooled system</a:t>
                </a:r>
              </a:p>
              <a:p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current flow </a:t>
                </a:r>
              </a:p>
              <a:p>
                <a:pPr marL="0" indent="0">
                  <a:buNone/>
                </a:pPr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The BMS is highly important to battery pack design as its used to ‘’ protect the safety of the operator of the battery-powered system’’ and ‘’to prolong the life of the battery under normal operating cases.’’</a:t>
                </a:r>
                <a:r>
                  <a:rPr lang="en-GB" sz="1300" i="1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</a:rPr>
                  <a:t> (Battery Management Systems, volume II</a:t>
                </a:r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, 2016) </a:t>
                </a:r>
                <a:endParaRPr lang="en-GB" sz="1300" kern="0">
                  <a:latin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1300" spc="75">
                    <a:solidFill>
                      <a:srgbClr val="5A5A5A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Functionality of BMS (Balancer)</a:t>
                </a:r>
              </a:p>
              <a:p>
                <a:pPr marL="0" indent="0">
                  <a:buNone/>
                </a:pPr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For large packs a balancer is the right option as ‘’it maximizes the pack’s performance by balancing the cells’’ (Battery Management Systems for Large Lithium-Ion Battery Packs, 2010).</a:t>
                </a:r>
              </a:p>
              <a:p>
                <a:pPr marL="0" indent="0">
                  <a:buNone/>
                </a:pPr>
                <a:r>
                  <a:rPr lang="en-GB" sz="1300" spc="75">
                    <a:solidFill>
                      <a:srgbClr val="5A5A5A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Technology </a:t>
                </a:r>
              </a:p>
              <a:p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Analog (simple)</a:t>
                </a:r>
              </a:p>
              <a:p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Digital (Sophisticated)</a:t>
                </a:r>
              </a:p>
              <a:p>
                <a:pPr marL="0" indent="0">
                  <a:buNone/>
                </a:pPr>
                <a:r>
                  <a:rPr lang="en-GB" sz="1300" kern="0">
                    <a:latin typeface="Calibri" panose="020F0502020204030204" pitchFamily="34" charset="0"/>
                    <a:cs typeface="Arial" panose="020B0604020202020204" pitchFamily="34" charset="0"/>
                  </a:rPr>
                  <a:t>Chosen BMS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𝑇𝑜𝑡𝑎𝑙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𝑏𝑎𝑡𝑡𝑒𝑟𝑦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𝑐𝑒𝑙𝑙𝑠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𝐶𝑒𝑙𝑙𝑠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𝑝𝑒𝑟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𝑚𝑜𝑑𝑢𝑙𝑒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×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𝑛𝑢𝑚𝑏𝑒𝑟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𝑜𝑓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300" i="1" smtClean="0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𝑐𝑒𝑙𝑙𝑠</m:t>
                    </m:r>
                  </m:oMath>
                </a14:m>
                <a:r>
                  <a:rPr lang="en-GB" sz="13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</a:t>
                </a:r>
                <a:r>
                  <a:rPr lang="en-GB" sz="13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11</a:t>
                </a:r>
              </a:p>
              <a:p>
                <a:pPr marL="0" indent="0">
                  <a:buNone/>
                </a:pPr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Orion BMS</a:t>
                </a:r>
                <a:endParaRPr lang="en-GB" sz="1300">
                  <a:solidFill>
                    <a:srgbClr val="44546A"/>
                  </a:solidFill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monitor every cell voltage</a:t>
                </a:r>
              </a:p>
              <a:p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has intelligent cell balancing, enforces minimum and maxim cell voltages</a:t>
                </a:r>
              </a:p>
              <a:p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enforces max current limits.</a:t>
                </a:r>
              </a:p>
              <a:p>
                <a:r>
                  <a:rPr lang="en-GB" sz="1300" kern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can limit temperature and monitor the state of charge.</a:t>
                </a:r>
              </a:p>
              <a:p>
                <a:endParaRPr lang="en-GB" sz="120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C4E9265-39BB-0DC1-BDF3-8FE62EEF72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2392" y="790709"/>
                <a:ext cx="6170524" cy="5683833"/>
              </a:xfrm>
              <a:blipFill>
                <a:blip r:embed="rId2"/>
                <a:stretch>
                  <a:fillRect t="-4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6B3E283A-C82E-CBC7-1E8D-C485371444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774" y="461412"/>
            <a:ext cx="2540538" cy="1925566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089B2924-428C-6B35-A2F0-775044BF6D7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096"/>
          <a:stretch/>
        </p:blipFill>
        <p:spPr bwMode="auto">
          <a:xfrm>
            <a:off x="9383170" y="736402"/>
            <a:ext cx="2540538" cy="148515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Table&#10;&#10;Description automatically generated with medium confidence">
            <a:extLst>
              <a:ext uri="{FF2B5EF4-FFF2-40B4-BE49-F238E27FC236}">
                <a16:creationId xmlns:a16="http://schemas.microsoft.com/office/drawing/2014/main" id="{4683E4F0-3DB3-AAA2-A5F5-C99FCA7C68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8423" y="2717696"/>
            <a:ext cx="4106055" cy="14480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29D5DB-2EBB-6932-1C44-79FD3ACB2B4F}"/>
              </a:ext>
            </a:extLst>
          </p:cNvPr>
          <p:cNvSpPr txBox="1"/>
          <p:nvPr/>
        </p:nvSpPr>
        <p:spPr>
          <a:xfrm>
            <a:off x="7028423" y="4736603"/>
            <a:ext cx="6096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Orion BMS specifications </a:t>
            </a:r>
          </a:p>
          <a:p>
            <a:pPr lvl="0"/>
            <a:endParaRPr lang="en-GB" sz="1200" b="1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·"/>
            </a:pP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“Cell voltage resolution of about 1.5mV</a:t>
            </a:r>
          </a:p>
          <a:p>
            <a:pPr marL="342900" lvl="0" indent="-342900">
              <a:buFont typeface="Symbol" panose="05050102010706020507" pitchFamily="18" charset="2"/>
              <a:buChar char="·"/>
            </a:pP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Maximum individual cell voltage rating: 0.5v to 5v per cell tap.</a:t>
            </a:r>
          </a:p>
          <a:p>
            <a:pPr marL="342900" lvl="0" indent="-342900">
              <a:buFont typeface="Symbol" panose="05050102010706020507" pitchFamily="18" charset="2"/>
              <a:buChar char="·"/>
            </a:pP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pack voltages from 13v up to 850v (max.)</a:t>
            </a:r>
          </a:p>
          <a:p>
            <a:pPr marL="342900" lvl="0" indent="-342900">
              <a:buFont typeface="Symbol" panose="05050102010706020507" pitchFamily="18" charset="2"/>
              <a:buChar char="·"/>
            </a:pP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Supports from 4 to 180 cells per BMS (more if units in series.)’’</a:t>
            </a:r>
          </a:p>
          <a:p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(Orion BMS Specifcation.pdf, 2023)</a:t>
            </a:r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97D26BE0-6CCF-67F2-B908-08E4BE2E12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145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104B2558-7D57-A581-DFA8-98B445C48D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1" r="12052" b="-1"/>
          <a:stretch/>
        </p:blipFill>
        <p:spPr>
          <a:xfrm>
            <a:off x="2972447" y="365998"/>
            <a:ext cx="2091761" cy="1770846"/>
          </a:xfrm>
          <a:prstGeom prst="rect">
            <a:avLst/>
          </a:prstGeom>
        </p:spPr>
      </p:pic>
      <p:pic>
        <p:nvPicPr>
          <p:cNvPr id="6" name="Picture 5" descr="Surface chart&#10;&#10;Description automatically generated with medium confidence">
            <a:extLst>
              <a:ext uri="{FF2B5EF4-FFF2-40B4-BE49-F238E27FC236}">
                <a16:creationId xmlns:a16="http://schemas.microsoft.com/office/drawing/2014/main" id="{E03BE829-5E56-1CAA-8C2A-6A42E9DDB0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2" r="25723" b="-1"/>
          <a:stretch/>
        </p:blipFill>
        <p:spPr bwMode="auto">
          <a:xfrm>
            <a:off x="6184548" y="202918"/>
            <a:ext cx="2315498" cy="1951636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7EB33604-9B5F-48CC-D8E2-A58D6A0B3A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997"/>
          <a:stretch/>
        </p:blipFill>
        <p:spPr>
          <a:xfrm>
            <a:off x="9384405" y="4217586"/>
            <a:ext cx="2294188" cy="1938992"/>
          </a:xfrm>
          <a:prstGeom prst="rect">
            <a:avLst/>
          </a:prstGeom>
        </p:spPr>
      </p:pic>
      <p:pic>
        <p:nvPicPr>
          <p:cNvPr id="9" name="Picture 8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FDFE9199-2899-67A3-DD89-81AC23D0156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" r="25234" b="3"/>
          <a:stretch/>
        </p:blipFill>
        <p:spPr>
          <a:xfrm>
            <a:off x="6075909" y="2834098"/>
            <a:ext cx="2448486" cy="2072849"/>
          </a:xfrm>
          <a:prstGeom prst="rect">
            <a:avLst/>
          </a:prstGeom>
        </p:spPr>
      </p:pic>
      <p:pic>
        <p:nvPicPr>
          <p:cNvPr id="7" name="Picture 6" descr="Chart, surface chart&#10;&#10;Description automatically generated">
            <a:extLst>
              <a:ext uri="{FF2B5EF4-FFF2-40B4-BE49-F238E27FC236}">
                <a16:creationId xmlns:a16="http://schemas.microsoft.com/office/drawing/2014/main" id="{F7FFA72B-81E1-D224-7222-4D502D8EB69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32039" b="3"/>
          <a:stretch/>
        </p:blipFill>
        <p:spPr>
          <a:xfrm>
            <a:off x="9523709" y="1109133"/>
            <a:ext cx="2315498" cy="1951641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E507F5C7-B70A-5320-12AC-74E422A3DFFE}"/>
              </a:ext>
            </a:extLst>
          </p:cNvPr>
          <p:cNvSpPr txBox="1"/>
          <p:nvPr/>
        </p:nvSpPr>
        <p:spPr>
          <a:xfrm>
            <a:off x="392273" y="2336030"/>
            <a:ext cx="568363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a split pack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“The use of a split pack can provide many benefits, including improved weight distribution, more efficient cooling and heating of the battery, and easier replacement and serviceability of individual modules”. (Liu et al., 2016)</a:t>
            </a:r>
          </a:p>
          <a:p>
            <a:endParaRPr lang="en-GB" sz="1200" b="1" kern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200" b="1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Honeycomb battery pack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The Porsche </a:t>
            </a:r>
            <a:r>
              <a:rPr lang="en-GB" sz="120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Taycan</a:t>
            </a:r>
            <a:r>
              <a:rPr lang="en-GB" sz="120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using aluminium extrusions to carry structural load. </a:t>
            </a:r>
          </a:p>
          <a:p>
            <a:endParaRPr lang="en-GB" sz="1200" b="1">
              <a:solidFill>
                <a:srgbClr val="000000"/>
              </a:solidFill>
              <a:latin typeface="Cambria" panose="02040503050406030204" pitchFamily="18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1200" b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Stress Analysis-Crash management </a:t>
            </a:r>
            <a:endParaRPr lang="en-GB" sz="1200" b="1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the battery pack is from made from an aluminium alloy that has a yield strength of 2.75e+07nm. </a:t>
            </a:r>
          </a:p>
          <a:p>
            <a:endParaRPr lang="en-GB" sz="1200" b="1"/>
          </a:p>
          <a:p>
            <a:r>
              <a:rPr lang="en-GB" sz="1200" b="1"/>
              <a:t>how to reduce stress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increase thickness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use curved or rounded edges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Material</a:t>
            </a:r>
          </a:p>
          <a:p>
            <a:endParaRPr lang="en-GB" sz="1200"/>
          </a:p>
          <a:p>
            <a:r>
              <a:rPr lang="en-GB" sz="1200" b="1"/>
              <a:t>Future development </a:t>
            </a:r>
          </a:p>
          <a:p>
            <a:r>
              <a:rPr lang="en-GB" sz="1200"/>
              <a:t>Integrating battery pack with body of vehicle</a:t>
            </a:r>
          </a:p>
          <a:p>
            <a:r>
              <a:rPr lang="en-GB" sz="1200"/>
              <a:t>Weight reduction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/>
          </a:p>
        </p:txBody>
      </p:sp>
      <p:pic>
        <p:nvPicPr>
          <p:cNvPr id="52" name="Picture 51" descr="Text&#10;&#10;Description automatically generated">
            <a:extLst>
              <a:ext uri="{FF2B5EF4-FFF2-40B4-BE49-F238E27FC236}">
                <a16:creationId xmlns:a16="http://schemas.microsoft.com/office/drawing/2014/main" id="{EE380042-DC73-5589-1AA9-9C75FDBEA5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64660B3-EC15-D7BF-D398-A7FA66009002}"/>
              </a:ext>
            </a:extLst>
          </p:cNvPr>
          <p:cNvCxnSpPr>
            <a:cxnSpLocks/>
            <a:stCxn id="3" idx="3"/>
            <a:endCxn id="5" idx="1"/>
          </p:cNvCxnSpPr>
          <p:nvPr/>
        </p:nvCxnSpPr>
        <p:spPr>
          <a:xfrm flipV="1">
            <a:off x="2460615" y="1251421"/>
            <a:ext cx="511832" cy="424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B60168AE-CA29-0312-8737-69F945533722}"/>
              </a:ext>
            </a:extLst>
          </p:cNvPr>
          <p:cNvCxnSpPr>
            <a:cxnSpLocks/>
            <a:stCxn id="5" idx="3"/>
            <a:endCxn id="6" idx="1"/>
          </p:cNvCxnSpPr>
          <p:nvPr/>
        </p:nvCxnSpPr>
        <p:spPr>
          <a:xfrm flipV="1">
            <a:off x="5064208" y="1178736"/>
            <a:ext cx="1120340" cy="726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348F58F0-1CE4-1886-837E-5A3C0BB790D3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8500046" y="1178736"/>
            <a:ext cx="1023663" cy="906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75D20030-84BD-C572-8CF1-A35DE06E022C}"/>
              </a:ext>
            </a:extLst>
          </p:cNvPr>
          <p:cNvCxnSpPr>
            <a:cxnSpLocks/>
            <a:stCxn id="9" idx="2"/>
            <a:endCxn id="10" idx="1"/>
          </p:cNvCxnSpPr>
          <p:nvPr/>
        </p:nvCxnSpPr>
        <p:spPr>
          <a:xfrm>
            <a:off x="7300152" y="4906947"/>
            <a:ext cx="2084253" cy="280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C55D56C-9D14-4EF7-642B-302747044BB3}"/>
              </a:ext>
            </a:extLst>
          </p:cNvPr>
          <p:cNvCxnSpPr>
            <a:cxnSpLocks/>
          </p:cNvCxnSpPr>
          <p:nvPr/>
        </p:nvCxnSpPr>
        <p:spPr>
          <a:xfrm flipH="1">
            <a:off x="7108377" y="2834098"/>
            <a:ext cx="2832036" cy="6037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id="{12DEEE8B-724A-AC60-FAA2-686BDF1067D5}"/>
              </a:ext>
            </a:extLst>
          </p:cNvPr>
          <p:cNvSpPr txBox="1"/>
          <p:nvPr/>
        </p:nvSpPr>
        <p:spPr>
          <a:xfrm>
            <a:off x="3951131" y="5261847"/>
            <a:ext cx="446683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GB" sz="12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’3D printing and advanced casting can allow for complex geometries and precise material distribution, which can further reduce weight while maintaining strength.’’ (Fenton,2017). 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B2C62F-77E0-2EE5-17BF-E819F113E6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5780" y="450986"/>
            <a:ext cx="2124835" cy="1685858"/>
          </a:xfrm>
          <a:prstGeom prst="rect">
            <a:avLst/>
          </a:prstGeom>
        </p:spPr>
      </p:pic>
      <p:pic>
        <p:nvPicPr>
          <p:cNvPr id="4" name="Picture 3" descr="Diagram, engineering drawing&#10;&#10;Description automatically generated">
            <a:extLst>
              <a:ext uri="{FF2B5EF4-FFF2-40B4-BE49-F238E27FC236}">
                <a16:creationId xmlns:a16="http://schemas.microsoft.com/office/drawing/2014/main" id="{BEC8430D-C6F7-173F-B1EE-C66AAD5D618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7" r="4" b="7146"/>
          <a:stretch/>
        </p:blipFill>
        <p:spPr>
          <a:xfrm>
            <a:off x="1610189" y="469388"/>
            <a:ext cx="877983" cy="74533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3498035-40A2-D039-DADA-92D9DDE9DA38}"/>
              </a:ext>
            </a:extLst>
          </p:cNvPr>
          <p:cNvSpPr txBox="1"/>
          <p:nvPr/>
        </p:nvSpPr>
        <p:spPr>
          <a:xfrm>
            <a:off x="-14514" y="63355"/>
            <a:ext cx="6110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Battery pack design and placement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841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5D9559B5-0AFF-ADAE-F50A-CF99AA0C87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66" y="517281"/>
            <a:ext cx="4544786" cy="2173338"/>
          </a:xfrm>
          <a:prstGeom prst="rect">
            <a:avLst/>
          </a:prstGeom>
        </p:spPr>
      </p:pic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B9724042-9D52-DF54-43AC-1666381D82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8296" y="470967"/>
            <a:ext cx="2140408" cy="2124656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FEE4872E-F3AA-082F-7309-EB8EACBD44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094" y="4705398"/>
            <a:ext cx="3123047" cy="2123694"/>
          </a:xfrm>
          <a:prstGeom prst="rect">
            <a:avLst/>
          </a:prstGeom>
        </p:spPr>
      </p:pic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8E0CEFAA-7DC8-A971-6947-C8EEE8039B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231" y="4689922"/>
            <a:ext cx="3897932" cy="2124656"/>
          </a:xfrm>
          <a:prstGeom prst="rect">
            <a:avLst/>
          </a:prstGeom>
        </p:spPr>
      </p:pic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3A98828A-EA23-6F72-7919-AECC588AB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1986610"/>
              </p:ext>
            </p:extLst>
          </p:nvPr>
        </p:nvGraphicFramePr>
        <p:xfrm>
          <a:off x="3923509" y="4689922"/>
          <a:ext cx="3928354" cy="20695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2C13B93D-1EF5-C5DE-3880-CA55EC02DB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1553BD-AF65-F893-D2EB-6B7B21C72F98}"/>
              </a:ext>
            </a:extLst>
          </p:cNvPr>
          <p:cNvSpPr txBox="1"/>
          <p:nvPr/>
        </p:nvSpPr>
        <p:spPr>
          <a:xfrm>
            <a:off x="111415" y="264"/>
            <a:ext cx="8969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Power and torque curve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2A08DD-F027-7B31-5FF8-2DA32A94CBEA}"/>
              </a:ext>
            </a:extLst>
          </p:cNvPr>
          <p:cNvSpPr txBox="1"/>
          <p:nvPr/>
        </p:nvSpPr>
        <p:spPr>
          <a:xfrm>
            <a:off x="8632371" y="1144267"/>
            <a:ext cx="26566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</a:t>
            </a:r>
            <a:r>
              <a:rPr lang="en-GB" sz="1200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graph shows that vehicle will have a smoother acceleration due to its flatter torque curve and has a much higher torque output at low speeds. </a:t>
            </a:r>
            <a:endParaRPr lang="en-GB" sz="12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720873-D1B9-A29A-1477-280A61F9AB3F}"/>
                  </a:ext>
                </a:extLst>
              </p:cNvPr>
              <p:cNvSpPr txBox="1"/>
              <p:nvPr/>
            </p:nvSpPr>
            <p:spPr>
              <a:xfrm>
                <a:off x="141726" y="2743308"/>
                <a:ext cx="6494079" cy="23391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/>
                  <a:t>Regenerative breaking </a:t>
                </a:r>
              </a:p>
              <a:p>
                <a:pPr>
                  <a:spcAft>
                    <a:spcPts val="800"/>
                  </a:spcAft>
                </a:pPr>
                <a:endParaRPr lang="en-GB" sz="1200" spc="75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Yu Mincho" panose="02020400000000000000" pitchFamily="18" charset="-128"/>
                  <a:cs typeface="Arial" panose="020B0604020202020204" pitchFamily="34" charset="0"/>
                </a:endParaRPr>
              </a:p>
              <a:p>
                <a:pPr>
                  <a:spcAft>
                    <a:spcPts val="800"/>
                  </a:spcAft>
                </a:pPr>
                <a:r>
                  <a:rPr lang="en-GB" sz="1200" spc="75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Calculating resistance forces</a:t>
                </a:r>
              </a:p>
              <a:p>
                <a:pPr marL="171450" indent="-171450">
                  <a:spcAft>
                    <a:spcPts val="8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𝑅𝑜𝑙𝑙𝑖𝑛𝑔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𝑅𝑒𝑠𝑖𝑠𝑡𝑎𝑛𝑐𝑒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𝑓𝑜𝑟𝑐𝑒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=(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𝑅𝑜𝑙𝑙𝑖𝑛𝑔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𝑟𝑒𝑠𝑖𝑠𝑡𝑎𝑛𝑐𝑒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×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𝑣𝑒h𝑖𝑐𝑙𝑒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)×0.000000277778</m:t>
                    </m:r>
                  </m:oMath>
                </a14:m>
                <a:endParaRPr lang="en-GB" sz="1200" i="1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𝐶𝑜𝑒𝑓𝑓𝑖𝑐𝑖𝑒𝑛𝑡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𝑑𝑟𝑎𝑔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𝑓𝑜𝑟𝑐𝑒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=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𝐶𝑜𝑒𝑓𝑓𝑖𝑐𝑖𝑒𝑛𝑡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𝑑𝑟𝑎𝑔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×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𝑣𝑒h𝑖𝑐𝑙𝑒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)×0.000000277778</m:t>
                    </m:r>
                  </m:oMath>
                </a14:m>
                <a:endParaRPr lang="en-GB" sz="1200" i="1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𝑇𝑜𝑡𝑎𝑙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𝑅𝑒𝑠𝑖𝑠𝑡𝑎𝑛𝑐𝑒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𝐶𝑜𝑒𝑓𝑓𝑖𝑐𝑖𝑒𝑛𝑡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𝑜𝑓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𝑑𝑟𝑎𝑔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𝑓𝑜𝑟𝑐𝑒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+</m:t>
                    </m:r>
                  </m:oMath>
                </a14:m>
                <a:r>
                  <a:rPr lang="en-GB" sz="1200" i="1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  Rolling resistance force</a:t>
                </a:r>
              </a:p>
              <a:p>
                <a:endParaRPr lang="en-GB" sz="1200" i="1">
                  <a:solidFill>
                    <a:srgbClr val="44546A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endParaRPr lang="en-GB" sz="18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endParaRPr lang="en-GB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8720873-D1B9-A29A-1477-280A61F9AB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26" y="2743308"/>
                <a:ext cx="6494079" cy="2339102"/>
              </a:xfrm>
              <a:prstGeom prst="rect">
                <a:avLst/>
              </a:prstGeom>
              <a:blipFill>
                <a:blip r:embed="rId8"/>
                <a:stretch>
                  <a:fillRect l="-750" t="-15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54A6136-70D1-05F6-4766-55848D000A82}"/>
                  </a:ext>
                </a:extLst>
              </p:cNvPr>
              <p:cNvSpPr txBox="1"/>
              <p:nvPr/>
            </p:nvSpPr>
            <p:spPr>
              <a:xfrm>
                <a:off x="6965173" y="2880150"/>
                <a:ext cx="5441999" cy="24827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1450" indent="-171450"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𝑊h𝑒𝑒𝑙</m:t>
                    </m:r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𝐼𝑛𝑒𝑟𝑡𝑖𝑎</m:t>
                    </m:r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= </m:t>
                    </m:r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𝑀𝑘</m:t>
                    </m:r>
                    <m:r>
                      <a:rPr lang="en-GB" sz="120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^2 </m:t>
                    </m:r>
                  </m:oMath>
                </a14:m>
                <a:r>
                  <a:rPr lang="en-GB" sz="1200" i="1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16</a:t>
                </a: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tx1"/>
                    </a:solidFill>
                    <a:effectLst/>
                    <a:latin typeface="Cambria Math" panose="02040503050406030204" pitchFamily="18" charset="0"/>
                    <a:ea typeface="Yu Mincho" panose="02020400000000000000" pitchFamily="18" charset="-128"/>
                    <a:cs typeface="Calibri" panose="020F050202020403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𝐸𝑛𝑔𝑖𝑛𝑒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𝑖𝑛𝑒𝑟𝑡𝑖𝑎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+ (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𝐺𝑓𝑑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^2/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𝑟𝑎𝑑𝑤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^2 ∗ 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𝑖𝑛𝑒𝑟𝑡𝑖𝑎</m:t>
                    </m:r>
                    <m:r>
                      <a:rPr lang="en-GB" sz="12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)</m:t>
                    </m:r>
                  </m:oMath>
                </a14:m>
                <a:r>
                  <a:rPr lang="en-GB" sz="1200" i="1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Equation 17</a:t>
                </a:r>
              </a:p>
              <a:p>
                <a:pPr>
                  <a:spcAft>
                    <a:spcPts val="800"/>
                  </a:spcAft>
                </a:pPr>
                <a:r>
                  <a:rPr lang="en-GB" sz="1200"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 </a:t>
                </a:r>
                <a:r>
                  <a:rPr lang="en-GB" sz="1200" b="1" spc="75">
                    <a:effectLst/>
                    <a:latin typeface="Calibri" panose="020F0502020204030204" pitchFamily="34" charset="0"/>
                    <a:ea typeface="Yu Mincho" panose="02020400000000000000" pitchFamily="18" charset="-128"/>
                    <a:cs typeface="Arial" panose="020B0604020202020204" pitchFamily="34" charset="0"/>
                  </a:rPr>
                  <a:t>Method to calculating energy recovered at rear wheels.</a:t>
                </a: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r>
                  <a:rPr lang="en-GB" sz="120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𝑅𝑒𝑎𝑟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𝑤h𝑒𝑒𝑙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(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𝐾𝑔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)=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𝑉𝑒h𝑖𝑐𝑙𝑒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𝑤𝑒𝑖𝑔h𝑡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×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𝑒𝑠𝑡𝑖𝑚𝑎𝑡𝑒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𝑟𝑒𝑎𝑟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𝑤𝑒𝑖𝑔h𝑡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𝑑𝑖𝑠𝑡𝑟𝑖𝑏𝑢𝑡𝑖𝑜𝑛</m:t>
                    </m:r>
                  </m:oMath>
                </a14:m>
                <a:r>
                  <a:rPr lang="en-GB" sz="12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               </a:t>
                </a: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r>
                  <a:rPr lang="en-GB" sz="120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𝑅𝑒𝑎𝑟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𝐵𝑟𝑎𝑘𝑖𝑛𝑔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𝑓𝑜𝑟𝑐𝑒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d>
                      <m:dPr>
                        <m:ctrlP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Calibri" panose="020F0502020204030204" pitchFamily="34" charset="0"/>
                          </a:rPr>
                        </m:ctrlPr>
                      </m:dPr>
                      <m:e>
                        <m:r>
                          <a:rPr lang="en-GB" sz="1200" i="1">
                            <a:solidFill>
                              <a:srgbClr val="44546A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Calibri" panose="020F0502020204030204" pitchFamily="34" charset="0"/>
                          </a:rPr>
                          <m:t>𝑁</m:t>
                        </m:r>
                      </m:e>
                    </m:d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=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𝑅𝑒𝑎𝑟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𝑤h𝑒𝑒𝑙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𝑚𝑎𝑠𝑠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 ×</m:t>
                    </m:r>
                    <m:r>
                      <a:rPr lang="en-GB" sz="1200" i="1">
                        <a:solidFill>
                          <a:srgbClr val="44546A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m:t>𝐴𝑐𝑐𝑒𝑙𝑒𝑟𝑎𝑡𝑖𝑜𝑛</m:t>
                    </m:r>
                  </m:oMath>
                </a14:m>
                <a:endParaRPr lang="en-GB" sz="1200">
                  <a:solidFill>
                    <a:srgbClr val="44546A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  <a:p>
                <a:r>
                  <a:rPr lang="en-GB" sz="180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 </a:t>
                </a:r>
              </a:p>
              <a:p>
                <a:r>
                  <a:rPr lang="en-GB" sz="1200" i="1">
                    <a:solidFill>
                      <a:srgbClr val="44546A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      </a:t>
                </a:r>
              </a:p>
              <a:p>
                <a:pPr marL="171450" indent="-1714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44546A"/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 </m:t>
                      </m:r>
                    </m:oMath>
                  </m:oMathPara>
                </a14:m>
                <a:endParaRPr lang="en-GB" sz="1800" i="1">
                  <a:solidFill>
                    <a:srgbClr val="44546A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54A6136-70D1-05F6-4766-55848D000A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5173" y="2880150"/>
                <a:ext cx="5441999" cy="2482731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3807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fan, device, engine&#10;&#10;Description automatically generated">
            <a:extLst>
              <a:ext uri="{FF2B5EF4-FFF2-40B4-BE49-F238E27FC236}">
                <a16:creationId xmlns:a16="http://schemas.microsoft.com/office/drawing/2014/main" id="{DB28B51B-F7BA-6D80-4496-4C5F23C2D5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287" y="1091248"/>
            <a:ext cx="2069370" cy="1902676"/>
          </a:xfrm>
          <a:prstGeom prst="rect">
            <a:avLst/>
          </a:prstGeom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688D9B05-3EF5-DBF6-3382-A77482ECE1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476" y="936307"/>
            <a:ext cx="4841240" cy="4985385"/>
          </a:xfrm>
          <a:prstGeom prst="rect">
            <a:avLst/>
          </a:prstGeom>
        </p:spPr>
      </p:pic>
      <p:pic>
        <p:nvPicPr>
          <p:cNvPr id="6" name="Picture 5" descr="Chart, diagram&#10;&#10;Description automatically generated">
            <a:extLst>
              <a:ext uri="{FF2B5EF4-FFF2-40B4-BE49-F238E27FC236}">
                <a16:creationId xmlns:a16="http://schemas.microsoft.com/office/drawing/2014/main" id="{0AD022AD-2DBC-C90F-A84B-10028EE324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2786" y="1091248"/>
            <a:ext cx="3240750" cy="2145475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CB54F20-BDE9-0BF6-701C-84D33671D9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771" y="147949"/>
            <a:ext cx="1625600" cy="5391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D4CC64-7670-02CE-4C0B-C9B6A61868C7}"/>
              </a:ext>
            </a:extLst>
          </p:cNvPr>
          <p:cNvSpPr txBox="1"/>
          <p:nvPr/>
        </p:nvSpPr>
        <p:spPr>
          <a:xfrm>
            <a:off x="5488486" y="3400878"/>
            <a:ext cx="6115050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12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Emrax</a:t>
            </a: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268 is a high-performance electric motor developed by the company </a:t>
            </a:r>
            <a:r>
              <a:rPr lang="en-GB" sz="12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Emrax</a:t>
            </a:r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It is a permanent magnet axial flux synchronous motor, which means that the magnetic fields that generate torque are arranged in a disc-shaped configuration that is perpendicular to the axis of rotation.</a:t>
            </a:r>
          </a:p>
          <a:p>
            <a:pPr algn="just">
              <a:lnSpc>
                <a:spcPct val="150000"/>
              </a:lnSpc>
            </a:pPr>
            <a:r>
              <a:rPr lang="en-GB" sz="1200" b="1" i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Synchronous operation 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“The use of synchronous operation with a carefully designed wind arrangement results in a high efficiency motor with minimal energy loss’’ (</a:t>
            </a:r>
            <a:r>
              <a:rPr lang="en-GB" sz="1200" kern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Larminie</a:t>
            </a:r>
            <a:r>
              <a:rPr lang="en-GB" sz="12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Lowry, 2012) </a:t>
            </a:r>
            <a:endParaRPr lang="en-GB" sz="1200" kern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graph illustrates that the motor operates at its highest efficiency within a specific range of torque values, specifically around 200Nm at 1500-3000 RPM. Running the motor with in this optimal operating zone, allows the team to operate the vehicle at maximum efficiency with little power loss. </a:t>
            </a:r>
          </a:p>
          <a:p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BD5CD3-F9BC-0D42-5219-C7E7B59A4B05}"/>
              </a:ext>
            </a:extLst>
          </p:cNvPr>
          <p:cNvSpPr txBox="1"/>
          <p:nvPr/>
        </p:nvSpPr>
        <p:spPr>
          <a:xfrm>
            <a:off x="224476" y="251353"/>
            <a:ext cx="6585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EMRAX 268 Motor</a:t>
            </a:r>
          </a:p>
        </p:txBody>
      </p:sp>
    </p:spTree>
    <p:extLst>
      <p:ext uri="{BB962C8B-B14F-4D97-AF65-F5344CB8AC3E}">
        <p14:creationId xmlns:p14="http://schemas.microsoft.com/office/powerpoint/2010/main" val="1086617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1C402A-6D5F-B14E-4AC7-D7F01B9B77EC}"/>
              </a:ext>
            </a:extLst>
          </p:cNvPr>
          <p:cNvSpPr txBox="1"/>
          <p:nvPr/>
        </p:nvSpPr>
        <p:spPr>
          <a:xfrm>
            <a:off x="292962" y="142043"/>
            <a:ext cx="4882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Motor controller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37427-3241-3C20-E837-03E799A277B7}"/>
              </a:ext>
            </a:extLst>
          </p:cNvPr>
          <p:cNvSpPr txBox="1"/>
          <p:nvPr/>
        </p:nvSpPr>
        <p:spPr>
          <a:xfrm>
            <a:off x="514905" y="852256"/>
            <a:ext cx="1544714" cy="648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pic>
        <p:nvPicPr>
          <p:cNvPr id="2" name="Picture 1" descr="Application&#10;&#10;Description automatically generated with low confidence">
            <a:extLst>
              <a:ext uri="{FF2B5EF4-FFF2-40B4-BE49-F238E27FC236}">
                <a16:creationId xmlns:a16="http://schemas.microsoft.com/office/drawing/2014/main" id="{E87BC389-03A6-4C45-073C-11EE2BF0D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9744" y="649532"/>
            <a:ext cx="3946397" cy="1962150"/>
          </a:xfrm>
          <a:prstGeom prst="rect">
            <a:avLst/>
          </a:prstGeom>
        </p:spPr>
      </p:pic>
      <p:pic>
        <p:nvPicPr>
          <p:cNvPr id="3" name="Picture 2" descr="A picture containing cable, connector&#10;&#10;Description automatically generated">
            <a:extLst>
              <a:ext uri="{FF2B5EF4-FFF2-40B4-BE49-F238E27FC236}">
                <a16:creationId xmlns:a16="http://schemas.microsoft.com/office/drawing/2014/main" id="{5DEDD0DA-0E0C-0462-CFB0-8AEEA2F8028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537" y="1272923"/>
            <a:ext cx="1788795" cy="17887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55A7DD-5CE8-8B86-2328-D3A394FC8D24}"/>
              </a:ext>
            </a:extLst>
          </p:cNvPr>
          <p:cNvSpPr txBox="1"/>
          <p:nvPr/>
        </p:nvSpPr>
        <p:spPr>
          <a:xfrm>
            <a:off x="4663312" y="2755597"/>
            <a:ext cx="47026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DVT controller software can be used to calibrate and configure the controller, based on the use case.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Cutback feature can prevent overvoltage, as well as thermal runaway, which is the leading cause of battery fires.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Can monitor data during usage, which could be used to improve performance and fix possible issues (traction, driver preferences)</a:t>
            </a:r>
          </a:p>
        </p:txBody>
      </p:sp>
      <p:pic>
        <p:nvPicPr>
          <p:cNvPr id="7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E9514C2F-BADD-5571-A34C-E02BB6BBE0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904" y="4329530"/>
            <a:ext cx="3880932" cy="23371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131351-014A-D232-A6DE-E92805A23887}"/>
              </a:ext>
            </a:extLst>
          </p:cNvPr>
          <p:cNvSpPr txBox="1"/>
          <p:nvPr/>
        </p:nvSpPr>
        <p:spPr>
          <a:xfrm>
            <a:off x="104055" y="3280472"/>
            <a:ext cx="47026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Deadman switch can be activated after a set time of idling for safety purposes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Wheel lock prevention, through the use of a speed limit within the controller.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E2114D-00C1-2A4E-4A1B-921394BA8985}"/>
              </a:ext>
            </a:extLst>
          </p:cNvPr>
          <p:cNvSpPr txBox="1"/>
          <p:nvPr/>
        </p:nvSpPr>
        <p:spPr>
          <a:xfrm>
            <a:off x="403934" y="1030443"/>
            <a:ext cx="26972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Sevcon Gen4 Size10 Motor controller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Within requirements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Lightweight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Programmable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Widely used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Low resistivity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0145D2-D412-BED6-E842-8391624580A0}"/>
              </a:ext>
            </a:extLst>
          </p:cNvPr>
          <p:cNvSpPr txBox="1"/>
          <p:nvPr/>
        </p:nvSpPr>
        <p:spPr>
          <a:xfrm>
            <a:off x="4270057" y="4590127"/>
            <a:ext cx="41260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Cooling should keep controller below 80-85 degrees.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Cutback feature shouldn't affect power output – running well below maximum continuous current output @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942AA6-10F7-F8B8-4FCC-DE35D5A6221F}"/>
              </a:ext>
            </a:extLst>
          </p:cNvPr>
          <p:cNvSpPr txBox="1"/>
          <p:nvPr/>
        </p:nvSpPr>
        <p:spPr>
          <a:xfrm>
            <a:off x="4270057" y="5715116"/>
            <a:ext cx="53923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Data gathered from motor controller &amp; BMS should be sufficient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0871C7-8CAF-0BDB-0835-C41420E8EB86}"/>
              </a:ext>
            </a:extLst>
          </p:cNvPr>
          <p:cNvSpPr txBox="1"/>
          <p:nvPr/>
        </p:nvSpPr>
        <p:spPr>
          <a:xfrm>
            <a:off x="924232" y="2755597"/>
            <a:ext cx="27726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(Voltsport, 2022)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94C471-C935-BA5A-4028-7E1AD0140540}"/>
              </a:ext>
            </a:extLst>
          </p:cNvPr>
          <p:cNvSpPr txBox="1"/>
          <p:nvPr/>
        </p:nvSpPr>
        <p:spPr>
          <a:xfrm>
            <a:off x="4365368" y="2470102"/>
            <a:ext cx="61009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(Voltsport, 2022)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C14E78-4E2D-7FA3-903C-E8FCC4443A43}"/>
              </a:ext>
            </a:extLst>
          </p:cNvPr>
          <p:cNvSpPr txBox="1"/>
          <p:nvPr/>
        </p:nvSpPr>
        <p:spPr>
          <a:xfrm>
            <a:off x="846466" y="6478802"/>
            <a:ext cx="610091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(Voltsport, 2022)</a:t>
            </a:r>
          </a:p>
        </p:txBody>
      </p:sp>
    </p:spTree>
    <p:extLst>
      <p:ext uri="{BB962C8B-B14F-4D97-AF65-F5344CB8AC3E}">
        <p14:creationId xmlns:p14="http://schemas.microsoft.com/office/powerpoint/2010/main" val="2991847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1C402A-6D5F-B14E-4AC7-D7F01B9B77EC}"/>
              </a:ext>
            </a:extLst>
          </p:cNvPr>
          <p:cNvSpPr txBox="1"/>
          <p:nvPr/>
        </p:nvSpPr>
        <p:spPr>
          <a:xfrm>
            <a:off x="292962" y="142043"/>
            <a:ext cx="4882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Motor controller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37427-3241-3C20-E837-03E799A277B7}"/>
              </a:ext>
            </a:extLst>
          </p:cNvPr>
          <p:cNvSpPr txBox="1"/>
          <p:nvPr/>
        </p:nvSpPr>
        <p:spPr>
          <a:xfrm>
            <a:off x="292962" y="904972"/>
            <a:ext cx="6063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The equation above states that as the length of a wire increases, the resistivity also increases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220D88A-B6C9-057F-C077-9F621A8F82AD}"/>
                  </a:ext>
                </a:extLst>
              </p:cNvPr>
              <p:cNvSpPr txBox="1"/>
              <p:nvPr/>
            </p:nvSpPr>
            <p:spPr>
              <a:xfrm>
                <a:off x="1016492" y="575257"/>
                <a:ext cx="123399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1800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ρ</m:t>
                      </m:r>
                      <m:r>
                        <a:rPr lang="en-GB" sz="1800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 = </m:t>
                      </m:r>
                      <m:r>
                        <m:rPr>
                          <m:sty m:val="p"/>
                        </m:rPr>
                        <a:rPr lang="en-GB" sz="1800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RA</m:t>
                      </m:r>
                      <m:r>
                        <a:rPr lang="en-GB" sz="1800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GB" sz="1800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m:t>l</m:t>
                      </m:r>
                    </m:oMath>
                  </m:oMathPara>
                </a14:m>
                <a:endParaRPr lang="en-GB" sz="18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endParaRPr lang="en-GB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220D88A-B6C9-057F-C077-9F621A8F82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492" y="575257"/>
                <a:ext cx="1233997" cy="64633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 descr="A picture containing bridge, building&#10;&#10;Description automatically generated">
            <a:extLst>
              <a:ext uri="{FF2B5EF4-FFF2-40B4-BE49-F238E27FC236}">
                <a16:creationId xmlns:a16="http://schemas.microsoft.com/office/drawing/2014/main" id="{5C6B949D-5542-67BA-66BB-B9C6163416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71" y="1366637"/>
            <a:ext cx="3620435" cy="25233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4A18A0-30DD-BF28-DD56-A8BAC6DF8364}"/>
              </a:ext>
            </a:extLst>
          </p:cNvPr>
          <p:cNvSpPr txBox="1"/>
          <p:nvPr/>
        </p:nvSpPr>
        <p:spPr>
          <a:xfrm>
            <a:off x="4060706" y="1280628"/>
            <a:ext cx="5734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Shorter length = less losses = more 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Weight distribution consideration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Packaging of other components consideration - impacts</a:t>
            </a:r>
          </a:p>
        </p:txBody>
      </p:sp>
      <p:pic>
        <p:nvPicPr>
          <p:cNvPr id="12" name="Picture 11" descr="A picture containing calendar&#10;&#10;Description automatically generated">
            <a:extLst>
              <a:ext uri="{FF2B5EF4-FFF2-40B4-BE49-F238E27FC236}">
                <a16:creationId xmlns:a16="http://schemas.microsoft.com/office/drawing/2014/main" id="{946DA947-C131-BA7A-532C-94096A5F7E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492" y="4143574"/>
            <a:ext cx="2485743" cy="213916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DF6D971-9FB1-2812-55E9-84E47BD142C9}"/>
              </a:ext>
            </a:extLst>
          </p:cNvPr>
          <p:cNvSpPr txBox="1"/>
          <p:nvPr/>
        </p:nvSpPr>
        <p:spPr>
          <a:xfrm>
            <a:off x="3950563" y="4225771"/>
            <a:ext cx="4971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Mounting plate – 8mm aluminium plate.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Secured to chassis tubes with hardware.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Rubber gasket could be added to reduce vibrations/shock absorption.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A389365-626C-A067-B7D8-256A9A61E8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6128" y="2187232"/>
            <a:ext cx="3209469" cy="1553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993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D35E9-47DB-D575-ED09-BBC6DF3E5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602673"/>
          </a:xfrm>
        </p:spPr>
        <p:txBody>
          <a:bodyPr>
            <a:normAutofit/>
          </a:bodyPr>
          <a:lstStyle/>
          <a:p>
            <a:r>
              <a:rPr lang="en-GB" sz="2800"/>
              <a:t>Chassis and dynamics suspension measurements</a:t>
            </a:r>
          </a:p>
        </p:txBody>
      </p:sp>
      <p:pic>
        <p:nvPicPr>
          <p:cNvPr id="5" name="Picture 4" descr="A picture containing parked, yellow, transport, equipment&#10;&#10;Description automatically generated">
            <a:extLst>
              <a:ext uri="{FF2B5EF4-FFF2-40B4-BE49-F238E27FC236}">
                <a16:creationId xmlns:a16="http://schemas.microsoft.com/office/drawing/2014/main" id="{61454856-EE12-799F-6A4D-4F03930582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2673"/>
            <a:ext cx="3334326" cy="25007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D96B52-367C-C95D-A7F9-F0011DC06C1A}"/>
              </a:ext>
            </a:extLst>
          </p:cNvPr>
          <p:cNvSpPr txBox="1"/>
          <p:nvPr/>
        </p:nvSpPr>
        <p:spPr>
          <a:xfrm>
            <a:off x="3283528" y="1114381"/>
            <a:ext cx="26046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Measurements taken for x, y &amp; z coordinates conforming with the LSA coordinates system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(Lotus Cars ltd., 2015).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36D175-0166-AA67-61D3-E5EBACB37ECC}"/>
              </a:ext>
            </a:extLst>
          </p:cNvPr>
          <p:cNvSpPr txBox="1"/>
          <p:nvPr/>
        </p:nvSpPr>
        <p:spPr>
          <a:xfrm>
            <a:off x="6855908" y="2622164"/>
            <a:ext cx="31865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These measurements were plotted into excel to draw comparisons on the suspensions symmetry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905BB3-3B81-9EF5-B6B2-C519753D7C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03417"/>
            <a:ext cx="5879206" cy="375458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F20AB43-3203-E4ED-5B8D-0F34B045CA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3859" y="0"/>
            <a:ext cx="226814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3F361D-340B-725C-B74C-8C73F40187A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156" t="32519" r="36346" b="28921"/>
          <a:stretch/>
        </p:blipFill>
        <p:spPr>
          <a:xfrm>
            <a:off x="5993293" y="724775"/>
            <a:ext cx="2455888" cy="17297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721CA0D-B3E8-B191-3FB2-A1506984D8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7971" y="4008138"/>
            <a:ext cx="3727123" cy="284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231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850C-F936-D3EE-07BA-BEDEF3B33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10044545" cy="512618"/>
          </a:xfrm>
        </p:spPr>
        <p:txBody>
          <a:bodyPr>
            <a:normAutofit fontScale="90000"/>
          </a:bodyPr>
          <a:lstStyle/>
          <a:p>
            <a:r>
              <a:rPr lang="en-GB" sz="2800"/>
              <a:t>Chassis and dynamics suspension measurements</a:t>
            </a:r>
          </a:p>
        </p:txBody>
      </p:sp>
      <p:pic>
        <p:nvPicPr>
          <p:cNvPr id="4" name="Picture 3" descr="Chart&#10;&#10;Description automatically generated with medium confidence">
            <a:extLst>
              <a:ext uri="{FF2B5EF4-FFF2-40B4-BE49-F238E27FC236}">
                <a16:creationId xmlns:a16="http://schemas.microsoft.com/office/drawing/2014/main" id="{96555507-FCC5-5640-2F33-925DF8F031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1397112"/>
            <a:ext cx="6096000" cy="4063775"/>
          </a:xfrm>
          <a:prstGeom prst="rect">
            <a:avLst/>
          </a:prstGeom>
        </p:spPr>
      </p:pic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9D21CDB9-D03F-268C-E391-5BA5CC5DB5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97112"/>
            <a:ext cx="6096000" cy="4063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E9CFE9-3422-B2BA-2534-9C237ADE1C42}"/>
              </a:ext>
            </a:extLst>
          </p:cNvPr>
          <p:cNvSpPr txBox="1"/>
          <p:nvPr/>
        </p:nvSpPr>
        <p:spPr>
          <a:xfrm>
            <a:off x="-6" y="1027780"/>
            <a:ext cx="6096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Coordinates copied from right side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606383-1F49-2246-6D81-F1DEBA7F491B}"/>
              </a:ext>
            </a:extLst>
          </p:cNvPr>
          <p:cNvSpPr txBox="1"/>
          <p:nvPr/>
        </p:nvSpPr>
        <p:spPr>
          <a:xfrm>
            <a:off x="6095997" y="1027780"/>
            <a:ext cx="6096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Coordinates copied from left side</a:t>
            </a:r>
          </a:p>
        </p:txBody>
      </p:sp>
    </p:spTree>
    <p:extLst>
      <p:ext uri="{BB962C8B-B14F-4D97-AF65-F5344CB8AC3E}">
        <p14:creationId xmlns:p14="http://schemas.microsoft.com/office/powerpoint/2010/main" val="3935763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DBEEC8F-DE0D-C095-804C-A08F4C9AC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044545" cy="512618"/>
          </a:xfrm>
        </p:spPr>
        <p:txBody>
          <a:bodyPr>
            <a:normAutofit fontScale="90000"/>
          </a:bodyPr>
          <a:lstStyle/>
          <a:p>
            <a:r>
              <a:rPr lang="en-GB" sz="2800"/>
              <a:t>Chassis and dynamics suspension measurements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C4209B-0002-DC97-C8A3-B7B1F7103C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506" y="677473"/>
            <a:ext cx="6496329" cy="2335891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741138-C5B4-24B9-A3BB-61EF3D4E6D4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77473"/>
            <a:ext cx="5464122" cy="2335891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4A2836-16D6-FE27-565B-B72EF5FB2D7A}"/>
              </a:ext>
            </a:extLst>
          </p:cNvPr>
          <p:cNvSpPr txBox="1"/>
          <p:nvPr/>
        </p:nvSpPr>
        <p:spPr>
          <a:xfrm>
            <a:off x="0" y="3178219"/>
            <a:ext cx="3686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decision made would be to fix the suspension connection points to match the coordinates from the left side of the vehicle.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6F5977-5252-37B9-44D1-3FF570121877}"/>
              </a:ext>
            </a:extLst>
          </p:cNvPr>
          <p:cNvSpPr txBox="1"/>
          <p:nvPr/>
        </p:nvSpPr>
        <p:spPr>
          <a:xfrm>
            <a:off x="310230" y="4733146"/>
            <a:ext cx="36313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Rear suspension</a:t>
            </a:r>
          </a:p>
          <a:p>
            <a:endParaRPr lang="en-GB" b="1" u="sng"/>
          </a:p>
          <a:p>
            <a:r>
              <a:rPr lang="en-GB"/>
              <a:t>The rear suspension could not be modelled within </a:t>
            </a:r>
            <a:r>
              <a:rPr lang="en-GB" err="1"/>
              <a:t>WinGeo</a:t>
            </a:r>
            <a:r>
              <a:rPr lang="en-GB"/>
              <a:t> due to it being a combination of a de </a:t>
            </a:r>
            <a:r>
              <a:rPr lang="en-GB" err="1"/>
              <a:t>dion</a:t>
            </a:r>
            <a:r>
              <a:rPr lang="en-GB"/>
              <a:t> and double a arm system.</a:t>
            </a:r>
          </a:p>
        </p:txBody>
      </p:sp>
      <p:pic>
        <p:nvPicPr>
          <p:cNvPr id="8" name="Picture 7" descr="A picture containing yellow, indoor, equipment&#10;&#10;Description automatically generated">
            <a:extLst>
              <a:ext uri="{FF2B5EF4-FFF2-40B4-BE49-F238E27FC236}">
                <a16:creationId xmlns:a16="http://schemas.microsoft.com/office/drawing/2014/main" id="{0B5B5C23-5AB0-5101-D4E1-B1C4936153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74129" y="3360219"/>
            <a:ext cx="2765104" cy="36868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1EFB74-0CA4-1AE0-CB89-9E811D27CB5D}"/>
              </a:ext>
            </a:extLst>
          </p:cNvPr>
          <p:cNvSpPr txBox="1"/>
          <p:nvPr/>
        </p:nvSpPr>
        <p:spPr>
          <a:xfrm>
            <a:off x="10474036" y="2378000"/>
            <a:ext cx="180801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/>
              <a:t>Right = Offside</a:t>
            </a:r>
          </a:p>
          <a:p>
            <a:pPr algn="ctr"/>
            <a:r>
              <a:rPr lang="en-GB" sz="1400" b="1"/>
              <a:t>Left = Onside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DE96C0-4906-75A0-E814-26DF98A2E2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8724" y="3569955"/>
            <a:ext cx="3706204" cy="301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892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71146E8-DD18-53B6-B8A5-43DAEC487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044545" cy="512618"/>
          </a:xfrm>
        </p:spPr>
        <p:txBody>
          <a:bodyPr>
            <a:normAutofit fontScale="90000"/>
          </a:bodyPr>
          <a:lstStyle/>
          <a:p>
            <a:r>
              <a:rPr lang="en-GB" sz="2800"/>
              <a:t>Optimum lap simulation comparisons</a:t>
            </a:r>
          </a:p>
        </p:txBody>
      </p:sp>
      <p:pic>
        <p:nvPicPr>
          <p:cNvPr id="6" name="Picture 5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FFE2315C-081E-9496-CF60-F352ED92A8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2" t="25407" r="46473" b="11289"/>
          <a:stretch/>
        </p:blipFill>
        <p:spPr bwMode="auto">
          <a:xfrm>
            <a:off x="6111415" y="677046"/>
            <a:ext cx="5809154" cy="61809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1B00DC8-092A-033F-B43F-4D209E239CC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60" t="18934" r="28207" b="7137"/>
          <a:stretch/>
        </p:blipFill>
        <p:spPr bwMode="auto">
          <a:xfrm>
            <a:off x="271431" y="677046"/>
            <a:ext cx="5673438" cy="61809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85226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5D3D00-24D2-FC23-273B-124C581DB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044545" cy="512618"/>
          </a:xfrm>
        </p:spPr>
        <p:txBody>
          <a:bodyPr>
            <a:normAutofit fontScale="90000"/>
          </a:bodyPr>
          <a:lstStyle/>
          <a:p>
            <a:r>
              <a:rPr lang="en-GB" sz="2800"/>
              <a:t>Optimum lap simulation comparisons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836A91C2-8C99-7449-7118-92B7FE16E1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6" t="19112" r="23943" b="8426"/>
          <a:stretch/>
        </p:blipFill>
        <p:spPr bwMode="auto">
          <a:xfrm>
            <a:off x="1" y="512619"/>
            <a:ext cx="3692236" cy="32953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DAACA1-AF3C-A94D-F046-66F055BCC6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915" t="20063" r="900" b="23683"/>
          <a:stretch/>
        </p:blipFill>
        <p:spPr>
          <a:xfrm>
            <a:off x="0" y="3681613"/>
            <a:ext cx="5521036" cy="31763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C064A3-DBEF-486F-EBFA-83DE81D3728B}"/>
              </a:ext>
            </a:extLst>
          </p:cNvPr>
          <p:cNvSpPr txBox="1"/>
          <p:nvPr/>
        </p:nvSpPr>
        <p:spPr>
          <a:xfrm>
            <a:off x="0" y="4380586"/>
            <a:ext cx="5521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Pre conversion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E284A9-3BDD-FBCD-DC87-DDDBF66944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454" t="19293" r="909" b="23737"/>
          <a:stretch/>
        </p:blipFill>
        <p:spPr>
          <a:xfrm>
            <a:off x="6871855" y="3682803"/>
            <a:ext cx="5320145" cy="31751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6715BB-A809-1932-F872-DD3603E325C2}"/>
              </a:ext>
            </a:extLst>
          </p:cNvPr>
          <p:cNvSpPr txBox="1"/>
          <p:nvPr/>
        </p:nvSpPr>
        <p:spPr>
          <a:xfrm>
            <a:off x="6871855" y="4326105"/>
            <a:ext cx="532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Post conversion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2C1BD-A5AB-3600-F962-6314B7D570D3}"/>
              </a:ext>
            </a:extLst>
          </p:cNvPr>
          <p:cNvSpPr txBox="1"/>
          <p:nvPr/>
        </p:nvSpPr>
        <p:spPr>
          <a:xfrm>
            <a:off x="5825837" y="673135"/>
            <a:ext cx="32142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Formula 750 EV – 1:12.53</a:t>
            </a:r>
          </a:p>
          <a:p>
            <a:endParaRPr lang="en-GB"/>
          </a:p>
          <a:p>
            <a:r>
              <a:rPr lang="en-GB"/>
              <a:t>Formula 750 fire – 1:20.58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8.05 seconds quicker around Donning park national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50E5BC-7F90-B2CE-E958-BC3B2ED483CD}"/>
              </a:ext>
            </a:extLst>
          </p:cNvPr>
          <p:cNvSpPr txBox="1"/>
          <p:nvPr/>
        </p:nvSpPr>
        <p:spPr>
          <a:xfrm>
            <a:off x="3692237" y="1088634"/>
            <a:ext cx="15378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rgbClr val="FFC000"/>
                </a:solidFill>
              </a:rPr>
              <a:t>-</a:t>
            </a:r>
            <a:r>
              <a:rPr lang="en-GB" sz="3600">
                <a:solidFill>
                  <a:srgbClr val="00B0F0"/>
                </a:solidFill>
              </a:rPr>
              <a:t> </a:t>
            </a:r>
            <a:r>
              <a:rPr lang="en-GB" sz="1600"/>
              <a:t>Fire engine</a:t>
            </a:r>
          </a:p>
          <a:p>
            <a:r>
              <a:rPr lang="en-GB" sz="3600">
                <a:solidFill>
                  <a:srgbClr val="00B0F0"/>
                </a:solidFill>
              </a:rPr>
              <a:t>- </a:t>
            </a:r>
            <a:r>
              <a:rPr lang="en-GB"/>
              <a:t>EV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4277380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4C79F-1025-3B16-FC5E-8E4D45168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Transmission System</a:t>
            </a:r>
            <a:endParaRPr lang="en-GB"/>
          </a:p>
        </p:txBody>
      </p:sp>
      <p:pic>
        <p:nvPicPr>
          <p:cNvPr id="4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EA0FB6D-A7D0-F0CC-F5B5-4E65F0944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47" t="28203" r="19392" b="25672"/>
          <a:stretch/>
        </p:blipFill>
        <p:spPr bwMode="auto">
          <a:xfrm>
            <a:off x="661999" y="1419739"/>
            <a:ext cx="4313669" cy="1854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picture containing gear, automaton&#10;&#10;Description automatically generated">
            <a:extLst>
              <a:ext uri="{FF2B5EF4-FFF2-40B4-BE49-F238E27FC236}">
                <a16:creationId xmlns:a16="http://schemas.microsoft.com/office/drawing/2014/main" id="{B19C97A3-FB13-1482-CC7F-A70AF39ED9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64236"/>
            <a:ext cx="3687164" cy="20737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A7E533-AFF6-C083-4503-E8ECC36C91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4594" y="3663476"/>
            <a:ext cx="2499627" cy="2066999"/>
          </a:xfrm>
          <a:prstGeom prst="rect">
            <a:avLst/>
          </a:prstGeom>
        </p:spPr>
      </p:pic>
      <p:pic>
        <p:nvPicPr>
          <p:cNvPr id="7" name="Picture 6" descr="Diagram, engineering drawing&#10;&#10;Description automatically generated">
            <a:extLst>
              <a:ext uri="{FF2B5EF4-FFF2-40B4-BE49-F238E27FC236}">
                <a16:creationId xmlns:a16="http://schemas.microsoft.com/office/drawing/2014/main" id="{47C0EE2B-ED47-210D-6C3C-F4844342CDD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4"/>
          <a:stretch/>
        </p:blipFill>
        <p:spPr bwMode="auto">
          <a:xfrm>
            <a:off x="6096000" y="1063862"/>
            <a:ext cx="3478740" cy="346615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53203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8E986-86ED-2CC7-973D-95C2EF2BD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41507"/>
            <a:ext cx="8596668" cy="1320800"/>
          </a:xfrm>
        </p:spPr>
        <p:txBody>
          <a:bodyPr/>
          <a:lstStyle/>
          <a:p>
            <a:r>
              <a:rPr lang="pt-PT"/>
              <a:t>Transmission System Choice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568F19-AE63-4A8B-F059-9416A591E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352122"/>
            <a:ext cx="6981412" cy="32296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52C3FA-8AF3-238F-D8EE-29C22C3E5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729" y="4898417"/>
            <a:ext cx="8571539" cy="158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476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1AA70-C24B-DFCA-5E7E-2859FF441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Transmission System Development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10F4FC-AD25-2658-63A1-AA48B3B4A4C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5" t="22281" b="8867"/>
          <a:stretch/>
        </p:blipFill>
        <p:spPr bwMode="auto">
          <a:xfrm>
            <a:off x="1130063" y="1528140"/>
            <a:ext cx="2002243" cy="19689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picture containing floor, indoor&#10;&#10;Description automatically generated">
            <a:extLst>
              <a:ext uri="{FF2B5EF4-FFF2-40B4-BE49-F238E27FC236}">
                <a16:creationId xmlns:a16="http://schemas.microsoft.com/office/drawing/2014/main" id="{6606EED8-F9BC-36CF-7922-58A0F62CB3E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1" t="27766" r="16273" b="18907"/>
          <a:stretch/>
        </p:blipFill>
        <p:spPr bwMode="auto">
          <a:xfrm>
            <a:off x="1130063" y="4487763"/>
            <a:ext cx="1877358" cy="20149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B680FA8-8208-2157-F51B-7E8644F91E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898" t="32994" r="29347" b="22797"/>
          <a:stretch/>
        </p:blipFill>
        <p:spPr bwMode="auto">
          <a:xfrm>
            <a:off x="3788004" y="1528140"/>
            <a:ext cx="1996440" cy="20897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49B871C-958A-3098-5178-896E2F465C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619" t="19936" r="22643" b="14676"/>
          <a:stretch/>
        </p:blipFill>
        <p:spPr bwMode="auto">
          <a:xfrm>
            <a:off x="6407557" y="1825606"/>
            <a:ext cx="4595413" cy="40499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Content Placeholder 4" descr="Arrow: Clockwise curve with solid fill">
            <a:extLst>
              <a:ext uri="{FF2B5EF4-FFF2-40B4-BE49-F238E27FC236}">
                <a16:creationId xmlns:a16="http://schemas.microsoft.com/office/drawing/2014/main" id="{B3E468D4-6BD3-F7BB-DE3C-07326FFBED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3026118" y="3617925"/>
            <a:ext cx="1483148" cy="1483148"/>
          </a:xfrm>
        </p:spPr>
      </p:pic>
      <p:pic>
        <p:nvPicPr>
          <p:cNvPr id="10" name="Graphic 9" descr="Arrow: Straight with solid fill">
            <a:extLst>
              <a:ext uri="{FF2B5EF4-FFF2-40B4-BE49-F238E27FC236}">
                <a16:creationId xmlns:a16="http://schemas.microsoft.com/office/drawing/2014/main" id="{27389662-A821-FBC3-E019-9044305318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6200000">
            <a:off x="1611542" y="3535209"/>
            <a:ext cx="914400" cy="914400"/>
          </a:xfrm>
          <a:prstGeom prst="rect">
            <a:avLst/>
          </a:prstGeom>
        </p:spPr>
      </p:pic>
      <p:pic>
        <p:nvPicPr>
          <p:cNvPr id="11" name="Content Placeholder 4" descr="Arrow: Clockwise curve with solid fill">
            <a:extLst>
              <a:ext uri="{FF2B5EF4-FFF2-40B4-BE49-F238E27FC236}">
                <a16:creationId xmlns:a16="http://schemas.microsoft.com/office/drawing/2014/main" id="{8A91A4B6-3063-FCAD-32C1-CE64712661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5400000" flipH="1">
            <a:off x="4925436" y="3350783"/>
            <a:ext cx="1483148" cy="1483148"/>
          </a:xfrm>
          <a:prstGeom prst="rect">
            <a:avLst/>
          </a:prstGeom>
        </p:spPr>
      </p:pic>
      <p:pic>
        <p:nvPicPr>
          <p:cNvPr id="12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67E3E7BE-15FB-15A6-DC40-567F5A86987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7004" t="16237" r="23103" b="13667"/>
          <a:stretch/>
        </p:blipFill>
        <p:spPr bwMode="auto">
          <a:xfrm>
            <a:off x="4700659" y="4954617"/>
            <a:ext cx="1290728" cy="12756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9685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6F375-5AFA-1687-F459-294E4DB46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Belt and Ratio Choice</a:t>
            </a: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E09506-0924-3C8E-0D01-9401B801E4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0906" y="581664"/>
            <a:ext cx="8493760" cy="13208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6EFE504-1A9E-4CDC-4B08-A4AC47C517EF}"/>
                  </a:ext>
                </a:extLst>
              </p:cNvPr>
              <p:cNvSpPr txBox="1"/>
              <p:nvPr/>
            </p:nvSpPr>
            <p:spPr>
              <a:xfrm>
                <a:off x="-27879" y="1276808"/>
                <a:ext cx="5891753" cy="25882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𝑀𝑜𝑡𝑜𝑟</m:t>
                      </m:r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𝑀𝑎𝑥</m:t>
                      </m:r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𝑆𝑝𝑒𝑒𝑑</m:t>
                      </m:r>
                      <m:r>
                        <a:rPr lang="en-GB" sz="1400" i="1" smtClean="0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=4500 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𝑅𝑃𝑀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𝑥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 </m:t>
                      </m:r>
                      <m:f>
                        <m:fPr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2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𝜋</m:t>
                          </m:r>
                        </m:num>
                        <m:den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60</m:t>
                          </m:r>
                        </m:den>
                      </m:f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𝟒𝟕𝟏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.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𝟐𝟒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𝒓𝒂𝒅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/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𝒔</m:t>
                      </m:r>
                    </m:oMath>
                  </m:oMathPara>
                </a14:m>
                <a:endParaRPr lang="en-GB" sz="16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200</m:t>
                      </m:r>
                      <m:f>
                        <m:fPr>
                          <m:type m:val="lin"/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𝑘𝑚</m:t>
                          </m:r>
                        </m:num>
                        <m:den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h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𝑥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 </m:t>
                          </m:r>
                          <m:f>
                            <m:fPr>
                              <m:ctrlPr>
                                <a:rPr lang="en-GB" sz="1400" i="1">
                                  <a:effectLst/>
                                  <a:latin typeface="Cambria Math" panose="02040503050406030204" pitchFamily="18" charset="0"/>
                                  <a:ea typeface="Yu Mincho" panose="02020400000000000000" pitchFamily="18" charset="-128"/>
                                  <a:cs typeface="Arial" panose="020B0604020202020204" pitchFamily="34" charset="0"/>
                                </a:rPr>
                              </m:ctrlPr>
                            </m:fPr>
                            <m:num>
                              <m:r>
                                <a:rPr lang="en-GB" sz="1400" i="1">
                                  <a:effectLst/>
                                  <a:latin typeface="Cambria Math" panose="02040503050406030204" pitchFamily="18" charset="0"/>
                                  <a:ea typeface="Yu Mincho" panose="02020400000000000000" pitchFamily="18" charset="-128"/>
                                  <a:cs typeface="Arial" panose="020B0604020202020204" pitchFamily="34" charset="0"/>
                                </a:rPr>
                                <m:t>1000</m:t>
                              </m:r>
                            </m:num>
                            <m:den>
                              <m:r>
                                <a:rPr lang="en-GB" sz="1400" i="1">
                                  <a:effectLst/>
                                  <a:latin typeface="Cambria Math" panose="02040503050406030204" pitchFamily="18" charset="0"/>
                                  <a:ea typeface="Yu Mincho" panose="02020400000000000000" pitchFamily="18" charset="-128"/>
                                  <a:cs typeface="Arial" panose="020B0604020202020204" pitchFamily="34" charset="0"/>
                                </a:rPr>
                                <m:t>3600</m:t>
                              </m:r>
                            </m:den>
                          </m:f>
                        </m:den>
                      </m:f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= 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𝟓𝟓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.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𝟓𝟔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𝒎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/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𝒔</m:t>
                      </m:r>
                    </m:oMath>
                  </m:oMathPara>
                </a14:m>
                <a:endParaRPr lang="en-GB" sz="16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𝜔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𝑣</m:t>
                          </m:r>
                        </m:num>
                        <m:den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𝑟</m:t>
                          </m:r>
                        </m:den>
                      </m:f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=</m:t>
                      </m:r>
                      <m:f>
                        <m:fPr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55.56</m:t>
                          </m:r>
                        </m:num>
                        <m:den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0.26</m:t>
                          </m:r>
                        </m:den>
                      </m:f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=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𝟐𝟏𝟑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.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𝟔𝟗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𝒓𝒂𝒅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/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𝒔</m:t>
                      </m:r>
                    </m:oMath>
                  </m:oMathPara>
                </a14:m>
                <a:endParaRPr lang="en-GB" sz="16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𝐹𝑖𝑛𝑎𝑙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𝐷𝑟𝑖𝑣𝑒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𝑅𝑎𝑡𝑖𝑜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Yu Mincho" panose="02020400000000000000" pitchFamily="18" charset="-128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471.24 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𝑟𝑎𝑑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/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Arial" panose="020B0604020202020204" pitchFamily="34" charset="0"/>
                            </a:rPr>
                            <m:t>𝑠</m:t>
                          </m:r>
                        </m:num>
                        <m:den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213.69 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𝑟𝑎𝑑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/</m:t>
                          </m:r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Yu Mincho" panose="02020400000000000000" pitchFamily="18" charset="-128"/>
                              <a:cs typeface="Arial" panose="020B0604020202020204" pitchFamily="34" charset="0"/>
                            </a:rPr>
                            <m:t>𝑠</m:t>
                          </m:r>
                        </m:den>
                      </m:f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𝟐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.</m:t>
                      </m:r>
                      <m:r>
                        <a:rPr lang="en-GB" sz="14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m:t>𝟐𝟏</m:t>
                      </m:r>
                    </m:oMath>
                  </m:oMathPara>
                </a14:m>
                <a:endParaRPr lang="en-GB" sz="16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6EFE504-1A9E-4CDC-4B08-A4AC47C517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7879" y="1276808"/>
                <a:ext cx="5891753" cy="258820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BCCA4292-62B4-0AF1-E658-5BAA5C3361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593" t="16862" r="30465" b="48893"/>
          <a:stretch/>
        </p:blipFill>
        <p:spPr bwMode="auto">
          <a:xfrm>
            <a:off x="677334" y="3934505"/>
            <a:ext cx="2877356" cy="23138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612F5868-4B9A-EDD2-4F47-843DEEBE591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997" t="46644" r="20004" b="16226"/>
          <a:stretch/>
        </p:blipFill>
        <p:spPr bwMode="auto">
          <a:xfrm>
            <a:off x="4023792" y="3934505"/>
            <a:ext cx="6466992" cy="22137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2786BFAF-580F-C66B-CAA1-39436625D3A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7059" y="1772363"/>
            <a:ext cx="3517732" cy="19026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546253A-3F45-FD19-4432-97E90F864698}"/>
                  </a:ext>
                </a:extLst>
              </p14:cNvPr>
              <p14:cNvContentPartPr/>
              <p14:nvPr/>
            </p14:nvContentPartPr>
            <p14:xfrm>
              <a:off x="4179789" y="3517886"/>
              <a:ext cx="338760" cy="216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546253A-3F45-FD19-4432-97E90F86469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125789" y="3409886"/>
                <a:ext cx="44640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EC04AA91-BEF8-7F40-4D96-2F89C712C5C6}"/>
                  </a:ext>
                </a:extLst>
              </p14:cNvPr>
              <p14:cNvContentPartPr/>
              <p14:nvPr/>
            </p14:nvContentPartPr>
            <p14:xfrm>
              <a:off x="4030029" y="3272366"/>
              <a:ext cx="594360" cy="5101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C04AA91-BEF8-7F40-4D96-2F89C712C5C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021029" y="3263366"/>
                <a:ext cx="612000" cy="527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81523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44205-FF30-AAF6-7346-427B0BD1E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003" y="513806"/>
            <a:ext cx="8596668" cy="766354"/>
          </a:xfrm>
        </p:spPr>
        <p:txBody>
          <a:bodyPr/>
          <a:lstStyle/>
          <a:p>
            <a:r>
              <a:rPr lang="pt-PT"/>
              <a:t>Simulated RPM and Torque Data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B60687-3373-9188-C38B-4FA9B28F2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8888" y="1964600"/>
            <a:ext cx="5036373" cy="2928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549865-2C22-A617-EE89-16D725D38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17" y="1964600"/>
            <a:ext cx="5036373" cy="29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019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54CE-570C-078A-DC80-9083EEBE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Drivetrain Layout and Proposed Location</a:t>
            </a:r>
            <a:endParaRPr lang="en-GB"/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6CC4359D-12DC-EE9F-69B6-4113D495C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819" t="14834" r="27474" b="11471"/>
          <a:stretch/>
        </p:blipFill>
        <p:spPr bwMode="auto">
          <a:xfrm rot="16200000">
            <a:off x="1782967" y="1161139"/>
            <a:ext cx="1689907" cy="22813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AAAAE1-34BB-A462-0EF5-9CCDDF4585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624" y="1411287"/>
            <a:ext cx="5248341" cy="3909650"/>
          </a:xfrm>
          <a:prstGeom prst="rect">
            <a:avLst/>
          </a:prstGeom>
        </p:spPr>
      </p:pic>
      <p:pic>
        <p:nvPicPr>
          <p:cNvPr id="24578" name="Picture 2">
            <a:extLst>
              <a:ext uri="{FF2B5EF4-FFF2-40B4-BE49-F238E27FC236}">
                <a16:creationId xmlns:a16="http://schemas.microsoft.com/office/drawing/2014/main" id="{EBF99483-839A-CADC-874A-1B41A7CE21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9" t="19770" r="41714" b="18757"/>
          <a:stretch/>
        </p:blipFill>
        <p:spPr bwMode="auto">
          <a:xfrm>
            <a:off x="8386519" y="4001319"/>
            <a:ext cx="2176977" cy="224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72E89ABC-D877-FF59-6D21-46B17F518FE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206" t="45545" r="36739" b="21102"/>
          <a:stretch/>
        </p:blipFill>
        <p:spPr bwMode="auto">
          <a:xfrm>
            <a:off x="1165220" y="3640191"/>
            <a:ext cx="3447642" cy="24824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81926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79B8E-60BB-BAF1-1EB3-C695BA03E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Differential Bearings and Mounts</a:t>
            </a:r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17EF29-5181-ECAD-E4BF-52EC908F9460}"/>
              </a:ext>
            </a:extLst>
          </p:cNvPr>
          <p:cNvGrpSpPr/>
          <p:nvPr/>
        </p:nvGrpSpPr>
        <p:grpSpPr>
          <a:xfrm>
            <a:off x="373425" y="1270000"/>
            <a:ext cx="1845589" cy="3804794"/>
            <a:chOff x="1200739" y="1529967"/>
            <a:chExt cx="1845589" cy="3804794"/>
          </a:xfrm>
        </p:grpSpPr>
        <p:pic>
          <p:nvPicPr>
            <p:cNvPr id="4" name="Picture 3" descr="A picture containing electronics&#10;&#10;Description automatically generated">
              <a:extLst>
                <a:ext uri="{FF2B5EF4-FFF2-40B4-BE49-F238E27FC236}">
                  <a16:creationId xmlns:a16="http://schemas.microsoft.com/office/drawing/2014/main" id="{57687CA0-08FA-B77E-9663-D01BA32490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0739" y="1529967"/>
              <a:ext cx="1839179" cy="1958134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6E0B19E-96FE-37E6-A540-0598E03CEF13}"/>
                </a:ext>
              </a:extLst>
            </p:cNvPr>
            <p:cNvSpPr txBox="1"/>
            <p:nvPr/>
          </p:nvSpPr>
          <p:spPr>
            <a:xfrm>
              <a:off x="1512629" y="3488101"/>
              <a:ext cx="12282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b="1" kern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SKF 207-2Z</a:t>
              </a:r>
              <a:endParaRPr lang="en-GB" b="1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9EF48C6-D936-9007-8BE7-471711D6FBD9}"/>
                </a:ext>
              </a:extLst>
            </p:cNvPr>
            <p:cNvSpPr txBox="1"/>
            <p:nvPr/>
          </p:nvSpPr>
          <p:spPr>
            <a:xfrm>
              <a:off x="1207149" y="3857433"/>
              <a:ext cx="1839179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800" kern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35mm bore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kern="0"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72mm OD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800" kern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17mm Width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800" kern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/>
            </a:p>
          </p:txBody>
        </p:sp>
      </p:grp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73C3579B-B68A-62C2-5FFB-D6C72DF41D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108" t="22822" r="28941" b="11117"/>
          <a:stretch/>
        </p:blipFill>
        <p:spPr bwMode="auto">
          <a:xfrm>
            <a:off x="2831511" y="1333093"/>
            <a:ext cx="1839180" cy="25358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AFB3A83E-7926-6E5F-A1E4-A39A1AB063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122" t="41673" r="34837" b="29698"/>
          <a:stretch/>
        </p:blipFill>
        <p:spPr bwMode="auto">
          <a:xfrm>
            <a:off x="5293822" y="1333092"/>
            <a:ext cx="4730596" cy="25358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CB8DDD6-06EE-9773-CA8D-551C8B7C6F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206" t="18421" r="48924" b="10657"/>
          <a:stretch/>
        </p:blipFill>
        <p:spPr bwMode="auto">
          <a:xfrm>
            <a:off x="2134315" y="3813810"/>
            <a:ext cx="1819329" cy="27012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9E823CC-D7AE-3CEC-879F-8DD66515E73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400" t="30971" r="31417" b="18151"/>
          <a:stretch/>
        </p:blipFill>
        <p:spPr bwMode="auto">
          <a:xfrm>
            <a:off x="3540305" y="5503771"/>
            <a:ext cx="1242980" cy="1072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4DC82E1-F3ED-802A-A39B-FC16C1ECAC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3008" t="22609" r="20231" b="18385"/>
          <a:stretch/>
        </p:blipFill>
        <p:spPr bwMode="auto">
          <a:xfrm>
            <a:off x="8709580" y="3857499"/>
            <a:ext cx="2696210" cy="24345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3B96EEB-38DC-4A62-32C6-3100D4FE957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7428" t="25524" r="4429" b="13518"/>
          <a:stretch/>
        </p:blipFill>
        <p:spPr>
          <a:xfrm>
            <a:off x="5822542" y="3868957"/>
            <a:ext cx="2820900" cy="2535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583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1423D-06B9-21FA-CF61-A22B997F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513" y="564107"/>
            <a:ext cx="8596668" cy="1320800"/>
          </a:xfrm>
        </p:spPr>
        <p:txBody>
          <a:bodyPr/>
          <a:lstStyle/>
          <a:p>
            <a:r>
              <a:rPr lang="en-US"/>
              <a:t>Bodywork concept 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872CDBD6-E042-C93C-A2D7-D1EFA895AC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942734"/>
              </p:ext>
            </p:extLst>
          </p:nvPr>
        </p:nvGraphicFramePr>
        <p:xfrm>
          <a:off x="5769428" y="1157844"/>
          <a:ext cx="4469956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4978">
                  <a:extLst>
                    <a:ext uri="{9D8B030D-6E8A-4147-A177-3AD203B41FA5}">
                      <a16:colId xmlns:a16="http://schemas.microsoft.com/office/drawing/2014/main" val="737384555"/>
                    </a:ext>
                  </a:extLst>
                </a:gridCol>
                <a:gridCol w="2234978">
                  <a:extLst>
                    <a:ext uri="{9D8B030D-6E8A-4147-A177-3AD203B41FA5}">
                      <a16:colId xmlns:a16="http://schemas.microsoft.com/office/drawing/2014/main" val="3885769105"/>
                    </a:ext>
                  </a:extLst>
                </a:gridCol>
              </a:tblGrid>
              <a:tr h="525204">
                <a:tc>
                  <a:txBody>
                    <a:bodyPr/>
                    <a:lstStyle/>
                    <a:p>
                      <a:r>
                        <a:rPr lang="en-US"/>
                        <a:t>Air data at 20C and at sea level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049940"/>
                  </a:ext>
                </a:extLst>
              </a:tr>
              <a:tr h="670646">
                <a:tc>
                  <a:txBody>
                    <a:bodyPr/>
                    <a:lstStyle/>
                    <a:p>
                      <a:r>
                        <a:rPr lang="en-US"/>
                        <a:t>Atmospheric pressure </a:t>
                      </a:r>
                      <a:r>
                        <a:rPr lang="en-GB" sz="1800" b="0" i="0" u="none" strike="noStrike" noProof="0" err="1">
                          <a:latin typeface="Trebuchet MS"/>
                        </a:rPr>
                        <a:t>P</a:t>
                      </a:r>
                      <a:r>
                        <a:rPr lang="en-GB" sz="1800" b="0" i="0" u="none" strike="noStrike" baseline="-25000" noProof="0" err="1">
                          <a:latin typeface="Trebuchet MS"/>
                        </a:rPr>
                        <a:t>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latin typeface="Trebuchet MS"/>
                        </a:rPr>
                        <a:t>10325 N/m</a:t>
                      </a:r>
                      <a:r>
                        <a:rPr lang="en-GB" sz="1800" b="0" i="0" u="none" strike="noStrike" baseline="30000" noProof="0">
                          <a:latin typeface="Trebuchet MS"/>
                        </a:rPr>
                        <a:t>2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022748"/>
                  </a:ext>
                </a:extLst>
              </a:tr>
              <a:tr h="298962">
                <a:tc>
                  <a:txBody>
                    <a:bodyPr/>
                    <a:lstStyle/>
                    <a:p>
                      <a:r>
                        <a:rPr lang="en-US"/>
                        <a:t>Density </a:t>
                      </a:r>
                      <a:r>
                        <a:rPr lang="en-US" sz="1800" b="0" i="0" u="none" strike="noStrike" noProof="0">
                          <a:latin typeface="Trebuchet MS"/>
                        </a:rPr>
                        <a:t>ρ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Trebuchet MS"/>
                        </a:rPr>
                        <a:t>1.204 kg/m3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982072"/>
                  </a:ext>
                </a:extLst>
              </a:tr>
              <a:tr h="298962">
                <a:tc>
                  <a:txBody>
                    <a:bodyPr/>
                    <a:lstStyle/>
                    <a:p>
                      <a:r>
                        <a:rPr lang="en-US"/>
                        <a:t>Viscosity </a:t>
                      </a:r>
                      <a:r>
                        <a:rPr lang="en-US" sz="1800" b="0" i="0" u="none" strike="noStrike" noProof="0">
                          <a:latin typeface="Trebuchet MS"/>
                        </a:rPr>
                        <a:t>μ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1.8 x 10^-5 Pa sec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775294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F1F9724-EE00-F1D0-C721-FE44A37DDA08}"/>
              </a:ext>
            </a:extLst>
          </p:cNvPr>
          <p:cNvSpPr txBox="1"/>
          <p:nvPr/>
        </p:nvSpPr>
        <p:spPr>
          <a:xfrm>
            <a:off x="5690259" y="3911435"/>
            <a:ext cx="577140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Atmospheric pressure at </a:t>
            </a:r>
            <a:r>
              <a:rPr lang="en-US" err="1"/>
              <a:t>Donington</a:t>
            </a:r>
            <a:r>
              <a:rPr lang="en-US"/>
              <a:t> Park</a:t>
            </a:r>
          </a:p>
          <a:p>
            <a:r>
              <a:rPr lang="en-GB">
                <a:ea typeface="+mn-lt"/>
                <a:cs typeface="+mn-lt"/>
              </a:rPr>
              <a:t>= </a:t>
            </a:r>
            <a:r>
              <a:rPr lang="en-GB" err="1">
                <a:ea typeface="+mn-lt"/>
                <a:cs typeface="+mn-lt"/>
              </a:rPr>
              <a:t>P</a:t>
            </a:r>
            <a:r>
              <a:rPr lang="en-GB" baseline="-25000" err="1">
                <a:ea typeface="+mn-lt"/>
                <a:cs typeface="+mn-lt"/>
              </a:rPr>
              <a:t>sl</a:t>
            </a:r>
            <a:r>
              <a:rPr lang="en-GB">
                <a:ea typeface="+mn-lt"/>
                <a:cs typeface="+mn-lt"/>
              </a:rPr>
              <a:t> x e</a:t>
            </a:r>
            <a:r>
              <a:rPr lang="en-GB" baseline="30000">
                <a:ea typeface="+mn-lt"/>
                <a:cs typeface="+mn-lt"/>
              </a:rPr>
              <a:t>-(h/7000)</a:t>
            </a:r>
            <a:endParaRPr lang="en-US"/>
          </a:p>
          <a:p>
            <a:r>
              <a:rPr lang="en-GB">
                <a:ea typeface="+mn-lt"/>
                <a:cs typeface="+mn-lt"/>
              </a:rPr>
              <a:t>= 101325 x e</a:t>
            </a:r>
            <a:r>
              <a:rPr lang="en-GB" baseline="30000">
                <a:ea typeface="+mn-lt"/>
                <a:cs typeface="+mn-lt"/>
              </a:rPr>
              <a:t>-(88/7000)</a:t>
            </a:r>
            <a:endParaRPr lang="en-US"/>
          </a:p>
          <a:p>
            <a:r>
              <a:rPr lang="en-GB">
                <a:ea typeface="+mn-lt"/>
                <a:cs typeface="+mn-lt"/>
              </a:rPr>
              <a:t>= 101325 x 0.987</a:t>
            </a:r>
            <a:endParaRPr lang="en-US"/>
          </a:p>
          <a:p>
            <a:r>
              <a:rPr lang="en-GB">
                <a:ea typeface="+mn-lt"/>
                <a:cs typeface="+mn-lt"/>
              </a:rPr>
              <a:t>= 100007 N/mm</a:t>
            </a:r>
            <a:r>
              <a:rPr lang="en-GB" baseline="30000">
                <a:ea typeface="+mn-lt"/>
                <a:cs typeface="+mn-lt"/>
              </a:rPr>
              <a:t>2</a:t>
            </a:r>
            <a:endParaRPr lang="en-US"/>
          </a:p>
          <a:p>
            <a:endParaRPr lang="en-US"/>
          </a:p>
        </p:txBody>
      </p:sp>
      <p:pic>
        <p:nvPicPr>
          <p:cNvPr id="10" name="Picture 4" descr="A picture containing indoor, floor, ceiling, transport&#10;&#10;Description automatically generated">
            <a:extLst>
              <a:ext uri="{FF2B5EF4-FFF2-40B4-BE49-F238E27FC236}">
                <a16:creationId xmlns:a16="http://schemas.microsoft.com/office/drawing/2014/main" id="{CD4380DF-AC5B-C348-BE11-0A4F71E38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97" y="1482861"/>
            <a:ext cx="4134708" cy="2341988"/>
          </a:xfrm>
          <a:prstGeom prst="rect">
            <a:avLst/>
          </a:prstGeom>
        </p:spPr>
      </p:pic>
      <p:pic>
        <p:nvPicPr>
          <p:cNvPr id="11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C784FD45-BE8A-A60C-A93B-3C9DAFA17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33" y="4129601"/>
            <a:ext cx="4517408" cy="194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4002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60CFA-715B-A88F-48C7-82A1357C4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544" y="97809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US"/>
              <a:t>Aerodynamics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B3AF5-1B82-3D0A-7D89-E83E4ACB8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45" y="1216619"/>
            <a:ext cx="5936418" cy="5359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solidFill>
                  <a:schemeClr val="tx1"/>
                </a:solidFill>
              </a:rPr>
              <a:t> Reynold's number: Re = </a:t>
            </a:r>
            <a:r>
              <a:rPr lang="en-US" sz="1700" err="1">
                <a:solidFill>
                  <a:schemeClr val="tx1"/>
                </a:solidFill>
              </a:rPr>
              <a:t>ρvL</a:t>
            </a:r>
            <a:r>
              <a:rPr lang="en-US" sz="1700">
                <a:solidFill>
                  <a:schemeClr val="tx1"/>
                </a:solidFill>
              </a:rPr>
              <a:t>/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μ</a:t>
            </a:r>
            <a:endParaRPr lang="en-US" sz="1700">
              <a:solidFill>
                <a:schemeClr val="tx1"/>
              </a:solidFill>
            </a:endParaRPr>
          </a:p>
          <a:p>
            <a:r>
              <a:rPr lang="en-US" sz="1700">
                <a:solidFill>
                  <a:schemeClr val="tx1"/>
                </a:solidFill>
              </a:rPr>
              <a:t>The potential floor pan for generating downforce. The floor pan is designed to increase the air flow under the car. 1.5 over area of </a:t>
            </a:r>
            <a:r>
              <a:rPr lang="en-GB" sz="1700">
                <a:solidFill>
                  <a:schemeClr val="tx1"/>
                </a:solidFill>
                <a:ea typeface="+mn-lt"/>
                <a:cs typeface="+mn-lt"/>
              </a:rPr>
              <a:t>1.3m</a:t>
            </a:r>
            <a:r>
              <a:rPr lang="en-GB" sz="1700" baseline="30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GB" sz="1700">
                <a:solidFill>
                  <a:schemeClr val="tx1"/>
                </a:solidFill>
                <a:ea typeface="+mn-lt"/>
                <a:cs typeface="+mn-lt"/>
              </a:rPr>
              <a:t> at 50m/s using Bernoulli’s equation.</a:t>
            </a:r>
            <a:endParaRPr lang="en-US" sz="1700" baseline="300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Pressure in front of the car: V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1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50m/s, P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1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101 325N/m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Under the car: V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1.5 × V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1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1.5 × 50 = 75 m/s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½ ρu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1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+ P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1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½ ρu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 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+ P2 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½ × 1.204 × 50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+ 101 325 = ½ × 1.204 × 75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 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+ P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2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P</a:t>
            </a:r>
            <a:r>
              <a:rPr lang="en-US" sz="1700" baseline="-25000">
                <a:solidFill>
                  <a:schemeClr val="tx1"/>
                </a:solidFill>
                <a:ea typeface="+mn-lt"/>
                <a:cs typeface="+mn-lt"/>
              </a:rPr>
              <a:t>2</a:t>
            </a: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 = 99 444 N/m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Downforce pressure = 101 325 - 99 444 = 1881 N/m</a:t>
            </a:r>
            <a:r>
              <a:rPr lang="en-US" sz="1700" baseline="30000">
                <a:solidFill>
                  <a:schemeClr val="tx1"/>
                </a:solidFill>
                <a:ea typeface="+mn-lt"/>
                <a:cs typeface="+mn-lt"/>
              </a:rPr>
              <a:t>2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700">
                <a:solidFill>
                  <a:schemeClr val="tx1"/>
                </a:solidFill>
                <a:ea typeface="+mn-lt"/>
                <a:cs typeface="+mn-lt"/>
              </a:rPr>
              <a:t>Downforce from floor pan = 1881 × 1.3 = 2445 N</a:t>
            </a:r>
            <a:endParaRPr lang="en-US" sz="1700">
              <a:solidFill>
                <a:schemeClr val="tx1"/>
              </a:solidFill>
            </a:endParaRPr>
          </a:p>
          <a:p>
            <a:pPr>
              <a:buNone/>
            </a:pPr>
            <a:endParaRPr lang="en-US" sz="1700"/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9144E03A-C207-184B-E5E4-39F39681D5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42" r="16344" b="2"/>
          <a:stretch/>
        </p:blipFill>
        <p:spPr>
          <a:xfrm>
            <a:off x="6769482" y="432189"/>
            <a:ext cx="4657341" cy="3448414"/>
          </a:xfrm>
          <a:prstGeom prst="rect">
            <a:avLst/>
          </a:prstGeom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97462CE6-78CB-A93F-5B35-1FCF5D58E6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90" r="14799"/>
          <a:stretch/>
        </p:blipFill>
        <p:spPr>
          <a:xfrm>
            <a:off x="6766308" y="3369233"/>
            <a:ext cx="4657341" cy="3428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2106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99A0C21-6914-DF27-799D-127C4B29E7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915" y="105177"/>
            <a:ext cx="4951432" cy="33315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B4750-0431-1C98-DB45-3ADA9C80D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640" y="1709829"/>
            <a:ext cx="4272065" cy="48788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/>
              <a:t>Most race cars with wings: 0.7 - 1.2 Drag coefficient Cd</a:t>
            </a:r>
          </a:p>
          <a:p>
            <a:pPr>
              <a:lnSpc>
                <a:spcPct val="90000"/>
              </a:lnSpc>
            </a:pPr>
            <a:r>
              <a:rPr lang="en-US" sz="1600"/>
              <a:t>Open wheel race cars with no wings: 0.6 Drag coefficient 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>
              <a:ea typeface="+mn-lt"/>
              <a:cs typeface="+mn-lt"/>
            </a:endParaRPr>
          </a:p>
          <a:p>
            <a:pPr>
              <a:lnSpc>
                <a:spcPct val="90000"/>
              </a:lnSpc>
              <a:buNone/>
            </a:pPr>
            <a:r>
              <a:rPr lang="en-GB" sz="1600">
                <a:ea typeface="+mn-lt"/>
                <a:cs typeface="+mn-lt"/>
              </a:rPr>
              <a:t>Assuming that the rear wing contributes 50% of wing drag.</a:t>
            </a:r>
            <a:endParaRPr lang="en-US" sz="1600"/>
          </a:p>
          <a:p>
            <a:pPr>
              <a:lnSpc>
                <a:spcPct val="90000"/>
              </a:lnSpc>
            </a:pPr>
            <a:r>
              <a:rPr lang="en-GB" sz="1600">
                <a:ea typeface="+mn-lt"/>
                <a:cs typeface="+mn-lt"/>
              </a:rPr>
              <a:t>Rear wing drag force, </a:t>
            </a:r>
            <a:endParaRPr lang="en-US" sz="160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err="1">
                <a:ea typeface="+mn-lt"/>
                <a:cs typeface="+mn-lt"/>
              </a:rPr>
              <a:t>F</a:t>
            </a:r>
            <a:r>
              <a:rPr lang="en-GB" sz="1600" baseline="-25000" err="1">
                <a:ea typeface="+mn-lt"/>
                <a:cs typeface="+mn-lt"/>
              </a:rPr>
              <a:t>dr</a:t>
            </a:r>
            <a:r>
              <a:rPr lang="en-GB" sz="1600">
                <a:ea typeface="+mn-lt"/>
                <a:cs typeface="+mn-lt"/>
              </a:rPr>
              <a:t> = 0.5 </a:t>
            </a:r>
            <a:r>
              <a:rPr lang="en-GB" sz="1600" err="1">
                <a:ea typeface="+mn-lt"/>
                <a:cs typeface="+mn-lt"/>
              </a:rPr>
              <a:t>F</a:t>
            </a:r>
            <a:r>
              <a:rPr lang="en-GB" sz="1600" baseline="-25000" err="1">
                <a:ea typeface="+mn-lt"/>
                <a:cs typeface="+mn-lt"/>
              </a:rPr>
              <a:t>d</a:t>
            </a:r>
            <a:r>
              <a:rPr lang="en-GB" sz="1600" baseline="-2500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= 1/2C</a:t>
            </a:r>
            <a:r>
              <a:rPr lang="en-GB" sz="1600" baseline="-25000">
                <a:ea typeface="+mn-lt"/>
                <a:cs typeface="+mn-lt"/>
              </a:rPr>
              <a:t>D</a:t>
            </a:r>
            <a:r>
              <a:rPr lang="en-GB" sz="1600">
                <a:ea typeface="+mn-lt"/>
                <a:cs typeface="+mn-lt"/>
              </a:rPr>
              <a:t>v</a:t>
            </a:r>
            <a:r>
              <a:rPr lang="en-GB" sz="1600" baseline="-25000">
                <a:ea typeface="+mn-lt"/>
                <a:cs typeface="+mn-lt"/>
              </a:rPr>
              <a:t>max</a:t>
            </a:r>
            <a:r>
              <a:rPr lang="en-GB" sz="1600" baseline="30000">
                <a:ea typeface="+mn-lt"/>
                <a:cs typeface="+mn-lt"/>
              </a:rPr>
              <a:t>2</a:t>
            </a:r>
            <a:r>
              <a:rPr lang="en-GB" sz="1600">
                <a:ea typeface="+mn-lt"/>
                <a:cs typeface="+mn-lt"/>
              </a:rPr>
              <a:t>A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GB" sz="1600">
                <a:ea typeface="+mn-lt"/>
                <a:cs typeface="+mn-lt"/>
              </a:rPr>
              <a:t>A = The plan area of the wing.</a:t>
            </a:r>
            <a:endParaRPr lang="en-GB" sz="1600"/>
          </a:p>
          <a:p>
            <a:pPr>
              <a:lnSpc>
                <a:spcPct val="90000"/>
              </a:lnSpc>
              <a:buNone/>
            </a:pPr>
            <a:endParaRPr lang="en-GB" sz="16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+mn-lt"/>
                <a:cs typeface="+mn-lt"/>
              </a:rPr>
              <a:t>Rear wing downforce, F</a:t>
            </a:r>
            <a:r>
              <a:rPr lang="en-GB" sz="1600" baseline="-25000">
                <a:ea typeface="+mn-lt"/>
                <a:cs typeface="+mn-lt"/>
              </a:rPr>
              <a:t>r</a:t>
            </a:r>
            <a:r>
              <a:rPr lang="en-GB" sz="1600">
                <a:ea typeface="+mn-lt"/>
                <a:cs typeface="+mn-lt"/>
              </a:rPr>
              <a:t> = 1/2C</a:t>
            </a:r>
            <a:r>
              <a:rPr lang="en-GB" sz="1600" baseline="-25000">
                <a:ea typeface="+mn-lt"/>
                <a:cs typeface="+mn-lt"/>
              </a:rPr>
              <a:t>L</a:t>
            </a:r>
            <a:r>
              <a:rPr lang="en-GB" sz="1600">
                <a:ea typeface="+mn-lt"/>
                <a:cs typeface="+mn-lt"/>
              </a:rPr>
              <a:t>v</a:t>
            </a:r>
            <a:r>
              <a:rPr lang="en-GB" sz="1600" baseline="-25000">
                <a:ea typeface="+mn-lt"/>
                <a:cs typeface="+mn-lt"/>
              </a:rPr>
              <a:t>max</a:t>
            </a:r>
            <a:r>
              <a:rPr lang="en-GB" sz="1600" baseline="30000">
                <a:ea typeface="+mn-lt"/>
                <a:cs typeface="+mn-lt"/>
              </a:rPr>
              <a:t>2</a:t>
            </a:r>
            <a:r>
              <a:rPr lang="en-GB" sz="1600">
                <a:ea typeface="+mn-lt"/>
                <a:cs typeface="+mn-lt"/>
              </a:rPr>
              <a:t>A</a:t>
            </a:r>
            <a:endParaRPr lang="en-US" sz="1600"/>
          </a:p>
          <a:p>
            <a:pPr marL="0" indent="0">
              <a:lnSpc>
                <a:spcPct val="90000"/>
              </a:lnSpc>
              <a:buNone/>
            </a:pPr>
            <a:endParaRPr lang="en-US" sz="1600"/>
          </a:p>
          <a:p>
            <a:pPr marL="0" indent="0">
              <a:lnSpc>
                <a:spcPct val="90000"/>
              </a:lnSpc>
              <a:buNone/>
            </a:pPr>
            <a:endParaRPr lang="en-US" sz="1500"/>
          </a:p>
        </p:txBody>
      </p:sp>
      <p:pic>
        <p:nvPicPr>
          <p:cNvPr id="5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09B4D41-D1F0-39C4-8051-A1CE4AD50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741" y="3428288"/>
            <a:ext cx="4912123" cy="338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2263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2898</Words>
  <Application>Microsoft Office PowerPoint</Application>
  <PresentationFormat>Widescreen</PresentationFormat>
  <Paragraphs>251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Calibri</vt:lpstr>
      <vt:lpstr>Cambria</vt:lpstr>
      <vt:lpstr>Cambria Math</vt:lpstr>
      <vt:lpstr>Symbol</vt:lpstr>
      <vt:lpstr>Times New Roman</vt:lpstr>
      <vt:lpstr>Trebuchet MS</vt:lpstr>
      <vt:lpstr>Wingdings</vt:lpstr>
      <vt:lpstr>Wingdings 3</vt:lpstr>
      <vt:lpstr>Facet</vt:lpstr>
      <vt:lpstr>Formula 750 Group 1  Final Presentation</vt:lpstr>
      <vt:lpstr>Team members</vt:lpstr>
      <vt:lpstr>Literature review</vt:lpstr>
      <vt:lpstr>PowerPoint Presentation</vt:lpstr>
      <vt:lpstr>Introduction</vt:lpstr>
      <vt:lpstr>PowerPoint Presentation</vt:lpstr>
      <vt:lpstr>  </vt:lpstr>
      <vt:lpstr>Battery Management System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Chassis and dynamics suspension measurements</vt:lpstr>
      <vt:lpstr>Chassis and dynamics suspension measurements</vt:lpstr>
      <vt:lpstr>Chassis and dynamics suspension measurements</vt:lpstr>
      <vt:lpstr>Optimum lap simulation comparisons</vt:lpstr>
      <vt:lpstr>Optimum lap simulation comparisons</vt:lpstr>
      <vt:lpstr>Transmission System</vt:lpstr>
      <vt:lpstr>Transmission System Choice</vt:lpstr>
      <vt:lpstr>Transmission System Development</vt:lpstr>
      <vt:lpstr>Belt and Ratio Choice</vt:lpstr>
      <vt:lpstr>Simulated RPM and Torque Data</vt:lpstr>
      <vt:lpstr>Drivetrain Layout and Proposed Location</vt:lpstr>
      <vt:lpstr>Differential Bearings and Mounts</vt:lpstr>
      <vt:lpstr>Bodywork concept </vt:lpstr>
      <vt:lpstr>Aerodynamics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Formula 750 Group 1 Final Presentation</dc:title>
  <dc:creator>Kieran Dellow (2102899)</dc:creator>
  <cp:lastModifiedBy>Joe Britton</cp:lastModifiedBy>
  <cp:revision>1</cp:revision>
  <dcterms:created xsi:type="dcterms:W3CDTF">2023-03-27T09:50:15Z</dcterms:created>
  <dcterms:modified xsi:type="dcterms:W3CDTF">2023-03-29T08:56:07Z</dcterms:modified>
</cp:coreProperties>
</file>