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7" r:id="rId1"/>
  </p:sldMasterIdLst>
  <p:sldIdLst>
    <p:sldId id="256" r:id="rId2"/>
    <p:sldId id="257" r:id="rId3"/>
    <p:sldId id="258" r:id="rId4"/>
    <p:sldId id="259" r:id="rId5"/>
    <p:sldId id="270" r:id="rId6"/>
    <p:sldId id="260" r:id="rId7"/>
    <p:sldId id="267" r:id="rId8"/>
    <p:sldId id="268" r:id="rId9"/>
    <p:sldId id="261" r:id="rId10"/>
    <p:sldId id="262" r:id="rId11"/>
    <p:sldId id="263" r:id="rId12"/>
    <p:sldId id="265" r:id="rId13"/>
    <p:sldId id="266" r:id="rId14"/>
    <p:sldId id="264"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7" d="100"/>
          <a:sy n="97" d="100"/>
        </p:scale>
        <p:origin x="1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8B9EBBA-996F-894A-B54A-D6246ED52CEA}"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8191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4155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5323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8056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2/21/2023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9754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2/21/2023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4417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2/21/2023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9197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4315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984756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835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2188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B482E8-6E0E-1B4F-B1FD-C69DB9E858D9}" type="datetimeFigureOut">
              <a:rPr lang="en-US" smtClean="0"/>
              <a:pPr/>
              <a:t>2/21/2023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2759302"/>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BF442-B779-31C8-D558-876E9627AC65}"/>
              </a:ext>
            </a:extLst>
          </p:cNvPr>
          <p:cNvSpPr>
            <a:spLocks noGrp="1"/>
          </p:cNvSpPr>
          <p:nvPr>
            <p:ph type="ctrTitle"/>
          </p:nvPr>
        </p:nvSpPr>
        <p:spPr/>
        <p:txBody>
          <a:bodyPr>
            <a:normAutofit/>
          </a:bodyPr>
          <a:lstStyle/>
          <a:p>
            <a:r>
              <a:rPr lang="en-US" sz="5400" b="1" dirty="0">
                <a:latin typeface="Times New Roman" panose="02020603050405020304" pitchFamily="18" charset="0"/>
                <a:cs typeface="Times New Roman" panose="02020603050405020304" pitchFamily="18" charset="0"/>
              </a:rPr>
              <a:t>Apple Case Study</a:t>
            </a:r>
          </a:p>
        </p:txBody>
      </p:sp>
      <p:sp>
        <p:nvSpPr>
          <p:cNvPr id="3" name="Subtitle 2">
            <a:extLst>
              <a:ext uri="{FF2B5EF4-FFF2-40B4-BE49-F238E27FC236}">
                <a16:creationId xmlns:a16="http://schemas.microsoft.com/office/drawing/2014/main" id="{5A8C64C6-6B35-E3D7-D858-4BE605F6EB31}"/>
              </a:ext>
            </a:extLst>
          </p:cNvPr>
          <p:cNvSpPr>
            <a:spLocks noGrp="1"/>
          </p:cNvSpPr>
          <p:nvPr>
            <p:ph type="subTitle" idx="1"/>
          </p:nvPr>
        </p:nvSpPr>
        <p:spPr/>
        <p:txBody>
          <a:bodyPr>
            <a:normAutofit fontScale="32500" lnSpcReduction="20000"/>
          </a:bodyPr>
          <a:lstStyle/>
          <a:p>
            <a:r>
              <a:rPr lang="en-US" sz="4800" dirty="0">
                <a:effectLst/>
                <a:latin typeface="Times New Roman" panose="02020603050405020304" pitchFamily="18" charset="0"/>
                <a:ea typeface="Calibri" panose="020F0502020204030204" pitchFamily="34" charset="0"/>
                <a:cs typeface="Times New Roman" panose="02020603050405020304" pitchFamily="18" charset="0"/>
              </a:rPr>
              <a:t>Student ID: 2232117</a:t>
            </a:r>
          </a:p>
          <a:p>
            <a:r>
              <a:rPr lang="en-US" sz="4800" dirty="0">
                <a:effectLst/>
                <a:latin typeface="Times New Roman" panose="02020603050405020304" pitchFamily="18" charset="0"/>
                <a:ea typeface="Calibri" panose="020F0502020204030204" pitchFamily="34" charset="0"/>
                <a:cs typeface="Times New Roman" panose="02020603050405020304" pitchFamily="18" charset="0"/>
              </a:rPr>
              <a:t>Student Name: </a:t>
            </a:r>
            <a:r>
              <a:rPr lang="en-US" sz="4800" dirty="0" err="1">
                <a:effectLst/>
                <a:latin typeface="Times New Roman" panose="02020603050405020304" pitchFamily="18" charset="0"/>
                <a:ea typeface="Calibri" panose="020F0502020204030204" pitchFamily="34" charset="0"/>
                <a:cs typeface="Times New Roman" panose="02020603050405020304" pitchFamily="18" charset="0"/>
              </a:rPr>
              <a:t>Shivani</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4800" dirty="0" err="1">
                <a:effectLst/>
                <a:latin typeface="Times New Roman" panose="02020603050405020304" pitchFamily="18" charset="0"/>
                <a:ea typeface="Calibri" panose="020F0502020204030204" pitchFamily="34" charset="0"/>
                <a:cs typeface="Times New Roman" panose="02020603050405020304" pitchFamily="18" charset="0"/>
              </a:rPr>
              <a:t>Jasvanthbhai</a:t>
            </a:r>
            <a:endParaRPr lang="en-US" sz="4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4800" dirty="0">
                <a:effectLst/>
                <a:latin typeface="Times New Roman" panose="02020603050405020304" pitchFamily="18" charset="0"/>
                <a:ea typeface="Calibri" panose="020F0502020204030204" pitchFamily="34" charset="0"/>
                <a:cs typeface="Times New Roman" panose="02020603050405020304" pitchFamily="18" charset="0"/>
              </a:rPr>
              <a:t>Module code: BMMB700</a:t>
            </a:r>
          </a:p>
          <a:p>
            <a:r>
              <a:rPr lang="en-US" sz="4800" dirty="0">
                <a:effectLst/>
                <a:latin typeface="Times New Roman" panose="02020603050405020304" pitchFamily="18" charset="0"/>
                <a:ea typeface="Calibri" panose="020F0502020204030204" pitchFamily="34" charset="0"/>
                <a:cs typeface="Times New Roman" panose="02020603050405020304" pitchFamily="18" charset="0"/>
              </a:rPr>
              <a:t>Module Name: Change and Stability Management </a:t>
            </a:r>
          </a:p>
          <a:p>
            <a:endParaRPr lang="en-US" sz="5600" dirty="0"/>
          </a:p>
        </p:txBody>
      </p:sp>
    </p:spTree>
    <p:extLst>
      <p:ext uri="{BB962C8B-B14F-4D97-AF65-F5344CB8AC3E}">
        <p14:creationId xmlns:p14="http://schemas.microsoft.com/office/powerpoint/2010/main" val="3482976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BB7CB-50F4-7844-309D-8D5738554EA2}"/>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34176BD-D084-5EC7-6C4C-828DEE80EC0C}"/>
              </a:ext>
            </a:extLst>
          </p:cNvPr>
          <p:cNvSpPr>
            <a:spLocks noGrp="1"/>
          </p:cNvSpPr>
          <p:nvPr>
            <p:ph idx="1"/>
          </p:nvPr>
        </p:nvSpPr>
        <p:spPr>
          <a:xfrm>
            <a:off x="606877" y="1817531"/>
            <a:ext cx="7056053" cy="3269624"/>
          </a:xfrm>
        </p:spPr>
        <p:txBody>
          <a:bodyPr>
            <a:noAutofit/>
          </a:bodyPr>
          <a:lstStyle/>
          <a:p>
            <a:pPr algn="just">
              <a:lnSpc>
                <a:spcPct val="100000"/>
              </a:lnSpc>
              <a:spcBef>
                <a:spcPts val="600"/>
              </a:spcBef>
              <a:spcAft>
                <a:spcPts val="600"/>
              </a:spcAft>
            </a:pPr>
            <a:r>
              <a:rPr lang="en-US" sz="1800" dirty="0">
                <a:latin typeface="Times New Roman" panose="02020603050405020304" pitchFamily="18" charset="0"/>
                <a:cs typeface="Times New Roman" panose="02020603050405020304" pitchFamily="18" charset="0"/>
              </a:rPr>
              <a:t>Consider the methods utilized by those who have gone through similar transitions before you. This article serves as a case study of Apple's approach to managing change in an organization, and it analyses the lessons that can be learned from both Microsoft and </a:t>
            </a:r>
          </a:p>
          <a:p>
            <a:pPr algn="just">
              <a:lnSpc>
                <a:spcPct val="100000"/>
              </a:lnSpc>
              <a:spcBef>
                <a:spcPts val="600"/>
              </a:spcBef>
              <a:spcAft>
                <a:spcPts val="600"/>
              </a:spcAft>
            </a:pPr>
            <a:r>
              <a:rPr lang="en-US" sz="1800" dirty="0">
                <a:latin typeface="Times New Roman" panose="02020603050405020304" pitchFamily="18" charset="0"/>
                <a:cs typeface="Times New Roman" panose="02020603050405020304" pitchFamily="18" charset="0"/>
              </a:rPr>
              <a:t>Apple in the field of change management.</a:t>
            </a:r>
          </a:p>
          <a:p>
            <a:pPr algn="just">
              <a:lnSpc>
                <a:spcPct val="100000"/>
              </a:lnSpc>
              <a:spcBef>
                <a:spcPts val="600"/>
              </a:spcBef>
              <a:spcAft>
                <a:spcPts val="600"/>
              </a:spcAft>
            </a:pPr>
            <a:r>
              <a:rPr lang="en-US" sz="1800" dirty="0">
                <a:latin typeface="Times New Roman" panose="02020603050405020304" pitchFamily="18" charset="0"/>
                <a:cs typeface="Times New Roman" panose="02020603050405020304" pitchFamily="18" charset="0"/>
              </a:rPr>
              <a:t>Because of the profound shifts in leadership, strategy, and company culture that both of these organizations have undergone in the last six years, a case study of each is warranted.</a:t>
            </a:r>
          </a:p>
          <a:p>
            <a:pPr algn="just">
              <a:lnSpc>
                <a:spcPct val="100000"/>
              </a:lnSpc>
              <a:spcBef>
                <a:spcPts val="600"/>
              </a:spcBef>
              <a:spcAft>
                <a:spcPts val="600"/>
              </a:spcAft>
            </a:pPr>
            <a:r>
              <a:rPr lang="en-US" sz="1800" dirty="0">
                <a:latin typeface="Times New Roman" panose="02020603050405020304" pitchFamily="18" charset="0"/>
                <a:cs typeface="Times New Roman" panose="02020603050405020304" pitchFamily="18" charset="0"/>
              </a:rPr>
              <a:t>The success stories of Apple and Microsoft show how different approaches to innovation and change can lead to different levels of success.</a:t>
            </a:r>
          </a:p>
        </p:txBody>
      </p:sp>
      <p:pic>
        <p:nvPicPr>
          <p:cNvPr id="4" name="Picture 3"/>
          <p:cNvPicPr>
            <a:picLocks noChangeAspect="1"/>
          </p:cNvPicPr>
          <p:nvPr/>
        </p:nvPicPr>
        <p:blipFill>
          <a:blip r:embed="rId2"/>
          <a:stretch>
            <a:fillRect/>
          </a:stretch>
        </p:blipFill>
        <p:spPr>
          <a:xfrm>
            <a:off x="7778840" y="1817531"/>
            <a:ext cx="4108361" cy="3269624"/>
          </a:xfrm>
          <a:prstGeom prst="rect">
            <a:avLst/>
          </a:prstGeom>
        </p:spPr>
      </p:pic>
    </p:spTree>
    <p:extLst>
      <p:ext uri="{BB962C8B-B14F-4D97-AF65-F5344CB8AC3E}">
        <p14:creationId xmlns:p14="http://schemas.microsoft.com/office/powerpoint/2010/main" val="2656273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0DCCE-9C8F-5DA2-232F-48204FDF9A50}"/>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Change in organization</a:t>
            </a:r>
          </a:p>
        </p:txBody>
      </p:sp>
      <p:sp>
        <p:nvSpPr>
          <p:cNvPr id="3" name="Content Placeholder 2">
            <a:extLst>
              <a:ext uri="{FF2B5EF4-FFF2-40B4-BE49-F238E27FC236}">
                <a16:creationId xmlns:a16="http://schemas.microsoft.com/office/drawing/2014/main" id="{80384790-5AAF-FAC2-C73C-B1724DC3F30A}"/>
              </a:ext>
            </a:extLst>
          </p:cNvPr>
          <p:cNvSpPr>
            <a:spLocks noGrp="1"/>
          </p:cNvSpPr>
          <p:nvPr>
            <p:ph idx="1"/>
          </p:nvPr>
        </p:nvSpPr>
        <p:spPr>
          <a:xfrm>
            <a:off x="827424" y="1866900"/>
            <a:ext cx="10554574" cy="4343400"/>
          </a:xfrm>
        </p:spPr>
        <p:txBody>
          <a:bodyPr>
            <a:normAutofit/>
          </a:bodyPr>
          <a:lstStyle/>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Many landmark events in Apple's recent history may be traced back to the company's unwavering dedication to meeting the ever-evolving needs of the market. This should be the only (though most significant) justification for an organization-wide overhaul. Since the marketing world and customers' expectations are always shifting, Apple sees change management as crucial.</a:t>
            </a:r>
          </a:p>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Management of change, in fact, refers to a systematic and well-balanced approach to reshaping the activities of a person, a group, a department, or an entire organization. So, the organizational performance at Apple Company is used not merely to adjust to changes but also to propel such changes. Such changes are uncommon, but they might be identified by looking at how the company normally operates.</a:t>
            </a:r>
          </a:p>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The internal change management processes of a business can be measured on a variety of change scales. The four separate dimensions of change are management, technology, structure, and people.</a:t>
            </a:r>
          </a:p>
        </p:txBody>
      </p:sp>
    </p:spTree>
    <p:extLst>
      <p:ext uri="{BB962C8B-B14F-4D97-AF65-F5344CB8AC3E}">
        <p14:creationId xmlns:p14="http://schemas.microsoft.com/office/powerpoint/2010/main" val="3497677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2AE7-1151-B518-DF1A-DF39E50F95E4}"/>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Change in Apple</a:t>
            </a:r>
          </a:p>
        </p:txBody>
      </p:sp>
      <p:sp>
        <p:nvSpPr>
          <p:cNvPr id="3" name="Content Placeholder 2">
            <a:extLst>
              <a:ext uri="{FF2B5EF4-FFF2-40B4-BE49-F238E27FC236}">
                <a16:creationId xmlns:a16="http://schemas.microsoft.com/office/drawing/2014/main" id="{92C6934E-B51F-D7B8-5D71-FFA55924DF6A}"/>
              </a:ext>
            </a:extLst>
          </p:cNvPr>
          <p:cNvSpPr>
            <a:spLocks noGrp="1"/>
          </p:cNvSpPr>
          <p:nvPr>
            <p:ph idx="1"/>
          </p:nvPr>
        </p:nvSpPr>
        <p:spPr>
          <a:xfrm>
            <a:off x="1024128" y="1676400"/>
            <a:ext cx="10164572" cy="4686299"/>
          </a:xfrm>
        </p:spPr>
        <p:txBody>
          <a:bodyPr>
            <a:noAutofit/>
          </a:bodyPr>
          <a:lstStyle/>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Apple needed to make significant changes to its strategy in order to reposition itself away from its traditional associations with the computer and software industries. Therefore, the company needed a fresh image that was commonly correlated with creating content and the possibility of reaching a wider audience than just apple fans. </a:t>
            </a:r>
          </a:p>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Although Apple's method of change management was distinctive in some ways, it was implemented in accordance with the guidelines established by Coombe.</a:t>
            </a:r>
          </a:p>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In-depth expertise in leadership styles and team dynamics is essential, but so is a marketing savvy that allows for open lines of communication among those affected by the change you're implementing. </a:t>
            </a:r>
          </a:p>
        </p:txBody>
      </p:sp>
    </p:spTree>
    <p:extLst>
      <p:ext uri="{BB962C8B-B14F-4D97-AF65-F5344CB8AC3E}">
        <p14:creationId xmlns:p14="http://schemas.microsoft.com/office/powerpoint/2010/main" val="2714337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8C40-C011-C29A-675D-B6210251D935}"/>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Change in Apple</a:t>
            </a:r>
            <a:endParaRPr lang="en-P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8E51E9A-5CD5-06E7-CB3C-1EB1FAB5A1C5}"/>
              </a:ext>
            </a:extLst>
          </p:cNvPr>
          <p:cNvSpPr>
            <a:spLocks noGrp="1"/>
          </p:cNvSpPr>
          <p:nvPr>
            <p:ph idx="1"/>
          </p:nvPr>
        </p:nvSpPr>
        <p:spPr/>
        <p:txBody>
          <a:bodyPr>
            <a:normAutofit/>
          </a:bodyPr>
          <a:lstStyle/>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When it comes to transformation initiatives, change management is a clearly designated portion that serves to coordinate the efforts of many stakeholders, disseminate information, encourage teamwork, and monitor the education and development of project workers. </a:t>
            </a:r>
          </a:p>
          <a:p>
            <a:pPr algn="just">
              <a:lnSpc>
                <a:spcPct val="150000"/>
              </a:lnSpc>
              <a:spcBef>
                <a:spcPts val="0"/>
              </a:spcBef>
              <a:spcAft>
                <a:spcPts val="0"/>
              </a:spcAft>
            </a:pPr>
            <a:r>
              <a:rPr lang="en-US" sz="1800" dirty="0">
                <a:latin typeface="Times New Roman" panose="02020603050405020304" pitchFamily="18" charset="0"/>
                <a:cs typeface="Times New Roman" panose="02020603050405020304" pitchFamily="18" charset="0"/>
              </a:rPr>
              <a:t>It uses factors such as leader commitment, the effectiveness of communication, and the recognized need for transformation to develop targeted strategies that can be utilized to prevent unsuccessful change initiatives or to address existing ones that are proving difficult to manage.</a:t>
            </a:r>
          </a:p>
        </p:txBody>
      </p:sp>
    </p:spTree>
    <p:extLst>
      <p:ext uri="{BB962C8B-B14F-4D97-AF65-F5344CB8AC3E}">
        <p14:creationId xmlns:p14="http://schemas.microsoft.com/office/powerpoint/2010/main" val="2693917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849C-73AB-5637-785F-9D49A1DAC5C9}"/>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Key change models</a:t>
            </a:r>
          </a:p>
        </p:txBody>
      </p:sp>
      <p:sp>
        <p:nvSpPr>
          <p:cNvPr id="3" name="Content Placeholder 2">
            <a:extLst>
              <a:ext uri="{FF2B5EF4-FFF2-40B4-BE49-F238E27FC236}">
                <a16:creationId xmlns:a16="http://schemas.microsoft.com/office/drawing/2014/main" id="{DAF7DEE0-9F52-7D95-C39E-AC2AF4189CA4}"/>
              </a:ext>
            </a:extLst>
          </p:cNvPr>
          <p:cNvSpPr>
            <a:spLocks noGrp="1"/>
          </p:cNvSpPr>
          <p:nvPr>
            <p:ph idx="1"/>
          </p:nvPr>
        </p:nvSpPr>
        <p:spPr>
          <a:xfrm>
            <a:off x="1024128" y="1816101"/>
            <a:ext cx="10101072" cy="4385598"/>
          </a:xfrm>
        </p:spPr>
        <p:txBody>
          <a:bodyPr>
            <a:noAutofit/>
          </a:bodyPr>
          <a:lstStyle/>
          <a:p>
            <a:pPr algn="just">
              <a:lnSpc>
                <a:spcPct val="170000"/>
              </a:lnSpc>
              <a:spcBef>
                <a:spcPts val="600"/>
              </a:spcBef>
              <a:spcAft>
                <a:spcPts val="600"/>
              </a:spcAft>
            </a:pPr>
            <a:r>
              <a:rPr lang="en-US" sz="1710" dirty="0"/>
              <a:t>Change at Apple is driven internally by a number of factors, including human resources, financial resources, and innovative technologies. Human resource management at Apple is crucial in furthering the company's vision, mission, rules, and vision and mission statements, as well as the education and development of its employees. </a:t>
            </a:r>
          </a:p>
          <a:p>
            <a:pPr algn="just">
              <a:lnSpc>
                <a:spcPct val="170000"/>
              </a:lnSpc>
              <a:spcBef>
                <a:spcPts val="600"/>
              </a:spcBef>
              <a:spcAft>
                <a:spcPts val="600"/>
              </a:spcAft>
            </a:pPr>
            <a:r>
              <a:rPr lang="en-US" sz="1710" dirty="0"/>
              <a:t>A change in the firm's mission, vision, and purpose statement is one technique to steer the organization in a different direction. Having more money lying around can also inspire alterations to the company, like raising wages, hiring more people, or developing new products. There has been a shift in the company's savings culture as a result of the introduction of new technologies. </a:t>
            </a:r>
          </a:p>
          <a:p>
            <a:pPr algn="just">
              <a:lnSpc>
                <a:spcPct val="170000"/>
              </a:lnSpc>
              <a:spcBef>
                <a:spcPts val="600"/>
              </a:spcBef>
              <a:spcAft>
                <a:spcPts val="600"/>
              </a:spcAft>
            </a:pPr>
            <a:r>
              <a:rPr lang="en-US" sz="1710" dirty="0"/>
              <a:t>For instance, by allowing workers to participate in conferences from home using technology like video conferencing and mobile devices, the company can save a lot of money on transportation and hotel fees for workers.</a:t>
            </a:r>
          </a:p>
        </p:txBody>
      </p:sp>
    </p:spTree>
    <p:extLst>
      <p:ext uri="{BB962C8B-B14F-4D97-AF65-F5344CB8AC3E}">
        <p14:creationId xmlns:p14="http://schemas.microsoft.com/office/powerpoint/2010/main" val="1618501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SWOT ANALYSIS OF APPLE</a:t>
            </a:r>
          </a:p>
        </p:txBody>
      </p:sp>
      <p:sp>
        <p:nvSpPr>
          <p:cNvPr id="3" name="Content Placeholder 2"/>
          <p:cNvSpPr>
            <a:spLocks noGrp="1"/>
          </p:cNvSpPr>
          <p:nvPr>
            <p:ph idx="1"/>
          </p:nvPr>
        </p:nvSpPr>
        <p:spPr>
          <a:xfrm>
            <a:off x="1024128" y="1843346"/>
            <a:ext cx="3549563" cy="2361040"/>
          </a:xfrm>
        </p:spPr>
        <p:txBody>
          <a:bodyPr>
            <a:normAutofit/>
          </a:bodyPr>
          <a:lstStyle/>
          <a:p>
            <a:pPr marL="0" indent="0">
              <a:buNone/>
            </a:pPr>
            <a:r>
              <a:rPr lang="en-US" sz="1200" b="1" dirty="0">
                <a:latin typeface="Times New Roman" panose="02020603050405020304" pitchFamily="18" charset="0"/>
                <a:cs typeface="Times New Roman" panose="02020603050405020304" pitchFamily="18" charset="0"/>
              </a:rPr>
              <a:t>STRENGTHS</a:t>
            </a:r>
          </a:p>
          <a:p>
            <a:r>
              <a:rPr lang="en-US" sz="1200" dirty="0">
                <a:latin typeface="Times New Roman" panose="02020603050405020304" pitchFamily="18" charset="0"/>
                <a:cs typeface="Times New Roman" panose="02020603050405020304" pitchFamily="18" charset="0"/>
              </a:rPr>
              <a:t>Most valuable brand</a:t>
            </a:r>
          </a:p>
          <a:p>
            <a:r>
              <a:rPr lang="en-US" sz="1200" dirty="0">
                <a:latin typeface="Times New Roman" panose="02020603050405020304" pitchFamily="18" charset="0"/>
                <a:cs typeface="Times New Roman" panose="02020603050405020304" pitchFamily="18" charset="0"/>
              </a:rPr>
              <a:t>Globally Iconic</a:t>
            </a:r>
          </a:p>
          <a:p>
            <a:r>
              <a:rPr lang="en-US" sz="1200" dirty="0">
                <a:latin typeface="Times New Roman" panose="02020603050405020304" pitchFamily="18" charset="0"/>
                <a:cs typeface="Times New Roman" panose="02020603050405020304" pitchFamily="18" charset="0"/>
              </a:rPr>
              <a:t>Top Technology</a:t>
            </a:r>
          </a:p>
          <a:p>
            <a:r>
              <a:rPr lang="en-US" sz="1200" dirty="0">
                <a:latin typeface="Times New Roman" panose="02020603050405020304" pitchFamily="18" charset="0"/>
                <a:cs typeface="Times New Roman" panose="02020603050405020304" pitchFamily="18" charset="0"/>
              </a:rPr>
              <a:t>Brand of choice</a:t>
            </a:r>
          </a:p>
          <a:p>
            <a:r>
              <a:rPr lang="en-US" sz="1200" dirty="0">
                <a:latin typeface="Times New Roman" panose="02020603050405020304" pitchFamily="18" charset="0"/>
                <a:cs typeface="Times New Roman" panose="02020603050405020304" pitchFamily="18" charset="0"/>
              </a:rPr>
              <a:t> Proficient Research</a:t>
            </a:r>
          </a:p>
          <a:p>
            <a:r>
              <a:rPr lang="en-US" sz="1200" dirty="0">
                <a:latin typeface="Times New Roman" panose="02020603050405020304" pitchFamily="18" charset="0"/>
                <a:cs typeface="Times New Roman" panose="02020603050405020304" pitchFamily="18" charset="0"/>
              </a:rPr>
              <a:t>Sustainability made Possible through Liam </a:t>
            </a:r>
          </a:p>
          <a:p>
            <a:endParaRPr lang="en-US" sz="1200" dirty="0"/>
          </a:p>
        </p:txBody>
      </p:sp>
      <p:sp>
        <p:nvSpPr>
          <p:cNvPr id="5" name="Content Placeholder 2"/>
          <p:cNvSpPr txBox="1">
            <a:spLocks/>
          </p:cNvSpPr>
          <p:nvPr/>
        </p:nvSpPr>
        <p:spPr>
          <a:xfrm>
            <a:off x="1024128" y="3976284"/>
            <a:ext cx="3524688" cy="2337013"/>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sz="1200" b="1" dirty="0">
                <a:latin typeface="Times New Roman" panose="02020603050405020304" pitchFamily="18" charset="0"/>
                <a:cs typeface="Times New Roman" panose="02020603050405020304" pitchFamily="18" charset="0"/>
              </a:rPr>
              <a:t>OPPORTUNITIES</a:t>
            </a:r>
          </a:p>
          <a:p>
            <a:pPr marL="0" indent="0">
              <a:buNone/>
            </a:pPr>
            <a:r>
              <a:rPr lang="en-US" sz="1200" dirty="0">
                <a:latin typeface="Times New Roman" panose="02020603050405020304" pitchFamily="18" charset="0"/>
                <a:cs typeface="Times New Roman" panose="02020603050405020304" pitchFamily="18" charset="0"/>
              </a:rPr>
              <a:t>Consistent Customer Growth </a:t>
            </a:r>
          </a:p>
          <a:p>
            <a:pPr marL="0" indent="0">
              <a:buNone/>
            </a:pPr>
            <a:r>
              <a:rPr lang="en-US" sz="1200" dirty="0">
                <a:latin typeface="Times New Roman" panose="02020603050405020304" pitchFamily="18" charset="0"/>
                <a:cs typeface="Times New Roman" panose="02020603050405020304" pitchFamily="18" charset="0"/>
              </a:rPr>
              <a:t>Qualified Professionals</a:t>
            </a:r>
          </a:p>
          <a:p>
            <a:pPr marL="0" indent="0">
              <a:buNone/>
            </a:pPr>
            <a:r>
              <a:rPr lang="en-US" sz="1200" dirty="0">
                <a:latin typeface="Times New Roman" panose="02020603050405020304" pitchFamily="18" charset="0"/>
                <a:cs typeface="Times New Roman" panose="02020603050405020304" pitchFamily="18" charset="0"/>
              </a:rPr>
              <a:t>Expansive Distribution Network </a:t>
            </a:r>
          </a:p>
          <a:p>
            <a:pPr marL="0" indent="0">
              <a:buNone/>
            </a:pPr>
            <a:r>
              <a:rPr lang="en-US" sz="1200" dirty="0">
                <a:latin typeface="Times New Roman" panose="02020603050405020304" pitchFamily="18" charset="0"/>
                <a:cs typeface="Times New Roman" panose="02020603050405020304" pitchFamily="18" charset="0"/>
              </a:rPr>
              <a:t>Lack of Green </a:t>
            </a:r>
          </a:p>
          <a:p>
            <a:pPr marL="0" indent="0">
              <a:buNone/>
            </a:pPr>
            <a:r>
              <a:rPr lang="en-US" sz="1200" dirty="0">
                <a:latin typeface="Times New Roman" panose="02020603050405020304" pitchFamily="18" charset="0"/>
                <a:cs typeface="Times New Roman" panose="02020603050405020304" pitchFamily="18" charset="0"/>
              </a:rPr>
              <a:t>Technology Smart Wearable Technology </a:t>
            </a:r>
          </a:p>
        </p:txBody>
      </p:sp>
      <p:sp>
        <p:nvSpPr>
          <p:cNvPr id="6" name="Content Placeholder 2"/>
          <p:cNvSpPr txBox="1">
            <a:spLocks/>
          </p:cNvSpPr>
          <p:nvPr/>
        </p:nvSpPr>
        <p:spPr>
          <a:xfrm>
            <a:off x="7995689" y="3972996"/>
            <a:ext cx="3524688" cy="2337013"/>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sz="1300" b="1" dirty="0"/>
              <a:t>THREATS</a:t>
            </a:r>
          </a:p>
          <a:p>
            <a:pPr marL="0" indent="0">
              <a:buNone/>
            </a:pPr>
            <a:r>
              <a:rPr lang="en-US" sz="1200" dirty="0"/>
              <a:t>Coronavirus Outbreak </a:t>
            </a:r>
          </a:p>
          <a:p>
            <a:pPr marL="0" indent="0">
              <a:buNone/>
            </a:pPr>
            <a:r>
              <a:rPr lang="en-US" sz="1200" dirty="0"/>
              <a:t>Supply Chain Disruption</a:t>
            </a:r>
          </a:p>
          <a:p>
            <a:pPr marL="0" indent="0">
              <a:buNone/>
            </a:pPr>
            <a:r>
              <a:rPr lang="en-US" sz="1200" dirty="0"/>
              <a:t>Apple Bullied By Counterfeits</a:t>
            </a:r>
          </a:p>
          <a:p>
            <a:pPr marL="0" indent="0">
              <a:buNone/>
            </a:pPr>
            <a:r>
              <a:rPr lang="en-US" sz="1200" dirty="0"/>
              <a:t>Increasing Competition</a:t>
            </a:r>
          </a:p>
          <a:p>
            <a:pPr marL="0" indent="0">
              <a:buNone/>
            </a:pPr>
            <a:r>
              <a:rPr lang="en-US" sz="1200" dirty="0"/>
              <a:t>Market Penetration</a:t>
            </a:r>
          </a:p>
          <a:p>
            <a:pPr marL="0" indent="0">
              <a:buNone/>
            </a:pPr>
            <a:r>
              <a:rPr lang="en-US" sz="1200" dirty="0"/>
              <a:t>China Tariffs</a:t>
            </a:r>
          </a:p>
        </p:txBody>
      </p:sp>
      <p:sp>
        <p:nvSpPr>
          <p:cNvPr id="7" name="Content Placeholder 2"/>
          <p:cNvSpPr txBox="1">
            <a:spLocks/>
          </p:cNvSpPr>
          <p:nvPr/>
        </p:nvSpPr>
        <p:spPr>
          <a:xfrm>
            <a:off x="7995689" y="1843346"/>
            <a:ext cx="3524688" cy="2337013"/>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sz="1300" b="1" dirty="0"/>
              <a:t>WEAKNESSES</a:t>
            </a:r>
          </a:p>
          <a:p>
            <a:pPr marL="0" indent="0">
              <a:buNone/>
            </a:pPr>
            <a:r>
              <a:rPr lang="en-US" sz="1200" dirty="0"/>
              <a:t>High Priced Products</a:t>
            </a:r>
          </a:p>
          <a:p>
            <a:pPr marL="0" indent="0">
              <a:buNone/>
            </a:pPr>
            <a:r>
              <a:rPr lang="en-US" sz="1200" dirty="0"/>
              <a:t>Limited advertisement &amp; promotions </a:t>
            </a:r>
          </a:p>
          <a:p>
            <a:pPr marL="0" indent="0">
              <a:buNone/>
            </a:pPr>
            <a:r>
              <a:rPr lang="en-US" sz="1200" dirty="0"/>
              <a:t>Entering into area of non-competency</a:t>
            </a:r>
          </a:p>
          <a:p>
            <a:pPr marL="0" indent="0">
              <a:buNone/>
            </a:pPr>
            <a:r>
              <a:rPr lang="en-US" sz="1200" dirty="0"/>
              <a:t>Incompatibility with Other Software </a:t>
            </a:r>
          </a:p>
          <a:p>
            <a:pPr marL="0" indent="0">
              <a:buNone/>
            </a:pPr>
            <a:r>
              <a:rPr lang="en-US" sz="1200" dirty="0"/>
              <a:t>Allegations of Tracking</a:t>
            </a:r>
          </a:p>
          <a:p>
            <a:pPr marL="0" indent="0">
              <a:buNone/>
            </a:pPr>
            <a:r>
              <a:rPr lang="en-US" sz="1200" dirty="0"/>
              <a:t>Unfair business practices</a:t>
            </a:r>
          </a:p>
        </p:txBody>
      </p:sp>
      <p:pic>
        <p:nvPicPr>
          <p:cNvPr id="1026" name="Picture 2" descr="WOT Analysis of App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8832" y="2124904"/>
            <a:ext cx="3650663" cy="3337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4084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292" y="521201"/>
            <a:ext cx="9720072" cy="1236404"/>
          </a:xfrm>
        </p:spPr>
        <p:txBody>
          <a:bodyPr>
            <a:normAutofit/>
          </a:bodyPr>
          <a:lstStyle/>
          <a:p>
            <a:r>
              <a:rPr lang="en-US" sz="4000" b="1" dirty="0">
                <a:latin typeface="Times New Roman" panose="02020603050405020304" pitchFamily="18" charset="0"/>
                <a:cs typeface="Times New Roman" panose="02020603050405020304" pitchFamily="18" charset="0"/>
              </a:rPr>
              <a:t>PESTEL ANALYSIS OF APPLE</a:t>
            </a:r>
          </a:p>
        </p:txBody>
      </p:sp>
      <p:sp>
        <p:nvSpPr>
          <p:cNvPr id="3" name="Content Placeholder 2"/>
          <p:cNvSpPr>
            <a:spLocks noGrp="1"/>
          </p:cNvSpPr>
          <p:nvPr>
            <p:ph idx="1"/>
          </p:nvPr>
        </p:nvSpPr>
        <p:spPr>
          <a:xfrm>
            <a:off x="879159" y="2032587"/>
            <a:ext cx="2201672" cy="1212557"/>
          </a:xfrm>
        </p:spPr>
        <p:txBody>
          <a:bodyPr>
            <a:noAutofit/>
          </a:bodyPr>
          <a:lstStyle/>
          <a:p>
            <a:pPr marL="0" indent="0">
              <a:buNone/>
            </a:pPr>
            <a:r>
              <a:rPr lang="en-US" sz="1800" b="1" dirty="0">
                <a:latin typeface="Times New Roman" panose="02020603050405020304" pitchFamily="18" charset="0"/>
                <a:cs typeface="Times New Roman" panose="02020603050405020304" pitchFamily="18" charset="0"/>
              </a:rPr>
              <a:t>POLITICAL</a:t>
            </a:r>
          </a:p>
          <a:p>
            <a:pPr marL="177800" indent="-177800" algn="just">
              <a:lnSpc>
                <a:spcPct val="120000"/>
              </a:lnSpc>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Tax Regulation</a:t>
            </a:r>
          </a:p>
          <a:p>
            <a:pPr marL="177800" indent="-177800" algn="just">
              <a:lnSpc>
                <a:spcPct val="120000"/>
              </a:lnSpc>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Import Restrictions</a:t>
            </a:r>
          </a:p>
        </p:txBody>
      </p:sp>
      <p:sp>
        <p:nvSpPr>
          <p:cNvPr id="5" name="Content Placeholder 2"/>
          <p:cNvSpPr txBox="1">
            <a:spLocks/>
          </p:cNvSpPr>
          <p:nvPr/>
        </p:nvSpPr>
        <p:spPr>
          <a:xfrm>
            <a:off x="7372984" y="1877287"/>
            <a:ext cx="2712564" cy="1083664"/>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b="1" dirty="0">
                <a:latin typeface="Times New Roman" panose="02020603050405020304" pitchFamily="18" charset="0"/>
                <a:cs typeface="Times New Roman" panose="02020603050405020304" pitchFamily="18" charset="0"/>
              </a:rPr>
              <a:t>SOCIAL</a:t>
            </a:r>
          </a:p>
          <a:p>
            <a:pPr algn="just"/>
            <a:r>
              <a:rPr lang="en-US" dirty="0">
                <a:latin typeface="Times New Roman" panose="02020603050405020304" pitchFamily="18" charset="0"/>
                <a:cs typeface="Times New Roman" panose="02020603050405020304" pitchFamily="18" charset="0"/>
              </a:rPr>
              <a:t>Shifting Consumers' Behavior</a:t>
            </a:r>
          </a:p>
        </p:txBody>
      </p:sp>
      <p:sp>
        <p:nvSpPr>
          <p:cNvPr id="6" name="Content Placeholder 2"/>
          <p:cNvSpPr txBox="1">
            <a:spLocks/>
          </p:cNvSpPr>
          <p:nvPr/>
        </p:nvSpPr>
        <p:spPr>
          <a:xfrm>
            <a:off x="890292" y="5040759"/>
            <a:ext cx="2268927" cy="1079633"/>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b="1" dirty="0">
                <a:latin typeface="Times New Roman" panose="02020603050405020304" pitchFamily="18" charset="0"/>
                <a:cs typeface="Times New Roman" panose="02020603050405020304" pitchFamily="18" charset="0"/>
              </a:rPr>
              <a:t>TECHNOLOGICAL</a:t>
            </a:r>
          </a:p>
          <a:p>
            <a:r>
              <a:rPr lang="en-US" dirty="0">
                <a:latin typeface="Times New Roman" panose="02020603050405020304" pitchFamily="18" charset="0"/>
                <a:cs typeface="Times New Roman" panose="02020603050405020304" pitchFamily="18" charset="0"/>
              </a:rPr>
              <a:t>Increasing Competition From Players like Samsung and Google</a:t>
            </a:r>
          </a:p>
        </p:txBody>
      </p:sp>
      <p:sp>
        <p:nvSpPr>
          <p:cNvPr id="7" name="Content Placeholder 2"/>
          <p:cNvSpPr txBox="1">
            <a:spLocks/>
          </p:cNvSpPr>
          <p:nvPr/>
        </p:nvSpPr>
        <p:spPr>
          <a:xfrm>
            <a:off x="7563176" y="5036728"/>
            <a:ext cx="2712564" cy="1083664"/>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b="1" dirty="0">
                <a:latin typeface="Times New Roman" panose="02020603050405020304" pitchFamily="18" charset="0"/>
                <a:cs typeface="Times New Roman" panose="02020603050405020304" pitchFamily="18" charset="0"/>
              </a:rPr>
              <a:t>LEGAL</a:t>
            </a:r>
          </a:p>
          <a:p>
            <a:r>
              <a:rPr lang="en-US" dirty="0">
                <a:latin typeface="Times New Roman" panose="02020603050405020304" pitchFamily="18" charset="0"/>
                <a:cs typeface="Times New Roman" panose="02020603050405020304" pitchFamily="18" charset="0"/>
              </a:rPr>
              <a:t>Intellectual Property and New Regulations</a:t>
            </a:r>
          </a:p>
        </p:txBody>
      </p:sp>
      <p:sp>
        <p:nvSpPr>
          <p:cNvPr id="9" name="Content Placeholder 2"/>
          <p:cNvSpPr txBox="1">
            <a:spLocks/>
          </p:cNvSpPr>
          <p:nvPr/>
        </p:nvSpPr>
        <p:spPr>
          <a:xfrm>
            <a:off x="4247038" y="1877287"/>
            <a:ext cx="2052164" cy="1083664"/>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nSpc>
                <a:spcPct val="150000"/>
              </a:lnSpc>
              <a:buNone/>
            </a:pPr>
            <a:r>
              <a:rPr lang="en-US" b="1" dirty="0">
                <a:latin typeface="Times New Roman" panose="02020603050405020304" pitchFamily="18" charset="0"/>
                <a:cs typeface="Times New Roman" panose="02020603050405020304" pitchFamily="18" charset="0"/>
              </a:rPr>
              <a:t>ECONOMIC</a:t>
            </a:r>
          </a:p>
          <a:p>
            <a:pPr>
              <a:lnSpc>
                <a:spcPct val="150000"/>
              </a:lnSpc>
            </a:pPr>
            <a:r>
              <a:rPr lang="en-US" dirty="0">
                <a:latin typeface="Times New Roman" panose="02020603050405020304" pitchFamily="18" charset="0"/>
                <a:cs typeface="Times New Roman" panose="02020603050405020304" pitchFamily="18" charset="0"/>
              </a:rPr>
              <a:t>Stagnating Growth</a:t>
            </a:r>
          </a:p>
        </p:txBody>
      </p:sp>
      <p:sp>
        <p:nvSpPr>
          <p:cNvPr id="11" name="Content Placeholder 2"/>
          <p:cNvSpPr txBox="1">
            <a:spLocks/>
          </p:cNvSpPr>
          <p:nvPr/>
        </p:nvSpPr>
        <p:spPr>
          <a:xfrm>
            <a:off x="4263811" y="5040759"/>
            <a:ext cx="2268927" cy="1079633"/>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b="1" dirty="0">
                <a:latin typeface="Times New Roman" panose="02020603050405020304" pitchFamily="18" charset="0"/>
                <a:cs typeface="Times New Roman" panose="02020603050405020304" pitchFamily="18" charset="0"/>
              </a:rPr>
              <a:t>ENVIRONMENTAL</a:t>
            </a:r>
          </a:p>
          <a:p>
            <a:r>
              <a:rPr lang="en-US" dirty="0">
                <a:latin typeface="Times New Roman" panose="02020603050405020304" pitchFamily="18" charset="0"/>
                <a:cs typeface="Times New Roman" panose="02020603050405020304" pitchFamily="18" charset="0"/>
              </a:rPr>
              <a:t>Pollution From Manufacturing</a:t>
            </a:r>
          </a:p>
        </p:txBody>
      </p:sp>
      <p:sp>
        <p:nvSpPr>
          <p:cNvPr id="10" name="Right Arrow 9"/>
          <p:cNvSpPr/>
          <p:nvPr/>
        </p:nvSpPr>
        <p:spPr>
          <a:xfrm>
            <a:off x="3187700" y="2219558"/>
            <a:ext cx="9144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Arrow 11"/>
          <p:cNvSpPr/>
          <p:nvPr/>
        </p:nvSpPr>
        <p:spPr>
          <a:xfrm>
            <a:off x="6299202" y="2219558"/>
            <a:ext cx="9144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p:cNvSpPr/>
          <p:nvPr/>
        </p:nvSpPr>
        <p:spPr>
          <a:xfrm>
            <a:off x="3187700" y="5351975"/>
            <a:ext cx="9144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p:cNvSpPr/>
          <p:nvPr/>
        </p:nvSpPr>
        <p:spPr>
          <a:xfrm>
            <a:off x="6458584" y="5351975"/>
            <a:ext cx="914400"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pple PESTEL Analysis - FourWeekMBA"/>
          <p:cNvPicPr>
            <a:picLocks noChangeAspect="1" noChangeArrowheads="1"/>
          </p:cNvPicPr>
          <p:nvPr/>
        </p:nvPicPr>
        <p:blipFill rotWithShape="1">
          <a:blip r:embed="rId2">
            <a:extLst>
              <a:ext uri="{28A0092B-C50C-407E-A947-70E740481C1C}">
                <a14:useLocalDpi xmlns:a14="http://schemas.microsoft.com/office/drawing/2010/main" val="0"/>
              </a:ext>
            </a:extLst>
          </a:blip>
          <a:srcRect b="7836"/>
          <a:stretch/>
        </p:blipFill>
        <p:spPr bwMode="auto">
          <a:xfrm>
            <a:off x="3159218" y="3138712"/>
            <a:ext cx="5276443" cy="1838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4760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3C092-8C98-30AF-1E4A-BD2330474009}"/>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Key change models</a:t>
            </a:r>
          </a:p>
        </p:txBody>
      </p:sp>
      <p:sp>
        <p:nvSpPr>
          <p:cNvPr id="3" name="Content Placeholder 2">
            <a:extLst>
              <a:ext uri="{FF2B5EF4-FFF2-40B4-BE49-F238E27FC236}">
                <a16:creationId xmlns:a16="http://schemas.microsoft.com/office/drawing/2014/main" id="{712A910F-CB38-4A2F-AEBB-A0FDCDD56742}"/>
              </a:ext>
            </a:extLst>
          </p:cNvPr>
          <p:cNvSpPr>
            <a:spLocks noGrp="1"/>
          </p:cNvSpPr>
          <p:nvPr>
            <p:ph idx="1"/>
          </p:nvPr>
        </p:nvSpPr>
        <p:spPr>
          <a:xfrm>
            <a:off x="1024128" y="1765300"/>
            <a:ext cx="10139172" cy="4444999"/>
          </a:xfrm>
        </p:spPr>
        <p:txBody>
          <a:bodyPr>
            <a:normAutofit fontScale="77500" lnSpcReduction="20000"/>
          </a:bodyPr>
          <a:lstStyle/>
          <a:p>
            <a:pPr algn="just">
              <a:lnSpc>
                <a:spcPct val="150000"/>
              </a:lnSpc>
              <a:spcBef>
                <a:spcPts val="600"/>
              </a:spcBef>
              <a:spcAft>
                <a:spcPts val="600"/>
              </a:spcAft>
            </a:pPr>
            <a:r>
              <a:rPr lang="en-US" sz="2300" dirty="0">
                <a:latin typeface="Times New Roman" panose="02020603050405020304" pitchFamily="18" charset="0"/>
                <a:cs typeface="Times New Roman" panose="02020603050405020304" pitchFamily="18" charset="0"/>
              </a:rPr>
              <a:t>The ripple effects of transformation on businesses are complex. Changing the way we've always done things could result in the development of novel, more fruitful strategies and the identification of previously untapped opportunities for individual achievement. </a:t>
            </a:r>
          </a:p>
          <a:p>
            <a:pPr algn="just">
              <a:lnSpc>
                <a:spcPct val="150000"/>
              </a:lnSpc>
              <a:spcBef>
                <a:spcPts val="600"/>
              </a:spcBef>
              <a:spcAft>
                <a:spcPts val="600"/>
              </a:spcAft>
            </a:pPr>
            <a:r>
              <a:rPr lang="en-US" sz="2300" dirty="0">
                <a:latin typeface="Times New Roman" panose="02020603050405020304" pitchFamily="18" charset="0"/>
                <a:cs typeface="Times New Roman" panose="02020603050405020304" pitchFamily="18" charset="0"/>
              </a:rPr>
              <a:t>The time it takes for Apple items to reach customers' doors may be reduced, for example, if the company adopted a new or more efficient delivery method. Unfavorable changes, however, may reduce morale, strain relationships among workers, and increase absenteeism.</a:t>
            </a:r>
          </a:p>
          <a:p>
            <a:pPr algn="just">
              <a:lnSpc>
                <a:spcPct val="150000"/>
              </a:lnSpc>
              <a:spcBef>
                <a:spcPts val="600"/>
              </a:spcBef>
              <a:spcAft>
                <a:spcPts val="600"/>
              </a:spcAft>
            </a:pPr>
            <a:r>
              <a:rPr lang="en-US" sz="2300" dirty="0">
                <a:latin typeface="Times New Roman" panose="02020603050405020304" pitchFamily="18" charset="0"/>
                <a:cs typeface="Times New Roman" panose="02020603050405020304" pitchFamily="18" charset="0"/>
              </a:rPr>
              <a:t>The four pillars of change are awareness, planning, action, and communication. Stakeholders are more likely to support a change if they can envision a bright future as a result of it. Preparation is key for a smooth transfer, so don't put it off. </a:t>
            </a:r>
          </a:p>
          <a:p>
            <a:pPr algn="just">
              <a:lnSpc>
                <a:spcPct val="150000"/>
              </a:lnSpc>
              <a:spcBef>
                <a:spcPts val="600"/>
              </a:spcBef>
              <a:spcAft>
                <a:spcPts val="600"/>
              </a:spcAft>
            </a:pPr>
            <a:r>
              <a:rPr lang="en-US" sz="2300" dirty="0">
                <a:latin typeface="Times New Roman" panose="02020603050405020304" pitchFamily="18" charset="0"/>
                <a:cs typeface="Times New Roman" panose="02020603050405020304" pitchFamily="18" charset="0"/>
              </a:rPr>
              <a:t>Change can only be implemented with widespread buy-in and participation. Effective communication of the change is necessary if it is to achieve widespread support at the opportune time</a:t>
            </a:r>
            <a:r>
              <a:rPr lang="en-US" dirty="0"/>
              <a:t>.</a:t>
            </a:r>
          </a:p>
        </p:txBody>
      </p:sp>
    </p:spTree>
    <p:extLst>
      <p:ext uri="{BB962C8B-B14F-4D97-AF65-F5344CB8AC3E}">
        <p14:creationId xmlns:p14="http://schemas.microsoft.com/office/powerpoint/2010/main" val="3108705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34747-7880-45E4-8057-F7FB12A78523}"/>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Change Processes</a:t>
            </a:r>
          </a:p>
        </p:txBody>
      </p:sp>
      <p:sp>
        <p:nvSpPr>
          <p:cNvPr id="3" name="Content Placeholder 2">
            <a:extLst>
              <a:ext uri="{FF2B5EF4-FFF2-40B4-BE49-F238E27FC236}">
                <a16:creationId xmlns:a16="http://schemas.microsoft.com/office/drawing/2014/main" id="{DCE13968-7911-9057-3A33-58C872F78E26}"/>
              </a:ext>
            </a:extLst>
          </p:cNvPr>
          <p:cNvSpPr>
            <a:spLocks noGrp="1"/>
          </p:cNvSpPr>
          <p:nvPr>
            <p:ph idx="1"/>
          </p:nvPr>
        </p:nvSpPr>
        <p:spPr>
          <a:xfrm>
            <a:off x="1024128" y="1790700"/>
            <a:ext cx="10240772" cy="4419600"/>
          </a:xfrm>
        </p:spPr>
        <p:txBody>
          <a:bodyPr>
            <a:noAutofit/>
          </a:bodyPr>
          <a:lstStyle/>
          <a:p>
            <a:pPr algn="just">
              <a:lnSpc>
                <a:spcPct val="160000"/>
              </a:lnSpc>
              <a:spcBef>
                <a:spcPts val="600"/>
              </a:spcBef>
              <a:spcAft>
                <a:spcPts val="600"/>
              </a:spcAft>
            </a:pPr>
            <a:r>
              <a:rPr lang="en-US" sz="1800" dirty="0">
                <a:latin typeface="Times New Roman" panose="02020603050405020304" pitchFamily="18" charset="0"/>
                <a:cs typeface="Times New Roman" panose="02020603050405020304" pitchFamily="18" charset="0"/>
              </a:rPr>
              <a:t>Managers play a crucial role in preparing their organizations for change by informing employees about the specific reasons for the change and the potential advantages and disadvantages of the new approach.</a:t>
            </a:r>
          </a:p>
          <a:p>
            <a:pPr algn="just">
              <a:lnSpc>
                <a:spcPct val="160000"/>
              </a:lnSpc>
              <a:spcBef>
                <a:spcPts val="600"/>
              </a:spcBef>
              <a:spcAft>
                <a:spcPts val="600"/>
              </a:spcAft>
            </a:pPr>
            <a:r>
              <a:rPr lang="en-US" sz="1800" dirty="0">
                <a:latin typeface="Times New Roman" panose="02020603050405020304" pitchFamily="18" charset="0"/>
                <a:cs typeface="Times New Roman" panose="02020603050405020304" pitchFamily="18" charset="0"/>
              </a:rPr>
              <a:t>The leader of the transformation develops both a vision and a strategy for bringing about the shift, taking into consideration any challenges that may arise along the way. Strategic goals, key performance indicators, stakeholders, and scope for addressing the effects of human activity on the climate must be identified and defined.</a:t>
            </a:r>
          </a:p>
          <a:p>
            <a:pPr algn="just">
              <a:lnSpc>
                <a:spcPct val="160000"/>
              </a:lnSpc>
              <a:spcBef>
                <a:spcPts val="600"/>
              </a:spcBef>
              <a:spcAft>
                <a:spcPts val="600"/>
              </a:spcAft>
            </a:pPr>
            <a:r>
              <a:rPr lang="en-US" sz="1800" dirty="0">
                <a:latin typeface="Times New Roman" panose="02020603050405020304" pitchFamily="18" charset="0"/>
                <a:cs typeface="Times New Roman" panose="02020603050405020304" pitchFamily="18" charset="0"/>
              </a:rPr>
              <a:t>Implementing the strategy means doing the actions required to bring about the change. During this time period, it is essential to keep workers informed and involved in the transformation process by providing them with many opportunities for input and empowerment.</a:t>
            </a:r>
          </a:p>
          <a:p>
            <a:pPr algn="just">
              <a:lnSpc>
                <a:spcPct val="160000"/>
              </a:lnSpc>
              <a:spcBef>
                <a:spcPts val="600"/>
              </a:spcBef>
              <a:spcAft>
                <a:spcPts val="600"/>
              </a:spcAft>
            </a:pPr>
            <a:r>
              <a:rPr lang="en-US" sz="1800" dirty="0">
                <a:latin typeface="Times New Roman" panose="02020603050405020304" pitchFamily="18" charset="0"/>
                <a:cs typeface="Times New Roman" panose="02020603050405020304" pitchFamily="18" charset="0"/>
              </a:rPr>
              <a:t>Adjustments in routine procedures to halt a trend that has already begun to reverse looking back at the steps taken and the results achieved allows leaders to gauge the success of the change initiative and make plans for the future.</a:t>
            </a:r>
          </a:p>
        </p:txBody>
      </p:sp>
    </p:spTree>
    <p:extLst>
      <p:ext uri="{BB962C8B-B14F-4D97-AF65-F5344CB8AC3E}">
        <p14:creationId xmlns:p14="http://schemas.microsoft.com/office/powerpoint/2010/main" val="3397955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7C082-C99B-82AF-6417-111DB063FC5C}"/>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Model Usage</a:t>
            </a:r>
          </a:p>
        </p:txBody>
      </p:sp>
      <p:sp>
        <p:nvSpPr>
          <p:cNvPr id="3" name="Content Placeholder 2">
            <a:extLst>
              <a:ext uri="{FF2B5EF4-FFF2-40B4-BE49-F238E27FC236}">
                <a16:creationId xmlns:a16="http://schemas.microsoft.com/office/drawing/2014/main" id="{9638EA92-0E23-7A3F-70C8-B9478ED0FC5E}"/>
              </a:ext>
            </a:extLst>
          </p:cNvPr>
          <p:cNvSpPr>
            <a:spLocks noGrp="1"/>
          </p:cNvSpPr>
          <p:nvPr>
            <p:ph idx="1"/>
          </p:nvPr>
        </p:nvSpPr>
        <p:spPr>
          <a:xfrm>
            <a:off x="1024128" y="1716532"/>
            <a:ext cx="10126472" cy="4519168"/>
          </a:xfrm>
        </p:spPr>
        <p:txBody>
          <a:bodyPr>
            <a:normAutofit/>
          </a:bodyPr>
          <a:lstStyle/>
          <a:p>
            <a:pPr algn="just">
              <a:lnSpc>
                <a:spcPct val="200000"/>
              </a:lnSpc>
            </a:pPr>
            <a:r>
              <a:rPr lang="en-US" sz="1800" dirty="0">
                <a:latin typeface="Times New Roman" panose="02020603050405020304" pitchFamily="18" charset="0"/>
                <a:cs typeface="Times New Roman" panose="02020603050405020304" pitchFamily="18" charset="0"/>
              </a:rPr>
              <a:t>The three most popular change management models are Kotter's, ADKAR, and Lewin's (approaches). It is essential to recognize the differences in strategy and emphasis across the three change management frameworks when making a comparison. For instance, ADKAR focuses inward whereas Lewin's model takes into account everyone who might be opposed to the change, while Kotter's method gives weight to the opinions of upper-level management. Nonetheless, the three views each provide something unique to the conversation about how to adapt to change. Apple has successfully employed Lewin's model for implementing change to build new policies and processes.</a:t>
            </a:r>
          </a:p>
        </p:txBody>
      </p:sp>
    </p:spTree>
    <p:extLst>
      <p:ext uri="{BB962C8B-B14F-4D97-AF65-F5344CB8AC3E}">
        <p14:creationId xmlns:p14="http://schemas.microsoft.com/office/powerpoint/2010/main" val="1720178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8784E-C1D0-807C-DC3F-1CBFD7EFBA3A}"/>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Change Models Scale</a:t>
            </a:r>
          </a:p>
        </p:txBody>
      </p:sp>
      <p:sp>
        <p:nvSpPr>
          <p:cNvPr id="3" name="Content Placeholder 2">
            <a:extLst>
              <a:ext uri="{FF2B5EF4-FFF2-40B4-BE49-F238E27FC236}">
                <a16:creationId xmlns:a16="http://schemas.microsoft.com/office/drawing/2014/main" id="{D765FB26-EA4A-F4F2-FA9C-DD4652DB58B5}"/>
              </a:ext>
            </a:extLst>
          </p:cNvPr>
          <p:cNvSpPr>
            <a:spLocks noGrp="1"/>
          </p:cNvSpPr>
          <p:nvPr>
            <p:ph idx="1"/>
          </p:nvPr>
        </p:nvSpPr>
        <p:spPr>
          <a:xfrm>
            <a:off x="1024128" y="1701800"/>
            <a:ext cx="10101072" cy="4499899"/>
          </a:xfrm>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Financial historians and organizational theorists argue that, as entrepreneurial companies grow larger and more complex, they must switch from an integral to a bicameral system in order to align personal responsibility and regulate and to prevent the overcrowding that happens when countless decisions naturally abundance the organizational chart to the very top. Executives that distribute authority to the heads of business units allow those leaders to examine how their decisions affect the bottom line while still prioritizing the satisfaction of their specialized clientele. Historian of business at Harvard University, Alfred Chandler, notes that major American firms like DuPont and General Motors switched from a functional to a multidivisional structure in the early 20th century.</a:t>
            </a:r>
          </a:p>
        </p:txBody>
      </p:sp>
    </p:spTree>
    <p:extLst>
      <p:ext uri="{BB962C8B-B14F-4D97-AF65-F5344CB8AC3E}">
        <p14:creationId xmlns:p14="http://schemas.microsoft.com/office/powerpoint/2010/main" val="2336982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83331-339F-3422-1DFC-D7981BB74821}"/>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Keep up with change</a:t>
            </a:r>
          </a:p>
        </p:txBody>
      </p:sp>
      <p:sp>
        <p:nvSpPr>
          <p:cNvPr id="3" name="Content Placeholder 2">
            <a:extLst>
              <a:ext uri="{FF2B5EF4-FFF2-40B4-BE49-F238E27FC236}">
                <a16:creationId xmlns:a16="http://schemas.microsoft.com/office/drawing/2014/main" id="{982B4B34-883B-01A0-009E-872F472B113F}"/>
              </a:ext>
            </a:extLst>
          </p:cNvPr>
          <p:cNvSpPr>
            <a:spLocks noGrp="1"/>
          </p:cNvSpPr>
          <p:nvPr>
            <p:ph idx="1"/>
          </p:nvPr>
        </p:nvSpPr>
        <p:spPr>
          <a:xfrm>
            <a:off x="1024128" y="1754632"/>
            <a:ext cx="10101072" cy="4299811"/>
          </a:xfrm>
        </p:spPr>
        <p:txBody>
          <a:bodyPr>
            <a:normAutofit/>
          </a:bodyPr>
          <a:lstStyle/>
          <a:p>
            <a:pPr algn="just"/>
            <a:r>
              <a:rPr lang="en-US" sz="1800" dirty="0">
                <a:latin typeface="Times New Roman" panose="02020603050405020304" pitchFamily="18" charset="0"/>
                <a:cs typeface="Times New Roman" panose="02020603050405020304" pitchFamily="18" charset="0"/>
              </a:rPr>
              <a:t>By the second half of the century, most major corporations had joined in as well. For companies facing tremendous technology advancement and industrial change, Apple explains why the functional structure is preferable. </a:t>
            </a:r>
          </a:p>
          <a:p>
            <a:pPr algn="just"/>
            <a:r>
              <a:rPr lang="en-US" sz="1800" dirty="0">
                <a:latin typeface="Times New Roman" panose="02020603050405020304" pitchFamily="18" charset="0"/>
                <a:cs typeface="Times New Roman" panose="02020603050405020304" pitchFamily="18" charset="0"/>
              </a:rPr>
              <a:t>While Apple is clearly committed to a functional organization, it doesn't mean it has always had the same structure.</a:t>
            </a:r>
          </a:p>
          <a:p>
            <a:pPr algn="just"/>
            <a:r>
              <a:rPr lang="en-US" sz="1800" dirty="0">
                <a:latin typeface="Times New Roman" panose="02020603050405020304" pitchFamily="18" charset="0"/>
                <a:cs typeface="Times New Roman" panose="02020603050405020304" pitchFamily="18" charset="0"/>
              </a:rPr>
              <a:t>The rise in importance of AI and other new disciplines has prompted this shift in organizational focus. To help individuals and organizations thrive in dynamic and unpredictable environments, we take a close look at Apple's distinctive and constantly shifting organizational design, highlighting its innovation benefits and leadership challenges.</a:t>
            </a:r>
          </a:p>
          <a:p>
            <a:pPr algn="just"/>
            <a:r>
              <a:rPr lang="en-US" sz="1800" dirty="0">
                <a:latin typeface="Times New Roman" panose="02020603050405020304" pitchFamily="18" charset="0"/>
                <a:cs typeface="Times New Roman" panose="02020603050405020304" pitchFamily="18" charset="0"/>
              </a:rPr>
              <a:t>To this day, Apple is committed to its founding idea of creating products that enhance people's daily lives. </a:t>
            </a:r>
          </a:p>
          <a:p>
            <a:pPr algn="just"/>
            <a:r>
              <a:rPr lang="en-US" sz="1800" dirty="0">
                <a:latin typeface="Times New Roman" panose="02020603050405020304" pitchFamily="18" charset="0"/>
                <a:cs typeface="Times New Roman" panose="02020603050405020304" pitchFamily="18" charset="0"/>
              </a:rPr>
              <a:t>This requires not only coming up with completely new categories for items like the iPhone and Apple Watch, but also ongoing innovation within those current categories. The iPhone camera is a fantastic illustration of Apple's commitment to innovation. During the keynote event where new products were presented in 2007, Steve Jobs spent an entire six seconds talking about the iPhone's camera.</a:t>
            </a:r>
          </a:p>
        </p:txBody>
      </p:sp>
    </p:spTree>
    <p:extLst>
      <p:ext uri="{BB962C8B-B14F-4D97-AF65-F5344CB8AC3E}">
        <p14:creationId xmlns:p14="http://schemas.microsoft.com/office/powerpoint/2010/main" val="2578434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0AB54-5DBD-60A0-EA1C-CEF875174318}"/>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25199CEE-834E-F536-52C1-400C6EC0112B}"/>
              </a:ext>
            </a:extLst>
          </p:cNvPr>
          <p:cNvSpPr>
            <a:spLocks noGrp="1"/>
          </p:cNvSpPr>
          <p:nvPr>
            <p:ph idx="1"/>
          </p:nvPr>
        </p:nvSpPr>
        <p:spPr>
          <a:xfrm>
            <a:off x="1024128" y="1714501"/>
            <a:ext cx="10215372" cy="4652298"/>
          </a:xfrm>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Insights from this experience are simple. Teams require knowledgeable individuals who are invested in performing a good job for the team and the company as a whole. Managers in charge of individual divisions should be creative and savvy enough to implement necessary changes without disrupting regular business. Apple's recent history provides confidence for the field of change management that transitions need not be deadly to a corporation; instead, if changes are handled with care and the team buys into the changes' underlying ideals, the organization may essentially be reborn. Given his impressive track record, it's clear that Steve Jobs understood the importance of being able to stray from established protocols and adjust one's approach based on the circumstances at hand.</a:t>
            </a:r>
          </a:p>
        </p:txBody>
      </p:sp>
    </p:spTree>
    <p:extLst>
      <p:ext uri="{BB962C8B-B14F-4D97-AF65-F5344CB8AC3E}">
        <p14:creationId xmlns:p14="http://schemas.microsoft.com/office/powerpoint/2010/main" val="2966991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 sz="4000"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Autofit/>
          </a:bodyPr>
          <a:lstStyle/>
          <a:p>
            <a:r>
              <a:rPr lang="en-US" sz="1400" dirty="0">
                <a:latin typeface="Times New Roman" panose="02020603050405020304" pitchFamily="18" charset="0"/>
                <a:cs typeface="Times New Roman" panose="02020603050405020304" pitchFamily="18" charset="0"/>
              </a:rPr>
              <a:t>Blum, J., 2017. Contribution of ecosystem services to air quality and climate change mitigation policies: the case of urban forests in Barcelona, Spain. In Urban Forests (pp. 21-54). Apple Academic Press.</a:t>
            </a:r>
          </a:p>
          <a:p>
            <a:r>
              <a:rPr lang="en-US" sz="1400" dirty="0">
                <a:latin typeface="Times New Roman" panose="02020603050405020304" pitchFamily="18" charset="0"/>
                <a:cs typeface="Times New Roman" panose="02020603050405020304" pitchFamily="18" charset="0"/>
              </a:rPr>
              <a:t>CEPEDA M, A.N.D.R.E.A., </a:t>
            </a:r>
            <a:r>
              <a:rPr lang="en-US" sz="1400" dirty="0" err="1">
                <a:latin typeface="Times New Roman" panose="02020603050405020304" pitchFamily="18" charset="0"/>
                <a:cs typeface="Times New Roman" panose="02020603050405020304" pitchFamily="18" charset="0"/>
              </a:rPr>
              <a:t>Vélez</a:t>
            </a:r>
            <a:r>
              <a:rPr lang="en-US" sz="1400" dirty="0">
                <a:latin typeface="Times New Roman" panose="02020603050405020304" pitchFamily="18" charset="0"/>
                <a:cs typeface="Times New Roman" panose="02020603050405020304" pitchFamily="18" charset="0"/>
              </a:rPr>
              <a:t>-Sánchez, J.E. and </a:t>
            </a:r>
            <a:r>
              <a:rPr lang="en-US" sz="1400" dirty="0" err="1">
                <a:latin typeface="Times New Roman" panose="02020603050405020304" pitchFamily="18" charset="0"/>
                <a:cs typeface="Times New Roman" panose="02020603050405020304" pitchFamily="18" charset="0"/>
              </a:rPr>
              <a:t>Balaguera-López</a:t>
            </a:r>
            <a:r>
              <a:rPr lang="en-US" sz="1400" dirty="0">
                <a:latin typeface="Times New Roman" panose="02020603050405020304" pitchFamily="18" charset="0"/>
                <a:cs typeface="Times New Roman" panose="02020603050405020304" pitchFamily="18" charset="0"/>
              </a:rPr>
              <a:t>, H.E., 2021. Analysis of growth and physicochemical changes in apple cv. Anna in a high-altitude tropical climate. </a:t>
            </a:r>
            <a:r>
              <a:rPr lang="en-US" sz="1400" dirty="0" err="1">
                <a:latin typeface="Times New Roman" panose="02020603050405020304" pitchFamily="18" charset="0"/>
                <a:cs typeface="Times New Roman" panose="02020603050405020304" pitchFamily="18" charset="0"/>
              </a:rPr>
              <a:t>Revista</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Colombiana</a:t>
            </a:r>
            <a:r>
              <a:rPr lang="en-US" sz="1400" dirty="0">
                <a:latin typeface="Times New Roman" panose="02020603050405020304" pitchFamily="18" charset="0"/>
                <a:cs typeface="Times New Roman" panose="02020603050405020304" pitchFamily="18" charset="0"/>
              </a:rPr>
              <a:t> de </a:t>
            </a:r>
            <a:r>
              <a:rPr lang="en-US" sz="1400" dirty="0" err="1">
                <a:latin typeface="Times New Roman" panose="02020603050405020304" pitchFamily="18" charset="0"/>
                <a:cs typeface="Times New Roman" panose="02020603050405020304" pitchFamily="18" charset="0"/>
              </a:rPr>
              <a:t>Ciencias</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Hortícolas</a:t>
            </a:r>
            <a:r>
              <a:rPr lang="en-US" sz="1400" dirty="0">
                <a:latin typeface="Times New Roman" panose="02020603050405020304" pitchFamily="18" charset="0"/>
                <a:cs typeface="Times New Roman" panose="02020603050405020304" pitchFamily="18" charset="0"/>
              </a:rPr>
              <a:t>, 15(2).</a:t>
            </a:r>
          </a:p>
          <a:p>
            <a:r>
              <a:rPr lang="en-US" sz="1400" dirty="0">
                <a:latin typeface="Times New Roman" panose="02020603050405020304" pitchFamily="18" charset="0"/>
                <a:cs typeface="Times New Roman" panose="02020603050405020304" pitchFamily="18" charset="0"/>
              </a:rPr>
              <a:t>Chen, C., Lu, Y., Yu, H., Chen, Z. and Tian, H., 2019. Influence of 4 lactic acid bacteria on the flavor profile of fermented apple juice. Food Bioscience, 27, pp.30-36.</a:t>
            </a:r>
          </a:p>
          <a:p>
            <a:r>
              <a:rPr lang="en-US" sz="1400" dirty="0">
                <a:latin typeface="Times New Roman" panose="02020603050405020304" pitchFamily="18" charset="0"/>
                <a:cs typeface="Times New Roman" panose="02020603050405020304" pitchFamily="18" charset="0"/>
              </a:rPr>
              <a:t>Clarke, T. and </a:t>
            </a:r>
            <a:r>
              <a:rPr lang="en-US" sz="1400" dirty="0" err="1">
                <a:latin typeface="Times New Roman" panose="02020603050405020304" pitchFamily="18" charset="0"/>
                <a:cs typeface="Times New Roman" panose="02020603050405020304" pitchFamily="18" charset="0"/>
              </a:rPr>
              <a:t>Boersma</a:t>
            </a:r>
            <a:r>
              <a:rPr lang="en-US" sz="1400" dirty="0">
                <a:latin typeface="Times New Roman" panose="02020603050405020304" pitchFamily="18" charset="0"/>
                <a:cs typeface="Times New Roman" panose="02020603050405020304" pitchFamily="18" charset="0"/>
              </a:rPr>
              <a:t>, M., 2017. The governance of global value chains: Unresolved human rights, environmental and ethical dilemmas in the apple supply chain. Journal of business ethics, 143, pp.111-131.</a:t>
            </a:r>
          </a:p>
          <a:p>
            <a:r>
              <a:rPr lang="en-US" sz="1400" dirty="0" err="1">
                <a:latin typeface="Times New Roman" panose="02020603050405020304" pitchFamily="18" charset="0"/>
                <a:cs typeface="Times New Roman" panose="02020603050405020304" pitchFamily="18" charset="0"/>
              </a:rPr>
              <a:t>Dafermos</a:t>
            </a:r>
            <a:r>
              <a:rPr lang="en-US" sz="1400" dirty="0">
                <a:latin typeface="Times New Roman" panose="02020603050405020304" pitchFamily="18" charset="0"/>
                <a:cs typeface="Times New Roman" panose="02020603050405020304" pitchFamily="18" charset="0"/>
              </a:rPr>
              <a:t>, Y., </a:t>
            </a:r>
            <a:r>
              <a:rPr lang="en-US" sz="1400" dirty="0" err="1">
                <a:latin typeface="Times New Roman" panose="02020603050405020304" pitchFamily="18" charset="0"/>
                <a:cs typeface="Times New Roman" panose="02020603050405020304" pitchFamily="18" charset="0"/>
              </a:rPr>
              <a:t>Nikolaidi</a:t>
            </a:r>
            <a:r>
              <a:rPr lang="en-US" sz="1400" dirty="0">
                <a:latin typeface="Times New Roman" panose="02020603050405020304" pitchFamily="18" charset="0"/>
                <a:cs typeface="Times New Roman" panose="02020603050405020304" pitchFamily="18" charset="0"/>
              </a:rPr>
              <a:t>, M. and </a:t>
            </a:r>
            <a:r>
              <a:rPr lang="en-US" sz="1400" dirty="0" err="1">
                <a:latin typeface="Times New Roman" panose="02020603050405020304" pitchFamily="18" charset="0"/>
                <a:cs typeface="Times New Roman" panose="02020603050405020304" pitchFamily="18" charset="0"/>
              </a:rPr>
              <a:t>Galanis</a:t>
            </a:r>
            <a:r>
              <a:rPr lang="en-US" sz="1400" dirty="0">
                <a:latin typeface="Times New Roman" panose="02020603050405020304" pitchFamily="18" charset="0"/>
                <a:cs typeface="Times New Roman" panose="02020603050405020304" pitchFamily="18" charset="0"/>
              </a:rPr>
              <a:t>, G., 2018. Climate change, financial stability and monetary policy. Ecological Economics, 152, pp.219-234.</a:t>
            </a:r>
          </a:p>
          <a:p>
            <a:r>
              <a:rPr lang="en-US" sz="1400" dirty="0">
                <a:latin typeface="Times New Roman" panose="02020603050405020304" pitchFamily="18" charset="0"/>
                <a:cs typeface="Times New Roman" panose="02020603050405020304" pitchFamily="18" charset="0"/>
              </a:rPr>
              <a:t>Dolata, U., 2017. Apple, Amazon, Google, Facebook, Microsoft: market concentration-competition-innovation strategies (No. 2017-01). SOI Discussion Paper.</a:t>
            </a:r>
          </a:p>
          <a:p>
            <a:r>
              <a:rPr lang="en-US" sz="1400" dirty="0" err="1">
                <a:latin typeface="Times New Roman" panose="02020603050405020304" pitchFamily="18" charset="0"/>
                <a:cs typeface="Times New Roman" panose="02020603050405020304" pitchFamily="18" charset="0"/>
              </a:rPr>
              <a:t>Goossens</a:t>
            </a:r>
            <a:r>
              <a:rPr lang="en-US" sz="1400" dirty="0">
                <a:latin typeface="Times New Roman" panose="02020603050405020304" pitchFamily="18" charset="0"/>
                <a:cs typeface="Times New Roman" panose="02020603050405020304" pitchFamily="18" charset="0"/>
              </a:rPr>
              <a:t>, Y., </a:t>
            </a:r>
            <a:r>
              <a:rPr lang="en-US" sz="1400" dirty="0" err="1">
                <a:latin typeface="Times New Roman" panose="02020603050405020304" pitchFamily="18" charset="0"/>
                <a:cs typeface="Times New Roman" panose="02020603050405020304" pitchFamily="18" charset="0"/>
              </a:rPr>
              <a:t>Annaert</a:t>
            </a:r>
            <a:r>
              <a:rPr lang="en-US" sz="1400" dirty="0">
                <a:latin typeface="Times New Roman" panose="02020603050405020304" pitchFamily="18" charset="0"/>
                <a:cs typeface="Times New Roman" panose="02020603050405020304" pitchFamily="18" charset="0"/>
              </a:rPr>
              <a:t>, B., De Tavernier, J., </a:t>
            </a:r>
            <a:r>
              <a:rPr lang="en-US" sz="1400" dirty="0" err="1">
                <a:latin typeface="Times New Roman" panose="02020603050405020304" pitchFamily="18" charset="0"/>
                <a:cs typeface="Times New Roman" panose="02020603050405020304" pitchFamily="18" charset="0"/>
              </a:rPr>
              <a:t>Mathijs</a:t>
            </a:r>
            <a:r>
              <a:rPr lang="en-US" sz="1400" dirty="0">
                <a:latin typeface="Times New Roman" panose="02020603050405020304" pitchFamily="18" charset="0"/>
                <a:cs typeface="Times New Roman" panose="02020603050405020304" pitchFamily="18" charset="0"/>
              </a:rPr>
              <a:t>, E., </a:t>
            </a:r>
            <a:r>
              <a:rPr lang="en-US" sz="1400" dirty="0" err="1">
                <a:latin typeface="Times New Roman" panose="02020603050405020304" pitchFamily="18" charset="0"/>
                <a:cs typeface="Times New Roman" panose="02020603050405020304" pitchFamily="18" charset="0"/>
              </a:rPr>
              <a:t>Keulemans</a:t>
            </a:r>
            <a:r>
              <a:rPr lang="en-US" sz="1400" dirty="0">
                <a:latin typeface="Times New Roman" panose="02020603050405020304" pitchFamily="18" charset="0"/>
                <a:cs typeface="Times New Roman" panose="02020603050405020304" pitchFamily="18" charset="0"/>
              </a:rPr>
              <a:t>, W. and </a:t>
            </a:r>
            <a:r>
              <a:rPr lang="en-US" sz="1400" dirty="0" err="1">
                <a:latin typeface="Times New Roman" panose="02020603050405020304" pitchFamily="18" charset="0"/>
                <a:cs typeface="Times New Roman" panose="02020603050405020304" pitchFamily="18" charset="0"/>
              </a:rPr>
              <a:t>Geeraerd</a:t>
            </a:r>
            <a:r>
              <a:rPr lang="en-US" sz="1400" dirty="0">
                <a:latin typeface="Times New Roman" panose="02020603050405020304" pitchFamily="18" charset="0"/>
                <a:cs typeface="Times New Roman" panose="02020603050405020304" pitchFamily="18" charset="0"/>
              </a:rPr>
              <a:t>, A., 2017. Life cycle assessment (LCA) for apple orchard production systems including low and high productive years in conventional, integrated and organic farms. Agricultural Systems, 153, pp.81-93.</a:t>
            </a:r>
            <a:endParaRPr lang=""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45671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165</TotalTime>
  <Words>2007</Words>
  <Application>Microsoft Office PowerPoint</Application>
  <PresentationFormat>Widescreen</PresentationFormat>
  <Paragraphs>97</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Courier New</vt:lpstr>
      <vt:lpstr>Times New Roman</vt:lpstr>
      <vt:lpstr>Tw Cen MT</vt:lpstr>
      <vt:lpstr>Tw Cen MT Condensed</vt:lpstr>
      <vt:lpstr>Wingdings 2</vt:lpstr>
      <vt:lpstr>Wingdings 3</vt:lpstr>
      <vt:lpstr>Integral</vt:lpstr>
      <vt:lpstr>Apple Case Study</vt:lpstr>
      <vt:lpstr>Introduction</vt:lpstr>
      <vt:lpstr>Change in organization</vt:lpstr>
      <vt:lpstr>Change in Apple</vt:lpstr>
      <vt:lpstr>Change in Apple</vt:lpstr>
      <vt:lpstr>Key change models</vt:lpstr>
      <vt:lpstr>SWOT ANALYSIS OF APPLE</vt:lpstr>
      <vt:lpstr>PESTEL ANALYSIS OF APPLE</vt:lpstr>
      <vt:lpstr>Key change models</vt:lpstr>
      <vt:lpstr>Change Processes</vt:lpstr>
      <vt:lpstr>Model Usage</vt:lpstr>
      <vt:lpstr>Change Models Scale</vt:lpstr>
      <vt:lpstr>Keep up with change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Case Study</dc:title>
  <dc:creator>Rania Haris</dc:creator>
  <cp:lastModifiedBy>Nimra Rana</cp:lastModifiedBy>
  <cp:revision>37</cp:revision>
  <dcterms:created xsi:type="dcterms:W3CDTF">2023-02-11T20:28:24Z</dcterms:created>
  <dcterms:modified xsi:type="dcterms:W3CDTF">2023-02-21T16:40:00Z</dcterms:modified>
</cp:coreProperties>
</file>