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notesSlides/notesSlide2.xml" ContentType="application/vnd.openxmlformats-officedocument.presentationml.notesSl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ags/tag1.xml" ContentType="application/vnd.openxmlformats-officedocument.presentationml.tags+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theme/themeOverride44.xml" ContentType="application/vnd.openxmlformats-officedocument.themeOverr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Override PartName="/ppt/theme/themeOverride50.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52"/>
  </p:notesMasterIdLst>
  <p:handoutMasterIdLst>
    <p:handoutMasterId r:id="rId53"/>
  </p:handoutMasterIdLst>
  <p:sldIdLst>
    <p:sldId id="599" r:id="rId2"/>
    <p:sldId id="600" r:id="rId3"/>
    <p:sldId id="601" r:id="rId4"/>
    <p:sldId id="602" r:id="rId5"/>
    <p:sldId id="535" r:id="rId6"/>
    <p:sldId id="538" r:id="rId7"/>
    <p:sldId id="545" r:id="rId8"/>
    <p:sldId id="614" r:id="rId9"/>
    <p:sldId id="616" r:id="rId10"/>
    <p:sldId id="617" r:id="rId11"/>
    <p:sldId id="618" r:id="rId12"/>
    <p:sldId id="547" r:id="rId13"/>
    <p:sldId id="579" r:id="rId14"/>
    <p:sldId id="610" r:id="rId15"/>
    <p:sldId id="619" r:id="rId16"/>
    <p:sldId id="580" r:id="rId17"/>
    <p:sldId id="611" r:id="rId18"/>
    <p:sldId id="583" r:id="rId19"/>
    <p:sldId id="553" r:id="rId20"/>
    <p:sldId id="554" r:id="rId21"/>
    <p:sldId id="555" r:id="rId22"/>
    <p:sldId id="556" r:id="rId23"/>
    <p:sldId id="613" r:id="rId24"/>
    <p:sldId id="605" r:id="rId25"/>
    <p:sldId id="348" r:id="rId26"/>
    <p:sldId id="350" r:id="rId27"/>
    <p:sldId id="351" r:id="rId28"/>
    <p:sldId id="612" r:id="rId29"/>
    <p:sldId id="557" r:id="rId30"/>
    <p:sldId id="584" r:id="rId31"/>
    <p:sldId id="585" r:id="rId32"/>
    <p:sldId id="609" r:id="rId33"/>
    <p:sldId id="620" r:id="rId34"/>
    <p:sldId id="621" r:id="rId35"/>
    <p:sldId id="623" r:id="rId36"/>
    <p:sldId id="624" r:id="rId37"/>
    <p:sldId id="625" r:id="rId38"/>
    <p:sldId id="626" r:id="rId39"/>
    <p:sldId id="627" r:id="rId40"/>
    <p:sldId id="578" r:id="rId41"/>
    <p:sldId id="586" r:id="rId42"/>
    <p:sldId id="598" r:id="rId43"/>
    <p:sldId id="587" r:id="rId44"/>
    <p:sldId id="588" r:id="rId45"/>
    <p:sldId id="589" r:id="rId46"/>
    <p:sldId id="590" r:id="rId47"/>
    <p:sldId id="591" r:id="rId48"/>
    <p:sldId id="593" r:id="rId49"/>
    <p:sldId id="594" r:id="rId50"/>
    <p:sldId id="595" r:id="rId51"/>
  </p:sldIdLst>
  <p:sldSz cx="12190413" cy="6859588"/>
  <p:notesSz cx="9144000" cy="6858000"/>
  <p:embeddedFontLst>
    <p:embeddedFont>
      <p:font typeface="Wingdings 2" panose="05020102010507070707" pitchFamily="18" charset="2"/>
      <p:regular r:id="rId54"/>
    </p:embeddedFont>
  </p:embeddedFontLst>
  <p:defaultTex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B1B9"/>
    <a:srgbClr val="0000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06" autoAdjust="0"/>
    <p:restoredTop sz="94836" autoAdjust="0"/>
  </p:normalViewPr>
  <p:slideViewPr>
    <p:cSldViewPr>
      <p:cViewPr varScale="1">
        <p:scale>
          <a:sx n="69" d="100"/>
          <a:sy n="69" d="100"/>
        </p:scale>
        <p:origin x="197" y="278"/>
      </p:cViewPr>
      <p:guideLst>
        <p:guide orient="horz" pos="2160"/>
        <p:guide pos="3840"/>
      </p:guideLst>
    </p:cSldViewPr>
  </p:slideViewPr>
  <p:outlineViewPr>
    <p:cViewPr>
      <p:scale>
        <a:sx n="33" d="100"/>
        <a:sy n="33" d="100"/>
      </p:scale>
      <p:origin x="252" y="59814"/>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fld id="{EB915022-A997-4DF3-8499-075E49A52474}" type="datetimeFigureOut">
              <a:rPr lang="zh-CN" altLang="en-US" smtClean="0"/>
              <a:t>2025/11/4</a:t>
            </a:fld>
            <a:endParaRPr lang="zh-CN" altLang="en-US"/>
          </a:p>
        </p:txBody>
      </p:sp>
      <p:sp>
        <p:nvSpPr>
          <p:cNvPr id="4" name="页脚占位符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fld id="{82DF80B7-87AD-4D22-82DF-3074D172CFFA}"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D2A4731B-CE8C-46D1-AE18-5115C7560FE6}" type="datetimeFigureOut">
              <a:rPr lang="zh-CN" altLang="en-US" smtClean="0"/>
              <a:t>2025/11/4</a:t>
            </a:fld>
            <a:endParaRPr lang="zh-CN" altLang="en-US"/>
          </a:p>
        </p:txBody>
      </p:sp>
      <p:sp>
        <p:nvSpPr>
          <p:cNvPr id="4" name="幻灯片图像占位符 3"/>
          <p:cNvSpPr>
            <a:spLocks noGrp="1" noRot="1" noChangeAspect="1"/>
          </p:cNvSpPr>
          <p:nvPr>
            <p:ph type="sldImg" idx="2"/>
          </p:nvPr>
        </p:nvSpPr>
        <p:spPr>
          <a:xfrm>
            <a:off x="2287588" y="514350"/>
            <a:ext cx="4568825" cy="257175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AB63FA80-F00C-4A7E-884D-8773B4EA9B65}" type="slidenum">
              <a:rPr lang="zh-CN" altLang="en-US" smtClean="0"/>
              <a:t>‹#›</a:t>
            </a:fld>
            <a:endParaRPr lang="zh-CN" altLang="en-US"/>
          </a:p>
        </p:txBody>
      </p:sp>
    </p:spTree>
    <p:extLst>
      <p:ext uri="{BB962C8B-B14F-4D97-AF65-F5344CB8AC3E}">
        <p14:creationId xmlns:p14="http://schemas.microsoft.com/office/powerpoint/2010/main" val="923321321"/>
      </p:ext>
    </p:extLst>
  </p:cSld>
  <p:clrMap bg1="lt1" tx1="dk1" bg2="lt2" tx2="dk2" accent1="accent1" accent2="accent2" accent3="accent3" accent4="accent4" accent5="accent5" accent6="accent6" hlink="hlink" folHlink="folHlink"/>
  <p:hf sldNum="0" hdr="0" ftr="0" dt="0"/>
  <p:notesStyle>
    <a:lvl1pPr marL="0" algn="l" defTabSz="1219200" rtl="0" eaLnBrk="1" latinLnBrk="0" hangingPunct="1">
      <a:defRPr sz="1600" kern="1200">
        <a:solidFill>
          <a:schemeClr val="tx1"/>
        </a:solidFill>
        <a:latin typeface="+mn-lt"/>
        <a:ea typeface="+mn-ea"/>
        <a:cs typeface="+mn-cs"/>
      </a:defRPr>
    </a:lvl1pPr>
    <a:lvl2pPr marL="609600" algn="l" defTabSz="1219200" rtl="0" eaLnBrk="1" latinLnBrk="0" hangingPunct="1">
      <a:defRPr sz="1600" kern="1200">
        <a:solidFill>
          <a:schemeClr val="tx1"/>
        </a:solidFill>
        <a:latin typeface="+mn-lt"/>
        <a:ea typeface="+mn-ea"/>
        <a:cs typeface="+mn-cs"/>
      </a:defRPr>
    </a:lvl2pPr>
    <a:lvl3pPr marL="1219200" algn="l" defTabSz="1219200" rtl="0" eaLnBrk="1" latinLnBrk="0" hangingPunct="1">
      <a:defRPr sz="1600" kern="1200">
        <a:solidFill>
          <a:schemeClr val="tx1"/>
        </a:solidFill>
        <a:latin typeface="+mn-lt"/>
        <a:ea typeface="+mn-ea"/>
        <a:cs typeface="+mn-cs"/>
      </a:defRPr>
    </a:lvl3pPr>
    <a:lvl4pPr marL="1828800" algn="l" defTabSz="1219200" rtl="0" eaLnBrk="1" latinLnBrk="0" hangingPunct="1">
      <a:defRPr sz="1600" kern="1200">
        <a:solidFill>
          <a:schemeClr val="tx1"/>
        </a:solidFill>
        <a:latin typeface="+mn-lt"/>
        <a:ea typeface="+mn-ea"/>
        <a:cs typeface="+mn-cs"/>
      </a:defRPr>
    </a:lvl4pPr>
    <a:lvl5pPr marL="2438400" algn="l" defTabSz="1219200" rtl="0" eaLnBrk="1" latinLnBrk="0" hangingPunct="1">
      <a:defRPr sz="1600" kern="1200">
        <a:solidFill>
          <a:schemeClr val="tx1"/>
        </a:solidFill>
        <a:latin typeface="+mn-lt"/>
        <a:ea typeface="+mn-ea"/>
        <a:cs typeface="+mn-cs"/>
      </a:defRPr>
    </a:lvl5pPr>
    <a:lvl6pPr marL="3048000" algn="l" defTabSz="1219200" rtl="0" eaLnBrk="1" latinLnBrk="0" hangingPunct="1">
      <a:defRPr sz="1600" kern="1200">
        <a:solidFill>
          <a:schemeClr val="tx1"/>
        </a:solidFill>
        <a:latin typeface="+mn-lt"/>
        <a:ea typeface="+mn-ea"/>
        <a:cs typeface="+mn-cs"/>
      </a:defRPr>
    </a:lvl6pPr>
    <a:lvl7pPr marL="3657600" algn="l" defTabSz="1219200" rtl="0" eaLnBrk="1" latinLnBrk="0" hangingPunct="1">
      <a:defRPr sz="1600" kern="1200">
        <a:solidFill>
          <a:schemeClr val="tx1"/>
        </a:solidFill>
        <a:latin typeface="+mn-lt"/>
        <a:ea typeface="+mn-ea"/>
        <a:cs typeface="+mn-cs"/>
      </a:defRPr>
    </a:lvl7pPr>
    <a:lvl8pPr marL="4267200" algn="l" defTabSz="1219200" rtl="0" eaLnBrk="1" latinLnBrk="0" hangingPunct="1">
      <a:defRPr sz="1600" kern="1200">
        <a:solidFill>
          <a:schemeClr val="tx1"/>
        </a:solidFill>
        <a:latin typeface="+mn-lt"/>
        <a:ea typeface="+mn-ea"/>
        <a:cs typeface="+mn-cs"/>
      </a:defRPr>
    </a:lvl8pPr>
    <a:lvl9pPr marL="4876800" algn="l" defTabSz="121920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2566877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1789956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83" y="2130919"/>
            <a:ext cx="10361851" cy="1470366"/>
          </a:xfrm>
        </p:spPr>
        <p:txBody>
          <a:bodyPr/>
          <a:lstStyle/>
          <a:p>
            <a:r>
              <a:rPr lang="zh-CN" altLang="en-US"/>
              <a:t>单击此处编辑母版标题样式</a:t>
            </a:r>
          </a:p>
        </p:txBody>
      </p:sp>
      <p:sp>
        <p:nvSpPr>
          <p:cNvPr id="3" name="副标题 2"/>
          <p:cNvSpPr>
            <a:spLocks noGrp="1"/>
          </p:cNvSpPr>
          <p:nvPr>
            <p:ph type="subTitle" idx="1"/>
          </p:nvPr>
        </p:nvSpPr>
        <p:spPr>
          <a:xfrm>
            <a:off x="1828564" y="3887100"/>
            <a:ext cx="8533289" cy="1753006"/>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7A009EC-57E2-404F-85A6-5BD9FEAB1787}" type="datetime1">
              <a:rPr lang="zh-CN" altLang="en-US" smtClean="0"/>
              <a:t>2025/11/4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2" y="6230646"/>
            <a:ext cx="792089" cy="628942"/>
          </a:xfrm>
          <a:prstGeom prst="rect">
            <a:avLst/>
          </a:prstGeom>
        </p:spPr>
        <p:txBody>
          <a:bodyPr/>
          <a:lstStyle>
            <a:lvl1pPr>
              <a:defRPr sz="2800"/>
            </a:lvl1pPr>
          </a:lstStyle>
          <a:p>
            <a:fld id="{7183A52F-D388-438E-A748-ED6C72307AC6}"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91EB6F-1D34-AB4D-AA80-22D269F95281}" type="datetime1">
              <a:rPr lang="zh-CN" altLang="en-US" smtClean="0"/>
              <a:t>2025/11/4</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61" y="4407922"/>
            <a:ext cx="10361851" cy="1362390"/>
          </a:xfrm>
        </p:spPr>
        <p:txBody>
          <a:bodyPr anchor="t"/>
          <a:lstStyle>
            <a:lvl1pPr algn="l">
              <a:defRPr sz="5300" b="1" cap="all"/>
            </a:lvl1pPr>
          </a:lstStyle>
          <a:p>
            <a:r>
              <a:rPr lang="zh-CN" altLang="en-US"/>
              <a:t>单击此处编辑母版标题样式</a:t>
            </a:r>
          </a:p>
        </p:txBody>
      </p:sp>
      <p:sp>
        <p:nvSpPr>
          <p:cNvPr id="3" name="文本占位符 2"/>
          <p:cNvSpPr>
            <a:spLocks noGrp="1"/>
          </p:cNvSpPr>
          <p:nvPr>
            <p:ph type="body" idx="1"/>
          </p:nvPr>
        </p:nvSpPr>
        <p:spPr>
          <a:xfrm>
            <a:off x="962961" y="2907388"/>
            <a:ext cx="10361851" cy="1500534"/>
          </a:xfrm>
        </p:spPr>
        <p:txBody>
          <a:bodyPr anchor="b"/>
          <a:lstStyle>
            <a:lvl1pPr marL="0" indent="0">
              <a:buNone/>
              <a:defRPr sz="2700">
                <a:solidFill>
                  <a:schemeClr val="tx1">
                    <a:tint val="75000"/>
                  </a:schemeClr>
                </a:solidFill>
              </a:defRPr>
            </a:lvl1pPr>
            <a:lvl2pPr marL="609600" indent="0">
              <a:buNone/>
              <a:defRPr sz="2400">
                <a:solidFill>
                  <a:schemeClr val="tx1">
                    <a:tint val="75000"/>
                  </a:schemeClr>
                </a:solidFill>
              </a:defRPr>
            </a:lvl2pPr>
            <a:lvl3pPr marL="1219200" indent="0">
              <a:buNone/>
              <a:defRPr sz="2100">
                <a:solidFill>
                  <a:schemeClr val="tx1">
                    <a:tint val="75000"/>
                  </a:schemeClr>
                </a:solidFill>
              </a:defRPr>
            </a:lvl3pPr>
            <a:lvl4pPr marL="1828800" indent="0">
              <a:buNone/>
              <a:defRPr sz="1900">
                <a:solidFill>
                  <a:schemeClr val="tx1">
                    <a:tint val="75000"/>
                  </a:schemeClr>
                </a:solidFill>
              </a:defRPr>
            </a:lvl4pPr>
            <a:lvl5pPr marL="2438400" indent="0">
              <a:buNone/>
              <a:defRPr sz="1900">
                <a:solidFill>
                  <a:schemeClr val="tx1">
                    <a:tint val="75000"/>
                  </a:schemeClr>
                </a:solidFill>
              </a:defRPr>
            </a:lvl5pPr>
            <a:lvl6pPr marL="3048000" indent="0">
              <a:buNone/>
              <a:defRPr sz="1900">
                <a:solidFill>
                  <a:schemeClr val="tx1">
                    <a:tint val="75000"/>
                  </a:schemeClr>
                </a:solidFill>
              </a:defRPr>
            </a:lvl6pPr>
            <a:lvl7pPr marL="3657600" indent="0">
              <a:buNone/>
              <a:defRPr sz="1900">
                <a:solidFill>
                  <a:schemeClr val="tx1">
                    <a:tint val="75000"/>
                  </a:schemeClr>
                </a:solidFill>
              </a:defRPr>
            </a:lvl7pPr>
            <a:lvl8pPr marL="4267200" indent="0">
              <a:buNone/>
              <a:defRPr sz="1900">
                <a:solidFill>
                  <a:schemeClr val="tx1">
                    <a:tint val="75000"/>
                  </a:schemeClr>
                </a:solidFill>
              </a:defRPr>
            </a:lvl8pPr>
            <a:lvl9pPr marL="4876800" indent="0">
              <a:buNone/>
              <a:defRPr sz="19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3B8C24D9-D21A-7C40-A680-405A948FFC92}" type="datetime1">
              <a:rPr lang="zh-CN" altLang="en-US" smtClean="0"/>
              <a:t>2025/11/4</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523" y="1600574"/>
            <a:ext cx="5384099" cy="4527011"/>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6793" y="1600574"/>
            <a:ext cx="5384099" cy="4527011"/>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51F7683-F025-B44E-AE06-E33914094DCF}" type="datetime1">
              <a:rPr lang="zh-CN" altLang="en-US" smtClean="0"/>
              <a:t>2025/11/4</a:t>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521" y="1535471"/>
            <a:ext cx="5386216" cy="639911"/>
          </a:xfrm>
        </p:spPr>
        <p:txBody>
          <a:bodyPr anchor="b"/>
          <a:lstStyle>
            <a:lvl1pPr marL="0" indent="0">
              <a:buNone/>
              <a:defRPr sz="3200" b="1"/>
            </a:lvl1pPr>
            <a:lvl2pPr marL="609600" indent="0">
              <a:buNone/>
              <a:defRPr sz="2700" b="1"/>
            </a:lvl2pPr>
            <a:lvl3pPr marL="1219200" indent="0">
              <a:buNone/>
              <a:defRPr sz="2400" b="1"/>
            </a:lvl3pPr>
            <a:lvl4pPr marL="1828800" indent="0">
              <a:buNone/>
              <a:defRPr sz="2100" b="1"/>
            </a:lvl4pPr>
            <a:lvl5pPr marL="2438400" indent="0">
              <a:buNone/>
              <a:defRPr sz="2100" b="1"/>
            </a:lvl5pPr>
            <a:lvl6pPr marL="3048000" indent="0">
              <a:buNone/>
              <a:defRPr sz="2100" b="1"/>
            </a:lvl6pPr>
            <a:lvl7pPr marL="3657600" indent="0">
              <a:buNone/>
              <a:defRPr sz="2100" b="1"/>
            </a:lvl7pPr>
            <a:lvl8pPr marL="4267200" indent="0">
              <a:buNone/>
              <a:defRPr sz="2100" b="1"/>
            </a:lvl8pPr>
            <a:lvl9pPr marL="4876800" indent="0">
              <a:buNone/>
              <a:defRPr sz="2100" b="1"/>
            </a:lvl9pPr>
          </a:lstStyle>
          <a:p>
            <a:pPr lvl="0"/>
            <a:r>
              <a:rPr lang="zh-CN" altLang="en-US"/>
              <a:t>单击此处编辑母版文本样式</a:t>
            </a:r>
          </a:p>
        </p:txBody>
      </p:sp>
      <p:sp>
        <p:nvSpPr>
          <p:cNvPr id="4" name="内容占位符 3"/>
          <p:cNvSpPr>
            <a:spLocks noGrp="1"/>
          </p:cNvSpPr>
          <p:nvPr>
            <p:ph sz="half" idx="2"/>
          </p:nvPr>
        </p:nvSpPr>
        <p:spPr>
          <a:xfrm>
            <a:off x="609521" y="2175380"/>
            <a:ext cx="5386216" cy="3952203"/>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562" y="1535471"/>
            <a:ext cx="5388332" cy="639911"/>
          </a:xfrm>
        </p:spPr>
        <p:txBody>
          <a:bodyPr anchor="b"/>
          <a:lstStyle>
            <a:lvl1pPr marL="0" indent="0">
              <a:buNone/>
              <a:defRPr sz="3200" b="1"/>
            </a:lvl1pPr>
            <a:lvl2pPr marL="609600" indent="0">
              <a:buNone/>
              <a:defRPr sz="2700" b="1"/>
            </a:lvl2pPr>
            <a:lvl3pPr marL="1219200" indent="0">
              <a:buNone/>
              <a:defRPr sz="2400" b="1"/>
            </a:lvl3pPr>
            <a:lvl4pPr marL="1828800" indent="0">
              <a:buNone/>
              <a:defRPr sz="2100" b="1"/>
            </a:lvl4pPr>
            <a:lvl5pPr marL="2438400" indent="0">
              <a:buNone/>
              <a:defRPr sz="2100" b="1"/>
            </a:lvl5pPr>
            <a:lvl6pPr marL="3048000" indent="0">
              <a:buNone/>
              <a:defRPr sz="2100" b="1"/>
            </a:lvl6pPr>
            <a:lvl7pPr marL="3657600" indent="0">
              <a:buNone/>
              <a:defRPr sz="2100" b="1"/>
            </a:lvl7pPr>
            <a:lvl8pPr marL="4267200" indent="0">
              <a:buNone/>
              <a:defRPr sz="2100" b="1"/>
            </a:lvl8pPr>
            <a:lvl9pPr marL="4876800" indent="0">
              <a:buNone/>
              <a:defRPr sz="2100" b="1"/>
            </a:lvl9pPr>
          </a:lstStyle>
          <a:p>
            <a:pPr lvl="0"/>
            <a:r>
              <a:rPr lang="zh-CN" altLang="en-US"/>
              <a:t>单击此处编辑母版文本样式</a:t>
            </a:r>
          </a:p>
        </p:txBody>
      </p:sp>
      <p:sp>
        <p:nvSpPr>
          <p:cNvPr id="6" name="内容占位符 5"/>
          <p:cNvSpPr>
            <a:spLocks noGrp="1"/>
          </p:cNvSpPr>
          <p:nvPr>
            <p:ph sz="quarter" idx="4"/>
          </p:nvPr>
        </p:nvSpPr>
        <p:spPr>
          <a:xfrm>
            <a:off x="6192562" y="2175380"/>
            <a:ext cx="5388332" cy="3952203"/>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01CD85D-A002-D84D-8524-D85E87E005ED}" type="datetime1">
              <a:rPr lang="zh-CN" altLang="en-US" smtClean="0"/>
              <a:t>2025/11/4</a:t>
            </a:fld>
            <a:endParaRPr lang="zh-CN" altLang="en-US"/>
          </a:p>
        </p:txBody>
      </p:sp>
      <p:sp>
        <p:nvSpPr>
          <p:cNvPr id="8" name="页脚占位符 7"/>
          <p:cNvSpPr>
            <a:spLocks noGrp="1"/>
          </p:cNvSpPr>
          <p:nvPr>
            <p:ph type="ftr" sz="quarter" idx="11"/>
          </p:nvPr>
        </p:nvSpPr>
        <p:spPr/>
        <p:txBody>
          <a:bodyPr/>
          <a:lstStyle/>
          <a:p>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8BAC96D-1B80-A24D-973F-DCD017EFAAA7}" type="datetime1">
              <a:rPr lang="zh-CN" altLang="en-US" smtClean="0"/>
              <a:t>2025/11/4</a:t>
            </a:fld>
            <a:endParaRPr lang="zh-CN" altLang="en-US"/>
          </a:p>
        </p:txBody>
      </p:sp>
      <p:sp>
        <p:nvSpPr>
          <p:cNvPr id="4" name="页脚占位符 3"/>
          <p:cNvSpPr>
            <a:spLocks noGrp="1"/>
          </p:cNvSpPr>
          <p:nvPr>
            <p:ph type="ftr" sz="quarter" idx="11"/>
          </p:nvPr>
        </p:nvSpPr>
        <p:spPr/>
        <p:txBody>
          <a:bodyPr/>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EFDB423-F4EB-1244-AC62-4B4A08009BC0}" type="datetime1">
              <a:rPr lang="zh-CN" altLang="en-US" smtClean="0"/>
              <a:t>2025/11/4</a:t>
            </a:fld>
            <a:endParaRPr lang="zh-CN" altLang="en-US"/>
          </a:p>
        </p:txBody>
      </p:sp>
      <p:sp>
        <p:nvSpPr>
          <p:cNvPr id="3" name="页脚占位符 2"/>
          <p:cNvSpPr>
            <a:spLocks noGrp="1"/>
          </p:cNvSpPr>
          <p:nvPr>
            <p:ph type="ftr" sz="quarter" idx="11"/>
          </p:nvPr>
        </p:nvSpPr>
        <p:spPr/>
        <p:txBody>
          <a:bodyPr/>
          <a:lstStyle/>
          <a:p>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3" y="273114"/>
            <a:ext cx="4010562" cy="1162320"/>
          </a:xfrm>
        </p:spPr>
        <p:txBody>
          <a:bodyPr anchor="b"/>
          <a:lstStyle>
            <a:lvl1pPr algn="l">
              <a:defRPr sz="2700" b="1"/>
            </a:lvl1pPr>
          </a:lstStyle>
          <a:p>
            <a:r>
              <a:rPr lang="zh-CN" altLang="en-US"/>
              <a:t>单击此处编辑母版标题样式</a:t>
            </a:r>
          </a:p>
        </p:txBody>
      </p:sp>
      <p:sp>
        <p:nvSpPr>
          <p:cNvPr id="3" name="内容占位符 2"/>
          <p:cNvSpPr>
            <a:spLocks noGrp="1"/>
          </p:cNvSpPr>
          <p:nvPr>
            <p:ph idx="1"/>
          </p:nvPr>
        </p:nvSpPr>
        <p:spPr>
          <a:xfrm>
            <a:off x="4766113" y="273114"/>
            <a:ext cx="6814779" cy="5854469"/>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523" y="1435436"/>
            <a:ext cx="4010562" cy="4692149"/>
          </a:xfrm>
        </p:spPr>
        <p:txBody>
          <a:bodyPr/>
          <a:lstStyle>
            <a:lvl1pPr marL="0" indent="0">
              <a:buNone/>
              <a:defRPr sz="1900"/>
            </a:lvl1pPr>
            <a:lvl2pPr marL="609600" indent="0">
              <a:buNone/>
              <a:defRPr sz="1600"/>
            </a:lvl2pPr>
            <a:lvl3pPr marL="1219200" indent="0">
              <a:buNone/>
              <a:defRPr sz="1300"/>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DA494E-93C7-DF40-A7EF-8902FB8B9286}" type="datetime1">
              <a:rPr lang="zh-CN" altLang="en-US" smtClean="0"/>
              <a:t>2025/11/4</a:t>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1712"/>
            <a:ext cx="7314248" cy="566870"/>
          </a:xfrm>
        </p:spPr>
        <p:txBody>
          <a:bodyPr anchor="b"/>
          <a:lstStyle>
            <a:lvl1pPr algn="l">
              <a:defRPr sz="2700" b="1"/>
            </a:lvl1pPr>
          </a:lstStyle>
          <a:p>
            <a:r>
              <a:rPr lang="zh-CN" altLang="en-US"/>
              <a:t>单击此处编辑母版标题样式</a:t>
            </a:r>
          </a:p>
        </p:txBody>
      </p:sp>
      <p:sp>
        <p:nvSpPr>
          <p:cNvPr id="3" name="图片占位符 2"/>
          <p:cNvSpPr>
            <a:spLocks noGrp="1"/>
          </p:cNvSpPr>
          <p:nvPr>
            <p:ph type="pic" idx="1"/>
          </p:nvPr>
        </p:nvSpPr>
        <p:spPr>
          <a:xfrm>
            <a:off x="2389406" y="612918"/>
            <a:ext cx="7314248" cy="4115753"/>
          </a:xfrm>
        </p:spPr>
        <p:txBody>
          <a:bodyPr/>
          <a:lstStyle>
            <a:lvl1pPr marL="0" indent="0">
              <a:buNone/>
              <a:defRPr sz="4300"/>
            </a:lvl1pPr>
            <a:lvl2pPr marL="609600" indent="0">
              <a:buNone/>
              <a:defRPr sz="3700"/>
            </a:lvl2pPr>
            <a:lvl3pPr marL="1219200" indent="0">
              <a:buNone/>
              <a:defRPr sz="3200"/>
            </a:lvl3pPr>
            <a:lvl4pPr marL="1828800" indent="0">
              <a:buNone/>
              <a:defRPr sz="2700"/>
            </a:lvl4pPr>
            <a:lvl5pPr marL="2438400" indent="0">
              <a:buNone/>
              <a:defRPr sz="2700"/>
            </a:lvl5pPr>
            <a:lvl6pPr marL="3048000" indent="0">
              <a:buNone/>
              <a:defRPr sz="2700"/>
            </a:lvl6pPr>
            <a:lvl7pPr marL="3657600" indent="0">
              <a:buNone/>
              <a:defRPr sz="2700"/>
            </a:lvl7pPr>
            <a:lvl8pPr marL="4267200" indent="0">
              <a:buNone/>
              <a:defRPr sz="2700"/>
            </a:lvl8pPr>
            <a:lvl9pPr marL="4876800" indent="0">
              <a:buNone/>
              <a:defRPr sz="2700"/>
            </a:lvl9pPr>
          </a:lstStyle>
          <a:p>
            <a:endParaRPr lang="zh-CN" altLang="en-US"/>
          </a:p>
        </p:txBody>
      </p:sp>
      <p:sp>
        <p:nvSpPr>
          <p:cNvPr id="4" name="文本占位符 3"/>
          <p:cNvSpPr>
            <a:spLocks noGrp="1"/>
          </p:cNvSpPr>
          <p:nvPr>
            <p:ph type="body" sz="half" idx="2"/>
          </p:nvPr>
        </p:nvSpPr>
        <p:spPr>
          <a:xfrm>
            <a:off x="2389406" y="5368583"/>
            <a:ext cx="7314248" cy="805049"/>
          </a:xfrm>
        </p:spPr>
        <p:txBody>
          <a:bodyPr/>
          <a:lstStyle>
            <a:lvl1pPr marL="0" indent="0">
              <a:buNone/>
              <a:defRPr sz="1900"/>
            </a:lvl1pPr>
            <a:lvl2pPr marL="609600" indent="0">
              <a:buNone/>
              <a:defRPr sz="1600"/>
            </a:lvl2pPr>
            <a:lvl3pPr marL="1219200" indent="0">
              <a:buNone/>
              <a:defRPr sz="1300"/>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32171EA-63BC-D448-8BB3-CC8128F1A6E9}" type="datetime1">
              <a:rPr lang="zh-CN" altLang="en-US" smtClean="0"/>
              <a:t>2025/11/4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8" name="Slide Number Placeholder 5"/>
          <p:cNvSpPr txBox="1"/>
          <p:nvPr userDrawn="1"/>
        </p:nvSpPr>
        <p:spPr>
          <a:xfrm>
            <a:off x="-62129" y="6238108"/>
            <a:ext cx="779665" cy="621483"/>
          </a:xfrm>
          <a:prstGeom prst="rect">
            <a:avLst/>
          </a:prstGeom>
        </p:spPr>
        <p:txBody>
          <a:bodyPr vert="horz" lIns="121917" tIns="60958" rIns="121917" bIns="60958" rtlCol="0" anchor="ctr"/>
          <a:lstStyle>
            <a:lvl1pPr>
              <a:defRPr sz="2800">
                <a:solidFill>
                  <a:schemeClr val="tx1"/>
                </a:solidFill>
              </a:defRPr>
            </a:lvl1pPr>
          </a:lstStyle>
          <a:p>
            <a:pPr marL="0" marR="0" lvl="0" indent="0" algn="r" defTabSz="1219200" rtl="0" eaLnBrk="1" fontAlgn="auto" latinLnBrk="0" hangingPunct="1">
              <a:lnSpc>
                <a:spcPct val="100000"/>
              </a:lnSpc>
              <a:spcBef>
                <a:spcPts val="0"/>
              </a:spcBef>
              <a:spcAft>
                <a:spcPts val="0"/>
              </a:spcAft>
              <a:buClrTx/>
              <a:buSzTx/>
              <a:buFontTx/>
              <a:buNone/>
              <a:defRPr/>
            </a:pPr>
            <a:endParaRPr kumimoji="0" lang="en-US" altLang="zh-TW" sz="2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004C8EF-C26B-584E-9CEF-AD13F86556E4}" type="datetime1">
              <a:rPr lang="zh-CN" altLang="en-US" smtClean="0"/>
              <a:t>2025/11/4</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702"/>
            <a:ext cx="2742843" cy="585288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523" y="274702"/>
            <a:ext cx="8025355" cy="585288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63EA9FA-7BEF-1148-A3D2-9F0C72892EB9}" type="datetime1">
              <a:rPr lang="zh-CN" altLang="en-US" smtClean="0"/>
              <a:t>2025/11/4</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702"/>
            <a:ext cx="10971372" cy="1143265"/>
          </a:xfrm>
          <a:prstGeom prst="rect">
            <a:avLst/>
          </a:prstGeom>
        </p:spPr>
        <p:txBody>
          <a:bodyPr vert="horz" lIns="121917" tIns="60958" rIns="121917" bIns="60958"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21" y="1600574"/>
            <a:ext cx="10971372" cy="4527011"/>
          </a:xfrm>
          <a:prstGeom prst="rect">
            <a:avLst/>
          </a:prstGeom>
        </p:spPr>
        <p:txBody>
          <a:bodyPr vert="horz" lIns="121917" tIns="60958" rIns="121917" bIns="60958"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21" y="6357822"/>
            <a:ext cx="2844430" cy="365210"/>
          </a:xfrm>
          <a:prstGeom prst="rect">
            <a:avLst/>
          </a:prstGeom>
        </p:spPr>
        <p:txBody>
          <a:bodyPr vert="horz" lIns="121917" tIns="60958" rIns="121917" bIns="60958" rtlCol="0" anchor="ctr"/>
          <a:lstStyle>
            <a:lvl1pPr algn="l">
              <a:defRPr sz="1600">
                <a:solidFill>
                  <a:schemeClr val="tx1">
                    <a:tint val="75000"/>
                  </a:schemeClr>
                </a:solidFill>
              </a:defRPr>
            </a:lvl1pPr>
          </a:lstStyle>
          <a:p>
            <a:fld id="{654EA20B-5F01-614A-AE90-09D6BDF5EBFA}" type="datetime1">
              <a:rPr lang="zh-CN" altLang="en-US" smtClean="0"/>
              <a:t>2025/11/4</a:t>
            </a:fld>
            <a:endParaRPr lang="zh-CN" altLang="en-US"/>
          </a:p>
        </p:txBody>
      </p:sp>
      <p:sp>
        <p:nvSpPr>
          <p:cNvPr id="5" name="页脚占位符 4"/>
          <p:cNvSpPr>
            <a:spLocks noGrp="1"/>
          </p:cNvSpPr>
          <p:nvPr>
            <p:ph type="ftr" sz="quarter" idx="3"/>
          </p:nvPr>
        </p:nvSpPr>
        <p:spPr>
          <a:xfrm>
            <a:off x="4165060" y="6357822"/>
            <a:ext cx="3860297" cy="365210"/>
          </a:xfrm>
          <a:prstGeom prst="rect">
            <a:avLst/>
          </a:prstGeom>
        </p:spPr>
        <p:txBody>
          <a:bodyPr vert="horz" lIns="121917" tIns="60958" rIns="121917" bIns="60958" rtlCol="0" anchor="ctr"/>
          <a:lstStyle>
            <a:lvl1pPr algn="ctr">
              <a:defRPr sz="1600">
                <a:solidFill>
                  <a:schemeClr val="tx1">
                    <a:tint val="75000"/>
                  </a:schemeClr>
                </a:solidFill>
              </a:defRPr>
            </a:lvl1pPr>
          </a:lstStyle>
          <a:p>
            <a:endParaRPr lang="zh-CN" altLang="en-US"/>
          </a:p>
        </p:txBody>
      </p:sp>
      <p:sp>
        <p:nvSpPr>
          <p:cNvPr id="7" name="灯片编号占位符 5"/>
          <p:cNvSpPr txBox="1"/>
          <p:nvPr userDrawn="1"/>
        </p:nvSpPr>
        <p:spPr>
          <a:xfrm>
            <a:off x="2" y="6230646"/>
            <a:ext cx="792089" cy="628942"/>
          </a:xfrm>
          <a:prstGeom prst="rect">
            <a:avLst/>
          </a:prstGeom>
        </p:spPr>
        <p:txBody>
          <a:bodyPr/>
          <a:lstStyle>
            <a:defPPr>
              <a:defRPr lang="zh-CN"/>
            </a:defPPr>
            <a:lvl1pPr marL="0" algn="l" defTabSz="1219200" rtl="0" eaLnBrk="1" latinLnBrk="0" hangingPunct="1">
              <a:defRPr sz="28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fld id="{7183A52F-D388-438E-A748-ED6C72307AC6}"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1219200"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920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5.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6.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xml"/><Relationship Id="rId1" Type="http://schemas.openxmlformats.org/officeDocument/2006/relationships/themeOverride" Target="../theme/themeOverr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hemeOverride" Target="../theme/themeOverride2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hemeOverride" Target="../theme/themeOverride34.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8.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9.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0.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1.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hemeOverride" Target="../theme/themeOverride4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3.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4.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6.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7.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8.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9.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9D982BDF-039A-1B73-CD4D-7C3584E5C442}"/>
              </a:ext>
            </a:extLst>
          </p:cNvPr>
          <p:cNvPicPr>
            <a:picLocks noChangeAspect="1"/>
          </p:cNvPicPr>
          <p:nvPr/>
        </p:nvPicPr>
        <p:blipFill>
          <a:blip r:embed="rId4"/>
          <a:stretch>
            <a:fillRect/>
          </a:stretch>
        </p:blipFill>
        <p:spPr>
          <a:xfrm>
            <a:off x="5718564" y="912273"/>
            <a:ext cx="6383239" cy="4683030"/>
          </a:xfrm>
          <a:prstGeom prst="rect">
            <a:avLst/>
          </a:prstGeom>
        </p:spPr>
      </p:pic>
      <p:sp>
        <p:nvSpPr>
          <p:cNvPr id="7" name="文字方塊 6">
            <a:extLst>
              <a:ext uri="{FF2B5EF4-FFF2-40B4-BE49-F238E27FC236}">
                <a16:creationId xmlns:a16="http://schemas.microsoft.com/office/drawing/2014/main" id="{BD9B3634-917A-6EFD-3ED0-D7E2706404E9}"/>
              </a:ext>
            </a:extLst>
          </p:cNvPr>
          <p:cNvSpPr txBox="1"/>
          <p:nvPr/>
        </p:nvSpPr>
        <p:spPr>
          <a:xfrm>
            <a:off x="-30384" y="1053530"/>
            <a:ext cx="5718564" cy="1230593"/>
          </a:xfrm>
          <a:prstGeom prst="rect">
            <a:avLst/>
          </a:prstGeom>
          <a:noFill/>
        </p:spPr>
        <p:txBody>
          <a:bodyPr wrap="square" rtlCol="0">
            <a:spAutoFit/>
          </a:bodyPr>
          <a:lstStyle/>
          <a:p>
            <a:pPr>
              <a:lnSpc>
                <a:spcPct val="150000"/>
              </a:lnSpc>
            </a:pPr>
            <a:r>
              <a:rPr lang="en-US" altLang="zh-TW" sz="2600" dirty="0">
                <a:solidFill>
                  <a:schemeClr val="bg1"/>
                </a:solidFill>
              </a:rPr>
              <a:t> </a:t>
            </a:r>
            <a:r>
              <a:rPr lang="en-US" altLang="zh-TW" sz="2600" i="1" dirty="0" err="1">
                <a:solidFill>
                  <a:schemeClr val="bg1"/>
                </a:solidFill>
              </a:rPr>
              <a:t>Milindapañha</a:t>
            </a:r>
            <a:r>
              <a:rPr lang="en-US" altLang="zh-TW" sz="2600" dirty="0">
                <a:solidFill>
                  <a:schemeClr val="bg1"/>
                </a:solidFill>
              </a:rPr>
              <a:t> (lit. ‘Questions of Milinda’) (between 100 BCE and 200 </a:t>
            </a:r>
            <a:r>
              <a:rPr lang="en-US" altLang="zh-CN" sz="2600" dirty="0">
                <a:solidFill>
                  <a:schemeClr val="bg1"/>
                </a:solidFill>
              </a:rPr>
              <a:t>CE</a:t>
            </a:r>
            <a:r>
              <a:rPr lang="en-US" altLang="zh-TW" sz="2600" dirty="0">
                <a:solidFill>
                  <a:schemeClr val="bg1"/>
                </a:solidFill>
              </a:rPr>
              <a:t>)</a:t>
            </a:r>
            <a:endParaRPr lang="zh-TW" altLang="en-US" sz="2600" dirty="0">
              <a:solidFill>
                <a:schemeClr val="bg1"/>
              </a:solidFill>
            </a:endParaRPr>
          </a:p>
        </p:txBody>
      </p:sp>
      <p:sp>
        <p:nvSpPr>
          <p:cNvPr id="8" name="文字方塊 7">
            <a:extLst>
              <a:ext uri="{FF2B5EF4-FFF2-40B4-BE49-F238E27FC236}">
                <a16:creationId xmlns:a16="http://schemas.microsoft.com/office/drawing/2014/main" id="{2EDC93A8-7045-C9FC-112C-3C5E413E461E}"/>
              </a:ext>
            </a:extLst>
          </p:cNvPr>
          <p:cNvSpPr txBox="1"/>
          <p:nvPr/>
        </p:nvSpPr>
        <p:spPr>
          <a:xfrm>
            <a:off x="88610" y="2761345"/>
            <a:ext cx="5599570" cy="492443"/>
          </a:xfrm>
          <a:prstGeom prst="rect">
            <a:avLst/>
          </a:prstGeom>
          <a:noFill/>
        </p:spPr>
        <p:txBody>
          <a:bodyPr wrap="square" rtlCol="0">
            <a:spAutoFit/>
          </a:bodyPr>
          <a:lstStyle/>
          <a:p>
            <a:r>
              <a:rPr lang="en-US" altLang="zh-TW" sz="2600" b="1" dirty="0" err="1">
                <a:solidFill>
                  <a:srgbClr val="FFFF00"/>
                </a:solidFill>
              </a:rPr>
              <a:t>Milinda</a:t>
            </a:r>
            <a:r>
              <a:rPr lang="en-US" altLang="zh-TW" sz="2600" b="1" dirty="0">
                <a:solidFill>
                  <a:srgbClr val="FFFF00"/>
                </a:solidFill>
              </a:rPr>
              <a:t> the king </a:t>
            </a:r>
            <a:r>
              <a:rPr lang="zh-CN" altLang="en-US" sz="2600" dirty="0">
                <a:solidFill>
                  <a:srgbClr val="FFFF00"/>
                </a:solidFill>
              </a:rPr>
              <a:t>：</a:t>
            </a:r>
            <a:r>
              <a:rPr lang="en-US" altLang="zh-CN" sz="2600" dirty="0">
                <a:solidFill>
                  <a:srgbClr val="FFFF00"/>
                </a:solidFill>
              </a:rPr>
              <a:t>‘What is your name?’</a:t>
            </a:r>
            <a:endParaRPr lang="zh-TW" altLang="en-US" sz="2600" dirty="0">
              <a:solidFill>
                <a:srgbClr val="FFFF00"/>
              </a:solidFill>
            </a:endParaRPr>
          </a:p>
        </p:txBody>
      </p:sp>
      <p:sp>
        <p:nvSpPr>
          <p:cNvPr id="9" name="文字方塊 8">
            <a:extLst>
              <a:ext uri="{FF2B5EF4-FFF2-40B4-BE49-F238E27FC236}">
                <a16:creationId xmlns:a16="http://schemas.microsoft.com/office/drawing/2014/main" id="{F08A257A-DE28-C646-A8D3-CD085EC83560}"/>
              </a:ext>
            </a:extLst>
          </p:cNvPr>
          <p:cNvSpPr txBox="1"/>
          <p:nvPr/>
        </p:nvSpPr>
        <p:spPr>
          <a:xfrm>
            <a:off x="478582" y="3617678"/>
            <a:ext cx="9145016" cy="3031086"/>
          </a:xfrm>
          <a:prstGeom prst="rect">
            <a:avLst/>
          </a:prstGeom>
          <a:noFill/>
        </p:spPr>
        <p:txBody>
          <a:bodyPr wrap="square" rtlCol="0">
            <a:spAutoFit/>
          </a:bodyPr>
          <a:lstStyle/>
          <a:p>
            <a:pPr>
              <a:lnSpc>
                <a:spcPct val="150000"/>
              </a:lnSpc>
            </a:pPr>
            <a:r>
              <a:rPr lang="en-US" altLang="zh-TW" sz="2600" b="1" dirty="0">
                <a:solidFill>
                  <a:schemeClr val="accent6"/>
                </a:solidFill>
              </a:rPr>
              <a:t>Venerable </a:t>
            </a:r>
            <a:r>
              <a:rPr lang="en-US" altLang="zh-TW" sz="2600" b="1" dirty="0" err="1">
                <a:solidFill>
                  <a:schemeClr val="accent6"/>
                </a:solidFill>
              </a:rPr>
              <a:t>Nâgasena</a:t>
            </a:r>
            <a:r>
              <a:rPr lang="en-US" altLang="zh-TW" sz="2600" dirty="0">
                <a:solidFill>
                  <a:schemeClr val="accent6"/>
                </a:solidFill>
              </a:rPr>
              <a:t>: </a:t>
            </a:r>
          </a:p>
          <a:p>
            <a:pPr>
              <a:lnSpc>
                <a:spcPct val="150000"/>
              </a:lnSpc>
            </a:pPr>
            <a:r>
              <a:rPr lang="en-US" altLang="zh-TW" sz="2600" dirty="0">
                <a:solidFill>
                  <a:schemeClr val="accent6"/>
                </a:solidFill>
              </a:rPr>
              <a:t>'I am known as </a:t>
            </a:r>
            <a:r>
              <a:rPr lang="en-US" altLang="zh-TW" sz="2600" dirty="0" err="1">
                <a:solidFill>
                  <a:schemeClr val="accent6"/>
                </a:solidFill>
              </a:rPr>
              <a:t>Nâgasena</a:t>
            </a:r>
            <a:r>
              <a:rPr lang="en-US" altLang="zh-TW" sz="2600" dirty="0">
                <a:solidFill>
                  <a:schemeClr val="accent6"/>
                </a:solidFill>
              </a:rPr>
              <a:t>. But </a:t>
            </a:r>
          </a:p>
          <a:p>
            <a:pPr>
              <a:lnSpc>
                <a:spcPct val="150000"/>
              </a:lnSpc>
            </a:pPr>
            <a:r>
              <a:rPr lang="en-US" altLang="zh-TW" sz="2600" dirty="0" err="1">
                <a:solidFill>
                  <a:schemeClr val="accent6"/>
                </a:solidFill>
              </a:rPr>
              <a:t>Nâgasena</a:t>
            </a:r>
            <a:r>
              <a:rPr lang="en-US" altLang="zh-TW" sz="2600" dirty="0">
                <a:solidFill>
                  <a:schemeClr val="accent6"/>
                </a:solidFill>
              </a:rPr>
              <a:t> is only a generally </a:t>
            </a:r>
          </a:p>
          <a:p>
            <a:pPr>
              <a:lnSpc>
                <a:spcPct val="150000"/>
              </a:lnSpc>
            </a:pPr>
            <a:r>
              <a:rPr lang="en-US" altLang="zh-TW" sz="2600" dirty="0">
                <a:solidFill>
                  <a:schemeClr val="accent6"/>
                </a:solidFill>
              </a:rPr>
              <a:t>understood term, for there is no </a:t>
            </a:r>
          </a:p>
          <a:p>
            <a:pPr>
              <a:lnSpc>
                <a:spcPct val="150000"/>
              </a:lnSpc>
            </a:pPr>
            <a:r>
              <a:rPr lang="en-US" altLang="zh-TW" sz="2600" dirty="0">
                <a:solidFill>
                  <a:schemeClr val="accent6"/>
                </a:solidFill>
              </a:rPr>
              <a:t>permanent individuality (no soul) involved in the matter.'</a:t>
            </a:r>
            <a:endParaRPr lang="zh-TW" altLang="en-US" sz="2600" dirty="0">
              <a:solidFill>
                <a:schemeClr val="accent6"/>
              </a:solidFill>
            </a:endParaRPr>
          </a:p>
        </p:txBody>
      </p:sp>
      <p:sp>
        <p:nvSpPr>
          <p:cNvPr id="10" name="矩形: 按鈕形 9">
            <a:extLst>
              <a:ext uri="{FF2B5EF4-FFF2-40B4-BE49-F238E27FC236}">
                <a16:creationId xmlns:a16="http://schemas.microsoft.com/office/drawing/2014/main" id="{5A4605FA-6A1E-C677-FC03-6B017F4F6996}"/>
              </a:ext>
            </a:extLst>
          </p:cNvPr>
          <p:cNvSpPr/>
          <p:nvPr/>
        </p:nvSpPr>
        <p:spPr>
          <a:xfrm>
            <a:off x="164602" y="117426"/>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11" name="文字方塊 10">
            <a:extLst>
              <a:ext uri="{FF2B5EF4-FFF2-40B4-BE49-F238E27FC236}">
                <a16:creationId xmlns:a16="http://schemas.microsoft.com/office/drawing/2014/main" id="{C7119133-2E83-47E4-4DBA-E5ACAB4E9281}"/>
              </a:ext>
            </a:extLst>
          </p:cNvPr>
          <p:cNvSpPr txBox="1"/>
          <p:nvPr/>
        </p:nvSpPr>
        <p:spPr>
          <a:xfrm>
            <a:off x="8772213" y="6028239"/>
            <a:ext cx="3214887" cy="584775"/>
          </a:xfrm>
          <a:prstGeom prst="rect">
            <a:avLst/>
          </a:prstGeom>
          <a:noFill/>
        </p:spPr>
        <p:txBody>
          <a:bodyPr wrap="square" rtlCol="0">
            <a:spAutoFit/>
          </a:bodyPr>
          <a:lstStyle/>
          <a:p>
            <a:r>
              <a:rPr lang="en-US" altLang="zh-CN" sz="1600" i="1" dirty="0" err="1">
                <a:solidFill>
                  <a:srgbClr val="FFFF00"/>
                </a:solidFill>
              </a:rPr>
              <a:t>Milindapañha</a:t>
            </a:r>
            <a:r>
              <a:rPr lang="en-US" altLang="zh-CN" sz="1600" dirty="0">
                <a:solidFill>
                  <a:srgbClr val="FFFF00"/>
                </a:solidFill>
              </a:rPr>
              <a:t>: https://sacred-texts.com/bud/sbe35/sbe3504.htm</a:t>
            </a:r>
            <a:endParaRPr lang="zh-TW" altLang="en-US" sz="1600" dirty="0">
              <a:solidFill>
                <a:srgbClr val="FFFF00"/>
              </a:solidFill>
            </a:endParaRPr>
          </a:p>
        </p:txBody>
      </p:sp>
      <p:sp>
        <p:nvSpPr>
          <p:cNvPr id="2" name="橢圓 1">
            <a:extLst>
              <a:ext uri="{FF2B5EF4-FFF2-40B4-BE49-F238E27FC236}">
                <a16:creationId xmlns:a16="http://schemas.microsoft.com/office/drawing/2014/main" id="{823FDE8B-B681-2A03-0366-2F11A8E194AF}"/>
              </a:ext>
            </a:extLst>
          </p:cNvPr>
          <p:cNvSpPr/>
          <p:nvPr/>
        </p:nvSpPr>
        <p:spPr>
          <a:xfrm>
            <a:off x="7234624" y="2637706"/>
            <a:ext cx="1308855" cy="1152128"/>
          </a:xfrm>
          <a:prstGeom prst="ellipse">
            <a:avLst/>
          </a:prstGeom>
          <a:noFill/>
          <a:ln w="3175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文字方塊 2">
            <a:extLst>
              <a:ext uri="{FF2B5EF4-FFF2-40B4-BE49-F238E27FC236}">
                <a16:creationId xmlns:a16="http://schemas.microsoft.com/office/drawing/2014/main" id="{D29726EB-0188-805B-0F58-7F5C247162A6}"/>
              </a:ext>
            </a:extLst>
          </p:cNvPr>
          <p:cNvSpPr txBox="1"/>
          <p:nvPr/>
        </p:nvSpPr>
        <p:spPr>
          <a:xfrm>
            <a:off x="6590843" y="1176383"/>
            <a:ext cx="5599570" cy="492443"/>
          </a:xfrm>
          <a:prstGeom prst="rect">
            <a:avLst/>
          </a:prstGeom>
          <a:noFill/>
        </p:spPr>
        <p:txBody>
          <a:bodyPr wrap="square" rtlCol="0">
            <a:spAutoFit/>
          </a:bodyPr>
          <a:lstStyle/>
          <a:p>
            <a:r>
              <a:rPr lang="en-US" altLang="zh-TW" sz="2600" b="1" dirty="0">
                <a:solidFill>
                  <a:srgbClr val="FFFF00"/>
                </a:solidFill>
              </a:rPr>
              <a:t>King Milinda</a:t>
            </a:r>
            <a:endParaRPr lang="zh-TW" altLang="en-US" sz="2600" dirty="0">
              <a:solidFill>
                <a:srgbClr val="FFFF00"/>
              </a:solidFill>
            </a:endParaRPr>
          </a:p>
        </p:txBody>
      </p:sp>
      <p:cxnSp>
        <p:nvCxnSpPr>
          <p:cNvPr id="13" name="直線單箭頭接點 12">
            <a:extLst>
              <a:ext uri="{FF2B5EF4-FFF2-40B4-BE49-F238E27FC236}">
                <a16:creationId xmlns:a16="http://schemas.microsoft.com/office/drawing/2014/main" id="{397922C8-C965-7F17-7246-B3043145F232}"/>
              </a:ext>
            </a:extLst>
          </p:cNvPr>
          <p:cNvCxnSpPr>
            <a:cxnSpLocks/>
          </p:cNvCxnSpPr>
          <p:nvPr/>
        </p:nvCxnSpPr>
        <p:spPr>
          <a:xfrm flipH="1" flipV="1">
            <a:off x="7679382" y="1668826"/>
            <a:ext cx="72008" cy="895391"/>
          </a:xfrm>
          <a:prstGeom prst="straightConnector1">
            <a:avLst/>
          </a:prstGeom>
          <a:ln w="3175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14" name="橢圓 13">
            <a:extLst>
              <a:ext uri="{FF2B5EF4-FFF2-40B4-BE49-F238E27FC236}">
                <a16:creationId xmlns:a16="http://schemas.microsoft.com/office/drawing/2014/main" id="{0F1D55D8-3446-8559-11B1-3367853B1710}"/>
              </a:ext>
            </a:extLst>
          </p:cNvPr>
          <p:cNvSpPr/>
          <p:nvPr/>
        </p:nvSpPr>
        <p:spPr>
          <a:xfrm>
            <a:off x="10271669" y="3253789"/>
            <a:ext cx="1152129" cy="1152128"/>
          </a:xfrm>
          <a:prstGeom prst="ellipse">
            <a:avLst/>
          </a:prstGeom>
          <a:noFill/>
          <a:ln w="3175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accent6"/>
              </a:solidFill>
            </a:endParaRPr>
          </a:p>
        </p:txBody>
      </p:sp>
      <p:sp>
        <p:nvSpPr>
          <p:cNvPr id="15" name="文字方塊 14">
            <a:extLst>
              <a:ext uri="{FF2B5EF4-FFF2-40B4-BE49-F238E27FC236}">
                <a16:creationId xmlns:a16="http://schemas.microsoft.com/office/drawing/2014/main" id="{9B90FD40-0F1C-43E1-B76B-DA797658131B}"/>
              </a:ext>
            </a:extLst>
          </p:cNvPr>
          <p:cNvSpPr txBox="1"/>
          <p:nvPr/>
        </p:nvSpPr>
        <p:spPr>
          <a:xfrm>
            <a:off x="8772213" y="1784779"/>
            <a:ext cx="4511031" cy="492443"/>
          </a:xfrm>
          <a:prstGeom prst="rect">
            <a:avLst/>
          </a:prstGeom>
          <a:noFill/>
        </p:spPr>
        <p:txBody>
          <a:bodyPr wrap="square" rtlCol="0">
            <a:spAutoFit/>
          </a:bodyPr>
          <a:lstStyle/>
          <a:p>
            <a:r>
              <a:rPr lang="en-US" altLang="zh-TW" sz="2600" b="1" dirty="0">
                <a:solidFill>
                  <a:schemeClr val="accent6"/>
                </a:solidFill>
              </a:rPr>
              <a:t>Venerable </a:t>
            </a:r>
            <a:r>
              <a:rPr lang="en-US" altLang="zh-TW" sz="2600" b="1" dirty="0" err="1">
                <a:solidFill>
                  <a:schemeClr val="accent6"/>
                </a:solidFill>
              </a:rPr>
              <a:t>Nâgasena</a:t>
            </a:r>
            <a:endParaRPr lang="zh-TW" altLang="en-US" sz="2600" dirty="0">
              <a:solidFill>
                <a:schemeClr val="accent6"/>
              </a:solidFill>
            </a:endParaRPr>
          </a:p>
        </p:txBody>
      </p:sp>
      <p:cxnSp>
        <p:nvCxnSpPr>
          <p:cNvPr id="16" name="直線單箭頭接點 15">
            <a:extLst>
              <a:ext uri="{FF2B5EF4-FFF2-40B4-BE49-F238E27FC236}">
                <a16:creationId xmlns:a16="http://schemas.microsoft.com/office/drawing/2014/main" id="{315265FE-AE77-D3F2-172D-E131E79B62FA}"/>
              </a:ext>
            </a:extLst>
          </p:cNvPr>
          <p:cNvCxnSpPr>
            <a:cxnSpLocks/>
          </p:cNvCxnSpPr>
          <p:nvPr/>
        </p:nvCxnSpPr>
        <p:spPr>
          <a:xfrm flipH="1" flipV="1">
            <a:off x="10415686" y="2349674"/>
            <a:ext cx="212184" cy="843413"/>
          </a:xfrm>
          <a:prstGeom prst="straightConnector1">
            <a:avLst/>
          </a:prstGeom>
          <a:ln w="317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14501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1" grpId="0"/>
      <p:bldP spid="2" grpId="0" animBg="1"/>
      <p:bldP spid="3" grpId="0"/>
      <p:bldP spid="14" grpId="0" animBg="1"/>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E44A2D5D-8595-AC8D-AA24-899B1E24125C}"/>
              </a:ext>
            </a:extLst>
          </p:cNvPr>
          <p:cNvPicPr>
            <a:picLocks noChangeAspect="1"/>
          </p:cNvPicPr>
          <p:nvPr/>
        </p:nvPicPr>
        <p:blipFill>
          <a:blip r:embed="rId3"/>
          <a:stretch>
            <a:fillRect/>
          </a:stretch>
        </p:blipFill>
        <p:spPr>
          <a:xfrm>
            <a:off x="8772093" y="1053530"/>
            <a:ext cx="3406188" cy="4320480"/>
          </a:xfrm>
          <a:prstGeom prst="rect">
            <a:avLst/>
          </a:prstGeom>
        </p:spPr>
      </p:pic>
      <p:sp>
        <p:nvSpPr>
          <p:cNvPr id="6" name="文字方塊 5">
            <a:extLst>
              <a:ext uri="{FF2B5EF4-FFF2-40B4-BE49-F238E27FC236}">
                <a16:creationId xmlns:a16="http://schemas.microsoft.com/office/drawing/2014/main" id="{F5474A41-07DC-CDE5-12FC-5AA48334A110}"/>
              </a:ext>
            </a:extLst>
          </p:cNvPr>
          <p:cNvSpPr txBox="1"/>
          <p:nvPr/>
        </p:nvSpPr>
        <p:spPr>
          <a:xfrm>
            <a:off x="334566" y="1413570"/>
            <a:ext cx="11377264" cy="4831579"/>
          </a:xfrm>
          <a:prstGeom prst="rect">
            <a:avLst/>
          </a:prstGeom>
          <a:noFill/>
        </p:spPr>
        <p:txBody>
          <a:bodyPr wrap="square" rtlCol="0">
            <a:spAutoFit/>
          </a:bodyPr>
          <a:lstStyle/>
          <a:p>
            <a:pPr>
              <a:lnSpc>
                <a:spcPct val="150000"/>
              </a:lnSpc>
            </a:pPr>
            <a:r>
              <a:rPr lang="en-US" altLang="zh-TW" sz="2600" b="1" dirty="0">
                <a:solidFill>
                  <a:srgbClr val="FFFF00"/>
                </a:solidFill>
              </a:rPr>
              <a:t>Milinda</a:t>
            </a:r>
            <a:r>
              <a:rPr lang="en-US" altLang="zh-CN" sz="2600" dirty="0">
                <a:solidFill>
                  <a:srgbClr val="FFFF00"/>
                </a:solidFill>
              </a:rPr>
              <a:t>:  'If there be no permanent </a:t>
            </a:r>
          </a:p>
          <a:p>
            <a:pPr>
              <a:lnSpc>
                <a:spcPct val="150000"/>
              </a:lnSpc>
            </a:pPr>
            <a:r>
              <a:rPr lang="en-US" altLang="zh-CN" sz="2600" dirty="0">
                <a:solidFill>
                  <a:srgbClr val="FFFF00"/>
                </a:solidFill>
              </a:rPr>
              <a:t>Individuality involved in the matter, who is it </a:t>
            </a:r>
          </a:p>
          <a:p>
            <a:pPr>
              <a:lnSpc>
                <a:spcPct val="150000"/>
              </a:lnSpc>
            </a:pPr>
            <a:r>
              <a:rPr lang="en-US" altLang="zh-CN" sz="2600" dirty="0">
                <a:solidFill>
                  <a:srgbClr val="FFFF00"/>
                </a:solidFill>
              </a:rPr>
              <a:t>who gives to you members of the Order your robes and food </a:t>
            </a:r>
          </a:p>
          <a:p>
            <a:pPr>
              <a:lnSpc>
                <a:spcPct val="150000"/>
              </a:lnSpc>
            </a:pPr>
            <a:r>
              <a:rPr lang="en-US" altLang="zh-CN" sz="2600" dirty="0">
                <a:solidFill>
                  <a:srgbClr val="FFFF00"/>
                </a:solidFill>
              </a:rPr>
              <a:t>and lodging and necessaries for the sick? Who is it who </a:t>
            </a:r>
          </a:p>
          <a:p>
            <a:pPr>
              <a:lnSpc>
                <a:spcPct val="150000"/>
              </a:lnSpc>
            </a:pPr>
            <a:r>
              <a:rPr lang="en-US" altLang="zh-CN" sz="2600" dirty="0">
                <a:solidFill>
                  <a:srgbClr val="FFFF00"/>
                </a:solidFill>
              </a:rPr>
              <a:t>enjoys such things when given? Who is it who lives a life of </a:t>
            </a:r>
          </a:p>
          <a:p>
            <a:pPr>
              <a:lnSpc>
                <a:spcPct val="150000"/>
              </a:lnSpc>
            </a:pPr>
            <a:r>
              <a:rPr lang="en-US" altLang="zh-CN" sz="2600" dirty="0">
                <a:solidFill>
                  <a:srgbClr val="FFFF00"/>
                </a:solidFill>
              </a:rPr>
              <a:t>righteousness? Who is it who devotes himself to meditation? </a:t>
            </a:r>
          </a:p>
          <a:p>
            <a:pPr>
              <a:lnSpc>
                <a:spcPct val="150000"/>
              </a:lnSpc>
            </a:pPr>
            <a:r>
              <a:rPr lang="en-US" altLang="zh-CN" sz="2600" dirty="0">
                <a:solidFill>
                  <a:srgbClr val="FFFF00"/>
                </a:solidFill>
              </a:rPr>
              <a:t>Who is it who attains to the goal of the Excellent Way, to </a:t>
            </a:r>
          </a:p>
          <a:p>
            <a:pPr>
              <a:lnSpc>
                <a:spcPct val="150000"/>
              </a:lnSpc>
            </a:pPr>
            <a:r>
              <a:rPr lang="en-US" altLang="zh-CN" sz="2600" dirty="0">
                <a:solidFill>
                  <a:srgbClr val="FFFF00"/>
                </a:solidFill>
              </a:rPr>
              <a:t>the </a:t>
            </a:r>
            <a:r>
              <a:rPr lang="en-US" altLang="zh-CN" sz="2600" dirty="0" err="1">
                <a:solidFill>
                  <a:srgbClr val="FFFF00"/>
                </a:solidFill>
              </a:rPr>
              <a:t>Nirvâna</a:t>
            </a:r>
            <a:r>
              <a:rPr lang="en-US" altLang="zh-CN" sz="2600" dirty="0">
                <a:solidFill>
                  <a:srgbClr val="FFFF00"/>
                </a:solidFill>
              </a:rPr>
              <a:t> of </a:t>
            </a:r>
            <a:r>
              <a:rPr lang="en-US" altLang="zh-CN" sz="2600" dirty="0" err="1">
                <a:solidFill>
                  <a:srgbClr val="FFFF00"/>
                </a:solidFill>
              </a:rPr>
              <a:t>Arahatship</a:t>
            </a:r>
            <a:r>
              <a:rPr lang="en-US" altLang="zh-CN" sz="2600" dirty="0">
                <a:solidFill>
                  <a:srgbClr val="FFFF00"/>
                </a:solidFill>
              </a:rPr>
              <a:t>?. . . ?'</a:t>
            </a:r>
          </a:p>
        </p:txBody>
      </p:sp>
      <p:sp>
        <p:nvSpPr>
          <p:cNvPr id="8" name="矩形: 按鈕形 7">
            <a:extLst>
              <a:ext uri="{FF2B5EF4-FFF2-40B4-BE49-F238E27FC236}">
                <a16:creationId xmlns:a16="http://schemas.microsoft.com/office/drawing/2014/main" id="{817041A4-A645-7911-4297-6F2F9E2342E7}"/>
              </a:ext>
            </a:extLst>
          </p:cNvPr>
          <p:cNvSpPr/>
          <p:nvPr/>
        </p:nvSpPr>
        <p:spPr>
          <a:xfrm>
            <a:off x="334566" y="261442"/>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Tree>
    <p:extLst>
      <p:ext uri="{BB962C8B-B14F-4D97-AF65-F5344CB8AC3E}">
        <p14:creationId xmlns:p14="http://schemas.microsoft.com/office/powerpoint/2010/main" val="307093843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6A065170-DE9D-094E-D169-B4EDD8C86BF0}"/>
              </a:ext>
            </a:extLst>
          </p:cNvPr>
          <p:cNvSpPr txBox="1"/>
          <p:nvPr/>
        </p:nvSpPr>
        <p:spPr>
          <a:xfrm>
            <a:off x="165880" y="91791"/>
            <a:ext cx="11498857" cy="1077987"/>
          </a:xfrm>
          <a:prstGeom prst="rect">
            <a:avLst/>
          </a:prstGeom>
          <a:noFill/>
        </p:spPr>
        <p:txBody>
          <a:bodyPr wrap="square" rtlCol="0">
            <a:spAutoFit/>
          </a:bodyPr>
          <a:lstStyle/>
          <a:p>
            <a:pPr>
              <a:lnSpc>
                <a:spcPts val="4000"/>
              </a:lnSpc>
            </a:pPr>
            <a:r>
              <a:rPr lang="en-US" altLang="zh-TW" sz="2600" dirty="0" err="1">
                <a:solidFill>
                  <a:schemeClr val="accent6"/>
                </a:solidFill>
              </a:rPr>
              <a:t>Nâgasena</a:t>
            </a:r>
            <a:r>
              <a:rPr lang="en-US" altLang="zh-TW" sz="2600" dirty="0">
                <a:solidFill>
                  <a:schemeClr val="accent6"/>
                </a:solidFill>
              </a:rPr>
              <a:t>: ‘ . . . How did you come, on foot, or in a carriage?'</a:t>
            </a:r>
          </a:p>
          <a:p>
            <a:pPr>
              <a:lnSpc>
                <a:spcPts val="4000"/>
              </a:lnSpc>
            </a:pPr>
            <a:endParaRPr lang="zh-TW" altLang="en-US" sz="2600" dirty="0">
              <a:solidFill>
                <a:srgbClr val="00B0F0"/>
              </a:solidFill>
            </a:endParaRPr>
          </a:p>
        </p:txBody>
      </p:sp>
      <p:pic>
        <p:nvPicPr>
          <p:cNvPr id="6" name="圖片 5">
            <a:extLst>
              <a:ext uri="{FF2B5EF4-FFF2-40B4-BE49-F238E27FC236}">
                <a16:creationId xmlns:a16="http://schemas.microsoft.com/office/drawing/2014/main" id="{80279F06-D3A6-BDBF-CF6F-745FF7E5DC7E}"/>
              </a:ext>
            </a:extLst>
          </p:cNvPr>
          <p:cNvPicPr>
            <a:picLocks noChangeAspect="1"/>
          </p:cNvPicPr>
          <p:nvPr/>
        </p:nvPicPr>
        <p:blipFill>
          <a:blip r:embed="rId3"/>
          <a:stretch>
            <a:fillRect/>
          </a:stretch>
        </p:blipFill>
        <p:spPr>
          <a:xfrm>
            <a:off x="5792994" y="1989634"/>
            <a:ext cx="5990845" cy="3415209"/>
          </a:xfrm>
          <a:prstGeom prst="rect">
            <a:avLst/>
          </a:prstGeom>
        </p:spPr>
      </p:pic>
      <p:sp>
        <p:nvSpPr>
          <p:cNvPr id="2" name="文字方塊 1">
            <a:extLst>
              <a:ext uri="{FF2B5EF4-FFF2-40B4-BE49-F238E27FC236}">
                <a16:creationId xmlns:a16="http://schemas.microsoft.com/office/drawing/2014/main" id="{86730436-F330-20D6-80E9-C69685C6722C}"/>
              </a:ext>
            </a:extLst>
          </p:cNvPr>
          <p:cNvSpPr txBox="1"/>
          <p:nvPr/>
        </p:nvSpPr>
        <p:spPr>
          <a:xfrm>
            <a:off x="165880" y="621482"/>
            <a:ext cx="11498857" cy="565026"/>
          </a:xfrm>
          <a:prstGeom prst="rect">
            <a:avLst/>
          </a:prstGeom>
          <a:noFill/>
        </p:spPr>
        <p:txBody>
          <a:bodyPr wrap="square" rtlCol="0">
            <a:spAutoFit/>
          </a:bodyPr>
          <a:lstStyle/>
          <a:p>
            <a:pPr>
              <a:lnSpc>
                <a:spcPts val="4000"/>
              </a:lnSpc>
            </a:pPr>
            <a:r>
              <a:rPr lang="en-US" altLang="zh-TW" sz="2600" dirty="0">
                <a:solidFill>
                  <a:srgbClr val="FFFF00"/>
                </a:solidFill>
              </a:rPr>
              <a:t>Milinda</a:t>
            </a:r>
            <a:r>
              <a:rPr lang="en-US" altLang="zh-CN" sz="2600" dirty="0">
                <a:solidFill>
                  <a:srgbClr val="FFFF00"/>
                </a:solidFill>
              </a:rPr>
              <a:t>: </a:t>
            </a:r>
            <a:r>
              <a:rPr lang="en-US" altLang="zh-TW" sz="2600" dirty="0">
                <a:solidFill>
                  <a:srgbClr val="FFFF00"/>
                </a:solidFill>
              </a:rPr>
              <a:t>'I came in a carriage.’</a:t>
            </a:r>
          </a:p>
        </p:txBody>
      </p:sp>
      <p:sp>
        <p:nvSpPr>
          <p:cNvPr id="3" name="文字方塊 2">
            <a:extLst>
              <a:ext uri="{FF2B5EF4-FFF2-40B4-BE49-F238E27FC236}">
                <a16:creationId xmlns:a16="http://schemas.microsoft.com/office/drawing/2014/main" id="{B2D11E2F-4044-EF35-A5C3-A37C437318E3}"/>
              </a:ext>
            </a:extLst>
          </p:cNvPr>
          <p:cNvSpPr txBox="1"/>
          <p:nvPr/>
        </p:nvSpPr>
        <p:spPr>
          <a:xfrm>
            <a:off x="165879" y="1203132"/>
            <a:ext cx="11498857" cy="1077987"/>
          </a:xfrm>
          <a:prstGeom prst="rect">
            <a:avLst/>
          </a:prstGeom>
          <a:noFill/>
        </p:spPr>
        <p:txBody>
          <a:bodyPr wrap="square" rtlCol="0">
            <a:spAutoFit/>
          </a:bodyPr>
          <a:lstStyle/>
          <a:p>
            <a:pPr>
              <a:lnSpc>
                <a:spcPts val="4000"/>
              </a:lnSpc>
            </a:pPr>
            <a:r>
              <a:rPr lang="en-US" altLang="zh-TW" sz="2600" dirty="0">
                <a:solidFill>
                  <a:schemeClr val="accent6"/>
                </a:solidFill>
              </a:rPr>
              <a:t>‘If you came in a carriage, explain to me what that is. Is it the pole that is the </a:t>
            </a:r>
            <a:r>
              <a:rPr lang="en-US" altLang="zh-TW" sz="2600" dirty="0" err="1">
                <a:solidFill>
                  <a:schemeClr val="accent6"/>
                </a:solidFill>
              </a:rPr>
              <a:t>charriage</a:t>
            </a:r>
            <a:r>
              <a:rPr lang="en-US" altLang="zh-TW" sz="2600" dirty="0">
                <a:solidFill>
                  <a:schemeClr val="accent6"/>
                </a:solidFill>
              </a:rPr>
              <a:t>?’</a:t>
            </a:r>
            <a:endParaRPr lang="zh-TW" altLang="en-US" sz="2600" dirty="0">
              <a:solidFill>
                <a:srgbClr val="00B0F0"/>
              </a:solidFill>
            </a:endParaRPr>
          </a:p>
        </p:txBody>
      </p:sp>
      <p:sp>
        <p:nvSpPr>
          <p:cNvPr id="5" name="文字方塊 4">
            <a:extLst>
              <a:ext uri="{FF2B5EF4-FFF2-40B4-BE49-F238E27FC236}">
                <a16:creationId xmlns:a16="http://schemas.microsoft.com/office/drawing/2014/main" id="{89DF69A1-3262-0AA6-B67F-7691F0E59833}"/>
              </a:ext>
            </a:extLst>
          </p:cNvPr>
          <p:cNvSpPr txBox="1"/>
          <p:nvPr/>
        </p:nvSpPr>
        <p:spPr>
          <a:xfrm>
            <a:off x="165879" y="2314473"/>
            <a:ext cx="11498857" cy="565026"/>
          </a:xfrm>
          <a:prstGeom prst="rect">
            <a:avLst/>
          </a:prstGeom>
          <a:noFill/>
        </p:spPr>
        <p:txBody>
          <a:bodyPr wrap="square" rtlCol="0">
            <a:spAutoFit/>
          </a:bodyPr>
          <a:lstStyle/>
          <a:p>
            <a:pPr>
              <a:lnSpc>
                <a:spcPts val="4000"/>
              </a:lnSpc>
            </a:pPr>
            <a:r>
              <a:rPr lang="en-US" altLang="zh-TW" sz="2600" dirty="0">
                <a:solidFill>
                  <a:srgbClr val="FFFF00"/>
                </a:solidFill>
              </a:rPr>
              <a:t>‘No, it is not.'</a:t>
            </a:r>
          </a:p>
        </p:txBody>
      </p:sp>
      <p:sp>
        <p:nvSpPr>
          <p:cNvPr id="7" name="文字方塊 6">
            <a:extLst>
              <a:ext uri="{FF2B5EF4-FFF2-40B4-BE49-F238E27FC236}">
                <a16:creationId xmlns:a16="http://schemas.microsoft.com/office/drawing/2014/main" id="{92D98A37-140F-2134-C57D-EEE254319E0D}"/>
              </a:ext>
            </a:extLst>
          </p:cNvPr>
          <p:cNvSpPr txBox="1"/>
          <p:nvPr/>
        </p:nvSpPr>
        <p:spPr>
          <a:xfrm>
            <a:off x="178465" y="2948791"/>
            <a:ext cx="11498857" cy="565026"/>
          </a:xfrm>
          <a:prstGeom prst="rect">
            <a:avLst/>
          </a:prstGeom>
          <a:noFill/>
        </p:spPr>
        <p:txBody>
          <a:bodyPr wrap="square" rtlCol="0">
            <a:spAutoFit/>
          </a:bodyPr>
          <a:lstStyle/>
          <a:p>
            <a:pPr>
              <a:lnSpc>
                <a:spcPts val="4000"/>
              </a:lnSpc>
            </a:pPr>
            <a:r>
              <a:rPr lang="en-US" altLang="zh-TW" sz="2600" dirty="0">
                <a:solidFill>
                  <a:schemeClr val="accent6"/>
                </a:solidFill>
              </a:rPr>
              <a:t>'Is it the axle that is the </a:t>
            </a:r>
            <a:r>
              <a:rPr lang="en-US" altLang="zh-TW" sz="2600" dirty="0" err="1">
                <a:solidFill>
                  <a:schemeClr val="accent6"/>
                </a:solidFill>
              </a:rPr>
              <a:t>charriage</a:t>
            </a:r>
            <a:r>
              <a:rPr lang="en-US" altLang="zh-TW" sz="2600" dirty="0">
                <a:solidFill>
                  <a:schemeClr val="accent6"/>
                </a:solidFill>
              </a:rPr>
              <a:t>?'</a:t>
            </a:r>
          </a:p>
        </p:txBody>
      </p:sp>
      <p:sp>
        <p:nvSpPr>
          <p:cNvPr id="8" name="文字方塊 7">
            <a:extLst>
              <a:ext uri="{FF2B5EF4-FFF2-40B4-BE49-F238E27FC236}">
                <a16:creationId xmlns:a16="http://schemas.microsoft.com/office/drawing/2014/main" id="{679DFF66-6DA6-AF0D-58FD-3AFEF12C5A14}"/>
              </a:ext>
            </a:extLst>
          </p:cNvPr>
          <p:cNvSpPr txBox="1"/>
          <p:nvPr/>
        </p:nvSpPr>
        <p:spPr>
          <a:xfrm>
            <a:off x="179197" y="3547171"/>
            <a:ext cx="11498857" cy="565026"/>
          </a:xfrm>
          <a:prstGeom prst="rect">
            <a:avLst/>
          </a:prstGeom>
          <a:noFill/>
        </p:spPr>
        <p:txBody>
          <a:bodyPr wrap="square" rtlCol="0">
            <a:spAutoFit/>
          </a:bodyPr>
          <a:lstStyle/>
          <a:p>
            <a:pPr>
              <a:lnSpc>
                <a:spcPts val="4000"/>
              </a:lnSpc>
            </a:pPr>
            <a:r>
              <a:rPr lang="en-US" altLang="zh-TW" sz="2600" dirty="0">
                <a:solidFill>
                  <a:srgbClr val="FFFF00"/>
                </a:solidFill>
              </a:rPr>
              <a:t>'Certainly not.’</a:t>
            </a:r>
            <a:endParaRPr lang="zh-TW" altLang="en-US" sz="2600" dirty="0">
              <a:solidFill>
                <a:srgbClr val="00B0F0"/>
              </a:solidFill>
            </a:endParaRPr>
          </a:p>
        </p:txBody>
      </p:sp>
      <p:sp>
        <p:nvSpPr>
          <p:cNvPr id="9" name="文字方塊 8">
            <a:extLst>
              <a:ext uri="{FF2B5EF4-FFF2-40B4-BE49-F238E27FC236}">
                <a16:creationId xmlns:a16="http://schemas.microsoft.com/office/drawing/2014/main" id="{DDD42AB0-C6F5-A232-DFA5-C9F2227DF95E}"/>
              </a:ext>
            </a:extLst>
          </p:cNvPr>
          <p:cNvSpPr txBox="1"/>
          <p:nvPr/>
        </p:nvSpPr>
        <p:spPr>
          <a:xfrm>
            <a:off x="178465" y="4123420"/>
            <a:ext cx="11498857" cy="1077987"/>
          </a:xfrm>
          <a:prstGeom prst="rect">
            <a:avLst/>
          </a:prstGeom>
          <a:noFill/>
        </p:spPr>
        <p:txBody>
          <a:bodyPr wrap="square" rtlCol="0">
            <a:spAutoFit/>
          </a:bodyPr>
          <a:lstStyle/>
          <a:p>
            <a:pPr>
              <a:lnSpc>
                <a:spcPts val="4000"/>
              </a:lnSpc>
            </a:pPr>
            <a:r>
              <a:rPr lang="en-US" altLang="zh-TW" sz="2600" dirty="0">
                <a:solidFill>
                  <a:schemeClr val="accent6"/>
                </a:solidFill>
              </a:rPr>
              <a:t>‘ . . . Is it all these parts of it </a:t>
            </a:r>
          </a:p>
          <a:p>
            <a:pPr>
              <a:lnSpc>
                <a:spcPts val="4000"/>
              </a:lnSpc>
            </a:pPr>
            <a:r>
              <a:rPr lang="en-US" altLang="zh-TW" sz="2600" dirty="0">
                <a:solidFill>
                  <a:schemeClr val="accent6"/>
                </a:solidFill>
              </a:rPr>
              <a:t>that are the </a:t>
            </a:r>
            <a:r>
              <a:rPr lang="en-US" altLang="zh-TW" sz="2600" dirty="0" err="1">
                <a:solidFill>
                  <a:schemeClr val="accent6"/>
                </a:solidFill>
              </a:rPr>
              <a:t>charriage</a:t>
            </a:r>
            <a:r>
              <a:rPr lang="en-US" altLang="zh-TW" sz="2600" dirty="0">
                <a:solidFill>
                  <a:schemeClr val="accent6"/>
                </a:solidFill>
              </a:rPr>
              <a:t>?'</a:t>
            </a:r>
          </a:p>
        </p:txBody>
      </p:sp>
      <p:sp>
        <p:nvSpPr>
          <p:cNvPr id="10" name="文字方塊 9">
            <a:extLst>
              <a:ext uri="{FF2B5EF4-FFF2-40B4-BE49-F238E27FC236}">
                <a16:creationId xmlns:a16="http://schemas.microsoft.com/office/drawing/2014/main" id="{5AB415C8-FE16-0720-FBBC-5836AC287328}"/>
              </a:ext>
            </a:extLst>
          </p:cNvPr>
          <p:cNvSpPr txBox="1"/>
          <p:nvPr/>
        </p:nvSpPr>
        <p:spPr>
          <a:xfrm>
            <a:off x="178465" y="5201407"/>
            <a:ext cx="11498857" cy="565026"/>
          </a:xfrm>
          <a:prstGeom prst="rect">
            <a:avLst/>
          </a:prstGeom>
          <a:noFill/>
        </p:spPr>
        <p:txBody>
          <a:bodyPr wrap="square" rtlCol="0">
            <a:spAutoFit/>
          </a:bodyPr>
          <a:lstStyle/>
          <a:p>
            <a:pPr>
              <a:lnSpc>
                <a:spcPts val="4000"/>
              </a:lnSpc>
            </a:pPr>
            <a:r>
              <a:rPr lang="en-US" altLang="zh-TW" sz="2600" dirty="0">
                <a:solidFill>
                  <a:srgbClr val="FFFF00"/>
                </a:solidFill>
              </a:rPr>
              <a:t>'No, Sir.'</a:t>
            </a:r>
            <a:endParaRPr lang="zh-TW" altLang="en-US" sz="2600" dirty="0">
              <a:solidFill>
                <a:srgbClr val="00B0F0"/>
              </a:solidFill>
            </a:endParaRPr>
          </a:p>
        </p:txBody>
      </p:sp>
      <p:sp>
        <p:nvSpPr>
          <p:cNvPr id="11" name="文字方塊 10">
            <a:extLst>
              <a:ext uri="{FF2B5EF4-FFF2-40B4-BE49-F238E27FC236}">
                <a16:creationId xmlns:a16="http://schemas.microsoft.com/office/drawing/2014/main" id="{D5D9ABEC-C5F5-3E0E-AC94-910E062BC1AC}"/>
              </a:ext>
            </a:extLst>
          </p:cNvPr>
          <p:cNvSpPr txBox="1"/>
          <p:nvPr/>
        </p:nvSpPr>
        <p:spPr>
          <a:xfrm>
            <a:off x="199210" y="5744290"/>
            <a:ext cx="11498857" cy="565026"/>
          </a:xfrm>
          <a:prstGeom prst="rect">
            <a:avLst/>
          </a:prstGeom>
          <a:noFill/>
        </p:spPr>
        <p:txBody>
          <a:bodyPr wrap="square" rtlCol="0">
            <a:spAutoFit/>
          </a:bodyPr>
          <a:lstStyle/>
          <a:p>
            <a:pPr>
              <a:lnSpc>
                <a:spcPts val="4000"/>
              </a:lnSpc>
            </a:pPr>
            <a:r>
              <a:rPr lang="en-US" altLang="zh-TW" sz="2600" dirty="0">
                <a:solidFill>
                  <a:schemeClr val="accent6"/>
                </a:solidFill>
              </a:rPr>
              <a:t>'But is there anything outside them that is the </a:t>
            </a:r>
            <a:r>
              <a:rPr lang="en-US" altLang="zh-TW" sz="2600" dirty="0" err="1">
                <a:solidFill>
                  <a:schemeClr val="accent6"/>
                </a:solidFill>
              </a:rPr>
              <a:t>charriage</a:t>
            </a:r>
            <a:r>
              <a:rPr lang="en-US" altLang="zh-TW" sz="2600" dirty="0">
                <a:solidFill>
                  <a:schemeClr val="accent6"/>
                </a:solidFill>
              </a:rPr>
              <a:t>?’</a:t>
            </a:r>
            <a:endParaRPr lang="zh-TW" altLang="en-US" sz="2600" dirty="0">
              <a:solidFill>
                <a:srgbClr val="00B0F0"/>
              </a:solidFill>
            </a:endParaRPr>
          </a:p>
        </p:txBody>
      </p:sp>
      <p:sp>
        <p:nvSpPr>
          <p:cNvPr id="12" name="文字方塊 11">
            <a:extLst>
              <a:ext uri="{FF2B5EF4-FFF2-40B4-BE49-F238E27FC236}">
                <a16:creationId xmlns:a16="http://schemas.microsoft.com/office/drawing/2014/main" id="{F7713B63-EA88-7E9F-26D3-1E17364DB2E9}"/>
              </a:ext>
            </a:extLst>
          </p:cNvPr>
          <p:cNvSpPr txBox="1"/>
          <p:nvPr/>
        </p:nvSpPr>
        <p:spPr>
          <a:xfrm>
            <a:off x="213905" y="6238106"/>
            <a:ext cx="7488832" cy="565026"/>
          </a:xfrm>
          <a:prstGeom prst="rect">
            <a:avLst/>
          </a:prstGeom>
          <a:noFill/>
        </p:spPr>
        <p:txBody>
          <a:bodyPr wrap="square" rtlCol="0">
            <a:spAutoFit/>
          </a:bodyPr>
          <a:lstStyle/>
          <a:p>
            <a:pPr>
              <a:lnSpc>
                <a:spcPts val="4000"/>
              </a:lnSpc>
            </a:pPr>
            <a:r>
              <a:rPr lang="en-US" altLang="zh-TW" sz="2600" dirty="0">
                <a:solidFill>
                  <a:srgbClr val="FFFF00"/>
                </a:solidFill>
              </a:rPr>
              <a:t>'No, Sir.'</a:t>
            </a:r>
            <a:endParaRPr lang="zh-TW" altLang="en-US" sz="2600" dirty="0">
              <a:solidFill>
                <a:srgbClr val="00B0F0"/>
              </a:solidFill>
            </a:endParaRPr>
          </a:p>
        </p:txBody>
      </p:sp>
      <p:sp>
        <p:nvSpPr>
          <p:cNvPr id="13" name="文字方塊 12">
            <a:extLst>
              <a:ext uri="{FF2B5EF4-FFF2-40B4-BE49-F238E27FC236}">
                <a16:creationId xmlns:a16="http://schemas.microsoft.com/office/drawing/2014/main" id="{8946FF07-4A64-5CF9-E9B2-4713279CD95A}"/>
              </a:ext>
            </a:extLst>
          </p:cNvPr>
          <p:cNvSpPr txBox="1"/>
          <p:nvPr/>
        </p:nvSpPr>
        <p:spPr>
          <a:xfrm>
            <a:off x="7641940" y="2720752"/>
            <a:ext cx="829530" cy="565026"/>
          </a:xfrm>
          <a:prstGeom prst="rect">
            <a:avLst/>
          </a:prstGeom>
          <a:noFill/>
        </p:spPr>
        <p:txBody>
          <a:bodyPr wrap="square" rtlCol="0">
            <a:spAutoFit/>
          </a:bodyPr>
          <a:lstStyle/>
          <a:p>
            <a:pPr>
              <a:lnSpc>
                <a:spcPts val="4000"/>
              </a:lnSpc>
            </a:pPr>
            <a:r>
              <a:rPr lang="en-US" altLang="zh-TW" sz="2600" dirty="0"/>
              <a:t>pole</a:t>
            </a:r>
            <a:endParaRPr lang="zh-TW" altLang="en-US" sz="2600" dirty="0"/>
          </a:p>
        </p:txBody>
      </p:sp>
      <p:cxnSp>
        <p:nvCxnSpPr>
          <p:cNvPr id="15" name="直線單箭頭接點 14">
            <a:extLst>
              <a:ext uri="{FF2B5EF4-FFF2-40B4-BE49-F238E27FC236}">
                <a16:creationId xmlns:a16="http://schemas.microsoft.com/office/drawing/2014/main" id="{A6E19BDB-BB0A-9C4E-9C89-C5A80ACB82B1}"/>
              </a:ext>
            </a:extLst>
          </p:cNvPr>
          <p:cNvCxnSpPr>
            <a:cxnSpLocks/>
          </p:cNvCxnSpPr>
          <p:nvPr/>
        </p:nvCxnSpPr>
        <p:spPr>
          <a:xfrm>
            <a:off x="8255446" y="3285778"/>
            <a:ext cx="360040" cy="936104"/>
          </a:xfrm>
          <a:prstGeom prst="straightConnector1">
            <a:avLst/>
          </a:prstGeom>
          <a:ln w="2222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文字方塊 17">
            <a:extLst>
              <a:ext uri="{FF2B5EF4-FFF2-40B4-BE49-F238E27FC236}">
                <a16:creationId xmlns:a16="http://schemas.microsoft.com/office/drawing/2014/main" id="{0308E037-B928-A352-AA2C-A41FF5541851}"/>
              </a:ext>
            </a:extLst>
          </p:cNvPr>
          <p:cNvSpPr txBox="1"/>
          <p:nvPr/>
        </p:nvSpPr>
        <p:spPr>
          <a:xfrm>
            <a:off x="8218004" y="4869954"/>
            <a:ext cx="829530" cy="565026"/>
          </a:xfrm>
          <a:prstGeom prst="rect">
            <a:avLst/>
          </a:prstGeom>
          <a:noFill/>
        </p:spPr>
        <p:txBody>
          <a:bodyPr wrap="square" rtlCol="0">
            <a:spAutoFit/>
          </a:bodyPr>
          <a:lstStyle/>
          <a:p>
            <a:pPr>
              <a:lnSpc>
                <a:spcPts val="4000"/>
              </a:lnSpc>
            </a:pPr>
            <a:r>
              <a:rPr lang="en-US" altLang="zh-TW" sz="2600" dirty="0">
                <a:solidFill>
                  <a:schemeClr val="accent6"/>
                </a:solidFill>
              </a:rPr>
              <a:t>axle</a:t>
            </a:r>
            <a:endParaRPr lang="zh-TW" altLang="en-US" sz="2600" dirty="0">
              <a:solidFill>
                <a:schemeClr val="accent6"/>
              </a:solidFill>
            </a:endParaRPr>
          </a:p>
        </p:txBody>
      </p:sp>
      <p:cxnSp>
        <p:nvCxnSpPr>
          <p:cNvPr id="19" name="直線單箭頭接點 18">
            <a:extLst>
              <a:ext uri="{FF2B5EF4-FFF2-40B4-BE49-F238E27FC236}">
                <a16:creationId xmlns:a16="http://schemas.microsoft.com/office/drawing/2014/main" id="{51E8E5B0-D699-D4A6-FA86-33BECCA6AE46}"/>
              </a:ext>
            </a:extLst>
          </p:cNvPr>
          <p:cNvCxnSpPr>
            <a:cxnSpLocks/>
          </p:cNvCxnSpPr>
          <p:nvPr/>
        </p:nvCxnSpPr>
        <p:spPr>
          <a:xfrm flipV="1">
            <a:off x="8831510" y="4869954"/>
            <a:ext cx="360040" cy="216024"/>
          </a:xfrm>
          <a:prstGeom prst="straightConnector1">
            <a:avLst/>
          </a:prstGeom>
          <a:ln w="2222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705226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7" grpId="0"/>
      <p:bldP spid="8" grpId="0"/>
      <p:bldP spid="9" grpId="0"/>
      <p:bldP spid="10" grpId="0"/>
      <p:bldP spid="11" grpId="0"/>
      <p:bldP spid="12" grpId="0"/>
      <p:bldP spid="13"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E116F627-8FD7-4B3F-2145-86B856ACB716}"/>
              </a:ext>
            </a:extLst>
          </p:cNvPr>
          <p:cNvSpPr txBox="1"/>
          <p:nvPr/>
        </p:nvSpPr>
        <p:spPr>
          <a:xfrm>
            <a:off x="262558" y="189434"/>
            <a:ext cx="11498857" cy="492443"/>
          </a:xfrm>
          <a:prstGeom prst="rect">
            <a:avLst/>
          </a:prstGeom>
          <a:noFill/>
        </p:spPr>
        <p:txBody>
          <a:bodyPr wrap="square" rtlCol="0">
            <a:spAutoFit/>
          </a:bodyPr>
          <a:lstStyle/>
          <a:p>
            <a:r>
              <a:rPr lang="en-US" altLang="zh-TW" sz="2600" dirty="0">
                <a:solidFill>
                  <a:schemeClr val="accent6"/>
                </a:solidFill>
              </a:rPr>
              <a:t>‘ . . . What then is the </a:t>
            </a:r>
            <a:r>
              <a:rPr lang="en-US" altLang="zh-TW" sz="2600" dirty="0" err="1">
                <a:solidFill>
                  <a:schemeClr val="accent6"/>
                </a:solidFill>
              </a:rPr>
              <a:t>charriage</a:t>
            </a:r>
            <a:r>
              <a:rPr lang="en-US" altLang="zh-TW" sz="2600" dirty="0">
                <a:solidFill>
                  <a:schemeClr val="accent6"/>
                </a:solidFill>
              </a:rPr>
              <a:t> you say you came in?'</a:t>
            </a:r>
          </a:p>
        </p:txBody>
      </p:sp>
      <p:pic>
        <p:nvPicPr>
          <p:cNvPr id="6" name="圖片 5">
            <a:extLst>
              <a:ext uri="{FF2B5EF4-FFF2-40B4-BE49-F238E27FC236}">
                <a16:creationId xmlns:a16="http://schemas.microsoft.com/office/drawing/2014/main" id="{651971FD-8570-30B8-AF55-E79A685883B7}"/>
              </a:ext>
            </a:extLst>
          </p:cNvPr>
          <p:cNvPicPr>
            <a:picLocks noChangeAspect="1"/>
          </p:cNvPicPr>
          <p:nvPr/>
        </p:nvPicPr>
        <p:blipFill>
          <a:blip r:embed="rId3"/>
          <a:stretch>
            <a:fillRect/>
          </a:stretch>
        </p:blipFill>
        <p:spPr>
          <a:xfrm>
            <a:off x="6804075" y="3573810"/>
            <a:ext cx="5200650" cy="2647950"/>
          </a:xfrm>
          <a:prstGeom prst="rect">
            <a:avLst/>
          </a:prstGeom>
        </p:spPr>
      </p:pic>
      <p:sp>
        <p:nvSpPr>
          <p:cNvPr id="2" name="文字方塊 1">
            <a:extLst>
              <a:ext uri="{FF2B5EF4-FFF2-40B4-BE49-F238E27FC236}">
                <a16:creationId xmlns:a16="http://schemas.microsoft.com/office/drawing/2014/main" id="{C170011E-5C9A-D636-D6F6-E20E0486C19B}"/>
              </a:ext>
            </a:extLst>
          </p:cNvPr>
          <p:cNvSpPr txBox="1"/>
          <p:nvPr/>
        </p:nvSpPr>
        <p:spPr>
          <a:xfrm>
            <a:off x="262558" y="5908022"/>
            <a:ext cx="6192743" cy="492443"/>
          </a:xfrm>
          <a:prstGeom prst="rect">
            <a:avLst/>
          </a:prstGeom>
          <a:noFill/>
        </p:spPr>
        <p:txBody>
          <a:bodyPr wrap="square" rtlCol="0">
            <a:spAutoFit/>
          </a:bodyPr>
          <a:lstStyle/>
          <a:p>
            <a:r>
              <a:rPr lang="en-US" altLang="zh-TW" sz="2600" b="1" dirty="0" err="1">
                <a:solidFill>
                  <a:srgbClr val="FFFF00"/>
                </a:solidFill>
              </a:rPr>
              <a:t>Vibhajyavāda</a:t>
            </a:r>
            <a:r>
              <a:rPr lang="zh-CN" altLang="en-US" sz="2600" dirty="0">
                <a:solidFill>
                  <a:srgbClr val="FFFF00"/>
                </a:solidFill>
              </a:rPr>
              <a:t>：</a:t>
            </a:r>
            <a:r>
              <a:rPr lang="en-US" altLang="zh-CN" sz="2600" dirty="0">
                <a:solidFill>
                  <a:srgbClr val="FFFF00"/>
                </a:solidFill>
              </a:rPr>
              <a:t>‘The doctrine that analyses’</a:t>
            </a:r>
            <a:endParaRPr lang="zh-TW" altLang="en-US" sz="2600" dirty="0">
              <a:solidFill>
                <a:srgbClr val="FFFF00"/>
              </a:solidFill>
            </a:endParaRPr>
          </a:p>
        </p:txBody>
      </p:sp>
      <p:sp>
        <p:nvSpPr>
          <p:cNvPr id="3" name="文字方塊 2">
            <a:extLst>
              <a:ext uri="{FF2B5EF4-FFF2-40B4-BE49-F238E27FC236}">
                <a16:creationId xmlns:a16="http://schemas.microsoft.com/office/drawing/2014/main" id="{C58F596D-715F-BE85-2FC4-F584D6207C6E}"/>
              </a:ext>
            </a:extLst>
          </p:cNvPr>
          <p:cNvSpPr txBox="1"/>
          <p:nvPr/>
        </p:nvSpPr>
        <p:spPr>
          <a:xfrm>
            <a:off x="221054" y="705344"/>
            <a:ext cx="11498857" cy="1344086"/>
          </a:xfrm>
          <a:prstGeom prst="rect">
            <a:avLst/>
          </a:prstGeom>
          <a:noFill/>
        </p:spPr>
        <p:txBody>
          <a:bodyPr wrap="square" rtlCol="0">
            <a:spAutoFit/>
          </a:bodyPr>
          <a:lstStyle/>
          <a:p>
            <a:pPr>
              <a:lnSpc>
                <a:spcPts val="3300"/>
              </a:lnSpc>
              <a:spcBef>
                <a:spcPts val="1800"/>
              </a:spcBef>
            </a:pPr>
            <a:r>
              <a:rPr lang="en-US" altLang="zh-TW" sz="2600" dirty="0">
                <a:solidFill>
                  <a:srgbClr val="FFFF00"/>
                </a:solidFill>
              </a:rPr>
              <a:t>‘It is on account of its having all these things--the pole, and the axle, the wheels, and the framework . . . -- that it comes under the generally understood term of "</a:t>
            </a:r>
            <a:r>
              <a:rPr lang="en-US" altLang="zh-TW" sz="2600" dirty="0" err="1">
                <a:solidFill>
                  <a:srgbClr val="FFFF00"/>
                </a:solidFill>
              </a:rPr>
              <a:t>charriage</a:t>
            </a:r>
            <a:r>
              <a:rPr lang="en-US" altLang="zh-TW" sz="2600" dirty="0">
                <a:solidFill>
                  <a:srgbClr val="FFFF00"/>
                </a:solidFill>
              </a:rPr>
              <a:t>.“’’</a:t>
            </a:r>
            <a:endParaRPr lang="zh-TW" altLang="en-US" sz="2600" dirty="0">
              <a:solidFill>
                <a:srgbClr val="FFFF00"/>
              </a:solidFill>
            </a:endParaRPr>
          </a:p>
        </p:txBody>
      </p:sp>
      <p:sp>
        <p:nvSpPr>
          <p:cNvPr id="5" name="文字方塊 4">
            <a:extLst>
              <a:ext uri="{FF2B5EF4-FFF2-40B4-BE49-F238E27FC236}">
                <a16:creationId xmlns:a16="http://schemas.microsoft.com/office/drawing/2014/main" id="{365E9CB8-A30D-B393-BA50-162FD8590D66}"/>
              </a:ext>
            </a:extLst>
          </p:cNvPr>
          <p:cNvSpPr txBox="1"/>
          <p:nvPr/>
        </p:nvSpPr>
        <p:spPr>
          <a:xfrm>
            <a:off x="221053" y="2085708"/>
            <a:ext cx="11498857" cy="1344086"/>
          </a:xfrm>
          <a:prstGeom prst="rect">
            <a:avLst/>
          </a:prstGeom>
          <a:noFill/>
        </p:spPr>
        <p:txBody>
          <a:bodyPr wrap="square" rtlCol="0">
            <a:spAutoFit/>
          </a:bodyPr>
          <a:lstStyle/>
          <a:p>
            <a:pPr>
              <a:lnSpc>
                <a:spcPts val="3300"/>
              </a:lnSpc>
              <a:spcBef>
                <a:spcPts val="1800"/>
              </a:spcBef>
            </a:pPr>
            <a:r>
              <a:rPr lang="en-US" altLang="zh-TW" sz="2600" dirty="0">
                <a:solidFill>
                  <a:schemeClr val="accent6"/>
                </a:solidFill>
              </a:rPr>
              <a:t>'Very good! Your Majesty has rightly grasped the meaning of "</a:t>
            </a:r>
            <a:r>
              <a:rPr lang="en-US" altLang="zh-TW" sz="2600" dirty="0" err="1">
                <a:solidFill>
                  <a:schemeClr val="accent6"/>
                </a:solidFill>
              </a:rPr>
              <a:t>charriage</a:t>
            </a:r>
            <a:r>
              <a:rPr lang="en-US" altLang="zh-TW" sz="2600" dirty="0">
                <a:solidFill>
                  <a:schemeClr val="accent6"/>
                </a:solidFill>
              </a:rPr>
              <a:t>." And just even so it is on account of all those things you questioned me about . . . that I come under the generally understood term of "</a:t>
            </a:r>
            <a:r>
              <a:rPr lang="en-US" altLang="zh-TW" sz="2600" dirty="0" err="1">
                <a:solidFill>
                  <a:schemeClr val="accent6"/>
                </a:solidFill>
              </a:rPr>
              <a:t>Nâgasena</a:t>
            </a:r>
            <a:r>
              <a:rPr lang="en-US" altLang="zh-TW" sz="2600" dirty="0">
                <a:solidFill>
                  <a:schemeClr val="accent6"/>
                </a:solidFill>
              </a:rPr>
              <a:t>."</a:t>
            </a:r>
            <a:endParaRPr lang="zh-TW" altLang="en-US" sz="2600" dirty="0">
              <a:solidFill>
                <a:srgbClr val="FFFF00"/>
              </a:solidFill>
            </a:endParaRPr>
          </a:p>
        </p:txBody>
      </p:sp>
      <p:sp>
        <p:nvSpPr>
          <p:cNvPr id="7" name="文字方塊 6">
            <a:extLst>
              <a:ext uri="{FF2B5EF4-FFF2-40B4-BE49-F238E27FC236}">
                <a16:creationId xmlns:a16="http://schemas.microsoft.com/office/drawing/2014/main" id="{74A01C4A-AAA6-C1A2-A1CE-1E383EE51616}"/>
              </a:ext>
            </a:extLst>
          </p:cNvPr>
          <p:cNvSpPr txBox="1"/>
          <p:nvPr/>
        </p:nvSpPr>
        <p:spPr>
          <a:xfrm>
            <a:off x="262558" y="3562379"/>
            <a:ext cx="11498857" cy="2190471"/>
          </a:xfrm>
          <a:prstGeom prst="rect">
            <a:avLst/>
          </a:prstGeom>
          <a:noFill/>
        </p:spPr>
        <p:txBody>
          <a:bodyPr wrap="square" rtlCol="0">
            <a:spAutoFit/>
          </a:bodyPr>
          <a:lstStyle/>
          <a:p>
            <a:pPr>
              <a:lnSpc>
                <a:spcPts val="3300"/>
              </a:lnSpc>
              <a:spcBef>
                <a:spcPts val="1800"/>
              </a:spcBef>
            </a:pPr>
            <a:r>
              <a:rPr lang="en-US" altLang="zh-TW" sz="2600" dirty="0">
                <a:solidFill>
                  <a:srgbClr val="FFFF00"/>
                </a:solidFill>
              </a:rPr>
              <a:t>'Most wonderful, </a:t>
            </a:r>
            <a:r>
              <a:rPr lang="en-US" altLang="zh-TW" sz="2600" dirty="0" err="1">
                <a:solidFill>
                  <a:srgbClr val="FFFF00"/>
                </a:solidFill>
              </a:rPr>
              <a:t>Nâgasena</a:t>
            </a:r>
            <a:r>
              <a:rPr lang="en-US" altLang="zh-TW" sz="2600" dirty="0">
                <a:solidFill>
                  <a:srgbClr val="FFFF00"/>
                </a:solidFill>
              </a:rPr>
              <a:t>, and most strange. </a:t>
            </a:r>
          </a:p>
          <a:p>
            <a:pPr>
              <a:lnSpc>
                <a:spcPts val="3300"/>
              </a:lnSpc>
            </a:pPr>
            <a:r>
              <a:rPr lang="en-US" altLang="zh-TW" sz="2600" dirty="0">
                <a:solidFill>
                  <a:srgbClr val="FFFF00"/>
                </a:solidFill>
              </a:rPr>
              <a:t>Well has the puzzle put to you, most difficult </a:t>
            </a:r>
          </a:p>
          <a:p>
            <a:pPr>
              <a:lnSpc>
                <a:spcPts val="3300"/>
              </a:lnSpc>
            </a:pPr>
            <a:r>
              <a:rPr lang="en-US" altLang="zh-TW" sz="2600" dirty="0">
                <a:solidFill>
                  <a:srgbClr val="FFFF00"/>
                </a:solidFill>
              </a:rPr>
              <a:t>though it was, been solved. Were the Buddha </a:t>
            </a:r>
          </a:p>
          <a:p>
            <a:pPr>
              <a:lnSpc>
                <a:spcPts val="3300"/>
              </a:lnSpc>
            </a:pPr>
            <a:r>
              <a:rPr lang="en-US" altLang="zh-TW" sz="2600" dirty="0">
                <a:solidFill>
                  <a:srgbClr val="FFFF00"/>
                </a:solidFill>
              </a:rPr>
              <a:t>himself here he would approve your answer. </a:t>
            </a:r>
          </a:p>
          <a:p>
            <a:pPr>
              <a:lnSpc>
                <a:spcPts val="3300"/>
              </a:lnSpc>
            </a:pPr>
            <a:r>
              <a:rPr lang="en-US" altLang="zh-TW" sz="2600" dirty="0">
                <a:solidFill>
                  <a:srgbClr val="FFFF00"/>
                </a:solidFill>
              </a:rPr>
              <a:t>Well done, well done, </a:t>
            </a:r>
            <a:r>
              <a:rPr lang="en-US" altLang="zh-TW" sz="2600" dirty="0" err="1">
                <a:solidFill>
                  <a:srgbClr val="FFFF00"/>
                </a:solidFill>
              </a:rPr>
              <a:t>Nâgasena</a:t>
            </a:r>
            <a:r>
              <a:rPr lang="en-US" altLang="zh-TW" sz="2600" dirty="0">
                <a:solidFill>
                  <a:srgbClr val="FFFF00"/>
                </a:solidFill>
              </a:rPr>
              <a:t>!'</a:t>
            </a:r>
            <a:endParaRPr lang="zh-TW" altLang="en-US" sz="2600" dirty="0">
              <a:solidFill>
                <a:srgbClr val="FFFF00"/>
              </a:solidFill>
            </a:endParaRPr>
          </a:p>
        </p:txBody>
      </p:sp>
    </p:spTree>
    <p:extLst>
      <p:ext uri="{BB962C8B-B14F-4D97-AF65-F5344CB8AC3E}">
        <p14:creationId xmlns:p14="http://schemas.microsoft.com/office/powerpoint/2010/main" val="294343028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文字方塊 1">
            <a:extLst>
              <a:ext uri="{FF2B5EF4-FFF2-40B4-BE49-F238E27FC236}">
                <a16:creationId xmlns:a16="http://schemas.microsoft.com/office/drawing/2014/main" id="{06F102F8-7959-4AE4-F84E-355DDAF33107}"/>
              </a:ext>
            </a:extLst>
          </p:cNvPr>
          <p:cNvSpPr txBox="1"/>
          <p:nvPr/>
        </p:nvSpPr>
        <p:spPr>
          <a:xfrm>
            <a:off x="334566" y="2088200"/>
            <a:ext cx="7560840" cy="461665"/>
          </a:xfrm>
          <a:prstGeom prst="rect">
            <a:avLst/>
          </a:prstGeom>
          <a:noFill/>
        </p:spPr>
        <p:txBody>
          <a:bodyPr wrap="square" rtlCol="0">
            <a:spAutoFit/>
          </a:bodyPr>
          <a:lstStyle/>
          <a:p>
            <a:r>
              <a:rPr lang="en-US" altLang="zh-CN" dirty="0">
                <a:solidFill>
                  <a:schemeClr val="bg1"/>
                </a:solidFill>
                <a:sym typeface="Wingdings 2" panose="05020102010507070707" pitchFamily="18" charset="2"/>
              </a:rPr>
              <a:t> </a:t>
            </a:r>
            <a:r>
              <a:rPr lang="en-US" altLang="zh-CN" dirty="0">
                <a:solidFill>
                  <a:schemeClr val="bg1"/>
                </a:solidFill>
              </a:rPr>
              <a:t>Why is Non-Self the core teaching in early Buddhism?</a:t>
            </a:r>
            <a:endParaRPr lang="zh-TW" altLang="en-US" dirty="0">
              <a:solidFill>
                <a:schemeClr val="bg1"/>
              </a:solidFill>
            </a:endParaRPr>
          </a:p>
        </p:txBody>
      </p:sp>
      <p:sp>
        <p:nvSpPr>
          <p:cNvPr id="5" name="文字方塊 4">
            <a:extLst>
              <a:ext uri="{FF2B5EF4-FFF2-40B4-BE49-F238E27FC236}">
                <a16:creationId xmlns:a16="http://schemas.microsoft.com/office/drawing/2014/main" id="{52015A50-6D21-5ACF-E609-A7B53F496211}"/>
              </a:ext>
            </a:extLst>
          </p:cNvPr>
          <p:cNvSpPr txBox="1"/>
          <p:nvPr/>
        </p:nvSpPr>
        <p:spPr>
          <a:xfrm>
            <a:off x="654548" y="3720651"/>
            <a:ext cx="5982185" cy="2251065"/>
          </a:xfrm>
          <a:prstGeom prst="rect">
            <a:avLst/>
          </a:prstGeom>
          <a:noFill/>
        </p:spPr>
        <p:txBody>
          <a:bodyPr wrap="square" rtlCol="0">
            <a:spAutoFit/>
          </a:bodyPr>
          <a:lstStyle/>
          <a:p>
            <a:pPr>
              <a:lnSpc>
                <a:spcPct val="150000"/>
              </a:lnSpc>
            </a:pPr>
            <a:r>
              <a:rPr lang="en-US" altLang="zh-TW" dirty="0">
                <a:solidFill>
                  <a:schemeClr val="bg1"/>
                </a:solidFill>
              </a:rPr>
              <a:t>Prince </a:t>
            </a:r>
            <a:r>
              <a:rPr lang="en-US" altLang="zh-TW" dirty="0" err="1">
                <a:solidFill>
                  <a:schemeClr val="bg1"/>
                </a:solidFill>
              </a:rPr>
              <a:t>Siddhārtha</a:t>
            </a:r>
            <a:r>
              <a:rPr lang="en-US" altLang="zh-TW" dirty="0">
                <a:solidFill>
                  <a:schemeClr val="bg1"/>
                </a:solidFill>
              </a:rPr>
              <a:t> Gautama was born in Lumbini in what is now Nepal, to royal parents of the Shakya clan during the 6th or 5th century BCE.</a:t>
            </a:r>
            <a:endParaRPr lang="zh-TW" altLang="en-US" dirty="0">
              <a:solidFill>
                <a:schemeClr val="bg1"/>
              </a:solidFill>
            </a:endParaRPr>
          </a:p>
        </p:txBody>
      </p:sp>
      <p:pic>
        <p:nvPicPr>
          <p:cNvPr id="9" name="圖片 8">
            <a:extLst>
              <a:ext uri="{FF2B5EF4-FFF2-40B4-BE49-F238E27FC236}">
                <a16:creationId xmlns:a16="http://schemas.microsoft.com/office/drawing/2014/main" id="{AA59650A-69FA-BE4C-350B-E779FC6ED5BB}"/>
              </a:ext>
            </a:extLst>
          </p:cNvPr>
          <p:cNvPicPr>
            <a:picLocks noChangeAspect="1"/>
          </p:cNvPicPr>
          <p:nvPr/>
        </p:nvPicPr>
        <p:blipFill>
          <a:blip r:embed="rId4"/>
          <a:stretch>
            <a:fillRect/>
          </a:stretch>
        </p:blipFill>
        <p:spPr>
          <a:xfrm>
            <a:off x="7823398" y="2258775"/>
            <a:ext cx="4276725" cy="4533900"/>
          </a:xfrm>
          <a:prstGeom prst="rect">
            <a:avLst/>
          </a:prstGeom>
        </p:spPr>
      </p:pic>
      <p:sp>
        <p:nvSpPr>
          <p:cNvPr id="6" name="文字方塊 5">
            <a:extLst>
              <a:ext uri="{FF2B5EF4-FFF2-40B4-BE49-F238E27FC236}">
                <a16:creationId xmlns:a16="http://schemas.microsoft.com/office/drawing/2014/main" id="{24468608-26C2-44B2-3D0B-81F1A0475939}"/>
              </a:ext>
            </a:extLst>
          </p:cNvPr>
          <p:cNvSpPr txBox="1"/>
          <p:nvPr/>
        </p:nvSpPr>
        <p:spPr>
          <a:xfrm>
            <a:off x="334566" y="1341562"/>
            <a:ext cx="7560840" cy="461665"/>
          </a:xfrm>
          <a:prstGeom prst="rect">
            <a:avLst/>
          </a:prstGeom>
          <a:noFill/>
        </p:spPr>
        <p:txBody>
          <a:bodyPr wrap="square" rtlCol="0">
            <a:spAutoFit/>
          </a:bodyPr>
          <a:lstStyle/>
          <a:p>
            <a:r>
              <a:rPr lang="en-US" altLang="zh-CN" dirty="0">
                <a:solidFill>
                  <a:schemeClr val="bg1"/>
                </a:solidFill>
                <a:sym typeface="Wingdings 2" panose="05020102010507070707" pitchFamily="18" charset="2"/>
              </a:rPr>
              <a:t> What is </a:t>
            </a:r>
            <a:r>
              <a:rPr lang="en-US" altLang="zh-CN" dirty="0">
                <a:solidFill>
                  <a:schemeClr val="bg1"/>
                </a:solidFill>
              </a:rPr>
              <a:t>Buddhism? Why was Buddhism founded? </a:t>
            </a:r>
            <a:endParaRPr lang="zh-TW" altLang="en-US" dirty="0">
              <a:solidFill>
                <a:schemeClr val="bg1"/>
              </a:solidFill>
            </a:endParaRPr>
          </a:p>
        </p:txBody>
      </p:sp>
      <p:sp>
        <p:nvSpPr>
          <p:cNvPr id="7" name="矩形: 按鈕形 6">
            <a:extLst>
              <a:ext uri="{FF2B5EF4-FFF2-40B4-BE49-F238E27FC236}">
                <a16:creationId xmlns:a16="http://schemas.microsoft.com/office/drawing/2014/main" id="{EB21D760-226C-F98E-1777-5C2FFBAED92B}"/>
              </a:ext>
            </a:extLst>
          </p:cNvPr>
          <p:cNvSpPr/>
          <p:nvPr/>
        </p:nvSpPr>
        <p:spPr>
          <a:xfrm>
            <a:off x="406574" y="261442"/>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8" name="文字方塊 7">
            <a:extLst>
              <a:ext uri="{FF2B5EF4-FFF2-40B4-BE49-F238E27FC236}">
                <a16:creationId xmlns:a16="http://schemas.microsoft.com/office/drawing/2014/main" id="{94CDFEAE-1FEF-46DD-FAD3-CF32C4D5AF91}"/>
              </a:ext>
            </a:extLst>
          </p:cNvPr>
          <p:cNvSpPr txBox="1"/>
          <p:nvPr/>
        </p:nvSpPr>
        <p:spPr>
          <a:xfrm>
            <a:off x="640317" y="2844401"/>
            <a:ext cx="5982185" cy="589072"/>
          </a:xfrm>
          <a:prstGeom prst="rect">
            <a:avLst/>
          </a:prstGeom>
          <a:noFill/>
        </p:spPr>
        <p:txBody>
          <a:bodyPr wrap="square" rtlCol="0">
            <a:spAutoFit/>
          </a:bodyPr>
          <a:lstStyle/>
          <a:p>
            <a:pPr>
              <a:lnSpc>
                <a:spcPct val="150000"/>
              </a:lnSpc>
            </a:pPr>
            <a:r>
              <a:rPr lang="en-US" altLang="zh-TW" b="1" dirty="0">
                <a:solidFill>
                  <a:srgbClr val="FFFF00"/>
                </a:solidFill>
              </a:rPr>
              <a:t>The story of the Buddha</a:t>
            </a:r>
            <a:endParaRPr lang="zh-TW" altLang="en-US" b="1" dirty="0">
              <a:solidFill>
                <a:srgbClr val="FFFF00"/>
              </a:solidFill>
            </a:endParaRPr>
          </a:p>
        </p:txBody>
      </p:sp>
    </p:spTree>
    <p:extLst>
      <p:ext uri="{BB962C8B-B14F-4D97-AF65-F5344CB8AC3E}">
        <p14:creationId xmlns:p14="http://schemas.microsoft.com/office/powerpoint/2010/main" val="59415570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文字方塊 2">
            <a:extLst>
              <a:ext uri="{FF2B5EF4-FFF2-40B4-BE49-F238E27FC236}">
                <a16:creationId xmlns:a16="http://schemas.microsoft.com/office/drawing/2014/main" id="{A8326E86-C066-3F9D-CCFB-6A4AB29FB4D6}"/>
              </a:ext>
            </a:extLst>
          </p:cNvPr>
          <p:cNvSpPr txBox="1"/>
          <p:nvPr/>
        </p:nvSpPr>
        <p:spPr>
          <a:xfrm>
            <a:off x="694606" y="3789834"/>
            <a:ext cx="10801200" cy="2430922"/>
          </a:xfrm>
          <a:prstGeom prst="rect">
            <a:avLst/>
          </a:prstGeom>
          <a:noFill/>
        </p:spPr>
        <p:txBody>
          <a:bodyPr wrap="square" rtlCol="0">
            <a:spAutoFit/>
          </a:bodyPr>
          <a:lstStyle/>
          <a:p>
            <a:pPr>
              <a:lnSpc>
                <a:spcPct val="150000"/>
              </a:lnSpc>
            </a:pPr>
            <a:r>
              <a:rPr lang="en-US" altLang="zh-TW" sz="2600" dirty="0">
                <a:solidFill>
                  <a:schemeClr val="bg1"/>
                </a:solidFill>
              </a:rPr>
              <a:t>Prince Siddhartha grew up in an environment of luxury and pleasure. However, as he grew older, he discovered the suffering of aging, sickness, and death in the human world. In search of a way to overcome these forms of suffering, he left the palace and renounced worldly life to pursue spiritual practice.</a:t>
            </a:r>
            <a:endParaRPr lang="zh-TW" altLang="en-US" sz="2600" dirty="0">
              <a:solidFill>
                <a:schemeClr val="bg1"/>
              </a:solidFill>
            </a:endParaRPr>
          </a:p>
        </p:txBody>
      </p:sp>
      <p:pic>
        <p:nvPicPr>
          <p:cNvPr id="5" name="圖片 4">
            <a:extLst>
              <a:ext uri="{FF2B5EF4-FFF2-40B4-BE49-F238E27FC236}">
                <a16:creationId xmlns:a16="http://schemas.microsoft.com/office/drawing/2014/main" id="{4738A71D-35FE-CB82-D694-E3387F64156F}"/>
              </a:ext>
            </a:extLst>
          </p:cNvPr>
          <p:cNvPicPr>
            <a:picLocks noChangeAspect="1"/>
          </p:cNvPicPr>
          <p:nvPr/>
        </p:nvPicPr>
        <p:blipFill>
          <a:blip r:embed="rId3"/>
          <a:stretch>
            <a:fillRect/>
          </a:stretch>
        </p:blipFill>
        <p:spPr>
          <a:xfrm>
            <a:off x="327923" y="1229280"/>
            <a:ext cx="3510707" cy="2272522"/>
          </a:xfrm>
          <a:prstGeom prst="rect">
            <a:avLst/>
          </a:prstGeom>
        </p:spPr>
      </p:pic>
      <p:pic>
        <p:nvPicPr>
          <p:cNvPr id="7" name="圖片 6">
            <a:extLst>
              <a:ext uri="{FF2B5EF4-FFF2-40B4-BE49-F238E27FC236}">
                <a16:creationId xmlns:a16="http://schemas.microsoft.com/office/drawing/2014/main" id="{611C8A96-F676-F35C-2C0E-A9AC5C09042F}"/>
              </a:ext>
            </a:extLst>
          </p:cNvPr>
          <p:cNvPicPr>
            <a:picLocks noChangeAspect="1"/>
          </p:cNvPicPr>
          <p:nvPr/>
        </p:nvPicPr>
        <p:blipFill>
          <a:blip r:embed="rId4"/>
          <a:stretch>
            <a:fillRect/>
          </a:stretch>
        </p:blipFill>
        <p:spPr>
          <a:xfrm>
            <a:off x="4168188" y="1229280"/>
            <a:ext cx="3535034" cy="2272522"/>
          </a:xfrm>
          <a:prstGeom prst="rect">
            <a:avLst/>
          </a:prstGeom>
        </p:spPr>
      </p:pic>
      <p:pic>
        <p:nvPicPr>
          <p:cNvPr id="9" name="圖片 8">
            <a:extLst>
              <a:ext uri="{FF2B5EF4-FFF2-40B4-BE49-F238E27FC236}">
                <a16:creationId xmlns:a16="http://schemas.microsoft.com/office/drawing/2014/main" id="{21B8BBE3-F926-736B-E9DE-3EEAEC91350A}"/>
              </a:ext>
            </a:extLst>
          </p:cNvPr>
          <p:cNvPicPr>
            <a:picLocks noChangeAspect="1"/>
          </p:cNvPicPr>
          <p:nvPr/>
        </p:nvPicPr>
        <p:blipFill>
          <a:blip r:embed="rId5"/>
          <a:stretch>
            <a:fillRect/>
          </a:stretch>
        </p:blipFill>
        <p:spPr>
          <a:xfrm>
            <a:off x="8032780" y="1171773"/>
            <a:ext cx="3535034" cy="2299632"/>
          </a:xfrm>
          <a:prstGeom prst="rect">
            <a:avLst/>
          </a:prstGeom>
        </p:spPr>
      </p:pic>
      <p:sp>
        <p:nvSpPr>
          <p:cNvPr id="4" name="矩形: 按鈕形 3">
            <a:extLst>
              <a:ext uri="{FF2B5EF4-FFF2-40B4-BE49-F238E27FC236}">
                <a16:creationId xmlns:a16="http://schemas.microsoft.com/office/drawing/2014/main" id="{93926296-ABB3-C931-7830-268A550D269A}"/>
              </a:ext>
            </a:extLst>
          </p:cNvPr>
          <p:cNvSpPr/>
          <p:nvPr/>
        </p:nvSpPr>
        <p:spPr>
          <a:xfrm>
            <a:off x="406574" y="261442"/>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Tree>
    <p:extLst>
      <p:ext uri="{BB962C8B-B14F-4D97-AF65-F5344CB8AC3E}">
        <p14:creationId xmlns:p14="http://schemas.microsoft.com/office/powerpoint/2010/main" val="192357456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文字方塊 1">
            <a:extLst>
              <a:ext uri="{FF2B5EF4-FFF2-40B4-BE49-F238E27FC236}">
                <a16:creationId xmlns:a16="http://schemas.microsoft.com/office/drawing/2014/main" id="{5C7020EA-D48C-F7EF-1A8A-E990DF17908D}"/>
              </a:ext>
            </a:extLst>
          </p:cNvPr>
          <p:cNvSpPr txBox="1"/>
          <p:nvPr/>
        </p:nvSpPr>
        <p:spPr>
          <a:xfrm>
            <a:off x="982638" y="5157986"/>
            <a:ext cx="11017224" cy="1071255"/>
          </a:xfrm>
          <a:prstGeom prst="rect">
            <a:avLst/>
          </a:prstGeom>
          <a:noFill/>
        </p:spPr>
        <p:txBody>
          <a:bodyPr wrap="square" rtlCol="0">
            <a:spAutoFit/>
          </a:bodyPr>
          <a:lstStyle/>
          <a:p>
            <a:pPr>
              <a:lnSpc>
                <a:spcPts val="4000"/>
              </a:lnSpc>
            </a:pPr>
            <a:r>
              <a:rPr lang="en-US" altLang="zh-TW" sz="2600" dirty="0">
                <a:solidFill>
                  <a:schemeClr val="bg1"/>
                </a:solidFill>
              </a:rPr>
              <a:t>Later he </a:t>
            </a:r>
            <a:r>
              <a:rPr lang="en-US" altLang="zh-TW" sz="2600" dirty="0" err="1">
                <a:solidFill>
                  <a:schemeClr val="bg1"/>
                </a:solidFill>
              </a:rPr>
              <a:t>realised</a:t>
            </a:r>
            <a:r>
              <a:rPr lang="en-US" altLang="zh-TW" sz="2600" dirty="0">
                <a:solidFill>
                  <a:schemeClr val="bg1"/>
                </a:solidFill>
              </a:rPr>
              <a:t> enlightenment and became a Buddha, which is defined as "a person who has achieved full enlightenment." </a:t>
            </a:r>
            <a:endParaRPr lang="zh-TW" altLang="en-US" sz="2600" dirty="0">
              <a:solidFill>
                <a:schemeClr val="bg1"/>
              </a:solidFill>
            </a:endParaRPr>
          </a:p>
        </p:txBody>
      </p:sp>
      <p:pic>
        <p:nvPicPr>
          <p:cNvPr id="5" name="圖片 4">
            <a:extLst>
              <a:ext uri="{FF2B5EF4-FFF2-40B4-BE49-F238E27FC236}">
                <a16:creationId xmlns:a16="http://schemas.microsoft.com/office/drawing/2014/main" id="{EF850165-D63F-9298-43D2-19E3DFB1113F}"/>
              </a:ext>
            </a:extLst>
          </p:cNvPr>
          <p:cNvPicPr>
            <a:picLocks noChangeAspect="1"/>
          </p:cNvPicPr>
          <p:nvPr/>
        </p:nvPicPr>
        <p:blipFill>
          <a:blip r:embed="rId3"/>
          <a:stretch>
            <a:fillRect/>
          </a:stretch>
        </p:blipFill>
        <p:spPr>
          <a:xfrm>
            <a:off x="3214886" y="1125538"/>
            <a:ext cx="5782277" cy="3816424"/>
          </a:xfrm>
          <a:prstGeom prst="rect">
            <a:avLst/>
          </a:prstGeom>
        </p:spPr>
      </p:pic>
      <p:sp>
        <p:nvSpPr>
          <p:cNvPr id="4" name="矩形: 按鈕形 3">
            <a:extLst>
              <a:ext uri="{FF2B5EF4-FFF2-40B4-BE49-F238E27FC236}">
                <a16:creationId xmlns:a16="http://schemas.microsoft.com/office/drawing/2014/main" id="{E3407F5A-298B-0F4A-9229-603586FEA71C}"/>
              </a:ext>
            </a:extLst>
          </p:cNvPr>
          <p:cNvSpPr/>
          <p:nvPr/>
        </p:nvSpPr>
        <p:spPr>
          <a:xfrm>
            <a:off x="406574" y="261442"/>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Tree>
    <p:extLst>
      <p:ext uri="{BB962C8B-B14F-4D97-AF65-F5344CB8AC3E}">
        <p14:creationId xmlns:p14="http://schemas.microsoft.com/office/powerpoint/2010/main" val="4070851368"/>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BD0FE5A1-B391-3F20-2F92-5BF787796CD1}"/>
              </a:ext>
            </a:extLst>
          </p:cNvPr>
          <p:cNvSpPr/>
          <p:nvPr/>
        </p:nvSpPr>
        <p:spPr>
          <a:xfrm>
            <a:off x="406574" y="261442"/>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1D210CA9-59CC-45E6-78A8-C568382F1C14}"/>
              </a:ext>
            </a:extLst>
          </p:cNvPr>
          <p:cNvSpPr txBox="1"/>
          <p:nvPr/>
        </p:nvSpPr>
        <p:spPr>
          <a:xfrm>
            <a:off x="766614" y="2045121"/>
            <a:ext cx="11017224" cy="2103909"/>
          </a:xfrm>
          <a:prstGeom prst="rect">
            <a:avLst/>
          </a:prstGeom>
          <a:noFill/>
        </p:spPr>
        <p:txBody>
          <a:bodyPr wrap="square" rtlCol="0">
            <a:spAutoFit/>
          </a:bodyPr>
          <a:lstStyle/>
          <a:p>
            <a:pPr>
              <a:lnSpc>
                <a:spcPts val="4000"/>
              </a:lnSpc>
            </a:pPr>
            <a:r>
              <a:rPr lang="en-US" altLang="zh-TW" sz="2600" b="1" dirty="0">
                <a:solidFill>
                  <a:schemeClr val="bg1"/>
                </a:solidFill>
              </a:rPr>
              <a:t>I, who have been seeking the builder of this house (body), failing to attain Enlightenment which would enable me to find him, have wandered through innumerable births in </a:t>
            </a:r>
            <a:r>
              <a:rPr lang="en-US" altLang="zh-TW" sz="2600" b="1" dirty="0" err="1">
                <a:solidFill>
                  <a:schemeClr val="bg1"/>
                </a:solidFill>
              </a:rPr>
              <a:t>saṃsāra</a:t>
            </a:r>
            <a:r>
              <a:rPr lang="en-US" altLang="zh-TW" sz="2600" b="1" dirty="0">
                <a:solidFill>
                  <a:schemeClr val="bg1"/>
                </a:solidFill>
              </a:rPr>
              <a:t>. To be born again and again is, indeed, dukkha (suffering)!</a:t>
            </a:r>
            <a:endParaRPr lang="zh-TW" altLang="en-US" sz="2600" b="1" dirty="0">
              <a:solidFill>
                <a:schemeClr val="bg1"/>
              </a:solidFill>
            </a:endParaRPr>
          </a:p>
        </p:txBody>
      </p:sp>
      <p:sp>
        <p:nvSpPr>
          <p:cNvPr id="6" name="文字方塊 5">
            <a:extLst>
              <a:ext uri="{FF2B5EF4-FFF2-40B4-BE49-F238E27FC236}">
                <a16:creationId xmlns:a16="http://schemas.microsoft.com/office/drawing/2014/main" id="{8B3437D5-62BC-8A76-1C48-6EDD7BB2C015}"/>
              </a:ext>
            </a:extLst>
          </p:cNvPr>
          <p:cNvSpPr txBox="1"/>
          <p:nvPr/>
        </p:nvSpPr>
        <p:spPr>
          <a:xfrm>
            <a:off x="766614" y="4431134"/>
            <a:ext cx="11017224" cy="1590948"/>
          </a:xfrm>
          <a:prstGeom prst="rect">
            <a:avLst/>
          </a:prstGeom>
          <a:noFill/>
        </p:spPr>
        <p:txBody>
          <a:bodyPr wrap="square" rtlCol="0">
            <a:spAutoFit/>
          </a:bodyPr>
          <a:lstStyle/>
          <a:p>
            <a:pPr>
              <a:lnSpc>
                <a:spcPts val="4000"/>
              </a:lnSpc>
            </a:pPr>
            <a:r>
              <a:rPr lang="en-US" altLang="zh-TW" sz="2600" b="1" dirty="0">
                <a:solidFill>
                  <a:schemeClr val="bg1"/>
                </a:solidFill>
              </a:rPr>
              <a:t>Oh house-builder! You are seen, you shall build no house (for me) again. All your rafters are broken, your roof-tree is destroyed. My mind has reached the unconditioned (i.e., </a:t>
            </a:r>
            <a:r>
              <a:rPr lang="en-US" altLang="zh-TW" sz="2600" b="1" dirty="0" err="1">
                <a:solidFill>
                  <a:schemeClr val="bg1"/>
                </a:solidFill>
              </a:rPr>
              <a:t>Nirvāna</a:t>
            </a:r>
            <a:r>
              <a:rPr lang="en-US" altLang="zh-TW" sz="2600" b="1" dirty="0">
                <a:solidFill>
                  <a:schemeClr val="bg1"/>
                </a:solidFill>
              </a:rPr>
              <a:t>); the end of craving has been attained.</a:t>
            </a:r>
            <a:endParaRPr lang="zh-TW" altLang="en-US" sz="2600" b="1" dirty="0">
              <a:solidFill>
                <a:schemeClr val="bg1"/>
              </a:solidFill>
            </a:endParaRPr>
          </a:p>
        </p:txBody>
      </p:sp>
      <p:sp>
        <p:nvSpPr>
          <p:cNvPr id="7" name="文字方塊 6">
            <a:extLst>
              <a:ext uri="{FF2B5EF4-FFF2-40B4-BE49-F238E27FC236}">
                <a16:creationId xmlns:a16="http://schemas.microsoft.com/office/drawing/2014/main" id="{FA3B023F-63C2-5BD8-6692-3ACC361EECD8}"/>
              </a:ext>
            </a:extLst>
          </p:cNvPr>
          <p:cNvSpPr txBox="1"/>
          <p:nvPr/>
        </p:nvSpPr>
        <p:spPr>
          <a:xfrm>
            <a:off x="2959870" y="1119610"/>
            <a:ext cx="5550592" cy="565026"/>
          </a:xfrm>
          <a:prstGeom prst="rect">
            <a:avLst/>
          </a:prstGeom>
          <a:noFill/>
        </p:spPr>
        <p:txBody>
          <a:bodyPr wrap="square" rtlCol="0">
            <a:spAutoFit/>
          </a:bodyPr>
          <a:lstStyle/>
          <a:p>
            <a:pPr>
              <a:lnSpc>
                <a:spcPts val="4000"/>
              </a:lnSpc>
            </a:pPr>
            <a:r>
              <a:rPr lang="en-US" altLang="zh-CN" sz="2600" i="1" dirty="0">
                <a:solidFill>
                  <a:schemeClr val="bg1"/>
                </a:solidFill>
              </a:rPr>
              <a:t>Dhammapada</a:t>
            </a:r>
            <a:r>
              <a:rPr lang="en-US" altLang="zh-CN" sz="2600" dirty="0">
                <a:solidFill>
                  <a:schemeClr val="bg1"/>
                </a:solidFill>
              </a:rPr>
              <a:t> Verses 153 and 154</a:t>
            </a:r>
            <a:endParaRPr lang="zh-TW" altLang="en-US" sz="2600" dirty="0">
              <a:solidFill>
                <a:schemeClr val="bg1"/>
              </a:solidFill>
            </a:endParaRPr>
          </a:p>
        </p:txBody>
      </p:sp>
    </p:spTree>
    <p:extLst>
      <p:ext uri="{BB962C8B-B14F-4D97-AF65-F5344CB8AC3E}">
        <p14:creationId xmlns:p14="http://schemas.microsoft.com/office/powerpoint/2010/main" val="39326837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AD58CBD6-F25C-FB88-5D71-D179DDF871B5}"/>
              </a:ext>
            </a:extLst>
          </p:cNvPr>
          <p:cNvSpPr txBox="1"/>
          <p:nvPr/>
        </p:nvSpPr>
        <p:spPr>
          <a:xfrm>
            <a:off x="826162" y="1497226"/>
            <a:ext cx="11017224" cy="1077987"/>
          </a:xfrm>
          <a:prstGeom prst="rect">
            <a:avLst/>
          </a:prstGeom>
          <a:noFill/>
        </p:spPr>
        <p:txBody>
          <a:bodyPr wrap="square" rtlCol="0">
            <a:spAutoFit/>
          </a:bodyPr>
          <a:lstStyle/>
          <a:p>
            <a:pPr>
              <a:lnSpc>
                <a:spcPts val="4000"/>
              </a:lnSpc>
            </a:pPr>
            <a:r>
              <a:rPr lang="en-US" altLang="zh-TW" sz="2600" dirty="0">
                <a:solidFill>
                  <a:srgbClr val="FFFF00"/>
                </a:solidFill>
              </a:rPr>
              <a:t>These two verses are expressions of intense and sublime joy the Buddha felt at the very moment of his attainment of Enlightenment.</a:t>
            </a:r>
            <a:endParaRPr lang="zh-TW" altLang="en-US" sz="2600" dirty="0">
              <a:solidFill>
                <a:srgbClr val="FFFF00"/>
              </a:solidFill>
            </a:endParaRPr>
          </a:p>
        </p:txBody>
      </p:sp>
      <p:sp>
        <p:nvSpPr>
          <p:cNvPr id="6" name="矩形: 按鈕形 5">
            <a:extLst>
              <a:ext uri="{FF2B5EF4-FFF2-40B4-BE49-F238E27FC236}">
                <a16:creationId xmlns:a16="http://schemas.microsoft.com/office/drawing/2014/main" id="{C65D8188-6D74-E4F7-62DA-B5A715F7A8ED}"/>
              </a:ext>
            </a:extLst>
          </p:cNvPr>
          <p:cNvSpPr/>
          <p:nvPr/>
        </p:nvSpPr>
        <p:spPr>
          <a:xfrm>
            <a:off x="406574" y="261442"/>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7" name="文字方塊 6">
            <a:extLst>
              <a:ext uri="{FF2B5EF4-FFF2-40B4-BE49-F238E27FC236}">
                <a16:creationId xmlns:a16="http://schemas.microsoft.com/office/drawing/2014/main" id="{7AF5760D-5581-2D5F-D7B2-CD6A533874AA}"/>
              </a:ext>
            </a:extLst>
          </p:cNvPr>
          <p:cNvSpPr txBox="1"/>
          <p:nvPr/>
        </p:nvSpPr>
        <p:spPr>
          <a:xfrm>
            <a:off x="5855061" y="4738229"/>
            <a:ext cx="2280489" cy="565026"/>
          </a:xfrm>
          <a:prstGeom prst="rect">
            <a:avLst/>
          </a:prstGeom>
          <a:noFill/>
        </p:spPr>
        <p:txBody>
          <a:bodyPr wrap="square" rtlCol="0">
            <a:spAutoFit/>
          </a:bodyPr>
          <a:lstStyle/>
          <a:p>
            <a:pPr>
              <a:lnSpc>
                <a:spcPts val="4000"/>
              </a:lnSpc>
            </a:pPr>
            <a:r>
              <a:rPr lang="en-US" altLang="zh-TW" sz="2600" dirty="0">
                <a:solidFill>
                  <a:srgbClr val="FFFF00"/>
                </a:solidFill>
              </a:rPr>
              <a:t>the body</a:t>
            </a:r>
            <a:endParaRPr lang="zh-TW" altLang="en-US" sz="2600" dirty="0">
              <a:solidFill>
                <a:srgbClr val="FFFF00"/>
              </a:solidFill>
            </a:endParaRPr>
          </a:p>
        </p:txBody>
      </p:sp>
      <p:sp>
        <p:nvSpPr>
          <p:cNvPr id="8" name="文字方塊 7">
            <a:extLst>
              <a:ext uri="{FF2B5EF4-FFF2-40B4-BE49-F238E27FC236}">
                <a16:creationId xmlns:a16="http://schemas.microsoft.com/office/drawing/2014/main" id="{971CF92E-3B01-45F2-B5EA-AD4EF600B621}"/>
              </a:ext>
            </a:extLst>
          </p:cNvPr>
          <p:cNvSpPr txBox="1"/>
          <p:nvPr/>
        </p:nvSpPr>
        <p:spPr>
          <a:xfrm>
            <a:off x="837851" y="2925738"/>
            <a:ext cx="11017224" cy="2103909"/>
          </a:xfrm>
          <a:prstGeom prst="rect">
            <a:avLst/>
          </a:prstGeom>
          <a:noFill/>
        </p:spPr>
        <p:txBody>
          <a:bodyPr wrap="square" rtlCol="0">
            <a:spAutoFit/>
          </a:bodyPr>
          <a:lstStyle/>
          <a:p>
            <a:pPr>
              <a:lnSpc>
                <a:spcPts val="4000"/>
              </a:lnSpc>
            </a:pPr>
            <a:r>
              <a:rPr lang="en-US" altLang="zh-TW" sz="2600" b="1" dirty="0">
                <a:solidFill>
                  <a:schemeClr val="bg1"/>
                </a:solidFill>
              </a:rPr>
              <a:t>I, who have been seeking the builder of this house (body), failing to attain Enlightenment which would enable me to find him, have wandered through innumerable births in </a:t>
            </a:r>
            <a:r>
              <a:rPr lang="en-US" altLang="zh-TW" sz="2600" b="1" dirty="0" err="1">
                <a:solidFill>
                  <a:schemeClr val="bg1"/>
                </a:solidFill>
              </a:rPr>
              <a:t>saṃsāra</a:t>
            </a:r>
            <a:r>
              <a:rPr lang="en-US" altLang="zh-TW" sz="2600" b="1" dirty="0">
                <a:solidFill>
                  <a:schemeClr val="bg1"/>
                </a:solidFill>
              </a:rPr>
              <a:t>. To be born again and again is, indeed, dukkha (suffering)!</a:t>
            </a:r>
            <a:endParaRPr lang="zh-TW" altLang="en-US" sz="2600" b="1" dirty="0">
              <a:solidFill>
                <a:schemeClr val="bg1"/>
              </a:solidFill>
            </a:endParaRPr>
          </a:p>
        </p:txBody>
      </p:sp>
      <p:cxnSp>
        <p:nvCxnSpPr>
          <p:cNvPr id="10" name="直線接點 9">
            <a:extLst>
              <a:ext uri="{FF2B5EF4-FFF2-40B4-BE49-F238E27FC236}">
                <a16:creationId xmlns:a16="http://schemas.microsoft.com/office/drawing/2014/main" id="{E28DB348-AA53-51DF-82BA-EAAA599BD1B2}"/>
              </a:ext>
            </a:extLst>
          </p:cNvPr>
          <p:cNvCxnSpPr>
            <a:cxnSpLocks/>
          </p:cNvCxnSpPr>
          <p:nvPr/>
        </p:nvCxnSpPr>
        <p:spPr>
          <a:xfrm flipH="1">
            <a:off x="6671270" y="3429794"/>
            <a:ext cx="648072" cy="1402350"/>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sp>
        <p:nvSpPr>
          <p:cNvPr id="11" name="文字方塊 10">
            <a:extLst>
              <a:ext uri="{FF2B5EF4-FFF2-40B4-BE49-F238E27FC236}">
                <a16:creationId xmlns:a16="http://schemas.microsoft.com/office/drawing/2014/main" id="{3BA5ECF7-05B5-4526-A6CE-0B65D7DF3D83}"/>
              </a:ext>
            </a:extLst>
          </p:cNvPr>
          <p:cNvSpPr txBox="1"/>
          <p:nvPr/>
        </p:nvSpPr>
        <p:spPr>
          <a:xfrm>
            <a:off x="3094414" y="4867211"/>
            <a:ext cx="3240360" cy="565026"/>
          </a:xfrm>
          <a:prstGeom prst="rect">
            <a:avLst/>
          </a:prstGeom>
          <a:noFill/>
        </p:spPr>
        <p:txBody>
          <a:bodyPr wrap="square" rtlCol="0">
            <a:spAutoFit/>
          </a:bodyPr>
          <a:lstStyle/>
          <a:p>
            <a:pPr>
              <a:lnSpc>
                <a:spcPts val="4000"/>
              </a:lnSpc>
            </a:pPr>
            <a:r>
              <a:rPr lang="en-US" altLang="zh-TW" sz="2600" dirty="0">
                <a:solidFill>
                  <a:srgbClr val="FFFF00"/>
                </a:solidFill>
              </a:rPr>
              <a:t>Craving (Tanha)</a:t>
            </a:r>
            <a:endParaRPr lang="zh-TW" altLang="en-US" sz="2600" dirty="0">
              <a:solidFill>
                <a:srgbClr val="FFFF00"/>
              </a:solidFill>
            </a:endParaRPr>
          </a:p>
        </p:txBody>
      </p:sp>
      <p:cxnSp>
        <p:nvCxnSpPr>
          <p:cNvPr id="13" name="直線接點 12">
            <a:extLst>
              <a:ext uri="{FF2B5EF4-FFF2-40B4-BE49-F238E27FC236}">
                <a16:creationId xmlns:a16="http://schemas.microsoft.com/office/drawing/2014/main" id="{2B825071-4856-FE0B-BF55-881DC3931BAB}"/>
              </a:ext>
            </a:extLst>
          </p:cNvPr>
          <p:cNvCxnSpPr>
            <a:cxnSpLocks/>
          </p:cNvCxnSpPr>
          <p:nvPr/>
        </p:nvCxnSpPr>
        <p:spPr>
          <a:xfrm flipH="1">
            <a:off x="4474849" y="3469695"/>
            <a:ext cx="648072" cy="1402350"/>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47476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03450D89-C970-88C4-F5FA-DC9C2A0F5023}"/>
              </a:ext>
            </a:extLst>
          </p:cNvPr>
          <p:cNvSpPr/>
          <p:nvPr/>
        </p:nvSpPr>
        <p:spPr>
          <a:xfrm>
            <a:off x="406574" y="261442"/>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69572C80-CD8E-DB78-8FF5-08A1B7D36300}"/>
              </a:ext>
            </a:extLst>
          </p:cNvPr>
          <p:cNvSpPr txBox="1"/>
          <p:nvPr/>
        </p:nvSpPr>
        <p:spPr>
          <a:xfrm>
            <a:off x="758622" y="2928851"/>
            <a:ext cx="11017224" cy="1077987"/>
          </a:xfrm>
          <a:prstGeom prst="rect">
            <a:avLst/>
          </a:prstGeom>
          <a:noFill/>
        </p:spPr>
        <p:txBody>
          <a:bodyPr wrap="square" rtlCol="0">
            <a:spAutoFit/>
          </a:bodyPr>
          <a:lstStyle/>
          <a:p>
            <a:pPr>
              <a:lnSpc>
                <a:spcPts val="4000"/>
              </a:lnSpc>
            </a:pPr>
            <a:r>
              <a:rPr lang="en-US" altLang="zh-TW" sz="2600" dirty="0">
                <a:solidFill>
                  <a:srgbClr val="FFFF00"/>
                </a:solidFill>
              </a:rPr>
              <a:t>You are seen: I have seen you now that I have attained the all comprehending wisdom with my own Insight.</a:t>
            </a:r>
            <a:endParaRPr lang="zh-TW" altLang="en-US" sz="2600" dirty="0">
              <a:solidFill>
                <a:srgbClr val="FFFF00"/>
              </a:solidFill>
            </a:endParaRPr>
          </a:p>
        </p:txBody>
      </p:sp>
      <p:sp>
        <p:nvSpPr>
          <p:cNvPr id="6" name="文字方塊 5">
            <a:extLst>
              <a:ext uri="{FF2B5EF4-FFF2-40B4-BE49-F238E27FC236}">
                <a16:creationId xmlns:a16="http://schemas.microsoft.com/office/drawing/2014/main" id="{C3B8FBB2-8B51-9214-C975-0592F4F35A6C}"/>
              </a:ext>
            </a:extLst>
          </p:cNvPr>
          <p:cNvSpPr txBox="1"/>
          <p:nvPr/>
        </p:nvSpPr>
        <p:spPr>
          <a:xfrm>
            <a:off x="758622" y="1159421"/>
            <a:ext cx="11017224" cy="1590948"/>
          </a:xfrm>
          <a:prstGeom prst="rect">
            <a:avLst/>
          </a:prstGeom>
          <a:noFill/>
        </p:spPr>
        <p:txBody>
          <a:bodyPr wrap="square" rtlCol="0">
            <a:spAutoFit/>
          </a:bodyPr>
          <a:lstStyle/>
          <a:p>
            <a:pPr>
              <a:lnSpc>
                <a:spcPts val="4000"/>
              </a:lnSpc>
            </a:pPr>
            <a:r>
              <a:rPr lang="en-US" altLang="zh-TW" sz="2600" b="1" dirty="0">
                <a:solidFill>
                  <a:schemeClr val="bg1"/>
                </a:solidFill>
              </a:rPr>
              <a:t>Oh house-builder! You are seen, you shall build no house (for me) again. All your rafters are broken, your roof-tree is destroyed. My mind has reached the unconditioned (i.e., </a:t>
            </a:r>
            <a:r>
              <a:rPr lang="en-US" altLang="zh-TW" sz="2600" b="1" dirty="0" err="1">
                <a:solidFill>
                  <a:schemeClr val="bg1"/>
                </a:solidFill>
              </a:rPr>
              <a:t>Nirvāna</a:t>
            </a:r>
            <a:r>
              <a:rPr lang="en-US" altLang="zh-TW" sz="2600" b="1" dirty="0">
                <a:solidFill>
                  <a:schemeClr val="bg1"/>
                </a:solidFill>
              </a:rPr>
              <a:t>); the end of craving has been attained.</a:t>
            </a:r>
            <a:endParaRPr lang="zh-TW" altLang="en-US" sz="2600" b="1" dirty="0">
              <a:solidFill>
                <a:schemeClr val="bg1"/>
              </a:solidFill>
            </a:endParaRPr>
          </a:p>
        </p:txBody>
      </p:sp>
      <p:sp>
        <p:nvSpPr>
          <p:cNvPr id="7" name="文字方塊 6">
            <a:extLst>
              <a:ext uri="{FF2B5EF4-FFF2-40B4-BE49-F238E27FC236}">
                <a16:creationId xmlns:a16="http://schemas.microsoft.com/office/drawing/2014/main" id="{3B409728-9F03-8AD2-991E-EE04E6F61588}"/>
              </a:ext>
            </a:extLst>
          </p:cNvPr>
          <p:cNvSpPr txBox="1"/>
          <p:nvPr/>
        </p:nvSpPr>
        <p:spPr>
          <a:xfrm>
            <a:off x="775946" y="4185320"/>
            <a:ext cx="11017224" cy="1077987"/>
          </a:xfrm>
          <a:prstGeom prst="rect">
            <a:avLst/>
          </a:prstGeom>
          <a:noFill/>
        </p:spPr>
        <p:txBody>
          <a:bodyPr wrap="square" rtlCol="0">
            <a:spAutoFit/>
          </a:bodyPr>
          <a:lstStyle/>
          <a:p>
            <a:pPr>
              <a:lnSpc>
                <a:spcPts val="4000"/>
              </a:lnSpc>
            </a:pPr>
            <a:r>
              <a:rPr lang="en-US" altLang="zh-TW" sz="2600" dirty="0">
                <a:solidFill>
                  <a:srgbClr val="FFFF00"/>
                </a:solidFill>
              </a:rPr>
              <a:t>No house shall be built again: You shall not build another house (for me) in this round of rebirths.</a:t>
            </a:r>
            <a:endParaRPr lang="zh-TW" altLang="en-US" sz="2600" dirty="0">
              <a:solidFill>
                <a:srgbClr val="FFFF00"/>
              </a:solidFill>
            </a:endParaRPr>
          </a:p>
        </p:txBody>
      </p:sp>
      <p:sp>
        <p:nvSpPr>
          <p:cNvPr id="8" name="文字方塊 7">
            <a:extLst>
              <a:ext uri="{FF2B5EF4-FFF2-40B4-BE49-F238E27FC236}">
                <a16:creationId xmlns:a16="http://schemas.microsoft.com/office/drawing/2014/main" id="{A0C50F68-4B71-FE32-9EC0-40C917D4A426}"/>
              </a:ext>
            </a:extLst>
          </p:cNvPr>
          <p:cNvSpPr txBox="1"/>
          <p:nvPr/>
        </p:nvSpPr>
        <p:spPr>
          <a:xfrm>
            <a:off x="626108" y="5518026"/>
            <a:ext cx="11316899" cy="565026"/>
          </a:xfrm>
          <a:prstGeom prst="rect">
            <a:avLst/>
          </a:prstGeom>
          <a:noFill/>
        </p:spPr>
        <p:txBody>
          <a:bodyPr wrap="square" rtlCol="0">
            <a:spAutoFit/>
          </a:bodyPr>
          <a:lstStyle/>
          <a:p>
            <a:pPr>
              <a:lnSpc>
                <a:spcPts val="4000"/>
              </a:lnSpc>
            </a:pPr>
            <a:r>
              <a:rPr lang="en-US" altLang="zh-TW" sz="2600" dirty="0">
                <a:solidFill>
                  <a:srgbClr val="FFFF00"/>
                </a:solidFill>
              </a:rPr>
              <a:t> All your rafters are broken: I have destroyed all the remaining </a:t>
            </a:r>
            <a:r>
              <a:rPr lang="en-US" altLang="zh-CN" sz="2600" dirty="0">
                <a:solidFill>
                  <a:srgbClr val="FFFF00"/>
                </a:solidFill>
              </a:rPr>
              <a:t>mental </a:t>
            </a:r>
            <a:r>
              <a:rPr lang="en-US" altLang="zh-TW" sz="2600" dirty="0">
                <a:solidFill>
                  <a:srgbClr val="FFFF00"/>
                </a:solidFill>
              </a:rPr>
              <a:t>defilements.</a:t>
            </a:r>
            <a:endParaRPr lang="zh-TW" altLang="en-US" sz="2600" dirty="0">
              <a:solidFill>
                <a:srgbClr val="FFFF00"/>
              </a:solidFill>
            </a:endParaRPr>
          </a:p>
        </p:txBody>
      </p:sp>
    </p:spTree>
    <p:extLst>
      <p:ext uri="{BB962C8B-B14F-4D97-AF65-F5344CB8AC3E}">
        <p14:creationId xmlns:p14="http://schemas.microsoft.com/office/powerpoint/2010/main" val="418027077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3541DCDC-98DD-6AAE-FBB2-D006C0AD007E}"/>
              </a:ext>
            </a:extLst>
          </p:cNvPr>
          <p:cNvSpPr/>
          <p:nvPr/>
        </p:nvSpPr>
        <p:spPr>
          <a:xfrm>
            <a:off x="406574" y="261442"/>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B730769C-B21D-612C-5193-64290942A1E4}"/>
              </a:ext>
            </a:extLst>
          </p:cNvPr>
          <p:cNvSpPr txBox="1"/>
          <p:nvPr/>
        </p:nvSpPr>
        <p:spPr>
          <a:xfrm>
            <a:off x="118542" y="2558660"/>
            <a:ext cx="11017224" cy="1077987"/>
          </a:xfrm>
          <a:prstGeom prst="rect">
            <a:avLst/>
          </a:prstGeom>
          <a:noFill/>
        </p:spPr>
        <p:txBody>
          <a:bodyPr wrap="square" rtlCol="0">
            <a:spAutoFit/>
          </a:bodyPr>
          <a:lstStyle/>
          <a:p>
            <a:pPr>
              <a:lnSpc>
                <a:spcPts val="4000"/>
              </a:lnSpc>
            </a:pPr>
            <a:r>
              <a:rPr lang="en-US" altLang="zh-TW" sz="2600" dirty="0">
                <a:solidFill>
                  <a:srgbClr val="FFFF00"/>
                </a:solidFill>
              </a:rPr>
              <a:t>Rafters, roof-tree: all the mental defilements, such as greed, hatred, conceit, jealousy, etc., originate from Ignorance (misconceptions about "Self").</a:t>
            </a:r>
            <a:endParaRPr lang="zh-TW" altLang="en-US" sz="2600" dirty="0">
              <a:solidFill>
                <a:srgbClr val="FFFF00"/>
              </a:solidFill>
            </a:endParaRPr>
          </a:p>
        </p:txBody>
      </p:sp>
      <p:sp>
        <p:nvSpPr>
          <p:cNvPr id="6" name="文字方塊 5">
            <a:extLst>
              <a:ext uri="{FF2B5EF4-FFF2-40B4-BE49-F238E27FC236}">
                <a16:creationId xmlns:a16="http://schemas.microsoft.com/office/drawing/2014/main" id="{9C45125C-F732-8E22-F040-1B31CE69628D}"/>
              </a:ext>
            </a:extLst>
          </p:cNvPr>
          <p:cNvSpPr txBox="1"/>
          <p:nvPr/>
        </p:nvSpPr>
        <p:spPr>
          <a:xfrm>
            <a:off x="118542" y="917704"/>
            <a:ext cx="11017224" cy="1590948"/>
          </a:xfrm>
          <a:prstGeom prst="rect">
            <a:avLst/>
          </a:prstGeom>
          <a:noFill/>
        </p:spPr>
        <p:txBody>
          <a:bodyPr wrap="square" rtlCol="0">
            <a:spAutoFit/>
          </a:bodyPr>
          <a:lstStyle/>
          <a:p>
            <a:pPr>
              <a:lnSpc>
                <a:spcPts val="4000"/>
              </a:lnSpc>
            </a:pPr>
            <a:r>
              <a:rPr lang="en-US" altLang="zh-TW" sz="2600" b="1" dirty="0">
                <a:solidFill>
                  <a:schemeClr val="bg1"/>
                </a:solidFill>
              </a:rPr>
              <a:t>Oh house-builder! You are seen, you shall build no house (for me) again. All your rafters are broken, your roof-tree is destroyed. My mind has reached the unconditioned (i.e., </a:t>
            </a:r>
            <a:r>
              <a:rPr lang="en-US" altLang="zh-TW" sz="2600" b="1" dirty="0" err="1">
                <a:solidFill>
                  <a:schemeClr val="bg1"/>
                </a:solidFill>
              </a:rPr>
              <a:t>Nirvāna</a:t>
            </a:r>
            <a:r>
              <a:rPr lang="en-US" altLang="zh-TW" sz="2600" b="1" dirty="0">
                <a:solidFill>
                  <a:schemeClr val="bg1"/>
                </a:solidFill>
              </a:rPr>
              <a:t>); the end of craving has been attained.</a:t>
            </a:r>
            <a:endParaRPr lang="zh-TW" altLang="en-US" sz="2600" b="1" dirty="0">
              <a:solidFill>
                <a:schemeClr val="bg1"/>
              </a:solidFill>
            </a:endParaRPr>
          </a:p>
        </p:txBody>
      </p:sp>
      <p:sp>
        <p:nvSpPr>
          <p:cNvPr id="9" name="文字方塊 8">
            <a:extLst>
              <a:ext uri="{FF2B5EF4-FFF2-40B4-BE49-F238E27FC236}">
                <a16:creationId xmlns:a16="http://schemas.microsoft.com/office/drawing/2014/main" id="{605FE43F-A4ED-909E-0848-5F1FA1A356EF}"/>
              </a:ext>
            </a:extLst>
          </p:cNvPr>
          <p:cNvSpPr txBox="1"/>
          <p:nvPr/>
        </p:nvSpPr>
        <p:spPr>
          <a:xfrm>
            <a:off x="129391" y="3611387"/>
            <a:ext cx="7280800" cy="1590948"/>
          </a:xfrm>
          <a:prstGeom prst="rect">
            <a:avLst/>
          </a:prstGeom>
          <a:noFill/>
        </p:spPr>
        <p:txBody>
          <a:bodyPr wrap="square" rtlCol="0">
            <a:spAutoFit/>
          </a:bodyPr>
          <a:lstStyle/>
          <a:p>
            <a:pPr>
              <a:lnSpc>
                <a:spcPts val="4000"/>
              </a:lnSpc>
            </a:pPr>
            <a:r>
              <a:rPr lang="en-US" altLang="zh-CN" sz="2600" dirty="0">
                <a:solidFill>
                  <a:srgbClr val="FFFF00"/>
                </a:solidFill>
              </a:rPr>
              <a:t>M</a:t>
            </a:r>
            <a:r>
              <a:rPr lang="en-US" altLang="zh-TW" sz="2600" dirty="0">
                <a:solidFill>
                  <a:srgbClr val="FFFF00"/>
                </a:solidFill>
              </a:rPr>
              <a:t>y mind has reached the Unconditioned, having </a:t>
            </a:r>
            <a:r>
              <a:rPr lang="en-US" altLang="zh-TW" sz="2600" dirty="0" err="1">
                <a:solidFill>
                  <a:srgbClr val="FFFF00"/>
                </a:solidFill>
              </a:rPr>
              <a:t>Nirvāna</a:t>
            </a:r>
            <a:r>
              <a:rPr lang="en-US" altLang="zh-TW" sz="2600" dirty="0">
                <a:solidFill>
                  <a:srgbClr val="FFFF00"/>
                </a:solidFill>
              </a:rPr>
              <a:t> as its object, my mind has </a:t>
            </a:r>
          </a:p>
          <a:p>
            <a:pPr>
              <a:lnSpc>
                <a:spcPts val="4000"/>
              </a:lnSpc>
            </a:pPr>
            <a:r>
              <a:rPr lang="en-US" altLang="zh-TW" sz="2600" dirty="0" err="1">
                <a:solidFill>
                  <a:srgbClr val="FFFF00"/>
                </a:solidFill>
              </a:rPr>
              <a:t>realised</a:t>
            </a:r>
            <a:r>
              <a:rPr lang="en-US" altLang="zh-TW" sz="2600" dirty="0">
                <a:solidFill>
                  <a:srgbClr val="FFFF00"/>
                </a:solidFill>
              </a:rPr>
              <a:t> </a:t>
            </a:r>
            <a:r>
              <a:rPr lang="en-US" altLang="zh-TW" sz="2600" dirty="0" err="1">
                <a:solidFill>
                  <a:srgbClr val="FFFF00"/>
                </a:solidFill>
              </a:rPr>
              <a:t>Nirvāna</a:t>
            </a:r>
            <a:r>
              <a:rPr lang="en-US" altLang="zh-TW" sz="2600" dirty="0">
                <a:solidFill>
                  <a:srgbClr val="FFFF00"/>
                </a:solidFill>
              </a:rPr>
              <a:t>.</a:t>
            </a:r>
            <a:endParaRPr lang="zh-TW" altLang="en-US" sz="2600" dirty="0">
              <a:solidFill>
                <a:srgbClr val="FFFF00"/>
              </a:solidFill>
            </a:endParaRPr>
          </a:p>
        </p:txBody>
      </p:sp>
      <p:sp>
        <p:nvSpPr>
          <p:cNvPr id="10" name="文字方塊 9">
            <a:extLst>
              <a:ext uri="{FF2B5EF4-FFF2-40B4-BE49-F238E27FC236}">
                <a16:creationId xmlns:a16="http://schemas.microsoft.com/office/drawing/2014/main" id="{890D248D-C2D0-5AD4-FDAF-21CD68614D52}"/>
              </a:ext>
            </a:extLst>
          </p:cNvPr>
          <p:cNvSpPr txBox="1"/>
          <p:nvPr/>
        </p:nvSpPr>
        <p:spPr>
          <a:xfrm>
            <a:off x="129391" y="5274203"/>
            <a:ext cx="6416704" cy="1077987"/>
          </a:xfrm>
          <a:prstGeom prst="rect">
            <a:avLst/>
          </a:prstGeom>
          <a:noFill/>
        </p:spPr>
        <p:txBody>
          <a:bodyPr wrap="square" rtlCol="0">
            <a:spAutoFit/>
          </a:bodyPr>
          <a:lstStyle/>
          <a:p>
            <a:pPr>
              <a:lnSpc>
                <a:spcPts val="4000"/>
              </a:lnSpc>
            </a:pPr>
            <a:r>
              <a:rPr lang="en-US" altLang="zh-CN" sz="2600" dirty="0">
                <a:solidFill>
                  <a:srgbClr val="FFFF00"/>
                </a:solidFill>
              </a:rPr>
              <a:t>The end of craving has been attained. </a:t>
            </a:r>
          </a:p>
          <a:p>
            <a:pPr>
              <a:lnSpc>
                <a:spcPts val="4000"/>
              </a:lnSpc>
            </a:pPr>
            <a:r>
              <a:rPr lang="en-US" altLang="zh-CN" sz="2600" dirty="0">
                <a:solidFill>
                  <a:srgbClr val="FFFF00"/>
                </a:solidFill>
              </a:rPr>
              <a:t>I have attained </a:t>
            </a:r>
            <a:r>
              <a:rPr lang="en-US" altLang="zh-CN" sz="2600" dirty="0" err="1">
                <a:solidFill>
                  <a:srgbClr val="FFFF00"/>
                </a:solidFill>
              </a:rPr>
              <a:t>Arahatta</a:t>
            </a:r>
            <a:r>
              <a:rPr lang="en-US" altLang="zh-CN" sz="2600" dirty="0">
                <a:solidFill>
                  <a:srgbClr val="FFFF00"/>
                </a:solidFill>
              </a:rPr>
              <a:t> Fruition.</a:t>
            </a:r>
            <a:endParaRPr lang="zh-TW" altLang="en-US" sz="2600" dirty="0">
              <a:solidFill>
                <a:srgbClr val="FFFF00"/>
              </a:solidFill>
            </a:endParaRPr>
          </a:p>
        </p:txBody>
      </p:sp>
      <p:pic>
        <p:nvPicPr>
          <p:cNvPr id="3" name="圖片 2">
            <a:extLst>
              <a:ext uri="{FF2B5EF4-FFF2-40B4-BE49-F238E27FC236}">
                <a16:creationId xmlns:a16="http://schemas.microsoft.com/office/drawing/2014/main" id="{F18C38EB-6FD1-83A2-FC10-DDFA2FEAB377}"/>
              </a:ext>
            </a:extLst>
          </p:cNvPr>
          <p:cNvPicPr>
            <a:picLocks noChangeAspect="1"/>
          </p:cNvPicPr>
          <p:nvPr/>
        </p:nvPicPr>
        <p:blipFill>
          <a:blip r:embed="rId3"/>
          <a:stretch>
            <a:fillRect/>
          </a:stretch>
        </p:blipFill>
        <p:spPr>
          <a:xfrm>
            <a:off x="5303118" y="4088546"/>
            <a:ext cx="6920603" cy="2771042"/>
          </a:xfrm>
          <a:prstGeom prst="rect">
            <a:avLst/>
          </a:prstGeom>
        </p:spPr>
      </p:pic>
    </p:spTree>
    <p:extLst>
      <p:ext uri="{BB962C8B-B14F-4D97-AF65-F5344CB8AC3E}">
        <p14:creationId xmlns:p14="http://schemas.microsoft.com/office/powerpoint/2010/main" val="61365400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文字方塊 1">
            <a:extLst>
              <a:ext uri="{FF2B5EF4-FFF2-40B4-BE49-F238E27FC236}">
                <a16:creationId xmlns:a16="http://schemas.microsoft.com/office/drawing/2014/main" id="{951671EA-35D9-25BD-40A2-B295B40C0D3D}"/>
              </a:ext>
            </a:extLst>
          </p:cNvPr>
          <p:cNvSpPr txBox="1"/>
          <p:nvPr/>
        </p:nvSpPr>
        <p:spPr>
          <a:xfrm>
            <a:off x="380035" y="1485578"/>
            <a:ext cx="7065681" cy="3642792"/>
          </a:xfrm>
          <a:prstGeom prst="rect">
            <a:avLst/>
          </a:prstGeom>
          <a:noFill/>
        </p:spPr>
        <p:txBody>
          <a:bodyPr wrap="square" rtlCol="0">
            <a:spAutoFit/>
          </a:bodyPr>
          <a:lstStyle/>
          <a:p>
            <a:pPr>
              <a:lnSpc>
                <a:spcPts val="4000"/>
              </a:lnSpc>
            </a:pPr>
            <a:r>
              <a:rPr lang="en-US" altLang="zh-TW" sz="2600" dirty="0">
                <a:solidFill>
                  <a:schemeClr val="bg1"/>
                </a:solidFill>
              </a:rPr>
              <a:t>This first sermon has been preserved as the </a:t>
            </a:r>
            <a:r>
              <a:rPr lang="en-US" altLang="zh-TW" sz="2600" i="1" dirty="0" err="1">
                <a:solidFill>
                  <a:schemeClr val="bg1"/>
                </a:solidFill>
              </a:rPr>
              <a:t>Dhammacakkappavattana</a:t>
            </a:r>
            <a:r>
              <a:rPr lang="en-US" altLang="zh-TW" sz="2600" i="1" dirty="0">
                <a:solidFill>
                  <a:schemeClr val="bg1"/>
                </a:solidFill>
              </a:rPr>
              <a:t> Sutta </a:t>
            </a:r>
            <a:r>
              <a:rPr lang="en-US" altLang="zh-TW" sz="2600" dirty="0">
                <a:solidFill>
                  <a:schemeClr val="bg1"/>
                </a:solidFill>
              </a:rPr>
              <a:t>(</a:t>
            </a:r>
            <a:r>
              <a:rPr lang="en-US" altLang="zh-TW" sz="2600" i="1" dirty="0">
                <a:solidFill>
                  <a:schemeClr val="bg1"/>
                </a:solidFill>
              </a:rPr>
              <a:t>The Setting in Motion of the Wheel of the Dharma Discourse</a:t>
            </a:r>
            <a:r>
              <a:rPr lang="en-US" altLang="zh-TW" sz="2600" dirty="0">
                <a:solidFill>
                  <a:schemeClr val="bg1"/>
                </a:solidFill>
              </a:rPr>
              <a:t>) and centers on the Four Noble Truths. The Buddha prescribed a path of practice through which people can </a:t>
            </a:r>
            <a:r>
              <a:rPr lang="en-US" altLang="zh-TW" sz="2600" dirty="0" err="1">
                <a:solidFill>
                  <a:schemeClr val="bg1"/>
                </a:solidFill>
              </a:rPr>
              <a:t>realise</a:t>
            </a:r>
            <a:r>
              <a:rPr lang="en-US" altLang="zh-TW" sz="2600" dirty="0">
                <a:solidFill>
                  <a:schemeClr val="bg1"/>
                </a:solidFill>
              </a:rPr>
              <a:t> enlightenment for themselves. The main topic of this sutta is the Four Noble Truths.</a:t>
            </a:r>
            <a:endParaRPr lang="zh-TW" altLang="en-US" sz="2600" dirty="0">
              <a:solidFill>
                <a:schemeClr val="bg1"/>
              </a:solidFill>
            </a:endParaRPr>
          </a:p>
        </p:txBody>
      </p:sp>
      <p:sp>
        <p:nvSpPr>
          <p:cNvPr id="3" name="矩形: 按鈕形 2">
            <a:extLst>
              <a:ext uri="{FF2B5EF4-FFF2-40B4-BE49-F238E27FC236}">
                <a16:creationId xmlns:a16="http://schemas.microsoft.com/office/drawing/2014/main" id="{A042166B-B363-D5A3-E5D8-BC866B108492}"/>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4" name="文字方塊 1">
            <a:extLst>
              <a:ext uri="{FF2B5EF4-FFF2-40B4-BE49-F238E27FC236}">
                <a16:creationId xmlns:a16="http://schemas.microsoft.com/office/drawing/2014/main" id="{D13CAE71-BD84-EC3A-446C-BAC49257BBA1}"/>
              </a:ext>
            </a:extLst>
          </p:cNvPr>
          <p:cNvSpPr txBox="1"/>
          <p:nvPr/>
        </p:nvSpPr>
        <p:spPr>
          <a:xfrm>
            <a:off x="414676" y="5374010"/>
            <a:ext cx="5065789" cy="1200329"/>
          </a:xfrm>
          <a:prstGeom prst="rect">
            <a:avLst/>
          </a:prstGeom>
          <a:noFill/>
        </p:spPr>
        <p:txBody>
          <a:bodyPr wrap="square" rtlCol="0">
            <a:spAutoFit/>
          </a:bodyPr>
          <a:lstStyle/>
          <a:p>
            <a:r>
              <a:rPr lang="en-US" altLang="zh-CN" sz="1800" i="1" dirty="0" err="1">
                <a:solidFill>
                  <a:srgbClr val="FFFF00"/>
                </a:solidFill>
              </a:rPr>
              <a:t>Dhammacakkappavattana</a:t>
            </a:r>
            <a:r>
              <a:rPr lang="en-US" altLang="zh-CN" sz="1800" i="1" dirty="0">
                <a:solidFill>
                  <a:srgbClr val="FFFF00"/>
                </a:solidFill>
              </a:rPr>
              <a:t> Sutta</a:t>
            </a:r>
            <a:r>
              <a:rPr lang="en-US" altLang="zh-CN" sz="1800" dirty="0">
                <a:solidFill>
                  <a:srgbClr val="FFFF00"/>
                </a:solidFill>
              </a:rPr>
              <a:t>:</a:t>
            </a:r>
            <a:r>
              <a:rPr lang="zh-CN" altLang="en-US" sz="1800" dirty="0">
                <a:solidFill>
                  <a:srgbClr val="FFFF00"/>
                </a:solidFill>
              </a:rPr>
              <a:t> </a:t>
            </a:r>
            <a:r>
              <a:rPr lang="en-GB" altLang="zh-TW" sz="1800" dirty="0" err="1">
                <a:solidFill>
                  <a:srgbClr val="FFFF00"/>
                </a:solidFill>
              </a:rPr>
              <a:t>Samyutta</a:t>
            </a:r>
            <a:r>
              <a:rPr lang="en-GB" altLang="zh-TW" sz="1800" dirty="0">
                <a:solidFill>
                  <a:srgbClr val="FFFF00"/>
                </a:solidFill>
              </a:rPr>
              <a:t> </a:t>
            </a:r>
            <a:r>
              <a:rPr lang="en-GB" altLang="zh-TW" sz="1800" dirty="0" err="1">
                <a:solidFill>
                  <a:srgbClr val="FFFF00"/>
                </a:solidFill>
              </a:rPr>
              <a:t>Nikkaya</a:t>
            </a:r>
            <a:r>
              <a:rPr lang="en-GB" altLang="zh-TW" sz="1800" dirty="0">
                <a:solidFill>
                  <a:srgbClr val="FFFF00"/>
                </a:solidFill>
              </a:rPr>
              <a:t> 56.11 PTS: S v 420 CDB ii 1843</a:t>
            </a:r>
          </a:p>
          <a:p>
            <a:r>
              <a:rPr lang="en-GB" altLang="zh-TW" sz="1800" dirty="0">
                <a:solidFill>
                  <a:srgbClr val="FFFF00"/>
                </a:solidFill>
              </a:rPr>
              <a:t>https://www.accesstoinsight.org/tipitaka/sn/sn56/sn56.011.than.html </a:t>
            </a:r>
            <a:endParaRPr lang="zh-TW" altLang="en-US" sz="1800" dirty="0">
              <a:solidFill>
                <a:srgbClr val="FFFF00"/>
              </a:solidFill>
            </a:endParaRPr>
          </a:p>
        </p:txBody>
      </p:sp>
      <p:pic>
        <p:nvPicPr>
          <p:cNvPr id="7" name="圖片 6">
            <a:extLst>
              <a:ext uri="{FF2B5EF4-FFF2-40B4-BE49-F238E27FC236}">
                <a16:creationId xmlns:a16="http://schemas.microsoft.com/office/drawing/2014/main" id="{8AB34372-0E44-85D6-F4C9-B59FB281C172}"/>
              </a:ext>
            </a:extLst>
          </p:cNvPr>
          <p:cNvPicPr>
            <a:picLocks noChangeAspect="1"/>
          </p:cNvPicPr>
          <p:nvPr/>
        </p:nvPicPr>
        <p:blipFill>
          <a:blip r:embed="rId3"/>
          <a:stretch>
            <a:fillRect/>
          </a:stretch>
        </p:blipFill>
        <p:spPr>
          <a:xfrm>
            <a:off x="7600048" y="668978"/>
            <a:ext cx="4210330" cy="5209087"/>
          </a:xfrm>
          <a:prstGeom prst="rect">
            <a:avLst/>
          </a:prstGeom>
        </p:spPr>
      </p:pic>
    </p:spTree>
    <p:extLst>
      <p:ext uri="{BB962C8B-B14F-4D97-AF65-F5344CB8AC3E}">
        <p14:creationId xmlns:p14="http://schemas.microsoft.com/office/powerpoint/2010/main" val="3760004034"/>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E6DDB4CF-78DC-95A2-BE09-95617D5C2FD6}"/>
              </a:ext>
            </a:extLst>
          </p:cNvPr>
          <p:cNvPicPr>
            <a:picLocks noChangeAspect="1"/>
          </p:cNvPicPr>
          <p:nvPr/>
        </p:nvPicPr>
        <p:blipFill>
          <a:blip r:embed="rId3"/>
          <a:stretch>
            <a:fillRect/>
          </a:stretch>
        </p:blipFill>
        <p:spPr>
          <a:xfrm>
            <a:off x="1197868" y="1394406"/>
            <a:ext cx="9674027" cy="3312368"/>
          </a:xfrm>
          <a:prstGeom prst="rect">
            <a:avLst/>
          </a:prstGeom>
        </p:spPr>
      </p:pic>
      <p:sp>
        <p:nvSpPr>
          <p:cNvPr id="5" name="文字方塊 4">
            <a:extLst>
              <a:ext uri="{FF2B5EF4-FFF2-40B4-BE49-F238E27FC236}">
                <a16:creationId xmlns:a16="http://schemas.microsoft.com/office/drawing/2014/main" id="{3144AC0D-AD87-9CE2-1AA3-9EC50868DCA2}"/>
              </a:ext>
            </a:extLst>
          </p:cNvPr>
          <p:cNvSpPr txBox="1"/>
          <p:nvPr/>
        </p:nvSpPr>
        <p:spPr>
          <a:xfrm>
            <a:off x="2833123" y="6073920"/>
            <a:ext cx="2088231" cy="523220"/>
          </a:xfrm>
          <a:prstGeom prst="rect">
            <a:avLst/>
          </a:prstGeom>
          <a:noFill/>
        </p:spPr>
        <p:txBody>
          <a:bodyPr wrap="square" rtlCol="0">
            <a:spAutoFit/>
          </a:bodyPr>
          <a:lstStyle/>
          <a:p>
            <a:r>
              <a:rPr lang="en-US" altLang="zh-CN" sz="2800" dirty="0">
                <a:solidFill>
                  <a:srgbClr val="FFFF00"/>
                </a:solidFill>
              </a:rPr>
              <a:t>mundane</a:t>
            </a:r>
          </a:p>
        </p:txBody>
      </p:sp>
      <p:sp>
        <p:nvSpPr>
          <p:cNvPr id="6" name="文字方塊 5">
            <a:extLst>
              <a:ext uri="{FF2B5EF4-FFF2-40B4-BE49-F238E27FC236}">
                <a16:creationId xmlns:a16="http://schemas.microsoft.com/office/drawing/2014/main" id="{DACDA6A6-7B86-E470-6F84-B3C682EF1AD0}"/>
              </a:ext>
            </a:extLst>
          </p:cNvPr>
          <p:cNvSpPr txBox="1"/>
          <p:nvPr/>
        </p:nvSpPr>
        <p:spPr>
          <a:xfrm>
            <a:off x="7534572" y="6074926"/>
            <a:ext cx="2448272" cy="523220"/>
          </a:xfrm>
          <a:prstGeom prst="rect">
            <a:avLst/>
          </a:prstGeom>
          <a:noFill/>
        </p:spPr>
        <p:txBody>
          <a:bodyPr wrap="square" rtlCol="0">
            <a:spAutoFit/>
          </a:bodyPr>
          <a:lstStyle/>
          <a:p>
            <a:r>
              <a:rPr lang="en-US" altLang="zh-CN" sz="2800" dirty="0">
                <a:solidFill>
                  <a:srgbClr val="FFFF00"/>
                </a:solidFill>
              </a:rPr>
              <a:t>supramundane</a:t>
            </a:r>
          </a:p>
        </p:txBody>
      </p:sp>
      <p:sp>
        <p:nvSpPr>
          <p:cNvPr id="7" name="文字方塊 6">
            <a:extLst>
              <a:ext uri="{FF2B5EF4-FFF2-40B4-BE49-F238E27FC236}">
                <a16:creationId xmlns:a16="http://schemas.microsoft.com/office/drawing/2014/main" id="{B166D418-27B2-BE60-0EEB-5FA88A3FEF23}"/>
              </a:ext>
            </a:extLst>
          </p:cNvPr>
          <p:cNvSpPr txBox="1"/>
          <p:nvPr/>
        </p:nvSpPr>
        <p:spPr>
          <a:xfrm>
            <a:off x="1953953" y="5095428"/>
            <a:ext cx="2088231" cy="523220"/>
          </a:xfrm>
          <a:prstGeom prst="rect">
            <a:avLst/>
          </a:prstGeom>
          <a:noFill/>
        </p:spPr>
        <p:txBody>
          <a:bodyPr wrap="square" rtlCol="0">
            <a:spAutoFit/>
          </a:bodyPr>
          <a:lstStyle/>
          <a:p>
            <a:r>
              <a:rPr lang="en-US" altLang="zh-CN" sz="2800" dirty="0">
                <a:solidFill>
                  <a:srgbClr val="FFFF00"/>
                </a:solidFill>
              </a:rPr>
              <a:t>effect</a:t>
            </a:r>
          </a:p>
        </p:txBody>
      </p:sp>
      <p:sp>
        <p:nvSpPr>
          <p:cNvPr id="8" name="文字方塊 7">
            <a:extLst>
              <a:ext uri="{FF2B5EF4-FFF2-40B4-BE49-F238E27FC236}">
                <a16:creationId xmlns:a16="http://schemas.microsoft.com/office/drawing/2014/main" id="{5E6FB8BE-F4C7-3C0D-68CA-31BCDBEE1656}"/>
              </a:ext>
            </a:extLst>
          </p:cNvPr>
          <p:cNvSpPr txBox="1"/>
          <p:nvPr/>
        </p:nvSpPr>
        <p:spPr>
          <a:xfrm>
            <a:off x="4222204" y="5101231"/>
            <a:ext cx="2088231" cy="523220"/>
          </a:xfrm>
          <a:prstGeom prst="rect">
            <a:avLst/>
          </a:prstGeom>
          <a:noFill/>
        </p:spPr>
        <p:txBody>
          <a:bodyPr wrap="square" rtlCol="0">
            <a:spAutoFit/>
          </a:bodyPr>
          <a:lstStyle/>
          <a:p>
            <a:r>
              <a:rPr lang="en-US" altLang="zh-CN" sz="2800" dirty="0">
                <a:solidFill>
                  <a:srgbClr val="FFFF00"/>
                </a:solidFill>
              </a:rPr>
              <a:t>cause</a:t>
            </a:r>
          </a:p>
        </p:txBody>
      </p:sp>
      <p:sp>
        <p:nvSpPr>
          <p:cNvPr id="9" name="文字方塊 8">
            <a:extLst>
              <a:ext uri="{FF2B5EF4-FFF2-40B4-BE49-F238E27FC236}">
                <a16:creationId xmlns:a16="http://schemas.microsoft.com/office/drawing/2014/main" id="{9E574525-5E59-6798-F46C-F5F1FD249BBA}"/>
              </a:ext>
            </a:extLst>
          </p:cNvPr>
          <p:cNvSpPr txBox="1"/>
          <p:nvPr/>
        </p:nvSpPr>
        <p:spPr>
          <a:xfrm>
            <a:off x="6850498" y="5113855"/>
            <a:ext cx="2088231" cy="523220"/>
          </a:xfrm>
          <a:prstGeom prst="rect">
            <a:avLst/>
          </a:prstGeom>
          <a:noFill/>
        </p:spPr>
        <p:txBody>
          <a:bodyPr wrap="square" rtlCol="0">
            <a:spAutoFit/>
          </a:bodyPr>
          <a:lstStyle/>
          <a:p>
            <a:r>
              <a:rPr lang="en-US" altLang="zh-CN" sz="2800" dirty="0">
                <a:solidFill>
                  <a:srgbClr val="FFFF00"/>
                </a:solidFill>
              </a:rPr>
              <a:t>effect</a:t>
            </a:r>
          </a:p>
        </p:txBody>
      </p:sp>
      <p:sp>
        <p:nvSpPr>
          <p:cNvPr id="10" name="文字方塊 9">
            <a:extLst>
              <a:ext uri="{FF2B5EF4-FFF2-40B4-BE49-F238E27FC236}">
                <a16:creationId xmlns:a16="http://schemas.microsoft.com/office/drawing/2014/main" id="{3EB06063-9D21-99FF-12EF-291B7972FE5B}"/>
              </a:ext>
            </a:extLst>
          </p:cNvPr>
          <p:cNvSpPr txBox="1"/>
          <p:nvPr/>
        </p:nvSpPr>
        <p:spPr>
          <a:xfrm>
            <a:off x="9118749" y="5119658"/>
            <a:ext cx="2088231" cy="523220"/>
          </a:xfrm>
          <a:prstGeom prst="rect">
            <a:avLst/>
          </a:prstGeom>
          <a:noFill/>
        </p:spPr>
        <p:txBody>
          <a:bodyPr wrap="square" rtlCol="0">
            <a:spAutoFit/>
          </a:bodyPr>
          <a:lstStyle/>
          <a:p>
            <a:r>
              <a:rPr lang="en-US" altLang="zh-CN" sz="2800" dirty="0">
                <a:solidFill>
                  <a:srgbClr val="FFFF00"/>
                </a:solidFill>
              </a:rPr>
              <a:t>cause</a:t>
            </a:r>
          </a:p>
        </p:txBody>
      </p:sp>
      <p:sp>
        <p:nvSpPr>
          <p:cNvPr id="11" name="右大括弧 10">
            <a:extLst>
              <a:ext uri="{FF2B5EF4-FFF2-40B4-BE49-F238E27FC236}">
                <a16:creationId xmlns:a16="http://schemas.microsoft.com/office/drawing/2014/main" id="{56B8C2AA-5FBB-3601-5FE9-0ADD485164CB}"/>
              </a:ext>
            </a:extLst>
          </p:cNvPr>
          <p:cNvSpPr/>
          <p:nvPr/>
        </p:nvSpPr>
        <p:spPr>
          <a:xfrm rot="5400000">
            <a:off x="3492529" y="4819170"/>
            <a:ext cx="288032" cy="2088231"/>
          </a:xfrm>
          <a:prstGeom prst="rightBrace">
            <a:avLst/>
          </a:prstGeom>
          <a:ln w="1905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右大括弧 11">
            <a:extLst>
              <a:ext uri="{FF2B5EF4-FFF2-40B4-BE49-F238E27FC236}">
                <a16:creationId xmlns:a16="http://schemas.microsoft.com/office/drawing/2014/main" id="{B1E0F26E-5191-3FDB-3CE4-2C21FF1CBF1E}"/>
              </a:ext>
            </a:extLst>
          </p:cNvPr>
          <p:cNvSpPr/>
          <p:nvPr/>
        </p:nvSpPr>
        <p:spPr>
          <a:xfrm rot="5400000">
            <a:off x="8362664" y="4814787"/>
            <a:ext cx="288032" cy="2088231"/>
          </a:xfrm>
          <a:prstGeom prst="rightBrace">
            <a:avLst/>
          </a:prstGeom>
          <a:ln w="1905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3" name="矩形: 按鈕形 12">
            <a:extLst>
              <a:ext uri="{FF2B5EF4-FFF2-40B4-BE49-F238E27FC236}">
                <a16:creationId xmlns:a16="http://schemas.microsoft.com/office/drawing/2014/main" id="{FBEAF2A9-30CE-CDD3-A15B-95504122D1AB}"/>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2" name="矩形 1">
            <a:extLst>
              <a:ext uri="{FF2B5EF4-FFF2-40B4-BE49-F238E27FC236}">
                <a16:creationId xmlns:a16="http://schemas.microsoft.com/office/drawing/2014/main" id="{BA3473B7-17D2-A14B-ADA6-4A743340E5D4}"/>
              </a:ext>
            </a:extLst>
          </p:cNvPr>
          <p:cNvSpPr/>
          <p:nvPr/>
        </p:nvSpPr>
        <p:spPr>
          <a:xfrm>
            <a:off x="1126654" y="2959047"/>
            <a:ext cx="2377058" cy="1875854"/>
          </a:xfrm>
          <a:prstGeom prst="rect">
            <a:avLst/>
          </a:prstGeom>
          <a:noFill/>
          <a:ln w="3175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28715643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animBg="1"/>
      <p:bldP spid="12"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A93774C4-01CE-7101-C22A-C3ACEEA9FFEC}"/>
              </a:ext>
            </a:extLst>
          </p:cNvPr>
          <p:cNvSpPr txBox="1"/>
          <p:nvPr/>
        </p:nvSpPr>
        <p:spPr>
          <a:xfrm>
            <a:off x="1198662" y="1269554"/>
            <a:ext cx="10009112" cy="1071255"/>
          </a:xfrm>
          <a:prstGeom prst="rect">
            <a:avLst/>
          </a:prstGeom>
          <a:noFill/>
        </p:spPr>
        <p:txBody>
          <a:bodyPr wrap="square" rtlCol="0">
            <a:spAutoFit/>
          </a:bodyPr>
          <a:lstStyle/>
          <a:p>
            <a:pPr>
              <a:lnSpc>
                <a:spcPts val="4000"/>
              </a:lnSpc>
            </a:pPr>
            <a:r>
              <a:rPr lang="en-US" altLang="zh-TW" i="1" dirty="0" err="1">
                <a:solidFill>
                  <a:schemeClr val="bg1"/>
                </a:solidFill>
              </a:rPr>
              <a:t>Dhammacakkappavattana</a:t>
            </a:r>
            <a:r>
              <a:rPr lang="en-US" altLang="zh-TW" i="1" dirty="0">
                <a:solidFill>
                  <a:schemeClr val="bg1"/>
                </a:solidFill>
              </a:rPr>
              <a:t> Sutta </a:t>
            </a:r>
          </a:p>
          <a:p>
            <a:pPr>
              <a:lnSpc>
                <a:spcPts val="4000"/>
              </a:lnSpc>
            </a:pPr>
            <a:r>
              <a:rPr lang="en-US" altLang="zh-CN" i="1" dirty="0">
                <a:solidFill>
                  <a:schemeClr val="bg1"/>
                </a:solidFill>
              </a:rPr>
              <a:t>——</a:t>
            </a:r>
            <a:r>
              <a:rPr lang="en-US" altLang="zh-TW" i="1" dirty="0">
                <a:solidFill>
                  <a:schemeClr val="bg1"/>
                </a:solidFill>
              </a:rPr>
              <a:t>The Setting in Motion of the Wheel of the Dharma Discourse  </a:t>
            </a:r>
            <a:endParaRPr lang="zh-TW" altLang="en-US" i="1" dirty="0">
              <a:solidFill>
                <a:schemeClr val="bg1"/>
              </a:solidFill>
            </a:endParaRPr>
          </a:p>
        </p:txBody>
      </p:sp>
      <p:sp>
        <p:nvSpPr>
          <p:cNvPr id="5" name="文字方塊 4">
            <a:extLst>
              <a:ext uri="{FF2B5EF4-FFF2-40B4-BE49-F238E27FC236}">
                <a16:creationId xmlns:a16="http://schemas.microsoft.com/office/drawing/2014/main" id="{483D9C44-07C3-27D1-28C9-36F2BDDAA71B}"/>
              </a:ext>
            </a:extLst>
          </p:cNvPr>
          <p:cNvSpPr txBox="1"/>
          <p:nvPr/>
        </p:nvSpPr>
        <p:spPr>
          <a:xfrm>
            <a:off x="946634" y="3339937"/>
            <a:ext cx="10009112" cy="2610138"/>
          </a:xfrm>
          <a:prstGeom prst="rect">
            <a:avLst/>
          </a:prstGeom>
          <a:noFill/>
        </p:spPr>
        <p:txBody>
          <a:bodyPr wrap="square" rtlCol="0">
            <a:spAutoFit/>
          </a:bodyPr>
          <a:lstStyle/>
          <a:p>
            <a:pPr>
              <a:lnSpc>
                <a:spcPts val="4000"/>
              </a:lnSpc>
            </a:pPr>
            <a:r>
              <a:rPr lang="en-US" altLang="zh-TW" sz="2600" dirty="0">
                <a:solidFill>
                  <a:schemeClr val="bg1"/>
                </a:solidFill>
              </a:rPr>
              <a:t>“</a:t>
            </a:r>
            <a:r>
              <a:rPr lang="en-US" altLang="zh-TW" sz="2600" b="1" dirty="0">
                <a:solidFill>
                  <a:schemeClr val="bg1"/>
                </a:solidFill>
              </a:rPr>
              <a:t>Now this, monks, is the noble truth of suffering: Birth is suffering, aging is suffering, death is suffering; sorrow, lamentation, pain, distress, &amp; despair are suffering; association with the unbeloved is suffering, separation from the loved is suffering, not getting what is wanted is suffering. In short, the five clinging-aggregates are suffering</a:t>
            </a:r>
            <a:r>
              <a:rPr lang="en-US" altLang="zh-TW" sz="2600" dirty="0">
                <a:solidFill>
                  <a:schemeClr val="bg1"/>
                </a:solidFill>
              </a:rPr>
              <a:t>.”</a:t>
            </a:r>
            <a:endParaRPr lang="zh-TW" altLang="en-US" sz="2600" dirty="0">
              <a:solidFill>
                <a:schemeClr val="bg1"/>
              </a:solidFill>
            </a:endParaRPr>
          </a:p>
        </p:txBody>
      </p:sp>
      <p:sp>
        <p:nvSpPr>
          <p:cNvPr id="6" name="文字方塊 5">
            <a:extLst>
              <a:ext uri="{FF2B5EF4-FFF2-40B4-BE49-F238E27FC236}">
                <a16:creationId xmlns:a16="http://schemas.microsoft.com/office/drawing/2014/main" id="{5B377154-4401-E8EE-7B8F-28DFD46D46CA}"/>
              </a:ext>
            </a:extLst>
          </p:cNvPr>
          <p:cNvSpPr txBox="1"/>
          <p:nvPr/>
        </p:nvSpPr>
        <p:spPr>
          <a:xfrm>
            <a:off x="1054646" y="2578763"/>
            <a:ext cx="10081120" cy="492443"/>
          </a:xfrm>
          <a:prstGeom prst="rect">
            <a:avLst/>
          </a:prstGeom>
          <a:noFill/>
        </p:spPr>
        <p:txBody>
          <a:bodyPr wrap="square" rtlCol="0">
            <a:spAutoFit/>
          </a:bodyPr>
          <a:lstStyle/>
          <a:p>
            <a:r>
              <a:rPr lang="en-US" altLang="zh-CN" sz="2600" b="1" dirty="0">
                <a:solidFill>
                  <a:srgbClr val="FFFF00"/>
                </a:solidFill>
              </a:rPr>
              <a:t>The First Noble Truth –dukkha (suffering)</a:t>
            </a:r>
          </a:p>
        </p:txBody>
      </p:sp>
      <p:sp>
        <p:nvSpPr>
          <p:cNvPr id="7" name="矩形: 按鈕形 6">
            <a:extLst>
              <a:ext uri="{FF2B5EF4-FFF2-40B4-BE49-F238E27FC236}">
                <a16:creationId xmlns:a16="http://schemas.microsoft.com/office/drawing/2014/main" id="{420F41B8-E839-2062-C057-A3379A49B224}"/>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pic>
        <p:nvPicPr>
          <p:cNvPr id="9" name="圖片 8">
            <a:extLst>
              <a:ext uri="{FF2B5EF4-FFF2-40B4-BE49-F238E27FC236}">
                <a16:creationId xmlns:a16="http://schemas.microsoft.com/office/drawing/2014/main" id="{D23DC560-08FA-51EC-088F-100E3CA9C414}"/>
              </a:ext>
            </a:extLst>
          </p:cNvPr>
          <p:cNvPicPr>
            <a:picLocks noChangeAspect="1"/>
          </p:cNvPicPr>
          <p:nvPr/>
        </p:nvPicPr>
        <p:blipFill>
          <a:blip r:embed="rId3"/>
          <a:stretch>
            <a:fillRect/>
          </a:stretch>
        </p:blipFill>
        <p:spPr>
          <a:xfrm>
            <a:off x="9551590" y="1125538"/>
            <a:ext cx="1903315" cy="1861939"/>
          </a:xfrm>
          <a:prstGeom prst="rect">
            <a:avLst/>
          </a:prstGeom>
        </p:spPr>
      </p:pic>
    </p:spTree>
    <p:extLst>
      <p:ext uri="{BB962C8B-B14F-4D97-AF65-F5344CB8AC3E}">
        <p14:creationId xmlns:p14="http://schemas.microsoft.com/office/powerpoint/2010/main" val="746981318"/>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253E190C-3820-1387-9708-604EE4A8954E}"/>
              </a:ext>
            </a:extLst>
          </p:cNvPr>
          <p:cNvSpPr txBox="1"/>
          <p:nvPr/>
        </p:nvSpPr>
        <p:spPr>
          <a:xfrm>
            <a:off x="190551" y="1687365"/>
            <a:ext cx="4896543" cy="4924425"/>
          </a:xfrm>
          <a:prstGeom prst="rect">
            <a:avLst/>
          </a:prstGeom>
          <a:noFill/>
        </p:spPr>
        <p:txBody>
          <a:bodyPr wrap="square" rtlCol="0">
            <a:spAutoFit/>
          </a:bodyPr>
          <a:lstStyle/>
          <a:p>
            <a:r>
              <a:rPr lang="en-US" altLang="zh-CN" sz="2800" b="1" dirty="0">
                <a:solidFill>
                  <a:srgbClr val="FFFF00"/>
                </a:solidFill>
              </a:rPr>
              <a:t>Three kinds of suffering</a:t>
            </a:r>
            <a:r>
              <a:rPr lang="en-US" altLang="zh-CN" sz="2800" dirty="0">
                <a:solidFill>
                  <a:srgbClr val="FFFF00"/>
                </a:solidFill>
              </a:rPr>
              <a:t>:</a:t>
            </a:r>
          </a:p>
          <a:p>
            <a:pPr>
              <a:spcBef>
                <a:spcPts val="3600"/>
              </a:spcBef>
            </a:pPr>
            <a:r>
              <a:rPr lang="en-US" altLang="zh-TW" sz="2800" dirty="0">
                <a:solidFill>
                  <a:srgbClr val="FFFF00"/>
                </a:solidFill>
              </a:rPr>
              <a:t>1. Dukkha-dukkha – the suffering due to pain.</a:t>
            </a:r>
          </a:p>
          <a:p>
            <a:pPr>
              <a:spcBef>
                <a:spcPts val="3600"/>
              </a:spcBef>
            </a:pPr>
            <a:r>
              <a:rPr lang="en-US" altLang="zh-TW" sz="2800" dirty="0">
                <a:solidFill>
                  <a:srgbClr val="FFFF00"/>
                </a:solidFill>
              </a:rPr>
              <a:t>2. </a:t>
            </a:r>
            <a:r>
              <a:rPr lang="en-US" altLang="zh-TW" sz="2800" dirty="0" err="1">
                <a:solidFill>
                  <a:srgbClr val="FFFF00"/>
                </a:solidFill>
              </a:rPr>
              <a:t>Vipariṇāma</a:t>
            </a:r>
            <a:r>
              <a:rPr lang="en-US" altLang="zh-TW" sz="2800" dirty="0">
                <a:solidFill>
                  <a:srgbClr val="FFFF00"/>
                </a:solidFill>
              </a:rPr>
              <a:t>-dukkha – the suffering due to change.</a:t>
            </a:r>
          </a:p>
          <a:p>
            <a:pPr>
              <a:spcBef>
                <a:spcPts val="3600"/>
              </a:spcBef>
            </a:pPr>
            <a:r>
              <a:rPr lang="en-US" altLang="zh-TW" sz="2800" dirty="0">
                <a:solidFill>
                  <a:srgbClr val="FFFF00"/>
                </a:solidFill>
              </a:rPr>
              <a:t>3. </a:t>
            </a:r>
            <a:r>
              <a:rPr lang="en-US" altLang="zh-TW" sz="2800" dirty="0" err="1">
                <a:solidFill>
                  <a:srgbClr val="FFFF00"/>
                </a:solidFill>
              </a:rPr>
              <a:t>Saṅkhāra</a:t>
            </a:r>
            <a:r>
              <a:rPr lang="en-US" altLang="zh-TW" sz="2800" dirty="0">
                <a:solidFill>
                  <a:srgbClr val="FFFF00"/>
                </a:solidFill>
              </a:rPr>
              <a:t>-dukkha – the suffering due to conditioned existence.</a:t>
            </a:r>
            <a:endParaRPr lang="zh-TW" altLang="en-US" sz="2800" dirty="0">
              <a:solidFill>
                <a:srgbClr val="FFFF00"/>
              </a:solidFill>
            </a:endParaRPr>
          </a:p>
        </p:txBody>
      </p:sp>
      <p:sp>
        <p:nvSpPr>
          <p:cNvPr id="5" name="文字方塊 4">
            <a:extLst>
              <a:ext uri="{FF2B5EF4-FFF2-40B4-BE49-F238E27FC236}">
                <a16:creationId xmlns:a16="http://schemas.microsoft.com/office/drawing/2014/main" id="{61089587-636D-5C3B-2A1D-DB5BBA025BC3}"/>
              </a:ext>
            </a:extLst>
          </p:cNvPr>
          <p:cNvSpPr txBox="1"/>
          <p:nvPr/>
        </p:nvSpPr>
        <p:spPr>
          <a:xfrm>
            <a:off x="5118011" y="1629594"/>
            <a:ext cx="3456384" cy="4454938"/>
          </a:xfrm>
          <a:prstGeom prst="rect">
            <a:avLst/>
          </a:prstGeom>
          <a:noFill/>
        </p:spPr>
        <p:txBody>
          <a:bodyPr wrap="square" rtlCol="0">
            <a:spAutoFit/>
          </a:bodyPr>
          <a:lstStyle/>
          <a:p>
            <a:pPr>
              <a:lnSpc>
                <a:spcPts val="4000"/>
              </a:lnSpc>
              <a:spcAft>
                <a:spcPts val="1200"/>
              </a:spcAft>
            </a:pPr>
            <a:r>
              <a:rPr lang="en-US" altLang="zh-CN" sz="2800" b="1" dirty="0">
                <a:solidFill>
                  <a:srgbClr val="92D050"/>
                </a:solidFill>
              </a:rPr>
              <a:t>Three kinds of feeling</a:t>
            </a:r>
            <a:r>
              <a:rPr lang="en-US" altLang="zh-CN" sz="2800" dirty="0">
                <a:solidFill>
                  <a:srgbClr val="92D050"/>
                </a:solidFill>
              </a:rPr>
              <a:t>:</a:t>
            </a:r>
          </a:p>
          <a:p>
            <a:pPr marL="514350" indent="-514350">
              <a:lnSpc>
                <a:spcPct val="200000"/>
              </a:lnSpc>
              <a:buAutoNum type="arabicPeriod"/>
            </a:pPr>
            <a:r>
              <a:rPr lang="en-US" altLang="zh-TW" sz="2800" dirty="0">
                <a:solidFill>
                  <a:srgbClr val="92D050"/>
                </a:solidFill>
              </a:rPr>
              <a:t>Painful feeling</a:t>
            </a:r>
          </a:p>
          <a:p>
            <a:pPr marL="514350" indent="-514350">
              <a:lnSpc>
                <a:spcPct val="200000"/>
              </a:lnSpc>
              <a:spcBef>
                <a:spcPts val="4200"/>
              </a:spcBef>
              <a:buAutoNum type="arabicPeriod"/>
            </a:pPr>
            <a:r>
              <a:rPr lang="en-US" altLang="zh-TW" sz="2800" dirty="0">
                <a:solidFill>
                  <a:srgbClr val="92D050"/>
                </a:solidFill>
              </a:rPr>
              <a:t>Pleasant feeling</a:t>
            </a:r>
          </a:p>
          <a:p>
            <a:pPr marL="514350" indent="-514350">
              <a:lnSpc>
                <a:spcPct val="200000"/>
              </a:lnSpc>
              <a:spcBef>
                <a:spcPts val="5400"/>
              </a:spcBef>
              <a:buAutoNum type="arabicPeriod"/>
            </a:pPr>
            <a:r>
              <a:rPr lang="en-US" altLang="zh-TW" sz="2800" dirty="0">
                <a:solidFill>
                  <a:srgbClr val="92D050"/>
                </a:solidFill>
              </a:rPr>
              <a:t>Neutral feeling</a:t>
            </a:r>
            <a:endParaRPr lang="zh-TW" altLang="en-US" sz="2800" dirty="0">
              <a:solidFill>
                <a:srgbClr val="92D050"/>
              </a:solidFill>
            </a:endParaRPr>
          </a:p>
        </p:txBody>
      </p:sp>
      <p:cxnSp>
        <p:nvCxnSpPr>
          <p:cNvPr id="6" name="直線單箭頭接點 5">
            <a:extLst>
              <a:ext uri="{FF2B5EF4-FFF2-40B4-BE49-F238E27FC236}">
                <a16:creationId xmlns:a16="http://schemas.microsoft.com/office/drawing/2014/main" id="{109A32C6-47DA-1A4E-34D7-8F347BEDD9A0}"/>
              </a:ext>
            </a:extLst>
          </p:cNvPr>
          <p:cNvCxnSpPr>
            <a:cxnSpLocks/>
          </p:cNvCxnSpPr>
          <p:nvPr/>
        </p:nvCxnSpPr>
        <p:spPr>
          <a:xfrm flipH="1">
            <a:off x="4439022" y="2925738"/>
            <a:ext cx="584616" cy="0"/>
          </a:xfrm>
          <a:prstGeom prst="straightConnector1">
            <a:avLst/>
          </a:prstGeom>
          <a:ln w="1905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7" name="直線單箭頭接點 6">
            <a:extLst>
              <a:ext uri="{FF2B5EF4-FFF2-40B4-BE49-F238E27FC236}">
                <a16:creationId xmlns:a16="http://schemas.microsoft.com/office/drawing/2014/main" id="{ACA4DA7C-517A-3F74-2E3F-6A020B27D58D}"/>
              </a:ext>
            </a:extLst>
          </p:cNvPr>
          <p:cNvCxnSpPr>
            <a:cxnSpLocks/>
          </p:cNvCxnSpPr>
          <p:nvPr/>
        </p:nvCxnSpPr>
        <p:spPr>
          <a:xfrm flipH="1">
            <a:off x="4439022" y="4221882"/>
            <a:ext cx="584616" cy="0"/>
          </a:xfrm>
          <a:prstGeom prst="straightConnector1">
            <a:avLst/>
          </a:prstGeom>
          <a:ln w="1905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8" name="直線單箭頭接點 7">
            <a:extLst>
              <a:ext uri="{FF2B5EF4-FFF2-40B4-BE49-F238E27FC236}">
                <a16:creationId xmlns:a16="http://schemas.microsoft.com/office/drawing/2014/main" id="{686DDB6A-A730-539C-42B4-FE5D98F06482}"/>
              </a:ext>
            </a:extLst>
          </p:cNvPr>
          <p:cNvCxnSpPr>
            <a:cxnSpLocks/>
          </p:cNvCxnSpPr>
          <p:nvPr/>
        </p:nvCxnSpPr>
        <p:spPr>
          <a:xfrm flipH="1">
            <a:off x="4439022" y="5806058"/>
            <a:ext cx="584616" cy="0"/>
          </a:xfrm>
          <a:prstGeom prst="straightConnector1">
            <a:avLst/>
          </a:prstGeom>
          <a:ln w="19050">
            <a:solidFill>
              <a:srgbClr val="92D050"/>
            </a:solidFill>
            <a:tailEnd type="triangle"/>
          </a:ln>
        </p:spPr>
        <p:style>
          <a:lnRef idx="1">
            <a:schemeClr val="accent1"/>
          </a:lnRef>
          <a:fillRef idx="0">
            <a:schemeClr val="accent1"/>
          </a:fillRef>
          <a:effectRef idx="0">
            <a:schemeClr val="accent1"/>
          </a:effectRef>
          <a:fontRef idx="minor">
            <a:schemeClr val="tx1"/>
          </a:fontRef>
        </p:style>
      </p:cxnSp>
      <p:sp>
        <p:nvSpPr>
          <p:cNvPr id="9" name="矩形: 按鈕形 8">
            <a:extLst>
              <a:ext uri="{FF2B5EF4-FFF2-40B4-BE49-F238E27FC236}">
                <a16:creationId xmlns:a16="http://schemas.microsoft.com/office/drawing/2014/main" id="{74242393-627C-7D3C-8D7D-BE695EDE8065}"/>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18" name="文字方塊 17">
            <a:extLst>
              <a:ext uri="{FF2B5EF4-FFF2-40B4-BE49-F238E27FC236}">
                <a16:creationId xmlns:a16="http://schemas.microsoft.com/office/drawing/2014/main" id="{583FE4B3-3A8D-A16E-5CBC-53F60F94E4F9}"/>
              </a:ext>
            </a:extLst>
          </p:cNvPr>
          <p:cNvSpPr txBox="1"/>
          <p:nvPr/>
        </p:nvSpPr>
        <p:spPr>
          <a:xfrm>
            <a:off x="9272108" y="1687365"/>
            <a:ext cx="2789587" cy="4652556"/>
          </a:xfrm>
          <a:prstGeom prst="rect">
            <a:avLst/>
          </a:prstGeom>
          <a:noFill/>
        </p:spPr>
        <p:txBody>
          <a:bodyPr wrap="square" rtlCol="0">
            <a:spAutoFit/>
          </a:bodyPr>
          <a:lstStyle/>
          <a:p>
            <a:pPr>
              <a:lnSpc>
                <a:spcPts val="4000"/>
              </a:lnSpc>
              <a:spcAft>
                <a:spcPts val="1200"/>
              </a:spcAft>
            </a:pPr>
            <a:r>
              <a:rPr lang="en-US" altLang="zh-CN" sz="2800" b="1" dirty="0">
                <a:solidFill>
                  <a:schemeClr val="accent6"/>
                </a:solidFill>
              </a:rPr>
              <a:t>Three realms</a:t>
            </a:r>
            <a:r>
              <a:rPr lang="en-US" altLang="zh-CN" sz="2800" dirty="0">
                <a:solidFill>
                  <a:schemeClr val="accent6"/>
                </a:solidFill>
              </a:rPr>
              <a:t>:</a:t>
            </a:r>
          </a:p>
          <a:p>
            <a:pPr marL="514350" indent="-514350">
              <a:lnSpc>
                <a:spcPct val="200000"/>
              </a:lnSpc>
              <a:buAutoNum type="arabicPeriod"/>
            </a:pPr>
            <a:r>
              <a:rPr lang="en-US" altLang="zh-TW" sz="2800" dirty="0">
                <a:solidFill>
                  <a:schemeClr val="accent6"/>
                </a:solidFill>
              </a:rPr>
              <a:t>Desire realm</a:t>
            </a:r>
          </a:p>
          <a:p>
            <a:pPr marL="514350" indent="-514350">
              <a:lnSpc>
                <a:spcPct val="200000"/>
              </a:lnSpc>
              <a:spcBef>
                <a:spcPts val="4200"/>
              </a:spcBef>
              <a:buAutoNum type="arabicPeriod"/>
            </a:pPr>
            <a:r>
              <a:rPr lang="en-US" altLang="zh-TW" sz="2800" dirty="0">
                <a:solidFill>
                  <a:schemeClr val="accent6"/>
                </a:solidFill>
              </a:rPr>
              <a:t>For</a:t>
            </a:r>
            <a:r>
              <a:rPr lang="en-US" altLang="zh-CN" sz="2800" dirty="0">
                <a:solidFill>
                  <a:schemeClr val="accent6"/>
                </a:solidFill>
              </a:rPr>
              <a:t>m</a:t>
            </a:r>
            <a:r>
              <a:rPr lang="en-US" altLang="zh-TW" sz="2800" dirty="0">
                <a:solidFill>
                  <a:schemeClr val="accent6"/>
                </a:solidFill>
              </a:rPr>
              <a:t> realm</a:t>
            </a:r>
          </a:p>
          <a:p>
            <a:pPr marL="514350" indent="-514350">
              <a:spcBef>
                <a:spcPts val="6000"/>
              </a:spcBef>
              <a:buAutoNum type="arabicPeriod"/>
            </a:pPr>
            <a:r>
              <a:rPr lang="en-US" altLang="zh-TW" sz="2800" dirty="0">
                <a:solidFill>
                  <a:schemeClr val="accent6"/>
                </a:solidFill>
              </a:rPr>
              <a:t>Formless realm.</a:t>
            </a:r>
            <a:endParaRPr lang="zh-TW" altLang="en-US" sz="2800" dirty="0">
              <a:solidFill>
                <a:schemeClr val="accent6"/>
              </a:solidFill>
            </a:endParaRPr>
          </a:p>
        </p:txBody>
      </p:sp>
      <p:cxnSp>
        <p:nvCxnSpPr>
          <p:cNvPr id="20" name="直線接點 19">
            <a:extLst>
              <a:ext uri="{FF2B5EF4-FFF2-40B4-BE49-F238E27FC236}">
                <a16:creationId xmlns:a16="http://schemas.microsoft.com/office/drawing/2014/main" id="{E3A95F58-294C-8267-0938-BDA303417739}"/>
              </a:ext>
            </a:extLst>
          </p:cNvPr>
          <p:cNvCxnSpPr/>
          <p:nvPr/>
        </p:nvCxnSpPr>
        <p:spPr>
          <a:xfrm>
            <a:off x="8111430" y="2925738"/>
            <a:ext cx="1160678" cy="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1" name="直線接點 20">
            <a:extLst>
              <a:ext uri="{FF2B5EF4-FFF2-40B4-BE49-F238E27FC236}">
                <a16:creationId xmlns:a16="http://schemas.microsoft.com/office/drawing/2014/main" id="{945C9868-3D45-074D-67CD-858AE6FE4804}"/>
              </a:ext>
            </a:extLst>
          </p:cNvPr>
          <p:cNvCxnSpPr>
            <a:cxnSpLocks/>
          </p:cNvCxnSpPr>
          <p:nvPr/>
        </p:nvCxnSpPr>
        <p:spPr>
          <a:xfrm flipV="1">
            <a:off x="8080513" y="2925738"/>
            <a:ext cx="1191595" cy="1368152"/>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4" name="直線接點 23">
            <a:extLst>
              <a:ext uri="{FF2B5EF4-FFF2-40B4-BE49-F238E27FC236}">
                <a16:creationId xmlns:a16="http://schemas.microsoft.com/office/drawing/2014/main" id="{6EC28429-2FD5-8484-5A36-88CE664E1928}"/>
              </a:ext>
            </a:extLst>
          </p:cNvPr>
          <p:cNvCxnSpPr>
            <a:cxnSpLocks/>
          </p:cNvCxnSpPr>
          <p:nvPr/>
        </p:nvCxnSpPr>
        <p:spPr>
          <a:xfrm flipV="1">
            <a:off x="7895406" y="2925738"/>
            <a:ext cx="1376702" cy="288032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7" name="直線接點 26">
            <a:extLst>
              <a:ext uri="{FF2B5EF4-FFF2-40B4-BE49-F238E27FC236}">
                <a16:creationId xmlns:a16="http://schemas.microsoft.com/office/drawing/2014/main" id="{CB2511B2-4591-3D80-0515-6798C4798442}"/>
              </a:ext>
            </a:extLst>
          </p:cNvPr>
          <p:cNvCxnSpPr/>
          <p:nvPr/>
        </p:nvCxnSpPr>
        <p:spPr>
          <a:xfrm>
            <a:off x="8102880" y="4293890"/>
            <a:ext cx="1160678"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直線接點 27">
            <a:extLst>
              <a:ext uri="{FF2B5EF4-FFF2-40B4-BE49-F238E27FC236}">
                <a16:creationId xmlns:a16="http://schemas.microsoft.com/office/drawing/2014/main" id="{16E45D51-E95E-90E8-1ADE-C9DE43C7322C}"/>
              </a:ext>
            </a:extLst>
          </p:cNvPr>
          <p:cNvCxnSpPr>
            <a:cxnSpLocks/>
          </p:cNvCxnSpPr>
          <p:nvPr/>
        </p:nvCxnSpPr>
        <p:spPr>
          <a:xfrm flipV="1">
            <a:off x="7864489" y="4293890"/>
            <a:ext cx="1399069" cy="158417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直線接點 30">
            <a:extLst>
              <a:ext uri="{FF2B5EF4-FFF2-40B4-BE49-F238E27FC236}">
                <a16:creationId xmlns:a16="http://schemas.microsoft.com/office/drawing/2014/main" id="{6281000A-456D-3BC2-B574-47F951EEB84A}"/>
              </a:ext>
            </a:extLst>
          </p:cNvPr>
          <p:cNvCxnSpPr>
            <a:cxnSpLocks/>
          </p:cNvCxnSpPr>
          <p:nvPr/>
        </p:nvCxnSpPr>
        <p:spPr>
          <a:xfrm flipV="1">
            <a:off x="7895406" y="5734050"/>
            <a:ext cx="1368152" cy="21602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534894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062333D5-A2EC-184E-E88B-E0841628F657}"/>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A6655E78-A48F-4DCF-CD31-4A27630C08F5}"/>
              </a:ext>
            </a:extLst>
          </p:cNvPr>
          <p:cNvSpPr txBox="1"/>
          <p:nvPr/>
        </p:nvSpPr>
        <p:spPr>
          <a:xfrm>
            <a:off x="874625" y="1269554"/>
            <a:ext cx="11315787" cy="5418919"/>
          </a:xfrm>
          <a:prstGeom prst="rect">
            <a:avLst/>
          </a:prstGeom>
          <a:noFill/>
        </p:spPr>
        <p:txBody>
          <a:bodyPr wrap="square" rtlCol="0">
            <a:spAutoFit/>
          </a:bodyPr>
          <a:lstStyle/>
          <a:p>
            <a:pPr>
              <a:lnSpc>
                <a:spcPts val="3800"/>
              </a:lnSpc>
            </a:pPr>
            <a:r>
              <a:rPr lang="en-US" altLang="zh-CN" sz="2600" b="1" dirty="0">
                <a:solidFill>
                  <a:schemeClr val="bg1"/>
                </a:solidFill>
              </a:rPr>
              <a:t>T</a:t>
            </a:r>
            <a:r>
              <a:rPr lang="en-US" altLang="zh-TW" sz="2600" b="1" dirty="0">
                <a:solidFill>
                  <a:schemeClr val="bg1"/>
                </a:solidFill>
              </a:rPr>
              <a:t>he five aggregates of clinging </a:t>
            </a:r>
            <a:r>
              <a:rPr lang="en-US" altLang="zh-TW" sz="2600" dirty="0">
                <a:solidFill>
                  <a:schemeClr val="bg1"/>
                </a:solidFill>
              </a:rPr>
              <a:t>(</a:t>
            </a:r>
            <a:r>
              <a:rPr lang="en-US" altLang="zh-TW" sz="2600" dirty="0" err="1">
                <a:solidFill>
                  <a:schemeClr val="bg1"/>
                </a:solidFill>
              </a:rPr>
              <a:t>Pañcupādānakkhandhā</a:t>
            </a:r>
            <a:r>
              <a:rPr lang="en-US" altLang="zh-TW" sz="2600" dirty="0">
                <a:solidFill>
                  <a:schemeClr val="bg1"/>
                </a:solidFill>
              </a:rPr>
              <a:t>), the five material and mental factors that take part in the rise of craving and clinging. They are also explained as the five factors that constitute a sentient being’s person.</a:t>
            </a:r>
          </a:p>
          <a:p>
            <a:pPr>
              <a:lnSpc>
                <a:spcPts val="3800"/>
              </a:lnSpc>
            </a:pPr>
            <a:endParaRPr lang="en-US" altLang="zh-TW" sz="2600" dirty="0">
              <a:solidFill>
                <a:schemeClr val="bg1"/>
              </a:solidFill>
            </a:endParaRPr>
          </a:p>
          <a:p>
            <a:pPr>
              <a:lnSpc>
                <a:spcPts val="3800"/>
              </a:lnSpc>
            </a:pPr>
            <a:r>
              <a:rPr lang="en-US" altLang="zh-TW" sz="2600" dirty="0">
                <a:solidFill>
                  <a:schemeClr val="bg1"/>
                </a:solidFill>
              </a:rPr>
              <a:t>The five aggregates of clinging are:</a:t>
            </a:r>
          </a:p>
          <a:p>
            <a:pPr>
              <a:lnSpc>
                <a:spcPts val="3800"/>
              </a:lnSpc>
            </a:pPr>
            <a:r>
              <a:rPr lang="en-US" altLang="zh-TW" sz="2600" dirty="0">
                <a:solidFill>
                  <a:schemeClr val="bg1"/>
                </a:solidFill>
              </a:rPr>
              <a:t>    1. material form (</a:t>
            </a:r>
            <a:r>
              <a:rPr lang="en-US" altLang="zh-TW" sz="2600" dirty="0" err="1">
                <a:solidFill>
                  <a:schemeClr val="bg1"/>
                </a:solidFill>
              </a:rPr>
              <a:t>rupa</a:t>
            </a:r>
            <a:r>
              <a:rPr lang="en-US" altLang="zh-TW" sz="2600" dirty="0">
                <a:solidFill>
                  <a:schemeClr val="bg1"/>
                </a:solidFill>
              </a:rPr>
              <a:t>)</a:t>
            </a:r>
          </a:p>
          <a:p>
            <a:pPr>
              <a:lnSpc>
                <a:spcPts val="3800"/>
              </a:lnSpc>
            </a:pPr>
            <a:r>
              <a:rPr lang="en-US" altLang="zh-TW" sz="2600" dirty="0">
                <a:solidFill>
                  <a:schemeClr val="bg1"/>
                </a:solidFill>
              </a:rPr>
              <a:t>    2. sensations (or feelings) (</a:t>
            </a:r>
            <a:r>
              <a:rPr lang="en-US" altLang="zh-TW" sz="2600" dirty="0" err="1">
                <a:solidFill>
                  <a:schemeClr val="bg1"/>
                </a:solidFill>
              </a:rPr>
              <a:t>vedana</a:t>
            </a:r>
            <a:r>
              <a:rPr lang="en-US" altLang="zh-TW" sz="2600" dirty="0">
                <a:solidFill>
                  <a:schemeClr val="bg1"/>
                </a:solidFill>
              </a:rPr>
              <a:t>)</a:t>
            </a:r>
          </a:p>
          <a:p>
            <a:pPr>
              <a:lnSpc>
                <a:spcPts val="3800"/>
              </a:lnSpc>
            </a:pPr>
            <a:r>
              <a:rPr lang="en-US" altLang="zh-TW" sz="2600" dirty="0">
                <a:solidFill>
                  <a:schemeClr val="bg1"/>
                </a:solidFill>
              </a:rPr>
              <a:t>    3. perceptions (</a:t>
            </a:r>
            <a:r>
              <a:rPr lang="en-US" altLang="zh-TW" sz="2600" dirty="0" err="1">
                <a:solidFill>
                  <a:schemeClr val="bg1"/>
                </a:solidFill>
              </a:rPr>
              <a:t>samjna</a:t>
            </a:r>
            <a:r>
              <a:rPr lang="en-US" altLang="zh-TW" sz="2600" dirty="0">
                <a:solidFill>
                  <a:schemeClr val="bg1"/>
                </a:solidFill>
              </a:rPr>
              <a:t>)</a:t>
            </a:r>
          </a:p>
          <a:p>
            <a:pPr>
              <a:lnSpc>
                <a:spcPts val="3800"/>
              </a:lnSpc>
            </a:pPr>
            <a:r>
              <a:rPr lang="en-US" altLang="zh-TW" sz="2600" dirty="0">
                <a:solidFill>
                  <a:schemeClr val="bg1"/>
                </a:solidFill>
              </a:rPr>
              <a:t>    4. mental formations (</a:t>
            </a:r>
            <a:r>
              <a:rPr lang="en-US" altLang="zh-TW" sz="2600" dirty="0" err="1">
                <a:solidFill>
                  <a:schemeClr val="bg1"/>
                </a:solidFill>
              </a:rPr>
              <a:t>saṅkhāra</a:t>
            </a:r>
            <a:r>
              <a:rPr lang="en-US" altLang="zh-TW" sz="2600" dirty="0">
                <a:solidFill>
                  <a:schemeClr val="bg1"/>
                </a:solidFill>
              </a:rPr>
              <a:t>: including all the wholesome and unwholesome </a:t>
            </a:r>
          </a:p>
          <a:p>
            <a:pPr>
              <a:lnSpc>
                <a:spcPts val="3800"/>
              </a:lnSpc>
            </a:pPr>
            <a:r>
              <a:rPr lang="en-US" altLang="zh-TW" sz="2600" dirty="0">
                <a:solidFill>
                  <a:schemeClr val="bg1"/>
                </a:solidFill>
              </a:rPr>
              <a:t>                                            mental factors)</a:t>
            </a:r>
          </a:p>
          <a:p>
            <a:pPr>
              <a:lnSpc>
                <a:spcPts val="3800"/>
              </a:lnSpc>
            </a:pPr>
            <a:r>
              <a:rPr lang="en-US" altLang="zh-TW" sz="2600" dirty="0">
                <a:solidFill>
                  <a:schemeClr val="bg1"/>
                </a:solidFill>
              </a:rPr>
              <a:t>    5. consciousness (</a:t>
            </a:r>
            <a:r>
              <a:rPr lang="en-US" altLang="zh-TW" sz="2600" dirty="0" err="1">
                <a:solidFill>
                  <a:schemeClr val="bg1"/>
                </a:solidFill>
              </a:rPr>
              <a:t>vijnana</a:t>
            </a:r>
            <a:r>
              <a:rPr lang="en-US" altLang="zh-TW" sz="2600" dirty="0">
                <a:solidFill>
                  <a:schemeClr val="bg1"/>
                </a:solidFill>
              </a:rPr>
              <a:t>).</a:t>
            </a:r>
            <a:endParaRPr lang="en-US" altLang="zh-TW" sz="2600" b="1" dirty="0">
              <a:solidFill>
                <a:schemeClr val="bg1"/>
              </a:solidFill>
            </a:endParaRPr>
          </a:p>
        </p:txBody>
      </p:sp>
    </p:spTree>
    <p:extLst>
      <p:ext uri="{BB962C8B-B14F-4D97-AF65-F5344CB8AC3E}">
        <p14:creationId xmlns:p14="http://schemas.microsoft.com/office/powerpoint/2010/main" val="2294911748"/>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FD764F64-55C3-67B2-EE2D-3EC8998A2B9D}"/>
              </a:ext>
            </a:extLst>
          </p:cNvPr>
          <p:cNvPicPr>
            <a:picLocks noChangeAspect="1"/>
          </p:cNvPicPr>
          <p:nvPr/>
        </p:nvPicPr>
        <p:blipFill>
          <a:blip r:embed="rId3"/>
          <a:stretch>
            <a:fillRect/>
          </a:stretch>
        </p:blipFill>
        <p:spPr>
          <a:xfrm>
            <a:off x="1197868" y="1394406"/>
            <a:ext cx="9674027" cy="3312368"/>
          </a:xfrm>
          <a:prstGeom prst="rect">
            <a:avLst/>
          </a:prstGeom>
        </p:spPr>
      </p:pic>
      <p:sp>
        <p:nvSpPr>
          <p:cNvPr id="5" name="文字方塊 4">
            <a:extLst>
              <a:ext uri="{FF2B5EF4-FFF2-40B4-BE49-F238E27FC236}">
                <a16:creationId xmlns:a16="http://schemas.microsoft.com/office/drawing/2014/main" id="{BF44785B-B9C8-A9D0-5526-4435B541BA80}"/>
              </a:ext>
            </a:extLst>
          </p:cNvPr>
          <p:cNvSpPr txBox="1"/>
          <p:nvPr/>
        </p:nvSpPr>
        <p:spPr>
          <a:xfrm>
            <a:off x="2833123" y="6073920"/>
            <a:ext cx="2088231" cy="523220"/>
          </a:xfrm>
          <a:prstGeom prst="rect">
            <a:avLst/>
          </a:prstGeom>
          <a:noFill/>
        </p:spPr>
        <p:txBody>
          <a:bodyPr wrap="square" rtlCol="0">
            <a:spAutoFit/>
          </a:bodyPr>
          <a:lstStyle/>
          <a:p>
            <a:r>
              <a:rPr lang="en-US" altLang="zh-CN" sz="2800" dirty="0">
                <a:solidFill>
                  <a:srgbClr val="FFFF00"/>
                </a:solidFill>
              </a:rPr>
              <a:t>mundane</a:t>
            </a:r>
          </a:p>
        </p:txBody>
      </p:sp>
      <p:sp>
        <p:nvSpPr>
          <p:cNvPr id="6" name="文字方塊 5">
            <a:extLst>
              <a:ext uri="{FF2B5EF4-FFF2-40B4-BE49-F238E27FC236}">
                <a16:creationId xmlns:a16="http://schemas.microsoft.com/office/drawing/2014/main" id="{0A7484DA-403E-7D7D-FD5F-9CD0600C9F5A}"/>
              </a:ext>
            </a:extLst>
          </p:cNvPr>
          <p:cNvSpPr txBox="1"/>
          <p:nvPr/>
        </p:nvSpPr>
        <p:spPr>
          <a:xfrm>
            <a:off x="7534572" y="6074926"/>
            <a:ext cx="2448272" cy="523220"/>
          </a:xfrm>
          <a:prstGeom prst="rect">
            <a:avLst/>
          </a:prstGeom>
          <a:noFill/>
        </p:spPr>
        <p:txBody>
          <a:bodyPr wrap="square" rtlCol="0">
            <a:spAutoFit/>
          </a:bodyPr>
          <a:lstStyle/>
          <a:p>
            <a:r>
              <a:rPr lang="en-US" altLang="zh-CN" sz="2800" dirty="0">
                <a:solidFill>
                  <a:srgbClr val="FFFF00"/>
                </a:solidFill>
              </a:rPr>
              <a:t>supramundane</a:t>
            </a:r>
          </a:p>
        </p:txBody>
      </p:sp>
      <p:sp>
        <p:nvSpPr>
          <p:cNvPr id="7" name="文字方塊 6">
            <a:extLst>
              <a:ext uri="{FF2B5EF4-FFF2-40B4-BE49-F238E27FC236}">
                <a16:creationId xmlns:a16="http://schemas.microsoft.com/office/drawing/2014/main" id="{A14E8321-A1DC-4D01-2F85-9967F6AFA845}"/>
              </a:ext>
            </a:extLst>
          </p:cNvPr>
          <p:cNvSpPr txBox="1"/>
          <p:nvPr/>
        </p:nvSpPr>
        <p:spPr>
          <a:xfrm>
            <a:off x="1953953" y="5095428"/>
            <a:ext cx="2088231" cy="523220"/>
          </a:xfrm>
          <a:prstGeom prst="rect">
            <a:avLst/>
          </a:prstGeom>
          <a:noFill/>
        </p:spPr>
        <p:txBody>
          <a:bodyPr wrap="square" rtlCol="0">
            <a:spAutoFit/>
          </a:bodyPr>
          <a:lstStyle/>
          <a:p>
            <a:r>
              <a:rPr lang="en-US" altLang="zh-CN" sz="2800" dirty="0">
                <a:solidFill>
                  <a:srgbClr val="FFFF00"/>
                </a:solidFill>
              </a:rPr>
              <a:t>effect</a:t>
            </a:r>
          </a:p>
        </p:txBody>
      </p:sp>
      <p:sp>
        <p:nvSpPr>
          <p:cNvPr id="8" name="文字方塊 7">
            <a:extLst>
              <a:ext uri="{FF2B5EF4-FFF2-40B4-BE49-F238E27FC236}">
                <a16:creationId xmlns:a16="http://schemas.microsoft.com/office/drawing/2014/main" id="{D6199E3D-8B38-A2D2-CADF-1BAF575BBC29}"/>
              </a:ext>
            </a:extLst>
          </p:cNvPr>
          <p:cNvSpPr txBox="1"/>
          <p:nvPr/>
        </p:nvSpPr>
        <p:spPr>
          <a:xfrm>
            <a:off x="4222204" y="5101231"/>
            <a:ext cx="2088231" cy="523220"/>
          </a:xfrm>
          <a:prstGeom prst="rect">
            <a:avLst/>
          </a:prstGeom>
          <a:noFill/>
        </p:spPr>
        <p:txBody>
          <a:bodyPr wrap="square" rtlCol="0">
            <a:spAutoFit/>
          </a:bodyPr>
          <a:lstStyle/>
          <a:p>
            <a:r>
              <a:rPr lang="en-US" altLang="zh-CN" sz="2800" dirty="0">
                <a:solidFill>
                  <a:srgbClr val="FFFF00"/>
                </a:solidFill>
              </a:rPr>
              <a:t>cause</a:t>
            </a:r>
          </a:p>
        </p:txBody>
      </p:sp>
      <p:sp>
        <p:nvSpPr>
          <p:cNvPr id="9" name="文字方塊 8">
            <a:extLst>
              <a:ext uri="{FF2B5EF4-FFF2-40B4-BE49-F238E27FC236}">
                <a16:creationId xmlns:a16="http://schemas.microsoft.com/office/drawing/2014/main" id="{F40E425B-30A7-5301-0F27-E5709A0FEBFD}"/>
              </a:ext>
            </a:extLst>
          </p:cNvPr>
          <p:cNvSpPr txBox="1"/>
          <p:nvPr/>
        </p:nvSpPr>
        <p:spPr>
          <a:xfrm>
            <a:off x="6850498" y="5113855"/>
            <a:ext cx="2088231" cy="523220"/>
          </a:xfrm>
          <a:prstGeom prst="rect">
            <a:avLst/>
          </a:prstGeom>
          <a:noFill/>
        </p:spPr>
        <p:txBody>
          <a:bodyPr wrap="square" rtlCol="0">
            <a:spAutoFit/>
          </a:bodyPr>
          <a:lstStyle/>
          <a:p>
            <a:r>
              <a:rPr lang="en-US" altLang="zh-CN" sz="2800" dirty="0">
                <a:solidFill>
                  <a:srgbClr val="FFFF00"/>
                </a:solidFill>
              </a:rPr>
              <a:t>effect</a:t>
            </a:r>
          </a:p>
        </p:txBody>
      </p:sp>
      <p:sp>
        <p:nvSpPr>
          <p:cNvPr id="10" name="文字方塊 9">
            <a:extLst>
              <a:ext uri="{FF2B5EF4-FFF2-40B4-BE49-F238E27FC236}">
                <a16:creationId xmlns:a16="http://schemas.microsoft.com/office/drawing/2014/main" id="{00095B4B-37B5-EAB1-66C0-1691B71622DD}"/>
              </a:ext>
            </a:extLst>
          </p:cNvPr>
          <p:cNvSpPr txBox="1"/>
          <p:nvPr/>
        </p:nvSpPr>
        <p:spPr>
          <a:xfrm>
            <a:off x="9118749" y="5119658"/>
            <a:ext cx="2088231" cy="523220"/>
          </a:xfrm>
          <a:prstGeom prst="rect">
            <a:avLst/>
          </a:prstGeom>
          <a:noFill/>
        </p:spPr>
        <p:txBody>
          <a:bodyPr wrap="square" rtlCol="0">
            <a:spAutoFit/>
          </a:bodyPr>
          <a:lstStyle/>
          <a:p>
            <a:r>
              <a:rPr lang="en-US" altLang="zh-CN" sz="2800" dirty="0">
                <a:solidFill>
                  <a:srgbClr val="FFFF00"/>
                </a:solidFill>
              </a:rPr>
              <a:t>cause</a:t>
            </a:r>
          </a:p>
        </p:txBody>
      </p:sp>
      <p:sp>
        <p:nvSpPr>
          <p:cNvPr id="11" name="右大括弧 10">
            <a:extLst>
              <a:ext uri="{FF2B5EF4-FFF2-40B4-BE49-F238E27FC236}">
                <a16:creationId xmlns:a16="http://schemas.microsoft.com/office/drawing/2014/main" id="{9B2ED400-C49A-FB64-1BF3-A4039E4FE657}"/>
              </a:ext>
            </a:extLst>
          </p:cNvPr>
          <p:cNvSpPr/>
          <p:nvPr/>
        </p:nvSpPr>
        <p:spPr>
          <a:xfrm rot="5400000">
            <a:off x="3492529" y="4819170"/>
            <a:ext cx="288032" cy="2088231"/>
          </a:xfrm>
          <a:prstGeom prst="rightBrace">
            <a:avLst/>
          </a:prstGeom>
          <a:ln w="1905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右大括弧 11">
            <a:extLst>
              <a:ext uri="{FF2B5EF4-FFF2-40B4-BE49-F238E27FC236}">
                <a16:creationId xmlns:a16="http://schemas.microsoft.com/office/drawing/2014/main" id="{F5F1552B-C874-A77D-96C7-F3C96FE8DBC9}"/>
              </a:ext>
            </a:extLst>
          </p:cNvPr>
          <p:cNvSpPr/>
          <p:nvPr/>
        </p:nvSpPr>
        <p:spPr>
          <a:xfrm rot="5400000">
            <a:off x="8362664" y="4814787"/>
            <a:ext cx="288032" cy="2088231"/>
          </a:xfrm>
          <a:prstGeom prst="rightBrace">
            <a:avLst/>
          </a:prstGeom>
          <a:ln w="1905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3" name="矩形: 按鈕形 12">
            <a:extLst>
              <a:ext uri="{FF2B5EF4-FFF2-40B4-BE49-F238E27FC236}">
                <a16:creationId xmlns:a16="http://schemas.microsoft.com/office/drawing/2014/main" id="{1A8E82C7-73AD-ADB7-4433-1DC7470BA02E}"/>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14" name="矩形 13">
            <a:extLst>
              <a:ext uri="{FF2B5EF4-FFF2-40B4-BE49-F238E27FC236}">
                <a16:creationId xmlns:a16="http://schemas.microsoft.com/office/drawing/2014/main" id="{E74D0630-EBE5-A856-0D12-7D0E32476FA8}"/>
              </a:ext>
            </a:extLst>
          </p:cNvPr>
          <p:cNvSpPr/>
          <p:nvPr/>
        </p:nvSpPr>
        <p:spPr>
          <a:xfrm>
            <a:off x="3602184" y="2897538"/>
            <a:ext cx="2377058" cy="1875854"/>
          </a:xfrm>
          <a:prstGeom prst="rect">
            <a:avLst/>
          </a:prstGeom>
          <a:noFill/>
          <a:ln w="3175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121568615"/>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CC233836-884E-65BC-012A-1E3C3D2D0FBB}"/>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188A03B4-54AE-B083-2454-7F5B1D54A580}"/>
              </a:ext>
            </a:extLst>
          </p:cNvPr>
          <p:cNvSpPr txBox="1"/>
          <p:nvPr/>
        </p:nvSpPr>
        <p:spPr>
          <a:xfrm>
            <a:off x="1033914" y="3069754"/>
            <a:ext cx="10009112" cy="2097177"/>
          </a:xfrm>
          <a:prstGeom prst="rect">
            <a:avLst/>
          </a:prstGeom>
          <a:noFill/>
        </p:spPr>
        <p:txBody>
          <a:bodyPr wrap="square" rtlCol="0">
            <a:spAutoFit/>
          </a:bodyPr>
          <a:lstStyle/>
          <a:p>
            <a:pPr>
              <a:lnSpc>
                <a:spcPts val="4000"/>
              </a:lnSpc>
            </a:pPr>
            <a:r>
              <a:rPr lang="en-US" altLang="zh-TW" sz="2600" dirty="0">
                <a:solidFill>
                  <a:schemeClr val="bg1"/>
                </a:solidFill>
              </a:rPr>
              <a:t>“</a:t>
            </a:r>
            <a:r>
              <a:rPr lang="en-US" altLang="zh-TW" sz="2600" b="1" dirty="0">
                <a:solidFill>
                  <a:schemeClr val="bg1"/>
                </a:solidFill>
              </a:rPr>
              <a:t>And this, monks, is the noble truth of the origin of suffering: the craving that makes for further becoming — accompanied by passion &amp; delight, relishing now here &amp; now there — i.e., craving for sensual pleasure, craving for becoming, craving for non-becoming</a:t>
            </a:r>
            <a:r>
              <a:rPr lang="en-US" altLang="zh-TW" sz="2600" dirty="0">
                <a:solidFill>
                  <a:schemeClr val="bg1"/>
                </a:solidFill>
              </a:rPr>
              <a:t>.”</a:t>
            </a:r>
            <a:endParaRPr lang="zh-TW" altLang="en-US" sz="2600" dirty="0">
              <a:solidFill>
                <a:schemeClr val="bg1"/>
              </a:solidFill>
            </a:endParaRPr>
          </a:p>
        </p:txBody>
      </p:sp>
      <p:sp>
        <p:nvSpPr>
          <p:cNvPr id="3" name="文字方塊 2">
            <a:extLst>
              <a:ext uri="{FF2B5EF4-FFF2-40B4-BE49-F238E27FC236}">
                <a16:creationId xmlns:a16="http://schemas.microsoft.com/office/drawing/2014/main" id="{0BDD672C-A123-C1D1-3AC4-1D9C7050C495}"/>
              </a:ext>
            </a:extLst>
          </p:cNvPr>
          <p:cNvSpPr txBox="1"/>
          <p:nvPr/>
        </p:nvSpPr>
        <p:spPr>
          <a:xfrm>
            <a:off x="1054646" y="1845618"/>
            <a:ext cx="10873208" cy="571823"/>
          </a:xfrm>
          <a:prstGeom prst="rect">
            <a:avLst/>
          </a:prstGeom>
          <a:noFill/>
        </p:spPr>
        <p:txBody>
          <a:bodyPr wrap="square" rtlCol="0">
            <a:spAutoFit/>
          </a:bodyPr>
          <a:lstStyle/>
          <a:p>
            <a:pPr>
              <a:lnSpc>
                <a:spcPts val="4000"/>
              </a:lnSpc>
            </a:pPr>
            <a:r>
              <a:rPr lang="en-US" altLang="zh-CN" sz="2600" b="1" dirty="0">
                <a:solidFill>
                  <a:srgbClr val="FFFF00"/>
                </a:solidFill>
              </a:rPr>
              <a:t>The Second Noble Truth – </a:t>
            </a:r>
            <a:r>
              <a:rPr lang="en-US" altLang="zh-CN" sz="2600" b="1" dirty="0" err="1">
                <a:solidFill>
                  <a:srgbClr val="FFFF00"/>
                </a:solidFill>
              </a:rPr>
              <a:t>samudayan</a:t>
            </a:r>
            <a:r>
              <a:rPr lang="en-US" altLang="zh-CN" sz="2600" b="1" dirty="0">
                <a:solidFill>
                  <a:srgbClr val="FFFF00"/>
                </a:solidFill>
              </a:rPr>
              <a:t> (the origin of suffering)</a:t>
            </a:r>
            <a:endParaRPr lang="zh-TW" altLang="en-US" sz="2600" dirty="0">
              <a:solidFill>
                <a:srgbClr val="FFFF00"/>
              </a:solidFill>
            </a:endParaRPr>
          </a:p>
        </p:txBody>
      </p:sp>
    </p:spTree>
    <p:extLst>
      <p:ext uri="{BB962C8B-B14F-4D97-AF65-F5344CB8AC3E}">
        <p14:creationId xmlns:p14="http://schemas.microsoft.com/office/powerpoint/2010/main" val="2955884842"/>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5D51C8CF-AAA4-2B84-2F28-29825A786E54}"/>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3" name="文字方塊 2">
            <a:extLst>
              <a:ext uri="{FF2B5EF4-FFF2-40B4-BE49-F238E27FC236}">
                <a16:creationId xmlns:a16="http://schemas.microsoft.com/office/drawing/2014/main" id="{078FDB55-A919-AE78-B60A-80D38F5A81B7}"/>
              </a:ext>
            </a:extLst>
          </p:cNvPr>
          <p:cNvSpPr txBox="1"/>
          <p:nvPr/>
        </p:nvSpPr>
        <p:spPr>
          <a:xfrm>
            <a:off x="838622" y="1485578"/>
            <a:ext cx="10873208" cy="4553298"/>
          </a:xfrm>
          <a:prstGeom prst="rect">
            <a:avLst/>
          </a:prstGeom>
          <a:noFill/>
        </p:spPr>
        <p:txBody>
          <a:bodyPr wrap="square" rtlCol="0">
            <a:spAutoFit/>
          </a:bodyPr>
          <a:lstStyle/>
          <a:p>
            <a:pPr>
              <a:lnSpc>
                <a:spcPts val="4400"/>
              </a:lnSpc>
            </a:pPr>
            <a:r>
              <a:rPr lang="en-US" altLang="zh-TW" sz="2600" dirty="0">
                <a:solidFill>
                  <a:schemeClr val="bg1"/>
                </a:solidFill>
              </a:rPr>
              <a:t>There are three types of craving:</a:t>
            </a:r>
          </a:p>
          <a:p>
            <a:pPr>
              <a:lnSpc>
                <a:spcPts val="4400"/>
              </a:lnSpc>
            </a:pPr>
            <a:endParaRPr lang="en-US" altLang="zh-TW" sz="2600" dirty="0">
              <a:solidFill>
                <a:schemeClr val="bg1"/>
              </a:solidFill>
            </a:endParaRPr>
          </a:p>
          <a:p>
            <a:pPr>
              <a:lnSpc>
                <a:spcPts val="4400"/>
              </a:lnSpc>
            </a:pPr>
            <a:r>
              <a:rPr lang="en-US" altLang="zh-TW" sz="2600" dirty="0">
                <a:solidFill>
                  <a:schemeClr val="bg1"/>
                </a:solidFill>
                <a:sym typeface="Wingdings 2" panose="05020102010507070707" pitchFamily="18" charset="2"/>
              </a:rPr>
              <a:t> </a:t>
            </a:r>
            <a:r>
              <a:rPr lang="en-US" altLang="zh-TW" sz="2600" dirty="0" err="1">
                <a:solidFill>
                  <a:schemeClr val="bg1"/>
                </a:solidFill>
                <a:sym typeface="Wingdings 2" panose="05020102010507070707" pitchFamily="18" charset="2"/>
              </a:rPr>
              <a:t>Kāma-taṇhā</a:t>
            </a:r>
            <a:r>
              <a:rPr lang="en-US" altLang="zh-TW" sz="2600" dirty="0">
                <a:solidFill>
                  <a:schemeClr val="bg1"/>
                </a:solidFill>
                <a:sym typeface="Wingdings 2" panose="05020102010507070707" pitchFamily="18" charset="2"/>
              </a:rPr>
              <a:t> </a:t>
            </a:r>
            <a:r>
              <a:rPr lang="en-US" altLang="zh-TW" sz="2600" dirty="0">
                <a:solidFill>
                  <a:schemeClr val="bg1"/>
                </a:solidFill>
              </a:rPr>
              <a:t>(sense-craving): craving for sense objects which provide  			pleasant feeling, or craving for sensory pleasures.</a:t>
            </a:r>
          </a:p>
          <a:p>
            <a:pPr>
              <a:lnSpc>
                <a:spcPts val="4400"/>
              </a:lnSpc>
            </a:pPr>
            <a:r>
              <a:rPr lang="en-US" altLang="zh-TW" sz="2600" dirty="0">
                <a:solidFill>
                  <a:schemeClr val="bg1"/>
                </a:solidFill>
                <a:sym typeface="Wingdings 2" panose="05020102010507070707" pitchFamily="18" charset="2"/>
              </a:rPr>
              <a:t> </a:t>
            </a:r>
            <a:r>
              <a:rPr lang="en-US" altLang="zh-TW" sz="2600" dirty="0">
                <a:solidFill>
                  <a:schemeClr val="bg1"/>
                </a:solidFill>
              </a:rPr>
              <a:t>Bhava-</a:t>
            </a:r>
            <a:r>
              <a:rPr lang="en-US" altLang="zh-TW" sz="2600" dirty="0" err="1">
                <a:solidFill>
                  <a:schemeClr val="bg1"/>
                </a:solidFill>
                <a:sym typeface="Wingdings 2" panose="05020102010507070707" pitchFamily="18" charset="2"/>
              </a:rPr>
              <a:t>taṇhā</a:t>
            </a:r>
            <a:r>
              <a:rPr lang="en-US" altLang="zh-TW" sz="2600" dirty="0">
                <a:solidFill>
                  <a:schemeClr val="bg1"/>
                </a:solidFill>
              </a:rPr>
              <a:t>  (craving to be): craving for a fixed identity or existence and not 		accepting that life is impermanent.</a:t>
            </a:r>
          </a:p>
          <a:p>
            <a:pPr>
              <a:lnSpc>
                <a:spcPts val="4400"/>
              </a:lnSpc>
            </a:pPr>
            <a:r>
              <a:rPr lang="en-US" altLang="zh-TW" sz="2600" dirty="0">
                <a:solidFill>
                  <a:schemeClr val="bg1"/>
                </a:solidFill>
                <a:sym typeface="Wingdings 2" panose="05020102010507070707" pitchFamily="18" charset="2"/>
              </a:rPr>
              <a:t> </a:t>
            </a:r>
            <a:r>
              <a:rPr lang="en-US" altLang="zh-TW" sz="2600" dirty="0">
                <a:solidFill>
                  <a:schemeClr val="bg1"/>
                </a:solidFill>
              </a:rPr>
              <a:t>Vibhava-</a:t>
            </a:r>
            <a:r>
              <a:rPr lang="en-US" altLang="zh-TW" sz="2600" dirty="0" err="1">
                <a:solidFill>
                  <a:schemeClr val="bg1"/>
                </a:solidFill>
                <a:sym typeface="Wingdings 2" panose="05020102010507070707" pitchFamily="18" charset="2"/>
              </a:rPr>
              <a:t>taṇhā</a:t>
            </a:r>
            <a:r>
              <a:rPr lang="en-US" altLang="zh-TW" sz="2600" dirty="0">
                <a:solidFill>
                  <a:schemeClr val="bg1"/>
                </a:solidFill>
              </a:rPr>
              <a:t> (craving not to be): craving to not experience of the world, 			and to be nothing.</a:t>
            </a:r>
            <a:endParaRPr lang="zh-TW" altLang="en-US" sz="2600" dirty="0">
              <a:solidFill>
                <a:schemeClr val="bg1"/>
              </a:solidFill>
            </a:endParaRPr>
          </a:p>
        </p:txBody>
      </p:sp>
      <p:sp>
        <p:nvSpPr>
          <p:cNvPr id="4" name="文字方塊 3">
            <a:extLst>
              <a:ext uri="{FF2B5EF4-FFF2-40B4-BE49-F238E27FC236}">
                <a16:creationId xmlns:a16="http://schemas.microsoft.com/office/drawing/2014/main" id="{75FDF99A-14B3-14B2-B0C5-F643508E5774}"/>
              </a:ext>
            </a:extLst>
          </p:cNvPr>
          <p:cNvSpPr txBox="1"/>
          <p:nvPr/>
        </p:nvSpPr>
        <p:spPr>
          <a:xfrm>
            <a:off x="6071554" y="784403"/>
            <a:ext cx="2597937" cy="565026"/>
          </a:xfrm>
          <a:prstGeom prst="rect">
            <a:avLst/>
          </a:prstGeom>
          <a:noFill/>
        </p:spPr>
        <p:txBody>
          <a:bodyPr wrap="square" rtlCol="0">
            <a:spAutoFit/>
          </a:bodyPr>
          <a:lstStyle/>
          <a:p>
            <a:pPr>
              <a:lnSpc>
                <a:spcPts val="4000"/>
              </a:lnSpc>
            </a:pPr>
            <a:r>
              <a:rPr lang="en-US" altLang="zh-TW" sz="2600" dirty="0">
                <a:solidFill>
                  <a:srgbClr val="FFFF00"/>
                </a:solidFill>
              </a:rPr>
              <a:t>the desire realm</a:t>
            </a:r>
            <a:endParaRPr lang="zh-TW" altLang="en-US" sz="2600" dirty="0">
              <a:solidFill>
                <a:srgbClr val="FFFF00"/>
              </a:solidFill>
            </a:endParaRPr>
          </a:p>
        </p:txBody>
      </p:sp>
      <p:cxnSp>
        <p:nvCxnSpPr>
          <p:cNvPr id="8" name="直線單箭頭接點 7">
            <a:extLst>
              <a:ext uri="{FF2B5EF4-FFF2-40B4-BE49-F238E27FC236}">
                <a16:creationId xmlns:a16="http://schemas.microsoft.com/office/drawing/2014/main" id="{43187028-6067-BB15-AA07-47EC9D949719}"/>
              </a:ext>
            </a:extLst>
          </p:cNvPr>
          <p:cNvCxnSpPr>
            <a:cxnSpLocks/>
          </p:cNvCxnSpPr>
          <p:nvPr/>
        </p:nvCxnSpPr>
        <p:spPr>
          <a:xfrm flipV="1">
            <a:off x="4871070" y="1309492"/>
            <a:ext cx="1404156" cy="1472230"/>
          </a:xfrm>
          <a:prstGeom prst="straightConnector1">
            <a:avLst/>
          </a:prstGeom>
          <a:ln w="15875">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9" name="文字方塊 8">
            <a:extLst>
              <a:ext uri="{FF2B5EF4-FFF2-40B4-BE49-F238E27FC236}">
                <a16:creationId xmlns:a16="http://schemas.microsoft.com/office/drawing/2014/main" id="{59B672C6-7E73-D886-0001-77BF22B8E271}"/>
              </a:ext>
            </a:extLst>
          </p:cNvPr>
          <p:cNvSpPr txBox="1"/>
          <p:nvPr/>
        </p:nvSpPr>
        <p:spPr>
          <a:xfrm>
            <a:off x="6395590" y="1360467"/>
            <a:ext cx="2597937" cy="565026"/>
          </a:xfrm>
          <a:prstGeom prst="rect">
            <a:avLst/>
          </a:prstGeom>
          <a:noFill/>
        </p:spPr>
        <p:txBody>
          <a:bodyPr wrap="square" rtlCol="0">
            <a:spAutoFit/>
          </a:bodyPr>
          <a:lstStyle/>
          <a:p>
            <a:pPr>
              <a:lnSpc>
                <a:spcPts val="4000"/>
              </a:lnSpc>
            </a:pPr>
            <a:r>
              <a:rPr lang="en-US" altLang="zh-TW" sz="2600" dirty="0">
                <a:solidFill>
                  <a:srgbClr val="FFFF00"/>
                </a:solidFill>
              </a:rPr>
              <a:t>the form realm</a:t>
            </a:r>
            <a:endParaRPr lang="zh-TW" altLang="en-US" sz="2600" dirty="0">
              <a:solidFill>
                <a:srgbClr val="FFFF00"/>
              </a:solidFill>
            </a:endParaRPr>
          </a:p>
        </p:txBody>
      </p:sp>
      <p:cxnSp>
        <p:nvCxnSpPr>
          <p:cNvPr id="10" name="直線單箭頭接點 9">
            <a:extLst>
              <a:ext uri="{FF2B5EF4-FFF2-40B4-BE49-F238E27FC236}">
                <a16:creationId xmlns:a16="http://schemas.microsoft.com/office/drawing/2014/main" id="{96FB7AE5-B0C2-6033-4566-5C078C3C8B43}"/>
              </a:ext>
            </a:extLst>
          </p:cNvPr>
          <p:cNvCxnSpPr>
            <a:cxnSpLocks/>
          </p:cNvCxnSpPr>
          <p:nvPr/>
        </p:nvCxnSpPr>
        <p:spPr>
          <a:xfrm flipV="1">
            <a:off x="4583038" y="1989634"/>
            <a:ext cx="1944216" cy="1944216"/>
          </a:xfrm>
          <a:prstGeom prst="straightConnector1">
            <a:avLst/>
          </a:prstGeom>
          <a:ln w="15875">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14" name="文字方塊 13">
            <a:extLst>
              <a:ext uri="{FF2B5EF4-FFF2-40B4-BE49-F238E27FC236}">
                <a16:creationId xmlns:a16="http://schemas.microsoft.com/office/drawing/2014/main" id="{AE5C3017-0E8A-4643-ADDF-40F38F23BA57}"/>
              </a:ext>
            </a:extLst>
          </p:cNvPr>
          <p:cNvSpPr txBox="1"/>
          <p:nvPr/>
        </p:nvSpPr>
        <p:spPr>
          <a:xfrm>
            <a:off x="6671270" y="1989634"/>
            <a:ext cx="2759956" cy="565026"/>
          </a:xfrm>
          <a:prstGeom prst="rect">
            <a:avLst/>
          </a:prstGeom>
          <a:noFill/>
        </p:spPr>
        <p:txBody>
          <a:bodyPr wrap="square" rtlCol="0">
            <a:spAutoFit/>
          </a:bodyPr>
          <a:lstStyle/>
          <a:p>
            <a:pPr>
              <a:lnSpc>
                <a:spcPts val="4000"/>
              </a:lnSpc>
            </a:pPr>
            <a:r>
              <a:rPr lang="en-US" altLang="zh-TW" sz="2600" dirty="0">
                <a:solidFill>
                  <a:srgbClr val="FFFF00"/>
                </a:solidFill>
              </a:rPr>
              <a:t>the </a:t>
            </a:r>
            <a:r>
              <a:rPr lang="en-US" altLang="zh-CN" sz="2600" dirty="0">
                <a:solidFill>
                  <a:srgbClr val="FFFF00"/>
                </a:solidFill>
              </a:rPr>
              <a:t>formless </a:t>
            </a:r>
            <a:r>
              <a:rPr lang="en-US" altLang="zh-TW" sz="2600" dirty="0">
                <a:solidFill>
                  <a:srgbClr val="FFFF00"/>
                </a:solidFill>
              </a:rPr>
              <a:t>realm</a:t>
            </a:r>
            <a:endParaRPr lang="zh-TW" altLang="en-US" sz="2600" dirty="0">
              <a:solidFill>
                <a:srgbClr val="FFFF00"/>
              </a:solidFill>
            </a:endParaRPr>
          </a:p>
        </p:txBody>
      </p:sp>
      <p:cxnSp>
        <p:nvCxnSpPr>
          <p:cNvPr id="15" name="直線單箭頭接點 14">
            <a:extLst>
              <a:ext uri="{FF2B5EF4-FFF2-40B4-BE49-F238E27FC236}">
                <a16:creationId xmlns:a16="http://schemas.microsoft.com/office/drawing/2014/main" id="{5FA59932-1D26-9C8C-7869-A3F94DC05C29}"/>
              </a:ext>
            </a:extLst>
          </p:cNvPr>
          <p:cNvCxnSpPr>
            <a:cxnSpLocks/>
          </p:cNvCxnSpPr>
          <p:nvPr/>
        </p:nvCxnSpPr>
        <p:spPr>
          <a:xfrm flipV="1">
            <a:off x="4871070" y="2554660"/>
            <a:ext cx="2376264" cy="2531318"/>
          </a:xfrm>
          <a:prstGeom prst="straightConnector1">
            <a:avLst/>
          </a:prstGeom>
          <a:ln w="15875">
            <a:solidFill>
              <a:srgbClr val="FFFF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97257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A4A64AEF-62F3-F308-B6B0-387118D5C32E}"/>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3" name="文字方塊 2">
            <a:extLst>
              <a:ext uri="{FF2B5EF4-FFF2-40B4-BE49-F238E27FC236}">
                <a16:creationId xmlns:a16="http://schemas.microsoft.com/office/drawing/2014/main" id="{18727A6F-B67E-7A96-5A99-8A3942232D0A}"/>
              </a:ext>
            </a:extLst>
          </p:cNvPr>
          <p:cNvSpPr txBox="1"/>
          <p:nvPr/>
        </p:nvSpPr>
        <p:spPr>
          <a:xfrm>
            <a:off x="838622" y="1701602"/>
            <a:ext cx="10405156" cy="4154022"/>
          </a:xfrm>
          <a:prstGeom prst="rect">
            <a:avLst/>
          </a:prstGeom>
          <a:noFill/>
        </p:spPr>
        <p:txBody>
          <a:bodyPr wrap="square" rtlCol="0">
            <a:spAutoFit/>
          </a:bodyPr>
          <a:lstStyle/>
          <a:p>
            <a:pPr>
              <a:lnSpc>
                <a:spcPts val="4000"/>
              </a:lnSpc>
            </a:pPr>
            <a:r>
              <a:rPr lang="en-US" altLang="zh-TW" sz="2600" dirty="0" err="1">
                <a:solidFill>
                  <a:schemeClr val="bg1"/>
                </a:solidFill>
              </a:rPr>
              <a:t>Taṇhā</a:t>
            </a:r>
            <a:r>
              <a:rPr lang="en-US" altLang="zh-TW" sz="2600" dirty="0">
                <a:solidFill>
                  <a:schemeClr val="bg1"/>
                </a:solidFill>
              </a:rPr>
              <a:t> is related to the three unwholesome roots (three poisons) as follows:</a:t>
            </a:r>
          </a:p>
          <a:p>
            <a:pPr>
              <a:lnSpc>
                <a:spcPts val="4000"/>
              </a:lnSpc>
            </a:pPr>
            <a:endParaRPr lang="en-US" altLang="zh-TW" sz="2600" dirty="0">
              <a:solidFill>
                <a:schemeClr val="bg1"/>
              </a:solidFill>
            </a:endParaRPr>
          </a:p>
          <a:p>
            <a:pPr>
              <a:lnSpc>
                <a:spcPts val="4000"/>
              </a:lnSpc>
            </a:pPr>
            <a:r>
              <a:rPr lang="en-US" altLang="zh-TW" sz="2600" dirty="0">
                <a:solidFill>
                  <a:schemeClr val="bg1"/>
                </a:solidFill>
                <a:sym typeface="Wingdings 2" panose="05020102010507070707" pitchFamily="18" charset="2"/>
              </a:rPr>
              <a:t> </a:t>
            </a:r>
            <a:r>
              <a:rPr lang="en-US" altLang="zh-TW" sz="2600" dirty="0" err="1">
                <a:solidFill>
                  <a:schemeClr val="bg1"/>
                </a:solidFill>
              </a:rPr>
              <a:t>Avidyā</a:t>
            </a:r>
            <a:r>
              <a:rPr lang="en-US" altLang="zh-TW" sz="2600" dirty="0">
                <a:solidFill>
                  <a:schemeClr val="bg1"/>
                </a:solidFill>
              </a:rPr>
              <a:t> or </a:t>
            </a:r>
            <a:r>
              <a:rPr lang="en-US" altLang="zh-TW" sz="2600" dirty="0" err="1">
                <a:solidFill>
                  <a:schemeClr val="bg1"/>
                </a:solidFill>
              </a:rPr>
              <a:t>Mohā</a:t>
            </a:r>
            <a:r>
              <a:rPr lang="en-US" altLang="zh-TW" sz="2600" dirty="0">
                <a:solidFill>
                  <a:schemeClr val="bg1"/>
                </a:solidFill>
              </a:rPr>
              <a:t> (</a:t>
            </a:r>
            <a:r>
              <a:rPr lang="en-US" altLang="zh-TW" sz="2600" b="1" dirty="0">
                <a:solidFill>
                  <a:srgbClr val="FFFF00"/>
                </a:solidFill>
              </a:rPr>
              <a:t>ignorance</a:t>
            </a:r>
            <a:r>
              <a:rPr lang="en-US" altLang="zh-TW" sz="2600" b="1" dirty="0">
                <a:solidFill>
                  <a:schemeClr val="bg1"/>
                </a:solidFill>
              </a:rPr>
              <a:t>; delusion</a:t>
            </a:r>
            <a:r>
              <a:rPr lang="en-US" altLang="zh-TW" sz="2600" dirty="0">
                <a:solidFill>
                  <a:schemeClr val="bg1"/>
                </a:solidFill>
              </a:rPr>
              <a:t>) is the root of all mental defilements (</a:t>
            </a:r>
            <a:r>
              <a:rPr lang="en-US" altLang="zh-TW" sz="2600" dirty="0" err="1">
                <a:solidFill>
                  <a:schemeClr val="bg1"/>
                </a:solidFill>
              </a:rPr>
              <a:t>kleshas</a:t>
            </a:r>
            <a:r>
              <a:rPr lang="en-US" altLang="zh-TW" sz="2600" dirty="0">
                <a:solidFill>
                  <a:schemeClr val="bg1"/>
                </a:solidFill>
              </a:rPr>
              <a:t>); hence it is the basis for raga (greed) and dosa (hatred), and is also the basis for </a:t>
            </a:r>
            <a:r>
              <a:rPr lang="en-US" altLang="zh-TW" sz="2600" dirty="0" err="1">
                <a:solidFill>
                  <a:schemeClr val="bg1"/>
                </a:solidFill>
              </a:rPr>
              <a:t>taṇhā</a:t>
            </a:r>
            <a:r>
              <a:rPr lang="en-US" altLang="zh-TW" sz="2600" dirty="0">
                <a:solidFill>
                  <a:schemeClr val="bg1"/>
                </a:solidFill>
              </a:rPr>
              <a:t>.</a:t>
            </a:r>
          </a:p>
          <a:p>
            <a:pPr>
              <a:lnSpc>
                <a:spcPts val="4000"/>
              </a:lnSpc>
            </a:pPr>
            <a:r>
              <a:rPr lang="en-US" altLang="zh-TW" sz="2600" dirty="0">
                <a:solidFill>
                  <a:schemeClr val="bg1"/>
                </a:solidFill>
                <a:sym typeface="Wingdings 2" panose="05020102010507070707" pitchFamily="18" charset="2"/>
              </a:rPr>
              <a:t> </a:t>
            </a:r>
            <a:r>
              <a:rPr lang="en-US" altLang="zh-TW" sz="2600" dirty="0" err="1">
                <a:solidFill>
                  <a:schemeClr val="bg1"/>
                </a:solidFill>
              </a:rPr>
              <a:t>Rāga</a:t>
            </a:r>
            <a:r>
              <a:rPr lang="en-US" altLang="zh-TW" sz="2600" dirty="0">
                <a:solidFill>
                  <a:schemeClr val="bg1"/>
                </a:solidFill>
              </a:rPr>
              <a:t> (</a:t>
            </a:r>
            <a:r>
              <a:rPr lang="en-US" altLang="zh-TW" sz="2600" b="1" dirty="0">
                <a:solidFill>
                  <a:schemeClr val="bg1"/>
                </a:solidFill>
              </a:rPr>
              <a:t>attachment;</a:t>
            </a:r>
            <a:r>
              <a:rPr lang="zh-CN" altLang="en-US" sz="2600" b="1" dirty="0">
                <a:solidFill>
                  <a:schemeClr val="bg1"/>
                </a:solidFill>
              </a:rPr>
              <a:t> </a:t>
            </a:r>
            <a:r>
              <a:rPr lang="en-US" altLang="zh-CN" sz="2600" b="1" dirty="0">
                <a:solidFill>
                  <a:srgbClr val="FFFF00"/>
                </a:solidFill>
              </a:rPr>
              <a:t>greed</a:t>
            </a:r>
            <a:r>
              <a:rPr lang="en-US" altLang="zh-TW" sz="2600" dirty="0">
                <a:solidFill>
                  <a:schemeClr val="bg1"/>
                </a:solidFill>
              </a:rPr>
              <a:t>) is equivalent to bhava-</a:t>
            </a:r>
            <a:r>
              <a:rPr lang="en-US" altLang="zh-TW" sz="2600" dirty="0" err="1">
                <a:solidFill>
                  <a:schemeClr val="bg1"/>
                </a:solidFill>
              </a:rPr>
              <a:t>taṇhā</a:t>
            </a:r>
            <a:r>
              <a:rPr lang="en-US" altLang="zh-TW" sz="2600" dirty="0">
                <a:solidFill>
                  <a:schemeClr val="bg1"/>
                </a:solidFill>
              </a:rPr>
              <a:t> (</a:t>
            </a:r>
            <a:r>
              <a:rPr lang="en-US" altLang="zh-TW" sz="2600" b="1" u="sng" dirty="0">
                <a:solidFill>
                  <a:schemeClr val="bg1"/>
                </a:solidFill>
              </a:rPr>
              <a:t>craving to be</a:t>
            </a:r>
            <a:r>
              <a:rPr lang="en-US" altLang="zh-TW" sz="2600" dirty="0">
                <a:solidFill>
                  <a:schemeClr val="bg1"/>
                </a:solidFill>
              </a:rPr>
              <a:t>) and </a:t>
            </a:r>
            <a:r>
              <a:rPr lang="en-US" altLang="zh-TW" sz="2600" dirty="0" err="1">
                <a:solidFill>
                  <a:schemeClr val="bg1"/>
                </a:solidFill>
              </a:rPr>
              <a:t>kāma-taṇhā</a:t>
            </a:r>
            <a:r>
              <a:rPr lang="en-US" altLang="zh-TW" sz="2600" dirty="0">
                <a:solidFill>
                  <a:schemeClr val="bg1"/>
                </a:solidFill>
              </a:rPr>
              <a:t> (</a:t>
            </a:r>
            <a:r>
              <a:rPr lang="en-US" altLang="zh-TW" sz="2600" b="1" u="sng" dirty="0">
                <a:solidFill>
                  <a:schemeClr val="bg1"/>
                </a:solidFill>
              </a:rPr>
              <a:t>sense-craving</a:t>
            </a:r>
            <a:r>
              <a:rPr lang="en-US" altLang="zh-TW" sz="2600" dirty="0">
                <a:solidFill>
                  <a:schemeClr val="bg1"/>
                </a:solidFill>
              </a:rPr>
              <a:t>).</a:t>
            </a:r>
          </a:p>
          <a:p>
            <a:pPr>
              <a:lnSpc>
                <a:spcPts val="4000"/>
              </a:lnSpc>
            </a:pPr>
            <a:r>
              <a:rPr lang="en-US" altLang="zh-TW" sz="2600" dirty="0">
                <a:solidFill>
                  <a:schemeClr val="bg1"/>
                </a:solidFill>
                <a:sym typeface="Wingdings 2" panose="05020102010507070707" pitchFamily="18" charset="2"/>
              </a:rPr>
              <a:t> </a:t>
            </a:r>
            <a:r>
              <a:rPr lang="en-US" altLang="zh-TW" sz="2600" dirty="0">
                <a:solidFill>
                  <a:schemeClr val="bg1"/>
                </a:solidFill>
              </a:rPr>
              <a:t>Dosa (</a:t>
            </a:r>
            <a:r>
              <a:rPr lang="en-US" altLang="zh-TW" sz="2600" b="1" dirty="0">
                <a:solidFill>
                  <a:schemeClr val="bg1"/>
                </a:solidFill>
              </a:rPr>
              <a:t>aversion; </a:t>
            </a:r>
            <a:r>
              <a:rPr lang="en-US" altLang="zh-TW" sz="2600" b="1" dirty="0">
                <a:solidFill>
                  <a:srgbClr val="FFFF00"/>
                </a:solidFill>
              </a:rPr>
              <a:t>hatred</a:t>
            </a:r>
            <a:r>
              <a:rPr lang="en-US" altLang="zh-TW" sz="2600" dirty="0">
                <a:solidFill>
                  <a:schemeClr val="bg1"/>
                </a:solidFill>
              </a:rPr>
              <a:t>) is equivalent to </a:t>
            </a:r>
            <a:r>
              <a:rPr lang="en-US" altLang="zh-TW" sz="2600" dirty="0" err="1">
                <a:solidFill>
                  <a:schemeClr val="bg1"/>
                </a:solidFill>
              </a:rPr>
              <a:t>vibhava-taṇhā</a:t>
            </a:r>
            <a:r>
              <a:rPr lang="en-US" altLang="zh-TW" sz="2600" dirty="0">
                <a:solidFill>
                  <a:schemeClr val="bg1"/>
                </a:solidFill>
              </a:rPr>
              <a:t> (</a:t>
            </a:r>
            <a:r>
              <a:rPr lang="en-US" altLang="zh-TW" sz="2600" b="1" u="sng" dirty="0">
                <a:solidFill>
                  <a:schemeClr val="bg1"/>
                </a:solidFill>
              </a:rPr>
              <a:t>craving not to be</a:t>
            </a:r>
            <a:r>
              <a:rPr lang="en-US" altLang="zh-TW" sz="2600" dirty="0">
                <a:solidFill>
                  <a:schemeClr val="bg1"/>
                </a:solidFill>
              </a:rPr>
              <a:t>).</a:t>
            </a:r>
            <a:endParaRPr lang="zh-TW" altLang="en-US" sz="2600" dirty="0">
              <a:solidFill>
                <a:schemeClr val="bg1"/>
              </a:solidFill>
            </a:endParaRPr>
          </a:p>
        </p:txBody>
      </p:sp>
    </p:spTree>
    <p:extLst>
      <p:ext uri="{BB962C8B-B14F-4D97-AF65-F5344CB8AC3E}">
        <p14:creationId xmlns:p14="http://schemas.microsoft.com/office/powerpoint/2010/main" val="74721495"/>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50E0296E-1F5C-337E-79A6-77BF67CF9C31}"/>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3" name="文字方塊 2">
            <a:extLst>
              <a:ext uri="{FF2B5EF4-FFF2-40B4-BE49-F238E27FC236}">
                <a16:creationId xmlns:a16="http://schemas.microsoft.com/office/drawing/2014/main" id="{137D296D-5C79-DC79-DC57-5C6503A44EF0}"/>
              </a:ext>
            </a:extLst>
          </p:cNvPr>
          <p:cNvSpPr txBox="1"/>
          <p:nvPr/>
        </p:nvSpPr>
        <p:spPr>
          <a:xfrm>
            <a:off x="694606" y="1125538"/>
            <a:ext cx="10009112" cy="4790222"/>
          </a:xfrm>
          <a:prstGeom prst="rect">
            <a:avLst/>
          </a:prstGeom>
          <a:noFill/>
        </p:spPr>
        <p:txBody>
          <a:bodyPr wrap="square" rtlCol="0">
            <a:spAutoFit/>
          </a:bodyPr>
          <a:lstStyle/>
          <a:p>
            <a:pPr>
              <a:lnSpc>
                <a:spcPts val="3000"/>
              </a:lnSpc>
            </a:pPr>
            <a:r>
              <a:rPr lang="en-US" altLang="zh-TW" sz="2600" dirty="0">
                <a:solidFill>
                  <a:schemeClr val="bg1"/>
                </a:solidFill>
              </a:rPr>
              <a:t>Avidya or </a:t>
            </a:r>
            <a:r>
              <a:rPr lang="en-US" altLang="zh-TW" sz="2600" dirty="0" err="1">
                <a:solidFill>
                  <a:schemeClr val="bg1"/>
                </a:solidFill>
              </a:rPr>
              <a:t>Mohā</a:t>
            </a:r>
            <a:r>
              <a:rPr lang="en-US" altLang="zh-TW" sz="2600" dirty="0">
                <a:solidFill>
                  <a:schemeClr val="bg1"/>
                </a:solidFill>
              </a:rPr>
              <a:t> (</a:t>
            </a:r>
            <a:r>
              <a:rPr lang="en-US" altLang="zh-TW" sz="2600" b="1" dirty="0">
                <a:solidFill>
                  <a:schemeClr val="bg1"/>
                </a:solidFill>
              </a:rPr>
              <a:t>ignorance</a:t>
            </a:r>
            <a:r>
              <a:rPr lang="en-US" altLang="zh-TW" sz="2600" dirty="0">
                <a:solidFill>
                  <a:schemeClr val="bg1"/>
                </a:solidFill>
              </a:rPr>
              <a:t>): ignorance of the nature of reality</a:t>
            </a:r>
          </a:p>
          <a:p>
            <a:pPr>
              <a:lnSpc>
                <a:spcPts val="3000"/>
              </a:lnSpc>
            </a:pPr>
            <a:r>
              <a:rPr lang="en-US" altLang="zh-TW" sz="2600" i="1" dirty="0">
                <a:solidFill>
                  <a:schemeClr val="bg1"/>
                </a:solidFill>
              </a:rPr>
              <a:t>_</a:t>
            </a:r>
            <a:r>
              <a:rPr lang="en-US" altLang="zh-TW" sz="2600" i="1" dirty="0" err="1">
                <a:solidFill>
                  <a:schemeClr val="bg1"/>
                </a:solidFill>
              </a:rPr>
              <a:t>Anguttara</a:t>
            </a:r>
            <a:r>
              <a:rPr lang="en-US" altLang="zh-TW" sz="2600" i="1" dirty="0">
                <a:solidFill>
                  <a:schemeClr val="bg1"/>
                </a:solidFill>
              </a:rPr>
              <a:t> </a:t>
            </a:r>
            <a:r>
              <a:rPr lang="en-US" altLang="zh-TW" sz="2600" i="1" dirty="0" err="1">
                <a:solidFill>
                  <a:schemeClr val="bg1"/>
                </a:solidFill>
              </a:rPr>
              <a:t>Nikaya</a:t>
            </a:r>
            <a:r>
              <a:rPr lang="en-US" altLang="zh-TW" sz="2600" i="1" dirty="0">
                <a:solidFill>
                  <a:schemeClr val="bg1"/>
                </a:solidFill>
              </a:rPr>
              <a:t> 4.49</a:t>
            </a:r>
          </a:p>
          <a:p>
            <a:pPr>
              <a:lnSpc>
                <a:spcPts val="3000"/>
              </a:lnSpc>
            </a:pPr>
            <a:endParaRPr lang="en-US" altLang="zh-TW" sz="2600" dirty="0">
              <a:solidFill>
                <a:schemeClr val="bg1"/>
              </a:solidFill>
            </a:endParaRPr>
          </a:p>
          <a:p>
            <a:pPr>
              <a:lnSpc>
                <a:spcPts val="4000"/>
              </a:lnSpc>
            </a:pPr>
            <a:r>
              <a:rPr lang="en-US" altLang="zh-TW" sz="2600" dirty="0">
                <a:solidFill>
                  <a:schemeClr val="bg1"/>
                </a:solidFill>
              </a:rPr>
              <a:t>“</a:t>
            </a:r>
            <a:r>
              <a:rPr lang="en-US" altLang="zh-TW" sz="2600" b="1" dirty="0">
                <a:solidFill>
                  <a:schemeClr val="bg1"/>
                </a:solidFill>
              </a:rPr>
              <a:t>Monks, there are these four perversions of perception, mind, and view. What four?</a:t>
            </a:r>
          </a:p>
          <a:p>
            <a:pPr>
              <a:lnSpc>
                <a:spcPts val="4000"/>
              </a:lnSpc>
            </a:pPr>
            <a:r>
              <a:rPr lang="en-US" altLang="zh-TW" sz="2600" b="1" dirty="0">
                <a:solidFill>
                  <a:schemeClr val="bg1"/>
                </a:solidFill>
              </a:rPr>
              <a:t>    </a:t>
            </a:r>
            <a:r>
              <a:rPr lang="en-US" altLang="zh-TW" sz="2600" b="1" dirty="0">
                <a:solidFill>
                  <a:srgbClr val="FFFF00"/>
                </a:solidFill>
              </a:rPr>
              <a:t>Taking impermanence as permanence.</a:t>
            </a:r>
          </a:p>
          <a:p>
            <a:pPr>
              <a:lnSpc>
                <a:spcPts val="4000"/>
              </a:lnSpc>
            </a:pPr>
            <a:r>
              <a:rPr lang="en-US" altLang="zh-TW" sz="2600" b="1" dirty="0">
                <a:solidFill>
                  <a:srgbClr val="FFFF00"/>
                </a:solidFill>
              </a:rPr>
              <a:t>    Taking suffering as happiness.</a:t>
            </a:r>
          </a:p>
          <a:p>
            <a:pPr>
              <a:lnSpc>
                <a:spcPts val="4000"/>
              </a:lnSpc>
            </a:pPr>
            <a:r>
              <a:rPr lang="en-US" altLang="zh-TW" sz="2600" b="1" dirty="0">
                <a:solidFill>
                  <a:srgbClr val="FFFF00"/>
                </a:solidFill>
              </a:rPr>
              <a:t>    Taking not-self as self.</a:t>
            </a:r>
          </a:p>
          <a:p>
            <a:pPr>
              <a:lnSpc>
                <a:spcPts val="4000"/>
              </a:lnSpc>
            </a:pPr>
            <a:r>
              <a:rPr lang="en-US" altLang="zh-TW" sz="2600" b="1" dirty="0">
                <a:solidFill>
                  <a:srgbClr val="FFFF00"/>
                </a:solidFill>
              </a:rPr>
              <a:t>    Taking ugliness as beauty. </a:t>
            </a:r>
          </a:p>
          <a:p>
            <a:pPr>
              <a:lnSpc>
                <a:spcPts val="4000"/>
              </a:lnSpc>
            </a:pPr>
            <a:r>
              <a:rPr lang="en-US" altLang="zh-TW" sz="2600" b="1" dirty="0">
                <a:solidFill>
                  <a:schemeClr val="bg1"/>
                </a:solidFill>
              </a:rPr>
              <a:t>These are the four perversions of perception, mind, and view.</a:t>
            </a:r>
            <a:r>
              <a:rPr lang="en-US" altLang="zh-TW" sz="2600" dirty="0">
                <a:solidFill>
                  <a:schemeClr val="bg1"/>
                </a:solidFill>
              </a:rPr>
              <a:t> “</a:t>
            </a:r>
            <a:endParaRPr lang="zh-TW" altLang="en-US" sz="2600" dirty="0">
              <a:solidFill>
                <a:schemeClr val="bg1"/>
              </a:solidFill>
            </a:endParaRPr>
          </a:p>
        </p:txBody>
      </p:sp>
    </p:spTree>
    <p:extLst>
      <p:ext uri="{BB962C8B-B14F-4D97-AF65-F5344CB8AC3E}">
        <p14:creationId xmlns:p14="http://schemas.microsoft.com/office/powerpoint/2010/main" val="720890077"/>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EDBF8129-8104-4E88-7C6B-5B574604EC2E}"/>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3" name="文字方塊 2">
            <a:extLst>
              <a:ext uri="{FF2B5EF4-FFF2-40B4-BE49-F238E27FC236}">
                <a16:creationId xmlns:a16="http://schemas.microsoft.com/office/drawing/2014/main" id="{4D3D0B25-8172-7A2E-ED45-8F0D7C73E57C}"/>
              </a:ext>
            </a:extLst>
          </p:cNvPr>
          <p:cNvSpPr txBox="1"/>
          <p:nvPr/>
        </p:nvSpPr>
        <p:spPr>
          <a:xfrm>
            <a:off x="766614" y="1269554"/>
            <a:ext cx="10009112" cy="861774"/>
          </a:xfrm>
          <a:prstGeom prst="rect">
            <a:avLst/>
          </a:prstGeom>
          <a:noFill/>
        </p:spPr>
        <p:txBody>
          <a:bodyPr wrap="square" rtlCol="0">
            <a:spAutoFit/>
          </a:bodyPr>
          <a:lstStyle/>
          <a:p>
            <a:pPr>
              <a:lnSpc>
                <a:spcPts val="3000"/>
              </a:lnSpc>
            </a:pPr>
            <a:r>
              <a:rPr lang="en-US" altLang="zh-TW" sz="2600" i="1" dirty="0" err="1">
                <a:solidFill>
                  <a:schemeClr val="bg1"/>
                </a:solidFill>
              </a:rPr>
              <a:t>Visuddhimagga</a:t>
            </a:r>
            <a:r>
              <a:rPr lang="en-US" altLang="zh-TW" sz="2600" dirty="0">
                <a:solidFill>
                  <a:schemeClr val="bg1"/>
                </a:solidFill>
              </a:rPr>
              <a:t> (</a:t>
            </a:r>
            <a:r>
              <a:rPr lang="en-US" altLang="zh-TW" sz="2600" i="1" dirty="0">
                <a:solidFill>
                  <a:schemeClr val="bg1"/>
                </a:solidFill>
              </a:rPr>
              <a:t>Path of Purification</a:t>
            </a:r>
            <a:r>
              <a:rPr lang="en-US" altLang="zh-TW" sz="2600" dirty="0">
                <a:solidFill>
                  <a:schemeClr val="bg1"/>
                </a:solidFill>
              </a:rPr>
              <a:t>): </a:t>
            </a:r>
          </a:p>
          <a:p>
            <a:pPr>
              <a:lnSpc>
                <a:spcPts val="3000"/>
              </a:lnSpc>
            </a:pPr>
            <a:endParaRPr lang="en-US" altLang="zh-TW" sz="2600" dirty="0">
              <a:solidFill>
                <a:schemeClr val="bg1"/>
              </a:solidFill>
            </a:endParaRPr>
          </a:p>
        </p:txBody>
      </p:sp>
      <p:sp>
        <p:nvSpPr>
          <p:cNvPr id="4" name="文字方塊 3">
            <a:extLst>
              <a:ext uri="{FF2B5EF4-FFF2-40B4-BE49-F238E27FC236}">
                <a16:creationId xmlns:a16="http://schemas.microsoft.com/office/drawing/2014/main" id="{1DF9C87E-3BEA-028C-2ECD-0BAE16C289B2}"/>
              </a:ext>
            </a:extLst>
          </p:cNvPr>
          <p:cNvSpPr txBox="1"/>
          <p:nvPr/>
        </p:nvSpPr>
        <p:spPr>
          <a:xfrm>
            <a:off x="473483" y="2000339"/>
            <a:ext cx="3816424" cy="523220"/>
          </a:xfrm>
          <a:prstGeom prst="rect">
            <a:avLst/>
          </a:prstGeom>
          <a:noFill/>
          <a:ln>
            <a:noFill/>
          </a:ln>
        </p:spPr>
        <p:txBody>
          <a:bodyPr wrap="square" rtlCol="0">
            <a:spAutoFit/>
          </a:bodyPr>
          <a:lstStyle/>
          <a:p>
            <a:r>
              <a:rPr lang="en-US" altLang="zh-TW" sz="2800" b="1" dirty="0">
                <a:solidFill>
                  <a:srgbClr val="FFFF00"/>
                </a:solidFill>
              </a:rPr>
              <a:t>The three rounds (</a:t>
            </a:r>
            <a:r>
              <a:rPr lang="en-US" altLang="zh-TW" sz="2800" b="1" dirty="0" err="1">
                <a:solidFill>
                  <a:srgbClr val="FFFF00"/>
                </a:solidFill>
              </a:rPr>
              <a:t>vaṭṭa</a:t>
            </a:r>
            <a:r>
              <a:rPr lang="en-US" altLang="zh-TW" sz="2800" b="1" dirty="0">
                <a:solidFill>
                  <a:srgbClr val="FFFF00"/>
                </a:solidFill>
              </a:rPr>
              <a:t>)</a:t>
            </a:r>
            <a:endParaRPr lang="zh-TW" altLang="en-US" sz="2800" b="1" dirty="0">
              <a:solidFill>
                <a:srgbClr val="FFFF00"/>
              </a:solidFill>
            </a:endParaRPr>
          </a:p>
        </p:txBody>
      </p:sp>
      <p:sp>
        <p:nvSpPr>
          <p:cNvPr id="5" name="文字方塊 4">
            <a:extLst>
              <a:ext uri="{FF2B5EF4-FFF2-40B4-BE49-F238E27FC236}">
                <a16:creationId xmlns:a16="http://schemas.microsoft.com/office/drawing/2014/main" id="{39A6B917-FD31-4BF0-CAAF-88DB19DEC394}"/>
              </a:ext>
            </a:extLst>
          </p:cNvPr>
          <p:cNvSpPr txBox="1"/>
          <p:nvPr/>
        </p:nvSpPr>
        <p:spPr>
          <a:xfrm>
            <a:off x="4870277" y="2965595"/>
            <a:ext cx="3192244" cy="523220"/>
          </a:xfrm>
          <a:prstGeom prst="rect">
            <a:avLst/>
          </a:prstGeom>
          <a:noFill/>
          <a:ln>
            <a:solidFill>
              <a:srgbClr val="FFFF00"/>
            </a:solidFill>
          </a:ln>
        </p:spPr>
        <p:txBody>
          <a:bodyPr wrap="square" rtlCol="0">
            <a:spAutoFit/>
          </a:bodyPr>
          <a:lstStyle/>
          <a:p>
            <a:r>
              <a:rPr lang="en-US" altLang="zh-TW" sz="2800" dirty="0">
                <a:solidFill>
                  <a:srgbClr val="FFFF00"/>
                </a:solidFill>
              </a:rPr>
              <a:t>Mental defilements</a:t>
            </a:r>
            <a:endParaRPr lang="zh-TW" altLang="en-US" sz="2800" dirty="0">
              <a:solidFill>
                <a:srgbClr val="FFFF00"/>
              </a:solidFill>
            </a:endParaRPr>
          </a:p>
        </p:txBody>
      </p:sp>
      <p:sp>
        <p:nvSpPr>
          <p:cNvPr id="6" name="文字方塊 5">
            <a:extLst>
              <a:ext uri="{FF2B5EF4-FFF2-40B4-BE49-F238E27FC236}">
                <a16:creationId xmlns:a16="http://schemas.microsoft.com/office/drawing/2014/main" id="{762F524B-F9B3-F87A-A724-C9EA8C49F90B}"/>
              </a:ext>
            </a:extLst>
          </p:cNvPr>
          <p:cNvSpPr txBox="1"/>
          <p:nvPr/>
        </p:nvSpPr>
        <p:spPr>
          <a:xfrm>
            <a:off x="8062520" y="5750269"/>
            <a:ext cx="2808312" cy="523220"/>
          </a:xfrm>
          <a:prstGeom prst="rect">
            <a:avLst/>
          </a:prstGeom>
          <a:noFill/>
          <a:ln>
            <a:solidFill>
              <a:srgbClr val="FFFF00"/>
            </a:solidFill>
          </a:ln>
        </p:spPr>
        <p:txBody>
          <a:bodyPr wrap="square" rtlCol="0">
            <a:spAutoFit/>
          </a:bodyPr>
          <a:lstStyle/>
          <a:p>
            <a:r>
              <a:rPr lang="en-US" altLang="zh-TW" sz="2800" dirty="0">
                <a:solidFill>
                  <a:srgbClr val="FFFF00"/>
                </a:solidFill>
              </a:rPr>
              <a:t>Actions (karma)</a:t>
            </a:r>
            <a:endParaRPr lang="zh-TW" altLang="en-US" sz="2800" dirty="0">
              <a:solidFill>
                <a:srgbClr val="FFFF00"/>
              </a:solidFill>
            </a:endParaRPr>
          </a:p>
        </p:txBody>
      </p:sp>
      <p:sp>
        <p:nvSpPr>
          <p:cNvPr id="7" name="文字方塊 6">
            <a:extLst>
              <a:ext uri="{FF2B5EF4-FFF2-40B4-BE49-F238E27FC236}">
                <a16:creationId xmlns:a16="http://schemas.microsoft.com/office/drawing/2014/main" id="{3B50BC9A-AC00-1143-DCC1-E5C774D4DF64}"/>
              </a:ext>
            </a:extLst>
          </p:cNvPr>
          <p:cNvSpPr txBox="1"/>
          <p:nvPr/>
        </p:nvSpPr>
        <p:spPr>
          <a:xfrm>
            <a:off x="1701924" y="5750269"/>
            <a:ext cx="2808312" cy="954107"/>
          </a:xfrm>
          <a:prstGeom prst="rect">
            <a:avLst/>
          </a:prstGeom>
          <a:noFill/>
          <a:ln>
            <a:solidFill>
              <a:srgbClr val="FFFF00"/>
            </a:solidFill>
          </a:ln>
        </p:spPr>
        <p:txBody>
          <a:bodyPr wrap="square" rtlCol="0">
            <a:spAutoFit/>
          </a:bodyPr>
          <a:lstStyle/>
          <a:p>
            <a:r>
              <a:rPr lang="en-US" altLang="zh-TW" sz="2800" dirty="0">
                <a:solidFill>
                  <a:srgbClr val="FFFF00"/>
                </a:solidFill>
              </a:rPr>
              <a:t>Results (suffering)</a:t>
            </a:r>
          </a:p>
          <a:p>
            <a:r>
              <a:rPr lang="en-US" altLang="zh-TW" sz="2800" dirty="0">
                <a:solidFill>
                  <a:srgbClr val="FFFF00"/>
                </a:solidFill>
              </a:rPr>
              <a:t>(five aggregates)</a:t>
            </a:r>
          </a:p>
        </p:txBody>
      </p:sp>
      <p:sp>
        <p:nvSpPr>
          <p:cNvPr id="8" name="箭號: 向右 7">
            <a:extLst>
              <a:ext uri="{FF2B5EF4-FFF2-40B4-BE49-F238E27FC236}">
                <a16:creationId xmlns:a16="http://schemas.microsoft.com/office/drawing/2014/main" id="{AEDDE4BB-D812-9E0A-3C8D-7DDCB8860B81}"/>
              </a:ext>
            </a:extLst>
          </p:cNvPr>
          <p:cNvSpPr/>
          <p:nvPr/>
        </p:nvSpPr>
        <p:spPr>
          <a:xfrm rot="3151554">
            <a:off x="7462663" y="4295506"/>
            <a:ext cx="894162" cy="648072"/>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箭號: 向右 8">
            <a:extLst>
              <a:ext uri="{FF2B5EF4-FFF2-40B4-BE49-F238E27FC236}">
                <a16:creationId xmlns:a16="http://schemas.microsoft.com/office/drawing/2014/main" id="{11D8F435-1EEF-25B7-E2C8-AFDDD5693F16}"/>
              </a:ext>
            </a:extLst>
          </p:cNvPr>
          <p:cNvSpPr/>
          <p:nvPr/>
        </p:nvSpPr>
        <p:spPr>
          <a:xfrm rot="10800000">
            <a:off x="5894153" y="5899930"/>
            <a:ext cx="894162" cy="648072"/>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箭號: 向右 9">
            <a:extLst>
              <a:ext uri="{FF2B5EF4-FFF2-40B4-BE49-F238E27FC236}">
                <a16:creationId xmlns:a16="http://schemas.microsoft.com/office/drawing/2014/main" id="{6D33472F-FC29-37CE-54B7-50858508917E}"/>
              </a:ext>
            </a:extLst>
          </p:cNvPr>
          <p:cNvSpPr/>
          <p:nvPr/>
        </p:nvSpPr>
        <p:spPr>
          <a:xfrm rot="18471896">
            <a:off x="4786695" y="4295391"/>
            <a:ext cx="894162" cy="648072"/>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矩形: 圓角 10">
            <a:extLst>
              <a:ext uri="{FF2B5EF4-FFF2-40B4-BE49-F238E27FC236}">
                <a16:creationId xmlns:a16="http://schemas.microsoft.com/office/drawing/2014/main" id="{3EF8FADC-27A3-7885-5AE6-375F298D1B7F}"/>
              </a:ext>
            </a:extLst>
          </p:cNvPr>
          <p:cNvSpPr/>
          <p:nvPr/>
        </p:nvSpPr>
        <p:spPr>
          <a:xfrm rot="2416951">
            <a:off x="4513470" y="3381229"/>
            <a:ext cx="7050320" cy="2534332"/>
          </a:xfrm>
          <a:prstGeom prst="round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4168B090-30FE-819B-FA64-81A54CC1EC98}"/>
              </a:ext>
            </a:extLst>
          </p:cNvPr>
          <p:cNvSpPr txBox="1"/>
          <p:nvPr/>
        </p:nvSpPr>
        <p:spPr>
          <a:xfrm>
            <a:off x="8941154" y="2287512"/>
            <a:ext cx="2808312" cy="523220"/>
          </a:xfrm>
          <a:prstGeom prst="rect">
            <a:avLst/>
          </a:prstGeom>
          <a:noFill/>
          <a:ln>
            <a:noFill/>
          </a:ln>
        </p:spPr>
        <p:txBody>
          <a:bodyPr wrap="square" rtlCol="0">
            <a:spAutoFit/>
          </a:bodyPr>
          <a:lstStyle/>
          <a:p>
            <a:r>
              <a:rPr lang="en-US" altLang="zh-TW" sz="2800" dirty="0">
                <a:solidFill>
                  <a:srgbClr val="00B0F0"/>
                </a:solidFill>
              </a:rPr>
              <a:t>Origin of suffering</a:t>
            </a:r>
            <a:endParaRPr lang="zh-TW" altLang="en-US" sz="2800" dirty="0">
              <a:solidFill>
                <a:srgbClr val="00B0F0"/>
              </a:solidFill>
            </a:endParaRPr>
          </a:p>
        </p:txBody>
      </p:sp>
      <p:sp>
        <p:nvSpPr>
          <p:cNvPr id="15" name="矩形: 圓角 14">
            <a:extLst>
              <a:ext uri="{FF2B5EF4-FFF2-40B4-BE49-F238E27FC236}">
                <a16:creationId xmlns:a16="http://schemas.microsoft.com/office/drawing/2014/main" id="{8284B4C1-9A64-B062-24D1-03C537D654B5}"/>
              </a:ext>
            </a:extLst>
          </p:cNvPr>
          <p:cNvSpPr/>
          <p:nvPr/>
        </p:nvSpPr>
        <p:spPr>
          <a:xfrm rot="2416951">
            <a:off x="1076206" y="5149746"/>
            <a:ext cx="4800413" cy="2534332"/>
          </a:xfrm>
          <a:prstGeom prst="round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文字方塊 15">
            <a:extLst>
              <a:ext uri="{FF2B5EF4-FFF2-40B4-BE49-F238E27FC236}">
                <a16:creationId xmlns:a16="http://schemas.microsoft.com/office/drawing/2014/main" id="{81D4756B-DCE6-4D4A-48A7-27617EAEBC73}"/>
              </a:ext>
            </a:extLst>
          </p:cNvPr>
          <p:cNvSpPr txBox="1"/>
          <p:nvPr/>
        </p:nvSpPr>
        <p:spPr>
          <a:xfrm>
            <a:off x="128445" y="3706684"/>
            <a:ext cx="2808312" cy="523220"/>
          </a:xfrm>
          <a:prstGeom prst="rect">
            <a:avLst/>
          </a:prstGeom>
          <a:noFill/>
          <a:ln>
            <a:noFill/>
          </a:ln>
        </p:spPr>
        <p:txBody>
          <a:bodyPr wrap="square" rtlCol="0">
            <a:spAutoFit/>
          </a:bodyPr>
          <a:lstStyle/>
          <a:p>
            <a:r>
              <a:rPr lang="en-US" altLang="zh-CN" sz="2800" dirty="0">
                <a:solidFill>
                  <a:srgbClr val="00B0F0"/>
                </a:solidFill>
              </a:rPr>
              <a:t>S</a:t>
            </a:r>
            <a:r>
              <a:rPr lang="en-US" altLang="zh-TW" sz="2800" dirty="0">
                <a:solidFill>
                  <a:srgbClr val="00B0F0"/>
                </a:solidFill>
              </a:rPr>
              <a:t>uffering</a:t>
            </a:r>
            <a:endParaRPr lang="zh-TW" altLang="en-US" sz="2800" dirty="0">
              <a:solidFill>
                <a:srgbClr val="00B0F0"/>
              </a:solidFill>
            </a:endParaRPr>
          </a:p>
        </p:txBody>
      </p:sp>
    </p:spTree>
    <p:extLst>
      <p:ext uri="{BB962C8B-B14F-4D97-AF65-F5344CB8AC3E}">
        <p14:creationId xmlns:p14="http://schemas.microsoft.com/office/powerpoint/2010/main" val="9746321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P spid="15" grpId="0" animBg="1"/>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B0E1312D-18C2-F9E0-722C-6EA56C6C06F6}"/>
              </a:ext>
            </a:extLst>
          </p:cNvPr>
          <p:cNvPicPr>
            <a:picLocks noChangeAspect="1"/>
          </p:cNvPicPr>
          <p:nvPr/>
        </p:nvPicPr>
        <p:blipFill>
          <a:blip r:embed="rId3"/>
          <a:stretch>
            <a:fillRect/>
          </a:stretch>
        </p:blipFill>
        <p:spPr>
          <a:xfrm>
            <a:off x="1197868" y="1394406"/>
            <a:ext cx="9674027" cy="3312368"/>
          </a:xfrm>
          <a:prstGeom prst="rect">
            <a:avLst/>
          </a:prstGeom>
        </p:spPr>
      </p:pic>
      <p:sp>
        <p:nvSpPr>
          <p:cNvPr id="5" name="文字方塊 4">
            <a:extLst>
              <a:ext uri="{FF2B5EF4-FFF2-40B4-BE49-F238E27FC236}">
                <a16:creationId xmlns:a16="http://schemas.microsoft.com/office/drawing/2014/main" id="{78476F75-EF96-B26E-138E-93AAC58571C5}"/>
              </a:ext>
            </a:extLst>
          </p:cNvPr>
          <p:cNvSpPr txBox="1"/>
          <p:nvPr/>
        </p:nvSpPr>
        <p:spPr>
          <a:xfrm>
            <a:off x="2833123" y="6362958"/>
            <a:ext cx="2088231" cy="523220"/>
          </a:xfrm>
          <a:prstGeom prst="rect">
            <a:avLst/>
          </a:prstGeom>
          <a:noFill/>
        </p:spPr>
        <p:txBody>
          <a:bodyPr wrap="square" rtlCol="0">
            <a:spAutoFit/>
          </a:bodyPr>
          <a:lstStyle/>
          <a:p>
            <a:r>
              <a:rPr lang="en-US" altLang="zh-CN" sz="2800" dirty="0">
                <a:solidFill>
                  <a:srgbClr val="FFFF00"/>
                </a:solidFill>
              </a:rPr>
              <a:t>mundane</a:t>
            </a:r>
          </a:p>
        </p:txBody>
      </p:sp>
      <p:sp>
        <p:nvSpPr>
          <p:cNvPr id="6" name="文字方塊 5">
            <a:extLst>
              <a:ext uri="{FF2B5EF4-FFF2-40B4-BE49-F238E27FC236}">
                <a16:creationId xmlns:a16="http://schemas.microsoft.com/office/drawing/2014/main" id="{759BD1D0-966C-490A-48C2-EEA194816D22}"/>
              </a:ext>
            </a:extLst>
          </p:cNvPr>
          <p:cNvSpPr txBox="1"/>
          <p:nvPr/>
        </p:nvSpPr>
        <p:spPr>
          <a:xfrm>
            <a:off x="7534572" y="6362958"/>
            <a:ext cx="2448272" cy="523220"/>
          </a:xfrm>
          <a:prstGeom prst="rect">
            <a:avLst/>
          </a:prstGeom>
          <a:noFill/>
        </p:spPr>
        <p:txBody>
          <a:bodyPr wrap="square" rtlCol="0">
            <a:spAutoFit/>
          </a:bodyPr>
          <a:lstStyle/>
          <a:p>
            <a:r>
              <a:rPr lang="en-US" altLang="zh-CN" sz="2800" dirty="0">
                <a:solidFill>
                  <a:srgbClr val="FFFF00"/>
                </a:solidFill>
              </a:rPr>
              <a:t>supramundane</a:t>
            </a:r>
          </a:p>
        </p:txBody>
      </p:sp>
      <p:sp>
        <p:nvSpPr>
          <p:cNvPr id="7" name="文字方塊 6">
            <a:extLst>
              <a:ext uri="{FF2B5EF4-FFF2-40B4-BE49-F238E27FC236}">
                <a16:creationId xmlns:a16="http://schemas.microsoft.com/office/drawing/2014/main" id="{35E055EA-BF00-7724-8A83-2AB74198633E}"/>
              </a:ext>
            </a:extLst>
          </p:cNvPr>
          <p:cNvSpPr txBox="1"/>
          <p:nvPr/>
        </p:nvSpPr>
        <p:spPr>
          <a:xfrm>
            <a:off x="1953953" y="5384466"/>
            <a:ext cx="2088231" cy="523220"/>
          </a:xfrm>
          <a:prstGeom prst="rect">
            <a:avLst/>
          </a:prstGeom>
          <a:noFill/>
        </p:spPr>
        <p:txBody>
          <a:bodyPr wrap="square" rtlCol="0">
            <a:spAutoFit/>
          </a:bodyPr>
          <a:lstStyle/>
          <a:p>
            <a:r>
              <a:rPr lang="en-US" altLang="zh-CN" sz="2800" dirty="0">
                <a:solidFill>
                  <a:srgbClr val="FFFF00"/>
                </a:solidFill>
              </a:rPr>
              <a:t>effect</a:t>
            </a:r>
          </a:p>
        </p:txBody>
      </p:sp>
      <p:sp>
        <p:nvSpPr>
          <p:cNvPr id="8" name="文字方塊 7">
            <a:extLst>
              <a:ext uri="{FF2B5EF4-FFF2-40B4-BE49-F238E27FC236}">
                <a16:creationId xmlns:a16="http://schemas.microsoft.com/office/drawing/2014/main" id="{A7B09416-02EE-7C62-4AAF-5094A86DEE65}"/>
              </a:ext>
            </a:extLst>
          </p:cNvPr>
          <p:cNvSpPr txBox="1"/>
          <p:nvPr/>
        </p:nvSpPr>
        <p:spPr>
          <a:xfrm>
            <a:off x="4222204" y="5390269"/>
            <a:ext cx="2088231" cy="523220"/>
          </a:xfrm>
          <a:prstGeom prst="rect">
            <a:avLst/>
          </a:prstGeom>
          <a:noFill/>
        </p:spPr>
        <p:txBody>
          <a:bodyPr wrap="square" rtlCol="0">
            <a:spAutoFit/>
          </a:bodyPr>
          <a:lstStyle/>
          <a:p>
            <a:r>
              <a:rPr lang="en-US" altLang="zh-CN" sz="2800" dirty="0">
                <a:solidFill>
                  <a:srgbClr val="FFFF00"/>
                </a:solidFill>
              </a:rPr>
              <a:t>cause</a:t>
            </a:r>
          </a:p>
        </p:txBody>
      </p:sp>
      <p:sp>
        <p:nvSpPr>
          <p:cNvPr id="9" name="文字方塊 8">
            <a:extLst>
              <a:ext uri="{FF2B5EF4-FFF2-40B4-BE49-F238E27FC236}">
                <a16:creationId xmlns:a16="http://schemas.microsoft.com/office/drawing/2014/main" id="{719B953C-F910-97EA-2E3A-EAAD0A1180EA}"/>
              </a:ext>
            </a:extLst>
          </p:cNvPr>
          <p:cNvSpPr txBox="1"/>
          <p:nvPr/>
        </p:nvSpPr>
        <p:spPr>
          <a:xfrm>
            <a:off x="6850498" y="5401887"/>
            <a:ext cx="2088231" cy="523220"/>
          </a:xfrm>
          <a:prstGeom prst="rect">
            <a:avLst/>
          </a:prstGeom>
          <a:noFill/>
        </p:spPr>
        <p:txBody>
          <a:bodyPr wrap="square" rtlCol="0">
            <a:spAutoFit/>
          </a:bodyPr>
          <a:lstStyle/>
          <a:p>
            <a:r>
              <a:rPr lang="en-US" altLang="zh-CN" sz="2800" dirty="0">
                <a:solidFill>
                  <a:srgbClr val="FFFF00"/>
                </a:solidFill>
              </a:rPr>
              <a:t>effect</a:t>
            </a:r>
          </a:p>
        </p:txBody>
      </p:sp>
      <p:sp>
        <p:nvSpPr>
          <p:cNvPr id="10" name="文字方塊 9">
            <a:extLst>
              <a:ext uri="{FF2B5EF4-FFF2-40B4-BE49-F238E27FC236}">
                <a16:creationId xmlns:a16="http://schemas.microsoft.com/office/drawing/2014/main" id="{C2D24EB0-23D0-5C58-EEF1-DDB0576AF719}"/>
              </a:ext>
            </a:extLst>
          </p:cNvPr>
          <p:cNvSpPr txBox="1"/>
          <p:nvPr/>
        </p:nvSpPr>
        <p:spPr>
          <a:xfrm>
            <a:off x="9118749" y="5407690"/>
            <a:ext cx="2088231" cy="523220"/>
          </a:xfrm>
          <a:prstGeom prst="rect">
            <a:avLst/>
          </a:prstGeom>
          <a:noFill/>
        </p:spPr>
        <p:txBody>
          <a:bodyPr wrap="square" rtlCol="0">
            <a:spAutoFit/>
          </a:bodyPr>
          <a:lstStyle/>
          <a:p>
            <a:r>
              <a:rPr lang="en-US" altLang="zh-CN" sz="2800" dirty="0">
                <a:solidFill>
                  <a:srgbClr val="FFFF00"/>
                </a:solidFill>
              </a:rPr>
              <a:t>cause</a:t>
            </a:r>
          </a:p>
        </p:txBody>
      </p:sp>
      <p:sp>
        <p:nvSpPr>
          <p:cNvPr id="11" name="右大括弧 10">
            <a:extLst>
              <a:ext uri="{FF2B5EF4-FFF2-40B4-BE49-F238E27FC236}">
                <a16:creationId xmlns:a16="http://schemas.microsoft.com/office/drawing/2014/main" id="{FCB63183-3652-244A-99D7-6D3F3E92155E}"/>
              </a:ext>
            </a:extLst>
          </p:cNvPr>
          <p:cNvSpPr/>
          <p:nvPr/>
        </p:nvSpPr>
        <p:spPr>
          <a:xfrm rot="5400000">
            <a:off x="3492529" y="5108208"/>
            <a:ext cx="288032" cy="2088231"/>
          </a:xfrm>
          <a:prstGeom prst="rightBrace">
            <a:avLst/>
          </a:prstGeom>
          <a:ln w="1905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右大括弧 11">
            <a:extLst>
              <a:ext uri="{FF2B5EF4-FFF2-40B4-BE49-F238E27FC236}">
                <a16:creationId xmlns:a16="http://schemas.microsoft.com/office/drawing/2014/main" id="{EE4F6529-E6FD-0510-284B-92477D139D44}"/>
              </a:ext>
            </a:extLst>
          </p:cNvPr>
          <p:cNvSpPr/>
          <p:nvPr/>
        </p:nvSpPr>
        <p:spPr>
          <a:xfrm rot="5400000">
            <a:off x="8362664" y="5102819"/>
            <a:ext cx="288032" cy="2088231"/>
          </a:xfrm>
          <a:prstGeom prst="rightBrace">
            <a:avLst/>
          </a:prstGeom>
          <a:ln w="1905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3" name="矩形: 按鈕形 12">
            <a:extLst>
              <a:ext uri="{FF2B5EF4-FFF2-40B4-BE49-F238E27FC236}">
                <a16:creationId xmlns:a16="http://schemas.microsoft.com/office/drawing/2014/main" id="{9F486BC8-A05E-6CFC-EFCE-BAA23AC0C79E}"/>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14" name="矩形 13">
            <a:extLst>
              <a:ext uri="{FF2B5EF4-FFF2-40B4-BE49-F238E27FC236}">
                <a16:creationId xmlns:a16="http://schemas.microsoft.com/office/drawing/2014/main" id="{A80876BD-BBDB-35EE-742A-F8B7BB9F3CDE}"/>
              </a:ext>
            </a:extLst>
          </p:cNvPr>
          <p:cNvSpPr/>
          <p:nvPr/>
        </p:nvSpPr>
        <p:spPr>
          <a:xfrm>
            <a:off x="6095206" y="3009353"/>
            <a:ext cx="2377058" cy="1875854"/>
          </a:xfrm>
          <a:prstGeom prst="rect">
            <a:avLst/>
          </a:prstGeom>
          <a:noFill/>
          <a:ln w="3175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文字方塊 1">
            <a:extLst>
              <a:ext uri="{FF2B5EF4-FFF2-40B4-BE49-F238E27FC236}">
                <a16:creationId xmlns:a16="http://schemas.microsoft.com/office/drawing/2014/main" id="{FB147450-C0D7-4C6B-D521-1A7EFEC03CE3}"/>
              </a:ext>
            </a:extLst>
          </p:cNvPr>
          <p:cNvSpPr txBox="1"/>
          <p:nvPr/>
        </p:nvSpPr>
        <p:spPr>
          <a:xfrm>
            <a:off x="858823" y="4784010"/>
            <a:ext cx="2448272" cy="523220"/>
          </a:xfrm>
          <a:prstGeom prst="rect">
            <a:avLst/>
          </a:prstGeom>
          <a:noFill/>
        </p:spPr>
        <p:txBody>
          <a:bodyPr wrap="square" rtlCol="0">
            <a:spAutoFit/>
          </a:bodyPr>
          <a:lstStyle/>
          <a:p>
            <a:r>
              <a:rPr lang="en-US" altLang="zh-CN" sz="2800" dirty="0">
                <a:solidFill>
                  <a:srgbClr val="FFC000"/>
                </a:solidFill>
              </a:rPr>
              <a:t>Five </a:t>
            </a:r>
            <a:r>
              <a:rPr lang="en-US" altLang="zh-CN" sz="2800" dirty="0" err="1">
                <a:solidFill>
                  <a:srgbClr val="FFC000"/>
                </a:solidFill>
              </a:rPr>
              <a:t>aggregats</a:t>
            </a:r>
            <a:endParaRPr lang="en-US" altLang="zh-CN" sz="2800" dirty="0">
              <a:solidFill>
                <a:srgbClr val="FFC000"/>
              </a:solidFill>
            </a:endParaRPr>
          </a:p>
        </p:txBody>
      </p:sp>
      <p:sp>
        <p:nvSpPr>
          <p:cNvPr id="3" name="文字方塊 2">
            <a:extLst>
              <a:ext uri="{FF2B5EF4-FFF2-40B4-BE49-F238E27FC236}">
                <a16:creationId xmlns:a16="http://schemas.microsoft.com/office/drawing/2014/main" id="{82D0CA2B-1E40-271D-222D-28FC24771F4D}"/>
              </a:ext>
            </a:extLst>
          </p:cNvPr>
          <p:cNvSpPr txBox="1"/>
          <p:nvPr/>
        </p:nvSpPr>
        <p:spPr>
          <a:xfrm>
            <a:off x="3339816" y="4805018"/>
            <a:ext cx="3163075" cy="770596"/>
          </a:xfrm>
          <a:prstGeom prst="rect">
            <a:avLst/>
          </a:prstGeom>
          <a:noFill/>
        </p:spPr>
        <p:txBody>
          <a:bodyPr wrap="square" rtlCol="0">
            <a:spAutoFit/>
          </a:bodyPr>
          <a:lstStyle/>
          <a:p>
            <a:pPr>
              <a:lnSpc>
                <a:spcPts val="2600"/>
              </a:lnSpc>
            </a:pPr>
            <a:r>
              <a:rPr lang="en-US" altLang="zh-CN" sz="2800" dirty="0">
                <a:solidFill>
                  <a:srgbClr val="00B050"/>
                </a:solidFill>
              </a:rPr>
              <a:t>Mental defilements</a:t>
            </a:r>
          </a:p>
          <a:p>
            <a:pPr>
              <a:lnSpc>
                <a:spcPts val="2600"/>
              </a:lnSpc>
            </a:pPr>
            <a:r>
              <a:rPr lang="en-US" altLang="zh-CN" sz="2800" dirty="0">
                <a:solidFill>
                  <a:srgbClr val="00B050"/>
                </a:solidFill>
              </a:rPr>
              <a:t>Actions </a:t>
            </a:r>
          </a:p>
        </p:txBody>
      </p:sp>
    </p:spTree>
    <p:extLst>
      <p:ext uri="{BB962C8B-B14F-4D97-AF65-F5344CB8AC3E}">
        <p14:creationId xmlns:p14="http://schemas.microsoft.com/office/powerpoint/2010/main" val="105584720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8033A2D5-1467-6A0C-6B61-72DAE4658F24}"/>
              </a:ext>
            </a:extLst>
          </p:cNvPr>
          <p:cNvSpPr txBox="1"/>
          <p:nvPr/>
        </p:nvSpPr>
        <p:spPr>
          <a:xfrm>
            <a:off x="766614" y="3719907"/>
            <a:ext cx="10873208" cy="1597745"/>
          </a:xfrm>
          <a:prstGeom prst="rect">
            <a:avLst/>
          </a:prstGeom>
          <a:noFill/>
        </p:spPr>
        <p:txBody>
          <a:bodyPr wrap="square" rtlCol="0">
            <a:spAutoFit/>
          </a:bodyPr>
          <a:lstStyle/>
          <a:p>
            <a:pPr>
              <a:lnSpc>
                <a:spcPts val="4000"/>
              </a:lnSpc>
            </a:pPr>
            <a:r>
              <a:rPr lang="en-US" altLang="zh-CN" sz="2800" dirty="0">
                <a:solidFill>
                  <a:schemeClr val="bg1"/>
                </a:solidFill>
              </a:rPr>
              <a:t>‘</a:t>
            </a:r>
            <a:r>
              <a:rPr lang="en-US" altLang="zh-CN" sz="2800" b="1" dirty="0">
                <a:solidFill>
                  <a:schemeClr val="bg1"/>
                </a:solidFill>
              </a:rPr>
              <a:t>Now this, bhikkhus, is the noble truth of the cessation of suffering: it is the </a:t>
            </a:r>
            <a:r>
              <a:rPr lang="en-US" altLang="zh-CN" sz="2800" b="1" dirty="0" err="1">
                <a:solidFill>
                  <a:schemeClr val="bg1"/>
                </a:solidFill>
              </a:rPr>
              <a:t>remainderless</a:t>
            </a:r>
            <a:r>
              <a:rPr lang="en-US" altLang="zh-CN" sz="2800" b="1" dirty="0">
                <a:solidFill>
                  <a:schemeClr val="bg1"/>
                </a:solidFill>
              </a:rPr>
              <a:t> fading away and cessation of that same craving, the giving up and relinquishing of it, freedom from it, non-reliance on it.</a:t>
            </a:r>
            <a:endParaRPr lang="zh-TW" altLang="en-US" sz="2800" b="1" dirty="0">
              <a:solidFill>
                <a:schemeClr val="bg1"/>
              </a:solidFill>
            </a:endParaRPr>
          </a:p>
        </p:txBody>
      </p:sp>
      <p:sp>
        <p:nvSpPr>
          <p:cNvPr id="6" name="矩形: 按鈕形 5">
            <a:extLst>
              <a:ext uri="{FF2B5EF4-FFF2-40B4-BE49-F238E27FC236}">
                <a16:creationId xmlns:a16="http://schemas.microsoft.com/office/drawing/2014/main" id="{96C52CDD-2362-3872-D085-F4022AC9F622}"/>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7" name="文字方塊 6">
            <a:extLst>
              <a:ext uri="{FF2B5EF4-FFF2-40B4-BE49-F238E27FC236}">
                <a16:creationId xmlns:a16="http://schemas.microsoft.com/office/drawing/2014/main" id="{114664FC-08B1-0AFC-DA62-17602FD576CA}"/>
              </a:ext>
            </a:extLst>
          </p:cNvPr>
          <p:cNvSpPr txBox="1"/>
          <p:nvPr/>
        </p:nvSpPr>
        <p:spPr>
          <a:xfrm>
            <a:off x="1198662" y="1269554"/>
            <a:ext cx="10009112" cy="1071255"/>
          </a:xfrm>
          <a:prstGeom prst="rect">
            <a:avLst/>
          </a:prstGeom>
          <a:noFill/>
        </p:spPr>
        <p:txBody>
          <a:bodyPr wrap="square" rtlCol="0">
            <a:spAutoFit/>
          </a:bodyPr>
          <a:lstStyle/>
          <a:p>
            <a:pPr>
              <a:lnSpc>
                <a:spcPts val="4000"/>
              </a:lnSpc>
            </a:pPr>
            <a:r>
              <a:rPr lang="en-US" altLang="zh-TW" sz="2600" i="1" dirty="0" err="1">
                <a:solidFill>
                  <a:schemeClr val="bg1"/>
                </a:solidFill>
              </a:rPr>
              <a:t>Dhammacakkappavattana</a:t>
            </a:r>
            <a:r>
              <a:rPr lang="en-US" altLang="zh-TW" sz="2600" i="1" dirty="0">
                <a:solidFill>
                  <a:schemeClr val="bg1"/>
                </a:solidFill>
              </a:rPr>
              <a:t> Sutta </a:t>
            </a:r>
          </a:p>
          <a:p>
            <a:pPr>
              <a:lnSpc>
                <a:spcPts val="4000"/>
              </a:lnSpc>
            </a:pPr>
            <a:r>
              <a:rPr lang="en-US" altLang="zh-CN" sz="2600" i="1" dirty="0">
                <a:solidFill>
                  <a:schemeClr val="bg1"/>
                </a:solidFill>
              </a:rPr>
              <a:t>——</a:t>
            </a:r>
            <a:r>
              <a:rPr lang="en-US" altLang="zh-TW" sz="2600" i="1" dirty="0">
                <a:solidFill>
                  <a:schemeClr val="bg1"/>
                </a:solidFill>
              </a:rPr>
              <a:t>The Setting in Motion of the Wheel of the Dharma Discourse  </a:t>
            </a:r>
            <a:endParaRPr lang="zh-TW" altLang="en-US" sz="2600" i="1" dirty="0">
              <a:solidFill>
                <a:schemeClr val="bg1"/>
              </a:solidFill>
            </a:endParaRPr>
          </a:p>
        </p:txBody>
      </p:sp>
      <p:sp>
        <p:nvSpPr>
          <p:cNvPr id="8" name="文字方塊 7">
            <a:extLst>
              <a:ext uri="{FF2B5EF4-FFF2-40B4-BE49-F238E27FC236}">
                <a16:creationId xmlns:a16="http://schemas.microsoft.com/office/drawing/2014/main" id="{5A2548C7-0F21-D3E0-B2A4-904966B662AE}"/>
              </a:ext>
            </a:extLst>
          </p:cNvPr>
          <p:cNvSpPr txBox="1"/>
          <p:nvPr/>
        </p:nvSpPr>
        <p:spPr>
          <a:xfrm>
            <a:off x="811667" y="2654270"/>
            <a:ext cx="11378746" cy="630429"/>
          </a:xfrm>
          <a:prstGeom prst="rect">
            <a:avLst/>
          </a:prstGeom>
          <a:noFill/>
        </p:spPr>
        <p:txBody>
          <a:bodyPr wrap="square" rtlCol="0">
            <a:spAutoFit/>
          </a:bodyPr>
          <a:lstStyle/>
          <a:p>
            <a:pPr>
              <a:lnSpc>
                <a:spcPct val="150000"/>
              </a:lnSpc>
            </a:pPr>
            <a:r>
              <a:rPr lang="en-US" altLang="zh-CN" sz="2600" b="1" dirty="0">
                <a:solidFill>
                  <a:srgbClr val="FFFF00"/>
                </a:solidFill>
              </a:rPr>
              <a:t>The Third Noble Truth – </a:t>
            </a:r>
            <a:r>
              <a:rPr lang="en-US" altLang="zh-CN" sz="2600" b="1" dirty="0" err="1">
                <a:solidFill>
                  <a:srgbClr val="FFFF00"/>
                </a:solidFill>
              </a:rPr>
              <a:t>nirodha</a:t>
            </a:r>
            <a:r>
              <a:rPr lang="en-US" altLang="zh-CN" sz="2600" b="1" dirty="0">
                <a:solidFill>
                  <a:srgbClr val="FFFF00"/>
                </a:solidFill>
              </a:rPr>
              <a:t> (the end of suffering)</a:t>
            </a:r>
            <a:r>
              <a:rPr lang="en-US" altLang="zh-CN" sz="2600" dirty="0">
                <a:solidFill>
                  <a:srgbClr val="FFFF00"/>
                </a:solidFill>
              </a:rPr>
              <a:t> </a:t>
            </a:r>
            <a:endParaRPr lang="zh-TW" altLang="en-US" sz="2600" dirty="0">
              <a:solidFill>
                <a:srgbClr val="FFFF00"/>
              </a:solidFill>
            </a:endParaRPr>
          </a:p>
        </p:txBody>
      </p:sp>
    </p:spTree>
    <p:extLst>
      <p:ext uri="{BB962C8B-B14F-4D97-AF65-F5344CB8AC3E}">
        <p14:creationId xmlns:p14="http://schemas.microsoft.com/office/powerpoint/2010/main" val="4030588619"/>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148A67B4-5D7A-44A1-98CD-69C2EC66C05B}"/>
              </a:ext>
            </a:extLst>
          </p:cNvPr>
          <p:cNvSpPr txBox="1"/>
          <p:nvPr/>
        </p:nvSpPr>
        <p:spPr>
          <a:xfrm>
            <a:off x="549868" y="1197255"/>
            <a:ext cx="11378746" cy="4897182"/>
          </a:xfrm>
          <a:prstGeom prst="rect">
            <a:avLst/>
          </a:prstGeom>
          <a:noFill/>
        </p:spPr>
        <p:txBody>
          <a:bodyPr wrap="square" rtlCol="0">
            <a:spAutoFit/>
          </a:bodyPr>
          <a:lstStyle/>
          <a:p>
            <a:pPr>
              <a:lnSpc>
                <a:spcPct val="150000"/>
              </a:lnSpc>
            </a:pPr>
            <a:r>
              <a:rPr lang="en-US" altLang="zh-CN" sz="2800" b="1" dirty="0">
                <a:solidFill>
                  <a:schemeClr val="bg1"/>
                </a:solidFill>
              </a:rPr>
              <a:t>The Third Noble Truth – </a:t>
            </a:r>
            <a:r>
              <a:rPr lang="en-US" altLang="zh-CN" sz="2800" b="1" dirty="0" err="1">
                <a:solidFill>
                  <a:schemeClr val="bg1"/>
                </a:solidFill>
              </a:rPr>
              <a:t>nirodha</a:t>
            </a:r>
            <a:endParaRPr lang="en-US" altLang="zh-CN" sz="2800" b="1" dirty="0">
              <a:solidFill>
                <a:schemeClr val="bg1"/>
              </a:solidFill>
            </a:endParaRPr>
          </a:p>
          <a:p>
            <a:pPr>
              <a:lnSpc>
                <a:spcPct val="150000"/>
              </a:lnSpc>
              <a:spcBef>
                <a:spcPts val="1800"/>
              </a:spcBef>
            </a:pPr>
            <a:r>
              <a:rPr lang="en-US" altLang="zh-CN" sz="2800" b="1" dirty="0" err="1">
                <a:solidFill>
                  <a:schemeClr val="bg1"/>
                </a:solidFill>
              </a:rPr>
              <a:t>Nirvāna</a:t>
            </a:r>
            <a:r>
              <a:rPr lang="en-US" altLang="zh-CN" sz="2800" dirty="0">
                <a:solidFill>
                  <a:schemeClr val="bg1"/>
                </a:solidFill>
              </a:rPr>
              <a:t> (Pali: </a:t>
            </a:r>
            <a:r>
              <a:rPr lang="en-US" altLang="zh-CN" sz="2800" dirty="0" err="1">
                <a:solidFill>
                  <a:schemeClr val="bg1"/>
                </a:solidFill>
              </a:rPr>
              <a:t>nibbāna</a:t>
            </a:r>
            <a:r>
              <a:rPr lang="en-US" altLang="zh-CN" sz="2800" dirty="0">
                <a:solidFill>
                  <a:schemeClr val="bg1"/>
                </a:solidFill>
              </a:rPr>
              <a:t>) is ‘blowing out’ or ‘quenching’ of the activities of the worldly mind and its related suffering. </a:t>
            </a:r>
            <a:r>
              <a:rPr lang="en-US" altLang="zh-CN" sz="2800" dirty="0" err="1">
                <a:solidFill>
                  <a:schemeClr val="bg1"/>
                </a:solidFill>
              </a:rPr>
              <a:t>Nirvāna</a:t>
            </a:r>
            <a:r>
              <a:rPr lang="en-US" altLang="zh-CN" sz="2800" dirty="0">
                <a:solidFill>
                  <a:schemeClr val="bg1"/>
                </a:solidFill>
              </a:rPr>
              <a:t> is the goal of the Buddhist path and marks the release from worldly suffering and rebirths in </a:t>
            </a:r>
            <a:r>
              <a:rPr lang="en-US" altLang="zh-CN" sz="2800" dirty="0" err="1">
                <a:solidFill>
                  <a:schemeClr val="bg1"/>
                </a:solidFill>
              </a:rPr>
              <a:t>saṃsāra</a:t>
            </a:r>
            <a:r>
              <a:rPr lang="en-US" altLang="zh-CN" sz="2800" dirty="0">
                <a:solidFill>
                  <a:schemeClr val="bg1"/>
                </a:solidFill>
              </a:rPr>
              <a:t>. </a:t>
            </a:r>
            <a:r>
              <a:rPr lang="en-US" altLang="zh-CN" sz="2800" dirty="0" err="1">
                <a:solidFill>
                  <a:schemeClr val="bg1"/>
                </a:solidFill>
              </a:rPr>
              <a:t>Nirvāna</a:t>
            </a:r>
            <a:r>
              <a:rPr lang="en-US" altLang="zh-CN" sz="2800" dirty="0">
                <a:solidFill>
                  <a:schemeClr val="bg1"/>
                </a:solidFill>
              </a:rPr>
              <a:t> has commonly been interpreted as the extinction of the ‘three fires’, or ‘three poisons’, greed, hatred and ignorance. When these fires are extinguished, release from the cycle of rebirth (</a:t>
            </a:r>
            <a:r>
              <a:rPr lang="en-US" altLang="zh-CN" sz="2800" dirty="0" err="1">
                <a:solidFill>
                  <a:schemeClr val="bg1"/>
                </a:solidFill>
              </a:rPr>
              <a:t>saṃsāra</a:t>
            </a:r>
            <a:r>
              <a:rPr lang="en-US" altLang="zh-CN" sz="2800" dirty="0">
                <a:solidFill>
                  <a:schemeClr val="bg1"/>
                </a:solidFill>
              </a:rPr>
              <a:t>) is attained.  </a:t>
            </a:r>
            <a:endParaRPr lang="zh-TW" altLang="en-US" sz="2800" dirty="0">
              <a:solidFill>
                <a:schemeClr val="bg1"/>
              </a:solidFill>
            </a:endParaRPr>
          </a:p>
        </p:txBody>
      </p:sp>
      <p:sp>
        <p:nvSpPr>
          <p:cNvPr id="2" name="矩形: 按鈕形 1">
            <a:extLst>
              <a:ext uri="{FF2B5EF4-FFF2-40B4-BE49-F238E27FC236}">
                <a16:creationId xmlns:a16="http://schemas.microsoft.com/office/drawing/2014/main" id="{F3C4D819-495E-E07A-75F7-19353DBD327B}"/>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Tree>
    <p:extLst>
      <p:ext uri="{BB962C8B-B14F-4D97-AF65-F5344CB8AC3E}">
        <p14:creationId xmlns:p14="http://schemas.microsoft.com/office/powerpoint/2010/main" val="13478484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1277"/>
    </mc:Choice>
    <mc:Fallback xmlns="">
      <p:transition spd="slow" advTm="9127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91F40360-6DC6-40C1-8047-2E5EBB84561E}"/>
              </a:ext>
            </a:extLst>
          </p:cNvPr>
          <p:cNvSpPr txBox="1"/>
          <p:nvPr/>
        </p:nvSpPr>
        <p:spPr>
          <a:xfrm>
            <a:off x="910630" y="1589310"/>
            <a:ext cx="10586555" cy="1597745"/>
          </a:xfrm>
          <a:prstGeom prst="rect">
            <a:avLst/>
          </a:prstGeom>
          <a:noFill/>
        </p:spPr>
        <p:txBody>
          <a:bodyPr wrap="square" rtlCol="0">
            <a:spAutoFit/>
          </a:bodyPr>
          <a:lstStyle/>
          <a:p>
            <a:pPr>
              <a:lnSpc>
                <a:spcPts val="4000"/>
              </a:lnSpc>
            </a:pPr>
            <a:r>
              <a:rPr lang="en-US" altLang="zh-TW" sz="2800" dirty="0" err="1">
                <a:solidFill>
                  <a:schemeClr val="bg1"/>
                </a:solidFill>
              </a:rPr>
              <a:t>Nirvāna</a:t>
            </a:r>
            <a:r>
              <a:rPr lang="en-US" altLang="zh-TW" sz="2800" dirty="0">
                <a:solidFill>
                  <a:schemeClr val="bg1"/>
                </a:solidFill>
              </a:rPr>
              <a:t> is regarded as an uncompounded or unconditioned (</a:t>
            </a:r>
            <a:r>
              <a:rPr lang="en-US" altLang="zh-TW" sz="2800" dirty="0" err="1">
                <a:solidFill>
                  <a:schemeClr val="bg1"/>
                </a:solidFill>
              </a:rPr>
              <a:t>asankhata</a:t>
            </a:r>
            <a:r>
              <a:rPr lang="en-US" altLang="zh-TW" sz="2800" dirty="0">
                <a:solidFill>
                  <a:schemeClr val="bg1"/>
                </a:solidFill>
              </a:rPr>
              <a:t>) dhamma (phenomenon) which is ‘transmundane’ and which is beyond our normal dualistic conceptions.</a:t>
            </a:r>
          </a:p>
        </p:txBody>
      </p:sp>
      <p:sp>
        <p:nvSpPr>
          <p:cNvPr id="2" name="矩形: 按鈕形 1">
            <a:extLst>
              <a:ext uri="{FF2B5EF4-FFF2-40B4-BE49-F238E27FC236}">
                <a16:creationId xmlns:a16="http://schemas.microsoft.com/office/drawing/2014/main" id="{2AAC3B6C-AC21-26AD-B27F-FF4D835A742E}"/>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3" name="文字方塊 2">
            <a:extLst>
              <a:ext uri="{FF2B5EF4-FFF2-40B4-BE49-F238E27FC236}">
                <a16:creationId xmlns:a16="http://schemas.microsoft.com/office/drawing/2014/main" id="{3B46DF7B-916C-3C43-664F-238260756933}"/>
              </a:ext>
            </a:extLst>
          </p:cNvPr>
          <p:cNvSpPr txBox="1"/>
          <p:nvPr/>
        </p:nvSpPr>
        <p:spPr>
          <a:xfrm>
            <a:off x="910630" y="3029470"/>
            <a:ext cx="10586555" cy="3136628"/>
          </a:xfrm>
          <a:prstGeom prst="rect">
            <a:avLst/>
          </a:prstGeom>
          <a:noFill/>
        </p:spPr>
        <p:txBody>
          <a:bodyPr wrap="square" rtlCol="0">
            <a:spAutoFit/>
          </a:bodyPr>
          <a:lstStyle/>
          <a:p>
            <a:pPr>
              <a:lnSpc>
                <a:spcPts val="4000"/>
              </a:lnSpc>
            </a:pPr>
            <a:endParaRPr lang="en-US" altLang="zh-TW" sz="2800" dirty="0">
              <a:solidFill>
                <a:schemeClr val="bg1"/>
              </a:solidFill>
            </a:endParaRPr>
          </a:p>
          <a:p>
            <a:pPr>
              <a:lnSpc>
                <a:spcPts val="4000"/>
              </a:lnSpc>
            </a:pPr>
            <a:r>
              <a:rPr lang="en-US" altLang="zh-TW" sz="2800" dirty="0" err="1">
                <a:solidFill>
                  <a:schemeClr val="bg1"/>
                </a:solidFill>
              </a:rPr>
              <a:t>Nirvāna</a:t>
            </a:r>
            <a:r>
              <a:rPr lang="en-US" altLang="zh-TW" sz="2800" dirty="0">
                <a:solidFill>
                  <a:schemeClr val="bg1"/>
                </a:solidFill>
              </a:rPr>
              <a:t> is the highest state of profound well-being a human is capable of attaining. The mind awakens from delusion, is liberated from bondage, is cleansed of all its defilements, becomes entirely at peace, experiences the complete cessation of suffering, and is no longer reborn. </a:t>
            </a:r>
          </a:p>
        </p:txBody>
      </p:sp>
    </p:spTree>
    <p:extLst>
      <p:ext uri="{BB962C8B-B14F-4D97-AF65-F5344CB8AC3E}">
        <p14:creationId xmlns:p14="http://schemas.microsoft.com/office/powerpoint/2010/main" val="16082819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789292"/>
    </mc:Choice>
    <mc:Fallback xmlns="">
      <p:transition spd="slow" advTm="7892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FDA7B6E2-E574-48B0-A0DE-7587FBF6FF06}"/>
              </a:ext>
            </a:extLst>
          </p:cNvPr>
          <p:cNvSpPr txBox="1"/>
          <p:nvPr/>
        </p:nvSpPr>
        <p:spPr>
          <a:xfrm>
            <a:off x="621885" y="990025"/>
            <a:ext cx="4933190" cy="571897"/>
          </a:xfrm>
          <a:prstGeom prst="rect">
            <a:avLst/>
          </a:prstGeom>
          <a:noFill/>
        </p:spPr>
        <p:txBody>
          <a:bodyPr wrap="square" rtlCol="0">
            <a:spAutoFit/>
          </a:bodyPr>
          <a:lstStyle/>
          <a:p>
            <a:pPr>
              <a:lnSpc>
                <a:spcPts val="4000"/>
              </a:lnSpc>
            </a:pPr>
            <a:r>
              <a:rPr lang="en-US" altLang="zh-TW" sz="2800" dirty="0">
                <a:solidFill>
                  <a:schemeClr val="bg1"/>
                </a:solidFill>
              </a:rPr>
              <a:t>There are two stages in </a:t>
            </a:r>
            <a:r>
              <a:rPr lang="en-US" altLang="zh-TW" sz="2800" dirty="0" err="1">
                <a:solidFill>
                  <a:schemeClr val="bg1"/>
                </a:solidFill>
              </a:rPr>
              <a:t>Nirvāna</a:t>
            </a:r>
            <a:r>
              <a:rPr lang="en-US" altLang="zh-TW" sz="2800" dirty="0">
                <a:solidFill>
                  <a:schemeClr val="bg1"/>
                </a:solidFill>
              </a:rPr>
              <a:t>:</a:t>
            </a:r>
            <a:endParaRPr lang="zh-TW" altLang="en-US" sz="2800" i="1" dirty="0">
              <a:solidFill>
                <a:schemeClr val="bg1"/>
              </a:solidFill>
            </a:endParaRPr>
          </a:p>
        </p:txBody>
      </p:sp>
      <p:sp>
        <p:nvSpPr>
          <p:cNvPr id="6" name="文字方塊 5">
            <a:extLst>
              <a:ext uri="{FF2B5EF4-FFF2-40B4-BE49-F238E27FC236}">
                <a16:creationId xmlns:a16="http://schemas.microsoft.com/office/drawing/2014/main" id="{8B9A3F6C-EAAD-4836-939B-EF2D93BDC15A}"/>
              </a:ext>
            </a:extLst>
          </p:cNvPr>
          <p:cNvSpPr txBox="1"/>
          <p:nvPr/>
        </p:nvSpPr>
        <p:spPr>
          <a:xfrm>
            <a:off x="621885" y="1845412"/>
            <a:ext cx="11180698" cy="2624009"/>
          </a:xfrm>
          <a:prstGeom prst="rect">
            <a:avLst/>
          </a:prstGeom>
          <a:noFill/>
        </p:spPr>
        <p:txBody>
          <a:bodyPr wrap="square" rtlCol="0">
            <a:spAutoFit/>
          </a:bodyPr>
          <a:lstStyle/>
          <a:p>
            <a:pPr marL="514401" indent="-514401">
              <a:lnSpc>
                <a:spcPts val="4000"/>
              </a:lnSpc>
              <a:buAutoNum type="arabicPeriod"/>
            </a:pPr>
            <a:r>
              <a:rPr lang="en-US" altLang="zh-TW" sz="2800" b="1" dirty="0" err="1">
                <a:solidFill>
                  <a:schemeClr val="bg1"/>
                </a:solidFill>
              </a:rPr>
              <a:t>Nirvāna</a:t>
            </a:r>
            <a:r>
              <a:rPr lang="en-US" altLang="zh-TW" sz="2800" b="1" dirty="0">
                <a:solidFill>
                  <a:schemeClr val="bg1"/>
                </a:solidFill>
              </a:rPr>
              <a:t> with remainder:</a:t>
            </a:r>
            <a:r>
              <a:rPr lang="en-US" altLang="zh-TW" sz="2800" dirty="0">
                <a:solidFill>
                  <a:schemeClr val="bg1"/>
                </a:solidFill>
              </a:rPr>
              <a:t>  </a:t>
            </a:r>
            <a:r>
              <a:rPr lang="en-US" altLang="zh-TW" sz="2800" dirty="0" err="1">
                <a:solidFill>
                  <a:schemeClr val="bg1"/>
                </a:solidFill>
              </a:rPr>
              <a:t>Nirvāna</a:t>
            </a:r>
            <a:r>
              <a:rPr lang="en-US" altLang="zh-TW" sz="2800" dirty="0">
                <a:solidFill>
                  <a:schemeClr val="bg1"/>
                </a:solidFill>
              </a:rPr>
              <a:t> is attained during one's life, when the fires are extinguished. There is still the ‘residue’ of the five aggregates, which however is not ‘burning’. </a:t>
            </a:r>
            <a:r>
              <a:rPr lang="en-US" altLang="zh-TW" sz="2800" dirty="0" err="1">
                <a:solidFill>
                  <a:schemeClr val="bg1"/>
                </a:solidFill>
              </a:rPr>
              <a:t>Nirvāna</a:t>
            </a:r>
            <a:r>
              <a:rPr lang="en-US" altLang="zh-TW" sz="2800" dirty="0">
                <a:solidFill>
                  <a:schemeClr val="bg1"/>
                </a:solidFill>
              </a:rPr>
              <a:t>-in-this-life is believed to result in a transformed mind with qualities such as happiness, freedom of negative mental states, peacefulness and non-reactiveness.</a:t>
            </a:r>
          </a:p>
        </p:txBody>
      </p:sp>
      <p:sp>
        <p:nvSpPr>
          <p:cNvPr id="7" name="文字方塊 6">
            <a:extLst>
              <a:ext uri="{FF2B5EF4-FFF2-40B4-BE49-F238E27FC236}">
                <a16:creationId xmlns:a16="http://schemas.microsoft.com/office/drawing/2014/main" id="{3E740C5E-B7FE-4DCB-9B4F-1AEF589A66CF}"/>
              </a:ext>
            </a:extLst>
          </p:cNvPr>
          <p:cNvSpPr txBox="1"/>
          <p:nvPr/>
        </p:nvSpPr>
        <p:spPr>
          <a:xfrm>
            <a:off x="626303" y="4729714"/>
            <a:ext cx="11018659" cy="1084925"/>
          </a:xfrm>
          <a:prstGeom prst="rect">
            <a:avLst/>
          </a:prstGeom>
          <a:noFill/>
        </p:spPr>
        <p:txBody>
          <a:bodyPr wrap="square" rtlCol="0">
            <a:spAutoFit/>
          </a:bodyPr>
          <a:lstStyle/>
          <a:p>
            <a:pPr marL="514401" indent="-514401">
              <a:lnSpc>
                <a:spcPts val="4000"/>
              </a:lnSpc>
              <a:buFont typeface="+mj-lt"/>
              <a:buAutoNum type="arabicPeriod" startAt="2"/>
            </a:pPr>
            <a:r>
              <a:rPr lang="en-US" altLang="zh-TW" sz="2800" b="1" dirty="0" err="1">
                <a:solidFill>
                  <a:schemeClr val="bg1"/>
                </a:solidFill>
              </a:rPr>
              <a:t>Nirvāna</a:t>
            </a:r>
            <a:r>
              <a:rPr lang="en-US" altLang="zh-TW" sz="2800" b="1" dirty="0">
                <a:solidFill>
                  <a:schemeClr val="bg1"/>
                </a:solidFill>
              </a:rPr>
              <a:t> without remainder:</a:t>
            </a:r>
            <a:r>
              <a:rPr lang="en-US" altLang="zh-TW" sz="2800" dirty="0">
                <a:solidFill>
                  <a:schemeClr val="bg1"/>
                </a:solidFill>
              </a:rPr>
              <a:t>   This is the final </a:t>
            </a:r>
            <a:r>
              <a:rPr lang="en-US" altLang="zh-TW" sz="2800" dirty="0" err="1">
                <a:solidFill>
                  <a:schemeClr val="bg1"/>
                </a:solidFill>
              </a:rPr>
              <a:t>Nirvāna</a:t>
            </a:r>
            <a:r>
              <a:rPr lang="en-US" altLang="zh-TW" sz="2800" dirty="0">
                <a:solidFill>
                  <a:schemeClr val="bg1"/>
                </a:solidFill>
              </a:rPr>
              <a:t>, or </a:t>
            </a:r>
            <a:r>
              <a:rPr lang="en-US" altLang="zh-TW" sz="2800" dirty="0" err="1">
                <a:solidFill>
                  <a:schemeClr val="bg1"/>
                </a:solidFill>
              </a:rPr>
              <a:t>pariNirvāna</a:t>
            </a:r>
            <a:r>
              <a:rPr lang="en-US" altLang="zh-TW" sz="2800" dirty="0">
                <a:solidFill>
                  <a:schemeClr val="bg1"/>
                </a:solidFill>
              </a:rPr>
              <a:t> or "blowing out" at the moment of death, when there is no fuel left.</a:t>
            </a:r>
          </a:p>
        </p:txBody>
      </p:sp>
      <p:sp>
        <p:nvSpPr>
          <p:cNvPr id="8" name="文字方塊 7">
            <a:extLst>
              <a:ext uri="{FF2B5EF4-FFF2-40B4-BE49-F238E27FC236}">
                <a16:creationId xmlns:a16="http://schemas.microsoft.com/office/drawing/2014/main" id="{710B90ED-8F12-4C3C-BE1F-13F75EA7D2E4}"/>
              </a:ext>
            </a:extLst>
          </p:cNvPr>
          <p:cNvSpPr txBox="1"/>
          <p:nvPr/>
        </p:nvSpPr>
        <p:spPr>
          <a:xfrm>
            <a:off x="909955" y="6038869"/>
            <a:ext cx="7057703" cy="544836"/>
          </a:xfrm>
          <a:prstGeom prst="rect">
            <a:avLst/>
          </a:prstGeom>
          <a:noFill/>
        </p:spPr>
        <p:txBody>
          <a:bodyPr wrap="square" rtlCol="0">
            <a:spAutoFit/>
          </a:bodyPr>
          <a:lstStyle/>
          <a:p>
            <a:pPr>
              <a:lnSpc>
                <a:spcPts val="4000"/>
              </a:lnSpc>
            </a:pPr>
            <a:r>
              <a:rPr lang="en-US" altLang="zh-TW" sz="2000" b="1" dirty="0" err="1">
                <a:solidFill>
                  <a:schemeClr val="bg1"/>
                </a:solidFill>
              </a:rPr>
              <a:t>Nirvāna</a:t>
            </a:r>
            <a:r>
              <a:rPr lang="en-US" altLang="zh-TW" sz="2000" dirty="0">
                <a:solidFill>
                  <a:schemeClr val="bg1"/>
                </a:solidFill>
              </a:rPr>
              <a:t>: https://en.wikipedia.org/wiki/Nirvāna_(Buddhism)</a:t>
            </a:r>
          </a:p>
        </p:txBody>
      </p:sp>
      <p:sp>
        <p:nvSpPr>
          <p:cNvPr id="2" name="矩形: 按鈕形 1">
            <a:extLst>
              <a:ext uri="{FF2B5EF4-FFF2-40B4-BE49-F238E27FC236}">
                <a16:creationId xmlns:a16="http://schemas.microsoft.com/office/drawing/2014/main" id="{96FB709B-B57D-3124-4F51-879427C31854}"/>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Tree>
    <p:custDataLst>
      <p:tags r:id="rId2"/>
    </p:custDataLst>
    <p:extLst>
      <p:ext uri="{BB962C8B-B14F-4D97-AF65-F5344CB8AC3E}">
        <p14:creationId xmlns:p14="http://schemas.microsoft.com/office/powerpoint/2010/main" val="29914357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7669"/>
    </mc:Choice>
    <mc:Fallback xmlns="">
      <p:transition spd="slow" advTm="976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73430F01-6A54-DE9C-82B1-AF4F4BE48F79}"/>
              </a:ext>
            </a:extLst>
          </p:cNvPr>
          <p:cNvPicPr>
            <a:picLocks noChangeAspect="1"/>
          </p:cNvPicPr>
          <p:nvPr/>
        </p:nvPicPr>
        <p:blipFill>
          <a:blip r:embed="rId3"/>
          <a:stretch>
            <a:fillRect/>
          </a:stretch>
        </p:blipFill>
        <p:spPr>
          <a:xfrm>
            <a:off x="1197868" y="1394406"/>
            <a:ext cx="9674027" cy="3312368"/>
          </a:xfrm>
          <a:prstGeom prst="rect">
            <a:avLst/>
          </a:prstGeom>
        </p:spPr>
      </p:pic>
      <p:sp>
        <p:nvSpPr>
          <p:cNvPr id="5" name="文字方塊 4">
            <a:extLst>
              <a:ext uri="{FF2B5EF4-FFF2-40B4-BE49-F238E27FC236}">
                <a16:creationId xmlns:a16="http://schemas.microsoft.com/office/drawing/2014/main" id="{777FA239-51DF-986B-F92D-CA221C33EDEC}"/>
              </a:ext>
            </a:extLst>
          </p:cNvPr>
          <p:cNvSpPr txBox="1"/>
          <p:nvPr/>
        </p:nvSpPr>
        <p:spPr>
          <a:xfrm>
            <a:off x="2833123" y="6073920"/>
            <a:ext cx="2088231" cy="523220"/>
          </a:xfrm>
          <a:prstGeom prst="rect">
            <a:avLst/>
          </a:prstGeom>
          <a:noFill/>
        </p:spPr>
        <p:txBody>
          <a:bodyPr wrap="square" rtlCol="0">
            <a:spAutoFit/>
          </a:bodyPr>
          <a:lstStyle/>
          <a:p>
            <a:r>
              <a:rPr lang="en-US" altLang="zh-CN" sz="2800" dirty="0">
                <a:solidFill>
                  <a:srgbClr val="FFFF00"/>
                </a:solidFill>
              </a:rPr>
              <a:t>mundane</a:t>
            </a:r>
          </a:p>
        </p:txBody>
      </p:sp>
      <p:sp>
        <p:nvSpPr>
          <p:cNvPr id="6" name="文字方塊 5">
            <a:extLst>
              <a:ext uri="{FF2B5EF4-FFF2-40B4-BE49-F238E27FC236}">
                <a16:creationId xmlns:a16="http://schemas.microsoft.com/office/drawing/2014/main" id="{C0C58C15-BDBB-7455-A642-9BAC96D64333}"/>
              </a:ext>
            </a:extLst>
          </p:cNvPr>
          <p:cNvSpPr txBox="1"/>
          <p:nvPr/>
        </p:nvSpPr>
        <p:spPr>
          <a:xfrm>
            <a:off x="7534572" y="6074926"/>
            <a:ext cx="2448272" cy="523220"/>
          </a:xfrm>
          <a:prstGeom prst="rect">
            <a:avLst/>
          </a:prstGeom>
          <a:noFill/>
        </p:spPr>
        <p:txBody>
          <a:bodyPr wrap="square" rtlCol="0">
            <a:spAutoFit/>
          </a:bodyPr>
          <a:lstStyle/>
          <a:p>
            <a:r>
              <a:rPr lang="en-US" altLang="zh-CN" sz="2800" dirty="0">
                <a:solidFill>
                  <a:srgbClr val="FFFF00"/>
                </a:solidFill>
              </a:rPr>
              <a:t>supramundane</a:t>
            </a:r>
          </a:p>
        </p:txBody>
      </p:sp>
      <p:sp>
        <p:nvSpPr>
          <p:cNvPr id="7" name="文字方塊 6">
            <a:extLst>
              <a:ext uri="{FF2B5EF4-FFF2-40B4-BE49-F238E27FC236}">
                <a16:creationId xmlns:a16="http://schemas.microsoft.com/office/drawing/2014/main" id="{557547C3-E788-E83D-E9DF-6B55278A0038}"/>
              </a:ext>
            </a:extLst>
          </p:cNvPr>
          <p:cNvSpPr txBox="1"/>
          <p:nvPr/>
        </p:nvSpPr>
        <p:spPr>
          <a:xfrm>
            <a:off x="1953953" y="5095428"/>
            <a:ext cx="2088231" cy="523220"/>
          </a:xfrm>
          <a:prstGeom prst="rect">
            <a:avLst/>
          </a:prstGeom>
          <a:noFill/>
        </p:spPr>
        <p:txBody>
          <a:bodyPr wrap="square" rtlCol="0">
            <a:spAutoFit/>
          </a:bodyPr>
          <a:lstStyle/>
          <a:p>
            <a:r>
              <a:rPr lang="en-US" altLang="zh-CN" sz="2800" dirty="0">
                <a:solidFill>
                  <a:srgbClr val="FFFF00"/>
                </a:solidFill>
              </a:rPr>
              <a:t>effect</a:t>
            </a:r>
          </a:p>
        </p:txBody>
      </p:sp>
      <p:sp>
        <p:nvSpPr>
          <p:cNvPr id="8" name="文字方塊 7">
            <a:extLst>
              <a:ext uri="{FF2B5EF4-FFF2-40B4-BE49-F238E27FC236}">
                <a16:creationId xmlns:a16="http://schemas.microsoft.com/office/drawing/2014/main" id="{A3ADFAFA-FF1A-A144-B746-68EBC8300619}"/>
              </a:ext>
            </a:extLst>
          </p:cNvPr>
          <p:cNvSpPr txBox="1"/>
          <p:nvPr/>
        </p:nvSpPr>
        <p:spPr>
          <a:xfrm>
            <a:off x="4222204" y="5101231"/>
            <a:ext cx="2088231" cy="523220"/>
          </a:xfrm>
          <a:prstGeom prst="rect">
            <a:avLst/>
          </a:prstGeom>
          <a:noFill/>
        </p:spPr>
        <p:txBody>
          <a:bodyPr wrap="square" rtlCol="0">
            <a:spAutoFit/>
          </a:bodyPr>
          <a:lstStyle/>
          <a:p>
            <a:r>
              <a:rPr lang="en-US" altLang="zh-CN" sz="2800" dirty="0">
                <a:solidFill>
                  <a:srgbClr val="FFFF00"/>
                </a:solidFill>
              </a:rPr>
              <a:t>cause</a:t>
            </a:r>
          </a:p>
        </p:txBody>
      </p:sp>
      <p:sp>
        <p:nvSpPr>
          <p:cNvPr id="9" name="文字方塊 8">
            <a:extLst>
              <a:ext uri="{FF2B5EF4-FFF2-40B4-BE49-F238E27FC236}">
                <a16:creationId xmlns:a16="http://schemas.microsoft.com/office/drawing/2014/main" id="{B1B56FBC-2704-9776-B6F6-2A21CEB628DD}"/>
              </a:ext>
            </a:extLst>
          </p:cNvPr>
          <p:cNvSpPr txBox="1"/>
          <p:nvPr/>
        </p:nvSpPr>
        <p:spPr>
          <a:xfrm>
            <a:off x="6850498" y="5113855"/>
            <a:ext cx="2088231" cy="523220"/>
          </a:xfrm>
          <a:prstGeom prst="rect">
            <a:avLst/>
          </a:prstGeom>
          <a:noFill/>
        </p:spPr>
        <p:txBody>
          <a:bodyPr wrap="square" rtlCol="0">
            <a:spAutoFit/>
          </a:bodyPr>
          <a:lstStyle/>
          <a:p>
            <a:r>
              <a:rPr lang="en-US" altLang="zh-CN" sz="2800" dirty="0">
                <a:solidFill>
                  <a:srgbClr val="FFFF00"/>
                </a:solidFill>
              </a:rPr>
              <a:t>effect</a:t>
            </a:r>
          </a:p>
        </p:txBody>
      </p:sp>
      <p:sp>
        <p:nvSpPr>
          <p:cNvPr id="10" name="文字方塊 9">
            <a:extLst>
              <a:ext uri="{FF2B5EF4-FFF2-40B4-BE49-F238E27FC236}">
                <a16:creationId xmlns:a16="http://schemas.microsoft.com/office/drawing/2014/main" id="{9ABA14AD-1D45-BB34-C580-0D25F6908986}"/>
              </a:ext>
            </a:extLst>
          </p:cNvPr>
          <p:cNvSpPr txBox="1"/>
          <p:nvPr/>
        </p:nvSpPr>
        <p:spPr>
          <a:xfrm>
            <a:off x="9118749" y="5119658"/>
            <a:ext cx="2088231" cy="523220"/>
          </a:xfrm>
          <a:prstGeom prst="rect">
            <a:avLst/>
          </a:prstGeom>
          <a:noFill/>
        </p:spPr>
        <p:txBody>
          <a:bodyPr wrap="square" rtlCol="0">
            <a:spAutoFit/>
          </a:bodyPr>
          <a:lstStyle/>
          <a:p>
            <a:r>
              <a:rPr lang="en-US" altLang="zh-CN" sz="2800" dirty="0">
                <a:solidFill>
                  <a:srgbClr val="FFFF00"/>
                </a:solidFill>
              </a:rPr>
              <a:t>cause</a:t>
            </a:r>
          </a:p>
        </p:txBody>
      </p:sp>
      <p:sp>
        <p:nvSpPr>
          <p:cNvPr id="11" name="右大括弧 10">
            <a:extLst>
              <a:ext uri="{FF2B5EF4-FFF2-40B4-BE49-F238E27FC236}">
                <a16:creationId xmlns:a16="http://schemas.microsoft.com/office/drawing/2014/main" id="{E1195F6E-ED16-D4C6-101C-FD16A1118AFB}"/>
              </a:ext>
            </a:extLst>
          </p:cNvPr>
          <p:cNvSpPr/>
          <p:nvPr/>
        </p:nvSpPr>
        <p:spPr>
          <a:xfrm rot="5400000">
            <a:off x="3492529" y="4819170"/>
            <a:ext cx="288032" cy="2088231"/>
          </a:xfrm>
          <a:prstGeom prst="rightBrace">
            <a:avLst/>
          </a:prstGeom>
          <a:ln w="1905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右大括弧 11">
            <a:extLst>
              <a:ext uri="{FF2B5EF4-FFF2-40B4-BE49-F238E27FC236}">
                <a16:creationId xmlns:a16="http://schemas.microsoft.com/office/drawing/2014/main" id="{1F1A19DE-36A0-81AB-910A-248C075995A9}"/>
              </a:ext>
            </a:extLst>
          </p:cNvPr>
          <p:cNvSpPr/>
          <p:nvPr/>
        </p:nvSpPr>
        <p:spPr>
          <a:xfrm rot="5400000">
            <a:off x="8362664" y="4814787"/>
            <a:ext cx="288032" cy="2088231"/>
          </a:xfrm>
          <a:prstGeom prst="rightBrace">
            <a:avLst/>
          </a:prstGeom>
          <a:ln w="1905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3" name="矩形: 按鈕形 12">
            <a:extLst>
              <a:ext uri="{FF2B5EF4-FFF2-40B4-BE49-F238E27FC236}">
                <a16:creationId xmlns:a16="http://schemas.microsoft.com/office/drawing/2014/main" id="{4F3E03CF-8AD5-663E-AEAB-8B0D876C3862}"/>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14" name="矩形 13">
            <a:extLst>
              <a:ext uri="{FF2B5EF4-FFF2-40B4-BE49-F238E27FC236}">
                <a16:creationId xmlns:a16="http://schemas.microsoft.com/office/drawing/2014/main" id="{E52692A8-7467-6FA6-CA22-7A23FE42D14A}"/>
              </a:ext>
            </a:extLst>
          </p:cNvPr>
          <p:cNvSpPr/>
          <p:nvPr/>
        </p:nvSpPr>
        <p:spPr>
          <a:xfrm>
            <a:off x="8488433" y="3021977"/>
            <a:ext cx="2377058" cy="1875854"/>
          </a:xfrm>
          <a:prstGeom prst="rect">
            <a:avLst/>
          </a:prstGeom>
          <a:noFill/>
          <a:ln w="3175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661659269"/>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686E1B25-A481-4B01-866E-F040B030DEF8}"/>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3" name="文字方塊 2">
            <a:extLst>
              <a:ext uri="{FF2B5EF4-FFF2-40B4-BE49-F238E27FC236}">
                <a16:creationId xmlns:a16="http://schemas.microsoft.com/office/drawing/2014/main" id="{FC9F1B9E-4765-2FBF-4752-BAB91F4F24F7}"/>
              </a:ext>
            </a:extLst>
          </p:cNvPr>
          <p:cNvSpPr txBox="1"/>
          <p:nvPr/>
        </p:nvSpPr>
        <p:spPr>
          <a:xfrm>
            <a:off x="1198662" y="1197546"/>
            <a:ext cx="10405156" cy="1071255"/>
          </a:xfrm>
          <a:prstGeom prst="rect">
            <a:avLst/>
          </a:prstGeom>
          <a:noFill/>
        </p:spPr>
        <p:txBody>
          <a:bodyPr wrap="square" rtlCol="0">
            <a:spAutoFit/>
          </a:bodyPr>
          <a:lstStyle/>
          <a:p>
            <a:pPr>
              <a:lnSpc>
                <a:spcPts val="4000"/>
              </a:lnSpc>
            </a:pPr>
            <a:r>
              <a:rPr lang="en-US" altLang="zh-TW" sz="2600" i="1" dirty="0" err="1">
                <a:solidFill>
                  <a:schemeClr val="bg1"/>
                </a:solidFill>
              </a:rPr>
              <a:t>Dhammacakkappavattana</a:t>
            </a:r>
            <a:r>
              <a:rPr lang="en-US" altLang="zh-TW" sz="2600" i="1" dirty="0">
                <a:solidFill>
                  <a:schemeClr val="bg1"/>
                </a:solidFill>
              </a:rPr>
              <a:t> Sutta </a:t>
            </a:r>
          </a:p>
          <a:p>
            <a:pPr>
              <a:lnSpc>
                <a:spcPts val="4000"/>
              </a:lnSpc>
            </a:pPr>
            <a:r>
              <a:rPr lang="en-US" altLang="zh-CN" sz="2600" i="1" dirty="0">
                <a:solidFill>
                  <a:schemeClr val="bg1"/>
                </a:solidFill>
              </a:rPr>
              <a:t>——</a:t>
            </a:r>
            <a:r>
              <a:rPr lang="en-US" altLang="zh-TW" sz="2600" i="1" dirty="0">
                <a:solidFill>
                  <a:schemeClr val="bg1"/>
                </a:solidFill>
              </a:rPr>
              <a:t>The Setting in Motion of the Wheel of the Dharma Discourse  </a:t>
            </a:r>
            <a:endParaRPr lang="zh-TW" altLang="en-US" sz="2600" i="1" dirty="0">
              <a:solidFill>
                <a:schemeClr val="bg1"/>
              </a:solidFill>
            </a:endParaRPr>
          </a:p>
        </p:txBody>
      </p:sp>
      <p:sp>
        <p:nvSpPr>
          <p:cNvPr id="4" name="文字方塊 3">
            <a:extLst>
              <a:ext uri="{FF2B5EF4-FFF2-40B4-BE49-F238E27FC236}">
                <a16:creationId xmlns:a16="http://schemas.microsoft.com/office/drawing/2014/main" id="{1867DAD1-9BE2-1086-6144-2DFE8BD8362B}"/>
              </a:ext>
            </a:extLst>
          </p:cNvPr>
          <p:cNvSpPr txBox="1"/>
          <p:nvPr/>
        </p:nvSpPr>
        <p:spPr>
          <a:xfrm>
            <a:off x="1090650" y="3338969"/>
            <a:ext cx="10405156" cy="2430922"/>
          </a:xfrm>
          <a:prstGeom prst="rect">
            <a:avLst/>
          </a:prstGeom>
          <a:noFill/>
        </p:spPr>
        <p:txBody>
          <a:bodyPr wrap="square" rtlCol="0">
            <a:spAutoFit/>
          </a:bodyPr>
          <a:lstStyle/>
          <a:p>
            <a:pPr>
              <a:lnSpc>
                <a:spcPct val="150000"/>
              </a:lnSpc>
            </a:pPr>
            <a:r>
              <a:rPr lang="en-US" altLang="zh-TW" sz="2600" dirty="0">
                <a:solidFill>
                  <a:schemeClr val="bg1"/>
                </a:solidFill>
              </a:rPr>
              <a:t>“</a:t>
            </a:r>
            <a:r>
              <a:rPr lang="en-US" altLang="zh-TW" sz="2600" b="1" dirty="0">
                <a:solidFill>
                  <a:schemeClr val="bg1"/>
                </a:solidFill>
              </a:rPr>
              <a:t>And this, monks, is the noble truth of the way of practice leading to the cessation of </a:t>
            </a:r>
            <a:r>
              <a:rPr lang="en-US" altLang="zh-CN" sz="2600" b="1" dirty="0">
                <a:solidFill>
                  <a:schemeClr val="bg1"/>
                </a:solidFill>
              </a:rPr>
              <a:t>suffering</a:t>
            </a:r>
            <a:r>
              <a:rPr lang="en-US" altLang="zh-TW" sz="2600" b="1" dirty="0">
                <a:solidFill>
                  <a:schemeClr val="bg1"/>
                </a:solidFill>
              </a:rPr>
              <a:t>: precisely this Noble Eightfold Path — right view, right resolve, right speech, right action, right livelihood, right effort, right mindfulness, right concentration.”</a:t>
            </a:r>
            <a:endParaRPr lang="zh-TW" altLang="en-US" sz="2600" b="1" dirty="0">
              <a:solidFill>
                <a:schemeClr val="bg1"/>
              </a:solidFill>
            </a:endParaRPr>
          </a:p>
        </p:txBody>
      </p:sp>
      <p:sp>
        <p:nvSpPr>
          <p:cNvPr id="5" name="文字方塊 4">
            <a:extLst>
              <a:ext uri="{FF2B5EF4-FFF2-40B4-BE49-F238E27FC236}">
                <a16:creationId xmlns:a16="http://schemas.microsoft.com/office/drawing/2014/main" id="{4EB13674-2DC1-8C69-EABA-9FE42C5DCCD7}"/>
              </a:ext>
            </a:extLst>
          </p:cNvPr>
          <p:cNvSpPr txBox="1"/>
          <p:nvPr/>
        </p:nvSpPr>
        <p:spPr>
          <a:xfrm>
            <a:off x="1125366" y="2473345"/>
            <a:ext cx="9974397" cy="630429"/>
          </a:xfrm>
          <a:prstGeom prst="rect">
            <a:avLst/>
          </a:prstGeom>
          <a:noFill/>
        </p:spPr>
        <p:txBody>
          <a:bodyPr wrap="square" rtlCol="0">
            <a:spAutoFit/>
          </a:bodyPr>
          <a:lstStyle/>
          <a:p>
            <a:pPr>
              <a:lnSpc>
                <a:spcPct val="150000"/>
              </a:lnSpc>
            </a:pPr>
            <a:r>
              <a:rPr lang="en-US" altLang="zh-CN" sz="2600" b="1" dirty="0">
                <a:solidFill>
                  <a:srgbClr val="FFFF00"/>
                </a:solidFill>
              </a:rPr>
              <a:t>The Fourth Noble Truth – </a:t>
            </a:r>
            <a:r>
              <a:rPr lang="en-US" altLang="zh-CN" sz="2600" b="1" dirty="0" err="1">
                <a:solidFill>
                  <a:srgbClr val="FFFF00"/>
                </a:solidFill>
              </a:rPr>
              <a:t>magga</a:t>
            </a:r>
            <a:r>
              <a:rPr lang="en-US" altLang="zh-CN" sz="2600" b="1" dirty="0">
                <a:solidFill>
                  <a:srgbClr val="FFFF00"/>
                </a:solidFill>
              </a:rPr>
              <a:t> (the path to the end of suffering)</a:t>
            </a:r>
          </a:p>
        </p:txBody>
      </p:sp>
    </p:spTree>
    <p:extLst>
      <p:ext uri="{BB962C8B-B14F-4D97-AF65-F5344CB8AC3E}">
        <p14:creationId xmlns:p14="http://schemas.microsoft.com/office/powerpoint/2010/main" val="70755914"/>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D01010AE-15E1-1C68-08FC-E4763674BC09}"/>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pic>
        <p:nvPicPr>
          <p:cNvPr id="5" name="圖片 4">
            <a:extLst>
              <a:ext uri="{FF2B5EF4-FFF2-40B4-BE49-F238E27FC236}">
                <a16:creationId xmlns:a16="http://schemas.microsoft.com/office/drawing/2014/main" id="{EEB8CEE0-9147-3FB1-294D-9E3594E77D07}"/>
              </a:ext>
            </a:extLst>
          </p:cNvPr>
          <p:cNvPicPr>
            <a:picLocks noChangeAspect="1"/>
          </p:cNvPicPr>
          <p:nvPr/>
        </p:nvPicPr>
        <p:blipFill>
          <a:blip r:embed="rId3"/>
          <a:stretch>
            <a:fillRect/>
          </a:stretch>
        </p:blipFill>
        <p:spPr>
          <a:xfrm>
            <a:off x="2206774" y="1037934"/>
            <a:ext cx="8606678" cy="5821654"/>
          </a:xfrm>
          <a:prstGeom prst="rect">
            <a:avLst/>
          </a:prstGeom>
        </p:spPr>
      </p:pic>
    </p:spTree>
    <p:extLst>
      <p:ext uri="{BB962C8B-B14F-4D97-AF65-F5344CB8AC3E}">
        <p14:creationId xmlns:p14="http://schemas.microsoft.com/office/powerpoint/2010/main" val="3883580180"/>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74405AD7-12E5-2361-11D7-C5251149B2AF}"/>
              </a:ext>
            </a:extLst>
          </p:cNvPr>
          <p:cNvPicPr>
            <a:picLocks noChangeAspect="1"/>
          </p:cNvPicPr>
          <p:nvPr/>
        </p:nvPicPr>
        <p:blipFill>
          <a:blip r:embed="rId3"/>
          <a:stretch>
            <a:fillRect/>
          </a:stretch>
        </p:blipFill>
        <p:spPr>
          <a:xfrm>
            <a:off x="261764" y="1196752"/>
            <a:ext cx="11577899" cy="5348486"/>
          </a:xfrm>
          <a:prstGeom prst="rect">
            <a:avLst/>
          </a:prstGeom>
        </p:spPr>
      </p:pic>
      <p:sp>
        <p:nvSpPr>
          <p:cNvPr id="5" name="矩形: 按鈕形 4">
            <a:extLst>
              <a:ext uri="{FF2B5EF4-FFF2-40B4-BE49-F238E27FC236}">
                <a16:creationId xmlns:a16="http://schemas.microsoft.com/office/drawing/2014/main" id="{F9D47AEA-E745-F4E7-2776-C6C252E3D27A}"/>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Tree>
    <p:extLst>
      <p:ext uri="{BB962C8B-B14F-4D97-AF65-F5344CB8AC3E}">
        <p14:creationId xmlns:p14="http://schemas.microsoft.com/office/powerpoint/2010/main" val="1118905185"/>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矩形: 按鈕形 4">
            <a:extLst>
              <a:ext uri="{FF2B5EF4-FFF2-40B4-BE49-F238E27FC236}">
                <a16:creationId xmlns:a16="http://schemas.microsoft.com/office/drawing/2014/main" id="{13527C2D-688F-4DF4-6719-B84558CB732E}"/>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6" name="文字方塊 5">
            <a:extLst>
              <a:ext uri="{FF2B5EF4-FFF2-40B4-BE49-F238E27FC236}">
                <a16:creationId xmlns:a16="http://schemas.microsoft.com/office/drawing/2014/main" id="{75EDD69B-E4B8-4C21-447A-3C4E12B21374}"/>
              </a:ext>
            </a:extLst>
          </p:cNvPr>
          <p:cNvSpPr txBox="1"/>
          <p:nvPr/>
        </p:nvSpPr>
        <p:spPr>
          <a:xfrm>
            <a:off x="767752" y="1076343"/>
            <a:ext cx="11232110" cy="558294"/>
          </a:xfrm>
          <a:prstGeom prst="rect">
            <a:avLst/>
          </a:prstGeom>
          <a:noFill/>
        </p:spPr>
        <p:txBody>
          <a:bodyPr wrap="square" rtlCol="0">
            <a:spAutoFit/>
          </a:bodyPr>
          <a:lstStyle/>
          <a:p>
            <a:pPr>
              <a:lnSpc>
                <a:spcPts val="4000"/>
              </a:lnSpc>
            </a:pPr>
            <a:r>
              <a:rPr lang="en-US" altLang="zh-TW" b="1" dirty="0">
                <a:solidFill>
                  <a:schemeClr val="bg1"/>
                </a:solidFill>
              </a:rPr>
              <a:t>Seven stages of purification </a:t>
            </a:r>
            <a:r>
              <a:rPr lang="en-US" altLang="zh-TW" sz="1400" dirty="0">
                <a:solidFill>
                  <a:schemeClr val="bg1"/>
                </a:solidFill>
              </a:rPr>
              <a:t>(The Path of Purification; </a:t>
            </a:r>
            <a:r>
              <a:rPr lang="en-US" altLang="zh-TW" sz="1400" dirty="0" err="1">
                <a:solidFill>
                  <a:schemeClr val="bg1"/>
                </a:solidFill>
              </a:rPr>
              <a:t>Visuddhimagga</a:t>
            </a:r>
            <a:r>
              <a:rPr lang="en-US" altLang="zh-TW" sz="1400" dirty="0">
                <a:solidFill>
                  <a:schemeClr val="bg1"/>
                </a:solidFill>
              </a:rPr>
              <a:t>: https://www.urbandharma.org/udharma14/pathpure.html)</a:t>
            </a:r>
            <a:endParaRPr lang="zh-TW" altLang="en-US" sz="1400" dirty="0">
              <a:solidFill>
                <a:schemeClr val="bg1"/>
              </a:solidFill>
            </a:endParaRPr>
          </a:p>
        </p:txBody>
      </p:sp>
      <p:sp>
        <p:nvSpPr>
          <p:cNvPr id="7" name="文字方塊 6">
            <a:extLst>
              <a:ext uri="{FF2B5EF4-FFF2-40B4-BE49-F238E27FC236}">
                <a16:creationId xmlns:a16="http://schemas.microsoft.com/office/drawing/2014/main" id="{51DFBECD-9979-DA9F-090D-F101DADB7704}"/>
              </a:ext>
            </a:extLst>
          </p:cNvPr>
          <p:cNvSpPr txBox="1"/>
          <p:nvPr/>
        </p:nvSpPr>
        <p:spPr>
          <a:xfrm>
            <a:off x="747173" y="1805604"/>
            <a:ext cx="9236465" cy="5174943"/>
          </a:xfrm>
          <a:prstGeom prst="rect">
            <a:avLst/>
          </a:prstGeom>
          <a:noFill/>
        </p:spPr>
        <p:txBody>
          <a:bodyPr wrap="square" rtlCol="0">
            <a:spAutoFit/>
          </a:bodyPr>
          <a:lstStyle/>
          <a:p>
            <a:pPr>
              <a:lnSpc>
                <a:spcPts val="4000"/>
              </a:lnSpc>
            </a:pPr>
            <a:r>
              <a:rPr lang="en-US" altLang="zh-TW" b="1" dirty="0">
                <a:solidFill>
                  <a:schemeClr val="bg1"/>
                </a:solidFill>
              </a:rPr>
              <a:t>7. Purification by knowledge and vision (</a:t>
            </a:r>
            <a:r>
              <a:rPr lang="en-US" altLang="zh-TW" b="1" dirty="0" err="1">
                <a:solidFill>
                  <a:schemeClr val="bg1"/>
                </a:solidFill>
              </a:rPr>
              <a:t>nanadassana-visuddhi</a:t>
            </a:r>
            <a:r>
              <a:rPr lang="en-US" altLang="zh-TW" b="1" dirty="0">
                <a:solidFill>
                  <a:schemeClr val="bg1"/>
                </a:solidFill>
              </a:rPr>
              <a:t>) </a:t>
            </a:r>
          </a:p>
          <a:p>
            <a:pPr>
              <a:lnSpc>
                <a:spcPts val="4000"/>
              </a:lnSpc>
            </a:pPr>
            <a:r>
              <a:rPr lang="en-US" altLang="zh-TW" b="1" dirty="0">
                <a:solidFill>
                  <a:schemeClr val="bg1"/>
                </a:solidFill>
              </a:rPr>
              <a:t>6. Purification by knowledge and vision of the course of practice (</a:t>
            </a:r>
            <a:r>
              <a:rPr lang="en-US" altLang="zh-TW" b="1" dirty="0" err="1">
                <a:solidFill>
                  <a:schemeClr val="bg1"/>
                </a:solidFill>
              </a:rPr>
              <a:t>patipada</a:t>
            </a:r>
            <a:r>
              <a:rPr lang="en-US" altLang="zh-TW" b="1" dirty="0">
                <a:solidFill>
                  <a:schemeClr val="bg1"/>
                </a:solidFill>
              </a:rPr>
              <a:t>–</a:t>
            </a:r>
            <a:r>
              <a:rPr lang="en-US" altLang="zh-TW" b="1" dirty="0" err="1">
                <a:solidFill>
                  <a:schemeClr val="bg1"/>
                </a:solidFill>
              </a:rPr>
              <a:t>nanadassana-visuddhi</a:t>
            </a:r>
            <a:r>
              <a:rPr lang="en-US" altLang="zh-TW" b="1" dirty="0">
                <a:solidFill>
                  <a:schemeClr val="bg1"/>
                </a:solidFill>
              </a:rPr>
              <a:t>)</a:t>
            </a:r>
          </a:p>
          <a:p>
            <a:pPr>
              <a:lnSpc>
                <a:spcPts val="4000"/>
              </a:lnSpc>
            </a:pPr>
            <a:r>
              <a:rPr lang="en-US" altLang="zh-TW" b="1" dirty="0">
                <a:solidFill>
                  <a:schemeClr val="bg1"/>
                </a:solidFill>
              </a:rPr>
              <a:t>5. Purification by knowledge and vision of what is path and not-path (</a:t>
            </a:r>
            <a:r>
              <a:rPr lang="en-US" altLang="zh-TW" b="1" dirty="0" err="1">
                <a:solidFill>
                  <a:schemeClr val="bg1"/>
                </a:solidFill>
              </a:rPr>
              <a:t>maggamagga-nanadassana-visuddhi</a:t>
            </a:r>
            <a:r>
              <a:rPr lang="en-US" altLang="zh-TW" b="1" dirty="0">
                <a:solidFill>
                  <a:schemeClr val="bg1"/>
                </a:solidFill>
              </a:rPr>
              <a:t>)</a:t>
            </a:r>
          </a:p>
          <a:p>
            <a:pPr>
              <a:lnSpc>
                <a:spcPts val="4000"/>
              </a:lnSpc>
            </a:pPr>
            <a:r>
              <a:rPr lang="en-US" altLang="zh-TW" b="1" dirty="0">
                <a:solidFill>
                  <a:schemeClr val="bg1"/>
                </a:solidFill>
              </a:rPr>
              <a:t>4. Purification by overcoming doubt (</a:t>
            </a:r>
            <a:r>
              <a:rPr lang="en-US" altLang="zh-TW" b="1" dirty="0" err="1">
                <a:solidFill>
                  <a:schemeClr val="bg1"/>
                </a:solidFill>
              </a:rPr>
              <a:t>kankha-vitarana-visuddhi</a:t>
            </a:r>
            <a:r>
              <a:rPr lang="en-US" altLang="zh-TW" b="1" dirty="0">
                <a:solidFill>
                  <a:schemeClr val="bg1"/>
                </a:solidFill>
              </a:rPr>
              <a:t>)</a:t>
            </a:r>
          </a:p>
          <a:p>
            <a:pPr>
              <a:lnSpc>
                <a:spcPts val="4000"/>
              </a:lnSpc>
            </a:pPr>
            <a:r>
              <a:rPr lang="en-US" altLang="zh-TW" b="1" dirty="0">
                <a:solidFill>
                  <a:schemeClr val="bg1"/>
                </a:solidFill>
              </a:rPr>
              <a:t>3. Purification of view (</a:t>
            </a:r>
            <a:r>
              <a:rPr lang="en-US" altLang="zh-TW" b="1" dirty="0" err="1">
                <a:solidFill>
                  <a:schemeClr val="bg1"/>
                </a:solidFill>
              </a:rPr>
              <a:t>ditthi-visuddhi</a:t>
            </a:r>
            <a:r>
              <a:rPr lang="en-US" altLang="zh-TW" b="1" dirty="0">
                <a:solidFill>
                  <a:schemeClr val="bg1"/>
                </a:solidFill>
              </a:rPr>
              <a:t>)</a:t>
            </a:r>
          </a:p>
          <a:p>
            <a:pPr>
              <a:lnSpc>
                <a:spcPts val="4000"/>
              </a:lnSpc>
            </a:pPr>
            <a:r>
              <a:rPr lang="en-US" altLang="zh-TW" b="1" dirty="0">
                <a:solidFill>
                  <a:schemeClr val="bg1"/>
                </a:solidFill>
              </a:rPr>
              <a:t>2. Purification of mind (</a:t>
            </a:r>
            <a:r>
              <a:rPr lang="en-US" altLang="zh-TW" b="1" dirty="0" err="1">
                <a:solidFill>
                  <a:schemeClr val="bg1"/>
                </a:solidFill>
              </a:rPr>
              <a:t>citta-visuddhi</a:t>
            </a:r>
            <a:r>
              <a:rPr lang="en-US" altLang="zh-TW" b="1" dirty="0">
                <a:solidFill>
                  <a:schemeClr val="bg1"/>
                </a:solidFill>
              </a:rPr>
              <a:t>)</a:t>
            </a:r>
          </a:p>
          <a:p>
            <a:pPr>
              <a:lnSpc>
                <a:spcPts val="4000"/>
              </a:lnSpc>
            </a:pPr>
            <a:r>
              <a:rPr lang="en-US" altLang="zh-TW" b="1" dirty="0">
                <a:solidFill>
                  <a:schemeClr val="bg1"/>
                </a:solidFill>
              </a:rPr>
              <a:t>1. Purification of conduct (</a:t>
            </a:r>
            <a:r>
              <a:rPr lang="en-US" altLang="zh-TW" b="1" dirty="0" err="1">
                <a:solidFill>
                  <a:schemeClr val="bg1"/>
                </a:solidFill>
              </a:rPr>
              <a:t>sīla-visuddhi</a:t>
            </a:r>
            <a:r>
              <a:rPr lang="en-US" altLang="zh-TW" b="1" dirty="0">
                <a:solidFill>
                  <a:schemeClr val="bg1"/>
                </a:solidFill>
              </a:rPr>
              <a:t>)</a:t>
            </a:r>
          </a:p>
          <a:p>
            <a:pPr>
              <a:lnSpc>
                <a:spcPts val="4000"/>
              </a:lnSpc>
            </a:pPr>
            <a:endParaRPr lang="zh-TW" altLang="en-US" b="1" dirty="0">
              <a:solidFill>
                <a:schemeClr val="bg1"/>
              </a:solidFill>
            </a:endParaRPr>
          </a:p>
        </p:txBody>
      </p:sp>
      <p:sp>
        <p:nvSpPr>
          <p:cNvPr id="8" name="文字方塊 7">
            <a:extLst>
              <a:ext uri="{FF2B5EF4-FFF2-40B4-BE49-F238E27FC236}">
                <a16:creationId xmlns:a16="http://schemas.microsoft.com/office/drawing/2014/main" id="{00B7B774-DE63-1526-C3AA-2A77EA133536}"/>
              </a:ext>
            </a:extLst>
          </p:cNvPr>
          <p:cNvSpPr txBox="1"/>
          <p:nvPr/>
        </p:nvSpPr>
        <p:spPr>
          <a:xfrm>
            <a:off x="8645982" y="5986246"/>
            <a:ext cx="3960440" cy="558294"/>
          </a:xfrm>
          <a:prstGeom prst="rect">
            <a:avLst/>
          </a:prstGeom>
          <a:noFill/>
        </p:spPr>
        <p:txBody>
          <a:bodyPr wrap="square" rtlCol="0">
            <a:spAutoFit/>
          </a:bodyPr>
          <a:lstStyle/>
          <a:p>
            <a:pPr>
              <a:lnSpc>
                <a:spcPts val="4000"/>
              </a:lnSpc>
            </a:pPr>
            <a:r>
              <a:rPr lang="en-US" altLang="zh-CN" dirty="0">
                <a:solidFill>
                  <a:srgbClr val="FFFF00"/>
                </a:solidFill>
              </a:rPr>
              <a:t>——</a:t>
            </a:r>
            <a:r>
              <a:rPr lang="en-US" altLang="zh-TW" dirty="0">
                <a:solidFill>
                  <a:srgbClr val="FFFF00"/>
                </a:solidFill>
              </a:rPr>
              <a:t>Morality training</a:t>
            </a:r>
          </a:p>
        </p:txBody>
      </p:sp>
      <p:sp>
        <p:nvSpPr>
          <p:cNvPr id="9" name="文字方塊 8">
            <a:extLst>
              <a:ext uri="{FF2B5EF4-FFF2-40B4-BE49-F238E27FC236}">
                <a16:creationId xmlns:a16="http://schemas.microsoft.com/office/drawing/2014/main" id="{893F38CF-F05F-D360-0877-DE8C4F1E55A6}"/>
              </a:ext>
            </a:extLst>
          </p:cNvPr>
          <p:cNvSpPr txBox="1"/>
          <p:nvPr/>
        </p:nvSpPr>
        <p:spPr>
          <a:xfrm>
            <a:off x="8615486" y="5427952"/>
            <a:ext cx="3960440" cy="558294"/>
          </a:xfrm>
          <a:prstGeom prst="rect">
            <a:avLst/>
          </a:prstGeom>
          <a:noFill/>
        </p:spPr>
        <p:txBody>
          <a:bodyPr wrap="square" rtlCol="0">
            <a:spAutoFit/>
          </a:bodyPr>
          <a:lstStyle/>
          <a:p>
            <a:pPr>
              <a:lnSpc>
                <a:spcPts val="4000"/>
              </a:lnSpc>
            </a:pPr>
            <a:r>
              <a:rPr lang="en-US" altLang="zh-CN" dirty="0">
                <a:solidFill>
                  <a:srgbClr val="FFFF00"/>
                </a:solidFill>
              </a:rPr>
              <a:t>——Concentration </a:t>
            </a:r>
            <a:r>
              <a:rPr lang="en-US" altLang="zh-TW" dirty="0">
                <a:solidFill>
                  <a:srgbClr val="FFFF00"/>
                </a:solidFill>
              </a:rPr>
              <a:t>training</a:t>
            </a:r>
          </a:p>
        </p:txBody>
      </p:sp>
      <p:sp>
        <p:nvSpPr>
          <p:cNvPr id="10" name="右大括弧 9">
            <a:extLst>
              <a:ext uri="{FF2B5EF4-FFF2-40B4-BE49-F238E27FC236}">
                <a16:creationId xmlns:a16="http://schemas.microsoft.com/office/drawing/2014/main" id="{FB338CD5-B0B3-DE26-729F-522227E2FC2C}"/>
              </a:ext>
            </a:extLst>
          </p:cNvPr>
          <p:cNvSpPr/>
          <p:nvPr/>
        </p:nvSpPr>
        <p:spPr>
          <a:xfrm>
            <a:off x="9407574" y="2007700"/>
            <a:ext cx="288032" cy="3438318"/>
          </a:xfrm>
          <a:prstGeom prst="righ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1" name="文字方塊 10">
            <a:extLst>
              <a:ext uri="{FF2B5EF4-FFF2-40B4-BE49-F238E27FC236}">
                <a16:creationId xmlns:a16="http://schemas.microsoft.com/office/drawing/2014/main" id="{6769F167-1ADD-FBA1-D9FC-5C97E5A555E9}"/>
              </a:ext>
            </a:extLst>
          </p:cNvPr>
          <p:cNvSpPr txBox="1"/>
          <p:nvPr/>
        </p:nvSpPr>
        <p:spPr>
          <a:xfrm>
            <a:off x="9695606" y="3405569"/>
            <a:ext cx="3960440" cy="558294"/>
          </a:xfrm>
          <a:prstGeom prst="rect">
            <a:avLst/>
          </a:prstGeom>
          <a:noFill/>
        </p:spPr>
        <p:txBody>
          <a:bodyPr wrap="square" rtlCol="0">
            <a:spAutoFit/>
          </a:bodyPr>
          <a:lstStyle/>
          <a:p>
            <a:pPr>
              <a:lnSpc>
                <a:spcPts val="4000"/>
              </a:lnSpc>
            </a:pPr>
            <a:r>
              <a:rPr lang="en-US" altLang="zh-CN" dirty="0">
                <a:solidFill>
                  <a:srgbClr val="FFFF00"/>
                </a:solidFill>
              </a:rPr>
              <a:t>Wisdom </a:t>
            </a:r>
            <a:r>
              <a:rPr lang="en-US" altLang="zh-TW" dirty="0">
                <a:solidFill>
                  <a:srgbClr val="FFFF00"/>
                </a:solidFill>
              </a:rPr>
              <a:t>training</a:t>
            </a:r>
          </a:p>
        </p:txBody>
      </p:sp>
    </p:spTree>
    <p:extLst>
      <p:ext uri="{BB962C8B-B14F-4D97-AF65-F5344CB8AC3E}">
        <p14:creationId xmlns:p14="http://schemas.microsoft.com/office/powerpoint/2010/main" val="1351687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86284B9F-A28B-55F6-9C9B-E67EED0875C1}"/>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2F924B17-5530-F488-DDD2-BF099C866B46}"/>
              </a:ext>
            </a:extLst>
          </p:cNvPr>
          <p:cNvSpPr txBox="1"/>
          <p:nvPr/>
        </p:nvSpPr>
        <p:spPr>
          <a:xfrm>
            <a:off x="767752" y="1076343"/>
            <a:ext cx="11232110" cy="558294"/>
          </a:xfrm>
          <a:prstGeom prst="rect">
            <a:avLst/>
          </a:prstGeom>
          <a:noFill/>
        </p:spPr>
        <p:txBody>
          <a:bodyPr wrap="square" rtlCol="0">
            <a:spAutoFit/>
          </a:bodyPr>
          <a:lstStyle/>
          <a:p>
            <a:pPr>
              <a:lnSpc>
                <a:spcPts val="4000"/>
              </a:lnSpc>
            </a:pPr>
            <a:r>
              <a:rPr lang="en-US" altLang="zh-TW" b="1" dirty="0">
                <a:solidFill>
                  <a:schemeClr val="bg1"/>
                </a:solidFill>
              </a:rPr>
              <a:t>Seven stages of purification </a:t>
            </a:r>
            <a:r>
              <a:rPr lang="en-US" altLang="zh-TW" sz="1400" dirty="0">
                <a:solidFill>
                  <a:schemeClr val="bg1"/>
                </a:solidFill>
              </a:rPr>
              <a:t>(The Path of Purification; </a:t>
            </a:r>
            <a:r>
              <a:rPr lang="en-US" altLang="zh-TW" sz="1400" dirty="0" err="1">
                <a:solidFill>
                  <a:schemeClr val="bg1"/>
                </a:solidFill>
              </a:rPr>
              <a:t>Visuddhimagga</a:t>
            </a:r>
            <a:r>
              <a:rPr lang="en-US" altLang="zh-TW" sz="1400" dirty="0">
                <a:solidFill>
                  <a:schemeClr val="bg1"/>
                </a:solidFill>
              </a:rPr>
              <a:t>: https://www.urbandharma.org/udharma14/pathpure.html)</a:t>
            </a:r>
            <a:endParaRPr lang="zh-TW" altLang="en-US" sz="1400" dirty="0">
              <a:solidFill>
                <a:schemeClr val="bg1"/>
              </a:solidFill>
            </a:endParaRPr>
          </a:p>
        </p:txBody>
      </p:sp>
      <p:sp>
        <p:nvSpPr>
          <p:cNvPr id="6" name="文字方塊 5">
            <a:extLst>
              <a:ext uri="{FF2B5EF4-FFF2-40B4-BE49-F238E27FC236}">
                <a16:creationId xmlns:a16="http://schemas.microsoft.com/office/drawing/2014/main" id="{03F1E50A-8D06-89D3-FB2A-F2BD0C28E264}"/>
              </a:ext>
            </a:extLst>
          </p:cNvPr>
          <p:cNvSpPr txBox="1"/>
          <p:nvPr/>
        </p:nvSpPr>
        <p:spPr>
          <a:xfrm>
            <a:off x="747173" y="1805604"/>
            <a:ext cx="9236465" cy="5174943"/>
          </a:xfrm>
          <a:prstGeom prst="rect">
            <a:avLst/>
          </a:prstGeom>
          <a:noFill/>
        </p:spPr>
        <p:txBody>
          <a:bodyPr wrap="square" rtlCol="0">
            <a:spAutoFit/>
          </a:bodyPr>
          <a:lstStyle/>
          <a:p>
            <a:pPr>
              <a:lnSpc>
                <a:spcPts val="4000"/>
              </a:lnSpc>
            </a:pPr>
            <a:r>
              <a:rPr lang="en-US" altLang="zh-TW" b="1" dirty="0">
                <a:solidFill>
                  <a:schemeClr val="bg1"/>
                </a:solidFill>
              </a:rPr>
              <a:t>7. Purification by knowledge and vision (</a:t>
            </a:r>
            <a:r>
              <a:rPr lang="en-US" altLang="zh-TW" b="1" dirty="0" err="1">
                <a:solidFill>
                  <a:schemeClr val="bg1"/>
                </a:solidFill>
              </a:rPr>
              <a:t>nanadassana-visuddhi</a:t>
            </a:r>
            <a:r>
              <a:rPr lang="en-US" altLang="zh-TW" b="1" dirty="0">
                <a:solidFill>
                  <a:schemeClr val="bg1"/>
                </a:solidFill>
              </a:rPr>
              <a:t>) </a:t>
            </a:r>
          </a:p>
          <a:p>
            <a:pPr>
              <a:lnSpc>
                <a:spcPts val="4000"/>
              </a:lnSpc>
            </a:pPr>
            <a:r>
              <a:rPr lang="en-US" altLang="zh-TW" b="1" dirty="0">
                <a:solidFill>
                  <a:schemeClr val="bg1"/>
                </a:solidFill>
              </a:rPr>
              <a:t>6. Purification by knowledge and vision of the course of practice (</a:t>
            </a:r>
            <a:r>
              <a:rPr lang="en-US" altLang="zh-TW" b="1" dirty="0" err="1">
                <a:solidFill>
                  <a:schemeClr val="bg1"/>
                </a:solidFill>
              </a:rPr>
              <a:t>patipada</a:t>
            </a:r>
            <a:r>
              <a:rPr lang="en-US" altLang="zh-TW" b="1" dirty="0">
                <a:solidFill>
                  <a:schemeClr val="bg1"/>
                </a:solidFill>
              </a:rPr>
              <a:t>–</a:t>
            </a:r>
            <a:r>
              <a:rPr lang="en-US" altLang="zh-TW" b="1" dirty="0" err="1">
                <a:solidFill>
                  <a:schemeClr val="bg1"/>
                </a:solidFill>
              </a:rPr>
              <a:t>nanadassana-visuddhi</a:t>
            </a:r>
            <a:r>
              <a:rPr lang="en-US" altLang="zh-TW" b="1" dirty="0">
                <a:solidFill>
                  <a:schemeClr val="bg1"/>
                </a:solidFill>
              </a:rPr>
              <a:t>)</a:t>
            </a:r>
          </a:p>
          <a:p>
            <a:pPr>
              <a:lnSpc>
                <a:spcPts val="4000"/>
              </a:lnSpc>
            </a:pPr>
            <a:r>
              <a:rPr lang="en-US" altLang="zh-TW" b="1" dirty="0">
                <a:solidFill>
                  <a:schemeClr val="bg1"/>
                </a:solidFill>
              </a:rPr>
              <a:t>5. Purification by knowledge and vision of what is path and not-path (</a:t>
            </a:r>
            <a:r>
              <a:rPr lang="en-US" altLang="zh-TW" b="1" dirty="0" err="1">
                <a:solidFill>
                  <a:schemeClr val="bg1"/>
                </a:solidFill>
              </a:rPr>
              <a:t>maggamagga-nanadassana-visuddhi</a:t>
            </a:r>
            <a:r>
              <a:rPr lang="en-US" altLang="zh-TW" b="1" dirty="0">
                <a:solidFill>
                  <a:schemeClr val="bg1"/>
                </a:solidFill>
              </a:rPr>
              <a:t>)</a:t>
            </a:r>
          </a:p>
          <a:p>
            <a:pPr>
              <a:lnSpc>
                <a:spcPts val="4000"/>
              </a:lnSpc>
            </a:pPr>
            <a:r>
              <a:rPr lang="en-US" altLang="zh-TW" b="1" dirty="0">
                <a:solidFill>
                  <a:schemeClr val="bg1"/>
                </a:solidFill>
              </a:rPr>
              <a:t>4. Purification by overcoming doubt (</a:t>
            </a:r>
            <a:r>
              <a:rPr lang="en-US" altLang="zh-TW" b="1" dirty="0" err="1">
                <a:solidFill>
                  <a:schemeClr val="bg1"/>
                </a:solidFill>
              </a:rPr>
              <a:t>kankha-vitarana-visuddhi</a:t>
            </a:r>
            <a:r>
              <a:rPr lang="en-US" altLang="zh-TW" b="1" dirty="0">
                <a:solidFill>
                  <a:schemeClr val="bg1"/>
                </a:solidFill>
              </a:rPr>
              <a:t>)</a:t>
            </a:r>
          </a:p>
          <a:p>
            <a:pPr>
              <a:lnSpc>
                <a:spcPts val="4000"/>
              </a:lnSpc>
            </a:pPr>
            <a:r>
              <a:rPr lang="en-US" altLang="zh-TW" b="1" dirty="0">
                <a:solidFill>
                  <a:schemeClr val="bg1"/>
                </a:solidFill>
              </a:rPr>
              <a:t>3. Purification of view (</a:t>
            </a:r>
            <a:r>
              <a:rPr lang="en-US" altLang="zh-TW" b="1" dirty="0" err="1">
                <a:solidFill>
                  <a:schemeClr val="bg1"/>
                </a:solidFill>
              </a:rPr>
              <a:t>ditthi-visuddhi</a:t>
            </a:r>
            <a:r>
              <a:rPr lang="en-US" altLang="zh-TW" b="1" dirty="0">
                <a:solidFill>
                  <a:schemeClr val="bg1"/>
                </a:solidFill>
              </a:rPr>
              <a:t>)</a:t>
            </a:r>
          </a:p>
          <a:p>
            <a:pPr>
              <a:lnSpc>
                <a:spcPts val="4000"/>
              </a:lnSpc>
            </a:pPr>
            <a:r>
              <a:rPr lang="en-US" altLang="zh-TW" b="1" dirty="0">
                <a:solidFill>
                  <a:schemeClr val="bg1"/>
                </a:solidFill>
              </a:rPr>
              <a:t>2. Purification of mind (</a:t>
            </a:r>
            <a:r>
              <a:rPr lang="en-US" altLang="zh-TW" b="1" dirty="0" err="1">
                <a:solidFill>
                  <a:schemeClr val="bg1"/>
                </a:solidFill>
              </a:rPr>
              <a:t>citta-visuddhi</a:t>
            </a:r>
            <a:r>
              <a:rPr lang="en-US" altLang="zh-TW" b="1" dirty="0">
                <a:solidFill>
                  <a:schemeClr val="bg1"/>
                </a:solidFill>
              </a:rPr>
              <a:t>)</a:t>
            </a:r>
          </a:p>
          <a:p>
            <a:pPr>
              <a:lnSpc>
                <a:spcPts val="4000"/>
              </a:lnSpc>
            </a:pPr>
            <a:r>
              <a:rPr lang="en-US" altLang="zh-TW" b="1" dirty="0">
                <a:solidFill>
                  <a:schemeClr val="bg1"/>
                </a:solidFill>
              </a:rPr>
              <a:t>1. Purification of conduct (</a:t>
            </a:r>
            <a:r>
              <a:rPr lang="en-US" altLang="zh-TW" b="1" dirty="0" err="1">
                <a:solidFill>
                  <a:schemeClr val="bg1"/>
                </a:solidFill>
              </a:rPr>
              <a:t>sīla-visuddhi</a:t>
            </a:r>
            <a:r>
              <a:rPr lang="en-US" altLang="zh-TW" b="1" dirty="0">
                <a:solidFill>
                  <a:schemeClr val="bg1"/>
                </a:solidFill>
              </a:rPr>
              <a:t>)</a:t>
            </a:r>
          </a:p>
          <a:p>
            <a:pPr>
              <a:lnSpc>
                <a:spcPts val="4000"/>
              </a:lnSpc>
            </a:pPr>
            <a:endParaRPr lang="zh-TW" altLang="en-US" b="1" dirty="0">
              <a:solidFill>
                <a:schemeClr val="bg1"/>
              </a:solidFill>
            </a:endParaRPr>
          </a:p>
        </p:txBody>
      </p:sp>
      <p:sp>
        <p:nvSpPr>
          <p:cNvPr id="11" name="矩形 10">
            <a:extLst>
              <a:ext uri="{FF2B5EF4-FFF2-40B4-BE49-F238E27FC236}">
                <a16:creationId xmlns:a16="http://schemas.microsoft.com/office/drawing/2014/main" id="{BB65FE94-C10D-4EDF-4748-42067A13C079}"/>
              </a:ext>
            </a:extLst>
          </p:cNvPr>
          <p:cNvSpPr/>
          <p:nvPr/>
        </p:nvSpPr>
        <p:spPr>
          <a:xfrm>
            <a:off x="1054646" y="5013970"/>
            <a:ext cx="4608512" cy="413982"/>
          </a:xfrm>
          <a:prstGeom prst="rect">
            <a:avLst/>
          </a:prstGeom>
          <a:noFill/>
          <a:ln w="190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矩形 11">
            <a:extLst>
              <a:ext uri="{FF2B5EF4-FFF2-40B4-BE49-F238E27FC236}">
                <a16:creationId xmlns:a16="http://schemas.microsoft.com/office/drawing/2014/main" id="{E1335FDD-D03C-DEB2-1C2D-F50BBD24D8E8}"/>
              </a:ext>
            </a:extLst>
          </p:cNvPr>
          <p:cNvSpPr/>
          <p:nvPr/>
        </p:nvSpPr>
        <p:spPr>
          <a:xfrm>
            <a:off x="5881178" y="0"/>
            <a:ext cx="6336704" cy="685958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文字方塊 12">
            <a:extLst>
              <a:ext uri="{FF2B5EF4-FFF2-40B4-BE49-F238E27FC236}">
                <a16:creationId xmlns:a16="http://schemas.microsoft.com/office/drawing/2014/main" id="{A3704A28-2BA1-9A43-0699-DA766C50B277}"/>
              </a:ext>
            </a:extLst>
          </p:cNvPr>
          <p:cNvSpPr txBox="1"/>
          <p:nvPr/>
        </p:nvSpPr>
        <p:spPr>
          <a:xfrm>
            <a:off x="7560629" y="-23286"/>
            <a:ext cx="2977801" cy="830997"/>
          </a:xfrm>
          <a:prstGeom prst="rect">
            <a:avLst/>
          </a:prstGeom>
          <a:noFill/>
        </p:spPr>
        <p:txBody>
          <a:bodyPr wrap="square" rtlCol="0">
            <a:spAutoFit/>
          </a:bodyPr>
          <a:lstStyle/>
          <a:p>
            <a:r>
              <a:rPr lang="en-US" altLang="zh-TW" dirty="0">
                <a:solidFill>
                  <a:srgbClr val="C00000"/>
                </a:solidFill>
              </a:rPr>
              <a:t>Rupa </a:t>
            </a:r>
            <a:r>
              <a:rPr lang="en-US" altLang="zh-TW" dirty="0" err="1">
                <a:solidFill>
                  <a:srgbClr val="C00000"/>
                </a:solidFill>
              </a:rPr>
              <a:t>kalapa</a:t>
            </a:r>
            <a:r>
              <a:rPr lang="en-US" altLang="zh-TW" dirty="0">
                <a:solidFill>
                  <a:srgbClr val="C00000"/>
                </a:solidFill>
              </a:rPr>
              <a:t>—tiny material particles</a:t>
            </a:r>
          </a:p>
        </p:txBody>
      </p:sp>
      <p:sp>
        <p:nvSpPr>
          <p:cNvPr id="14" name="文字方塊 13">
            <a:extLst>
              <a:ext uri="{FF2B5EF4-FFF2-40B4-BE49-F238E27FC236}">
                <a16:creationId xmlns:a16="http://schemas.microsoft.com/office/drawing/2014/main" id="{9F074F95-09DF-FAF2-354E-D0A60AC5602F}"/>
              </a:ext>
            </a:extLst>
          </p:cNvPr>
          <p:cNvSpPr txBox="1"/>
          <p:nvPr/>
        </p:nvSpPr>
        <p:spPr>
          <a:xfrm>
            <a:off x="5997892" y="584536"/>
            <a:ext cx="5678198" cy="2462662"/>
          </a:xfrm>
          <a:prstGeom prst="rect">
            <a:avLst/>
          </a:prstGeom>
          <a:noFill/>
        </p:spPr>
        <p:txBody>
          <a:bodyPr wrap="square" rtlCol="0">
            <a:spAutoFit/>
          </a:bodyPr>
          <a:lstStyle/>
          <a:p>
            <a:pPr>
              <a:lnSpc>
                <a:spcPts val="3800"/>
              </a:lnSpc>
            </a:pPr>
            <a:r>
              <a:rPr lang="en-US" altLang="zh-CN" dirty="0">
                <a:solidFill>
                  <a:schemeClr val="accent6"/>
                </a:solidFill>
              </a:rPr>
              <a:t>Materiality</a:t>
            </a:r>
          </a:p>
          <a:p>
            <a:pPr marL="457200" indent="-457200">
              <a:lnSpc>
                <a:spcPts val="3800"/>
              </a:lnSpc>
              <a:spcBef>
                <a:spcPts val="1200"/>
              </a:spcBef>
              <a:buAutoNum type="arabicPeriod"/>
            </a:pPr>
            <a:r>
              <a:rPr lang="en-US" altLang="zh-TW" dirty="0">
                <a:solidFill>
                  <a:schemeClr val="accent6"/>
                </a:solidFill>
              </a:rPr>
              <a:t>Compactness of continuity</a:t>
            </a:r>
          </a:p>
          <a:p>
            <a:pPr marL="457200" indent="-457200">
              <a:lnSpc>
                <a:spcPts val="3800"/>
              </a:lnSpc>
              <a:spcBef>
                <a:spcPts val="1200"/>
              </a:spcBef>
              <a:buAutoNum type="arabicPeriod"/>
            </a:pPr>
            <a:r>
              <a:rPr lang="en-US" altLang="zh-TW" dirty="0">
                <a:solidFill>
                  <a:schemeClr val="accent6"/>
                </a:solidFill>
              </a:rPr>
              <a:t>Compactness of grouping</a:t>
            </a:r>
          </a:p>
          <a:p>
            <a:pPr marL="457200" indent="-457200">
              <a:lnSpc>
                <a:spcPts val="3800"/>
              </a:lnSpc>
              <a:spcBef>
                <a:spcPts val="1200"/>
              </a:spcBef>
              <a:buAutoNum type="arabicPeriod"/>
            </a:pPr>
            <a:r>
              <a:rPr lang="en-US" altLang="zh-TW" dirty="0">
                <a:solidFill>
                  <a:schemeClr val="accent6"/>
                </a:solidFill>
              </a:rPr>
              <a:t>Compactness of function</a:t>
            </a:r>
          </a:p>
        </p:txBody>
      </p:sp>
      <p:cxnSp>
        <p:nvCxnSpPr>
          <p:cNvPr id="16" name="直線接點 15">
            <a:extLst>
              <a:ext uri="{FF2B5EF4-FFF2-40B4-BE49-F238E27FC236}">
                <a16:creationId xmlns:a16="http://schemas.microsoft.com/office/drawing/2014/main" id="{5CCD968A-BEC3-7036-6517-3FD78444E938}"/>
              </a:ext>
            </a:extLst>
          </p:cNvPr>
          <p:cNvCxnSpPr>
            <a:cxnSpLocks/>
          </p:cNvCxnSpPr>
          <p:nvPr/>
        </p:nvCxnSpPr>
        <p:spPr>
          <a:xfrm flipH="1" flipV="1">
            <a:off x="8471470" y="807711"/>
            <a:ext cx="122807" cy="61275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文字方塊 16">
            <a:extLst>
              <a:ext uri="{FF2B5EF4-FFF2-40B4-BE49-F238E27FC236}">
                <a16:creationId xmlns:a16="http://schemas.microsoft.com/office/drawing/2014/main" id="{59530C08-5581-D726-4435-D404E2F85EF5}"/>
              </a:ext>
            </a:extLst>
          </p:cNvPr>
          <p:cNvSpPr txBox="1"/>
          <p:nvPr/>
        </p:nvSpPr>
        <p:spPr>
          <a:xfrm>
            <a:off x="9636335" y="641506"/>
            <a:ext cx="2689894" cy="461665"/>
          </a:xfrm>
          <a:prstGeom prst="rect">
            <a:avLst/>
          </a:prstGeom>
          <a:noFill/>
        </p:spPr>
        <p:txBody>
          <a:bodyPr wrap="square" rtlCol="0">
            <a:spAutoFit/>
          </a:bodyPr>
          <a:lstStyle/>
          <a:p>
            <a:r>
              <a:rPr lang="en-US" altLang="zh-CN" dirty="0">
                <a:solidFill>
                  <a:srgbClr val="C00000"/>
                </a:solidFill>
              </a:rPr>
              <a:t>Material elements</a:t>
            </a:r>
            <a:endParaRPr lang="en-US" altLang="zh-TW" dirty="0">
              <a:solidFill>
                <a:srgbClr val="C00000"/>
              </a:solidFill>
            </a:endParaRPr>
          </a:p>
        </p:txBody>
      </p:sp>
      <p:cxnSp>
        <p:nvCxnSpPr>
          <p:cNvPr id="18" name="直線接點 17">
            <a:extLst>
              <a:ext uri="{FF2B5EF4-FFF2-40B4-BE49-F238E27FC236}">
                <a16:creationId xmlns:a16="http://schemas.microsoft.com/office/drawing/2014/main" id="{49BFA326-85E8-26AD-5C36-7C476EBDADC7}"/>
              </a:ext>
            </a:extLst>
          </p:cNvPr>
          <p:cNvCxnSpPr>
            <a:cxnSpLocks/>
          </p:cNvCxnSpPr>
          <p:nvPr/>
        </p:nvCxnSpPr>
        <p:spPr>
          <a:xfrm flipV="1">
            <a:off x="9514982" y="1051418"/>
            <a:ext cx="317307" cy="1010224"/>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2" name="文字方塊 21">
            <a:extLst>
              <a:ext uri="{FF2B5EF4-FFF2-40B4-BE49-F238E27FC236}">
                <a16:creationId xmlns:a16="http://schemas.microsoft.com/office/drawing/2014/main" id="{C71EBA24-61FB-5FF0-057B-8DCF18D4244A}"/>
              </a:ext>
            </a:extLst>
          </p:cNvPr>
          <p:cNvSpPr txBox="1"/>
          <p:nvPr/>
        </p:nvSpPr>
        <p:spPr>
          <a:xfrm>
            <a:off x="9232564" y="2176711"/>
            <a:ext cx="3299938" cy="461665"/>
          </a:xfrm>
          <a:prstGeom prst="rect">
            <a:avLst/>
          </a:prstGeom>
          <a:noFill/>
        </p:spPr>
        <p:txBody>
          <a:bodyPr wrap="square" rtlCol="0">
            <a:spAutoFit/>
          </a:bodyPr>
          <a:lstStyle/>
          <a:p>
            <a:r>
              <a:rPr lang="en-US" altLang="zh-CN" dirty="0">
                <a:solidFill>
                  <a:srgbClr val="C00000"/>
                </a:solidFill>
              </a:rPr>
              <a:t>Functions of elements</a:t>
            </a:r>
            <a:endParaRPr lang="en-US" altLang="zh-TW" dirty="0">
              <a:solidFill>
                <a:srgbClr val="C00000"/>
              </a:solidFill>
            </a:endParaRPr>
          </a:p>
        </p:txBody>
      </p:sp>
      <p:cxnSp>
        <p:nvCxnSpPr>
          <p:cNvPr id="23" name="直線接點 22">
            <a:extLst>
              <a:ext uri="{FF2B5EF4-FFF2-40B4-BE49-F238E27FC236}">
                <a16:creationId xmlns:a16="http://schemas.microsoft.com/office/drawing/2014/main" id="{ACB5D1D1-1C59-7763-6E2D-F97B3CB617C7}"/>
              </a:ext>
            </a:extLst>
          </p:cNvPr>
          <p:cNvCxnSpPr>
            <a:cxnSpLocks/>
          </p:cNvCxnSpPr>
          <p:nvPr/>
        </p:nvCxnSpPr>
        <p:spPr>
          <a:xfrm flipH="1">
            <a:off x="9695606" y="2601677"/>
            <a:ext cx="243472" cy="134724"/>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9" name="文字方塊 28">
            <a:extLst>
              <a:ext uri="{FF2B5EF4-FFF2-40B4-BE49-F238E27FC236}">
                <a16:creationId xmlns:a16="http://schemas.microsoft.com/office/drawing/2014/main" id="{657FF3AF-2CB3-7D2C-0E2E-35AE999AB7AC}"/>
              </a:ext>
            </a:extLst>
          </p:cNvPr>
          <p:cNvSpPr txBox="1"/>
          <p:nvPr/>
        </p:nvSpPr>
        <p:spPr>
          <a:xfrm>
            <a:off x="5970631" y="3178701"/>
            <a:ext cx="4013007" cy="3103863"/>
          </a:xfrm>
          <a:prstGeom prst="rect">
            <a:avLst/>
          </a:prstGeom>
          <a:noFill/>
        </p:spPr>
        <p:txBody>
          <a:bodyPr wrap="square" rtlCol="0">
            <a:spAutoFit/>
          </a:bodyPr>
          <a:lstStyle/>
          <a:p>
            <a:pPr>
              <a:lnSpc>
                <a:spcPts val="3800"/>
              </a:lnSpc>
            </a:pPr>
            <a:r>
              <a:rPr lang="en-US" altLang="zh-CN" dirty="0">
                <a:solidFill>
                  <a:schemeClr val="accent6"/>
                </a:solidFill>
              </a:rPr>
              <a:t>Mentality</a:t>
            </a:r>
          </a:p>
          <a:p>
            <a:pPr marL="457200" indent="-457200">
              <a:lnSpc>
                <a:spcPts val="3800"/>
              </a:lnSpc>
              <a:spcBef>
                <a:spcPts val="1200"/>
              </a:spcBef>
              <a:buAutoNum type="arabicPeriod"/>
            </a:pPr>
            <a:r>
              <a:rPr lang="en-US" altLang="zh-TW" dirty="0">
                <a:solidFill>
                  <a:schemeClr val="accent6"/>
                </a:solidFill>
              </a:rPr>
              <a:t>Compactness of continuity</a:t>
            </a:r>
          </a:p>
          <a:p>
            <a:pPr marL="457200" indent="-457200">
              <a:lnSpc>
                <a:spcPts val="3800"/>
              </a:lnSpc>
              <a:spcBef>
                <a:spcPts val="1200"/>
              </a:spcBef>
              <a:buAutoNum type="arabicPeriod"/>
            </a:pPr>
            <a:r>
              <a:rPr lang="en-US" altLang="zh-TW" dirty="0">
                <a:solidFill>
                  <a:schemeClr val="accent6"/>
                </a:solidFill>
              </a:rPr>
              <a:t>Compactness of grouping</a:t>
            </a:r>
          </a:p>
          <a:p>
            <a:pPr marL="457200" indent="-457200">
              <a:lnSpc>
                <a:spcPts val="3800"/>
              </a:lnSpc>
              <a:spcBef>
                <a:spcPts val="1200"/>
              </a:spcBef>
              <a:buAutoNum type="arabicPeriod"/>
            </a:pPr>
            <a:r>
              <a:rPr lang="en-US" altLang="zh-TW" dirty="0">
                <a:solidFill>
                  <a:schemeClr val="accent6"/>
                </a:solidFill>
              </a:rPr>
              <a:t>Compactness of function</a:t>
            </a:r>
          </a:p>
          <a:p>
            <a:pPr marL="457200" indent="-457200">
              <a:lnSpc>
                <a:spcPts val="3800"/>
              </a:lnSpc>
              <a:spcBef>
                <a:spcPts val="1200"/>
              </a:spcBef>
              <a:buAutoNum type="arabicPeriod"/>
            </a:pPr>
            <a:r>
              <a:rPr lang="en-US" altLang="zh-TW" dirty="0">
                <a:solidFill>
                  <a:schemeClr val="accent6"/>
                </a:solidFill>
              </a:rPr>
              <a:t>Compactness of object</a:t>
            </a:r>
          </a:p>
        </p:txBody>
      </p:sp>
      <p:sp>
        <p:nvSpPr>
          <p:cNvPr id="30" name="文字方塊 29">
            <a:extLst>
              <a:ext uri="{FF2B5EF4-FFF2-40B4-BE49-F238E27FC236}">
                <a16:creationId xmlns:a16="http://schemas.microsoft.com/office/drawing/2014/main" id="{97ED2CFC-DD32-076A-7142-EC7421728D95}"/>
              </a:ext>
            </a:extLst>
          </p:cNvPr>
          <p:cNvSpPr txBox="1"/>
          <p:nvPr/>
        </p:nvSpPr>
        <p:spPr>
          <a:xfrm>
            <a:off x="9634926" y="3528523"/>
            <a:ext cx="2977801" cy="461665"/>
          </a:xfrm>
          <a:prstGeom prst="rect">
            <a:avLst/>
          </a:prstGeom>
          <a:noFill/>
        </p:spPr>
        <p:txBody>
          <a:bodyPr wrap="square" rtlCol="0">
            <a:spAutoFit/>
          </a:bodyPr>
          <a:lstStyle/>
          <a:p>
            <a:r>
              <a:rPr lang="en-US" altLang="zh-CN" dirty="0">
                <a:solidFill>
                  <a:srgbClr val="FF0000"/>
                </a:solidFill>
              </a:rPr>
              <a:t>Thought moment</a:t>
            </a:r>
            <a:r>
              <a:rPr lang="en-US" altLang="zh-TW" dirty="0">
                <a:solidFill>
                  <a:srgbClr val="FF0000"/>
                </a:solidFill>
              </a:rPr>
              <a:t>s</a:t>
            </a:r>
          </a:p>
        </p:txBody>
      </p:sp>
      <p:cxnSp>
        <p:nvCxnSpPr>
          <p:cNvPr id="31" name="直線接點 30">
            <a:extLst>
              <a:ext uri="{FF2B5EF4-FFF2-40B4-BE49-F238E27FC236}">
                <a16:creationId xmlns:a16="http://schemas.microsoft.com/office/drawing/2014/main" id="{14CC317C-E82D-6A16-3F96-A6550FCC56DB}"/>
              </a:ext>
            </a:extLst>
          </p:cNvPr>
          <p:cNvCxnSpPr>
            <a:cxnSpLocks/>
          </p:cNvCxnSpPr>
          <p:nvPr/>
        </p:nvCxnSpPr>
        <p:spPr>
          <a:xfrm flipV="1">
            <a:off x="8738293" y="3852060"/>
            <a:ext cx="807180" cy="14955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33" name="文字方塊 32">
            <a:extLst>
              <a:ext uri="{FF2B5EF4-FFF2-40B4-BE49-F238E27FC236}">
                <a16:creationId xmlns:a16="http://schemas.microsoft.com/office/drawing/2014/main" id="{5F508F17-E30F-E50B-7FD5-844CF2ADFCD5}"/>
              </a:ext>
            </a:extLst>
          </p:cNvPr>
          <p:cNvSpPr txBox="1"/>
          <p:nvPr/>
        </p:nvSpPr>
        <p:spPr>
          <a:xfrm>
            <a:off x="7800719" y="4149874"/>
            <a:ext cx="4356514" cy="461665"/>
          </a:xfrm>
          <a:prstGeom prst="rect">
            <a:avLst/>
          </a:prstGeom>
          <a:noFill/>
        </p:spPr>
        <p:txBody>
          <a:bodyPr wrap="square" rtlCol="0">
            <a:spAutoFit/>
          </a:bodyPr>
          <a:lstStyle/>
          <a:p>
            <a:r>
              <a:rPr lang="en-US" altLang="zh-CN" dirty="0">
                <a:solidFill>
                  <a:srgbClr val="FF0000"/>
                </a:solidFill>
              </a:rPr>
              <a:t>Consciousness and mental factors</a:t>
            </a:r>
            <a:endParaRPr lang="en-US" altLang="zh-TW" dirty="0">
              <a:solidFill>
                <a:srgbClr val="FF0000"/>
              </a:solidFill>
            </a:endParaRPr>
          </a:p>
        </p:txBody>
      </p:sp>
      <p:cxnSp>
        <p:nvCxnSpPr>
          <p:cNvPr id="34" name="直線接點 33">
            <a:extLst>
              <a:ext uri="{FF2B5EF4-FFF2-40B4-BE49-F238E27FC236}">
                <a16:creationId xmlns:a16="http://schemas.microsoft.com/office/drawing/2014/main" id="{66ED17B0-26E7-971D-8AA5-9F8EB8FDE2C7}"/>
              </a:ext>
            </a:extLst>
          </p:cNvPr>
          <p:cNvCxnSpPr>
            <a:cxnSpLocks/>
          </p:cNvCxnSpPr>
          <p:nvPr/>
        </p:nvCxnSpPr>
        <p:spPr>
          <a:xfrm flipV="1">
            <a:off x="9191550" y="4488888"/>
            <a:ext cx="216024" cy="16973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41" name="文字方塊 40">
            <a:extLst>
              <a:ext uri="{FF2B5EF4-FFF2-40B4-BE49-F238E27FC236}">
                <a16:creationId xmlns:a16="http://schemas.microsoft.com/office/drawing/2014/main" id="{BF784177-06DB-0D8A-7EE8-92B5822E59B6}"/>
              </a:ext>
            </a:extLst>
          </p:cNvPr>
          <p:cNvSpPr txBox="1"/>
          <p:nvPr/>
        </p:nvSpPr>
        <p:spPr>
          <a:xfrm>
            <a:off x="9064660" y="4855246"/>
            <a:ext cx="3261569" cy="461665"/>
          </a:xfrm>
          <a:prstGeom prst="rect">
            <a:avLst/>
          </a:prstGeom>
          <a:noFill/>
        </p:spPr>
        <p:txBody>
          <a:bodyPr wrap="square" rtlCol="0">
            <a:spAutoFit/>
          </a:bodyPr>
          <a:lstStyle/>
          <a:p>
            <a:r>
              <a:rPr lang="en-US" altLang="zh-CN" dirty="0">
                <a:solidFill>
                  <a:srgbClr val="FF0000"/>
                </a:solidFill>
              </a:rPr>
              <a:t>Functions of mentalities</a:t>
            </a:r>
            <a:endParaRPr lang="en-US" altLang="zh-TW" dirty="0">
              <a:solidFill>
                <a:srgbClr val="FF0000"/>
              </a:solidFill>
            </a:endParaRPr>
          </a:p>
        </p:txBody>
      </p:sp>
      <p:cxnSp>
        <p:nvCxnSpPr>
          <p:cNvPr id="42" name="直線接點 41">
            <a:extLst>
              <a:ext uri="{FF2B5EF4-FFF2-40B4-BE49-F238E27FC236}">
                <a16:creationId xmlns:a16="http://schemas.microsoft.com/office/drawing/2014/main" id="{5DBA6831-CEC8-7100-448A-81BC6B788FA5}"/>
              </a:ext>
            </a:extLst>
          </p:cNvPr>
          <p:cNvCxnSpPr>
            <a:cxnSpLocks/>
          </p:cNvCxnSpPr>
          <p:nvPr/>
        </p:nvCxnSpPr>
        <p:spPr>
          <a:xfrm flipV="1">
            <a:off x="8890693" y="5157986"/>
            <a:ext cx="173967" cy="14401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46" name="文字方塊 45">
            <a:extLst>
              <a:ext uri="{FF2B5EF4-FFF2-40B4-BE49-F238E27FC236}">
                <a16:creationId xmlns:a16="http://schemas.microsoft.com/office/drawing/2014/main" id="{8B30E148-0F1B-F394-2437-15F0DB031826}"/>
              </a:ext>
            </a:extLst>
          </p:cNvPr>
          <p:cNvSpPr txBox="1"/>
          <p:nvPr/>
        </p:nvSpPr>
        <p:spPr>
          <a:xfrm>
            <a:off x="8501421" y="5416401"/>
            <a:ext cx="3805914" cy="461665"/>
          </a:xfrm>
          <a:prstGeom prst="rect">
            <a:avLst/>
          </a:prstGeom>
          <a:noFill/>
        </p:spPr>
        <p:txBody>
          <a:bodyPr wrap="square" rtlCol="0">
            <a:spAutoFit/>
          </a:bodyPr>
          <a:lstStyle/>
          <a:p>
            <a:r>
              <a:rPr lang="en-US" altLang="zh-CN" dirty="0">
                <a:solidFill>
                  <a:srgbClr val="FF0000"/>
                </a:solidFill>
              </a:rPr>
              <a:t>Mentalities to be discerned</a:t>
            </a:r>
            <a:endParaRPr lang="en-US" altLang="zh-TW" dirty="0">
              <a:solidFill>
                <a:srgbClr val="FF0000"/>
              </a:solidFill>
            </a:endParaRPr>
          </a:p>
        </p:txBody>
      </p:sp>
      <p:cxnSp>
        <p:nvCxnSpPr>
          <p:cNvPr id="47" name="直線接點 46">
            <a:extLst>
              <a:ext uri="{FF2B5EF4-FFF2-40B4-BE49-F238E27FC236}">
                <a16:creationId xmlns:a16="http://schemas.microsoft.com/office/drawing/2014/main" id="{65AF05DF-29F0-3D03-2494-8DF9EFC4DB92}"/>
              </a:ext>
            </a:extLst>
          </p:cNvPr>
          <p:cNvCxnSpPr>
            <a:cxnSpLocks/>
          </p:cNvCxnSpPr>
          <p:nvPr/>
        </p:nvCxnSpPr>
        <p:spPr>
          <a:xfrm flipV="1">
            <a:off x="8543478" y="5806058"/>
            <a:ext cx="173967" cy="14401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文字方塊 1">
            <a:extLst>
              <a:ext uri="{FF2B5EF4-FFF2-40B4-BE49-F238E27FC236}">
                <a16:creationId xmlns:a16="http://schemas.microsoft.com/office/drawing/2014/main" id="{C506E827-268B-BCBC-4B18-CED6676A9120}"/>
              </a:ext>
            </a:extLst>
          </p:cNvPr>
          <p:cNvSpPr txBox="1"/>
          <p:nvPr/>
        </p:nvSpPr>
        <p:spPr>
          <a:xfrm>
            <a:off x="10235893" y="1034090"/>
            <a:ext cx="2090336" cy="1231556"/>
          </a:xfrm>
          <a:prstGeom prst="rect">
            <a:avLst/>
          </a:prstGeom>
          <a:noFill/>
        </p:spPr>
        <p:txBody>
          <a:bodyPr wrap="square" rtlCol="0">
            <a:spAutoFit/>
          </a:bodyPr>
          <a:lstStyle/>
          <a:p>
            <a:pPr>
              <a:lnSpc>
                <a:spcPts val="2200"/>
              </a:lnSpc>
            </a:pPr>
            <a:r>
              <a:rPr lang="en-US" altLang="zh-CN" sz="2300" dirty="0">
                <a:solidFill>
                  <a:srgbClr val="7030A0"/>
                </a:solidFill>
              </a:rPr>
              <a:t>Earth element</a:t>
            </a:r>
          </a:p>
          <a:p>
            <a:pPr>
              <a:lnSpc>
                <a:spcPts val="2200"/>
              </a:lnSpc>
            </a:pPr>
            <a:r>
              <a:rPr lang="en-US" altLang="zh-TW" sz="2300" dirty="0">
                <a:solidFill>
                  <a:srgbClr val="7030A0"/>
                </a:solidFill>
              </a:rPr>
              <a:t>Water </a:t>
            </a:r>
            <a:r>
              <a:rPr lang="en-US" altLang="zh-CN" sz="2300" dirty="0">
                <a:solidFill>
                  <a:srgbClr val="7030A0"/>
                </a:solidFill>
              </a:rPr>
              <a:t>element</a:t>
            </a:r>
            <a:endParaRPr lang="en-US" altLang="zh-TW" sz="2300" dirty="0">
              <a:solidFill>
                <a:srgbClr val="7030A0"/>
              </a:solidFill>
            </a:endParaRPr>
          </a:p>
          <a:p>
            <a:pPr>
              <a:lnSpc>
                <a:spcPts val="2200"/>
              </a:lnSpc>
            </a:pPr>
            <a:r>
              <a:rPr lang="en-US" altLang="zh-TW" sz="2300" dirty="0">
                <a:solidFill>
                  <a:srgbClr val="7030A0"/>
                </a:solidFill>
              </a:rPr>
              <a:t>Fire</a:t>
            </a:r>
            <a:r>
              <a:rPr lang="en-US" altLang="zh-CN" sz="2300" dirty="0">
                <a:solidFill>
                  <a:srgbClr val="7030A0"/>
                </a:solidFill>
              </a:rPr>
              <a:t> element</a:t>
            </a:r>
            <a:endParaRPr lang="en-US" altLang="zh-TW" sz="2300" dirty="0">
              <a:solidFill>
                <a:srgbClr val="7030A0"/>
              </a:solidFill>
            </a:endParaRPr>
          </a:p>
          <a:p>
            <a:pPr>
              <a:lnSpc>
                <a:spcPts val="2200"/>
              </a:lnSpc>
            </a:pPr>
            <a:r>
              <a:rPr lang="en-US" altLang="zh-TW" sz="2300" dirty="0">
                <a:solidFill>
                  <a:srgbClr val="7030A0"/>
                </a:solidFill>
              </a:rPr>
              <a:t>Wind</a:t>
            </a:r>
            <a:r>
              <a:rPr lang="en-US" altLang="zh-CN" sz="2300" dirty="0">
                <a:solidFill>
                  <a:srgbClr val="7030A0"/>
                </a:solidFill>
              </a:rPr>
              <a:t> element</a:t>
            </a:r>
            <a:endParaRPr lang="en-US" altLang="zh-TW" sz="2300" dirty="0">
              <a:solidFill>
                <a:srgbClr val="7030A0"/>
              </a:solidFill>
            </a:endParaRPr>
          </a:p>
        </p:txBody>
      </p:sp>
      <p:sp>
        <p:nvSpPr>
          <p:cNvPr id="7" name="文字方塊 6">
            <a:extLst>
              <a:ext uri="{FF2B5EF4-FFF2-40B4-BE49-F238E27FC236}">
                <a16:creationId xmlns:a16="http://schemas.microsoft.com/office/drawing/2014/main" id="{9186B406-2B86-AA4E-E4FC-84C000BE52E9}"/>
              </a:ext>
            </a:extLst>
          </p:cNvPr>
          <p:cNvSpPr txBox="1"/>
          <p:nvPr/>
        </p:nvSpPr>
        <p:spPr>
          <a:xfrm>
            <a:off x="10030340" y="2524784"/>
            <a:ext cx="2360464" cy="1231556"/>
          </a:xfrm>
          <a:prstGeom prst="rect">
            <a:avLst/>
          </a:prstGeom>
          <a:noFill/>
        </p:spPr>
        <p:txBody>
          <a:bodyPr wrap="square" rtlCol="0">
            <a:spAutoFit/>
          </a:bodyPr>
          <a:lstStyle/>
          <a:p>
            <a:pPr>
              <a:lnSpc>
                <a:spcPts val="2200"/>
              </a:lnSpc>
            </a:pPr>
            <a:r>
              <a:rPr lang="en-US" altLang="zh-CN" sz="2300" dirty="0">
                <a:solidFill>
                  <a:srgbClr val="7030A0"/>
                </a:solidFill>
              </a:rPr>
              <a:t>Earth-solidity</a:t>
            </a:r>
          </a:p>
          <a:p>
            <a:pPr>
              <a:lnSpc>
                <a:spcPts val="2200"/>
              </a:lnSpc>
            </a:pPr>
            <a:r>
              <a:rPr lang="en-US" altLang="zh-TW" sz="2300" dirty="0">
                <a:solidFill>
                  <a:srgbClr val="7030A0"/>
                </a:solidFill>
              </a:rPr>
              <a:t>Water-cohesion</a:t>
            </a:r>
          </a:p>
          <a:p>
            <a:pPr>
              <a:lnSpc>
                <a:spcPts val="2200"/>
              </a:lnSpc>
            </a:pPr>
            <a:r>
              <a:rPr lang="en-US" altLang="zh-TW" sz="2300" dirty="0">
                <a:solidFill>
                  <a:srgbClr val="7030A0"/>
                </a:solidFill>
              </a:rPr>
              <a:t>Fire-temperature</a:t>
            </a:r>
          </a:p>
          <a:p>
            <a:pPr>
              <a:lnSpc>
                <a:spcPts val="2200"/>
              </a:lnSpc>
            </a:pPr>
            <a:r>
              <a:rPr lang="en-US" altLang="zh-TW" sz="2300" dirty="0">
                <a:solidFill>
                  <a:srgbClr val="7030A0"/>
                </a:solidFill>
              </a:rPr>
              <a:t>Wind-motion</a:t>
            </a:r>
          </a:p>
        </p:txBody>
      </p:sp>
    </p:spTree>
    <p:extLst>
      <p:ext uri="{BB962C8B-B14F-4D97-AF65-F5344CB8AC3E}">
        <p14:creationId xmlns:p14="http://schemas.microsoft.com/office/powerpoint/2010/main" val="163958736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1"/>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4"/>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42"/>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47"/>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7" grpId="0"/>
      <p:bldP spid="22" grpId="0"/>
      <p:bldP spid="29" grpId="0"/>
      <p:bldP spid="30" grpId="0"/>
      <p:bldP spid="33" grpId="0"/>
      <p:bldP spid="41" grpId="0"/>
      <p:bldP spid="46" grpId="0"/>
      <p:bldP spid="2"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EB30879E-30E0-5123-8EA0-33A5D5ECBAA6}"/>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688C1932-748C-6436-D92B-BA2FE97EA937}"/>
              </a:ext>
            </a:extLst>
          </p:cNvPr>
          <p:cNvSpPr txBox="1"/>
          <p:nvPr/>
        </p:nvSpPr>
        <p:spPr>
          <a:xfrm>
            <a:off x="767752" y="1076343"/>
            <a:ext cx="11232110" cy="558294"/>
          </a:xfrm>
          <a:prstGeom prst="rect">
            <a:avLst/>
          </a:prstGeom>
          <a:noFill/>
        </p:spPr>
        <p:txBody>
          <a:bodyPr wrap="square" rtlCol="0">
            <a:spAutoFit/>
          </a:bodyPr>
          <a:lstStyle/>
          <a:p>
            <a:pPr>
              <a:lnSpc>
                <a:spcPts val="4000"/>
              </a:lnSpc>
            </a:pPr>
            <a:r>
              <a:rPr lang="en-US" altLang="zh-TW" b="1" dirty="0">
                <a:solidFill>
                  <a:schemeClr val="bg1"/>
                </a:solidFill>
              </a:rPr>
              <a:t>Seven stages of purification</a:t>
            </a:r>
            <a:endParaRPr lang="zh-TW" altLang="en-US" sz="1400" dirty="0">
              <a:solidFill>
                <a:schemeClr val="bg1"/>
              </a:solidFill>
            </a:endParaRPr>
          </a:p>
        </p:txBody>
      </p:sp>
      <p:sp>
        <p:nvSpPr>
          <p:cNvPr id="6" name="文字方塊 5">
            <a:extLst>
              <a:ext uri="{FF2B5EF4-FFF2-40B4-BE49-F238E27FC236}">
                <a16:creationId xmlns:a16="http://schemas.microsoft.com/office/drawing/2014/main" id="{B0826D55-388E-5CE3-ABE9-0621A3FAAF37}"/>
              </a:ext>
            </a:extLst>
          </p:cNvPr>
          <p:cNvSpPr txBox="1"/>
          <p:nvPr/>
        </p:nvSpPr>
        <p:spPr>
          <a:xfrm>
            <a:off x="747173" y="1805604"/>
            <a:ext cx="9236465" cy="5174943"/>
          </a:xfrm>
          <a:prstGeom prst="rect">
            <a:avLst/>
          </a:prstGeom>
          <a:noFill/>
        </p:spPr>
        <p:txBody>
          <a:bodyPr wrap="square" rtlCol="0">
            <a:spAutoFit/>
          </a:bodyPr>
          <a:lstStyle/>
          <a:p>
            <a:pPr>
              <a:lnSpc>
                <a:spcPts val="4000"/>
              </a:lnSpc>
            </a:pPr>
            <a:r>
              <a:rPr lang="en-US" altLang="zh-TW" b="1" dirty="0">
                <a:solidFill>
                  <a:schemeClr val="bg1"/>
                </a:solidFill>
              </a:rPr>
              <a:t>7. Purification by knowledge and vision (</a:t>
            </a:r>
            <a:r>
              <a:rPr lang="en-US" altLang="zh-TW" b="1" dirty="0" err="1">
                <a:solidFill>
                  <a:schemeClr val="bg1"/>
                </a:solidFill>
              </a:rPr>
              <a:t>nanadassana-visuddhi</a:t>
            </a:r>
            <a:r>
              <a:rPr lang="en-US" altLang="zh-TW" b="1" dirty="0">
                <a:solidFill>
                  <a:schemeClr val="bg1"/>
                </a:solidFill>
              </a:rPr>
              <a:t>) </a:t>
            </a:r>
          </a:p>
          <a:p>
            <a:pPr>
              <a:lnSpc>
                <a:spcPts val="4000"/>
              </a:lnSpc>
            </a:pPr>
            <a:r>
              <a:rPr lang="en-US" altLang="zh-TW" b="1" dirty="0">
                <a:solidFill>
                  <a:schemeClr val="bg1"/>
                </a:solidFill>
              </a:rPr>
              <a:t>6. Purification by knowledge and vision of the course of practice (</a:t>
            </a:r>
            <a:r>
              <a:rPr lang="en-US" altLang="zh-TW" b="1" dirty="0" err="1">
                <a:solidFill>
                  <a:schemeClr val="bg1"/>
                </a:solidFill>
              </a:rPr>
              <a:t>patipada</a:t>
            </a:r>
            <a:r>
              <a:rPr lang="en-US" altLang="zh-TW" b="1" dirty="0">
                <a:solidFill>
                  <a:schemeClr val="bg1"/>
                </a:solidFill>
              </a:rPr>
              <a:t>–</a:t>
            </a:r>
            <a:r>
              <a:rPr lang="en-US" altLang="zh-TW" b="1" dirty="0" err="1">
                <a:solidFill>
                  <a:schemeClr val="bg1"/>
                </a:solidFill>
              </a:rPr>
              <a:t>nanadassana-visuddhi</a:t>
            </a:r>
            <a:r>
              <a:rPr lang="en-US" altLang="zh-TW" b="1" dirty="0">
                <a:solidFill>
                  <a:schemeClr val="bg1"/>
                </a:solidFill>
              </a:rPr>
              <a:t>)</a:t>
            </a:r>
          </a:p>
          <a:p>
            <a:pPr>
              <a:lnSpc>
                <a:spcPts val="4000"/>
              </a:lnSpc>
            </a:pPr>
            <a:r>
              <a:rPr lang="en-US" altLang="zh-TW" b="1" dirty="0">
                <a:solidFill>
                  <a:schemeClr val="bg1"/>
                </a:solidFill>
              </a:rPr>
              <a:t>5. Purification by knowledge and vision of what is path and not-path (</a:t>
            </a:r>
            <a:r>
              <a:rPr lang="en-US" altLang="zh-TW" b="1" dirty="0" err="1">
                <a:solidFill>
                  <a:schemeClr val="bg1"/>
                </a:solidFill>
              </a:rPr>
              <a:t>maggamagga-nanadassana-visuddhi</a:t>
            </a:r>
            <a:r>
              <a:rPr lang="en-US" altLang="zh-TW" b="1" dirty="0">
                <a:solidFill>
                  <a:schemeClr val="bg1"/>
                </a:solidFill>
              </a:rPr>
              <a:t>)</a:t>
            </a:r>
          </a:p>
          <a:p>
            <a:pPr>
              <a:lnSpc>
                <a:spcPts val="4000"/>
              </a:lnSpc>
            </a:pPr>
            <a:r>
              <a:rPr lang="en-US" altLang="zh-TW" b="1" dirty="0">
                <a:solidFill>
                  <a:schemeClr val="bg1"/>
                </a:solidFill>
              </a:rPr>
              <a:t>4. Purification by overcoming doubt (</a:t>
            </a:r>
            <a:r>
              <a:rPr lang="en-US" altLang="zh-TW" b="1" dirty="0" err="1">
                <a:solidFill>
                  <a:schemeClr val="bg1"/>
                </a:solidFill>
              </a:rPr>
              <a:t>kankha-vitarana-visuddhi</a:t>
            </a:r>
            <a:r>
              <a:rPr lang="en-US" altLang="zh-TW" b="1" dirty="0">
                <a:solidFill>
                  <a:schemeClr val="bg1"/>
                </a:solidFill>
              </a:rPr>
              <a:t>)</a:t>
            </a:r>
          </a:p>
          <a:p>
            <a:pPr>
              <a:lnSpc>
                <a:spcPts val="4000"/>
              </a:lnSpc>
            </a:pPr>
            <a:r>
              <a:rPr lang="en-US" altLang="zh-TW" b="1" dirty="0">
                <a:solidFill>
                  <a:schemeClr val="bg1"/>
                </a:solidFill>
              </a:rPr>
              <a:t>3. Purification of view (</a:t>
            </a:r>
            <a:r>
              <a:rPr lang="en-US" altLang="zh-TW" b="1" dirty="0" err="1">
                <a:solidFill>
                  <a:schemeClr val="bg1"/>
                </a:solidFill>
              </a:rPr>
              <a:t>ditthi-visuddhi</a:t>
            </a:r>
            <a:r>
              <a:rPr lang="en-US" altLang="zh-TW" b="1" dirty="0">
                <a:solidFill>
                  <a:schemeClr val="bg1"/>
                </a:solidFill>
              </a:rPr>
              <a:t>)</a:t>
            </a:r>
          </a:p>
          <a:p>
            <a:pPr>
              <a:lnSpc>
                <a:spcPts val="4000"/>
              </a:lnSpc>
            </a:pPr>
            <a:r>
              <a:rPr lang="en-US" altLang="zh-TW" b="1" dirty="0">
                <a:solidFill>
                  <a:schemeClr val="bg1"/>
                </a:solidFill>
              </a:rPr>
              <a:t>2. Purification of mind (</a:t>
            </a:r>
            <a:r>
              <a:rPr lang="en-US" altLang="zh-TW" b="1" dirty="0" err="1">
                <a:solidFill>
                  <a:schemeClr val="bg1"/>
                </a:solidFill>
              </a:rPr>
              <a:t>citta-visuddhi</a:t>
            </a:r>
            <a:r>
              <a:rPr lang="en-US" altLang="zh-TW" b="1" dirty="0">
                <a:solidFill>
                  <a:schemeClr val="bg1"/>
                </a:solidFill>
              </a:rPr>
              <a:t>)</a:t>
            </a:r>
          </a:p>
          <a:p>
            <a:pPr>
              <a:lnSpc>
                <a:spcPts val="4000"/>
              </a:lnSpc>
            </a:pPr>
            <a:r>
              <a:rPr lang="en-US" altLang="zh-TW" b="1" dirty="0">
                <a:solidFill>
                  <a:schemeClr val="bg1"/>
                </a:solidFill>
              </a:rPr>
              <a:t>1. Purification of conduct (</a:t>
            </a:r>
            <a:r>
              <a:rPr lang="en-US" altLang="zh-TW" b="1" dirty="0" err="1">
                <a:solidFill>
                  <a:schemeClr val="bg1"/>
                </a:solidFill>
              </a:rPr>
              <a:t>sīla-visuddhi</a:t>
            </a:r>
            <a:r>
              <a:rPr lang="en-US" altLang="zh-TW" b="1" dirty="0">
                <a:solidFill>
                  <a:schemeClr val="bg1"/>
                </a:solidFill>
              </a:rPr>
              <a:t>)</a:t>
            </a:r>
          </a:p>
          <a:p>
            <a:pPr>
              <a:lnSpc>
                <a:spcPts val="4000"/>
              </a:lnSpc>
            </a:pPr>
            <a:endParaRPr lang="zh-TW" altLang="en-US" b="1" dirty="0">
              <a:solidFill>
                <a:schemeClr val="bg1"/>
              </a:solidFill>
            </a:endParaRPr>
          </a:p>
        </p:txBody>
      </p:sp>
      <p:sp>
        <p:nvSpPr>
          <p:cNvPr id="7" name="矩形 6">
            <a:extLst>
              <a:ext uri="{FF2B5EF4-FFF2-40B4-BE49-F238E27FC236}">
                <a16:creationId xmlns:a16="http://schemas.microsoft.com/office/drawing/2014/main" id="{E4ACBC61-4F0D-E247-C170-2EA3BD3A6A6D}"/>
              </a:ext>
            </a:extLst>
          </p:cNvPr>
          <p:cNvSpPr/>
          <p:nvPr/>
        </p:nvSpPr>
        <p:spPr>
          <a:xfrm>
            <a:off x="1054646" y="4509914"/>
            <a:ext cx="7704856" cy="413982"/>
          </a:xfrm>
          <a:prstGeom prst="rect">
            <a:avLst/>
          </a:prstGeom>
          <a:noFill/>
          <a:ln w="190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a:extLst>
              <a:ext uri="{FF2B5EF4-FFF2-40B4-BE49-F238E27FC236}">
                <a16:creationId xmlns:a16="http://schemas.microsoft.com/office/drawing/2014/main" id="{0116E456-D043-8DD1-65D8-5C9A15EAA990}"/>
              </a:ext>
            </a:extLst>
          </p:cNvPr>
          <p:cNvSpPr/>
          <p:nvPr/>
        </p:nvSpPr>
        <p:spPr>
          <a:xfrm>
            <a:off x="5375126" y="0"/>
            <a:ext cx="6696744" cy="674216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0" name="圖片 9">
            <a:extLst>
              <a:ext uri="{FF2B5EF4-FFF2-40B4-BE49-F238E27FC236}">
                <a16:creationId xmlns:a16="http://schemas.microsoft.com/office/drawing/2014/main" id="{B6F1367F-6804-743F-B5E4-167B190C462C}"/>
              </a:ext>
            </a:extLst>
          </p:cNvPr>
          <p:cNvPicPr>
            <a:picLocks noChangeAspect="1"/>
          </p:cNvPicPr>
          <p:nvPr/>
        </p:nvPicPr>
        <p:blipFill>
          <a:blip r:embed="rId3"/>
          <a:stretch>
            <a:fillRect/>
          </a:stretch>
        </p:blipFill>
        <p:spPr>
          <a:xfrm>
            <a:off x="5447134" y="126131"/>
            <a:ext cx="6597997" cy="6544023"/>
          </a:xfrm>
          <a:prstGeom prst="rect">
            <a:avLst/>
          </a:prstGeom>
        </p:spPr>
      </p:pic>
      <p:cxnSp>
        <p:nvCxnSpPr>
          <p:cNvPr id="11" name="直線接點 10">
            <a:extLst>
              <a:ext uri="{FF2B5EF4-FFF2-40B4-BE49-F238E27FC236}">
                <a16:creationId xmlns:a16="http://schemas.microsoft.com/office/drawing/2014/main" id="{804D21EB-EF9C-2F93-4F52-71EC75CC0146}"/>
              </a:ext>
            </a:extLst>
          </p:cNvPr>
          <p:cNvCxnSpPr>
            <a:cxnSpLocks/>
          </p:cNvCxnSpPr>
          <p:nvPr/>
        </p:nvCxnSpPr>
        <p:spPr>
          <a:xfrm flipV="1">
            <a:off x="8723498" y="182804"/>
            <a:ext cx="22634" cy="893539"/>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4" name="直線接點 13">
            <a:extLst>
              <a:ext uri="{FF2B5EF4-FFF2-40B4-BE49-F238E27FC236}">
                <a16:creationId xmlns:a16="http://schemas.microsoft.com/office/drawing/2014/main" id="{562EFEF3-D9B7-74BC-C8A7-BC125D3626AD}"/>
              </a:ext>
            </a:extLst>
          </p:cNvPr>
          <p:cNvCxnSpPr>
            <a:cxnSpLocks/>
          </p:cNvCxnSpPr>
          <p:nvPr/>
        </p:nvCxnSpPr>
        <p:spPr>
          <a:xfrm flipV="1">
            <a:off x="10654344" y="1760768"/>
            <a:ext cx="913470" cy="44489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8" name="直線接點 17">
            <a:extLst>
              <a:ext uri="{FF2B5EF4-FFF2-40B4-BE49-F238E27FC236}">
                <a16:creationId xmlns:a16="http://schemas.microsoft.com/office/drawing/2014/main" id="{906BBCF8-FD5C-9F12-0587-EDB634B07D36}"/>
              </a:ext>
            </a:extLst>
          </p:cNvPr>
          <p:cNvCxnSpPr>
            <a:cxnSpLocks/>
          </p:cNvCxnSpPr>
          <p:nvPr/>
        </p:nvCxnSpPr>
        <p:spPr>
          <a:xfrm flipH="1" flipV="1">
            <a:off x="5807174" y="1645333"/>
            <a:ext cx="951095" cy="634009"/>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文字方塊 19">
            <a:extLst>
              <a:ext uri="{FF2B5EF4-FFF2-40B4-BE49-F238E27FC236}">
                <a16:creationId xmlns:a16="http://schemas.microsoft.com/office/drawing/2014/main" id="{C471F826-E63F-2A89-1C81-4DD7CAE871C8}"/>
              </a:ext>
            </a:extLst>
          </p:cNvPr>
          <p:cNvSpPr txBox="1"/>
          <p:nvPr/>
        </p:nvSpPr>
        <p:spPr>
          <a:xfrm>
            <a:off x="10150288" y="189434"/>
            <a:ext cx="1872208" cy="461665"/>
          </a:xfrm>
          <a:prstGeom prst="rect">
            <a:avLst/>
          </a:prstGeom>
          <a:noFill/>
        </p:spPr>
        <p:txBody>
          <a:bodyPr wrap="square" rtlCol="0">
            <a:spAutoFit/>
          </a:bodyPr>
          <a:lstStyle/>
          <a:p>
            <a:r>
              <a:rPr lang="en-US" altLang="zh-CN" dirty="0">
                <a:solidFill>
                  <a:srgbClr val="C00000"/>
                </a:solidFill>
              </a:rPr>
              <a:t>Previous life</a:t>
            </a:r>
            <a:endParaRPr lang="en-US" altLang="zh-TW" dirty="0">
              <a:solidFill>
                <a:srgbClr val="C00000"/>
              </a:solidFill>
            </a:endParaRPr>
          </a:p>
        </p:txBody>
      </p:sp>
      <p:sp>
        <p:nvSpPr>
          <p:cNvPr id="21" name="文字方塊 20">
            <a:extLst>
              <a:ext uri="{FF2B5EF4-FFF2-40B4-BE49-F238E27FC236}">
                <a16:creationId xmlns:a16="http://schemas.microsoft.com/office/drawing/2014/main" id="{FA0A0C7B-3BC1-79DD-93EF-98F81B8C2648}"/>
              </a:ext>
            </a:extLst>
          </p:cNvPr>
          <p:cNvSpPr txBox="1"/>
          <p:nvPr/>
        </p:nvSpPr>
        <p:spPr>
          <a:xfrm>
            <a:off x="5591150" y="6057932"/>
            <a:ext cx="1872208" cy="461665"/>
          </a:xfrm>
          <a:prstGeom prst="rect">
            <a:avLst/>
          </a:prstGeom>
          <a:noFill/>
        </p:spPr>
        <p:txBody>
          <a:bodyPr wrap="square" rtlCol="0">
            <a:spAutoFit/>
          </a:bodyPr>
          <a:lstStyle/>
          <a:p>
            <a:r>
              <a:rPr lang="en-US" altLang="zh-CN" dirty="0">
                <a:solidFill>
                  <a:srgbClr val="C00000"/>
                </a:solidFill>
              </a:rPr>
              <a:t>Present life</a:t>
            </a:r>
            <a:endParaRPr lang="en-US" altLang="zh-TW" dirty="0">
              <a:solidFill>
                <a:srgbClr val="C00000"/>
              </a:solidFill>
            </a:endParaRPr>
          </a:p>
        </p:txBody>
      </p:sp>
      <p:sp>
        <p:nvSpPr>
          <p:cNvPr id="22" name="文字方塊 21">
            <a:extLst>
              <a:ext uri="{FF2B5EF4-FFF2-40B4-BE49-F238E27FC236}">
                <a16:creationId xmlns:a16="http://schemas.microsoft.com/office/drawing/2014/main" id="{2BC69D9F-973A-1B2A-8993-46A5F26F736F}"/>
              </a:ext>
            </a:extLst>
          </p:cNvPr>
          <p:cNvSpPr txBox="1"/>
          <p:nvPr/>
        </p:nvSpPr>
        <p:spPr>
          <a:xfrm>
            <a:off x="5420395" y="132853"/>
            <a:ext cx="1872208" cy="461665"/>
          </a:xfrm>
          <a:prstGeom prst="rect">
            <a:avLst/>
          </a:prstGeom>
          <a:noFill/>
        </p:spPr>
        <p:txBody>
          <a:bodyPr wrap="square" rtlCol="0">
            <a:spAutoFit/>
          </a:bodyPr>
          <a:lstStyle/>
          <a:p>
            <a:r>
              <a:rPr lang="en-US" altLang="zh-CN" dirty="0">
                <a:solidFill>
                  <a:srgbClr val="C00000"/>
                </a:solidFill>
              </a:rPr>
              <a:t>Future life</a:t>
            </a:r>
            <a:endParaRPr lang="en-US" altLang="zh-TW" dirty="0">
              <a:solidFill>
                <a:srgbClr val="C00000"/>
              </a:solidFill>
            </a:endParaRPr>
          </a:p>
        </p:txBody>
      </p:sp>
      <p:sp>
        <p:nvSpPr>
          <p:cNvPr id="9" name="矩形 8">
            <a:extLst>
              <a:ext uri="{FF2B5EF4-FFF2-40B4-BE49-F238E27FC236}">
                <a16:creationId xmlns:a16="http://schemas.microsoft.com/office/drawing/2014/main" id="{3BAF1ACB-1DE0-5B64-80E1-F9006544BB9A}"/>
              </a:ext>
            </a:extLst>
          </p:cNvPr>
          <p:cNvSpPr/>
          <p:nvPr/>
        </p:nvSpPr>
        <p:spPr>
          <a:xfrm>
            <a:off x="76468" y="1110112"/>
            <a:ext cx="5253390" cy="2755098"/>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A5B507F8-03E0-EAA9-BA4F-42D78E961FA3}"/>
              </a:ext>
            </a:extLst>
          </p:cNvPr>
          <p:cNvSpPr txBox="1"/>
          <p:nvPr/>
        </p:nvSpPr>
        <p:spPr>
          <a:xfrm>
            <a:off x="985683" y="1332505"/>
            <a:ext cx="3021291" cy="523220"/>
          </a:xfrm>
          <a:prstGeom prst="rect">
            <a:avLst/>
          </a:prstGeom>
          <a:noFill/>
          <a:ln>
            <a:solidFill>
              <a:srgbClr val="FFFF00"/>
            </a:solidFill>
          </a:ln>
        </p:spPr>
        <p:txBody>
          <a:bodyPr wrap="square" rtlCol="0">
            <a:spAutoFit/>
          </a:bodyPr>
          <a:lstStyle/>
          <a:p>
            <a:r>
              <a:rPr lang="en-US" altLang="zh-TW" sz="2800" dirty="0">
                <a:solidFill>
                  <a:srgbClr val="FFFF00"/>
                </a:solidFill>
              </a:rPr>
              <a:t>Mental defilements</a:t>
            </a:r>
            <a:endParaRPr lang="zh-TW" altLang="en-US" sz="2800" dirty="0">
              <a:solidFill>
                <a:srgbClr val="FFFF00"/>
              </a:solidFill>
            </a:endParaRPr>
          </a:p>
        </p:txBody>
      </p:sp>
      <p:sp>
        <p:nvSpPr>
          <p:cNvPr id="13" name="文字方塊 12">
            <a:extLst>
              <a:ext uri="{FF2B5EF4-FFF2-40B4-BE49-F238E27FC236}">
                <a16:creationId xmlns:a16="http://schemas.microsoft.com/office/drawing/2014/main" id="{57F507CD-A838-595D-83A3-5707B69E995F}"/>
              </a:ext>
            </a:extLst>
          </p:cNvPr>
          <p:cNvSpPr txBox="1"/>
          <p:nvPr/>
        </p:nvSpPr>
        <p:spPr>
          <a:xfrm>
            <a:off x="3305429" y="2934191"/>
            <a:ext cx="1370885" cy="523220"/>
          </a:xfrm>
          <a:prstGeom prst="rect">
            <a:avLst/>
          </a:prstGeom>
          <a:noFill/>
          <a:ln>
            <a:solidFill>
              <a:srgbClr val="FFFF00"/>
            </a:solidFill>
          </a:ln>
        </p:spPr>
        <p:txBody>
          <a:bodyPr wrap="square" rtlCol="0">
            <a:spAutoFit/>
          </a:bodyPr>
          <a:lstStyle/>
          <a:p>
            <a:r>
              <a:rPr lang="en-US" altLang="zh-TW" sz="2800" dirty="0">
                <a:solidFill>
                  <a:srgbClr val="FFFF00"/>
                </a:solidFill>
              </a:rPr>
              <a:t>Actions</a:t>
            </a:r>
            <a:endParaRPr lang="zh-TW" altLang="en-US" sz="2800" dirty="0">
              <a:solidFill>
                <a:srgbClr val="FFFF00"/>
              </a:solidFill>
            </a:endParaRPr>
          </a:p>
        </p:txBody>
      </p:sp>
      <p:sp>
        <p:nvSpPr>
          <p:cNvPr id="15" name="文字方塊 14">
            <a:extLst>
              <a:ext uri="{FF2B5EF4-FFF2-40B4-BE49-F238E27FC236}">
                <a16:creationId xmlns:a16="http://schemas.microsoft.com/office/drawing/2014/main" id="{85EA0DFA-3C66-41CE-5996-4C07A4257C89}"/>
              </a:ext>
            </a:extLst>
          </p:cNvPr>
          <p:cNvSpPr txBox="1"/>
          <p:nvPr/>
        </p:nvSpPr>
        <p:spPr>
          <a:xfrm>
            <a:off x="410655" y="2934191"/>
            <a:ext cx="1287981" cy="523220"/>
          </a:xfrm>
          <a:prstGeom prst="rect">
            <a:avLst/>
          </a:prstGeom>
          <a:noFill/>
          <a:ln>
            <a:solidFill>
              <a:srgbClr val="FFFF00"/>
            </a:solidFill>
          </a:ln>
        </p:spPr>
        <p:txBody>
          <a:bodyPr wrap="square" rtlCol="0">
            <a:spAutoFit/>
          </a:bodyPr>
          <a:lstStyle/>
          <a:p>
            <a:r>
              <a:rPr lang="en-US" altLang="zh-TW" sz="2800" dirty="0">
                <a:solidFill>
                  <a:srgbClr val="FFFF00"/>
                </a:solidFill>
              </a:rPr>
              <a:t>Results</a:t>
            </a:r>
          </a:p>
        </p:txBody>
      </p:sp>
      <p:sp>
        <p:nvSpPr>
          <p:cNvPr id="16" name="箭號: 向右 15">
            <a:extLst>
              <a:ext uri="{FF2B5EF4-FFF2-40B4-BE49-F238E27FC236}">
                <a16:creationId xmlns:a16="http://schemas.microsoft.com/office/drawing/2014/main" id="{9BEA76FC-85A5-DFE6-D523-62C7ECBA825F}"/>
              </a:ext>
            </a:extLst>
          </p:cNvPr>
          <p:cNvSpPr/>
          <p:nvPr/>
        </p:nvSpPr>
        <p:spPr>
          <a:xfrm rot="3151554">
            <a:off x="3052519" y="2191308"/>
            <a:ext cx="522228" cy="407298"/>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箭號: 向右 16">
            <a:extLst>
              <a:ext uri="{FF2B5EF4-FFF2-40B4-BE49-F238E27FC236}">
                <a16:creationId xmlns:a16="http://schemas.microsoft.com/office/drawing/2014/main" id="{BAD31182-23D8-EE67-CF7A-57EE738B8ADA}"/>
              </a:ext>
            </a:extLst>
          </p:cNvPr>
          <p:cNvSpPr/>
          <p:nvPr/>
        </p:nvSpPr>
        <p:spPr>
          <a:xfrm rot="10800000">
            <a:off x="2206775" y="3061398"/>
            <a:ext cx="518144" cy="410126"/>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箭號: 向右 18">
            <a:extLst>
              <a:ext uri="{FF2B5EF4-FFF2-40B4-BE49-F238E27FC236}">
                <a16:creationId xmlns:a16="http://schemas.microsoft.com/office/drawing/2014/main" id="{C2ED42C4-46F2-E486-D409-28ECB36DD39C}"/>
              </a:ext>
            </a:extLst>
          </p:cNvPr>
          <p:cNvSpPr/>
          <p:nvPr/>
        </p:nvSpPr>
        <p:spPr>
          <a:xfrm rot="18471896">
            <a:off x="1510311" y="2105826"/>
            <a:ext cx="514635" cy="417029"/>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60533304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0" grpId="0"/>
      <p:bldP spid="21" grpId="0"/>
      <p:bldP spid="22" grpId="0"/>
      <p:bldP spid="9" grpId="0" animBg="1"/>
      <p:bldP spid="12" grpId="0" animBg="1"/>
      <p:bldP spid="13" grpId="0" animBg="1"/>
      <p:bldP spid="15" grpId="0" animBg="1"/>
      <p:bldP spid="16" grpId="0" animBg="1"/>
      <p:bldP spid="17" grpId="0" animBg="1"/>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74523D9D-0A9A-23E1-33FA-446DF5212ADC}"/>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AA649D03-F8B3-ED37-5BDF-0C96E1718B14}"/>
              </a:ext>
            </a:extLst>
          </p:cNvPr>
          <p:cNvSpPr txBox="1"/>
          <p:nvPr/>
        </p:nvSpPr>
        <p:spPr>
          <a:xfrm>
            <a:off x="767752" y="1076343"/>
            <a:ext cx="11232110" cy="558294"/>
          </a:xfrm>
          <a:prstGeom prst="rect">
            <a:avLst/>
          </a:prstGeom>
          <a:noFill/>
        </p:spPr>
        <p:txBody>
          <a:bodyPr wrap="square" rtlCol="0">
            <a:spAutoFit/>
          </a:bodyPr>
          <a:lstStyle/>
          <a:p>
            <a:pPr>
              <a:lnSpc>
                <a:spcPts val="4000"/>
              </a:lnSpc>
            </a:pPr>
            <a:r>
              <a:rPr lang="en-US" altLang="zh-TW" b="1" dirty="0">
                <a:solidFill>
                  <a:schemeClr val="bg1"/>
                </a:solidFill>
              </a:rPr>
              <a:t>Seven stages of purification</a:t>
            </a:r>
            <a:endParaRPr lang="zh-TW" altLang="en-US" sz="1400" dirty="0">
              <a:solidFill>
                <a:schemeClr val="bg1"/>
              </a:solidFill>
            </a:endParaRPr>
          </a:p>
        </p:txBody>
      </p:sp>
      <p:sp>
        <p:nvSpPr>
          <p:cNvPr id="6" name="文字方塊 5">
            <a:extLst>
              <a:ext uri="{FF2B5EF4-FFF2-40B4-BE49-F238E27FC236}">
                <a16:creationId xmlns:a16="http://schemas.microsoft.com/office/drawing/2014/main" id="{5FFEF05A-4ECC-D591-46C8-F05D2915C8C3}"/>
              </a:ext>
            </a:extLst>
          </p:cNvPr>
          <p:cNvSpPr txBox="1"/>
          <p:nvPr/>
        </p:nvSpPr>
        <p:spPr>
          <a:xfrm>
            <a:off x="747173" y="1805604"/>
            <a:ext cx="9236465" cy="5174943"/>
          </a:xfrm>
          <a:prstGeom prst="rect">
            <a:avLst/>
          </a:prstGeom>
          <a:noFill/>
        </p:spPr>
        <p:txBody>
          <a:bodyPr wrap="square" rtlCol="0">
            <a:spAutoFit/>
          </a:bodyPr>
          <a:lstStyle/>
          <a:p>
            <a:pPr>
              <a:lnSpc>
                <a:spcPts val="4000"/>
              </a:lnSpc>
            </a:pPr>
            <a:r>
              <a:rPr lang="en-US" altLang="zh-TW" b="1" dirty="0">
                <a:solidFill>
                  <a:schemeClr val="bg1"/>
                </a:solidFill>
              </a:rPr>
              <a:t>7. Purification by knowledge and vision (</a:t>
            </a:r>
            <a:r>
              <a:rPr lang="en-US" altLang="zh-TW" b="1" dirty="0" err="1">
                <a:solidFill>
                  <a:schemeClr val="bg1"/>
                </a:solidFill>
              </a:rPr>
              <a:t>nanadassana-visuddhi</a:t>
            </a:r>
            <a:r>
              <a:rPr lang="en-US" altLang="zh-TW" b="1" dirty="0">
                <a:solidFill>
                  <a:schemeClr val="bg1"/>
                </a:solidFill>
              </a:rPr>
              <a:t>) </a:t>
            </a:r>
          </a:p>
          <a:p>
            <a:pPr>
              <a:lnSpc>
                <a:spcPts val="4000"/>
              </a:lnSpc>
            </a:pPr>
            <a:r>
              <a:rPr lang="en-US" altLang="zh-TW" b="1" dirty="0">
                <a:solidFill>
                  <a:schemeClr val="bg1"/>
                </a:solidFill>
              </a:rPr>
              <a:t>6. Purification by knowledge and vision of the course of practice (</a:t>
            </a:r>
            <a:r>
              <a:rPr lang="en-US" altLang="zh-TW" b="1" dirty="0" err="1">
                <a:solidFill>
                  <a:schemeClr val="bg1"/>
                </a:solidFill>
              </a:rPr>
              <a:t>patipada</a:t>
            </a:r>
            <a:r>
              <a:rPr lang="en-US" altLang="zh-TW" b="1" dirty="0">
                <a:solidFill>
                  <a:schemeClr val="bg1"/>
                </a:solidFill>
              </a:rPr>
              <a:t>–</a:t>
            </a:r>
            <a:r>
              <a:rPr lang="en-US" altLang="zh-TW" b="1" dirty="0" err="1">
                <a:solidFill>
                  <a:schemeClr val="bg1"/>
                </a:solidFill>
              </a:rPr>
              <a:t>nanadassana-visuddhi</a:t>
            </a:r>
            <a:r>
              <a:rPr lang="en-US" altLang="zh-TW" b="1" dirty="0">
                <a:solidFill>
                  <a:schemeClr val="bg1"/>
                </a:solidFill>
              </a:rPr>
              <a:t>)</a:t>
            </a:r>
          </a:p>
          <a:p>
            <a:pPr>
              <a:lnSpc>
                <a:spcPts val="4000"/>
              </a:lnSpc>
            </a:pPr>
            <a:r>
              <a:rPr lang="en-US" altLang="zh-TW" b="1" dirty="0">
                <a:solidFill>
                  <a:schemeClr val="bg1"/>
                </a:solidFill>
              </a:rPr>
              <a:t>5. Purification by knowledge and vision of what is path and not-path (</a:t>
            </a:r>
            <a:r>
              <a:rPr lang="en-US" altLang="zh-TW" b="1" dirty="0" err="1">
                <a:solidFill>
                  <a:schemeClr val="bg1"/>
                </a:solidFill>
              </a:rPr>
              <a:t>maggamagga-nanadassana-visuddhi</a:t>
            </a:r>
            <a:r>
              <a:rPr lang="en-US" altLang="zh-TW" b="1" dirty="0">
                <a:solidFill>
                  <a:schemeClr val="bg1"/>
                </a:solidFill>
              </a:rPr>
              <a:t>)</a:t>
            </a:r>
          </a:p>
          <a:p>
            <a:pPr>
              <a:lnSpc>
                <a:spcPts val="4000"/>
              </a:lnSpc>
            </a:pPr>
            <a:r>
              <a:rPr lang="en-US" altLang="zh-TW" b="1" dirty="0">
                <a:solidFill>
                  <a:schemeClr val="bg1"/>
                </a:solidFill>
              </a:rPr>
              <a:t>4. Purification by overcoming doubt (</a:t>
            </a:r>
            <a:r>
              <a:rPr lang="en-US" altLang="zh-TW" b="1" dirty="0" err="1">
                <a:solidFill>
                  <a:schemeClr val="bg1"/>
                </a:solidFill>
              </a:rPr>
              <a:t>kankha-vitarana-visuddhi</a:t>
            </a:r>
            <a:r>
              <a:rPr lang="en-US" altLang="zh-TW" b="1" dirty="0">
                <a:solidFill>
                  <a:schemeClr val="bg1"/>
                </a:solidFill>
              </a:rPr>
              <a:t>)</a:t>
            </a:r>
          </a:p>
          <a:p>
            <a:pPr>
              <a:lnSpc>
                <a:spcPts val="4000"/>
              </a:lnSpc>
            </a:pPr>
            <a:r>
              <a:rPr lang="en-US" altLang="zh-TW" b="1" dirty="0">
                <a:solidFill>
                  <a:schemeClr val="bg1"/>
                </a:solidFill>
              </a:rPr>
              <a:t>3. Purification of view (</a:t>
            </a:r>
            <a:r>
              <a:rPr lang="en-US" altLang="zh-TW" b="1" dirty="0" err="1">
                <a:solidFill>
                  <a:schemeClr val="bg1"/>
                </a:solidFill>
              </a:rPr>
              <a:t>ditthi-visuddhi</a:t>
            </a:r>
            <a:r>
              <a:rPr lang="en-US" altLang="zh-TW" b="1" dirty="0">
                <a:solidFill>
                  <a:schemeClr val="bg1"/>
                </a:solidFill>
              </a:rPr>
              <a:t>)</a:t>
            </a:r>
          </a:p>
          <a:p>
            <a:pPr>
              <a:lnSpc>
                <a:spcPts val="4000"/>
              </a:lnSpc>
            </a:pPr>
            <a:r>
              <a:rPr lang="en-US" altLang="zh-TW" b="1" dirty="0">
                <a:solidFill>
                  <a:schemeClr val="bg1"/>
                </a:solidFill>
              </a:rPr>
              <a:t>2. Purification of mind (</a:t>
            </a:r>
            <a:r>
              <a:rPr lang="en-US" altLang="zh-TW" b="1" dirty="0" err="1">
                <a:solidFill>
                  <a:schemeClr val="bg1"/>
                </a:solidFill>
              </a:rPr>
              <a:t>citta-visuddhi</a:t>
            </a:r>
            <a:r>
              <a:rPr lang="en-US" altLang="zh-TW" b="1" dirty="0">
                <a:solidFill>
                  <a:schemeClr val="bg1"/>
                </a:solidFill>
              </a:rPr>
              <a:t>)</a:t>
            </a:r>
          </a:p>
          <a:p>
            <a:pPr>
              <a:lnSpc>
                <a:spcPts val="4000"/>
              </a:lnSpc>
            </a:pPr>
            <a:r>
              <a:rPr lang="en-US" altLang="zh-TW" b="1" dirty="0">
                <a:solidFill>
                  <a:schemeClr val="bg1"/>
                </a:solidFill>
              </a:rPr>
              <a:t>1. Purification of conduct (</a:t>
            </a:r>
            <a:r>
              <a:rPr lang="en-US" altLang="zh-TW" b="1" dirty="0" err="1">
                <a:solidFill>
                  <a:schemeClr val="bg1"/>
                </a:solidFill>
              </a:rPr>
              <a:t>sīla-visuddhi</a:t>
            </a:r>
            <a:r>
              <a:rPr lang="en-US" altLang="zh-TW" b="1" dirty="0">
                <a:solidFill>
                  <a:schemeClr val="bg1"/>
                </a:solidFill>
              </a:rPr>
              <a:t>)</a:t>
            </a:r>
          </a:p>
          <a:p>
            <a:pPr>
              <a:lnSpc>
                <a:spcPts val="4000"/>
              </a:lnSpc>
            </a:pPr>
            <a:endParaRPr lang="zh-TW" altLang="en-US" b="1" dirty="0">
              <a:solidFill>
                <a:schemeClr val="bg1"/>
              </a:solidFill>
            </a:endParaRPr>
          </a:p>
        </p:txBody>
      </p:sp>
      <p:sp>
        <p:nvSpPr>
          <p:cNvPr id="7" name="矩形 6">
            <a:extLst>
              <a:ext uri="{FF2B5EF4-FFF2-40B4-BE49-F238E27FC236}">
                <a16:creationId xmlns:a16="http://schemas.microsoft.com/office/drawing/2014/main" id="{7E3B27E0-F1EC-20F8-29D2-CD81873E5769}"/>
              </a:ext>
            </a:extLst>
          </p:cNvPr>
          <p:cNvSpPr/>
          <p:nvPr/>
        </p:nvSpPr>
        <p:spPr>
          <a:xfrm>
            <a:off x="1054646" y="4509914"/>
            <a:ext cx="7704856" cy="413982"/>
          </a:xfrm>
          <a:prstGeom prst="rect">
            <a:avLst/>
          </a:prstGeom>
          <a:noFill/>
          <a:ln w="190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a:extLst>
              <a:ext uri="{FF2B5EF4-FFF2-40B4-BE49-F238E27FC236}">
                <a16:creationId xmlns:a16="http://schemas.microsoft.com/office/drawing/2014/main" id="{52825836-7758-2E2D-4932-265D3A858553}"/>
              </a:ext>
            </a:extLst>
          </p:cNvPr>
          <p:cNvSpPr/>
          <p:nvPr/>
        </p:nvSpPr>
        <p:spPr>
          <a:xfrm>
            <a:off x="5375126" y="0"/>
            <a:ext cx="6696744" cy="674216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9" name="圖片 8">
            <a:extLst>
              <a:ext uri="{FF2B5EF4-FFF2-40B4-BE49-F238E27FC236}">
                <a16:creationId xmlns:a16="http://schemas.microsoft.com/office/drawing/2014/main" id="{2939E808-EB3A-8C26-7DFA-5FE1B3204926}"/>
              </a:ext>
            </a:extLst>
          </p:cNvPr>
          <p:cNvPicPr>
            <a:picLocks noChangeAspect="1"/>
          </p:cNvPicPr>
          <p:nvPr/>
        </p:nvPicPr>
        <p:blipFill>
          <a:blip r:embed="rId3"/>
          <a:stretch>
            <a:fillRect/>
          </a:stretch>
        </p:blipFill>
        <p:spPr>
          <a:xfrm>
            <a:off x="5447134" y="126131"/>
            <a:ext cx="6597997" cy="6544023"/>
          </a:xfrm>
          <a:prstGeom prst="rect">
            <a:avLst/>
          </a:prstGeom>
        </p:spPr>
      </p:pic>
      <p:cxnSp>
        <p:nvCxnSpPr>
          <p:cNvPr id="10" name="直線接點 9">
            <a:extLst>
              <a:ext uri="{FF2B5EF4-FFF2-40B4-BE49-F238E27FC236}">
                <a16:creationId xmlns:a16="http://schemas.microsoft.com/office/drawing/2014/main" id="{DF721AF1-DB6C-1DDC-A350-31952F7781B4}"/>
              </a:ext>
            </a:extLst>
          </p:cNvPr>
          <p:cNvCxnSpPr>
            <a:cxnSpLocks/>
          </p:cNvCxnSpPr>
          <p:nvPr/>
        </p:nvCxnSpPr>
        <p:spPr>
          <a:xfrm flipV="1">
            <a:off x="8723498" y="182804"/>
            <a:ext cx="22634" cy="893539"/>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線接點 10">
            <a:extLst>
              <a:ext uri="{FF2B5EF4-FFF2-40B4-BE49-F238E27FC236}">
                <a16:creationId xmlns:a16="http://schemas.microsoft.com/office/drawing/2014/main" id="{0C267E3C-BB05-5717-A2E2-03D18F736D8C}"/>
              </a:ext>
            </a:extLst>
          </p:cNvPr>
          <p:cNvCxnSpPr>
            <a:cxnSpLocks/>
          </p:cNvCxnSpPr>
          <p:nvPr/>
        </p:nvCxnSpPr>
        <p:spPr>
          <a:xfrm flipV="1">
            <a:off x="10654344" y="1760768"/>
            <a:ext cx="913470" cy="44489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 name="直線接點 11">
            <a:extLst>
              <a:ext uri="{FF2B5EF4-FFF2-40B4-BE49-F238E27FC236}">
                <a16:creationId xmlns:a16="http://schemas.microsoft.com/office/drawing/2014/main" id="{F0778340-76B3-DC67-B5A0-DAF1F6C8DB4E}"/>
              </a:ext>
            </a:extLst>
          </p:cNvPr>
          <p:cNvCxnSpPr>
            <a:cxnSpLocks/>
          </p:cNvCxnSpPr>
          <p:nvPr/>
        </p:nvCxnSpPr>
        <p:spPr>
          <a:xfrm flipH="1" flipV="1">
            <a:off x="5807174" y="1645333"/>
            <a:ext cx="951095" cy="634009"/>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sp>
        <p:nvSpPr>
          <p:cNvPr id="13" name="文字方塊 12">
            <a:extLst>
              <a:ext uri="{FF2B5EF4-FFF2-40B4-BE49-F238E27FC236}">
                <a16:creationId xmlns:a16="http://schemas.microsoft.com/office/drawing/2014/main" id="{98985618-1550-0D17-96B6-D3D6752AB3FC}"/>
              </a:ext>
            </a:extLst>
          </p:cNvPr>
          <p:cNvSpPr txBox="1"/>
          <p:nvPr/>
        </p:nvSpPr>
        <p:spPr>
          <a:xfrm>
            <a:off x="10150288" y="189434"/>
            <a:ext cx="1872208" cy="461665"/>
          </a:xfrm>
          <a:prstGeom prst="rect">
            <a:avLst/>
          </a:prstGeom>
          <a:noFill/>
        </p:spPr>
        <p:txBody>
          <a:bodyPr wrap="square" rtlCol="0">
            <a:spAutoFit/>
          </a:bodyPr>
          <a:lstStyle/>
          <a:p>
            <a:r>
              <a:rPr lang="en-US" altLang="zh-CN" dirty="0">
                <a:solidFill>
                  <a:srgbClr val="C00000"/>
                </a:solidFill>
              </a:rPr>
              <a:t>Previous life</a:t>
            </a:r>
            <a:endParaRPr lang="en-US" altLang="zh-TW" dirty="0">
              <a:solidFill>
                <a:srgbClr val="C00000"/>
              </a:solidFill>
            </a:endParaRPr>
          </a:p>
        </p:txBody>
      </p:sp>
      <p:sp>
        <p:nvSpPr>
          <p:cNvPr id="14" name="文字方塊 13">
            <a:extLst>
              <a:ext uri="{FF2B5EF4-FFF2-40B4-BE49-F238E27FC236}">
                <a16:creationId xmlns:a16="http://schemas.microsoft.com/office/drawing/2014/main" id="{C3E53BE2-77A6-2B4C-7402-4CC02961F654}"/>
              </a:ext>
            </a:extLst>
          </p:cNvPr>
          <p:cNvSpPr txBox="1"/>
          <p:nvPr/>
        </p:nvSpPr>
        <p:spPr>
          <a:xfrm>
            <a:off x="5591150" y="6057932"/>
            <a:ext cx="1872208" cy="461665"/>
          </a:xfrm>
          <a:prstGeom prst="rect">
            <a:avLst/>
          </a:prstGeom>
          <a:noFill/>
        </p:spPr>
        <p:txBody>
          <a:bodyPr wrap="square" rtlCol="0">
            <a:spAutoFit/>
          </a:bodyPr>
          <a:lstStyle/>
          <a:p>
            <a:r>
              <a:rPr lang="en-US" altLang="zh-CN" dirty="0">
                <a:solidFill>
                  <a:srgbClr val="C00000"/>
                </a:solidFill>
              </a:rPr>
              <a:t>Present life</a:t>
            </a:r>
            <a:endParaRPr lang="en-US" altLang="zh-TW" dirty="0">
              <a:solidFill>
                <a:srgbClr val="C00000"/>
              </a:solidFill>
            </a:endParaRPr>
          </a:p>
        </p:txBody>
      </p:sp>
      <p:sp>
        <p:nvSpPr>
          <p:cNvPr id="15" name="文字方塊 14">
            <a:extLst>
              <a:ext uri="{FF2B5EF4-FFF2-40B4-BE49-F238E27FC236}">
                <a16:creationId xmlns:a16="http://schemas.microsoft.com/office/drawing/2014/main" id="{F2371445-B140-EA4B-43CD-3468D02A06D1}"/>
              </a:ext>
            </a:extLst>
          </p:cNvPr>
          <p:cNvSpPr txBox="1"/>
          <p:nvPr/>
        </p:nvSpPr>
        <p:spPr>
          <a:xfrm>
            <a:off x="5420395" y="132853"/>
            <a:ext cx="1872208" cy="461665"/>
          </a:xfrm>
          <a:prstGeom prst="rect">
            <a:avLst/>
          </a:prstGeom>
          <a:noFill/>
        </p:spPr>
        <p:txBody>
          <a:bodyPr wrap="square" rtlCol="0">
            <a:spAutoFit/>
          </a:bodyPr>
          <a:lstStyle/>
          <a:p>
            <a:r>
              <a:rPr lang="en-US" altLang="zh-CN" dirty="0">
                <a:solidFill>
                  <a:srgbClr val="C00000"/>
                </a:solidFill>
              </a:rPr>
              <a:t>Future life</a:t>
            </a:r>
            <a:endParaRPr lang="en-US" altLang="zh-TW" dirty="0">
              <a:solidFill>
                <a:srgbClr val="C00000"/>
              </a:solidFill>
            </a:endParaRPr>
          </a:p>
        </p:txBody>
      </p:sp>
      <p:sp>
        <p:nvSpPr>
          <p:cNvPr id="16" name="矩形 15">
            <a:extLst>
              <a:ext uri="{FF2B5EF4-FFF2-40B4-BE49-F238E27FC236}">
                <a16:creationId xmlns:a16="http://schemas.microsoft.com/office/drawing/2014/main" id="{A329E0F5-F17C-3A8A-D7C3-31E45256DF21}"/>
              </a:ext>
            </a:extLst>
          </p:cNvPr>
          <p:cNvSpPr/>
          <p:nvPr/>
        </p:nvSpPr>
        <p:spPr>
          <a:xfrm>
            <a:off x="76468" y="1110112"/>
            <a:ext cx="5253390" cy="2755098"/>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2726FA18-0524-AB66-16CB-86B8E5D06F9E}"/>
              </a:ext>
            </a:extLst>
          </p:cNvPr>
          <p:cNvSpPr txBox="1"/>
          <p:nvPr/>
        </p:nvSpPr>
        <p:spPr>
          <a:xfrm>
            <a:off x="985683" y="1332505"/>
            <a:ext cx="3021291" cy="523220"/>
          </a:xfrm>
          <a:prstGeom prst="rect">
            <a:avLst/>
          </a:prstGeom>
          <a:noFill/>
          <a:ln>
            <a:solidFill>
              <a:srgbClr val="FFFF00"/>
            </a:solidFill>
          </a:ln>
        </p:spPr>
        <p:txBody>
          <a:bodyPr wrap="square" rtlCol="0">
            <a:spAutoFit/>
          </a:bodyPr>
          <a:lstStyle/>
          <a:p>
            <a:r>
              <a:rPr lang="en-US" altLang="zh-TW" sz="2800" dirty="0">
                <a:solidFill>
                  <a:srgbClr val="FFFF00"/>
                </a:solidFill>
              </a:rPr>
              <a:t>Mental defilements</a:t>
            </a:r>
            <a:endParaRPr lang="zh-TW" altLang="en-US" sz="2800" dirty="0">
              <a:solidFill>
                <a:srgbClr val="FFFF00"/>
              </a:solidFill>
            </a:endParaRPr>
          </a:p>
        </p:txBody>
      </p:sp>
      <p:sp>
        <p:nvSpPr>
          <p:cNvPr id="18" name="文字方塊 17">
            <a:extLst>
              <a:ext uri="{FF2B5EF4-FFF2-40B4-BE49-F238E27FC236}">
                <a16:creationId xmlns:a16="http://schemas.microsoft.com/office/drawing/2014/main" id="{744815C0-7FC3-4BF8-C482-EF0C38258EEA}"/>
              </a:ext>
            </a:extLst>
          </p:cNvPr>
          <p:cNvSpPr txBox="1"/>
          <p:nvPr/>
        </p:nvSpPr>
        <p:spPr>
          <a:xfrm>
            <a:off x="3305429" y="2934191"/>
            <a:ext cx="1370885" cy="523220"/>
          </a:xfrm>
          <a:prstGeom prst="rect">
            <a:avLst/>
          </a:prstGeom>
          <a:noFill/>
          <a:ln>
            <a:solidFill>
              <a:srgbClr val="FFFF00"/>
            </a:solidFill>
          </a:ln>
        </p:spPr>
        <p:txBody>
          <a:bodyPr wrap="square" rtlCol="0">
            <a:spAutoFit/>
          </a:bodyPr>
          <a:lstStyle/>
          <a:p>
            <a:r>
              <a:rPr lang="en-US" altLang="zh-TW" sz="2800" dirty="0">
                <a:solidFill>
                  <a:srgbClr val="FFFF00"/>
                </a:solidFill>
              </a:rPr>
              <a:t>Actions</a:t>
            </a:r>
            <a:endParaRPr lang="zh-TW" altLang="en-US" sz="2800" dirty="0">
              <a:solidFill>
                <a:srgbClr val="FFFF00"/>
              </a:solidFill>
            </a:endParaRPr>
          </a:p>
        </p:txBody>
      </p:sp>
      <p:sp>
        <p:nvSpPr>
          <p:cNvPr id="19" name="文字方塊 18">
            <a:extLst>
              <a:ext uri="{FF2B5EF4-FFF2-40B4-BE49-F238E27FC236}">
                <a16:creationId xmlns:a16="http://schemas.microsoft.com/office/drawing/2014/main" id="{EDC12CAA-94DD-76A1-4582-B344190FBA30}"/>
              </a:ext>
            </a:extLst>
          </p:cNvPr>
          <p:cNvSpPr txBox="1"/>
          <p:nvPr/>
        </p:nvSpPr>
        <p:spPr>
          <a:xfrm>
            <a:off x="410655" y="2934191"/>
            <a:ext cx="1287981" cy="523220"/>
          </a:xfrm>
          <a:prstGeom prst="rect">
            <a:avLst/>
          </a:prstGeom>
          <a:noFill/>
          <a:ln>
            <a:solidFill>
              <a:srgbClr val="FFFF00"/>
            </a:solidFill>
          </a:ln>
        </p:spPr>
        <p:txBody>
          <a:bodyPr wrap="square" rtlCol="0">
            <a:spAutoFit/>
          </a:bodyPr>
          <a:lstStyle/>
          <a:p>
            <a:r>
              <a:rPr lang="en-US" altLang="zh-TW" sz="2800" dirty="0">
                <a:solidFill>
                  <a:srgbClr val="FFFF00"/>
                </a:solidFill>
              </a:rPr>
              <a:t>Results</a:t>
            </a:r>
          </a:p>
        </p:txBody>
      </p:sp>
      <p:sp>
        <p:nvSpPr>
          <p:cNvPr id="20" name="箭號: 向右 19">
            <a:extLst>
              <a:ext uri="{FF2B5EF4-FFF2-40B4-BE49-F238E27FC236}">
                <a16:creationId xmlns:a16="http://schemas.microsoft.com/office/drawing/2014/main" id="{DC2AA7C4-AC63-D9ED-19B6-AAD77988D5B3}"/>
              </a:ext>
            </a:extLst>
          </p:cNvPr>
          <p:cNvSpPr/>
          <p:nvPr/>
        </p:nvSpPr>
        <p:spPr>
          <a:xfrm rot="3151554">
            <a:off x="3052519" y="2191308"/>
            <a:ext cx="522228" cy="407298"/>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箭號: 向右 20">
            <a:extLst>
              <a:ext uri="{FF2B5EF4-FFF2-40B4-BE49-F238E27FC236}">
                <a16:creationId xmlns:a16="http://schemas.microsoft.com/office/drawing/2014/main" id="{E076A7C0-ED4B-360C-0AC9-689A3FF24D08}"/>
              </a:ext>
            </a:extLst>
          </p:cNvPr>
          <p:cNvSpPr/>
          <p:nvPr/>
        </p:nvSpPr>
        <p:spPr>
          <a:xfrm rot="10800000">
            <a:off x="2206775" y="3061398"/>
            <a:ext cx="518144" cy="410126"/>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2" name="箭號: 向右 21">
            <a:extLst>
              <a:ext uri="{FF2B5EF4-FFF2-40B4-BE49-F238E27FC236}">
                <a16:creationId xmlns:a16="http://schemas.microsoft.com/office/drawing/2014/main" id="{2867263E-0106-41B3-7D73-C56E70EF15C8}"/>
              </a:ext>
            </a:extLst>
          </p:cNvPr>
          <p:cNvSpPr/>
          <p:nvPr/>
        </p:nvSpPr>
        <p:spPr>
          <a:xfrm rot="18471896">
            <a:off x="1510311" y="2105826"/>
            <a:ext cx="514635" cy="417029"/>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4" name="直線單箭頭接點 23">
            <a:extLst>
              <a:ext uri="{FF2B5EF4-FFF2-40B4-BE49-F238E27FC236}">
                <a16:creationId xmlns:a16="http://schemas.microsoft.com/office/drawing/2014/main" id="{739CB739-2140-5529-F551-D642322B6B36}"/>
              </a:ext>
            </a:extLst>
          </p:cNvPr>
          <p:cNvCxnSpPr/>
          <p:nvPr/>
        </p:nvCxnSpPr>
        <p:spPr>
          <a:xfrm flipH="1">
            <a:off x="4128356" y="618342"/>
            <a:ext cx="4968552" cy="983538"/>
          </a:xfrm>
          <a:prstGeom prst="straightConnector1">
            <a:avLst/>
          </a:prstGeom>
          <a:ln w="31750">
            <a:solidFill>
              <a:srgbClr val="FFC000"/>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25" name="直線單箭頭接點 24">
            <a:extLst>
              <a:ext uri="{FF2B5EF4-FFF2-40B4-BE49-F238E27FC236}">
                <a16:creationId xmlns:a16="http://schemas.microsoft.com/office/drawing/2014/main" id="{852CBDF8-7858-38AA-7A14-914874CB9B59}"/>
              </a:ext>
            </a:extLst>
          </p:cNvPr>
          <p:cNvCxnSpPr>
            <a:cxnSpLocks/>
          </p:cNvCxnSpPr>
          <p:nvPr/>
        </p:nvCxnSpPr>
        <p:spPr>
          <a:xfrm flipH="1">
            <a:off x="4880888" y="1653247"/>
            <a:ext cx="5628772" cy="1408151"/>
          </a:xfrm>
          <a:prstGeom prst="straightConnector1">
            <a:avLst/>
          </a:prstGeom>
          <a:ln w="31750">
            <a:solidFill>
              <a:srgbClr val="00B050"/>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30" name="直線接點 29">
            <a:extLst>
              <a:ext uri="{FF2B5EF4-FFF2-40B4-BE49-F238E27FC236}">
                <a16:creationId xmlns:a16="http://schemas.microsoft.com/office/drawing/2014/main" id="{1EF05044-F0E5-1C28-94B1-AE1C0F0C78F5}"/>
              </a:ext>
            </a:extLst>
          </p:cNvPr>
          <p:cNvCxnSpPr>
            <a:cxnSpLocks/>
          </p:cNvCxnSpPr>
          <p:nvPr/>
        </p:nvCxnSpPr>
        <p:spPr>
          <a:xfrm flipH="1">
            <a:off x="4748322" y="2726086"/>
            <a:ext cx="6338070" cy="1030804"/>
          </a:xfrm>
          <a:prstGeom prst="line">
            <a:avLst/>
          </a:prstGeom>
          <a:ln w="31750">
            <a:prstDash val="lgDash"/>
          </a:ln>
        </p:spPr>
        <p:style>
          <a:lnRef idx="1">
            <a:schemeClr val="accent1"/>
          </a:lnRef>
          <a:fillRef idx="0">
            <a:schemeClr val="accent1"/>
          </a:fillRef>
          <a:effectRef idx="0">
            <a:schemeClr val="accent1"/>
          </a:effectRef>
          <a:fontRef idx="minor">
            <a:schemeClr val="tx1"/>
          </a:fontRef>
        </p:style>
      </p:cxnSp>
      <p:cxnSp>
        <p:nvCxnSpPr>
          <p:cNvPr id="32" name="直線單箭頭接點 31">
            <a:extLst>
              <a:ext uri="{FF2B5EF4-FFF2-40B4-BE49-F238E27FC236}">
                <a16:creationId xmlns:a16="http://schemas.microsoft.com/office/drawing/2014/main" id="{EAF42D0D-0838-1B58-00CC-E74268BEC909}"/>
              </a:ext>
            </a:extLst>
          </p:cNvPr>
          <p:cNvCxnSpPr/>
          <p:nvPr/>
        </p:nvCxnSpPr>
        <p:spPr>
          <a:xfrm>
            <a:off x="4439022" y="3865210"/>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直線單箭頭接點 33">
            <a:extLst>
              <a:ext uri="{FF2B5EF4-FFF2-40B4-BE49-F238E27FC236}">
                <a16:creationId xmlns:a16="http://schemas.microsoft.com/office/drawing/2014/main" id="{AB22BD34-3D15-A420-25FC-7916E842634D}"/>
              </a:ext>
            </a:extLst>
          </p:cNvPr>
          <p:cNvCxnSpPr>
            <a:cxnSpLocks/>
          </p:cNvCxnSpPr>
          <p:nvPr/>
        </p:nvCxnSpPr>
        <p:spPr>
          <a:xfrm flipH="1" flipV="1">
            <a:off x="1767628" y="3471525"/>
            <a:ext cx="2935426" cy="302531"/>
          </a:xfrm>
          <a:prstGeom prst="straightConnector1">
            <a:avLst/>
          </a:prstGeom>
          <a:ln w="31750">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37" name="直線接點 36">
            <a:extLst>
              <a:ext uri="{FF2B5EF4-FFF2-40B4-BE49-F238E27FC236}">
                <a16:creationId xmlns:a16="http://schemas.microsoft.com/office/drawing/2014/main" id="{3A9B504D-A0F5-3B93-21C1-DD7A2C467028}"/>
              </a:ext>
            </a:extLst>
          </p:cNvPr>
          <p:cNvCxnSpPr>
            <a:cxnSpLocks/>
          </p:cNvCxnSpPr>
          <p:nvPr/>
        </p:nvCxnSpPr>
        <p:spPr>
          <a:xfrm flipH="1" flipV="1">
            <a:off x="4748322" y="3793202"/>
            <a:ext cx="6338070" cy="321415"/>
          </a:xfrm>
          <a:prstGeom prst="line">
            <a:avLst/>
          </a:prstGeom>
          <a:ln w="31750">
            <a:prstDash val="lgDash"/>
          </a:ln>
        </p:spPr>
        <p:style>
          <a:lnRef idx="1">
            <a:schemeClr val="accent1"/>
          </a:lnRef>
          <a:fillRef idx="0">
            <a:schemeClr val="accent1"/>
          </a:fillRef>
          <a:effectRef idx="0">
            <a:schemeClr val="accent1"/>
          </a:effectRef>
          <a:fontRef idx="minor">
            <a:schemeClr val="tx1"/>
          </a:fontRef>
        </p:style>
      </p:cxnSp>
      <p:cxnSp>
        <p:nvCxnSpPr>
          <p:cNvPr id="40" name="直線接點 39">
            <a:extLst>
              <a:ext uri="{FF2B5EF4-FFF2-40B4-BE49-F238E27FC236}">
                <a16:creationId xmlns:a16="http://schemas.microsoft.com/office/drawing/2014/main" id="{26962447-BE1B-F2E0-F0ED-A7FF94E7D65B}"/>
              </a:ext>
            </a:extLst>
          </p:cNvPr>
          <p:cNvCxnSpPr>
            <a:cxnSpLocks/>
          </p:cNvCxnSpPr>
          <p:nvPr/>
        </p:nvCxnSpPr>
        <p:spPr>
          <a:xfrm flipH="1" flipV="1">
            <a:off x="4748322" y="3828898"/>
            <a:ext cx="5571834" cy="1377443"/>
          </a:xfrm>
          <a:prstGeom prst="line">
            <a:avLst/>
          </a:prstGeom>
          <a:ln w="31750">
            <a:prstDash val="lgDash"/>
          </a:ln>
        </p:spPr>
        <p:style>
          <a:lnRef idx="1">
            <a:schemeClr val="accent1"/>
          </a:lnRef>
          <a:fillRef idx="0">
            <a:schemeClr val="accent1"/>
          </a:fillRef>
          <a:effectRef idx="0">
            <a:schemeClr val="accent1"/>
          </a:effectRef>
          <a:fontRef idx="minor">
            <a:schemeClr val="tx1"/>
          </a:fontRef>
        </p:style>
      </p:cxnSp>
      <p:cxnSp>
        <p:nvCxnSpPr>
          <p:cNvPr id="43" name="直線接點 42">
            <a:extLst>
              <a:ext uri="{FF2B5EF4-FFF2-40B4-BE49-F238E27FC236}">
                <a16:creationId xmlns:a16="http://schemas.microsoft.com/office/drawing/2014/main" id="{C44684F8-8DF4-F432-4041-338C0D3208A1}"/>
              </a:ext>
            </a:extLst>
          </p:cNvPr>
          <p:cNvCxnSpPr>
            <a:cxnSpLocks/>
          </p:cNvCxnSpPr>
          <p:nvPr/>
        </p:nvCxnSpPr>
        <p:spPr>
          <a:xfrm flipH="1" flipV="1">
            <a:off x="4676314" y="3828898"/>
            <a:ext cx="4678257" cy="1920578"/>
          </a:xfrm>
          <a:prstGeom prst="line">
            <a:avLst/>
          </a:prstGeom>
          <a:ln w="31750">
            <a:prstDash val="lgDash"/>
          </a:ln>
        </p:spPr>
        <p:style>
          <a:lnRef idx="1">
            <a:schemeClr val="accent1"/>
          </a:lnRef>
          <a:fillRef idx="0">
            <a:schemeClr val="accent1"/>
          </a:fillRef>
          <a:effectRef idx="0">
            <a:schemeClr val="accent1"/>
          </a:effectRef>
          <a:fontRef idx="minor">
            <a:schemeClr val="tx1"/>
          </a:fontRef>
        </p:style>
      </p:cxnSp>
      <p:cxnSp>
        <p:nvCxnSpPr>
          <p:cNvPr id="46" name="直線接點 45">
            <a:extLst>
              <a:ext uri="{FF2B5EF4-FFF2-40B4-BE49-F238E27FC236}">
                <a16:creationId xmlns:a16="http://schemas.microsoft.com/office/drawing/2014/main" id="{FED706D0-1B8E-0C1A-034C-738ACDD69CA9}"/>
              </a:ext>
            </a:extLst>
          </p:cNvPr>
          <p:cNvCxnSpPr>
            <a:cxnSpLocks/>
          </p:cNvCxnSpPr>
          <p:nvPr/>
        </p:nvCxnSpPr>
        <p:spPr>
          <a:xfrm flipH="1" flipV="1">
            <a:off x="4748322" y="3828898"/>
            <a:ext cx="3363108" cy="1986451"/>
          </a:xfrm>
          <a:prstGeom prst="line">
            <a:avLst/>
          </a:prstGeom>
          <a:ln w="31750">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173561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5D8ECD62-A86F-451E-AEBE-CD4DE4050BDB}"/>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0577899A-55AB-3E9B-E041-277CBEEE9B78}"/>
              </a:ext>
            </a:extLst>
          </p:cNvPr>
          <p:cNvSpPr txBox="1"/>
          <p:nvPr/>
        </p:nvSpPr>
        <p:spPr>
          <a:xfrm>
            <a:off x="767752" y="1076343"/>
            <a:ext cx="11232110" cy="558294"/>
          </a:xfrm>
          <a:prstGeom prst="rect">
            <a:avLst/>
          </a:prstGeom>
          <a:noFill/>
        </p:spPr>
        <p:txBody>
          <a:bodyPr wrap="square" rtlCol="0">
            <a:spAutoFit/>
          </a:bodyPr>
          <a:lstStyle/>
          <a:p>
            <a:pPr>
              <a:lnSpc>
                <a:spcPts val="4000"/>
              </a:lnSpc>
            </a:pPr>
            <a:r>
              <a:rPr lang="en-US" altLang="zh-TW" b="1" dirty="0">
                <a:solidFill>
                  <a:schemeClr val="bg1"/>
                </a:solidFill>
              </a:rPr>
              <a:t>Seven stages of purification</a:t>
            </a:r>
            <a:endParaRPr lang="zh-TW" altLang="en-US" sz="1400" dirty="0">
              <a:solidFill>
                <a:schemeClr val="bg1"/>
              </a:solidFill>
            </a:endParaRPr>
          </a:p>
        </p:txBody>
      </p:sp>
      <p:sp>
        <p:nvSpPr>
          <p:cNvPr id="6" name="文字方塊 5">
            <a:extLst>
              <a:ext uri="{FF2B5EF4-FFF2-40B4-BE49-F238E27FC236}">
                <a16:creationId xmlns:a16="http://schemas.microsoft.com/office/drawing/2014/main" id="{A9C3BAEF-71C7-A3CE-1614-55E6A4B78BFF}"/>
              </a:ext>
            </a:extLst>
          </p:cNvPr>
          <p:cNvSpPr txBox="1"/>
          <p:nvPr/>
        </p:nvSpPr>
        <p:spPr>
          <a:xfrm>
            <a:off x="747173" y="1805604"/>
            <a:ext cx="9236465" cy="5174943"/>
          </a:xfrm>
          <a:prstGeom prst="rect">
            <a:avLst/>
          </a:prstGeom>
          <a:noFill/>
        </p:spPr>
        <p:txBody>
          <a:bodyPr wrap="square" rtlCol="0">
            <a:spAutoFit/>
          </a:bodyPr>
          <a:lstStyle/>
          <a:p>
            <a:pPr>
              <a:lnSpc>
                <a:spcPts val="4000"/>
              </a:lnSpc>
            </a:pPr>
            <a:r>
              <a:rPr lang="en-US" altLang="zh-TW" b="1" dirty="0">
                <a:solidFill>
                  <a:schemeClr val="bg1"/>
                </a:solidFill>
              </a:rPr>
              <a:t>7. Purification by knowledge and vision (</a:t>
            </a:r>
            <a:r>
              <a:rPr lang="en-US" altLang="zh-TW" b="1" dirty="0" err="1">
                <a:solidFill>
                  <a:schemeClr val="bg1"/>
                </a:solidFill>
              </a:rPr>
              <a:t>nanadassana-visuddhi</a:t>
            </a:r>
            <a:r>
              <a:rPr lang="en-US" altLang="zh-TW" b="1" dirty="0">
                <a:solidFill>
                  <a:schemeClr val="bg1"/>
                </a:solidFill>
              </a:rPr>
              <a:t>) </a:t>
            </a:r>
          </a:p>
          <a:p>
            <a:pPr>
              <a:lnSpc>
                <a:spcPts val="4000"/>
              </a:lnSpc>
            </a:pPr>
            <a:r>
              <a:rPr lang="en-US" altLang="zh-TW" b="1" dirty="0">
                <a:solidFill>
                  <a:schemeClr val="bg1"/>
                </a:solidFill>
              </a:rPr>
              <a:t>6. Purification by knowledge and vision of the course of practice (</a:t>
            </a:r>
            <a:r>
              <a:rPr lang="en-US" altLang="zh-TW" b="1" dirty="0" err="1">
                <a:solidFill>
                  <a:schemeClr val="bg1"/>
                </a:solidFill>
              </a:rPr>
              <a:t>patipada</a:t>
            </a:r>
            <a:r>
              <a:rPr lang="en-US" altLang="zh-TW" b="1" dirty="0">
                <a:solidFill>
                  <a:schemeClr val="bg1"/>
                </a:solidFill>
              </a:rPr>
              <a:t>–</a:t>
            </a:r>
            <a:r>
              <a:rPr lang="en-US" altLang="zh-TW" b="1" dirty="0" err="1">
                <a:solidFill>
                  <a:schemeClr val="bg1"/>
                </a:solidFill>
              </a:rPr>
              <a:t>nanadassana-visuddhi</a:t>
            </a:r>
            <a:r>
              <a:rPr lang="en-US" altLang="zh-TW" b="1" dirty="0">
                <a:solidFill>
                  <a:schemeClr val="bg1"/>
                </a:solidFill>
              </a:rPr>
              <a:t>)</a:t>
            </a:r>
          </a:p>
          <a:p>
            <a:pPr>
              <a:lnSpc>
                <a:spcPts val="4000"/>
              </a:lnSpc>
            </a:pPr>
            <a:r>
              <a:rPr lang="en-US" altLang="zh-TW" b="1" dirty="0">
                <a:solidFill>
                  <a:schemeClr val="bg1"/>
                </a:solidFill>
              </a:rPr>
              <a:t>5. Purification by knowledge and vision of what is path and not-path (</a:t>
            </a:r>
            <a:r>
              <a:rPr lang="en-US" altLang="zh-TW" b="1" dirty="0" err="1">
                <a:solidFill>
                  <a:schemeClr val="bg1"/>
                </a:solidFill>
              </a:rPr>
              <a:t>maggamagga-nanadassana-visuddhi</a:t>
            </a:r>
            <a:r>
              <a:rPr lang="en-US" altLang="zh-TW" b="1" dirty="0">
                <a:solidFill>
                  <a:schemeClr val="bg1"/>
                </a:solidFill>
              </a:rPr>
              <a:t>)</a:t>
            </a:r>
          </a:p>
          <a:p>
            <a:pPr>
              <a:lnSpc>
                <a:spcPts val="4000"/>
              </a:lnSpc>
            </a:pPr>
            <a:r>
              <a:rPr lang="en-US" altLang="zh-TW" b="1" dirty="0">
                <a:solidFill>
                  <a:schemeClr val="bg1"/>
                </a:solidFill>
              </a:rPr>
              <a:t>4. Purification by overcoming doubt (</a:t>
            </a:r>
            <a:r>
              <a:rPr lang="en-US" altLang="zh-TW" b="1" dirty="0" err="1">
                <a:solidFill>
                  <a:schemeClr val="bg1"/>
                </a:solidFill>
              </a:rPr>
              <a:t>kankha-vitarana-visuddhi</a:t>
            </a:r>
            <a:r>
              <a:rPr lang="en-US" altLang="zh-TW" b="1" dirty="0">
                <a:solidFill>
                  <a:schemeClr val="bg1"/>
                </a:solidFill>
              </a:rPr>
              <a:t>)</a:t>
            </a:r>
          </a:p>
          <a:p>
            <a:pPr>
              <a:lnSpc>
                <a:spcPts val="4000"/>
              </a:lnSpc>
            </a:pPr>
            <a:r>
              <a:rPr lang="en-US" altLang="zh-TW" b="1" dirty="0">
                <a:solidFill>
                  <a:schemeClr val="bg1"/>
                </a:solidFill>
              </a:rPr>
              <a:t>3. Purification of view (</a:t>
            </a:r>
            <a:r>
              <a:rPr lang="en-US" altLang="zh-TW" b="1" dirty="0" err="1">
                <a:solidFill>
                  <a:schemeClr val="bg1"/>
                </a:solidFill>
              </a:rPr>
              <a:t>ditthi-visuddhi</a:t>
            </a:r>
            <a:r>
              <a:rPr lang="en-US" altLang="zh-TW" b="1" dirty="0">
                <a:solidFill>
                  <a:schemeClr val="bg1"/>
                </a:solidFill>
              </a:rPr>
              <a:t>)</a:t>
            </a:r>
          </a:p>
          <a:p>
            <a:pPr>
              <a:lnSpc>
                <a:spcPts val="4000"/>
              </a:lnSpc>
            </a:pPr>
            <a:r>
              <a:rPr lang="en-US" altLang="zh-TW" b="1" dirty="0">
                <a:solidFill>
                  <a:schemeClr val="bg1"/>
                </a:solidFill>
              </a:rPr>
              <a:t>2. Purification of mind (</a:t>
            </a:r>
            <a:r>
              <a:rPr lang="en-US" altLang="zh-TW" b="1" dirty="0" err="1">
                <a:solidFill>
                  <a:schemeClr val="bg1"/>
                </a:solidFill>
              </a:rPr>
              <a:t>citta-visuddhi</a:t>
            </a:r>
            <a:r>
              <a:rPr lang="en-US" altLang="zh-TW" b="1" dirty="0">
                <a:solidFill>
                  <a:schemeClr val="bg1"/>
                </a:solidFill>
              </a:rPr>
              <a:t>)</a:t>
            </a:r>
          </a:p>
          <a:p>
            <a:pPr>
              <a:lnSpc>
                <a:spcPts val="4000"/>
              </a:lnSpc>
            </a:pPr>
            <a:r>
              <a:rPr lang="en-US" altLang="zh-TW" b="1" dirty="0">
                <a:solidFill>
                  <a:schemeClr val="bg1"/>
                </a:solidFill>
              </a:rPr>
              <a:t>1. Purification of conduct (</a:t>
            </a:r>
            <a:r>
              <a:rPr lang="en-US" altLang="zh-TW" b="1" dirty="0" err="1">
                <a:solidFill>
                  <a:schemeClr val="bg1"/>
                </a:solidFill>
              </a:rPr>
              <a:t>sīla-visuddhi</a:t>
            </a:r>
            <a:r>
              <a:rPr lang="en-US" altLang="zh-TW" b="1" dirty="0">
                <a:solidFill>
                  <a:schemeClr val="bg1"/>
                </a:solidFill>
              </a:rPr>
              <a:t>)</a:t>
            </a:r>
          </a:p>
          <a:p>
            <a:pPr>
              <a:lnSpc>
                <a:spcPts val="4000"/>
              </a:lnSpc>
            </a:pPr>
            <a:endParaRPr lang="zh-TW" altLang="en-US" b="1" dirty="0">
              <a:solidFill>
                <a:schemeClr val="bg1"/>
              </a:solidFill>
            </a:endParaRPr>
          </a:p>
        </p:txBody>
      </p:sp>
      <p:sp>
        <p:nvSpPr>
          <p:cNvPr id="7" name="矩形 6">
            <a:extLst>
              <a:ext uri="{FF2B5EF4-FFF2-40B4-BE49-F238E27FC236}">
                <a16:creationId xmlns:a16="http://schemas.microsoft.com/office/drawing/2014/main" id="{5CB72378-2EC5-D0B5-33CD-CBECE57B64F0}"/>
              </a:ext>
            </a:extLst>
          </p:cNvPr>
          <p:cNvSpPr/>
          <p:nvPr/>
        </p:nvSpPr>
        <p:spPr>
          <a:xfrm>
            <a:off x="1054646" y="4509914"/>
            <a:ext cx="7704856" cy="413982"/>
          </a:xfrm>
          <a:prstGeom prst="rect">
            <a:avLst/>
          </a:prstGeom>
          <a:noFill/>
          <a:ln w="190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a:extLst>
              <a:ext uri="{FF2B5EF4-FFF2-40B4-BE49-F238E27FC236}">
                <a16:creationId xmlns:a16="http://schemas.microsoft.com/office/drawing/2014/main" id="{A2CEBD77-54F6-D6F9-2B47-39E076772143}"/>
              </a:ext>
            </a:extLst>
          </p:cNvPr>
          <p:cNvSpPr/>
          <p:nvPr/>
        </p:nvSpPr>
        <p:spPr>
          <a:xfrm>
            <a:off x="5375126" y="0"/>
            <a:ext cx="6696744" cy="674216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9" name="圖片 8">
            <a:extLst>
              <a:ext uri="{FF2B5EF4-FFF2-40B4-BE49-F238E27FC236}">
                <a16:creationId xmlns:a16="http://schemas.microsoft.com/office/drawing/2014/main" id="{902DA75C-F15C-E8C7-896E-592315A877EF}"/>
              </a:ext>
            </a:extLst>
          </p:cNvPr>
          <p:cNvPicPr>
            <a:picLocks noChangeAspect="1"/>
          </p:cNvPicPr>
          <p:nvPr/>
        </p:nvPicPr>
        <p:blipFill>
          <a:blip r:embed="rId3"/>
          <a:stretch>
            <a:fillRect/>
          </a:stretch>
        </p:blipFill>
        <p:spPr>
          <a:xfrm>
            <a:off x="5447134" y="126131"/>
            <a:ext cx="6597997" cy="6544023"/>
          </a:xfrm>
          <a:prstGeom prst="rect">
            <a:avLst/>
          </a:prstGeom>
        </p:spPr>
      </p:pic>
      <p:cxnSp>
        <p:nvCxnSpPr>
          <p:cNvPr id="10" name="直線接點 9">
            <a:extLst>
              <a:ext uri="{FF2B5EF4-FFF2-40B4-BE49-F238E27FC236}">
                <a16:creationId xmlns:a16="http://schemas.microsoft.com/office/drawing/2014/main" id="{3AAA93C5-6532-CB39-299E-3288EF39E755}"/>
              </a:ext>
            </a:extLst>
          </p:cNvPr>
          <p:cNvCxnSpPr>
            <a:cxnSpLocks/>
          </p:cNvCxnSpPr>
          <p:nvPr/>
        </p:nvCxnSpPr>
        <p:spPr>
          <a:xfrm flipV="1">
            <a:off x="8723498" y="182804"/>
            <a:ext cx="22634" cy="893539"/>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線接點 10">
            <a:extLst>
              <a:ext uri="{FF2B5EF4-FFF2-40B4-BE49-F238E27FC236}">
                <a16:creationId xmlns:a16="http://schemas.microsoft.com/office/drawing/2014/main" id="{E6C24188-B921-9CEF-D97D-696964D9968C}"/>
              </a:ext>
            </a:extLst>
          </p:cNvPr>
          <p:cNvCxnSpPr>
            <a:cxnSpLocks/>
          </p:cNvCxnSpPr>
          <p:nvPr/>
        </p:nvCxnSpPr>
        <p:spPr>
          <a:xfrm flipV="1">
            <a:off x="10654344" y="1760768"/>
            <a:ext cx="913470" cy="44489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 name="直線接點 11">
            <a:extLst>
              <a:ext uri="{FF2B5EF4-FFF2-40B4-BE49-F238E27FC236}">
                <a16:creationId xmlns:a16="http://schemas.microsoft.com/office/drawing/2014/main" id="{EE3436A3-193A-8059-BCF0-D7624D374477}"/>
              </a:ext>
            </a:extLst>
          </p:cNvPr>
          <p:cNvCxnSpPr>
            <a:cxnSpLocks/>
          </p:cNvCxnSpPr>
          <p:nvPr/>
        </p:nvCxnSpPr>
        <p:spPr>
          <a:xfrm flipH="1" flipV="1">
            <a:off x="5807174" y="1645333"/>
            <a:ext cx="951095" cy="634009"/>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sp>
        <p:nvSpPr>
          <p:cNvPr id="13" name="文字方塊 12">
            <a:extLst>
              <a:ext uri="{FF2B5EF4-FFF2-40B4-BE49-F238E27FC236}">
                <a16:creationId xmlns:a16="http://schemas.microsoft.com/office/drawing/2014/main" id="{7AD31898-CACE-AA76-82C5-6C0E5B1947D5}"/>
              </a:ext>
            </a:extLst>
          </p:cNvPr>
          <p:cNvSpPr txBox="1"/>
          <p:nvPr/>
        </p:nvSpPr>
        <p:spPr>
          <a:xfrm>
            <a:off x="10150288" y="189434"/>
            <a:ext cx="1872208" cy="461665"/>
          </a:xfrm>
          <a:prstGeom prst="rect">
            <a:avLst/>
          </a:prstGeom>
          <a:noFill/>
        </p:spPr>
        <p:txBody>
          <a:bodyPr wrap="square" rtlCol="0">
            <a:spAutoFit/>
          </a:bodyPr>
          <a:lstStyle/>
          <a:p>
            <a:r>
              <a:rPr lang="en-US" altLang="zh-CN" dirty="0">
                <a:solidFill>
                  <a:srgbClr val="C00000"/>
                </a:solidFill>
              </a:rPr>
              <a:t>Previous life</a:t>
            </a:r>
            <a:endParaRPr lang="en-US" altLang="zh-TW" dirty="0">
              <a:solidFill>
                <a:srgbClr val="C00000"/>
              </a:solidFill>
            </a:endParaRPr>
          </a:p>
        </p:txBody>
      </p:sp>
      <p:sp>
        <p:nvSpPr>
          <p:cNvPr id="14" name="文字方塊 13">
            <a:extLst>
              <a:ext uri="{FF2B5EF4-FFF2-40B4-BE49-F238E27FC236}">
                <a16:creationId xmlns:a16="http://schemas.microsoft.com/office/drawing/2014/main" id="{F84B9D98-F614-B131-B5D8-EB6FEF041F62}"/>
              </a:ext>
            </a:extLst>
          </p:cNvPr>
          <p:cNvSpPr txBox="1"/>
          <p:nvPr/>
        </p:nvSpPr>
        <p:spPr>
          <a:xfrm>
            <a:off x="5591150" y="6057932"/>
            <a:ext cx="1872208" cy="461665"/>
          </a:xfrm>
          <a:prstGeom prst="rect">
            <a:avLst/>
          </a:prstGeom>
          <a:noFill/>
        </p:spPr>
        <p:txBody>
          <a:bodyPr wrap="square" rtlCol="0">
            <a:spAutoFit/>
          </a:bodyPr>
          <a:lstStyle/>
          <a:p>
            <a:r>
              <a:rPr lang="en-US" altLang="zh-CN" dirty="0">
                <a:solidFill>
                  <a:srgbClr val="C00000"/>
                </a:solidFill>
              </a:rPr>
              <a:t>Present life</a:t>
            </a:r>
            <a:endParaRPr lang="en-US" altLang="zh-TW" dirty="0">
              <a:solidFill>
                <a:srgbClr val="C00000"/>
              </a:solidFill>
            </a:endParaRPr>
          </a:p>
        </p:txBody>
      </p:sp>
      <p:sp>
        <p:nvSpPr>
          <p:cNvPr id="15" name="文字方塊 14">
            <a:extLst>
              <a:ext uri="{FF2B5EF4-FFF2-40B4-BE49-F238E27FC236}">
                <a16:creationId xmlns:a16="http://schemas.microsoft.com/office/drawing/2014/main" id="{65D17153-E3E8-2E84-323F-6DACF884721D}"/>
              </a:ext>
            </a:extLst>
          </p:cNvPr>
          <p:cNvSpPr txBox="1"/>
          <p:nvPr/>
        </p:nvSpPr>
        <p:spPr>
          <a:xfrm>
            <a:off x="5420395" y="132853"/>
            <a:ext cx="1872208" cy="461665"/>
          </a:xfrm>
          <a:prstGeom prst="rect">
            <a:avLst/>
          </a:prstGeom>
          <a:noFill/>
        </p:spPr>
        <p:txBody>
          <a:bodyPr wrap="square" rtlCol="0">
            <a:spAutoFit/>
          </a:bodyPr>
          <a:lstStyle/>
          <a:p>
            <a:r>
              <a:rPr lang="en-US" altLang="zh-CN" dirty="0">
                <a:solidFill>
                  <a:srgbClr val="C00000"/>
                </a:solidFill>
              </a:rPr>
              <a:t>Future life</a:t>
            </a:r>
            <a:endParaRPr lang="en-US" altLang="zh-TW" dirty="0">
              <a:solidFill>
                <a:srgbClr val="C00000"/>
              </a:solidFill>
            </a:endParaRPr>
          </a:p>
        </p:txBody>
      </p:sp>
      <p:sp>
        <p:nvSpPr>
          <p:cNvPr id="16" name="矩形 15">
            <a:extLst>
              <a:ext uri="{FF2B5EF4-FFF2-40B4-BE49-F238E27FC236}">
                <a16:creationId xmlns:a16="http://schemas.microsoft.com/office/drawing/2014/main" id="{3339DE73-EC88-1A0B-763E-D21FE9F5A254}"/>
              </a:ext>
            </a:extLst>
          </p:cNvPr>
          <p:cNvSpPr/>
          <p:nvPr/>
        </p:nvSpPr>
        <p:spPr>
          <a:xfrm>
            <a:off x="76468" y="1110112"/>
            <a:ext cx="5253390" cy="2755098"/>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FB16CA9D-0550-32FE-A8C7-77F3332C149A}"/>
              </a:ext>
            </a:extLst>
          </p:cNvPr>
          <p:cNvSpPr txBox="1"/>
          <p:nvPr/>
        </p:nvSpPr>
        <p:spPr>
          <a:xfrm>
            <a:off x="985683" y="1332505"/>
            <a:ext cx="3021291" cy="523220"/>
          </a:xfrm>
          <a:prstGeom prst="rect">
            <a:avLst/>
          </a:prstGeom>
          <a:noFill/>
          <a:ln>
            <a:solidFill>
              <a:srgbClr val="FFFF00"/>
            </a:solidFill>
          </a:ln>
        </p:spPr>
        <p:txBody>
          <a:bodyPr wrap="square" rtlCol="0">
            <a:spAutoFit/>
          </a:bodyPr>
          <a:lstStyle/>
          <a:p>
            <a:r>
              <a:rPr lang="en-US" altLang="zh-TW" sz="2800" dirty="0">
                <a:solidFill>
                  <a:srgbClr val="FFFF00"/>
                </a:solidFill>
              </a:rPr>
              <a:t>Mental defilements</a:t>
            </a:r>
            <a:endParaRPr lang="zh-TW" altLang="en-US" sz="2800" dirty="0">
              <a:solidFill>
                <a:srgbClr val="FFFF00"/>
              </a:solidFill>
            </a:endParaRPr>
          </a:p>
        </p:txBody>
      </p:sp>
      <p:sp>
        <p:nvSpPr>
          <p:cNvPr id="18" name="文字方塊 17">
            <a:extLst>
              <a:ext uri="{FF2B5EF4-FFF2-40B4-BE49-F238E27FC236}">
                <a16:creationId xmlns:a16="http://schemas.microsoft.com/office/drawing/2014/main" id="{11E401CE-8AED-A967-0E4F-56BD4AA17E5B}"/>
              </a:ext>
            </a:extLst>
          </p:cNvPr>
          <p:cNvSpPr txBox="1"/>
          <p:nvPr/>
        </p:nvSpPr>
        <p:spPr>
          <a:xfrm>
            <a:off x="3305429" y="2934191"/>
            <a:ext cx="1370885" cy="523220"/>
          </a:xfrm>
          <a:prstGeom prst="rect">
            <a:avLst/>
          </a:prstGeom>
          <a:noFill/>
          <a:ln>
            <a:solidFill>
              <a:srgbClr val="FFFF00"/>
            </a:solidFill>
          </a:ln>
        </p:spPr>
        <p:txBody>
          <a:bodyPr wrap="square" rtlCol="0">
            <a:spAutoFit/>
          </a:bodyPr>
          <a:lstStyle/>
          <a:p>
            <a:r>
              <a:rPr lang="en-US" altLang="zh-TW" sz="2800" dirty="0">
                <a:solidFill>
                  <a:srgbClr val="FFFF00"/>
                </a:solidFill>
              </a:rPr>
              <a:t>Actions</a:t>
            </a:r>
            <a:endParaRPr lang="zh-TW" altLang="en-US" sz="2800" dirty="0">
              <a:solidFill>
                <a:srgbClr val="FFFF00"/>
              </a:solidFill>
            </a:endParaRPr>
          </a:p>
        </p:txBody>
      </p:sp>
      <p:sp>
        <p:nvSpPr>
          <p:cNvPr id="19" name="文字方塊 18">
            <a:extLst>
              <a:ext uri="{FF2B5EF4-FFF2-40B4-BE49-F238E27FC236}">
                <a16:creationId xmlns:a16="http://schemas.microsoft.com/office/drawing/2014/main" id="{F94B0964-B77E-4DCD-6805-C61449F61D7E}"/>
              </a:ext>
            </a:extLst>
          </p:cNvPr>
          <p:cNvSpPr txBox="1"/>
          <p:nvPr/>
        </p:nvSpPr>
        <p:spPr>
          <a:xfrm>
            <a:off x="410655" y="2934191"/>
            <a:ext cx="1287981" cy="523220"/>
          </a:xfrm>
          <a:prstGeom prst="rect">
            <a:avLst/>
          </a:prstGeom>
          <a:noFill/>
          <a:ln>
            <a:solidFill>
              <a:srgbClr val="FFFF00"/>
            </a:solidFill>
          </a:ln>
        </p:spPr>
        <p:txBody>
          <a:bodyPr wrap="square" rtlCol="0">
            <a:spAutoFit/>
          </a:bodyPr>
          <a:lstStyle/>
          <a:p>
            <a:r>
              <a:rPr lang="en-US" altLang="zh-TW" sz="2800" dirty="0">
                <a:solidFill>
                  <a:srgbClr val="FFFF00"/>
                </a:solidFill>
              </a:rPr>
              <a:t>Results</a:t>
            </a:r>
          </a:p>
        </p:txBody>
      </p:sp>
      <p:sp>
        <p:nvSpPr>
          <p:cNvPr id="20" name="箭號: 向右 19">
            <a:extLst>
              <a:ext uri="{FF2B5EF4-FFF2-40B4-BE49-F238E27FC236}">
                <a16:creationId xmlns:a16="http://schemas.microsoft.com/office/drawing/2014/main" id="{EE76C5AC-9042-9ECC-D731-760D10752D16}"/>
              </a:ext>
            </a:extLst>
          </p:cNvPr>
          <p:cNvSpPr/>
          <p:nvPr/>
        </p:nvSpPr>
        <p:spPr>
          <a:xfrm rot="3151554">
            <a:off x="3052519" y="2191308"/>
            <a:ext cx="522228" cy="407298"/>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箭號: 向右 20">
            <a:extLst>
              <a:ext uri="{FF2B5EF4-FFF2-40B4-BE49-F238E27FC236}">
                <a16:creationId xmlns:a16="http://schemas.microsoft.com/office/drawing/2014/main" id="{C0560F18-FB3B-E222-2A36-9D614D41F779}"/>
              </a:ext>
            </a:extLst>
          </p:cNvPr>
          <p:cNvSpPr/>
          <p:nvPr/>
        </p:nvSpPr>
        <p:spPr>
          <a:xfrm rot="10800000">
            <a:off x="2206775" y="3061398"/>
            <a:ext cx="518144" cy="410126"/>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2" name="箭號: 向右 21">
            <a:extLst>
              <a:ext uri="{FF2B5EF4-FFF2-40B4-BE49-F238E27FC236}">
                <a16:creationId xmlns:a16="http://schemas.microsoft.com/office/drawing/2014/main" id="{B09F7348-A8B8-C3DC-CB89-766A35C004CF}"/>
              </a:ext>
            </a:extLst>
          </p:cNvPr>
          <p:cNvSpPr/>
          <p:nvPr/>
        </p:nvSpPr>
        <p:spPr>
          <a:xfrm rot="18471896">
            <a:off x="1510311" y="2105826"/>
            <a:ext cx="514635" cy="417029"/>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3" name="直線單箭頭接點 22">
            <a:extLst>
              <a:ext uri="{FF2B5EF4-FFF2-40B4-BE49-F238E27FC236}">
                <a16:creationId xmlns:a16="http://schemas.microsoft.com/office/drawing/2014/main" id="{28286E1A-CC2E-6197-3199-769B984052B1}"/>
              </a:ext>
            </a:extLst>
          </p:cNvPr>
          <p:cNvCxnSpPr>
            <a:cxnSpLocks/>
          </p:cNvCxnSpPr>
          <p:nvPr/>
        </p:nvCxnSpPr>
        <p:spPr>
          <a:xfrm flipH="1" flipV="1">
            <a:off x="4128356" y="1601880"/>
            <a:ext cx="2110866" cy="3484098"/>
          </a:xfrm>
          <a:prstGeom prst="straightConnector1">
            <a:avLst/>
          </a:prstGeom>
          <a:ln w="31750">
            <a:solidFill>
              <a:srgbClr val="FFC000"/>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24" name="直線單箭頭接點 23">
            <a:extLst>
              <a:ext uri="{FF2B5EF4-FFF2-40B4-BE49-F238E27FC236}">
                <a16:creationId xmlns:a16="http://schemas.microsoft.com/office/drawing/2014/main" id="{F3B70A7F-BECD-B710-5997-C2EB92F3AB89}"/>
              </a:ext>
            </a:extLst>
          </p:cNvPr>
          <p:cNvCxnSpPr>
            <a:cxnSpLocks/>
          </p:cNvCxnSpPr>
          <p:nvPr/>
        </p:nvCxnSpPr>
        <p:spPr>
          <a:xfrm flipH="1">
            <a:off x="4703054" y="2934191"/>
            <a:ext cx="960104" cy="279579"/>
          </a:xfrm>
          <a:prstGeom prst="straightConnector1">
            <a:avLst/>
          </a:prstGeom>
          <a:ln w="44450">
            <a:solidFill>
              <a:srgbClr val="00B050"/>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26" name="直線單箭頭接點 25">
            <a:extLst>
              <a:ext uri="{FF2B5EF4-FFF2-40B4-BE49-F238E27FC236}">
                <a16:creationId xmlns:a16="http://schemas.microsoft.com/office/drawing/2014/main" id="{BBE3E376-F1E2-A4A6-7923-153DCBC3E716}"/>
              </a:ext>
            </a:extLst>
          </p:cNvPr>
          <p:cNvCxnSpPr/>
          <p:nvPr/>
        </p:nvCxnSpPr>
        <p:spPr>
          <a:xfrm>
            <a:off x="4439022" y="3865210"/>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直線單箭頭接點 26">
            <a:extLst>
              <a:ext uri="{FF2B5EF4-FFF2-40B4-BE49-F238E27FC236}">
                <a16:creationId xmlns:a16="http://schemas.microsoft.com/office/drawing/2014/main" id="{FD76123C-8FBA-0189-3453-ACAC03F5C162}"/>
              </a:ext>
            </a:extLst>
          </p:cNvPr>
          <p:cNvCxnSpPr>
            <a:cxnSpLocks/>
          </p:cNvCxnSpPr>
          <p:nvPr/>
        </p:nvCxnSpPr>
        <p:spPr>
          <a:xfrm flipH="1">
            <a:off x="1774726" y="1601880"/>
            <a:ext cx="4464496" cy="1459518"/>
          </a:xfrm>
          <a:prstGeom prst="straightConnector1">
            <a:avLst/>
          </a:prstGeom>
          <a:ln w="31750">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33" name="直線單箭頭接點 32">
            <a:extLst>
              <a:ext uri="{FF2B5EF4-FFF2-40B4-BE49-F238E27FC236}">
                <a16:creationId xmlns:a16="http://schemas.microsoft.com/office/drawing/2014/main" id="{CD1EA4F7-696C-D5B5-0956-977D5C361D65}"/>
              </a:ext>
            </a:extLst>
          </p:cNvPr>
          <p:cNvCxnSpPr>
            <a:cxnSpLocks/>
          </p:cNvCxnSpPr>
          <p:nvPr/>
        </p:nvCxnSpPr>
        <p:spPr>
          <a:xfrm flipH="1" flipV="1">
            <a:off x="4222998" y="1645333"/>
            <a:ext cx="1584176" cy="2000485"/>
          </a:xfrm>
          <a:prstGeom prst="straightConnector1">
            <a:avLst/>
          </a:prstGeom>
          <a:ln w="31750">
            <a:solidFill>
              <a:srgbClr val="FFC000"/>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41" name="直線單箭頭接點 40">
            <a:extLst>
              <a:ext uri="{FF2B5EF4-FFF2-40B4-BE49-F238E27FC236}">
                <a16:creationId xmlns:a16="http://schemas.microsoft.com/office/drawing/2014/main" id="{23ED739D-02F9-0752-FBD9-C860103341A4}"/>
              </a:ext>
            </a:extLst>
          </p:cNvPr>
          <p:cNvCxnSpPr>
            <a:cxnSpLocks/>
          </p:cNvCxnSpPr>
          <p:nvPr/>
        </p:nvCxnSpPr>
        <p:spPr>
          <a:xfrm flipH="1">
            <a:off x="1774726" y="765498"/>
            <a:ext cx="5517877" cy="2295900"/>
          </a:xfrm>
          <a:prstGeom prst="straightConnector1">
            <a:avLst/>
          </a:prstGeom>
          <a:ln w="31750">
            <a:prstDash val="lg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906690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B6BCBC71-FCEC-A5A4-5A81-BE4E90CE0562}"/>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F642E2A5-0EEE-2F0B-034B-667E3E988DE6}"/>
              </a:ext>
            </a:extLst>
          </p:cNvPr>
          <p:cNvSpPr txBox="1"/>
          <p:nvPr/>
        </p:nvSpPr>
        <p:spPr>
          <a:xfrm>
            <a:off x="767752" y="1076343"/>
            <a:ext cx="11232110" cy="558294"/>
          </a:xfrm>
          <a:prstGeom prst="rect">
            <a:avLst/>
          </a:prstGeom>
          <a:noFill/>
        </p:spPr>
        <p:txBody>
          <a:bodyPr wrap="square" rtlCol="0">
            <a:spAutoFit/>
          </a:bodyPr>
          <a:lstStyle/>
          <a:p>
            <a:pPr>
              <a:lnSpc>
                <a:spcPts val="4000"/>
              </a:lnSpc>
            </a:pPr>
            <a:r>
              <a:rPr lang="en-US" altLang="zh-TW" b="1" dirty="0">
                <a:solidFill>
                  <a:schemeClr val="bg1"/>
                </a:solidFill>
              </a:rPr>
              <a:t>Seven stages of purification</a:t>
            </a:r>
            <a:endParaRPr lang="zh-TW" altLang="en-US" sz="1400" dirty="0">
              <a:solidFill>
                <a:schemeClr val="bg1"/>
              </a:solidFill>
            </a:endParaRPr>
          </a:p>
        </p:txBody>
      </p:sp>
      <p:sp>
        <p:nvSpPr>
          <p:cNvPr id="6" name="文字方塊 5">
            <a:extLst>
              <a:ext uri="{FF2B5EF4-FFF2-40B4-BE49-F238E27FC236}">
                <a16:creationId xmlns:a16="http://schemas.microsoft.com/office/drawing/2014/main" id="{90B4AF01-E738-2A3D-96F6-AB11848665CF}"/>
              </a:ext>
            </a:extLst>
          </p:cNvPr>
          <p:cNvSpPr txBox="1"/>
          <p:nvPr/>
        </p:nvSpPr>
        <p:spPr>
          <a:xfrm>
            <a:off x="747173" y="1805604"/>
            <a:ext cx="9236465" cy="5174943"/>
          </a:xfrm>
          <a:prstGeom prst="rect">
            <a:avLst/>
          </a:prstGeom>
          <a:noFill/>
        </p:spPr>
        <p:txBody>
          <a:bodyPr wrap="square" rtlCol="0">
            <a:spAutoFit/>
          </a:bodyPr>
          <a:lstStyle/>
          <a:p>
            <a:pPr>
              <a:lnSpc>
                <a:spcPts val="4000"/>
              </a:lnSpc>
            </a:pPr>
            <a:r>
              <a:rPr lang="en-US" altLang="zh-TW" b="1" dirty="0">
                <a:solidFill>
                  <a:schemeClr val="bg1"/>
                </a:solidFill>
              </a:rPr>
              <a:t>7. Purification by knowledge and vision (</a:t>
            </a:r>
            <a:r>
              <a:rPr lang="en-US" altLang="zh-TW" b="1" dirty="0" err="1">
                <a:solidFill>
                  <a:schemeClr val="bg1"/>
                </a:solidFill>
              </a:rPr>
              <a:t>nanadassana-visuddhi</a:t>
            </a:r>
            <a:r>
              <a:rPr lang="en-US" altLang="zh-TW" b="1" dirty="0">
                <a:solidFill>
                  <a:schemeClr val="bg1"/>
                </a:solidFill>
              </a:rPr>
              <a:t>) </a:t>
            </a:r>
          </a:p>
          <a:p>
            <a:pPr>
              <a:lnSpc>
                <a:spcPts val="4000"/>
              </a:lnSpc>
            </a:pPr>
            <a:r>
              <a:rPr lang="en-US" altLang="zh-TW" b="1" dirty="0">
                <a:solidFill>
                  <a:schemeClr val="bg1"/>
                </a:solidFill>
              </a:rPr>
              <a:t>6. Purification by knowledge and vision of the course of practice (</a:t>
            </a:r>
            <a:r>
              <a:rPr lang="en-US" altLang="zh-TW" b="1" dirty="0" err="1">
                <a:solidFill>
                  <a:schemeClr val="bg1"/>
                </a:solidFill>
              </a:rPr>
              <a:t>patipada</a:t>
            </a:r>
            <a:r>
              <a:rPr lang="en-US" altLang="zh-TW" b="1" dirty="0">
                <a:solidFill>
                  <a:schemeClr val="bg1"/>
                </a:solidFill>
              </a:rPr>
              <a:t>–</a:t>
            </a:r>
            <a:r>
              <a:rPr lang="en-US" altLang="zh-TW" b="1" dirty="0" err="1">
                <a:solidFill>
                  <a:schemeClr val="bg1"/>
                </a:solidFill>
              </a:rPr>
              <a:t>nanadassana-visuddhi</a:t>
            </a:r>
            <a:r>
              <a:rPr lang="en-US" altLang="zh-TW" b="1" dirty="0">
                <a:solidFill>
                  <a:schemeClr val="bg1"/>
                </a:solidFill>
              </a:rPr>
              <a:t>)</a:t>
            </a:r>
          </a:p>
          <a:p>
            <a:pPr>
              <a:lnSpc>
                <a:spcPts val="4000"/>
              </a:lnSpc>
            </a:pPr>
            <a:r>
              <a:rPr lang="en-US" altLang="zh-TW" b="1" dirty="0">
                <a:solidFill>
                  <a:schemeClr val="bg1"/>
                </a:solidFill>
              </a:rPr>
              <a:t>5. Purification by knowledge and vision of what is path and not-path (</a:t>
            </a:r>
            <a:r>
              <a:rPr lang="en-US" altLang="zh-TW" b="1" dirty="0" err="1">
                <a:solidFill>
                  <a:schemeClr val="bg1"/>
                </a:solidFill>
              </a:rPr>
              <a:t>maggamagga-nanadassana-visuddhi</a:t>
            </a:r>
            <a:r>
              <a:rPr lang="en-US" altLang="zh-TW" b="1" dirty="0">
                <a:solidFill>
                  <a:schemeClr val="bg1"/>
                </a:solidFill>
              </a:rPr>
              <a:t>)</a:t>
            </a:r>
          </a:p>
          <a:p>
            <a:pPr>
              <a:lnSpc>
                <a:spcPts val="4000"/>
              </a:lnSpc>
            </a:pPr>
            <a:r>
              <a:rPr lang="en-US" altLang="zh-TW" b="1" dirty="0">
                <a:solidFill>
                  <a:schemeClr val="bg1"/>
                </a:solidFill>
              </a:rPr>
              <a:t>4. Purification by overcoming doubt (</a:t>
            </a:r>
            <a:r>
              <a:rPr lang="en-US" altLang="zh-TW" b="1" dirty="0" err="1">
                <a:solidFill>
                  <a:schemeClr val="bg1"/>
                </a:solidFill>
              </a:rPr>
              <a:t>kankha-vitarana-visuddhi</a:t>
            </a:r>
            <a:r>
              <a:rPr lang="en-US" altLang="zh-TW" b="1" dirty="0">
                <a:solidFill>
                  <a:schemeClr val="bg1"/>
                </a:solidFill>
              </a:rPr>
              <a:t>)</a:t>
            </a:r>
          </a:p>
          <a:p>
            <a:pPr>
              <a:lnSpc>
                <a:spcPts val="4000"/>
              </a:lnSpc>
            </a:pPr>
            <a:r>
              <a:rPr lang="en-US" altLang="zh-TW" b="1" dirty="0">
                <a:solidFill>
                  <a:schemeClr val="bg1"/>
                </a:solidFill>
              </a:rPr>
              <a:t>3. Purification of view (</a:t>
            </a:r>
            <a:r>
              <a:rPr lang="en-US" altLang="zh-TW" b="1" dirty="0" err="1">
                <a:solidFill>
                  <a:schemeClr val="bg1"/>
                </a:solidFill>
              </a:rPr>
              <a:t>ditthi-visuddhi</a:t>
            </a:r>
            <a:r>
              <a:rPr lang="en-US" altLang="zh-TW" b="1" dirty="0">
                <a:solidFill>
                  <a:schemeClr val="bg1"/>
                </a:solidFill>
              </a:rPr>
              <a:t>)</a:t>
            </a:r>
          </a:p>
          <a:p>
            <a:pPr>
              <a:lnSpc>
                <a:spcPts val="4000"/>
              </a:lnSpc>
            </a:pPr>
            <a:r>
              <a:rPr lang="en-US" altLang="zh-TW" b="1" dirty="0">
                <a:solidFill>
                  <a:schemeClr val="bg1"/>
                </a:solidFill>
              </a:rPr>
              <a:t>2. Purification of mind (</a:t>
            </a:r>
            <a:r>
              <a:rPr lang="en-US" altLang="zh-TW" b="1" dirty="0" err="1">
                <a:solidFill>
                  <a:schemeClr val="bg1"/>
                </a:solidFill>
              </a:rPr>
              <a:t>citta-visuddhi</a:t>
            </a:r>
            <a:r>
              <a:rPr lang="en-US" altLang="zh-TW" b="1" dirty="0">
                <a:solidFill>
                  <a:schemeClr val="bg1"/>
                </a:solidFill>
              </a:rPr>
              <a:t>)</a:t>
            </a:r>
          </a:p>
          <a:p>
            <a:pPr>
              <a:lnSpc>
                <a:spcPts val="4000"/>
              </a:lnSpc>
            </a:pPr>
            <a:r>
              <a:rPr lang="en-US" altLang="zh-TW" b="1" dirty="0">
                <a:solidFill>
                  <a:schemeClr val="bg1"/>
                </a:solidFill>
              </a:rPr>
              <a:t>1. Purification of conduct (</a:t>
            </a:r>
            <a:r>
              <a:rPr lang="en-US" altLang="zh-TW" b="1" dirty="0" err="1">
                <a:solidFill>
                  <a:schemeClr val="bg1"/>
                </a:solidFill>
              </a:rPr>
              <a:t>sīla-visuddhi</a:t>
            </a:r>
            <a:r>
              <a:rPr lang="en-US" altLang="zh-TW" b="1" dirty="0">
                <a:solidFill>
                  <a:schemeClr val="bg1"/>
                </a:solidFill>
              </a:rPr>
              <a:t>)</a:t>
            </a:r>
          </a:p>
          <a:p>
            <a:pPr>
              <a:lnSpc>
                <a:spcPts val="4000"/>
              </a:lnSpc>
            </a:pPr>
            <a:endParaRPr lang="zh-TW" altLang="en-US" b="1" dirty="0">
              <a:solidFill>
                <a:schemeClr val="bg1"/>
              </a:solidFill>
            </a:endParaRPr>
          </a:p>
        </p:txBody>
      </p:sp>
      <p:sp>
        <p:nvSpPr>
          <p:cNvPr id="7" name="矩形 6">
            <a:extLst>
              <a:ext uri="{FF2B5EF4-FFF2-40B4-BE49-F238E27FC236}">
                <a16:creationId xmlns:a16="http://schemas.microsoft.com/office/drawing/2014/main" id="{9923E586-7206-3C6B-DCE9-B42C2A88AC0E}"/>
              </a:ext>
            </a:extLst>
          </p:cNvPr>
          <p:cNvSpPr/>
          <p:nvPr/>
        </p:nvSpPr>
        <p:spPr>
          <a:xfrm>
            <a:off x="1054646" y="3429794"/>
            <a:ext cx="8640960" cy="504056"/>
          </a:xfrm>
          <a:prstGeom prst="rect">
            <a:avLst/>
          </a:prstGeom>
          <a:noFill/>
          <a:ln w="190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266186587"/>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矩形: 按鈕形 5">
            <a:extLst>
              <a:ext uri="{FF2B5EF4-FFF2-40B4-BE49-F238E27FC236}">
                <a16:creationId xmlns:a16="http://schemas.microsoft.com/office/drawing/2014/main" id="{3F3C5A83-285D-5C1C-08B6-CB8517D2F01A}"/>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7" name="文字方塊 6">
            <a:extLst>
              <a:ext uri="{FF2B5EF4-FFF2-40B4-BE49-F238E27FC236}">
                <a16:creationId xmlns:a16="http://schemas.microsoft.com/office/drawing/2014/main" id="{DC7B8B0E-D184-FEFE-EA94-CF65F26AEF70}"/>
              </a:ext>
            </a:extLst>
          </p:cNvPr>
          <p:cNvSpPr txBox="1"/>
          <p:nvPr/>
        </p:nvSpPr>
        <p:spPr>
          <a:xfrm>
            <a:off x="767752" y="1076343"/>
            <a:ext cx="11232110" cy="558294"/>
          </a:xfrm>
          <a:prstGeom prst="rect">
            <a:avLst/>
          </a:prstGeom>
          <a:noFill/>
        </p:spPr>
        <p:txBody>
          <a:bodyPr wrap="square" rtlCol="0">
            <a:spAutoFit/>
          </a:bodyPr>
          <a:lstStyle/>
          <a:p>
            <a:pPr>
              <a:lnSpc>
                <a:spcPts val="4000"/>
              </a:lnSpc>
            </a:pPr>
            <a:r>
              <a:rPr lang="en-US" altLang="zh-TW" b="1" dirty="0">
                <a:solidFill>
                  <a:schemeClr val="bg1"/>
                </a:solidFill>
              </a:rPr>
              <a:t>Seven stages of purification</a:t>
            </a:r>
            <a:endParaRPr lang="zh-TW" altLang="en-US" sz="1400" dirty="0">
              <a:solidFill>
                <a:schemeClr val="bg1"/>
              </a:solidFill>
            </a:endParaRPr>
          </a:p>
        </p:txBody>
      </p:sp>
      <p:sp>
        <p:nvSpPr>
          <p:cNvPr id="8" name="文字方塊 7">
            <a:extLst>
              <a:ext uri="{FF2B5EF4-FFF2-40B4-BE49-F238E27FC236}">
                <a16:creationId xmlns:a16="http://schemas.microsoft.com/office/drawing/2014/main" id="{673C9E05-E276-9ECE-570A-D47C82DBAB64}"/>
              </a:ext>
            </a:extLst>
          </p:cNvPr>
          <p:cNvSpPr txBox="1"/>
          <p:nvPr/>
        </p:nvSpPr>
        <p:spPr>
          <a:xfrm>
            <a:off x="747173" y="1805604"/>
            <a:ext cx="9236465" cy="5174943"/>
          </a:xfrm>
          <a:prstGeom prst="rect">
            <a:avLst/>
          </a:prstGeom>
          <a:noFill/>
        </p:spPr>
        <p:txBody>
          <a:bodyPr wrap="square" rtlCol="0">
            <a:spAutoFit/>
          </a:bodyPr>
          <a:lstStyle/>
          <a:p>
            <a:pPr>
              <a:lnSpc>
                <a:spcPts val="4000"/>
              </a:lnSpc>
            </a:pPr>
            <a:r>
              <a:rPr lang="en-US" altLang="zh-TW" b="1" dirty="0">
                <a:solidFill>
                  <a:schemeClr val="bg1"/>
                </a:solidFill>
              </a:rPr>
              <a:t>7. Purification by knowledge and vision (</a:t>
            </a:r>
            <a:r>
              <a:rPr lang="en-US" altLang="zh-TW" b="1" dirty="0" err="1">
                <a:solidFill>
                  <a:schemeClr val="bg1"/>
                </a:solidFill>
              </a:rPr>
              <a:t>nanadassana-visuddhi</a:t>
            </a:r>
            <a:r>
              <a:rPr lang="en-US" altLang="zh-TW" b="1" dirty="0">
                <a:solidFill>
                  <a:schemeClr val="bg1"/>
                </a:solidFill>
              </a:rPr>
              <a:t>) </a:t>
            </a:r>
          </a:p>
          <a:p>
            <a:pPr>
              <a:lnSpc>
                <a:spcPts val="4000"/>
              </a:lnSpc>
            </a:pPr>
            <a:r>
              <a:rPr lang="en-US" altLang="zh-TW" b="1" dirty="0">
                <a:solidFill>
                  <a:schemeClr val="bg1"/>
                </a:solidFill>
              </a:rPr>
              <a:t>6. Purification by knowledge and vision of the course of practice (</a:t>
            </a:r>
            <a:r>
              <a:rPr lang="en-US" altLang="zh-TW" b="1" dirty="0" err="1">
                <a:solidFill>
                  <a:schemeClr val="bg1"/>
                </a:solidFill>
              </a:rPr>
              <a:t>patipada</a:t>
            </a:r>
            <a:r>
              <a:rPr lang="en-US" altLang="zh-TW" b="1" dirty="0">
                <a:solidFill>
                  <a:schemeClr val="bg1"/>
                </a:solidFill>
              </a:rPr>
              <a:t>–</a:t>
            </a:r>
            <a:r>
              <a:rPr lang="en-US" altLang="zh-TW" b="1" dirty="0" err="1">
                <a:solidFill>
                  <a:schemeClr val="bg1"/>
                </a:solidFill>
              </a:rPr>
              <a:t>nanadassana-visuddhi</a:t>
            </a:r>
            <a:r>
              <a:rPr lang="en-US" altLang="zh-TW" b="1" dirty="0">
                <a:solidFill>
                  <a:schemeClr val="bg1"/>
                </a:solidFill>
              </a:rPr>
              <a:t>)</a:t>
            </a:r>
          </a:p>
          <a:p>
            <a:pPr>
              <a:lnSpc>
                <a:spcPts val="4000"/>
              </a:lnSpc>
            </a:pPr>
            <a:r>
              <a:rPr lang="en-US" altLang="zh-TW" b="1" dirty="0">
                <a:solidFill>
                  <a:schemeClr val="bg1"/>
                </a:solidFill>
              </a:rPr>
              <a:t>5. Purification by knowledge and vision of what is path and not-path (</a:t>
            </a:r>
            <a:r>
              <a:rPr lang="en-US" altLang="zh-TW" b="1" dirty="0" err="1">
                <a:solidFill>
                  <a:schemeClr val="bg1"/>
                </a:solidFill>
              </a:rPr>
              <a:t>maggamagga-nanadassana-visuddhi</a:t>
            </a:r>
            <a:r>
              <a:rPr lang="en-US" altLang="zh-TW" b="1" dirty="0">
                <a:solidFill>
                  <a:schemeClr val="bg1"/>
                </a:solidFill>
              </a:rPr>
              <a:t>)</a:t>
            </a:r>
          </a:p>
          <a:p>
            <a:pPr>
              <a:lnSpc>
                <a:spcPts val="4000"/>
              </a:lnSpc>
            </a:pPr>
            <a:r>
              <a:rPr lang="en-US" altLang="zh-TW" b="1" dirty="0">
                <a:solidFill>
                  <a:schemeClr val="bg1"/>
                </a:solidFill>
              </a:rPr>
              <a:t>4. Purification by overcoming doubt (</a:t>
            </a:r>
            <a:r>
              <a:rPr lang="en-US" altLang="zh-TW" b="1" dirty="0" err="1">
                <a:solidFill>
                  <a:schemeClr val="bg1"/>
                </a:solidFill>
              </a:rPr>
              <a:t>kankha-vitarana-visuddhi</a:t>
            </a:r>
            <a:r>
              <a:rPr lang="en-US" altLang="zh-TW" b="1" dirty="0">
                <a:solidFill>
                  <a:schemeClr val="bg1"/>
                </a:solidFill>
              </a:rPr>
              <a:t>)</a:t>
            </a:r>
          </a:p>
          <a:p>
            <a:pPr>
              <a:lnSpc>
                <a:spcPts val="4000"/>
              </a:lnSpc>
            </a:pPr>
            <a:r>
              <a:rPr lang="en-US" altLang="zh-TW" b="1" dirty="0">
                <a:solidFill>
                  <a:schemeClr val="bg1"/>
                </a:solidFill>
              </a:rPr>
              <a:t>3. Purification of view (</a:t>
            </a:r>
            <a:r>
              <a:rPr lang="en-US" altLang="zh-TW" b="1" dirty="0" err="1">
                <a:solidFill>
                  <a:schemeClr val="bg1"/>
                </a:solidFill>
              </a:rPr>
              <a:t>ditthi-visuddhi</a:t>
            </a:r>
            <a:r>
              <a:rPr lang="en-US" altLang="zh-TW" b="1" dirty="0">
                <a:solidFill>
                  <a:schemeClr val="bg1"/>
                </a:solidFill>
              </a:rPr>
              <a:t>)</a:t>
            </a:r>
          </a:p>
          <a:p>
            <a:pPr>
              <a:lnSpc>
                <a:spcPts val="4000"/>
              </a:lnSpc>
            </a:pPr>
            <a:r>
              <a:rPr lang="en-US" altLang="zh-TW" b="1" dirty="0">
                <a:solidFill>
                  <a:schemeClr val="bg1"/>
                </a:solidFill>
              </a:rPr>
              <a:t>2. Purification of mind (</a:t>
            </a:r>
            <a:r>
              <a:rPr lang="en-US" altLang="zh-TW" b="1" dirty="0" err="1">
                <a:solidFill>
                  <a:schemeClr val="bg1"/>
                </a:solidFill>
              </a:rPr>
              <a:t>citta-visuddhi</a:t>
            </a:r>
            <a:r>
              <a:rPr lang="en-US" altLang="zh-TW" b="1" dirty="0">
                <a:solidFill>
                  <a:schemeClr val="bg1"/>
                </a:solidFill>
              </a:rPr>
              <a:t>)</a:t>
            </a:r>
          </a:p>
          <a:p>
            <a:pPr>
              <a:lnSpc>
                <a:spcPts val="4000"/>
              </a:lnSpc>
            </a:pPr>
            <a:r>
              <a:rPr lang="en-US" altLang="zh-TW" b="1" dirty="0">
                <a:solidFill>
                  <a:schemeClr val="bg1"/>
                </a:solidFill>
              </a:rPr>
              <a:t>1. Purification of conduct (</a:t>
            </a:r>
            <a:r>
              <a:rPr lang="en-US" altLang="zh-TW" b="1" dirty="0" err="1">
                <a:solidFill>
                  <a:schemeClr val="bg1"/>
                </a:solidFill>
              </a:rPr>
              <a:t>sīla-visuddhi</a:t>
            </a:r>
            <a:r>
              <a:rPr lang="en-US" altLang="zh-TW" b="1" dirty="0">
                <a:solidFill>
                  <a:schemeClr val="bg1"/>
                </a:solidFill>
              </a:rPr>
              <a:t>)</a:t>
            </a:r>
          </a:p>
          <a:p>
            <a:pPr>
              <a:lnSpc>
                <a:spcPts val="4000"/>
              </a:lnSpc>
            </a:pPr>
            <a:endParaRPr lang="zh-TW" altLang="en-US" b="1" dirty="0">
              <a:solidFill>
                <a:schemeClr val="bg1"/>
              </a:solidFill>
            </a:endParaRPr>
          </a:p>
        </p:txBody>
      </p:sp>
      <p:sp>
        <p:nvSpPr>
          <p:cNvPr id="9" name="矩形 8">
            <a:extLst>
              <a:ext uri="{FF2B5EF4-FFF2-40B4-BE49-F238E27FC236}">
                <a16:creationId xmlns:a16="http://schemas.microsoft.com/office/drawing/2014/main" id="{002A830E-097E-5433-ACDC-0A1BE8C1530C}"/>
              </a:ext>
            </a:extLst>
          </p:cNvPr>
          <p:cNvSpPr/>
          <p:nvPr/>
        </p:nvSpPr>
        <p:spPr>
          <a:xfrm>
            <a:off x="1054646" y="2421682"/>
            <a:ext cx="8064896" cy="504056"/>
          </a:xfrm>
          <a:prstGeom prst="rect">
            <a:avLst/>
          </a:prstGeom>
          <a:noFill/>
          <a:ln w="190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444881012"/>
      </p:ext>
    </p:extLst>
  </p:cSld>
  <p:clrMapOvr>
    <a:overrideClrMapping bg1="lt1" tx1="dk1" bg2="lt2" tx2="dk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D8C9B5FD-A0A9-A02A-D502-9FC128161B5C}"/>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5155B563-C6B3-83C4-A622-62044E95B519}"/>
              </a:ext>
            </a:extLst>
          </p:cNvPr>
          <p:cNvSpPr txBox="1"/>
          <p:nvPr/>
        </p:nvSpPr>
        <p:spPr>
          <a:xfrm>
            <a:off x="7967983" y="670449"/>
            <a:ext cx="2519711" cy="558294"/>
          </a:xfrm>
          <a:prstGeom prst="rect">
            <a:avLst/>
          </a:prstGeom>
          <a:noFill/>
        </p:spPr>
        <p:txBody>
          <a:bodyPr wrap="square" rtlCol="0">
            <a:spAutoFit/>
          </a:bodyPr>
          <a:lstStyle/>
          <a:p>
            <a:pPr>
              <a:lnSpc>
                <a:spcPts val="4000"/>
              </a:lnSpc>
            </a:pPr>
            <a:r>
              <a:rPr lang="en-US" altLang="zh-TW" b="1" dirty="0" err="1">
                <a:solidFill>
                  <a:srgbClr val="FF0000"/>
                </a:solidFill>
              </a:rPr>
              <a:t>Realising</a:t>
            </a:r>
            <a:r>
              <a:rPr lang="en-US" altLang="zh-TW" b="1" dirty="0">
                <a:solidFill>
                  <a:srgbClr val="FF0000"/>
                </a:solidFill>
              </a:rPr>
              <a:t> </a:t>
            </a:r>
            <a:r>
              <a:rPr lang="en-US" altLang="zh-TW" b="1" dirty="0" err="1">
                <a:solidFill>
                  <a:srgbClr val="FF0000"/>
                </a:solidFill>
              </a:rPr>
              <a:t>Nirvāna</a:t>
            </a:r>
            <a:endParaRPr lang="zh-TW" altLang="en-US" sz="1400" dirty="0">
              <a:solidFill>
                <a:srgbClr val="FF0000"/>
              </a:solidFill>
            </a:endParaRPr>
          </a:p>
        </p:txBody>
      </p:sp>
      <p:sp>
        <p:nvSpPr>
          <p:cNvPr id="6" name="文字方塊 5">
            <a:extLst>
              <a:ext uri="{FF2B5EF4-FFF2-40B4-BE49-F238E27FC236}">
                <a16:creationId xmlns:a16="http://schemas.microsoft.com/office/drawing/2014/main" id="{7950196D-000C-B5FA-5566-1A84C5E1DB09}"/>
              </a:ext>
            </a:extLst>
          </p:cNvPr>
          <p:cNvSpPr txBox="1"/>
          <p:nvPr/>
        </p:nvSpPr>
        <p:spPr>
          <a:xfrm>
            <a:off x="747173" y="1805604"/>
            <a:ext cx="9236465" cy="5174943"/>
          </a:xfrm>
          <a:prstGeom prst="rect">
            <a:avLst/>
          </a:prstGeom>
          <a:noFill/>
        </p:spPr>
        <p:txBody>
          <a:bodyPr wrap="square" rtlCol="0">
            <a:spAutoFit/>
          </a:bodyPr>
          <a:lstStyle/>
          <a:p>
            <a:pPr>
              <a:lnSpc>
                <a:spcPts val="4000"/>
              </a:lnSpc>
            </a:pPr>
            <a:r>
              <a:rPr lang="en-US" altLang="zh-TW" b="1" dirty="0">
                <a:solidFill>
                  <a:schemeClr val="bg1"/>
                </a:solidFill>
              </a:rPr>
              <a:t>7. Purification by knowledge and vision (</a:t>
            </a:r>
            <a:r>
              <a:rPr lang="en-US" altLang="zh-TW" b="1" dirty="0" err="1">
                <a:solidFill>
                  <a:schemeClr val="bg1"/>
                </a:solidFill>
              </a:rPr>
              <a:t>nanadassana-visuddhi</a:t>
            </a:r>
            <a:r>
              <a:rPr lang="en-US" altLang="zh-TW" b="1" dirty="0">
                <a:solidFill>
                  <a:schemeClr val="bg1"/>
                </a:solidFill>
              </a:rPr>
              <a:t>) </a:t>
            </a:r>
          </a:p>
          <a:p>
            <a:pPr>
              <a:lnSpc>
                <a:spcPts val="4000"/>
              </a:lnSpc>
            </a:pPr>
            <a:r>
              <a:rPr lang="en-US" altLang="zh-TW" b="1" dirty="0">
                <a:solidFill>
                  <a:schemeClr val="bg1"/>
                </a:solidFill>
              </a:rPr>
              <a:t>6. Purification by knowledge and vision of the course of practice (</a:t>
            </a:r>
            <a:r>
              <a:rPr lang="en-US" altLang="zh-TW" b="1" dirty="0" err="1">
                <a:solidFill>
                  <a:schemeClr val="bg1"/>
                </a:solidFill>
              </a:rPr>
              <a:t>patipada</a:t>
            </a:r>
            <a:r>
              <a:rPr lang="en-US" altLang="zh-TW" b="1" dirty="0">
                <a:solidFill>
                  <a:schemeClr val="bg1"/>
                </a:solidFill>
              </a:rPr>
              <a:t>–</a:t>
            </a:r>
            <a:r>
              <a:rPr lang="en-US" altLang="zh-TW" b="1" dirty="0" err="1">
                <a:solidFill>
                  <a:schemeClr val="bg1"/>
                </a:solidFill>
              </a:rPr>
              <a:t>nanadassana-visuddhi</a:t>
            </a:r>
            <a:r>
              <a:rPr lang="en-US" altLang="zh-TW" b="1" dirty="0">
                <a:solidFill>
                  <a:schemeClr val="bg1"/>
                </a:solidFill>
              </a:rPr>
              <a:t>)</a:t>
            </a:r>
          </a:p>
          <a:p>
            <a:pPr>
              <a:lnSpc>
                <a:spcPts val="4000"/>
              </a:lnSpc>
            </a:pPr>
            <a:r>
              <a:rPr lang="en-US" altLang="zh-TW" b="1" dirty="0">
                <a:solidFill>
                  <a:schemeClr val="bg1"/>
                </a:solidFill>
              </a:rPr>
              <a:t>5. Purification by knowledge and vision of what is path and not-path (</a:t>
            </a:r>
            <a:r>
              <a:rPr lang="en-US" altLang="zh-TW" b="1" dirty="0" err="1">
                <a:solidFill>
                  <a:schemeClr val="bg1"/>
                </a:solidFill>
              </a:rPr>
              <a:t>maggamagga-nanadassana-visuddhi</a:t>
            </a:r>
            <a:r>
              <a:rPr lang="en-US" altLang="zh-TW" b="1" dirty="0">
                <a:solidFill>
                  <a:schemeClr val="bg1"/>
                </a:solidFill>
              </a:rPr>
              <a:t>)</a:t>
            </a:r>
          </a:p>
          <a:p>
            <a:pPr>
              <a:lnSpc>
                <a:spcPts val="4000"/>
              </a:lnSpc>
            </a:pPr>
            <a:r>
              <a:rPr lang="en-US" altLang="zh-TW" b="1" dirty="0">
                <a:solidFill>
                  <a:schemeClr val="bg1"/>
                </a:solidFill>
              </a:rPr>
              <a:t>4. Purification by overcoming doubt (</a:t>
            </a:r>
            <a:r>
              <a:rPr lang="en-US" altLang="zh-TW" b="1" dirty="0" err="1">
                <a:solidFill>
                  <a:schemeClr val="bg1"/>
                </a:solidFill>
              </a:rPr>
              <a:t>kankha-vitarana-visuddhi</a:t>
            </a:r>
            <a:r>
              <a:rPr lang="en-US" altLang="zh-TW" b="1" dirty="0">
                <a:solidFill>
                  <a:schemeClr val="bg1"/>
                </a:solidFill>
              </a:rPr>
              <a:t>)</a:t>
            </a:r>
          </a:p>
          <a:p>
            <a:pPr>
              <a:lnSpc>
                <a:spcPts val="4000"/>
              </a:lnSpc>
            </a:pPr>
            <a:r>
              <a:rPr lang="en-US" altLang="zh-TW" b="1" dirty="0">
                <a:solidFill>
                  <a:schemeClr val="bg1"/>
                </a:solidFill>
              </a:rPr>
              <a:t>3. Purification of view (</a:t>
            </a:r>
            <a:r>
              <a:rPr lang="en-US" altLang="zh-TW" b="1" dirty="0" err="1">
                <a:solidFill>
                  <a:schemeClr val="bg1"/>
                </a:solidFill>
              </a:rPr>
              <a:t>ditthi-visuddhi</a:t>
            </a:r>
            <a:r>
              <a:rPr lang="en-US" altLang="zh-TW" b="1" dirty="0">
                <a:solidFill>
                  <a:schemeClr val="bg1"/>
                </a:solidFill>
              </a:rPr>
              <a:t>)</a:t>
            </a:r>
          </a:p>
          <a:p>
            <a:pPr>
              <a:lnSpc>
                <a:spcPts val="4000"/>
              </a:lnSpc>
            </a:pPr>
            <a:r>
              <a:rPr lang="en-US" altLang="zh-TW" b="1" dirty="0">
                <a:solidFill>
                  <a:schemeClr val="bg1"/>
                </a:solidFill>
              </a:rPr>
              <a:t>2. Purification of mind (</a:t>
            </a:r>
            <a:r>
              <a:rPr lang="en-US" altLang="zh-TW" b="1" dirty="0" err="1">
                <a:solidFill>
                  <a:schemeClr val="bg1"/>
                </a:solidFill>
              </a:rPr>
              <a:t>citta-visuddhi</a:t>
            </a:r>
            <a:r>
              <a:rPr lang="en-US" altLang="zh-TW" b="1" dirty="0">
                <a:solidFill>
                  <a:schemeClr val="bg1"/>
                </a:solidFill>
              </a:rPr>
              <a:t>)</a:t>
            </a:r>
          </a:p>
          <a:p>
            <a:pPr>
              <a:lnSpc>
                <a:spcPts val="4000"/>
              </a:lnSpc>
            </a:pPr>
            <a:r>
              <a:rPr lang="en-US" altLang="zh-TW" b="1" dirty="0">
                <a:solidFill>
                  <a:schemeClr val="bg1"/>
                </a:solidFill>
              </a:rPr>
              <a:t>1. Purification of conduct (</a:t>
            </a:r>
            <a:r>
              <a:rPr lang="en-US" altLang="zh-TW" b="1" dirty="0" err="1">
                <a:solidFill>
                  <a:schemeClr val="bg1"/>
                </a:solidFill>
              </a:rPr>
              <a:t>sīla-visuddhi</a:t>
            </a:r>
            <a:r>
              <a:rPr lang="en-US" altLang="zh-TW" b="1" dirty="0">
                <a:solidFill>
                  <a:schemeClr val="bg1"/>
                </a:solidFill>
              </a:rPr>
              <a:t>)</a:t>
            </a:r>
          </a:p>
          <a:p>
            <a:pPr>
              <a:lnSpc>
                <a:spcPts val="4000"/>
              </a:lnSpc>
            </a:pPr>
            <a:endParaRPr lang="zh-TW" altLang="en-US" b="1" dirty="0">
              <a:solidFill>
                <a:schemeClr val="bg1"/>
              </a:solidFill>
            </a:endParaRPr>
          </a:p>
        </p:txBody>
      </p:sp>
      <p:sp>
        <p:nvSpPr>
          <p:cNvPr id="7" name="矩形 6">
            <a:extLst>
              <a:ext uri="{FF2B5EF4-FFF2-40B4-BE49-F238E27FC236}">
                <a16:creationId xmlns:a16="http://schemas.microsoft.com/office/drawing/2014/main" id="{6978EF35-8940-BD4B-258E-9D83B664A697}"/>
              </a:ext>
            </a:extLst>
          </p:cNvPr>
          <p:cNvSpPr/>
          <p:nvPr/>
        </p:nvSpPr>
        <p:spPr>
          <a:xfrm>
            <a:off x="1054646" y="1917626"/>
            <a:ext cx="8064896" cy="504056"/>
          </a:xfrm>
          <a:prstGeom prst="rect">
            <a:avLst/>
          </a:prstGeom>
          <a:noFill/>
          <a:ln w="190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文字方塊 7">
            <a:extLst>
              <a:ext uri="{FF2B5EF4-FFF2-40B4-BE49-F238E27FC236}">
                <a16:creationId xmlns:a16="http://schemas.microsoft.com/office/drawing/2014/main" id="{B293AA0F-43ED-900B-6957-228904A9561B}"/>
              </a:ext>
            </a:extLst>
          </p:cNvPr>
          <p:cNvSpPr txBox="1"/>
          <p:nvPr/>
        </p:nvSpPr>
        <p:spPr>
          <a:xfrm>
            <a:off x="920152" y="1228743"/>
            <a:ext cx="4031310" cy="558294"/>
          </a:xfrm>
          <a:prstGeom prst="rect">
            <a:avLst/>
          </a:prstGeom>
          <a:noFill/>
        </p:spPr>
        <p:txBody>
          <a:bodyPr wrap="square" rtlCol="0">
            <a:spAutoFit/>
          </a:bodyPr>
          <a:lstStyle/>
          <a:p>
            <a:pPr>
              <a:lnSpc>
                <a:spcPts val="4000"/>
              </a:lnSpc>
            </a:pPr>
            <a:r>
              <a:rPr lang="en-US" altLang="zh-TW" b="1" dirty="0">
                <a:solidFill>
                  <a:schemeClr val="bg1"/>
                </a:solidFill>
              </a:rPr>
              <a:t>Seven stages of purification</a:t>
            </a:r>
            <a:endParaRPr lang="zh-TW" altLang="en-US" sz="1400" dirty="0">
              <a:solidFill>
                <a:schemeClr val="bg1"/>
              </a:solidFill>
            </a:endParaRPr>
          </a:p>
        </p:txBody>
      </p:sp>
      <p:cxnSp>
        <p:nvCxnSpPr>
          <p:cNvPr id="10" name="直線單箭頭接點 9">
            <a:extLst>
              <a:ext uri="{FF2B5EF4-FFF2-40B4-BE49-F238E27FC236}">
                <a16:creationId xmlns:a16="http://schemas.microsoft.com/office/drawing/2014/main" id="{851A0BCC-671C-67D4-A152-1DE529430345}"/>
              </a:ext>
            </a:extLst>
          </p:cNvPr>
          <p:cNvCxnSpPr/>
          <p:nvPr/>
        </p:nvCxnSpPr>
        <p:spPr>
          <a:xfrm flipV="1">
            <a:off x="7535366" y="1228743"/>
            <a:ext cx="576064" cy="576861"/>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86823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5928912C-2FDB-1F54-0770-4AEC1668E014}"/>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3" name="文字方塊 2">
            <a:extLst>
              <a:ext uri="{FF2B5EF4-FFF2-40B4-BE49-F238E27FC236}">
                <a16:creationId xmlns:a16="http://schemas.microsoft.com/office/drawing/2014/main" id="{F9FDB1BF-4E6E-D305-2B98-9048EFECE5F5}"/>
              </a:ext>
            </a:extLst>
          </p:cNvPr>
          <p:cNvSpPr txBox="1"/>
          <p:nvPr/>
        </p:nvSpPr>
        <p:spPr>
          <a:xfrm>
            <a:off x="946634" y="1269554"/>
            <a:ext cx="10009112" cy="5027787"/>
          </a:xfrm>
          <a:prstGeom prst="rect">
            <a:avLst/>
          </a:prstGeom>
          <a:noFill/>
        </p:spPr>
        <p:txBody>
          <a:bodyPr wrap="square" rtlCol="0">
            <a:spAutoFit/>
          </a:bodyPr>
          <a:lstStyle/>
          <a:p>
            <a:pPr>
              <a:lnSpc>
                <a:spcPts val="3000"/>
              </a:lnSpc>
            </a:pPr>
            <a:r>
              <a:rPr lang="en-US" altLang="zh-TW" sz="2600" i="1" dirty="0" err="1">
                <a:solidFill>
                  <a:schemeClr val="bg1"/>
                </a:solidFill>
              </a:rPr>
              <a:t>Anguttara</a:t>
            </a:r>
            <a:r>
              <a:rPr lang="en-US" altLang="zh-TW" sz="2600" i="1" dirty="0">
                <a:solidFill>
                  <a:schemeClr val="bg1"/>
                </a:solidFill>
              </a:rPr>
              <a:t> </a:t>
            </a:r>
            <a:r>
              <a:rPr lang="en-US" altLang="zh-TW" sz="2600" i="1" dirty="0" err="1">
                <a:solidFill>
                  <a:schemeClr val="bg1"/>
                </a:solidFill>
              </a:rPr>
              <a:t>Nikaya</a:t>
            </a:r>
            <a:r>
              <a:rPr lang="en-US" altLang="zh-TW" sz="2600" i="1" dirty="0">
                <a:solidFill>
                  <a:schemeClr val="bg1"/>
                </a:solidFill>
              </a:rPr>
              <a:t> 4.49</a:t>
            </a:r>
          </a:p>
          <a:p>
            <a:pPr>
              <a:lnSpc>
                <a:spcPts val="3000"/>
              </a:lnSpc>
            </a:pPr>
            <a:endParaRPr lang="en-US" altLang="zh-TW" sz="2600" dirty="0">
              <a:solidFill>
                <a:schemeClr val="bg1"/>
              </a:solidFill>
            </a:endParaRPr>
          </a:p>
          <a:p>
            <a:pPr>
              <a:lnSpc>
                <a:spcPts val="4000"/>
              </a:lnSpc>
            </a:pPr>
            <a:r>
              <a:rPr lang="en-US" altLang="zh-TW" sz="2600" dirty="0">
                <a:solidFill>
                  <a:schemeClr val="bg1"/>
                </a:solidFill>
              </a:rPr>
              <a:t>“</a:t>
            </a:r>
            <a:r>
              <a:rPr lang="en-US" altLang="zh-TW" sz="2600" b="1" dirty="0">
                <a:solidFill>
                  <a:schemeClr val="bg1"/>
                </a:solidFill>
              </a:rPr>
              <a:t>There are these four corrections of perception, mind, and view. What four?</a:t>
            </a:r>
          </a:p>
          <a:p>
            <a:endParaRPr lang="en-US" altLang="zh-TW" sz="2000" b="1" dirty="0">
              <a:solidFill>
                <a:schemeClr val="bg1"/>
              </a:solidFill>
            </a:endParaRPr>
          </a:p>
          <a:p>
            <a:pPr>
              <a:lnSpc>
                <a:spcPts val="4000"/>
              </a:lnSpc>
            </a:pPr>
            <a:r>
              <a:rPr lang="en-US" altLang="zh-TW" sz="2600" b="1" dirty="0">
                <a:solidFill>
                  <a:schemeClr val="bg1"/>
                </a:solidFill>
              </a:rPr>
              <a:t>    Taking impermanence as impermanence.</a:t>
            </a:r>
          </a:p>
          <a:p>
            <a:pPr>
              <a:lnSpc>
                <a:spcPts val="4000"/>
              </a:lnSpc>
            </a:pPr>
            <a:r>
              <a:rPr lang="en-US" altLang="zh-TW" sz="2600" b="1" dirty="0">
                <a:solidFill>
                  <a:schemeClr val="bg1"/>
                </a:solidFill>
              </a:rPr>
              <a:t>    Taking suffering as suffering.</a:t>
            </a:r>
          </a:p>
          <a:p>
            <a:pPr>
              <a:lnSpc>
                <a:spcPts val="4000"/>
              </a:lnSpc>
            </a:pPr>
            <a:r>
              <a:rPr lang="en-US" altLang="zh-TW" sz="2600" b="1" dirty="0">
                <a:solidFill>
                  <a:schemeClr val="bg1"/>
                </a:solidFill>
              </a:rPr>
              <a:t>    Taking not-self as not-self.</a:t>
            </a:r>
          </a:p>
          <a:p>
            <a:pPr>
              <a:lnSpc>
                <a:spcPts val="4000"/>
              </a:lnSpc>
            </a:pPr>
            <a:r>
              <a:rPr lang="en-US" altLang="zh-TW" sz="2600" b="1" dirty="0">
                <a:solidFill>
                  <a:schemeClr val="bg1"/>
                </a:solidFill>
              </a:rPr>
              <a:t>    Taking ugliness as ugliness. </a:t>
            </a:r>
          </a:p>
          <a:p>
            <a:endParaRPr lang="en-US" altLang="zh-TW" sz="2000" b="1" dirty="0">
              <a:solidFill>
                <a:schemeClr val="bg1"/>
              </a:solidFill>
            </a:endParaRPr>
          </a:p>
          <a:p>
            <a:pPr>
              <a:lnSpc>
                <a:spcPts val="4000"/>
              </a:lnSpc>
            </a:pPr>
            <a:r>
              <a:rPr lang="en-US" altLang="zh-TW" sz="2600" b="1" dirty="0">
                <a:solidFill>
                  <a:schemeClr val="bg1"/>
                </a:solidFill>
              </a:rPr>
              <a:t>These are the four corrections of perception, mind, and view. </a:t>
            </a:r>
            <a:r>
              <a:rPr lang="en-US" altLang="zh-TW" sz="2600" dirty="0">
                <a:solidFill>
                  <a:schemeClr val="bg1"/>
                </a:solidFill>
              </a:rPr>
              <a:t>“</a:t>
            </a:r>
            <a:endParaRPr lang="zh-TW" altLang="en-US" sz="2600" dirty="0">
              <a:solidFill>
                <a:schemeClr val="bg1"/>
              </a:solidFill>
            </a:endParaRPr>
          </a:p>
        </p:txBody>
      </p:sp>
    </p:spTree>
    <p:extLst>
      <p:ext uri="{BB962C8B-B14F-4D97-AF65-F5344CB8AC3E}">
        <p14:creationId xmlns:p14="http://schemas.microsoft.com/office/powerpoint/2010/main" val="1917565860"/>
      </p:ext>
    </p:extLst>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4FCE4CFE-756F-4920-3006-516AC6E70FAD}"/>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91846745-0EFC-6477-223C-8E2E03301CBB}"/>
              </a:ext>
            </a:extLst>
          </p:cNvPr>
          <p:cNvSpPr txBox="1"/>
          <p:nvPr/>
        </p:nvSpPr>
        <p:spPr>
          <a:xfrm>
            <a:off x="473483" y="1579361"/>
            <a:ext cx="3816424" cy="523220"/>
          </a:xfrm>
          <a:prstGeom prst="rect">
            <a:avLst/>
          </a:prstGeom>
          <a:noFill/>
          <a:ln>
            <a:noFill/>
          </a:ln>
        </p:spPr>
        <p:txBody>
          <a:bodyPr wrap="square" rtlCol="0">
            <a:spAutoFit/>
          </a:bodyPr>
          <a:lstStyle/>
          <a:p>
            <a:r>
              <a:rPr lang="en-US" altLang="zh-TW" sz="2800" b="1" dirty="0">
                <a:solidFill>
                  <a:srgbClr val="FFFF00"/>
                </a:solidFill>
              </a:rPr>
              <a:t>The three rounds (</a:t>
            </a:r>
            <a:r>
              <a:rPr lang="en-US" altLang="zh-TW" sz="2800" b="1" dirty="0" err="1">
                <a:solidFill>
                  <a:srgbClr val="FFFF00"/>
                </a:solidFill>
              </a:rPr>
              <a:t>vaṭṭa</a:t>
            </a:r>
            <a:r>
              <a:rPr lang="en-US" altLang="zh-TW" sz="2800" b="1" dirty="0">
                <a:solidFill>
                  <a:srgbClr val="FFFF00"/>
                </a:solidFill>
              </a:rPr>
              <a:t>)</a:t>
            </a:r>
            <a:endParaRPr lang="zh-TW" altLang="en-US" sz="2800" b="1" dirty="0">
              <a:solidFill>
                <a:srgbClr val="FFFF00"/>
              </a:solidFill>
            </a:endParaRPr>
          </a:p>
        </p:txBody>
      </p:sp>
      <p:sp>
        <p:nvSpPr>
          <p:cNvPr id="6" name="文字方塊 5">
            <a:extLst>
              <a:ext uri="{FF2B5EF4-FFF2-40B4-BE49-F238E27FC236}">
                <a16:creationId xmlns:a16="http://schemas.microsoft.com/office/drawing/2014/main" id="{E8C43F8E-A850-4ED5-BF39-CB6B730679F1}"/>
              </a:ext>
            </a:extLst>
          </p:cNvPr>
          <p:cNvSpPr txBox="1"/>
          <p:nvPr/>
        </p:nvSpPr>
        <p:spPr>
          <a:xfrm>
            <a:off x="4870277" y="2544617"/>
            <a:ext cx="3192244" cy="523220"/>
          </a:xfrm>
          <a:prstGeom prst="rect">
            <a:avLst/>
          </a:prstGeom>
          <a:noFill/>
          <a:ln>
            <a:solidFill>
              <a:srgbClr val="FFFF00"/>
            </a:solidFill>
          </a:ln>
        </p:spPr>
        <p:txBody>
          <a:bodyPr wrap="square" rtlCol="0">
            <a:spAutoFit/>
          </a:bodyPr>
          <a:lstStyle/>
          <a:p>
            <a:r>
              <a:rPr lang="en-US" altLang="zh-TW" sz="2800" dirty="0">
                <a:solidFill>
                  <a:srgbClr val="FFFF00"/>
                </a:solidFill>
              </a:rPr>
              <a:t>Mental defilements</a:t>
            </a:r>
            <a:endParaRPr lang="zh-TW" altLang="en-US" sz="2800" dirty="0">
              <a:solidFill>
                <a:srgbClr val="FFFF00"/>
              </a:solidFill>
            </a:endParaRPr>
          </a:p>
        </p:txBody>
      </p:sp>
      <p:sp>
        <p:nvSpPr>
          <p:cNvPr id="7" name="文字方塊 6">
            <a:extLst>
              <a:ext uri="{FF2B5EF4-FFF2-40B4-BE49-F238E27FC236}">
                <a16:creationId xmlns:a16="http://schemas.microsoft.com/office/drawing/2014/main" id="{EFA93BB3-F34B-FA5B-8DA0-D1EA2A7B810B}"/>
              </a:ext>
            </a:extLst>
          </p:cNvPr>
          <p:cNvSpPr txBox="1"/>
          <p:nvPr/>
        </p:nvSpPr>
        <p:spPr>
          <a:xfrm>
            <a:off x="8062520" y="5329291"/>
            <a:ext cx="2808312" cy="523220"/>
          </a:xfrm>
          <a:prstGeom prst="rect">
            <a:avLst/>
          </a:prstGeom>
          <a:noFill/>
          <a:ln>
            <a:solidFill>
              <a:srgbClr val="FFFF00"/>
            </a:solidFill>
          </a:ln>
        </p:spPr>
        <p:txBody>
          <a:bodyPr wrap="square" rtlCol="0">
            <a:spAutoFit/>
          </a:bodyPr>
          <a:lstStyle/>
          <a:p>
            <a:r>
              <a:rPr lang="en-US" altLang="zh-TW" sz="2800" dirty="0">
                <a:solidFill>
                  <a:srgbClr val="FFFF00"/>
                </a:solidFill>
              </a:rPr>
              <a:t>Actions (karma)</a:t>
            </a:r>
            <a:endParaRPr lang="zh-TW" altLang="en-US" sz="2800" dirty="0">
              <a:solidFill>
                <a:srgbClr val="FFFF00"/>
              </a:solidFill>
            </a:endParaRPr>
          </a:p>
        </p:txBody>
      </p:sp>
      <p:sp>
        <p:nvSpPr>
          <p:cNvPr id="8" name="文字方塊 7">
            <a:extLst>
              <a:ext uri="{FF2B5EF4-FFF2-40B4-BE49-F238E27FC236}">
                <a16:creationId xmlns:a16="http://schemas.microsoft.com/office/drawing/2014/main" id="{49CA94C4-E654-76E3-C3D3-685C5AD7B7B3}"/>
              </a:ext>
            </a:extLst>
          </p:cNvPr>
          <p:cNvSpPr txBox="1"/>
          <p:nvPr/>
        </p:nvSpPr>
        <p:spPr>
          <a:xfrm>
            <a:off x="1701924" y="5329291"/>
            <a:ext cx="2808312" cy="523220"/>
          </a:xfrm>
          <a:prstGeom prst="rect">
            <a:avLst/>
          </a:prstGeom>
          <a:noFill/>
          <a:ln>
            <a:solidFill>
              <a:srgbClr val="FFFF00"/>
            </a:solidFill>
          </a:ln>
        </p:spPr>
        <p:txBody>
          <a:bodyPr wrap="square" rtlCol="0">
            <a:spAutoFit/>
          </a:bodyPr>
          <a:lstStyle/>
          <a:p>
            <a:r>
              <a:rPr lang="en-US" altLang="zh-TW" sz="2800" dirty="0">
                <a:solidFill>
                  <a:srgbClr val="FFFF00"/>
                </a:solidFill>
              </a:rPr>
              <a:t>Results (suffering)</a:t>
            </a:r>
          </a:p>
        </p:txBody>
      </p:sp>
      <p:sp>
        <p:nvSpPr>
          <p:cNvPr id="9" name="箭號: 向右 8">
            <a:extLst>
              <a:ext uri="{FF2B5EF4-FFF2-40B4-BE49-F238E27FC236}">
                <a16:creationId xmlns:a16="http://schemas.microsoft.com/office/drawing/2014/main" id="{0A7CA5F9-3D65-7CBB-A8C7-018E1BCCF997}"/>
              </a:ext>
            </a:extLst>
          </p:cNvPr>
          <p:cNvSpPr/>
          <p:nvPr/>
        </p:nvSpPr>
        <p:spPr>
          <a:xfrm rot="3151554">
            <a:off x="7462663" y="3874528"/>
            <a:ext cx="894162" cy="648072"/>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箭號: 向右 9">
            <a:extLst>
              <a:ext uri="{FF2B5EF4-FFF2-40B4-BE49-F238E27FC236}">
                <a16:creationId xmlns:a16="http://schemas.microsoft.com/office/drawing/2014/main" id="{CB7C1928-9B2A-7622-6DC8-D3C4066F5BDC}"/>
              </a:ext>
            </a:extLst>
          </p:cNvPr>
          <p:cNvSpPr/>
          <p:nvPr/>
        </p:nvSpPr>
        <p:spPr>
          <a:xfrm rot="10800000">
            <a:off x="5894153" y="5478952"/>
            <a:ext cx="894162" cy="648072"/>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箭號: 向右 10">
            <a:extLst>
              <a:ext uri="{FF2B5EF4-FFF2-40B4-BE49-F238E27FC236}">
                <a16:creationId xmlns:a16="http://schemas.microsoft.com/office/drawing/2014/main" id="{D911F762-EC65-F63C-C0A0-6B2C56919DC6}"/>
              </a:ext>
            </a:extLst>
          </p:cNvPr>
          <p:cNvSpPr/>
          <p:nvPr/>
        </p:nvSpPr>
        <p:spPr>
          <a:xfrm rot="18471896">
            <a:off x="4786695" y="3874413"/>
            <a:ext cx="894162" cy="648072"/>
          </a:xfrm>
          <a:prstGeom prst="rightArrow">
            <a:avLst/>
          </a:prstGeom>
          <a:solidFill>
            <a:schemeClr val="accent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閃電 15">
            <a:extLst>
              <a:ext uri="{FF2B5EF4-FFF2-40B4-BE49-F238E27FC236}">
                <a16:creationId xmlns:a16="http://schemas.microsoft.com/office/drawing/2014/main" id="{AF7A0185-1FB3-F883-31B3-0732B9E36946}"/>
              </a:ext>
            </a:extLst>
          </p:cNvPr>
          <p:cNvSpPr/>
          <p:nvPr/>
        </p:nvSpPr>
        <p:spPr>
          <a:xfrm rot="20178433">
            <a:off x="3704452" y="3057188"/>
            <a:ext cx="1611567" cy="1838967"/>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66DCD669-AF2D-D409-254A-6A2EBD85733D}"/>
              </a:ext>
            </a:extLst>
          </p:cNvPr>
          <p:cNvSpPr txBox="1"/>
          <p:nvPr/>
        </p:nvSpPr>
        <p:spPr>
          <a:xfrm>
            <a:off x="6225741" y="755388"/>
            <a:ext cx="5904656" cy="523220"/>
          </a:xfrm>
          <a:prstGeom prst="rect">
            <a:avLst/>
          </a:prstGeom>
          <a:noFill/>
          <a:ln>
            <a:noFill/>
          </a:ln>
        </p:spPr>
        <p:txBody>
          <a:bodyPr wrap="square" rtlCol="0">
            <a:spAutoFit/>
          </a:bodyPr>
          <a:lstStyle/>
          <a:p>
            <a:r>
              <a:rPr lang="en-US" altLang="zh-TW" sz="2800" dirty="0">
                <a:solidFill>
                  <a:srgbClr val="00B0F0"/>
                </a:solidFill>
              </a:rPr>
              <a:t>The path leading to the end of suffering</a:t>
            </a:r>
            <a:endParaRPr lang="zh-TW" altLang="en-US" sz="2800" dirty="0">
              <a:solidFill>
                <a:srgbClr val="00B0F0"/>
              </a:solidFill>
            </a:endParaRPr>
          </a:p>
        </p:txBody>
      </p:sp>
      <p:sp>
        <p:nvSpPr>
          <p:cNvPr id="18" name="文字方塊 17">
            <a:extLst>
              <a:ext uri="{FF2B5EF4-FFF2-40B4-BE49-F238E27FC236}">
                <a16:creationId xmlns:a16="http://schemas.microsoft.com/office/drawing/2014/main" id="{AA077155-FF7A-69D1-53F4-9CCCCE9E543B}"/>
              </a:ext>
            </a:extLst>
          </p:cNvPr>
          <p:cNvSpPr txBox="1"/>
          <p:nvPr/>
        </p:nvSpPr>
        <p:spPr>
          <a:xfrm>
            <a:off x="8831510" y="1834549"/>
            <a:ext cx="3630145" cy="523220"/>
          </a:xfrm>
          <a:prstGeom prst="rect">
            <a:avLst/>
          </a:prstGeom>
          <a:noFill/>
          <a:ln>
            <a:noFill/>
          </a:ln>
        </p:spPr>
        <p:txBody>
          <a:bodyPr wrap="square" rtlCol="0">
            <a:spAutoFit/>
          </a:bodyPr>
          <a:lstStyle/>
          <a:p>
            <a:r>
              <a:rPr lang="en-US" altLang="zh-TW" sz="2800" dirty="0">
                <a:solidFill>
                  <a:srgbClr val="00B0F0"/>
                </a:solidFill>
              </a:rPr>
              <a:t>The end of suffering</a:t>
            </a:r>
            <a:endParaRPr lang="zh-TW" altLang="en-US" sz="2800" dirty="0">
              <a:solidFill>
                <a:srgbClr val="00B0F0"/>
              </a:solidFill>
            </a:endParaRPr>
          </a:p>
        </p:txBody>
      </p:sp>
      <p:cxnSp>
        <p:nvCxnSpPr>
          <p:cNvPr id="20" name="直線單箭頭接點 19">
            <a:extLst>
              <a:ext uri="{FF2B5EF4-FFF2-40B4-BE49-F238E27FC236}">
                <a16:creationId xmlns:a16="http://schemas.microsoft.com/office/drawing/2014/main" id="{45B0AB73-2166-98F7-65C8-322EE12D5EE6}"/>
              </a:ext>
            </a:extLst>
          </p:cNvPr>
          <p:cNvCxnSpPr>
            <a:cxnSpLocks/>
          </p:cNvCxnSpPr>
          <p:nvPr/>
        </p:nvCxnSpPr>
        <p:spPr>
          <a:xfrm>
            <a:off x="10487694" y="1341562"/>
            <a:ext cx="0" cy="360040"/>
          </a:xfrm>
          <a:prstGeom prst="straightConnector1">
            <a:avLst/>
          </a:prstGeom>
          <a:ln w="63500">
            <a:solidFill>
              <a:schemeClr val="bg1"/>
            </a:solidFill>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23275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3DED1DB6-D5CF-B20D-2526-2BE0F7C03B4D}"/>
              </a:ext>
            </a:extLst>
          </p:cNvPr>
          <p:cNvPicPr>
            <a:picLocks noChangeAspect="1"/>
          </p:cNvPicPr>
          <p:nvPr/>
        </p:nvPicPr>
        <p:blipFill>
          <a:blip r:embed="rId3"/>
          <a:stretch>
            <a:fillRect/>
          </a:stretch>
        </p:blipFill>
        <p:spPr>
          <a:xfrm>
            <a:off x="0" y="1240"/>
            <a:ext cx="12190413" cy="6857107"/>
          </a:xfrm>
          <a:prstGeom prst="rect">
            <a:avLst/>
          </a:prstGeom>
        </p:spPr>
      </p:pic>
    </p:spTree>
    <p:extLst>
      <p:ext uri="{BB962C8B-B14F-4D97-AF65-F5344CB8AC3E}">
        <p14:creationId xmlns:p14="http://schemas.microsoft.com/office/powerpoint/2010/main" val="2902584467"/>
      </p:ext>
    </p:extLst>
  </p:cSld>
  <p:clrMapOvr>
    <a:overrideClrMapping bg1="lt1" tx1="dk1" bg2="lt2" tx2="dk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265EFFE1-BB61-54FB-76EB-352A95C69527}"/>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2" name="文字方塊 1">
            <a:extLst>
              <a:ext uri="{FF2B5EF4-FFF2-40B4-BE49-F238E27FC236}">
                <a16:creationId xmlns:a16="http://schemas.microsoft.com/office/drawing/2014/main" id="{408894C5-5163-6851-404B-5F9C5D9E8015}"/>
              </a:ext>
            </a:extLst>
          </p:cNvPr>
          <p:cNvSpPr txBox="1"/>
          <p:nvPr/>
        </p:nvSpPr>
        <p:spPr>
          <a:xfrm>
            <a:off x="946634" y="1529530"/>
            <a:ext cx="10009112" cy="3800528"/>
          </a:xfrm>
          <a:prstGeom prst="rect">
            <a:avLst/>
          </a:prstGeom>
          <a:noFill/>
        </p:spPr>
        <p:txBody>
          <a:bodyPr wrap="square" rtlCol="0">
            <a:spAutoFit/>
          </a:bodyPr>
          <a:lstStyle/>
          <a:p>
            <a:pPr>
              <a:lnSpc>
                <a:spcPts val="3000"/>
              </a:lnSpc>
            </a:pPr>
            <a:r>
              <a:rPr lang="en-US" altLang="zh-TW" sz="2600" i="1" dirty="0" err="1">
                <a:solidFill>
                  <a:schemeClr val="bg1"/>
                </a:solidFill>
              </a:rPr>
              <a:t>Anattalakkhana</a:t>
            </a:r>
            <a:r>
              <a:rPr lang="en-US" altLang="zh-TW" sz="2600" i="1" dirty="0">
                <a:solidFill>
                  <a:schemeClr val="bg1"/>
                </a:solidFill>
              </a:rPr>
              <a:t> Sutta: The Characteristic of </a:t>
            </a:r>
            <a:r>
              <a:rPr lang="en-US" altLang="zh-TW" sz="2600" i="1" dirty="0" err="1">
                <a:solidFill>
                  <a:schemeClr val="bg1"/>
                </a:solidFill>
              </a:rPr>
              <a:t>Nonself</a:t>
            </a:r>
            <a:endParaRPr lang="en-US" altLang="zh-TW" sz="2600" i="1" dirty="0">
              <a:solidFill>
                <a:schemeClr val="bg1"/>
              </a:solidFill>
            </a:endParaRPr>
          </a:p>
          <a:p>
            <a:pPr>
              <a:lnSpc>
                <a:spcPts val="3000"/>
              </a:lnSpc>
            </a:pPr>
            <a:endParaRPr lang="en-US" altLang="zh-TW" sz="2600" dirty="0">
              <a:solidFill>
                <a:schemeClr val="bg1"/>
              </a:solidFill>
            </a:endParaRPr>
          </a:p>
          <a:p>
            <a:pPr>
              <a:lnSpc>
                <a:spcPct val="150000"/>
              </a:lnSpc>
            </a:pPr>
            <a:r>
              <a:rPr lang="en-US" altLang="zh-TW" sz="2600" b="1" dirty="0">
                <a:solidFill>
                  <a:schemeClr val="bg1"/>
                </a:solidFill>
              </a:rPr>
              <a:t>“Bhikkhus, form is </a:t>
            </a:r>
            <a:r>
              <a:rPr lang="en-US" altLang="zh-TW" sz="2600" b="1" dirty="0" err="1">
                <a:solidFill>
                  <a:schemeClr val="bg1"/>
                </a:solidFill>
              </a:rPr>
              <a:t>nonself</a:t>
            </a:r>
            <a:r>
              <a:rPr lang="en-US" altLang="zh-TW" sz="2600" b="1" dirty="0">
                <a:solidFill>
                  <a:schemeClr val="bg1"/>
                </a:solidFill>
              </a:rPr>
              <a:t>. For if, bhikkhus, form were self, this form would not lead to affliction, and it would be possible to have it of form: ‘Let my form be thus; let my form not be thus.’ But because form is </a:t>
            </a:r>
            <a:r>
              <a:rPr lang="en-US" altLang="zh-TW" sz="2600" b="1" dirty="0" err="1">
                <a:solidFill>
                  <a:schemeClr val="bg1"/>
                </a:solidFill>
              </a:rPr>
              <a:t>nonself</a:t>
            </a:r>
            <a:r>
              <a:rPr lang="en-US" altLang="zh-TW" sz="2600" b="1" dirty="0">
                <a:solidFill>
                  <a:schemeClr val="bg1"/>
                </a:solidFill>
              </a:rPr>
              <a:t>, form leads to affliction, and it is not possible to have it of form: ‘Let my form be thus; let my form not be thus.’</a:t>
            </a:r>
            <a:endParaRPr lang="zh-TW" altLang="en-US" sz="2600" b="1" dirty="0">
              <a:solidFill>
                <a:schemeClr val="bg1"/>
              </a:solidFill>
            </a:endParaRPr>
          </a:p>
        </p:txBody>
      </p:sp>
      <p:sp>
        <p:nvSpPr>
          <p:cNvPr id="3" name="文字方塊 1">
            <a:extLst>
              <a:ext uri="{FF2B5EF4-FFF2-40B4-BE49-F238E27FC236}">
                <a16:creationId xmlns:a16="http://schemas.microsoft.com/office/drawing/2014/main" id="{4B6F0B1B-8A40-485E-7DDF-C114B0422FD9}"/>
              </a:ext>
            </a:extLst>
          </p:cNvPr>
          <p:cNvSpPr txBox="1"/>
          <p:nvPr/>
        </p:nvSpPr>
        <p:spPr>
          <a:xfrm>
            <a:off x="622598" y="5518026"/>
            <a:ext cx="12817424" cy="826508"/>
          </a:xfrm>
          <a:prstGeom prst="rect">
            <a:avLst/>
          </a:prstGeom>
          <a:noFill/>
        </p:spPr>
        <p:txBody>
          <a:bodyPr wrap="square" rtlCol="0">
            <a:spAutoFit/>
          </a:bodyPr>
          <a:lstStyle/>
          <a:p>
            <a:pPr>
              <a:lnSpc>
                <a:spcPts val="3000"/>
              </a:lnSpc>
            </a:pPr>
            <a:r>
              <a:rPr lang="en-GB" altLang="zh-TW" sz="1800" dirty="0" err="1">
                <a:solidFill>
                  <a:schemeClr val="bg1"/>
                </a:solidFill>
              </a:rPr>
              <a:t>Samyutta</a:t>
            </a:r>
            <a:r>
              <a:rPr lang="en-GB" altLang="zh-TW" sz="1800" dirty="0">
                <a:solidFill>
                  <a:schemeClr val="bg1"/>
                </a:solidFill>
              </a:rPr>
              <a:t> </a:t>
            </a:r>
            <a:r>
              <a:rPr lang="en-GB" altLang="zh-TW" sz="1800" dirty="0" err="1">
                <a:solidFill>
                  <a:schemeClr val="bg1"/>
                </a:solidFill>
              </a:rPr>
              <a:t>Nikkaya</a:t>
            </a:r>
            <a:r>
              <a:rPr lang="en-GB" altLang="zh-TW" sz="1800" dirty="0">
                <a:solidFill>
                  <a:schemeClr val="bg1"/>
                </a:solidFill>
              </a:rPr>
              <a:t> 22.59</a:t>
            </a:r>
          </a:p>
          <a:p>
            <a:pPr>
              <a:lnSpc>
                <a:spcPts val="3000"/>
              </a:lnSpc>
            </a:pPr>
            <a:r>
              <a:rPr lang="en-GB" altLang="zh-TW" sz="1800" dirty="0">
                <a:solidFill>
                  <a:schemeClr val="bg1"/>
                </a:solidFill>
              </a:rPr>
              <a:t>_https://suttacentral.net/sn22.59/</a:t>
            </a:r>
            <a:r>
              <a:rPr lang="en-GB" altLang="zh-TW" sz="1800" dirty="0" err="1">
                <a:solidFill>
                  <a:schemeClr val="bg1"/>
                </a:solidFill>
              </a:rPr>
              <a:t>en</a:t>
            </a:r>
            <a:r>
              <a:rPr lang="en-GB" altLang="zh-TW" sz="1800" dirty="0">
                <a:solidFill>
                  <a:schemeClr val="bg1"/>
                </a:solidFill>
              </a:rPr>
              <a:t>/</a:t>
            </a:r>
            <a:r>
              <a:rPr lang="en-GB" altLang="zh-TW" sz="1800" dirty="0" err="1">
                <a:solidFill>
                  <a:schemeClr val="bg1"/>
                </a:solidFill>
              </a:rPr>
              <a:t>sujato?layout</a:t>
            </a:r>
            <a:r>
              <a:rPr lang="en-GB" altLang="zh-TW" sz="1800" dirty="0">
                <a:solidFill>
                  <a:schemeClr val="bg1"/>
                </a:solidFill>
              </a:rPr>
              <a:t>=</a:t>
            </a:r>
            <a:r>
              <a:rPr lang="en-GB" altLang="zh-TW" sz="1800" dirty="0" err="1">
                <a:solidFill>
                  <a:schemeClr val="bg1"/>
                </a:solidFill>
              </a:rPr>
              <a:t>plain&amp;reference</a:t>
            </a:r>
            <a:r>
              <a:rPr lang="en-GB" altLang="zh-TW" sz="1800" dirty="0">
                <a:solidFill>
                  <a:schemeClr val="bg1"/>
                </a:solidFill>
              </a:rPr>
              <a:t>=</a:t>
            </a:r>
            <a:r>
              <a:rPr lang="en-GB" altLang="zh-TW" sz="1800" dirty="0" err="1">
                <a:solidFill>
                  <a:schemeClr val="bg1"/>
                </a:solidFill>
              </a:rPr>
              <a:t>none&amp;notes</a:t>
            </a:r>
            <a:r>
              <a:rPr lang="en-GB" altLang="zh-TW" sz="1800" dirty="0">
                <a:solidFill>
                  <a:schemeClr val="bg1"/>
                </a:solidFill>
              </a:rPr>
              <a:t>=</a:t>
            </a:r>
            <a:r>
              <a:rPr lang="en-GB" altLang="zh-TW" sz="1800" dirty="0" err="1">
                <a:solidFill>
                  <a:schemeClr val="bg1"/>
                </a:solidFill>
              </a:rPr>
              <a:t>asterisk&amp;highlight</a:t>
            </a:r>
            <a:r>
              <a:rPr lang="en-GB" altLang="zh-TW" sz="1800" dirty="0">
                <a:solidFill>
                  <a:schemeClr val="bg1"/>
                </a:solidFill>
              </a:rPr>
              <a:t>=</a:t>
            </a:r>
            <a:r>
              <a:rPr lang="en-GB" altLang="zh-TW" sz="1800" dirty="0" err="1">
                <a:solidFill>
                  <a:schemeClr val="bg1"/>
                </a:solidFill>
              </a:rPr>
              <a:t>false&amp;script</a:t>
            </a:r>
            <a:r>
              <a:rPr lang="en-GB" altLang="zh-TW" sz="1800" dirty="0">
                <a:solidFill>
                  <a:schemeClr val="bg1"/>
                </a:solidFill>
              </a:rPr>
              <a:t>=</a:t>
            </a:r>
            <a:r>
              <a:rPr lang="en-GB" altLang="zh-TW" sz="1800" dirty="0" err="1">
                <a:solidFill>
                  <a:schemeClr val="bg1"/>
                </a:solidFill>
              </a:rPr>
              <a:t>latin</a:t>
            </a:r>
            <a:endParaRPr lang="zh-TW" altLang="en-US" sz="1800" dirty="0">
              <a:solidFill>
                <a:schemeClr val="bg1"/>
              </a:solidFill>
            </a:endParaRPr>
          </a:p>
        </p:txBody>
      </p:sp>
    </p:spTree>
    <p:extLst>
      <p:ext uri="{BB962C8B-B14F-4D97-AF65-F5344CB8AC3E}">
        <p14:creationId xmlns:p14="http://schemas.microsoft.com/office/powerpoint/2010/main" val="1910779587"/>
      </p:ext>
    </p:extLst>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1ABB2724-44E9-EA89-C8B0-01D323B8C1F3}"/>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2" name="文字方塊 1">
            <a:extLst>
              <a:ext uri="{FF2B5EF4-FFF2-40B4-BE49-F238E27FC236}">
                <a16:creationId xmlns:a16="http://schemas.microsoft.com/office/drawing/2014/main" id="{AA8C1AFC-6B54-AD9E-B76F-BD27A33552D4}"/>
              </a:ext>
            </a:extLst>
          </p:cNvPr>
          <p:cNvSpPr txBox="1"/>
          <p:nvPr/>
        </p:nvSpPr>
        <p:spPr>
          <a:xfrm>
            <a:off x="1198662" y="1557586"/>
            <a:ext cx="10009112" cy="4831579"/>
          </a:xfrm>
          <a:prstGeom prst="rect">
            <a:avLst/>
          </a:prstGeom>
          <a:noFill/>
        </p:spPr>
        <p:txBody>
          <a:bodyPr wrap="square" rtlCol="0">
            <a:spAutoFit/>
          </a:bodyPr>
          <a:lstStyle/>
          <a:p>
            <a:pPr>
              <a:lnSpc>
                <a:spcPct val="150000"/>
              </a:lnSpc>
            </a:pPr>
            <a:r>
              <a:rPr lang="en-US" altLang="zh-TW" sz="2600" b="1" dirty="0">
                <a:solidFill>
                  <a:schemeClr val="bg1"/>
                </a:solidFill>
              </a:rPr>
              <a:t>“Feeling is </a:t>
            </a:r>
            <a:r>
              <a:rPr lang="en-US" altLang="zh-TW" sz="2600" b="1" dirty="0" err="1">
                <a:solidFill>
                  <a:schemeClr val="bg1"/>
                </a:solidFill>
              </a:rPr>
              <a:t>nonself</a:t>
            </a:r>
            <a:r>
              <a:rPr lang="en-US" altLang="zh-TW" sz="2600" b="1" dirty="0">
                <a:solidFill>
                  <a:schemeClr val="bg1"/>
                </a:solidFill>
              </a:rPr>
              <a:t>…. … Perception is </a:t>
            </a:r>
            <a:r>
              <a:rPr lang="en-US" altLang="zh-TW" sz="2600" b="1" dirty="0" err="1">
                <a:solidFill>
                  <a:schemeClr val="bg1"/>
                </a:solidFill>
              </a:rPr>
              <a:t>nonself</a:t>
            </a:r>
            <a:r>
              <a:rPr lang="en-US" altLang="zh-TW" sz="2600" b="1" dirty="0">
                <a:solidFill>
                  <a:schemeClr val="bg1"/>
                </a:solidFill>
              </a:rPr>
              <a:t>…. Volitional formations are </a:t>
            </a:r>
            <a:r>
              <a:rPr lang="en-US" altLang="zh-TW" sz="2600" b="1" dirty="0" err="1">
                <a:solidFill>
                  <a:schemeClr val="bg1"/>
                </a:solidFill>
              </a:rPr>
              <a:t>nonself</a:t>
            </a:r>
            <a:r>
              <a:rPr lang="en-US" altLang="zh-TW" sz="2600" b="1" dirty="0">
                <a:solidFill>
                  <a:schemeClr val="bg1"/>
                </a:solidFill>
              </a:rPr>
              <a:t>…. Consciousness is </a:t>
            </a:r>
            <a:r>
              <a:rPr lang="en-US" altLang="zh-TW" sz="2600" b="1" dirty="0" err="1">
                <a:solidFill>
                  <a:schemeClr val="bg1"/>
                </a:solidFill>
              </a:rPr>
              <a:t>nonself</a:t>
            </a:r>
            <a:r>
              <a:rPr lang="en-US" altLang="zh-TW" sz="2600" b="1" dirty="0">
                <a:solidFill>
                  <a:schemeClr val="bg1"/>
                </a:solidFill>
              </a:rPr>
              <a:t>. For if, bhikkhus, consciousness were self, this consciousness would not lead to affliction, and it would be possible to have it of consciousness: ‘Let my consciousness be thus; let my consciousness not be thus.’ But because consciousness is </a:t>
            </a:r>
            <a:r>
              <a:rPr lang="en-US" altLang="zh-TW" sz="2600" b="1" dirty="0" err="1">
                <a:solidFill>
                  <a:schemeClr val="bg1"/>
                </a:solidFill>
              </a:rPr>
              <a:t>nonself</a:t>
            </a:r>
            <a:r>
              <a:rPr lang="en-US" altLang="zh-TW" sz="2600" b="1" dirty="0">
                <a:solidFill>
                  <a:schemeClr val="bg1"/>
                </a:solidFill>
              </a:rPr>
              <a:t>, consciousness leads to affliction, and it is not possible to have it of consciousness: ‘Let my consciousness be thus; let my consciousness not be thus.’</a:t>
            </a:r>
            <a:endParaRPr lang="zh-TW" altLang="en-US" sz="2600" b="1" dirty="0">
              <a:solidFill>
                <a:schemeClr val="bg1"/>
              </a:solidFill>
            </a:endParaRPr>
          </a:p>
        </p:txBody>
      </p:sp>
    </p:spTree>
    <p:extLst>
      <p:ext uri="{BB962C8B-B14F-4D97-AF65-F5344CB8AC3E}">
        <p14:creationId xmlns:p14="http://schemas.microsoft.com/office/powerpoint/2010/main" val="773259740"/>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EB3B308F-E0B5-2D31-E1F7-2679802550D4}"/>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2" name="文字方塊 1">
            <a:extLst>
              <a:ext uri="{FF2B5EF4-FFF2-40B4-BE49-F238E27FC236}">
                <a16:creationId xmlns:a16="http://schemas.microsoft.com/office/drawing/2014/main" id="{DAEFF734-92D2-FCC0-C723-187C8C8CC1E5}"/>
              </a:ext>
            </a:extLst>
          </p:cNvPr>
          <p:cNvSpPr txBox="1"/>
          <p:nvPr/>
        </p:nvSpPr>
        <p:spPr>
          <a:xfrm>
            <a:off x="1270670" y="1917626"/>
            <a:ext cx="10009112" cy="3031086"/>
          </a:xfrm>
          <a:prstGeom prst="rect">
            <a:avLst/>
          </a:prstGeom>
          <a:noFill/>
        </p:spPr>
        <p:txBody>
          <a:bodyPr wrap="square" rtlCol="0">
            <a:spAutoFit/>
          </a:bodyPr>
          <a:lstStyle/>
          <a:p>
            <a:pPr>
              <a:lnSpc>
                <a:spcPct val="150000"/>
              </a:lnSpc>
            </a:pPr>
            <a:r>
              <a:rPr lang="en-US" altLang="zh-TW" sz="2600" b="1" dirty="0">
                <a:solidFill>
                  <a:schemeClr val="bg1"/>
                </a:solidFill>
              </a:rPr>
              <a:t>“What do you think, bhikkhus, is form permanent or impermanent?”—“Impermanent, venerable sir.”—“Is what is impermanent suffering or happiness?”—“Suffering, venerable sir.”—“Is what is impermanent, suffering, and subject to change fit to be regarded thus: ‘This is mine, this I am, this is my self’?”—“No, venerable sir.”</a:t>
            </a:r>
            <a:endParaRPr lang="zh-TW" altLang="en-US" sz="2600" b="1" dirty="0">
              <a:solidFill>
                <a:schemeClr val="bg1"/>
              </a:solidFill>
            </a:endParaRPr>
          </a:p>
        </p:txBody>
      </p:sp>
    </p:spTree>
    <p:extLst>
      <p:ext uri="{BB962C8B-B14F-4D97-AF65-F5344CB8AC3E}">
        <p14:creationId xmlns:p14="http://schemas.microsoft.com/office/powerpoint/2010/main" val="3368754773"/>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3793B69D-235A-3292-CF44-7EA6070181A0}"/>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2" name="文字方塊 1">
            <a:extLst>
              <a:ext uri="{FF2B5EF4-FFF2-40B4-BE49-F238E27FC236}">
                <a16:creationId xmlns:a16="http://schemas.microsoft.com/office/drawing/2014/main" id="{A98C5AB4-6DCE-4829-18C2-7296FA741343}"/>
              </a:ext>
            </a:extLst>
          </p:cNvPr>
          <p:cNvSpPr txBox="1"/>
          <p:nvPr/>
        </p:nvSpPr>
        <p:spPr>
          <a:xfrm>
            <a:off x="1270670" y="1473264"/>
            <a:ext cx="10009112" cy="4231415"/>
          </a:xfrm>
          <a:prstGeom prst="rect">
            <a:avLst/>
          </a:prstGeom>
          <a:noFill/>
        </p:spPr>
        <p:txBody>
          <a:bodyPr wrap="square" rtlCol="0">
            <a:spAutoFit/>
          </a:bodyPr>
          <a:lstStyle/>
          <a:p>
            <a:pPr>
              <a:lnSpc>
                <a:spcPct val="150000"/>
              </a:lnSpc>
            </a:pPr>
            <a:r>
              <a:rPr lang="en-US" altLang="zh-TW" sz="2600" b="1" dirty="0">
                <a:solidFill>
                  <a:schemeClr val="bg1"/>
                </a:solidFill>
              </a:rPr>
              <a:t>“Is feeling permanent or impermanent?… Is perception permanent or impermanent?… Are volitional formations permanent or impermanent?… Is consciousness permanent or impermanent?”—“Impermanent, venerable sir.”—“Is what is impermanent suffering or happiness?”— “Suffering, venerable sir.”—“Is what is impermanent, suffering, and subject to change fit to be regarded thus: ‘This is mine, this I am, this is my self’?”—“No, venerable sir.”</a:t>
            </a:r>
            <a:endParaRPr lang="zh-TW" altLang="en-US" sz="2600" b="1" dirty="0">
              <a:solidFill>
                <a:schemeClr val="bg1"/>
              </a:solidFill>
            </a:endParaRPr>
          </a:p>
        </p:txBody>
      </p:sp>
    </p:spTree>
    <p:extLst>
      <p:ext uri="{BB962C8B-B14F-4D97-AF65-F5344CB8AC3E}">
        <p14:creationId xmlns:p14="http://schemas.microsoft.com/office/powerpoint/2010/main" val="680898511"/>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5F9F89FA-F659-6BA7-6422-4378566C562A}"/>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2" name="文字方塊 1">
            <a:extLst>
              <a:ext uri="{FF2B5EF4-FFF2-40B4-BE49-F238E27FC236}">
                <a16:creationId xmlns:a16="http://schemas.microsoft.com/office/drawing/2014/main" id="{A3F6348D-3CA7-1F13-E625-DBC032A596E0}"/>
              </a:ext>
            </a:extLst>
          </p:cNvPr>
          <p:cNvSpPr txBox="1"/>
          <p:nvPr/>
        </p:nvSpPr>
        <p:spPr>
          <a:xfrm>
            <a:off x="1198662" y="1917626"/>
            <a:ext cx="10009112" cy="2430922"/>
          </a:xfrm>
          <a:prstGeom prst="rect">
            <a:avLst/>
          </a:prstGeom>
          <a:noFill/>
        </p:spPr>
        <p:txBody>
          <a:bodyPr wrap="square" rtlCol="0">
            <a:spAutoFit/>
          </a:bodyPr>
          <a:lstStyle/>
          <a:p>
            <a:pPr>
              <a:lnSpc>
                <a:spcPct val="150000"/>
              </a:lnSpc>
            </a:pPr>
            <a:r>
              <a:rPr lang="en-US" altLang="zh-TW" sz="2600" b="1" dirty="0">
                <a:solidFill>
                  <a:schemeClr val="bg1"/>
                </a:solidFill>
              </a:rPr>
              <a:t>“Therefore, bhikkhus, any kind of form whatsoever, whether past, future, or present, internal or external, gross or subtle, inferior or superior, far or near, all form should be seen as it really is with correct wisdom thus: ‘This is not mine, this I am not, this is not my self.’</a:t>
            </a:r>
            <a:endParaRPr lang="zh-TW" altLang="en-US" sz="2600" b="1" dirty="0">
              <a:solidFill>
                <a:schemeClr val="bg1"/>
              </a:solidFill>
            </a:endParaRPr>
          </a:p>
        </p:txBody>
      </p:sp>
    </p:spTree>
    <p:extLst>
      <p:ext uri="{BB962C8B-B14F-4D97-AF65-F5344CB8AC3E}">
        <p14:creationId xmlns:p14="http://schemas.microsoft.com/office/powerpoint/2010/main" val="3110150061"/>
      </p:ext>
    </p:extLst>
  </p:cSld>
  <p:clrMapOvr>
    <a:overrideClrMapping bg1="lt1" tx1="dk1" bg2="lt2" tx2="dk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6C0AB1A7-7C0A-4BFC-A367-D1BBDF33B859}"/>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D23EF076-C22B-EDC9-5F53-174DB2872429}"/>
              </a:ext>
            </a:extLst>
          </p:cNvPr>
          <p:cNvSpPr txBox="1"/>
          <p:nvPr/>
        </p:nvSpPr>
        <p:spPr>
          <a:xfrm>
            <a:off x="1198662" y="1917626"/>
            <a:ext cx="10009112" cy="3631250"/>
          </a:xfrm>
          <a:prstGeom prst="rect">
            <a:avLst/>
          </a:prstGeom>
          <a:noFill/>
        </p:spPr>
        <p:txBody>
          <a:bodyPr wrap="square" rtlCol="0">
            <a:spAutoFit/>
          </a:bodyPr>
          <a:lstStyle/>
          <a:p>
            <a:pPr>
              <a:lnSpc>
                <a:spcPct val="150000"/>
              </a:lnSpc>
            </a:pPr>
            <a:r>
              <a:rPr lang="en-US" altLang="zh-TW" sz="2600" b="1" dirty="0">
                <a:solidFill>
                  <a:schemeClr val="bg1"/>
                </a:solidFill>
              </a:rPr>
              <a:t>“Any kind of feeling whatsoever … Any kind of perception whatsoever … Any kind of volitional formations whatsoever … Any kind of consciousness whatsoever, whether past, future, or present, internal or external, gross or subtle, inferior or superior, far or near, all consciousness should be seen as it really is with correct wisdom thus: ‘This is not mine, this I am not, this is not my self.’</a:t>
            </a:r>
            <a:endParaRPr lang="zh-TW" altLang="en-US" sz="2600" b="1" dirty="0">
              <a:solidFill>
                <a:schemeClr val="bg1"/>
              </a:solidFill>
            </a:endParaRPr>
          </a:p>
        </p:txBody>
      </p:sp>
    </p:spTree>
    <p:extLst>
      <p:ext uri="{BB962C8B-B14F-4D97-AF65-F5344CB8AC3E}">
        <p14:creationId xmlns:p14="http://schemas.microsoft.com/office/powerpoint/2010/main" val="3746469838"/>
      </p:ext>
    </p:extLst>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AECB38C3-C2B9-C9C4-4C14-B4387A995F23}"/>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96B28A10-A88C-0244-958F-43A7CB4F6BDB}"/>
              </a:ext>
            </a:extLst>
          </p:cNvPr>
          <p:cNvSpPr txBox="1"/>
          <p:nvPr/>
        </p:nvSpPr>
        <p:spPr>
          <a:xfrm>
            <a:off x="1198662" y="1413570"/>
            <a:ext cx="10009112" cy="4831579"/>
          </a:xfrm>
          <a:prstGeom prst="rect">
            <a:avLst/>
          </a:prstGeom>
          <a:noFill/>
        </p:spPr>
        <p:txBody>
          <a:bodyPr wrap="square" rtlCol="0">
            <a:spAutoFit/>
          </a:bodyPr>
          <a:lstStyle/>
          <a:p>
            <a:pPr>
              <a:lnSpc>
                <a:spcPct val="150000"/>
              </a:lnSpc>
            </a:pPr>
            <a:r>
              <a:rPr lang="en-US" altLang="zh-TW" sz="2600" b="1" dirty="0">
                <a:solidFill>
                  <a:schemeClr val="bg1"/>
                </a:solidFill>
              </a:rPr>
              <a:t>“Seeing thus, bhikkhus, the instructed noble disciple experiences revulsion towards form, revulsion towards feeling, revulsion towards perception, revulsion towards volitional formations, revulsion towards consciousness. Experiencing revulsion, he becomes dispassionate. Through dispassion his mind is liberated. When it is liberated there comes the knowledge: ‘It’s liberated.’ He understands: ‘Destroyed is birth, the holy life has been lived, what had to be done has been done, there is no more for this state of being.’”</a:t>
            </a:r>
            <a:endParaRPr lang="zh-TW" altLang="en-US" sz="2600" b="1" dirty="0">
              <a:solidFill>
                <a:schemeClr val="bg1"/>
              </a:solidFill>
            </a:endParaRPr>
          </a:p>
        </p:txBody>
      </p:sp>
    </p:spTree>
    <p:extLst>
      <p:ext uri="{BB962C8B-B14F-4D97-AF65-F5344CB8AC3E}">
        <p14:creationId xmlns:p14="http://schemas.microsoft.com/office/powerpoint/2010/main" val="965352486"/>
      </p:ext>
    </p:extLst>
  </p:cSld>
  <p:clrMapOvr>
    <a:overrideClrMapping bg1="lt1" tx1="dk1" bg2="lt2" tx2="dk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991DE7CB-73F6-F044-FD1E-0A34C5B81182}"/>
              </a:ext>
            </a:extLst>
          </p:cNvPr>
          <p:cNvSpPr/>
          <p:nvPr/>
        </p:nvSpPr>
        <p:spPr>
          <a:xfrm>
            <a:off x="622598" y="333450"/>
            <a:ext cx="5328592" cy="57606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dirty="0"/>
          </a:p>
          <a:p>
            <a:pPr algn="ctr"/>
            <a:r>
              <a:rPr lang="en-US" altLang="zh-TW" dirty="0"/>
              <a:t>Early Buddhist Teaching on 'Non-Self'</a:t>
            </a:r>
          </a:p>
          <a:p>
            <a:pPr algn="ctr"/>
            <a:endParaRPr lang="zh-TW" altLang="en-US" dirty="0"/>
          </a:p>
        </p:txBody>
      </p:sp>
      <p:sp>
        <p:nvSpPr>
          <p:cNvPr id="5" name="文字方塊 4">
            <a:extLst>
              <a:ext uri="{FF2B5EF4-FFF2-40B4-BE49-F238E27FC236}">
                <a16:creationId xmlns:a16="http://schemas.microsoft.com/office/drawing/2014/main" id="{B2C6A4E5-59E2-4C40-418F-DD3F770DD692}"/>
              </a:ext>
            </a:extLst>
          </p:cNvPr>
          <p:cNvSpPr txBox="1"/>
          <p:nvPr/>
        </p:nvSpPr>
        <p:spPr>
          <a:xfrm>
            <a:off x="1198662" y="1989634"/>
            <a:ext cx="10009112" cy="2430922"/>
          </a:xfrm>
          <a:prstGeom prst="rect">
            <a:avLst/>
          </a:prstGeom>
          <a:noFill/>
        </p:spPr>
        <p:txBody>
          <a:bodyPr wrap="square" rtlCol="0">
            <a:spAutoFit/>
          </a:bodyPr>
          <a:lstStyle/>
          <a:p>
            <a:pPr>
              <a:lnSpc>
                <a:spcPct val="150000"/>
              </a:lnSpc>
            </a:pPr>
            <a:r>
              <a:rPr lang="en-US" altLang="zh-TW" sz="2600" b="1" dirty="0">
                <a:solidFill>
                  <a:schemeClr val="bg1"/>
                </a:solidFill>
              </a:rPr>
              <a:t>That is what the Blessed One said. Elated, those bhikkhus delighted in the Blessed One’s statement. And while this discourse was being spoken, the minds of the bhikkhus of the group of five were liberated from the taints by </a:t>
            </a:r>
            <a:r>
              <a:rPr lang="en-US" altLang="zh-TW" sz="2600" b="1" dirty="0" err="1">
                <a:solidFill>
                  <a:schemeClr val="bg1"/>
                </a:solidFill>
              </a:rPr>
              <a:t>nonclinging</a:t>
            </a:r>
            <a:r>
              <a:rPr lang="en-US" altLang="zh-TW" sz="2600" b="1" dirty="0">
                <a:solidFill>
                  <a:schemeClr val="bg1"/>
                </a:solidFill>
              </a:rPr>
              <a:t>.</a:t>
            </a:r>
            <a:endParaRPr lang="zh-TW" altLang="en-US" sz="2600" b="1" dirty="0">
              <a:solidFill>
                <a:schemeClr val="bg1"/>
              </a:solidFill>
            </a:endParaRPr>
          </a:p>
        </p:txBody>
      </p:sp>
    </p:spTree>
    <p:extLst>
      <p:ext uri="{BB962C8B-B14F-4D97-AF65-F5344CB8AC3E}">
        <p14:creationId xmlns:p14="http://schemas.microsoft.com/office/powerpoint/2010/main" val="373362874"/>
      </p:ext>
    </p:extLst>
  </p:cSld>
  <p:clrMapOvr>
    <a:overrideClrMapping bg1="lt1" tx1="dk1" bg2="lt2" tx2="dk2" accent1="accent1" accent2="accent2" accent3="accent3" accent4="accent4" accent5="accent5" accent6="accent6" hlink="hlink" folHlink="folHlink"/>
  </p:clrMapOvr>
</p:sld>
</file>

<file path=ppt/tags/tag1.xml><?xml version="1.0" encoding="utf-8"?>
<p:tagLst xmlns:a="http://schemas.openxmlformats.org/drawingml/2006/main" xmlns:r="http://schemas.openxmlformats.org/officeDocument/2006/relationships" xmlns:p="http://schemas.openxmlformats.org/presentationml/2006/main">
  <p:tag name="TIMING" val="|5.7|67.3|23.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35039</TotalTime>
  <Words>3938</Words>
  <Application>Microsoft Office PowerPoint</Application>
  <PresentationFormat>自訂</PresentationFormat>
  <Paragraphs>399</Paragraphs>
  <Slides>50</Slides>
  <Notes>2</Notes>
  <HiddenSlides>0</HiddenSlides>
  <MMClips>0</MMClips>
  <ScaleCrop>false</ScaleCrop>
  <HeadingPairs>
    <vt:vector size="6" baseType="variant">
      <vt:variant>
        <vt:lpstr>使用字型</vt:lpstr>
      </vt:variant>
      <vt:variant>
        <vt:i4>3</vt:i4>
      </vt:variant>
      <vt:variant>
        <vt:lpstr>佈景主題</vt:lpstr>
      </vt:variant>
      <vt:variant>
        <vt:i4>1</vt:i4>
      </vt:variant>
      <vt:variant>
        <vt:lpstr>投影片標題</vt:lpstr>
      </vt:variant>
      <vt:variant>
        <vt:i4>50</vt:i4>
      </vt:variant>
    </vt:vector>
  </HeadingPairs>
  <TitlesOfParts>
    <vt:vector size="54" baseType="lpstr">
      <vt:lpstr>Calibri</vt:lpstr>
      <vt:lpstr>Arial</vt:lpstr>
      <vt:lpstr>Wingdings 2</vt:lpstr>
      <vt:lpstr>Office 主题</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Shengmiao</cp:lastModifiedBy>
  <cp:revision>749</cp:revision>
  <dcterms:created xsi:type="dcterms:W3CDTF">2019-12-17T19:51:00Z</dcterms:created>
  <dcterms:modified xsi:type="dcterms:W3CDTF">2025-11-05T14:47:20Z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