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70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8D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/>
    <p:restoredTop sz="94624"/>
  </p:normalViewPr>
  <p:slideViewPr>
    <p:cSldViewPr snapToGrid="0" snapToObjects="1">
      <p:cViewPr varScale="1">
        <p:scale>
          <a:sx n="76" d="100"/>
          <a:sy n="76" d="100"/>
        </p:scale>
        <p:origin x="216" y="6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5471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0821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42743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2248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8297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72326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3638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41364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5326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82000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078051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77677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8454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04096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646564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smtClean="0"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60638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3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3129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3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smtClean="0"/>
              <a:pPr/>
              <a:t>1/16/20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75891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  <p:sldLayoutId id="2147483717" r:id="rId12"/>
    <p:sldLayoutId id="2147483718" r:id="rId13"/>
    <p:sldLayoutId id="2147483719" r:id="rId14"/>
    <p:sldLayoutId id="2147483720" r:id="rId15"/>
    <p:sldLayoutId id="2147483721" r:id="rId16"/>
    <p:sldLayoutId id="2147483722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5" Type="http://schemas.microsoft.com/office/2007/relationships/hdphoto" Target="../media/hdphoto2.wdp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acenter-ecmh.org/wp/wp-content/uploads/2012/03/relationship_based_approach.pdf" TargetMode="External"/><Relationship Id="rId2" Type="http://schemas.openxmlformats.org/officeDocument/2006/relationships/hyperlink" Target="https://www.70-30.org.uk/18737-2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hildrenssociety.org.uk/what-we-do/our-work/ending-child-poverty/what-are-the-effects-of-child-poverty" TargetMode="External"/><Relationship Id="rId5" Type="http://schemas.openxmlformats.org/officeDocument/2006/relationships/hyperlink" Target="https://playtherapy.org.uk/ChildrensEmotionalWellBeing/HelpingChildren/ConditionsList" TargetMode="External"/><Relationship Id="rId4" Type="http://schemas.openxmlformats.org/officeDocument/2006/relationships/hyperlink" Target="https://publications.parliament.uk/pa/cm201719/cmselect/cmsctech/506/50605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FA112DE0-57A5-5B44-8929-199BEF4444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99564" y="2017059"/>
            <a:ext cx="10192872" cy="2287495"/>
          </a:xfrm>
        </p:spPr>
        <p:txBody>
          <a:bodyPr>
            <a:normAutofit/>
          </a:bodyPr>
          <a:lstStyle/>
          <a:p>
            <a:pPr algn="ctr"/>
            <a:r>
              <a:rPr lang="en-GB" sz="31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Aleisha Jenkins</a:t>
            </a:r>
          </a:p>
          <a:p>
            <a:pPr algn="ctr"/>
            <a:endParaRPr lang="en-GB" sz="3100" dirty="0">
              <a:latin typeface="Arial Rounded MT Bold" panose="020F0704030504030204" pitchFamily="34" charset="77"/>
            </a:endParaRPr>
          </a:p>
          <a:p>
            <a:pPr algn="ctr"/>
            <a:r>
              <a:rPr lang="en-GB" sz="3600" dirty="0">
                <a:latin typeface="Arial Rounded MT Bold" panose="020F0704030504030204" pitchFamily="34" charset="77"/>
              </a:rPr>
              <a:t>MA Developmental and Therapeutic Play</a:t>
            </a:r>
            <a:endParaRPr lang="en-GB" sz="2800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18021350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38ACD484-AB5E-3442-8596-5F11F788D9BA}"/>
              </a:ext>
            </a:extLst>
          </p:cNvPr>
          <p:cNvSpPr txBox="1">
            <a:spLocks/>
          </p:cNvSpPr>
          <p:nvPr/>
        </p:nvSpPr>
        <p:spPr>
          <a:xfrm>
            <a:off x="999564" y="2017059"/>
            <a:ext cx="10192872" cy="22874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2800" dirty="0">
              <a:latin typeface="Arial Rounded MT Bold" panose="020F0704030504030204" pitchFamily="34" charset="77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1CB3EC2F-B91F-F24F-8261-712DF135C5DF}"/>
              </a:ext>
            </a:extLst>
          </p:cNvPr>
          <p:cNvSpPr txBox="1">
            <a:spLocks/>
          </p:cNvSpPr>
          <p:nvPr/>
        </p:nvSpPr>
        <p:spPr>
          <a:xfrm>
            <a:off x="425823" y="1698812"/>
            <a:ext cx="10192872" cy="415065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Contents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latin typeface="Arial Rounded MT Bold" panose="020F0704030504030204" pitchFamily="34" charset="77"/>
              </a:rPr>
              <a:t>About me</a:t>
            </a:r>
          </a:p>
          <a:p>
            <a:pPr marL="0" indent="0">
              <a:buNone/>
            </a:pPr>
            <a:endParaRPr lang="en-GB" sz="800" dirty="0">
              <a:latin typeface="Arial Rounded MT Bold" panose="020F0704030504030204" pitchFamily="34" charset="77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latin typeface="Arial Rounded MT Bold" panose="020F0704030504030204" pitchFamily="34" charset="77"/>
              </a:rPr>
              <a:t>My experience</a:t>
            </a:r>
            <a:endParaRPr lang="en-GB" sz="800" dirty="0">
              <a:latin typeface="Arial Rounded MT Bold" panose="020F0704030504030204" pitchFamily="34" charset="77"/>
            </a:endParaRPr>
          </a:p>
          <a:p>
            <a:pPr marL="0" indent="0">
              <a:buNone/>
            </a:pPr>
            <a:endParaRPr lang="en-GB" sz="800" dirty="0">
              <a:latin typeface="Arial Rounded MT Bold" panose="020F0704030504030204" pitchFamily="34" charset="77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latin typeface="Arial Rounded MT Bold" panose="020F0704030504030204" pitchFamily="34" charset="77"/>
              </a:rPr>
              <a:t>Why I want to do the Masters Degree</a:t>
            </a:r>
          </a:p>
          <a:p>
            <a:pPr marL="0" indent="0">
              <a:buNone/>
            </a:pPr>
            <a:endParaRPr lang="en-GB" sz="800" dirty="0">
              <a:latin typeface="Arial Rounded MT Bold" panose="020F0704030504030204" pitchFamily="34" charset="77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GB" sz="3600" dirty="0">
                <a:latin typeface="Arial Rounded MT Bold" panose="020F0704030504030204" pitchFamily="34" charset="77"/>
              </a:rPr>
              <a:t>What can I offer?</a:t>
            </a:r>
          </a:p>
        </p:txBody>
      </p:sp>
    </p:spTree>
    <p:extLst>
      <p:ext uri="{BB962C8B-B14F-4D97-AF65-F5344CB8AC3E}">
        <p14:creationId xmlns:p14="http://schemas.microsoft.com/office/powerpoint/2010/main" val="12006198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Sun 11">
            <a:extLst>
              <a:ext uri="{FF2B5EF4-FFF2-40B4-BE49-F238E27FC236}">
                <a16:creationId xmlns:a16="http://schemas.microsoft.com/office/drawing/2014/main" id="{500E38B5-98CE-574B-8913-4DCCE0884ED3}"/>
              </a:ext>
            </a:extLst>
          </p:cNvPr>
          <p:cNvSpPr/>
          <p:nvPr/>
        </p:nvSpPr>
        <p:spPr>
          <a:xfrm>
            <a:off x="4236944" y="2037226"/>
            <a:ext cx="3711388" cy="3429000"/>
          </a:xfrm>
          <a:prstGeom prst="sun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F446174D-9326-E14D-9295-81447234FEC6}"/>
              </a:ext>
            </a:extLst>
          </p:cNvPr>
          <p:cNvSpPr txBox="1">
            <a:spLocks/>
          </p:cNvSpPr>
          <p:nvPr/>
        </p:nvSpPr>
        <p:spPr>
          <a:xfrm>
            <a:off x="4843182" y="945777"/>
            <a:ext cx="2505636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About me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05C8CC60-C2AA-9840-87FD-FE7D9BA7708B}"/>
              </a:ext>
            </a:extLst>
          </p:cNvPr>
          <p:cNvSpPr txBox="1">
            <a:spLocks/>
          </p:cNvSpPr>
          <p:nvPr/>
        </p:nvSpPr>
        <p:spPr>
          <a:xfrm>
            <a:off x="4574241" y="3119715"/>
            <a:ext cx="3043518" cy="126402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2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Aleisha </a:t>
            </a:r>
          </a:p>
          <a:p>
            <a:pPr marL="0" indent="0" algn="ctr">
              <a:buNone/>
            </a:pPr>
            <a:r>
              <a:rPr lang="en-GB" sz="32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Jenkins</a:t>
            </a:r>
            <a:endParaRPr lang="en-GB" sz="3200" dirty="0">
              <a:latin typeface="Arial Rounded MT Bold" panose="020F0704030504030204" pitchFamily="34" charset="77"/>
            </a:endParaRP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C3DE8078-CC27-3E44-B938-D5D0A7A820EB}"/>
              </a:ext>
            </a:extLst>
          </p:cNvPr>
          <p:cNvSpPr txBox="1">
            <a:spLocks/>
          </p:cNvSpPr>
          <p:nvPr/>
        </p:nvSpPr>
        <p:spPr>
          <a:xfrm>
            <a:off x="1026459" y="2308412"/>
            <a:ext cx="2803712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>
                <a:latin typeface="Arial Rounded MT Bold" panose="020F0704030504030204" pitchFamily="34" charset="77"/>
              </a:rPr>
              <a:t>Happy</a:t>
            </a: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0CE16AD0-21E1-5A42-86EE-370748A604A5}"/>
              </a:ext>
            </a:extLst>
          </p:cNvPr>
          <p:cNvSpPr txBox="1">
            <a:spLocks/>
          </p:cNvSpPr>
          <p:nvPr/>
        </p:nvSpPr>
        <p:spPr>
          <a:xfrm>
            <a:off x="1026459" y="3411070"/>
            <a:ext cx="2214282" cy="68131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800" dirty="0">
                <a:latin typeface="Arial Rounded MT Bold" panose="020F0704030504030204" pitchFamily="34" charset="77"/>
              </a:rPr>
              <a:t>Optimistic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934D0E9E-80F0-3147-8F68-E7038819D6A1}"/>
              </a:ext>
            </a:extLst>
          </p:cNvPr>
          <p:cNvSpPr txBox="1">
            <a:spLocks/>
          </p:cNvSpPr>
          <p:nvPr/>
        </p:nvSpPr>
        <p:spPr>
          <a:xfrm>
            <a:off x="8358467" y="3411069"/>
            <a:ext cx="2505636" cy="681317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800" dirty="0">
                <a:latin typeface="Arial Rounded MT Bold" panose="020F0704030504030204" pitchFamily="34" charset="77"/>
              </a:rPr>
              <a:t>Determined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B63ADF1C-51B5-F440-B82F-40546256BE6F}"/>
              </a:ext>
            </a:extLst>
          </p:cNvPr>
          <p:cNvSpPr txBox="1">
            <a:spLocks/>
          </p:cNvSpPr>
          <p:nvPr/>
        </p:nvSpPr>
        <p:spPr>
          <a:xfrm>
            <a:off x="1026459" y="4513728"/>
            <a:ext cx="2214282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>
                <a:latin typeface="Arial Rounded MT Bold" panose="020F0704030504030204" pitchFamily="34" charset="77"/>
              </a:rPr>
              <a:t>Outgoing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81501FF4-EA8A-C643-AE11-87F6108EA148}"/>
              </a:ext>
            </a:extLst>
          </p:cNvPr>
          <p:cNvSpPr txBox="1">
            <a:spLocks/>
          </p:cNvSpPr>
          <p:nvPr/>
        </p:nvSpPr>
        <p:spPr>
          <a:xfrm>
            <a:off x="8361829" y="2308412"/>
            <a:ext cx="3278842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>
                <a:latin typeface="Arial Rounded MT Bold" panose="020F0704030504030204" pitchFamily="34" charset="77"/>
              </a:rPr>
              <a:t>Hard working</a:t>
            </a: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6779EFA-142A-0E49-BCA6-015003C62F78}"/>
              </a:ext>
            </a:extLst>
          </p:cNvPr>
          <p:cNvSpPr txBox="1">
            <a:spLocks/>
          </p:cNvSpPr>
          <p:nvPr/>
        </p:nvSpPr>
        <p:spPr>
          <a:xfrm>
            <a:off x="8524314" y="4513726"/>
            <a:ext cx="2505636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200" dirty="0">
                <a:latin typeface="Arial Rounded MT Bold" panose="020F0704030504030204" pitchFamily="34" charset="77"/>
              </a:rPr>
              <a:t>Punctual</a:t>
            </a:r>
          </a:p>
        </p:txBody>
      </p:sp>
      <p:sp>
        <p:nvSpPr>
          <p:cNvPr id="13" name="Subtitle 2">
            <a:extLst>
              <a:ext uri="{FF2B5EF4-FFF2-40B4-BE49-F238E27FC236}">
                <a16:creationId xmlns:a16="http://schemas.microsoft.com/office/drawing/2014/main" id="{BBE6CBE6-12E0-724D-A8B1-AFAAA6FBC02A}"/>
              </a:ext>
            </a:extLst>
          </p:cNvPr>
          <p:cNvSpPr txBox="1">
            <a:spLocks/>
          </p:cNvSpPr>
          <p:nvPr/>
        </p:nvSpPr>
        <p:spPr>
          <a:xfrm rot="19058459">
            <a:off x="175462" y="1553230"/>
            <a:ext cx="2505636" cy="6813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Personally</a:t>
            </a:r>
          </a:p>
        </p:txBody>
      </p:sp>
      <p:sp>
        <p:nvSpPr>
          <p:cNvPr id="14" name="Subtitle 2">
            <a:extLst>
              <a:ext uri="{FF2B5EF4-FFF2-40B4-BE49-F238E27FC236}">
                <a16:creationId xmlns:a16="http://schemas.microsoft.com/office/drawing/2014/main" id="{2A0DC14F-B144-D44E-B8C3-38E0289AE448}"/>
              </a:ext>
            </a:extLst>
          </p:cNvPr>
          <p:cNvSpPr txBox="1">
            <a:spLocks/>
          </p:cNvSpPr>
          <p:nvPr/>
        </p:nvSpPr>
        <p:spPr>
          <a:xfrm rot="2612531">
            <a:off x="10009295" y="2577352"/>
            <a:ext cx="3509124" cy="824753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Professionally</a:t>
            </a:r>
          </a:p>
        </p:txBody>
      </p:sp>
    </p:spTree>
    <p:extLst>
      <p:ext uri="{BB962C8B-B14F-4D97-AF65-F5344CB8AC3E}">
        <p14:creationId xmlns:p14="http://schemas.microsoft.com/office/powerpoint/2010/main" val="35351310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A6597129-BD04-624B-866C-48AA06CB0523}"/>
              </a:ext>
            </a:extLst>
          </p:cNvPr>
          <p:cNvSpPr txBox="1">
            <a:spLocks/>
          </p:cNvSpPr>
          <p:nvPr/>
        </p:nvSpPr>
        <p:spPr>
          <a:xfrm>
            <a:off x="4369173" y="645459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My experience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1E5D17C-7630-294D-A868-4EE4193B95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717360" y="1521876"/>
            <a:ext cx="2150661" cy="2112596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Subtitle 2">
            <a:extLst>
              <a:ext uri="{FF2B5EF4-FFF2-40B4-BE49-F238E27FC236}">
                <a16:creationId xmlns:a16="http://schemas.microsoft.com/office/drawing/2014/main" id="{DCBDC1D6-E573-E747-A66D-902BBB4C9DF7}"/>
              </a:ext>
            </a:extLst>
          </p:cNvPr>
          <p:cNvSpPr txBox="1">
            <a:spLocks/>
          </p:cNvSpPr>
          <p:nvPr/>
        </p:nvSpPr>
        <p:spPr>
          <a:xfrm>
            <a:off x="2046326" y="3182686"/>
            <a:ext cx="1492727" cy="45178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>
                <a:latin typeface="Arial Rounded MT Bold" panose="020F0704030504030204" pitchFamily="34" charset="77"/>
              </a:rPr>
              <a:t>5 years</a:t>
            </a: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1F5BA0AA-719F-544E-B624-51FD2E93B68E}"/>
              </a:ext>
            </a:extLst>
          </p:cNvPr>
          <p:cNvSpPr txBox="1">
            <a:spLocks/>
          </p:cNvSpPr>
          <p:nvPr/>
        </p:nvSpPr>
        <p:spPr>
          <a:xfrm>
            <a:off x="1609677" y="3787695"/>
            <a:ext cx="2560546" cy="8449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PPA cover</a:t>
            </a:r>
          </a:p>
          <a:p>
            <a:pPr marL="0" indent="0">
              <a:buNone/>
            </a:pP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0B355C05-00C7-2A4A-AA4B-9EB28215C813}"/>
              </a:ext>
            </a:extLst>
          </p:cNvPr>
          <p:cNvSpPr txBox="1">
            <a:spLocks/>
          </p:cNvSpPr>
          <p:nvPr/>
        </p:nvSpPr>
        <p:spPr>
          <a:xfrm>
            <a:off x="1163123" y="4539187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‘Chill Out’ club</a:t>
            </a:r>
          </a:p>
          <a:p>
            <a:pPr marL="0" indent="0">
              <a:buNone/>
            </a:pP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A4F19FA3-F8F2-E14E-84DF-7335730ED138}"/>
              </a:ext>
            </a:extLst>
          </p:cNvPr>
          <p:cNvSpPr txBox="1">
            <a:spLocks/>
          </p:cNvSpPr>
          <p:nvPr/>
        </p:nvSpPr>
        <p:spPr>
          <a:xfrm>
            <a:off x="1001429" y="5388093"/>
            <a:ext cx="3582520" cy="1004047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Relationship Based Play</a:t>
            </a:r>
          </a:p>
          <a:p>
            <a:pPr marL="0" indent="0">
              <a:buNone/>
            </a:pPr>
            <a:endParaRPr lang="en-GB" sz="3600" dirty="0">
              <a:latin typeface="Arial Rounded MT Bold" panose="020F0704030504030204" pitchFamily="34" charset="77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BD2628A5-EB9E-864A-B57D-7C8571AD818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822826" y="1835100"/>
            <a:ext cx="3947600" cy="1334800"/>
          </a:xfrm>
          <a:prstGeom prst="round2DiagRect">
            <a:avLst>
              <a:gd name="adj1" fmla="val 16667"/>
              <a:gd name="adj2" fmla="val 0"/>
            </a:avLst>
          </a:prstGeom>
          <a:ln w="88900" cap="sq">
            <a:solidFill>
              <a:srgbClr val="FFFFFF"/>
            </a:soli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</p:pic>
      <p:sp>
        <p:nvSpPr>
          <p:cNvPr id="22" name="Rounded Rectangle 21">
            <a:extLst>
              <a:ext uri="{FF2B5EF4-FFF2-40B4-BE49-F238E27FC236}">
                <a16:creationId xmlns:a16="http://schemas.microsoft.com/office/drawing/2014/main" id="{0386465D-FE49-3142-9A7C-0542A870B967}"/>
              </a:ext>
            </a:extLst>
          </p:cNvPr>
          <p:cNvSpPr/>
          <p:nvPr/>
        </p:nvSpPr>
        <p:spPr>
          <a:xfrm>
            <a:off x="8615334" y="3408579"/>
            <a:ext cx="1855694" cy="1963269"/>
          </a:xfrm>
          <a:prstGeom prst="roundRect">
            <a:avLst/>
          </a:prstGeom>
          <a:solidFill>
            <a:schemeClr val="bg1">
              <a:lumMod val="95000"/>
            </a:schemeClr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ounded Rectangle 22">
            <a:extLst>
              <a:ext uri="{FF2B5EF4-FFF2-40B4-BE49-F238E27FC236}">
                <a16:creationId xmlns:a16="http://schemas.microsoft.com/office/drawing/2014/main" id="{2AA6213D-FA13-D64C-BF3A-01E67AA639CB}"/>
              </a:ext>
            </a:extLst>
          </p:cNvPr>
          <p:cNvSpPr/>
          <p:nvPr/>
        </p:nvSpPr>
        <p:spPr>
          <a:xfrm>
            <a:off x="8615334" y="3408579"/>
            <a:ext cx="1855694" cy="45178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35E29A7-24BC-0040-97A9-754A467DDB7D}"/>
              </a:ext>
            </a:extLst>
          </p:cNvPr>
          <p:cNvSpPr txBox="1"/>
          <p:nvPr/>
        </p:nvSpPr>
        <p:spPr>
          <a:xfrm>
            <a:off x="8864104" y="3948706"/>
            <a:ext cx="135815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>
                <a:latin typeface="Arial Rounded MT Bold" panose="020F0704030504030204" pitchFamily="34" charset="77"/>
              </a:rPr>
              <a:t>Sept</a:t>
            </a:r>
          </a:p>
          <a:p>
            <a:r>
              <a:rPr lang="en-GB" sz="3600" dirty="0">
                <a:latin typeface="Arial Rounded MT Bold" panose="020F0704030504030204" pitchFamily="34" charset="77"/>
              </a:rPr>
              <a:t>2018</a:t>
            </a:r>
          </a:p>
        </p:txBody>
      </p:sp>
      <p:sp>
        <p:nvSpPr>
          <p:cNvPr id="25" name="Subtitle 2">
            <a:extLst>
              <a:ext uri="{FF2B5EF4-FFF2-40B4-BE49-F238E27FC236}">
                <a16:creationId xmlns:a16="http://schemas.microsoft.com/office/drawing/2014/main" id="{ADCC7E61-2D49-DD46-9FCE-CE0E95643067}"/>
              </a:ext>
            </a:extLst>
          </p:cNvPr>
          <p:cNvSpPr txBox="1">
            <a:spLocks/>
          </p:cNvSpPr>
          <p:nvPr/>
        </p:nvSpPr>
        <p:spPr>
          <a:xfrm>
            <a:off x="7968880" y="5594661"/>
            <a:ext cx="3453653" cy="1065857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latin typeface="Arial Rounded MT Bold" panose="020F0704030504030204" pitchFamily="34" charset="77"/>
              </a:rPr>
              <a:t>BA Hons Early Years Education and Care</a:t>
            </a:r>
          </a:p>
          <a:p>
            <a:pPr marL="0" indent="0" algn="ctr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FTF</a:t>
            </a:r>
          </a:p>
        </p:txBody>
      </p:sp>
    </p:spTree>
    <p:extLst>
      <p:ext uri="{BB962C8B-B14F-4D97-AF65-F5344CB8AC3E}">
        <p14:creationId xmlns:p14="http://schemas.microsoft.com/office/powerpoint/2010/main" val="10712432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DA5AF0B7-E575-C643-B824-842136E7C557}"/>
              </a:ext>
            </a:extLst>
          </p:cNvPr>
          <p:cNvSpPr txBox="1">
            <a:spLocks/>
          </p:cNvSpPr>
          <p:nvPr/>
        </p:nvSpPr>
        <p:spPr>
          <a:xfrm>
            <a:off x="4369173" y="645459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My experience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5A881F38-8122-874F-8DD6-552349E7AC66}"/>
              </a:ext>
            </a:extLst>
          </p:cNvPr>
          <p:cNvSpPr txBox="1">
            <a:spLocks/>
          </p:cNvSpPr>
          <p:nvPr/>
        </p:nvSpPr>
        <p:spPr>
          <a:xfrm>
            <a:off x="788150" y="1821825"/>
            <a:ext cx="4102097" cy="160717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2000" dirty="0">
              <a:latin typeface="Arial Rounded MT Bold" panose="020F0704030504030204" pitchFamily="34" charset="77"/>
            </a:endParaRPr>
          </a:p>
        </p:txBody>
      </p:sp>
      <p:sp>
        <p:nvSpPr>
          <p:cNvPr id="12" name="Subtitle 2">
            <a:extLst>
              <a:ext uri="{FF2B5EF4-FFF2-40B4-BE49-F238E27FC236}">
                <a16:creationId xmlns:a16="http://schemas.microsoft.com/office/drawing/2014/main" id="{E884A5A7-6F54-8D49-B769-68C7EA3214BA}"/>
              </a:ext>
            </a:extLst>
          </p:cNvPr>
          <p:cNvSpPr txBox="1">
            <a:spLocks/>
          </p:cNvSpPr>
          <p:nvPr/>
        </p:nvSpPr>
        <p:spPr>
          <a:xfrm>
            <a:off x="2116697" y="1331260"/>
            <a:ext cx="7958606" cy="5184093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Team work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Communication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Time keeping 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Planning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Research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Patience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Empathy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Organisation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Priorities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Academic skills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Group work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Critical thinking</a:t>
            </a:r>
          </a:p>
          <a:p>
            <a:pPr marL="0" indent="0" algn="ctr">
              <a:buNone/>
            </a:pPr>
            <a:r>
              <a:rPr lang="en-GB" sz="1800" dirty="0">
                <a:latin typeface="Arial Rounded MT Bold" panose="020F0704030504030204" pitchFamily="34" charset="77"/>
              </a:rPr>
              <a:t>Confidence</a:t>
            </a:r>
          </a:p>
          <a:p>
            <a:pPr marL="0" indent="0" algn="ctr">
              <a:buNone/>
            </a:pPr>
            <a:r>
              <a:rPr lang="en-GB" sz="18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Communication</a:t>
            </a:r>
          </a:p>
        </p:txBody>
      </p:sp>
    </p:spTree>
    <p:extLst>
      <p:ext uri="{BB962C8B-B14F-4D97-AF65-F5344CB8AC3E}">
        <p14:creationId xmlns:p14="http://schemas.microsoft.com/office/powerpoint/2010/main" val="1059237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95C4A87A-9F55-AD40-9C09-E3D34D1ADD00}"/>
              </a:ext>
            </a:extLst>
          </p:cNvPr>
          <p:cNvSpPr txBox="1">
            <a:spLocks/>
          </p:cNvSpPr>
          <p:nvPr/>
        </p:nvSpPr>
        <p:spPr>
          <a:xfrm>
            <a:off x="5323915" y="363071"/>
            <a:ext cx="5890933" cy="68580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Why do I want to do the MA?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4DA3207-DFD8-1E4A-B692-1D46253F6E6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25000"/>
                    </a14:imgEffect>
                    <a14:imgEffect>
                      <a14:saturation sat="40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484094" y="2420470"/>
            <a:ext cx="5526329" cy="3887163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AD79DE73-D9E4-FC49-AE47-0E55349D7789}"/>
              </a:ext>
            </a:extLst>
          </p:cNvPr>
          <p:cNvSpPr/>
          <p:nvPr/>
        </p:nvSpPr>
        <p:spPr>
          <a:xfrm>
            <a:off x="6096000" y="936881"/>
            <a:ext cx="6096000" cy="501675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0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Abuse: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physical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sexual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Verbal</a:t>
            </a:r>
          </a:p>
          <a:p>
            <a:endParaRPr lang="en-GB" sz="2000" dirty="0">
              <a:latin typeface="Arial Rounded MT Bold" panose="020F0704030504030204" pitchFamily="34" charset="77"/>
            </a:endParaRPr>
          </a:p>
          <a:p>
            <a:r>
              <a:rPr lang="en-GB" sz="20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Neglect: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emotional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Physical</a:t>
            </a:r>
          </a:p>
          <a:p>
            <a:endParaRPr lang="en-GB" sz="2000" dirty="0">
              <a:latin typeface="Arial Rounded MT Bold" panose="020F0704030504030204" pitchFamily="34" charset="77"/>
            </a:endParaRPr>
          </a:p>
          <a:p>
            <a:r>
              <a:rPr lang="en-GB" sz="20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Growing up in a household where: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there are adults with alcohol and drug use problems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there are adults with mental health problems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there is domestic violence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there are adults who have spent time in prison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dirty="0">
                <a:latin typeface="Arial Rounded MT Bold" panose="020F0704030504030204" pitchFamily="34" charset="77"/>
              </a:rPr>
              <a:t>parents have separated</a:t>
            </a:r>
            <a:endParaRPr lang="en-GB" sz="2000" b="0" i="0" u="none" strike="noStrike" dirty="0">
              <a:effectLst/>
              <a:latin typeface="Arial Rounded MT Bold" panose="020F0704030504030204" pitchFamily="34" charset="77"/>
            </a:endParaRPr>
          </a:p>
        </p:txBody>
      </p:sp>
      <p:sp>
        <p:nvSpPr>
          <p:cNvPr id="7" name="Subtitle 2">
            <a:extLst>
              <a:ext uri="{FF2B5EF4-FFF2-40B4-BE49-F238E27FC236}">
                <a16:creationId xmlns:a16="http://schemas.microsoft.com/office/drawing/2014/main" id="{59824E9E-43A0-C946-8771-25079DAF5AD9}"/>
              </a:ext>
            </a:extLst>
          </p:cNvPr>
          <p:cNvSpPr txBox="1">
            <a:spLocks/>
          </p:cNvSpPr>
          <p:nvPr/>
        </p:nvSpPr>
        <p:spPr>
          <a:xfrm>
            <a:off x="9278471" y="5809128"/>
            <a:ext cx="2578062" cy="4985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4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(Scottish Government, 2018)</a:t>
            </a:r>
            <a:endParaRPr lang="en-GB" sz="1400" dirty="0">
              <a:latin typeface="Arial Rounded MT Bold" panose="020F0704030504030204" pitchFamily="34" charset="77"/>
            </a:endParaRPr>
          </a:p>
        </p:txBody>
      </p:sp>
      <p:sp>
        <p:nvSpPr>
          <p:cNvPr id="8" name="Heart 7">
            <a:extLst>
              <a:ext uri="{FF2B5EF4-FFF2-40B4-BE49-F238E27FC236}">
                <a16:creationId xmlns:a16="http://schemas.microsoft.com/office/drawing/2014/main" id="{156C67DC-854E-5242-88C8-499E824B919B}"/>
              </a:ext>
            </a:extLst>
          </p:cNvPr>
          <p:cNvSpPr/>
          <p:nvPr/>
        </p:nvSpPr>
        <p:spPr>
          <a:xfrm>
            <a:off x="1932062" y="550367"/>
            <a:ext cx="8764325" cy="6018522"/>
          </a:xfrm>
          <a:prstGeom prst="heart">
            <a:avLst/>
          </a:prstGeom>
          <a:ln w="57150">
            <a:solidFill>
              <a:schemeClr val="tx1"/>
            </a:solidFill>
            <a:extLst>
              <a:ext uri="{C807C97D-BFC1-408E-A445-0C87EB9F89A2}">
                <ask:lineSketchStyleProps xmlns:ask="http://schemas.microsoft.com/office/drawing/2018/sketchyshapes" sd="1219033472">
                  <a:custGeom>
                    <a:avLst/>
                    <a:gdLst>
                      <a:gd name="connsiteX0" fmla="*/ 4382163 w 8764325"/>
                      <a:gd name="connsiteY0" fmla="*/ 1504631 h 6018522"/>
                      <a:gd name="connsiteX1" fmla="*/ 4382163 w 8764325"/>
                      <a:gd name="connsiteY1" fmla="*/ 6018522 h 6018522"/>
                      <a:gd name="connsiteX2" fmla="*/ 4382163 w 8764325"/>
                      <a:gd name="connsiteY2" fmla="*/ 1504631 h 6018522"/>
                    </a:gdLst>
                    <a:ahLst/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</a:cxnLst>
                    <a:rect l="l" t="t" r="r" b="b"/>
                    <a:pathLst>
                      <a:path w="8764325" h="6018522" fill="none" extrusionOk="0">
                        <a:moveTo>
                          <a:pt x="4382163" y="1504631"/>
                        </a:moveTo>
                        <a:cubicBezTo>
                          <a:pt x="5223302" y="-1044501"/>
                          <a:pt x="13046034" y="3069103"/>
                          <a:pt x="4382163" y="6018522"/>
                        </a:cubicBezTo>
                        <a:cubicBezTo>
                          <a:pt x="-4983694" y="1275419"/>
                          <a:pt x="2641281" y="-1965551"/>
                          <a:pt x="4382163" y="1504631"/>
                        </a:cubicBezTo>
                        <a:close/>
                      </a:path>
                      <a:path w="8764325" h="6018522" stroke="0" extrusionOk="0">
                        <a:moveTo>
                          <a:pt x="4382163" y="1504631"/>
                        </a:moveTo>
                        <a:cubicBezTo>
                          <a:pt x="5923420" y="-2181749"/>
                          <a:pt x="11866273" y="2053645"/>
                          <a:pt x="4382163" y="6018522"/>
                        </a:cubicBezTo>
                        <a:cubicBezTo>
                          <a:pt x="-3946214" y="1634848"/>
                          <a:pt x="2303226" y="-1998128"/>
                          <a:pt x="4382163" y="1504631"/>
                        </a:cubicBezTo>
                        <a:close/>
                      </a:path>
                    </a:pathLst>
                  </a:custGeom>
                  <ask:type>
                    <ask:lineSketchNone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710431C2-AC99-FE4D-8518-04982D3C3FB5}"/>
              </a:ext>
            </a:extLst>
          </p:cNvPr>
          <p:cNvSpPr txBox="1">
            <a:spLocks/>
          </p:cNvSpPr>
          <p:nvPr/>
        </p:nvSpPr>
        <p:spPr>
          <a:xfrm>
            <a:off x="3272640" y="2918975"/>
            <a:ext cx="5994027" cy="29613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dirty="0">
                <a:solidFill>
                  <a:schemeClr val="bg1"/>
                </a:solidFill>
                <a:latin typeface="Arial Rounded MT Bold" panose="020F0704030504030204" pitchFamily="34" charset="77"/>
              </a:rPr>
              <a:t>Play is an important part of a child’s life. Play allows children to discover and explore their abilities and emotions </a:t>
            </a:r>
          </a:p>
          <a:p>
            <a:pPr marL="0" indent="0" algn="ctr">
              <a:buNone/>
            </a:pPr>
            <a:r>
              <a:rPr lang="en-GB" dirty="0">
                <a:latin typeface="Arial Rounded MT Bold" panose="020F0704030504030204" pitchFamily="34" charset="77"/>
              </a:rPr>
              <a:t>(Voice of Play, 2015) 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11" name="Subtitle 2">
            <a:extLst>
              <a:ext uri="{FF2B5EF4-FFF2-40B4-BE49-F238E27FC236}">
                <a16:creationId xmlns:a16="http://schemas.microsoft.com/office/drawing/2014/main" id="{C1134A69-8DCE-DE44-8ADB-B7CECE25C66B}"/>
              </a:ext>
            </a:extLst>
          </p:cNvPr>
          <p:cNvSpPr txBox="1">
            <a:spLocks/>
          </p:cNvSpPr>
          <p:nvPr/>
        </p:nvSpPr>
        <p:spPr>
          <a:xfrm>
            <a:off x="771916" y="6201012"/>
            <a:ext cx="2578062" cy="49850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GB" sz="1400" dirty="0">
                <a:latin typeface="Arial Rounded MT Bold" panose="020F0704030504030204" pitchFamily="34" charset="77"/>
              </a:rPr>
              <a:t>(70/30.org, 2017)</a:t>
            </a:r>
          </a:p>
        </p:txBody>
      </p:sp>
    </p:spTree>
    <p:extLst>
      <p:ext uri="{BB962C8B-B14F-4D97-AF65-F5344CB8AC3E}">
        <p14:creationId xmlns:p14="http://schemas.microsoft.com/office/powerpoint/2010/main" val="2043703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2">
            <a:extLst>
              <a:ext uri="{FF2B5EF4-FFF2-40B4-BE49-F238E27FC236}">
                <a16:creationId xmlns:a16="http://schemas.microsoft.com/office/drawing/2014/main" id="{F5261CCD-B4EF-9C48-96E0-E7E2498C7892}"/>
              </a:ext>
            </a:extLst>
          </p:cNvPr>
          <p:cNvSpPr txBox="1">
            <a:spLocks/>
          </p:cNvSpPr>
          <p:nvPr/>
        </p:nvSpPr>
        <p:spPr>
          <a:xfrm>
            <a:off x="4369173" y="645459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1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What can I offer?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99201CD-72B8-5340-911D-0A8ED5AA71E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35000"/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383366" y="120527"/>
            <a:ext cx="7425267" cy="7425267"/>
          </a:xfrm>
          <a:prstGeom prst="rect">
            <a:avLst/>
          </a:prstGeom>
        </p:spPr>
      </p:pic>
      <p:sp>
        <p:nvSpPr>
          <p:cNvPr id="7" name="Subtitle 2">
            <a:extLst>
              <a:ext uri="{FF2B5EF4-FFF2-40B4-BE49-F238E27FC236}">
                <a16:creationId xmlns:a16="http://schemas.microsoft.com/office/drawing/2014/main" id="{81227437-7798-EA47-92E4-6DCAECC33B4F}"/>
              </a:ext>
            </a:extLst>
          </p:cNvPr>
          <p:cNvSpPr txBox="1">
            <a:spLocks/>
          </p:cNvSpPr>
          <p:nvPr/>
        </p:nvSpPr>
        <p:spPr>
          <a:xfrm>
            <a:off x="3488640" y="3490259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Experience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F3A14C52-E940-614C-9E9D-25E95B083E36}"/>
              </a:ext>
            </a:extLst>
          </p:cNvPr>
          <p:cNvSpPr txBox="1">
            <a:spLocks/>
          </p:cNvSpPr>
          <p:nvPr/>
        </p:nvSpPr>
        <p:spPr>
          <a:xfrm>
            <a:off x="7230159" y="2491193"/>
            <a:ext cx="2066241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Positive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3A8664DB-15E0-A742-8B43-74FD397B6D0D}"/>
              </a:ext>
            </a:extLst>
          </p:cNvPr>
          <p:cNvSpPr txBox="1">
            <a:spLocks/>
          </p:cNvSpPr>
          <p:nvPr/>
        </p:nvSpPr>
        <p:spPr>
          <a:xfrm>
            <a:off x="7230159" y="4523193"/>
            <a:ext cx="2066241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Attitude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  <p:sp>
        <p:nvSpPr>
          <p:cNvPr id="10" name="Subtitle 2">
            <a:extLst>
              <a:ext uri="{FF2B5EF4-FFF2-40B4-BE49-F238E27FC236}">
                <a16:creationId xmlns:a16="http://schemas.microsoft.com/office/drawing/2014/main" id="{436F9F85-C81A-3D4E-BC5F-A324B1681A8E}"/>
              </a:ext>
            </a:extLst>
          </p:cNvPr>
          <p:cNvSpPr txBox="1">
            <a:spLocks/>
          </p:cNvSpPr>
          <p:nvPr/>
        </p:nvSpPr>
        <p:spPr>
          <a:xfrm>
            <a:off x="4843306" y="2298453"/>
            <a:ext cx="5287060" cy="291054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9900" dirty="0">
                <a:latin typeface="Arial Rounded MT Bold" panose="020F0704030504030204" pitchFamily="34" charset="77"/>
              </a:rPr>
              <a:t>Me</a:t>
            </a:r>
          </a:p>
        </p:txBody>
      </p:sp>
    </p:spTree>
    <p:extLst>
      <p:ext uri="{BB962C8B-B14F-4D97-AF65-F5344CB8AC3E}">
        <p14:creationId xmlns:p14="http://schemas.microsoft.com/office/powerpoint/2010/main" val="26499014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AB3A70-99BF-F34B-95BB-AB0EB6D3C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4067" y="1130382"/>
            <a:ext cx="10820400" cy="572761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70/30.org (2017)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[image]. Available at: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https://www.70-30.org.uk/18737-2/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Bettleheim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B (1978)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The Importance of Play.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faculty.sfcc.spokane.edu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InetShare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AutoWebs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kimt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/The%20Importance%20of%20Play.pdf (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Accesed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: 17th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Edelman (2004)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 Relationship-Based Approach to Early Intervention.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http://cacenter-ecmh.org/wp/wp-content/uploads/2012/03/relationship_based_approach.pdf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Fritsch, T. and Burkhead, J. (1981) ‘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Behavioral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Reactions of Children to Parental Absence Due to Imprisonment’, 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Family Relations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, 30(1), pp.83–89.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Parliament UK (2018)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The Evidence Behind Early Intervention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https://publications.parliament.uk/pa/cm201719/cmselect/cmsctech/506/50605.htm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(Accessed on: 16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Play Therapy United Kingdom (2017)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Conditions that therapeutic play and play therapy can help to alleviate.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https://playtherapy.org.uk/ChildrensEmotionalWellBeing/HelpingChildren/ConditionsList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Public Health Wales (2016)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http://www2.nphs.wales.nhs.uk:8080/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PRIDDocs.nsf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/7c21215d6d0c613e80256f490030c05a/d488a3852491bc1d80257f370038919e/$FILE/ACE%20Report%20FINAL%20(E).pdf  (Accessed: 16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Scottish Government (2018)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Adverse Childhood Experiences.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www.gov.scot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/publications/adverse-childhood-experiences/  (Accessed: 16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Childrens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Society (2018)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What are the effects of child poverty?.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https://www.childrenssociety.org.uk/what-we-do/our-work/ending-child-poverty/what-are-the-effects-of-child-poverty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(Accessed: 16th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Voice of Play (2015)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Benefits of Play. 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Available at: https://</a:t>
            </a:r>
            <a:r>
              <a:rPr lang="en-GB" sz="1400" b="1" dirty="0" err="1">
                <a:latin typeface="Arial" panose="020B0604020202020204" pitchFamily="34" charset="0"/>
                <a:cs typeface="Arial" panose="020B0604020202020204" pitchFamily="34" charset="0"/>
              </a:rPr>
              <a:t>voiceofplay.org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/benefits-of-play/  (Accessed: 17</a:t>
            </a:r>
            <a:r>
              <a:rPr lang="en-GB" sz="1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Welsh Government (2011) </a:t>
            </a:r>
            <a:r>
              <a:rPr lang="en-GB" sz="1400" b="1" i="1" dirty="0">
                <a:latin typeface="Arial" panose="020B0604020202020204" pitchFamily="34" charset="0"/>
                <a:cs typeface="Arial" panose="020B0604020202020204" pitchFamily="34" charset="0"/>
              </a:rPr>
              <a:t>Welsh Index of Multiple Deprivation Neath Port Talbot</a:t>
            </a: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. [image].</a:t>
            </a: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1F389E43-F50F-C844-8776-E2378EB77FF5}"/>
              </a:ext>
            </a:extLst>
          </p:cNvPr>
          <p:cNvSpPr txBox="1">
            <a:spLocks/>
          </p:cNvSpPr>
          <p:nvPr/>
        </p:nvSpPr>
        <p:spPr>
          <a:xfrm>
            <a:off x="6485839" y="171326"/>
            <a:ext cx="3453653" cy="685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>
                <a:solidFill>
                  <a:srgbClr val="FF8D32"/>
                </a:solidFill>
                <a:latin typeface="Arial Rounded MT Bold" panose="020F0704030504030204" pitchFamily="34" charset="77"/>
              </a:rPr>
              <a:t>References</a:t>
            </a:r>
            <a:endParaRPr lang="en-GB" sz="3600" dirty="0">
              <a:latin typeface="Arial Rounded MT Bold" panose="020F0704030504030204" pitchFamily="34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2996386870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C4220D"/>
      </a:accent1>
      <a:accent2>
        <a:srgbClr val="EB7712"/>
      </a:accent2>
      <a:accent3>
        <a:srgbClr val="ECBD31"/>
      </a:accent3>
      <a:accent4>
        <a:srgbClr val="92CE4A"/>
      </a:accent4>
      <a:accent5>
        <a:srgbClr val="50CFB4"/>
      </a:accent5>
      <a:accent6>
        <a:srgbClr val="0D8EC5"/>
      </a:accent6>
      <a:hlink>
        <a:srgbClr val="EA5A0C"/>
      </a:hlink>
      <a:folHlink>
        <a:srgbClr val="F09D3A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FE1EB5C7-81A8-4CBA-AE6E-B3BF73DC389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{FC88BD16-E2F0-D64D-A0B4-DAA1ABFF6582}tf10001079</Template>
  <TotalTime>1847</TotalTime>
  <Words>602</Words>
  <Application>Microsoft Macintosh PowerPoint</Application>
  <PresentationFormat>Widescreen</PresentationFormat>
  <Paragraphs>83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Arial Rounded MT Bold</vt:lpstr>
      <vt:lpstr>Century Gothic</vt:lpstr>
      <vt:lpstr>Courier New</vt:lpstr>
      <vt:lpstr>Vapor Trail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Aleisha Jenkins (1805243)</dc:creator>
  <cp:lastModifiedBy>Aleisha Jenkins (1805243)</cp:lastModifiedBy>
  <cp:revision>11</cp:revision>
  <dcterms:created xsi:type="dcterms:W3CDTF">2020-01-16T17:05:50Z</dcterms:created>
  <dcterms:modified xsi:type="dcterms:W3CDTF">2020-01-17T23:53:03Z</dcterms:modified>
</cp:coreProperties>
</file>