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 id="2147483688" r:id="rId5"/>
    <p:sldMasterId id="2147483701" r:id="rId6"/>
  </p:sldMasterIdLst>
  <p:notesMasterIdLst>
    <p:notesMasterId r:id="rId23"/>
  </p:notesMasterIdLst>
  <p:handoutMasterIdLst>
    <p:handoutMasterId r:id="rId24"/>
  </p:handoutMasterIdLst>
  <p:sldIdLst>
    <p:sldId id="298" r:id="rId7"/>
    <p:sldId id="299" r:id="rId8"/>
    <p:sldId id="337" r:id="rId9"/>
    <p:sldId id="257" r:id="rId10"/>
    <p:sldId id="338" r:id="rId11"/>
    <p:sldId id="339" r:id="rId12"/>
    <p:sldId id="263" r:id="rId13"/>
    <p:sldId id="336" r:id="rId14"/>
    <p:sldId id="259" r:id="rId15"/>
    <p:sldId id="258" r:id="rId16"/>
    <p:sldId id="333" r:id="rId17"/>
    <p:sldId id="329" r:id="rId18"/>
    <p:sldId id="309" r:id="rId19"/>
    <p:sldId id="334" r:id="rId20"/>
    <p:sldId id="335" r:id="rId21"/>
    <p:sldId id="332" r:id="rId22"/>
  </p:sldIdLst>
  <p:sldSz cx="12192000" cy="6858000"/>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ACA9"/>
    <a:srgbClr val="FFFFFF"/>
    <a:srgbClr val="C8A5B1"/>
    <a:srgbClr val="FFAFA4"/>
    <a:srgbClr val="FFB3A6"/>
    <a:srgbClr val="F3DF9B"/>
    <a:srgbClr val="E6D6A3"/>
    <a:srgbClr val="FBF2D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9C01AE-5851-4F0F-A598-937124CF7C16}" v="9" dt="2026-08-07T01:04:36.575"/>
  </p1510:revLst>
</p1510:revInfo>
</file>

<file path=ppt/tableStyles.xml><?xml version="1.0" encoding="utf-8"?>
<a:tblStyleLst xmlns:a="http://schemas.openxmlformats.org/drawingml/2006/main" def="{0505E3EF-67EA-436B-97B2-0124C06EBD24}">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316" autoAdjust="0"/>
  </p:normalViewPr>
  <p:slideViewPr>
    <p:cSldViewPr snapToGrid="0">
      <p:cViewPr varScale="1">
        <p:scale>
          <a:sx n="64" d="100"/>
          <a:sy n="64" d="100"/>
        </p:scale>
        <p:origin x="1128"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oah, Josephine" userId="1d5b7dfc-3c8b-4083-b407-0cb352ca9551" providerId="ADAL" clId="{8E931059-46D0-4627-AF88-14FD40A10649}"/>
    <pc:docChg chg="undo custSel modSld modNotesMaster modHandout">
      <pc:chgData name="Amoah, Josephine" userId="1d5b7dfc-3c8b-4083-b407-0cb352ca9551" providerId="ADAL" clId="{8E931059-46D0-4627-AF88-14FD40A10649}" dt="2026-08-07T01:13:58.035" v="359" actId="20577"/>
      <pc:docMkLst>
        <pc:docMk/>
      </pc:docMkLst>
      <pc:sldChg chg="addSp delSp modSp mod">
        <pc:chgData name="Amoah, Josephine" userId="1d5b7dfc-3c8b-4083-b407-0cb352ca9551" providerId="ADAL" clId="{8E931059-46D0-4627-AF88-14FD40A10649}" dt="2026-08-07T01:07:17.674" v="354" actId="14100"/>
        <pc:sldMkLst>
          <pc:docMk/>
          <pc:sldMk cId="0" sldId="257"/>
        </pc:sldMkLst>
        <pc:spChg chg="del mod">
          <ac:chgData name="Amoah, Josephine" userId="1d5b7dfc-3c8b-4083-b407-0cb352ca9551" providerId="ADAL" clId="{8E931059-46D0-4627-AF88-14FD40A10649}" dt="2026-08-07T00:46:42.954" v="73"/>
          <ac:spMkLst>
            <pc:docMk/>
            <pc:sldMk cId="0" sldId="257"/>
            <ac:spMk id="6" creationId="{6D8B8A46-7B21-14FE-72DF-03BC37F54CBB}"/>
          </ac:spMkLst>
        </pc:spChg>
        <pc:spChg chg="mod">
          <ac:chgData name="Amoah, Josephine" userId="1d5b7dfc-3c8b-4083-b407-0cb352ca9551" providerId="ADAL" clId="{8E931059-46D0-4627-AF88-14FD40A10649}" dt="2026-08-07T01:05:43.597" v="347" actId="5793"/>
          <ac:spMkLst>
            <pc:docMk/>
            <pc:sldMk cId="0" sldId="257"/>
            <ac:spMk id="8" creationId="{9F1BC5AC-F997-6032-0DBD-9BFEF14CA9A5}"/>
          </ac:spMkLst>
        </pc:spChg>
        <pc:spChg chg="add mod">
          <ac:chgData name="Amoah, Josephine" userId="1d5b7dfc-3c8b-4083-b407-0cb352ca9551" providerId="ADAL" clId="{8E931059-46D0-4627-AF88-14FD40A10649}" dt="2026-08-07T01:06:24.113" v="353" actId="1076"/>
          <ac:spMkLst>
            <pc:docMk/>
            <pc:sldMk cId="0" sldId="257"/>
            <ac:spMk id="10" creationId="{2DED34A0-E388-FBD2-81C6-A416921BB0B1}"/>
          </ac:spMkLst>
        </pc:spChg>
        <pc:graphicFrameChg chg="add mod">
          <ac:chgData name="Amoah, Josephine" userId="1d5b7dfc-3c8b-4083-b407-0cb352ca9551" providerId="ADAL" clId="{8E931059-46D0-4627-AF88-14FD40A10649}" dt="2026-08-07T01:04:25.261" v="324"/>
          <ac:graphicFrameMkLst>
            <pc:docMk/>
            <pc:sldMk cId="0" sldId="257"/>
            <ac:graphicFrameMk id="5" creationId="{624241F7-5049-E364-15E5-A8812B890C31}"/>
          </ac:graphicFrameMkLst>
        </pc:graphicFrameChg>
        <pc:picChg chg="mod">
          <ac:chgData name="Amoah, Josephine" userId="1d5b7dfc-3c8b-4083-b407-0cb352ca9551" providerId="ADAL" clId="{8E931059-46D0-4627-AF88-14FD40A10649}" dt="2026-08-07T01:07:17.674" v="354" actId="14100"/>
          <ac:picMkLst>
            <pc:docMk/>
            <pc:sldMk cId="0" sldId="257"/>
            <ac:picMk id="11" creationId="{D57C146C-555C-34D9-69AC-5F28008BEB20}"/>
          </ac:picMkLst>
        </pc:picChg>
        <pc:picChg chg="mod">
          <ac:chgData name="Amoah, Josephine" userId="1d5b7dfc-3c8b-4083-b407-0cb352ca9551" providerId="ADAL" clId="{8E931059-46D0-4627-AF88-14FD40A10649}" dt="2026-08-07T00:59:09.887" v="322" actId="14100"/>
          <ac:picMkLst>
            <pc:docMk/>
            <pc:sldMk cId="0" sldId="257"/>
            <ac:picMk id="12" creationId="{9F5E22BD-BC42-C57F-5C12-2672446F504D}"/>
          </ac:picMkLst>
        </pc:picChg>
      </pc:sldChg>
      <pc:sldChg chg="modSp mod">
        <pc:chgData name="Amoah, Josephine" userId="1d5b7dfc-3c8b-4083-b407-0cb352ca9551" providerId="ADAL" clId="{8E931059-46D0-4627-AF88-14FD40A10649}" dt="2026-08-07T00:52:13.033" v="140" actId="207"/>
        <pc:sldMkLst>
          <pc:docMk/>
          <pc:sldMk cId="1055655683" sldId="263"/>
        </pc:sldMkLst>
        <pc:spChg chg="mod">
          <ac:chgData name="Amoah, Josephine" userId="1d5b7dfc-3c8b-4083-b407-0cb352ca9551" providerId="ADAL" clId="{8E931059-46D0-4627-AF88-14FD40A10649}" dt="2026-08-07T00:52:13.033" v="140" actId="207"/>
          <ac:spMkLst>
            <pc:docMk/>
            <pc:sldMk cId="1055655683" sldId="263"/>
            <ac:spMk id="2" creationId="{6599DF42-0900-619F-A0E4-33239F8757B1}"/>
          </ac:spMkLst>
        </pc:spChg>
      </pc:sldChg>
      <pc:sldChg chg="modSp mod">
        <pc:chgData name="Amoah, Josephine" userId="1d5b7dfc-3c8b-4083-b407-0cb352ca9551" providerId="ADAL" clId="{8E931059-46D0-4627-AF88-14FD40A10649}" dt="2026-08-07T00:46:48.940" v="82" actId="20577"/>
        <pc:sldMkLst>
          <pc:docMk/>
          <pc:sldMk cId="2352708323" sldId="298"/>
        </pc:sldMkLst>
        <pc:spChg chg="mod">
          <ac:chgData name="Amoah, Josephine" userId="1d5b7dfc-3c8b-4083-b407-0cb352ca9551" providerId="ADAL" clId="{8E931059-46D0-4627-AF88-14FD40A10649}" dt="2026-08-07T00:46:48.940" v="82" actId="20577"/>
          <ac:spMkLst>
            <pc:docMk/>
            <pc:sldMk cId="2352708323" sldId="298"/>
            <ac:spMk id="25" creationId="{72E3743B-CFE8-C23A-81DE-8BE474F936BA}"/>
          </ac:spMkLst>
        </pc:spChg>
      </pc:sldChg>
      <pc:sldChg chg="addSp delSp modSp mod">
        <pc:chgData name="Amoah, Josephine" userId="1d5b7dfc-3c8b-4083-b407-0cb352ca9551" providerId="ADAL" clId="{8E931059-46D0-4627-AF88-14FD40A10649}" dt="2026-08-07T01:13:58.035" v="359" actId="20577"/>
        <pc:sldMkLst>
          <pc:docMk/>
          <pc:sldMk cId="0" sldId="337"/>
        </pc:sldMkLst>
        <pc:spChg chg="mod">
          <ac:chgData name="Amoah, Josephine" userId="1d5b7dfc-3c8b-4083-b407-0cb352ca9551" providerId="ADAL" clId="{8E931059-46D0-4627-AF88-14FD40A10649}" dt="2026-08-07T00:57:52.776" v="310" actId="14100"/>
          <ac:spMkLst>
            <pc:docMk/>
            <pc:sldMk cId="0" sldId="337"/>
            <ac:spMk id="3" creationId="{00000000-0000-0000-0000-000000000000}"/>
          </ac:spMkLst>
        </pc:spChg>
        <pc:spChg chg="mod">
          <ac:chgData name="Amoah, Josephine" userId="1d5b7dfc-3c8b-4083-b407-0cb352ca9551" providerId="ADAL" clId="{8E931059-46D0-4627-AF88-14FD40A10649}" dt="2026-08-07T00:45:39.434" v="42" actId="20577"/>
          <ac:spMkLst>
            <pc:docMk/>
            <pc:sldMk cId="0" sldId="337"/>
            <ac:spMk id="4" creationId="{00000000-0000-0000-0000-000000000000}"/>
          </ac:spMkLst>
        </pc:spChg>
        <pc:spChg chg="mod">
          <ac:chgData name="Amoah, Josephine" userId="1d5b7dfc-3c8b-4083-b407-0cb352ca9551" providerId="ADAL" clId="{8E931059-46D0-4627-AF88-14FD40A10649}" dt="2026-08-07T01:13:58.035" v="359" actId="20577"/>
          <ac:spMkLst>
            <pc:docMk/>
            <pc:sldMk cId="0" sldId="337"/>
            <ac:spMk id="6" creationId="{169D7A96-9E07-4DE3-A539-4E743DCDCDFE}"/>
          </ac:spMkLst>
        </pc:spChg>
        <pc:spChg chg="add del mod">
          <ac:chgData name="Amoah, Josephine" userId="1d5b7dfc-3c8b-4083-b407-0cb352ca9551" providerId="ADAL" clId="{8E931059-46D0-4627-AF88-14FD40A10649}" dt="2026-08-07T00:45:10.507" v="32" actId="767"/>
          <ac:spMkLst>
            <pc:docMk/>
            <pc:sldMk cId="0" sldId="337"/>
            <ac:spMk id="11" creationId="{AC6C9853-A384-9D57-512A-6BCFA584BCD3}"/>
          </ac:spMkLst>
        </pc:spChg>
        <pc:spChg chg="add del mod">
          <ac:chgData name="Amoah, Josephine" userId="1d5b7dfc-3c8b-4083-b407-0cb352ca9551" providerId="ADAL" clId="{8E931059-46D0-4627-AF88-14FD40A10649}" dt="2026-08-07T00:45:08.652" v="30" actId="22"/>
          <ac:spMkLst>
            <pc:docMk/>
            <pc:sldMk cId="0" sldId="337"/>
            <ac:spMk id="15" creationId="{BF2DD1C0-D52A-71D0-8E6E-FE9A0CE92AB9}"/>
          </ac:spMkLst>
        </pc:spChg>
        <pc:graphicFrameChg chg="mod modGraphic">
          <ac:chgData name="Amoah, Josephine" userId="1d5b7dfc-3c8b-4083-b407-0cb352ca9551" providerId="ADAL" clId="{8E931059-46D0-4627-AF88-14FD40A10649}" dt="2026-08-07T00:58:18.329" v="316" actId="14100"/>
          <ac:graphicFrameMkLst>
            <pc:docMk/>
            <pc:sldMk cId="0" sldId="337"/>
            <ac:graphicFrameMk id="10" creationId="{78FC726E-FE99-09F1-BCBB-9B0F7875CD9F}"/>
          </ac:graphicFrameMkLst>
        </pc:graphicFrameChg>
        <pc:picChg chg="mod">
          <ac:chgData name="Amoah, Josephine" userId="1d5b7dfc-3c8b-4083-b407-0cb352ca9551" providerId="ADAL" clId="{8E931059-46D0-4627-AF88-14FD40A10649}" dt="2026-08-07T00:58:29.087" v="318" actId="14100"/>
          <ac:picMkLst>
            <pc:docMk/>
            <pc:sldMk cId="0" sldId="337"/>
            <ac:picMk id="7" creationId="{C4047387-B0C3-0F50-E442-0E06366E8812}"/>
          </ac:picMkLst>
        </pc:picChg>
        <pc:picChg chg="mod">
          <ac:chgData name="Amoah, Josephine" userId="1d5b7dfc-3c8b-4083-b407-0cb352ca9551" providerId="ADAL" clId="{8E931059-46D0-4627-AF88-14FD40A10649}" dt="2026-08-07T00:58:08.286" v="314" actId="1076"/>
          <ac:picMkLst>
            <pc:docMk/>
            <pc:sldMk cId="0" sldId="337"/>
            <ac:picMk id="9" creationId="{1690BA62-BFE8-66BA-7D1E-6D612A84EE28}"/>
          </ac:picMkLst>
        </pc:picChg>
      </pc:sldChg>
      <pc:sldChg chg="modSp mod">
        <pc:chgData name="Amoah, Josephine" userId="1d5b7dfc-3c8b-4083-b407-0cb352ca9551" providerId="ADAL" clId="{8E931059-46D0-4627-AF88-14FD40A10649}" dt="2026-08-07T00:59:22.784" v="323" actId="14100"/>
        <pc:sldMkLst>
          <pc:docMk/>
          <pc:sldMk cId="0" sldId="338"/>
        </pc:sldMkLst>
        <pc:picChg chg="mod">
          <ac:chgData name="Amoah, Josephine" userId="1d5b7dfc-3c8b-4083-b407-0cb352ca9551" providerId="ADAL" clId="{8E931059-46D0-4627-AF88-14FD40A10649}" dt="2026-08-07T00:59:22.784" v="323" actId="14100"/>
          <ac:picMkLst>
            <pc:docMk/>
            <pc:sldMk cId="0" sldId="338"/>
            <ac:picMk id="12" creationId="{E18C13B1-B70D-9025-D639-EE89C9B7884F}"/>
          </ac:picMkLst>
        </pc:picChg>
      </pc:sldChg>
      <pc:sldChg chg="delSp modSp mod">
        <pc:chgData name="Amoah, Josephine" userId="1d5b7dfc-3c8b-4083-b407-0cb352ca9551" providerId="ADAL" clId="{8E931059-46D0-4627-AF88-14FD40A10649}" dt="2026-08-07T00:51:41.424" v="139" actId="14100"/>
        <pc:sldMkLst>
          <pc:docMk/>
          <pc:sldMk cId="0" sldId="339"/>
        </pc:sldMkLst>
        <pc:spChg chg="mod">
          <ac:chgData name="Amoah, Josephine" userId="1d5b7dfc-3c8b-4083-b407-0cb352ca9551" providerId="ADAL" clId="{8E931059-46D0-4627-AF88-14FD40A10649}" dt="2026-08-07T00:51:32.359" v="136" actId="1076"/>
          <ac:spMkLst>
            <pc:docMk/>
            <pc:sldMk cId="0" sldId="339"/>
            <ac:spMk id="11" creationId="{66F04C4D-01A0-5893-A49A-CBEAE3D60C5F}"/>
          </ac:spMkLst>
        </pc:spChg>
        <pc:spChg chg="del mod">
          <ac:chgData name="Amoah, Josephine" userId="1d5b7dfc-3c8b-4083-b407-0cb352ca9551" providerId="ADAL" clId="{8E931059-46D0-4627-AF88-14FD40A10649}" dt="2026-08-07T00:51:04.133" v="129" actId="21"/>
          <ac:spMkLst>
            <pc:docMk/>
            <pc:sldMk cId="0" sldId="339"/>
            <ac:spMk id="12" creationId="{F766C59F-6FAC-A7FE-57B0-F2AC435A1E5B}"/>
          </ac:spMkLst>
        </pc:spChg>
        <pc:picChg chg="mod">
          <ac:chgData name="Amoah, Josephine" userId="1d5b7dfc-3c8b-4083-b407-0cb352ca9551" providerId="ADAL" clId="{8E931059-46D0-4627-AF88-14FD40A10649}" dt="2026-08-07T00:51:37.687" v="138" actId="14100"/>
          <ac:picMkLst>
            <pc:docMk/>
            <pc:sldMk cId="0" sldId="339"/>
            <ac:picMk id="6" creationId="{D174CFAF-FE0F-F3ED-350C-8F6052D0517D}"/>
          </ac:picMkLst>
        </pc:picChg>
        <pc:picChg chg="mod">
          <ac:chgData name="Amoah, Josephine" userId="1d5b7dfc-3c8b-4083-b407-0cb352ca9551" providerId="ADAL" clId="{8E931059-46D0-4627-AF88-14FD40A10649}" dt="2026-08-07T00:51:41.424" v="139" actId="14100"/>
          <ac:picMkLst>
            <pc:docMk/>
            <pc:sldMk cId="0" sldId="339"/>
            <ac:picMk id="8" creationId="{FFDA36F5-50BA-94E9-3350-B8ADB6536F8F}"/>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23.png"/><Relationship Id="rId4"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23.png"/><Relationship Id="rId4"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6480AC-C0DE-4E5E-9ECD-9AE37E3FCB79}" type="doc">
      <dgm:prSet loTypeId="urn:microsoft.com/office/officeart/2005/8/layout/vList4" loCatId="list" qsTypeId="urn:microsoft.com/office/officeart/2005/8/quickstyle/simple1" qsCatId="simple" csTypeId="urn:microsoft.com/office/officeart/2005/8/colors/accent3_1" csCatId="accent3" phldr="1"/>
      <dgm:spPr/>
      <dgm:t>
        <a:bodyPr/>
        <a:lstStyle/>
        <a:p>
          <a:endParaRPr lang="en-US"/>
        </a:p>
      </dgm:t>
    </dgm:pt>
    <dgm:pt modelId="{91969DED-4CB8-4A14-A50B-3F7B848E46B5}">
      <dgm:prSet phldrT="[Text]" phldr="0" custT="1"/>
      <dgm:spPr/>
      <dgm:t>
        <a:bodyPr lIns="36000"/>
        <a:lstStyle/>
        <a:p>
          <a:pPr marL="182880" algn="l">
            <a:lnSpc>
              <a:spcPct val="100000"/>
            </a:lnSpc>
            <a:spcAft>
              <a:spcPts val="0"/>
            </a:spcAft>
            <a:buNone/>
          </a:pPr>
          <a:r>
            <a:rPr lang="en-GB" sz="900" b="0" i="0" dirty="0"/>
            <a:t>Digital inequality: some students may not have a smart mobile phone, Internet connection/ mobile data, private devices.</a:t>
          </a:r>
          <a:endParaRPr lang="en-US" sz="900" b="1" dirty="0"/>
        </a:p>
      </dgm:t>
    </dgm:pt>
    <dgm:pt modelId="{441CD73D-85E1-42A6-BCF8-362A3247E2F3}" type="parTrans" cxnId="{537F2ED0-8BD0-4AD5-B60D-89B660EDA1AC}">
      <dgm:prSet/>
      <dgm:spPr/>
      <dgm:t>
        <a:bodyPr/>
        <a:lstStyle/>
        <a:p>
          <a:pPr marL="182880" algn="l"/>
          <a:endParaRPr lang="en-US" sz="1800"/>
        </a:p>
      </dgm:t>
    </dgm:pt>
    <dgm:pt modelId="{81CA8AA2-C0C3-4381-BA8B-413EDD578B83}" type="sibTrans" cxnId="{537F2ED0-8BD0-4AD5-B60D-89B660EDA1AC}">
      <dgm:prSet/>
      <dgm:spPr/>
      <dgm:t>
        <a:bodyPr/>
        <a:lstStyle/>
        <a:p>
          <a:pPr marL="182880" algn="l"/>
          <a:endParaRPr lang="en-US" sz="1800"/>
        </a:p>
      </dgm:t>
    </dgm:pt>
    <dgm:pt modelId="{3CC73758-10C1-47F8-AFA7-1A986D4DDD60}">
      <dgm:prSet phldrT="[Text]" phldr="0" custT="1"/>
      <dgm:spPr/>
      <dgm:t>
        <a:bodyPr lIns="72000" tIns="252000" anchor="ctr" anchorCtr="0"/>
        <a:lstStyle/>
        <a:p>
          <a:pPr marL="182880" algn="l">
            <a:lnSpc>
              <a:spcPct val="100000"/>
            </a:lnSpc>
            <a:spcAft>
              <a:spcPts val="0"/>
            </a:spcAft>
            <a:buNone/>
          </a:pPr>
          <a:r>
            <a:rPr lang="en-GB" sz="900" b="0" i="0" dirty="0"/>
            <a:t>Insufficient staff; teacher/ school nurse may lack the skills, training, confidence.</a:t>
          </a:r>
          <a:endParaRPr lang="en-US" sz="900" b="1" dirty="0"/>
        </a:p>
      </dgm:t>
    </dgm:pt>
    <dgm:pt modelId="{FF6AE4B6-4A2F-49EE-9316-9AF55E77838B}" type="parTrans" cxnId="{4A69F85D-5C15-48FD-893A-B3050E1BADEB}">
      <dgm:prSet/>
      <dgm:spPr/>
      <dgm:t>
        <a:bodyPr/>
        <a:lstStyle/>
        <a:p>
          <a:pPr marL="182880" algn="l"/>
          <a:endParaRPr lang="en-US" sz="1800"/>
        </a:p>
      </dgm:t>
    </dgm:pt>
    <dgm:pt modelId="{D8170BBA-6035-4773-8431-FEDD687647FF}" type="sibTrans" cxnId="{4A69F85D-5C15-48FD-893A-B3050E1BADEB}">
      <dgm:prSet/>
      <dgm:spPr/>
      <dgm:t>
        <a:bodyPr/>
        <a:lstStyle/>
        <a:p>
          <a:pPr marL="182880" algn="l"/>
          <a:endParaRPr lang="en-US" sz="1800"/>
        </a:p>
      </dgm:t>
    </dgm:pt>
    <dgm:pt modelId="{FD9CA14A-483C-4869-B0C1-7C5FB7EEDBCC}">
      <dgm:prSet phldrT="[Text]" phldr="0" custT="1"/>
      <dgm:spPr/>
      <dgm:t>
        <a:bodyPr lIns="72000" tIns="252000" anchor="ctr" anchorCtr="0"/>
        <a:lstStyle/>
        <a:p>
          <a:pPr marL="365760" algn="l">
            <a:lnSpc>
              <a:spcPct val="100000"/>
            </a:lnSpc>
            <a:spcAft>
              <a:spcPts val="0"/>
            </a:spcAft>
            <a:buNone/>
          </a:pPr>
          <a:endParaRPr lang="en-US" sz="1800" dirty="0"/>
        </a:p>
      </dgm:t>
    </dgm:pt>
    <dgm:pt modelId="{8182A92F-45BA-4CD1-8E43-0B0810A50FEB}" type="parTrans" cxnId="{5EDA943F-300F-408A-A52E-3D5140FD5C22}">
      <dgm:prSet/>
      <dgm:spPr/>
      <dgm:t>
        <a:bodyPr/>
        <a:lstStyle/>
        <a:p>
          <a:pPr marL="182880" algn="l"/>
          <a:endParaRPr lang="en-US" sz="1800"/>
        </a:p>
      </dgm:t>
    </dgm:pt>
    <dgm:pt modelId="{914BB93C-EA8A-4B5B-8F06-30DA7C7F4B7B}" type="sibTrans" cxnId="{5EDA943F-300F-408A-A52E-3D5140FD5C22}">
      <dgm:prSet/>
      <dgm:spPr/>
      <dgm:t>
        <a:bodyPr/>
        <a:lstStyle/>
        <a:p>
          <a:pPr marL="182880" algn="l"/>
          <a:endParaRPr lang="en-US" sz="1800"/>
        </a:p>
      </dgm:t>
    </dgm:pt>
    <dgm:pt modelId="{D2FE027B-4161-41E1-B4D4-02AECB2E3FA0}">
      <dgm:prSet phldrT="[Text]" phldr="0" custT="1"/>
      <dgm:spPr/>
      <dgm:t>
        <a:bodyPr lIns="72000"/>
        <a:lstStyle/>
        <a:p>
          <a:pPr marL="182880" algn="l">
            <a:lnSpc>
              <a:spcPct val="100000"/>
            </a:lnSpc>
            <a:spcAft>
              <a:spcPts val="0"/>
            </a:spcAft>
            <a:buNone/>
          </a:pPr>
          <a:r>
            <a:rPr lang="en-GB" sz="900" b="0" i="0" dirty="0"/>
            <a:t>Wrong information given by friends or social media.</a:t>
          </a:r>
          <a:endParaRPr lang="en-US" sz="900" b="1" dirty="0"/>
        </a:p>
      </dgm:t>
    </dgm:pt>
    <dgm:pt modelId="{88680CFE-3CE0-4842-B3D3-716D3B671238}" type="parTrans" cxnId="{4F4F82A2-02F1-492B-96C1-46C070BEFCE3}">
      <dgm:prSet/>
      <dgm:spPr/>
      <dgm:t>
        <a:bodyPr/>
        <a:lstStyle/>
        <a:p>
          <a:pPr marL="182880" algn="l"/>
          <a:endParaRPr lang="en-US" sz="1800"/>
        </a:p>
      </dgm:t>
    </dgm:pt>
    <dgm:pt modelId="{4D59E06B-629C-40B5-96D3-423B7A56C945}" type="sibTrans" cxnId="{4F4F82A2-02F1-492B-96C1-46C070BEFCE3}">
      <dgm:prSet/>
      <dgm:spPr/>
      <dgm:t>
        <a:bodyPr/>
        <a:lstStyle/>
        <a:p>
          <a:pPr marL="182880" algn="l"/>
          <a:endParaRPr lang="en-US" sz="1800"/>
        </a:p>
      </dgm:t>
    </dgm:pt>
    <dgm:pt modelId="{708719E5-6B1D-43DF-A1F6-7D0621962A43}">
      <dgm:prSet phldrT="[Text]" custT="1"/>
      <dgm:spPr/>
      <dgm:t>
        <a:bodyPr lIns="216000" rIns="180000"/>
        <a:lstStyle/>
        <a:p>
          <a:pPr>
            <a:buNone/>
          </a:pPr>
          <a:r>
            <a:rPr lang="en-GB" sz="900" b="0" i="0" dirty="0"/>
            <a:t>Nicotine dependency: students who suffer from withdrawal symptoms will not need only the digital medium of education but also professional help, beside.</a:t>
          </a:r>
          <a:endParaRPr lang="en-GB" sz="900" dirty="0"/>
        </a:p>
      </dgm:t>
    </dgm:pt>
    <dgm:pt modelId="{72B6F6DB-C8EC-45A4-B07B-B38E11D520C5}" type="parTrans" cxnId="{8A313C44-5655-4BDF-B70A-6B2652360AEE}">
      <dgm:prSet/>
      <dgm:spPr/>
      <dgm:t>
        <a:bodyPr/>
        <a:lstStyle/>
        <a:p>
          <a:endParaRPr lang="en-GB"/>
        </a:p>
      </dgm:t>
    </dgm:pt>
    <dgm:pt modelId="{30526B3D-BAA0-4F25-9A90-C854FA38586C}" type="sibTrans" cxnId="{8A313C44-5655-4BDF-B70A-6B2652360AEE}">
      <dgm:prSet/>
      <dgm:spPr/>
      <dgm:t>
        <a:bodyPr/>
        <a:lstStyle/>
        <a:p>
          <a:endParaRPr lang="en-GB"/>
        </a:p>
      </dgm:t>
    </dgm:pt>
    <dgm:pt modelId="{A8C03FBB-4A75-4460-AEA6-DEAEB9C61496}">
      <dgm:prSet phldrT="[Text]" phldr="0" custT="1"/>
      <dgm:spPr/>
      <dgm:t>
        <a:bodyPr/>
        <a:lstStyle/>
        <a:p>
          <a:pPr marL="182880" algn="l">
            <a:lnSpc>
              <a:spcPct val="100000"/>
            </a:lnSpc>
            <a:spcAft>
              <a:spcPts val="0"/>
            </a:spcAft>
            <a:buNone/>
          </a:pPr>
          <a:r>
            <a:rPr lang="en-GB" sz="900" b="0" i="0" dirty="0"/>
            <a:t>Low participation: adolescents may not open messages they view as boring, judgmental or designed by adults.</a:t>
          </a:r>
          <a:endParaRPr lang="en-US" sz="900" b="1" dirty="0"/>
        </a:p>
      </dgm:t>
    </dgm:pt>
    <dgm:pt modelId="{67361508-930A-4A23-8CFC-BB56DA645C3C}" type="sibTrans" cxnId="{D3D81948-D963-4D1E-AE16-9705EAF510FC}">
      <dgm:prSet/>
      <dgm:spPr/>
      <dgm:t>
        <a:bodyPr/>
        <a:lstStyle/>
        <a:p>
          <a:pPr marL="182880" algn="l"/>
          <a:endParaRPr lang="en-US" sz="1800"/>
        </a:p>
      </dgm:t>
    </dgm:pt>
    <dgm:pt modelId="{4E972F7F-4B1B-47AA-A25B-1FFC561F1C76}" type="parTrans" cxnId="{D3D81948-D963-4D1E-AE16-9705EAF510FC}">
      <dgm:prSet/>
      <dgm:spPr/>
      <dgm:t>
        <a:bodyPr/>
        <a:lstStyle/>
        <a:p>
          <a:pPr marL="182880" algn="l"/>
          <a:endParaRPr lang="en-US" sz="1800"/>
        </a:p>
      </dgm:t>
    </dgm:pt>
    <dgm:pt modelId="{476B6AFB-4BD4-40D6-971C-0718BE532F27}">
      <dgm:prSet phldrT="[Text]" custT="1"/>
      <dgm:spPr/>
      <dgm:t>
        <a:bodyPr lIns="216000" rIns="180000"/>
        <a:lstStyle/>
        <a:p>
          <a:pPr>
            <a:buNone/>
          </a:pPr>
          <a:r>
            <a:rPr lang="en-GB" sz="900" b="0" i="0" dirty="0"/>
            <a:t> Fear of punishment: the intervention could be avoided if students think their vaping is going to be reported to parents etc.</a:t>
          </a:r>
          <a:endParaRPr lang="en-GB" sz="900" dirty="0"/>
        </a:p>
      </dgm:t>
    </dgm:pt>
    <dgm:pt modelId="{58D90EA9-F851-4075-BBD3-66AB9EA3A777}" type="sibTrans" cxnId="{36906224-1D43-4BD5-84B3-EEA301DAD445}">
      <dgm:prSet/>
      <dgm:spPr/>
      <dgm:t>
        <a:bodyPr/>
        <a:lstStyle/>
        <a:p>
          <a:endParaRPr lang="en-GB"/>
        </a:p>
      </dgm:t>
    </dgm:pt>
    <dgm:pt modelId="{E3FFC767-89AD-4A55-9598-7A0C70184593}" type="parTrans" cxnId="{36906224-1D43-4BD5-84B3-EEA301DAD445}">
      <dgm:prSet/>
      <dgm:spPr/>
      <dgm:t>
        <a:bodyPr/>
        <a:lstStyle/>
        <a:p>
          <a:endParaRPr lang="en-GB"/>
        </a:p>
      </dgm:t>
    </dgm:pt>
    <dgm:pt modelId="{9242F4FE-6048-4765-8929-BF29317E9E42}">
      <dgm:prSet phldrT="[Text]" custT="1"/>
      <dgm:spPr/>
      <dgm:t>
        <a:bodyPr lIns="216000" rIns="180000" anchor="ctr" anchorCtr="0"/>
        <a:lstStyle/>
        <a:p>
          <a:pPr>
            <a:buNone/>
          </a:pPr>
          <a:r>
            <a:rPr lang="en-GB" sz="900" b="0" i="0" dirty="0"/>
            <a:t>Socially accepted/ peer pressure; young people may continue vaping as their peers smoke or it is socially cool.</a:t>
          </a:r>
          <a:endParaRPr lang="en-GB" sz="900" dirty="0"/>
        </a:p>
      </dgm:t>
    </dgm:pt>
    <dgm:pt modelId="{F95AD993-BE70-4FD0-9734-1F31901F108A}" type="sibTrans" cxnId="{0D31BFF2-6E98-4EBC-9F5C-17D51B824890}">
      <dgm:prSet/>
      <dgm:spPr/>
      <dgm:t>
        <a:bodyPr/>
        <a:lstStyle/>
        <a:p>
          <a:endParaRPr lang="en-GB"/>
        </a:p>
      </dgm:t>
    </dgm:pt>
    <dgm:pt modelId="{46CCB9E7-F79E-4C2B-B60E-99C8D7F6215F}" type="parTrans" cxnId="{0D31BFF2-6E98-4EBC-9F5C-17D51B824890}">
      <dgm:prSet/>
      <dgm:spPr/>
      <dgm:t>
        <a:bodyPr/>
        <a:lstStyle/>
        <a:p>
          <a:endParaRPr lang="en-GB"/>
        </a:p>
      </dgm:t>
    </dgm:pt>
    <dgm:pt modelId="{E201FBA7-5BD6-47E9-9F80-8967D9C39815}" type="pres">
      <dgm:prSet presAssocID="{A66480AC-C0DE-4E5E-9ECD-9AE37E3FCB79}" presName="linear" presStyleCnt="0">
        <dgm:presLayoutVars>
          <dgm:dir/>
          <dgm:resizeHandles val="exact"/>
        </dgm:presLayoutVars>
      </dgm:prSet>
      <dgm:spPr/>
    </dgm:pt>
    <dgm:pt modelId="{11700981-9418-422E-A942-8550B3E88068}" type="pres">
      <dgm:prSet presAssocID="{A8C03FBB-4A75-4460-AEA6-DEAEB9C61496}" presName="comp" presStyleCnt="0"/>
      <dgm:spPr/>
    </dgm:pt>
    <dgm:pt modelId="{EE474AD8-49FF-4B0F-BCCA-865F0A19D3A4}" type="pres">
      <dgm:prSet presAssocID="{A8C03FBB-4A75-4460-AEA6-DEAEB9C61496}" presName="box" presStyleLbl="node1" presStyleIdx="0" presStyleCnt="7"/>
      <dgm:spPr/>
    </dgm:pt>
    <dgm:pt modelId="{1DD2D934-3D7E-4F0F-B775-48EBC3C84A50}" type="pres">
      <dgm:prSet presAssocID="{A8C03FBB-4A75-4460-AEA6-DEAEB9C61496}" presName="img" presStyleLbl="fgImgPlace1" presStyleIdx="0" presStyleCnt="7"/>
      <dgm:spPr>
        <a:blipFill>
          <a:blip xmlns:r="http://schemas.openxmlformats.org/officeDocument/2006/relationships" r:embed="rId1"/>
          <a:srcRect/>
          <a:stretch>
            <a:fillRect t="-4000" b="-4000"/>
          </a:stretch>
        </a:blipFill>
      </dgm:spPr>
    </dgm:pt>
    <dgm:pt modelId="{5FBA1F4A-2817-4DA0-9374-B5AAB9E91509}" type="pres">
      <dgm:prSet presAssocID="{A8C03FBB-4A75-4460-AEA6-DEAEB9C61496}" presName="text" presStyleLbl="node1" presStyleIdx="0" presStyleCnt="7">
        <dgm:presLayoutVars>
          <dgm:bulletEnabled val="1"/>
        </dgm:presLayoutVars>
      </dgm:prSet>
      <dgm:spPr/>
    </dgm:pt>
    <dgm:pt modelId="{DC721721-7CA8-4C11-BA06-D34C434AB709}" type="pres">
      <dgm:prSet presAssocID="{67361508-930A-4A23-8CFC-BB56DA645C3C}" presName="spacer" presStyleCnt="0"/>
      <dgm:spPr/>
    </dgm:pt>
    <dgm:pt modelId="{AE26BDD3-7E47-4BCA-90EF-40C06AAAD019}" type="pres">
      <dgm:prSet presAssocID="{9242F4FE-6048-4765-8929-BF29317E9E42}" presName="comp" presStyleCnt="0"/>
      <dgm:spPr/>
    </dgm:pt>
    <dgm:pt modelId="{4585A065-EA55-463E-9DE3-14434B89C072}" type="pres">
      <dgm:prSet presAssocID="{9242F4FE-6048-4765-8929-BF29317E9E42}" presName="box" presStyleLbl="node1" presStyleIdx="1" presStyleCnt="7"/>
      <dgm:spPr/>
    </dgm:pt>
    <dgm:pt modelId="{70BACB12-91A3-4214-ABE6-82F53249CB08}" type="pres">
      <dgm:prSet presAssocID="{9242F4FE-6048-4765-8929-BF29317E9E42}" presName="img" presStyleLbl="fgImgPlace1" presStyleIdx="1" presStyleCnt="7"/>
      <dgm:spPr>
        <a:pattFill prst="wave">
          <a:fgClr>
            <a:srgbClr val="FFAFA4"/>
          </a:fgClr>
          <a:bgClr>
            <a:srgbClr val="FBF2D7"/>
          </a:bgClr>
        </a:pattFill>
      </dgm:spPr>
    </dgm:pt>
    <dgm:pt modelId="{8C65FAFE-71DE-4F39-837B-17AC91FC3510}" type="pres">
      <dgm:prSet presAssocID="{9242F4FE-6048-4765-8929-BF29317E9E42}" presName="text" presStyleLbl="node1" presStyleIdx="1" presStyleCnt="7">
        <dgm:presLayoutVars>
          <dgm:bulletEnabled val="1"/>
        </dgm:presLayoutVars>
      </dgm:prSet>
      <dgm:spPr/>
    </dgm:pt>
    <dgm:pt modelId="{580A3987-C703-48AE-B933-01BE68C36658}" type="pres">
      <dgm:prSet presAssocID="{F95AD993-BE70-4FD0-9734-1F31901F108A}" presName="spacer" presStyleCnt="0"/>
      <dgm:spPr/>
    </dgm:pt>
    <dgm:pt modelId="{723C1D35-8AA4-4DF2-9D47-37FF79B42315}" type="pres">
      <dgm:prSet presAssocID="{91969DED-4CB8-4A14-A50B-3F7B848E46B5}" presName="comp" presStyleCnt="0"/>
      <dgm:spPr/>
    </dgm:pt>
    <dgm:pt modelId="{CE5635DD-D119-4AA5-B28A-34922D81C24B}" type="pres">
      <dgm:prSet presAssocID="{91969DED-4CB8-4A14-A50B-3F7B848E46B5}" presName="box" presStyleLbl="node1" presStyleIdx="2" presStyleCnt="7"/>
      <dgm:spPr/>
    </dgm:pt>
    <dgm:pt modelId="{21F0F92F-6DDC-49BD-88C5-E8EBBBD51DAD}" type="pres">
      <dgm:prSet presAssocID="{91969DED-4CB8-4A14-A50B-3F7B848E46B5}" presName="img" presStyleLbl="fgImgPlace1" presStyleIdx="2" presStyleCnt="7"/>
      <dgm:spPr>
        <a:blipFill>
          <a:blip xmlns:r="http://schemas.openxmlformats.org/officeDocument/2006/relationships" r:embed="rId2"/>
          <a:srcRect/>
          <a:stretch>
            <a:fillRect t="-5000" b="-5000"/>
          </a:stretch>
        </a:blipFill>
      </dgm:spPr>
    </dgm:pt>
    <dgm:pt modelId="{05346790-952D-49AF-9B3A-5AC441C674D5}" type="pres">
      <dgm:prSet presAssocID="{91969DED-4CB8-4A14-A50B-3F7B848E46B5}" presName="text" presStyleLbl="node1" presStyleIdx="2" presStyleCnt="7">
        <dgm:presLayoutVars>
          <dgm:bulletEnabled val="1"/>
        </dgm:presLayoutVars>
      </dgm:prSet>
      <dgm:spPr/>
    </dgm:pt>
    <dgm:pt modelId="{9732FF6B-015B-4815-8F84-D36D6B9CA20F}" type="pres">
      <dgm:prSet presAssocID="{81CA8AA2-C0C3-4381-BA8B-413EDD578B83}" presName="spacer" presStyleCnt="0"/>
      <dgm:spPr/>
    </dgm:pt>
    <dgm:pt modelId="{FEF75303-AFAA-4723-BCF2-066DC75A3838}" type="pres">
      <dgm:prSet presAssocID="{708719E5-6B1D-43DF-A1F6-7D0621962A43}" presName="comp" presStyleCnt="0"/>
      <dgm:spPr/>
    </dgm:pt>
    <dgm:pt modelId="{F5F01C4D-5675-480D-AAAD-89C769FB33F4}" type="pres">
      <dgm:prSet presAssocID="{708719E5-6B1D-43DF-A1F6-7D0621962A43}" presName="box" presStyleLbl="node1" presStyleIdx="3" presStyleCnt="7"/>
      <dgm:spPr/>
    </dgm:pt>
    <dgm:pt modelId="{1FCB2AFE-85A2-44C2-BE8F-3483A1436231}" type="pres">
      <dgm:prSet presAssocID="{708719E5-6B1D-43DF-A1F6-7D0621962A43}" presName="img" presStyleLbl="fgImgPlace1" presStyleIdx="3" presStyleCnt="7"/>
      <dgm:spPr>
        <a:pattFill prst="zigZag">
          <a:fgClr>
            <a:srgbClr val="F2ACA9"/>
          </a:fgClr>
          <a:bgClr>
            <a:srgbClr val="FBF2D7"/>
          </a:bgClr>
        </a:pattFill>
      </dgm:spPr>
    </dgm:pt>
    <dgm:pt modelId="{FC7FCF44-52CC-49F1-A7BB-6375CBE4B061}" type="pres">
      <dgm:prSet presAssocID="{708719E5-6B1D-43DF-A1F6-7D0621962A43}" presName="text" presStyleLbl="node1" presStyleIdx="3" presStyleCnt="7">
        <dgm:presLayoutVars>
          <dgm:bulletEnabled val="1"/>
        </dgm:presLayoutVars>
      </dgm:prSet>
      <dgm:spPr/>
    </dgm:pt>
    <dgm:pt modelId="{9872DD7A-AFCD-4564-923D-9459A1B2C71E}" type="pres">
      <dgm:prSet presAssocID="{30526B3D-BAA0-4F25-9A90-C854FA38586C}" presName="spacer" presStyleCnt="0"/>
      <dgm:spPr/>
    </dgm:pt>
    <dgm:pt modelId="{F7EB6B55-13E7-45E5-9CE9-B697E996621E}" type="pres">
      <dgm:prSet presAssocID="{3CC73758-10C1-47F8-AFA7-1A986D4DDD60}" presName="comp" presStyleCnt="0"/>
      <dgm:spPr/>
    </dgm:pt>
    <dgm:pt modelId="{07D2D384-D31B-4DE7-AB22-0F2906CCA953}" type="pres">
      <dgm:prSet presAssocID="{3CC73758-10C1-47F8-AFA7-1A986D4DDD60}" presName="box" presStyleLbl="node1" presStyleIdx="4" presStyleCnt="7"/>
      <dgm:spPr/>
    </dgm:pt>
    <dgm:pt modelId="{BB177B60-739F-4070-8EFC-33146C1A5496}" type="pres">
      <dgm:prSet presAssocID="{3CC73758-10C1-47F8-AFA7-1A986D4DDD60}" presName="img" presStyleLbl="fgImgPlace1" presStyleIdx="4" presStyleCnt="7"/>
      <dgm:spPr>
        <a:blipFill>
          <a:blip xmlns:r="http://schemas.openxmlformats.org/officeDocument/2006/relationships" r:embed="rId3"/>
          <a:srcRect/>
          <a:stretch>
            <a:fillRect t="-5000" b="-5000"/>
          </a:stretch>
        </a:blipFill>
      </dgm:spPr>
    </dgm:pt>
    <dgm:pt modelId="{457D4F21-C288-46F9-985D-CBC147454713}" type="pres">
      <dgm:prSet presAssocID="{3CC73758-10C1-47F8-AFA7-1A986D4DDD60}" presName="text" presStyleLbl="node1" presStyleIdx="4" presStyleCnt="7">
        <dgm:presLayoutVars>
          <dgm:bulletEnabled val="1"/>
        </dgm:presLayoutVars>
      </dgm:prSet>
      <dgm:spPr/>
    </dgm:pt>
    <dgm:pt modelId="{17E54E1A-24A9-4BAC-BEE0-6DA22CCEB64E}" type="pres">
      <dgm:prSet presAssocID="{D8170BBA-6035-4773-8431-FEDD687647FF}" presName="spacer" presStyleCnt="0"/>
      <dgm:spPr/>
    </dgm:pt>
    <dgm:pt modelId="{3DEB4A05-F60D-4606-81DB-EB722E35545E}" type="pres">
      <dgm:prSet presAssocID="{476B6AFB-4BD4-40D6-971C-0718BE532F27}" presName="comp" presStyleCnt="0"/>
      <dgm:spPr/>
    </dgm:pt>
    <dgm:pt modelId="{5D5FB2DE-B87C-472D-8990-1D20D5763045}" type="pres">
      <dgm:prSet presAssocID="{476B6AFB-4BD4-40D6-971C-0718BE532F27}" presName="box" presStyleLbl="node1" presStyleIdx="5" presStyleCnt="7"/>
      <dgm:spPr/>
    </dgm:pt>
    <dgm:pt modelId="{B16C06D7-9D7C-4871-90A2-52B831A0CD46}" type="pres">
      <dgm:prSet presAssocID="{476B6AFB-4BD4-40D6-971C-0718BE532F27}" presName="img" presStyleLbl="fgImgPlace1" presStyleIdx="5" presStyleCnt="7"/>
      <dgm:spPr>
        <a:pattFill prst="lgConfetti">
          <a:fgClr>
            <a:srgbClr val="F2ACA9"/>
          </a:fgClr>
          <a:bgClr>
            <a:schemeClr val="accent3">
              <a:lumMod val="20000"/>
              <a:lumOff val="80000"/>
            </a:schemeClr>
          </a:bgClr>
        </a:pattFill>
      </dgm:spPr>
    </dgm:pt>
    <dgm:pt modelId="{79EC4104-9927-4C4F-B024-834826A950F3}" type="pres">
      <dgm:prSet presAssocID="{476B6AFB-4BD4-40D6-971C-0718BE532F27}" presName="text" presStyleLbl="node1" presStyleIdx="5" presStyleCnt="7">
        <dgm:presLayoutVars>
          <dgm:bulletEnabled val="1"/>
        </dgm:presLayoutVars>
      </dgm:prSet>
      <dgm:spPr/>
    </dgm:pt>
    <dgm:pt modelId="{B55C4D8C-7516-4C54-B65F-AAAEF29DD130}" type="pres">
      <dgm:prSet presAssocID="{58D90EA9-F851-4075-BBD3-66AB9EA3A777}" presName="spacer" presStyleCnt="0"/>
      <dgm:spPr/>
    </dgm:pt>
    <dgm:pt modelId="{7C23E3AA-A292-4355-BA06-E1C0C03719E1}" type="pres">
      <dgm:prSet presAssocID="{D2FE027B-4161-41E1-B4D4-02AECB2E3FA0}" presName="comp" presStyleCnt="0"/>
      <dgm:spPr/>
    </dgm:pt>
    <dgm:pt modelId="{46744611-8797-4049-AF72-D705D4F257C6}" type="pres">
      <dgm:prSet presAssocID="{D2FE027B-4161-41E1-B4D4-02AECB2E3FA0}" presName="box" presStyleLbl="node1" presStyleIdx="6" presStyleCnt="7"/>
      <dgm:spPr/>
    </dgm:pt>
    <dgm:pt modelId="{670411D1-436D-42ED-8630-3E2D3F8573CC}" type="pres">
      <dgm:prSet presAssocID="{D2FE027B-4161-41E1-B4D4-02AECB2E3FA0}" presName="img" presStyleLbl="fgImgPlace1" presStyleIdx="6" presStyleCnt="7"/>
      <dgm:spPr>
        <a:blipFill>
          <a:blip xmlns:r="http://schemas.openxmlformats.org/officeDocument/2006/relationships" r:embed="rId4"/>
          <a:srcRect/>
          <a:stretch>
            <a:fillRect t="-5000" b="-5000"/>
          </a:stretch>
        </a:blipFill>
      </dgm:spPr>
    </dgm:pt>
    <dgm:pt modelId="{0166276F-EF4B-4273-8C5F-2E23B4A0948F}" type="pres">
      <dgm:prSet presAssocID="{D2FE027B-4161-41E1-B4D4-02AECB2E3FA0}" presName="text" presStyleLbl="node1" presStyleIdx="6" presStyleCnt="7">
        <dgm:presLayoutVars>
          <dgm:bulletEnabled val="1"/>
        </dgm:presLayoutVars>
      </dgm:prSet>
      <dgm:spPr/>
    </dgm:pt>
  </dgm:ptLst>
  <dgm:cxnLst>
    <dgm:cxn modelId="{45FC1F0B-8F41-4C4C-85D7-48F8647D141B}" type="presOf" srcId="{3CC73758-10C1-47F8-AFA7-1A986D4DDD60}" destId="{457D4F21-C288-46F9-985D-CBC147454713}" srcOrd="1" destOrd="0" presId="urn:microsoft.com/office/officeart/2005/8/layout/vList4"/>
    <dgm:cxn modelId="{36906224-1D43-4BD5-84B3-EEA301DAD445}" srcId="{A66480AC-C0DE-4E5E-9ECD-9AE37E3FCB79}" destId="{476B6AFB-4BD4-40D6-971C-0718BE532F27}" srcOrd="5" destOrd="0" parTransId="{E3FFC767-89AD-4A55-9598-7A0C70184593}" sibTransId="{58D90EA9-F851-4075-BBD3-66AB9EA3A777}"/>
    <dgm:cxn modelId="{C7BF852C-9566-4AA6-AA12-46DA4A5C0295}" type="presOf" srcId="{A66480AC-C0DE-4E5E-9ECD-9AE37E3FCB79}" destId="{E201FBA7-5BD6-47E9-9F80-8967D9C39815}" srcOrd="0" destOrd="0" presId="urn:microsoft.com/office/officeart/2005/8/layout/vList4"/>
    <dgm:cxn modelId="{57E7B832-AB5E-40A8-B42D-321466D56C53}" type="presOf" srcId="{9242F4FE-6048-4765-8929-BF29317E9E42}" destId="{4585A065-EA55-463E-9DE3-14434B89C072}" srcOrd="0" destOrd="0" presId="urn:microsoft.com/office/officeart/2005/8/layout/vList4"/>
    <dgm:cxn modelId="{8FFFEE3D-1C8F-4636-AFA2-C41C28D7F188}" type="presOf" srcId="{3CC73758-10C1-47F8-AFA7-1A986D4DDD60}" destId="{07D2D384-D31B-4DE7-AB22-0F2906CCA953}" srcOrd="0" destOrd="0" presId="urn:microsoft.com/office/officeart/2005/8/layout/vList4"/>
    <dgm:cxn modelId="{889CDA3E-AAF5-4C2B-AA26-236A635D046F}" type="presOf" srcId="{91969DED-4CB8-4A14-A50B-3F7B848E46B5}" destId="{05346790-952D-49AF-9B3A-5AC441C674D5}" srcOrd="1" destOrd="0" presId="urn:microsoft.com/office/officeart/2005/8/layout/vList4"/>
    <dgm:cxn modelId="{5EDA943F-300F-408A-A52E-3D5140FD5C22}" srcId="{3CC73758-10C1-47F8-AFA7-1A986D4DDD60}" destId="{FD9CA14A-483C-4869-B0C1-7C5FB7EEDBCC}" srcOrd="0" destOrd="0" parTransId="{8182A92F-45BA-4CD1-8E43-0B0810A50FEB}" sibTransId="{914BB93C-EA8A-4B5B-8F06-30DA7C7F4B7B}"/>
    <dgm:cxn modelId="{4A69F85D-5C15-48FD-893A-B3050E1BADEB}" srcId="{A66480AC-C0DE-4E5E-9ECD-9AE37E3FCB79}" destId="{3CC73758-10C1-47F8-AFA7-1A986D4DDD60}" srcOrd="4" destOrd="0" parTransId="{FF6AE4B6-4A2F-49EE-9316-9AF55E77838B}" sibTransId="{D8170BBA-6035-4773-8431-FEDD687647FF}"/>
    <dgm:cxn modelId="{C8563B64-A82A-4C2C-8795-1FA18F14A221}" type="presOf" srcId="{D2FE027B-4161-41E1-B4D4-02AECB2E3FA0}" destId="{0166276F-EF4B-4273-8C5F-2E23B4A0948F}" srcOrd="1" destOrd="0" presId="urn:microsoft.com/office/officeart/2005/8/layout/vList4"/>
    <dgm:cxn modelId="{8A313C44-5655-4BDF-B70A-6B2652360AEE}" srcId="{A66480AC-C0DE-4E5E-9ECD-9AE37E3FCB79}" destId="{708719E5-6B1D-43DF-A1F6-7D0621962A43}" srcOrd="3" destOrd="0" parTransId="{72B6F6DB-C8EC-45A4-B07B-B38E11D520C5}" sibTransId="{30526B3D-BAA0-4F25-9A90-C854FA38586C}"/>
    <dgm:cxn modelId="{D3D81948-D963-4D1E-AE16-9705EAF510FC}" srcId="{A66480AC-C0DE-4E5E-9ECD-9AE37E3FCB79}" destId="{A8C03FBB-4A75-4460-AEA6-DEAEB9C61496}" srcOrd="0" destOrd="0" parTransId="{4E972F7F-4B1B-47AA-A25B-1FFC561F1C76}" sibTransId="{67361508-930A-4A23-8CFC-BB56DA645C3C}"/>
    <dgm:cxn modelId="{5D5FA173-E78D-4B76-A169-649071D93222}" type="presOf" srcId="{D2FE027B-4161-41E1-B4D4-02AECB2E3FA0}" destId="{46744611-8797-4049-AF72-D705D4F257C6}" srcOrd="0" destOrd="0" presId="urn:microsoft.com/office/officeart/2005/8/layout/vList4"/>
    <dgm:cxn modelId="{17E85855-8291-4812-925B-24CB0A8ED49B}" type="presOf" srcId="{FD9CA14A-483C-4869-B0C1-7C5FB7EEDBCC}" destId="{457D4F21-C288-46F9-985D-CBC147454713}" srcOrd="1" destOrd="1" presId="urn:microsoft.com/office/officeart/2005/8/layout/vList4"/>
    <dgm:cxn modelId="{97E1CB76-7759-4B34-838E-D2A7A502F6FA}" type="presOf" srcId="{476B6AFB-4BD4-40D6-971C-0718BE532F27}" destId="{5D5FB2DE-B87C-472D-8990-1D20D5763045}" srcOrd="0" destOrd="0" presId="urn:microsoft.com/office/officeart/2005/8/layout/vList4"/>
    <dgm:cxn modelId="{31D04177-7546-4DBF-B1C6-5EBE244A1CB2}" type="presOf" srcId="{91969DED-4CB8-4A14-A50B-3F7B848E46B5}" destId="{CE5635DD-D119-4AA5-B28A-34922D81C24B}" srcOrd="0" destOrd="0" presId="urn:microsoft.com/office/officeart/2005/8/layout/vList4"/>
    <dgm:cxn modelId="{C2479BA1-2B2A-46A7-AAB0-756B0A74F5FD}" type="presOf" srcId="{708719E5-6B1D-43DF-A1F6-7D0621962A43}" destId="{F5F01C4D-5675-480D-AAAD-89C769FB33F4}" srcOrd="0" destOrd="0" presId="urn:microsoft.com/office/officeart/2005/8/layout/vList4"/>
    <dgm:cxn modelId="{4F4F82A2-02F1-492B-96C1-46C070BEFCE3}" srcId="{A66480AC-C0DE-4E5E-9ECD-9AE37E3FCB79}" destId="{D2FE027B-4161-41E1-B4D4-02AECB2E3FA0}" srcOrd="6" destOrd="0" parTransId="{88680CFE-3CE0-4842-B3D3-716D3B671238}" sibTransId="{4D59E06B-629C-40B5-96D3-423B7A56C945}"/>
    <dgm:cxn modelId="{C3DA97A6-CE76-4729-AB6C-526923FF8D37}" type="presOf" srcId="{9242F4FE-6048-4765-8929-BF29317E9E42}" destId="{8C65FAFE-71DE-4F39-837B-17AC91FC3510}" srcOrd="1" destOrd="0" presId="urn:microsoft.com/office/officeart/2005/8/layout/vList4"/>
    <dgm:cxn modelId="{30A4B6AF-D207-4188-AD46-311AB629622D}" type="presOf" srcId="{A8C03FBB-4A75-4460-AEA6-DEAEB9C61496}" destId="{5FBA1F4A-2817-4DA0-9374-B5AAB9E91509}" srcOrd="1" destOrd="0" presId="urn:microsoft.com/office/officeart/2005/8/layout/vList4"/>
    <dgm:cxn modelId="{6A400EBE-E2BB-4E2B-81CD-7BC4E95542CB}" type="presOf" srcId="{708719E5-6B1D-43DF-A1F6-7D0621962A43}" destId="{FC7FCF44-52CC-49F1-A7BB-6375CBE4B061}" srcOrd="1" destOrd="0" presId="urn:microsoft.com/office/officeart/2005/8/layout/vList4"/>
    <dgm:cxn modelId="{2699AECF-2661-4CED-A21C-69BD6A5BBA7A}" type="presOf" srcId="{A8C03FBB-4A75-4460-AEA6-DEAEB9C61496}" destId="{EE474AD8-49FF-4B0F-BCCA-865F0A19D3A4}" srcOrd="0" destOrd="0" presId="urn:microsoft.com/office/officeart/2005/8/layout/vList4"/>
    <dgm:cxn modelId="{537F2ED0-8BD0-4AD5-B60D-89B660EDA1AC}" srcId="{A66480AC-C0DE-4E5E-9ECD-9AE37E3FCB79}" destId="{91969DED-4CB8-4A14-A50B-3F7B848E46B5}" srcOrd="2" destOrd="0" parTransId="{441CD73D-85E1-42A6-BCF8-362A3247E2F3}" sibTransId="{81CA8AA2-C0C3-4381-BA8B-413EDD578B83}"/>
    <dgm:cxn modelId="{528093DF-18BE-4EB7-B6C2-707F7F1C227F}" type="presOf" srcId="{FD9CA14A-483C-4869-B0C1-7C5FB7EEDBCC}" destId="{07D2D384-D31B-4DE7-AB22-0F2906CCA953}" srcOrd="0" destOrd="1" presId="urn:microsoft.com/office/officeart/2005/8/layout/vList4"/>
    <dgm:cxn modelId="{481A4DEA-8256-4DF4-AE4D-2A10AB2BB4AE}" type="presOf" srcId="{476B6AFB-4BD4-40D6-971C-0718BE532F27}" destId="{79EC4104-9927-4C4F-B024-834826A950F3}" srcOrd="1" destOrd="0" presId="urn:microsoft.com/office/officeart/2005/8/layout/vList4"/>
    <dgm:cxn modelId="{0D31BFF2-6E98-4EBC-9F5C-17D51B824890}" srcId="{A66480AC-C0DE-4E5E-9ECD-9AE37E3FCB79}" destId="{9242F4FE-6048-4765-8929-BF29317E9E42}" srcOrd="1" destOrd="0" parTransId="{46CCB9E7-F79E-4C2B-B60E-99C8D7F6215F}" sibTransId="{F95AD993-BE70-4FD0-9734-1F31901F108A}"/>
    <dgm:cxn modelId="{25C8CF74-61BB-4799-85DF-14B0D41FE9A1}" type="presParOf" srcId="{E201FBA7-5BD6-47E9-9F80-8967D9C39815}" destId="{11700981-9418-422E-A942-8550B3E88068}" srcOrd="0" destOrd="0" presId="urn:microsoft.com/office/officeart/2005/8/layout/vList4"/>
    <dgm:cxn modelId="{365456F5-205E-4DF3-A99A-6423C34BA321}" type="presParOf" srcId="{11700981-9418-422E-A942-8550B3E88068}" destId="{EE474AD8-49FF-4B0F-BCCA-865F0A19D3A4}" srcOrd="0" destOrd="0" presId="urn:microsoft.com/office/officeart/2005/8/layout/vList4"/>
    <dgm:cxn modelId="{29C18FF1-7A35-42F4-95D1-1D16269CF694}" type="presParOf" srcId="{11700981-9418-422E-A942-8550B3E88068}" destId="{1DD2D934-3D7E-4F0F-B775-48EBC3C84A50}" srcOrd="1" destOrd="0" presId="urn:microsoft.com/office/officeart/2005/8/layout/vList4"/>
    <dgm:cxn modelId="{6449FD84-D5CA-4D6B-B652-392663186B01}" type="presParOf" srcId="{11700981-9418-422E-A942-8550B3E88068}" destId="{5FBA1F4A-2817-4DA0-9374-B5AAB9E91509}" srcOrd="2" destOrd="0" presId="urn:microsoft.com/office/officeart/2005/8/layout/vList4"/>
    <dgm:cxn modelId="{438143B9-BD12-4CB3-8C56-88B9D0D6E0D5}" type="presParOf" srcId="{E201FBA7-5BD6-47E9-9F80-8967D9C39815}" destId="{DC721721-7CA8-4C11-BA06-D34C434AB709}" srcOrd="1" destOrd="0" presId="urn:microsoft.com/office/officeart/2005/8/layout/vList4"/>
    <dgm:cxn modelId="{B5D4C283-044C-41C4-9DEC-CAB478F36C49}" type="presParOf" srcId="{E201FBA7-5BD6-47E9-9F80-8967D9C39815}" destId="{AE26BDD3-7E47-4BCA-90EF-40C06AAAD019}" srcOrd="2" destOrd="0" presId="urn:microsoft.com/office/officeart/2005/8/layout/vList4"/>
    <dgm:cxn modelId="{4AE4CD7D-1D90-459E-8D4A-9DD54ADE13B3}" type="presParOf" srcId="{AE26BDD3-7E47-4BCA-90EF-40C06AAAD019}" destId="{4585A065-EA55-463E-9DE3-14434B89C072}" srcOrd="0" destOrd="0" presId="urn:microsoft.com/office/officeart/2005/8/layout/vList4"/>
    <dgm:cxn modelId="{9E7F76A0-B1E4-4699-BC50-9CB93F3D9B29}" type="presParOf" srcId="{AE26BDD3-7E47-4BCA-90EF-40C06AAAD019}" destId="{70BACB12-91A3-4214-ABE6-82F53249CB08}" srcOrd="1" destOrd="0" presId="urn:microsoft.com/office/officeart/2005/8/layout/vList4"/>
    <dgm:cxn modelId="{FA70C816-525B-412B-ADDA-BFF55DFF3B3E}" type="presParOf" srcId="{AE26BDD3-7E47-4BCA-90EF-40C06AAAD019}" destId="{8C65FAFE-71DE-4F39-837B-17AC91FC3510}" srcOrd="2" destOrd="0" presId="urn:microsoft.com/office/officeart/2005/8/layout/vList4"/>
    <dgm:cxn modelId="{4AD41C5E-F951-44F5-87A8-7D7CB27C21FD}" type="presParOf" srcId="{E201FBA7-5BD6-47E9-9F80-8967D9C39815}" destId="{580A3987-C703-48AE-B933-01BE68C36658}" srcOrd="3" destOrd="0" presId="urn:microsoft.com/office/officeart/2005/8/layout/vList4"/>
    <dgm:cxn modelId="{3C830E2C-D3EF-4DB3-A772-98C2D6D9D5F6}" type="presParOf" srcId="{E201FBA7-5BD6-47E9-9F80-8967D9C39815}" destId="{723C1D35-8AA4-4DF2-9D47-37FF79B42315}" srcOrd="4" destOrd="0" presId="urn:microsoft.com/office/officeart/2005/8/layout/vList4"/>
    <dgm:cxn modelId="{7396EE5D-8ABA-4C1B-87FE-BECCF7AF4F80}" type="presParOf" srcId="{723C1D35-8AA4-4DF2-9D47-37FF79B42315}" destId="{CE5635DD-D119-4AA5-B28A-34922D81C24B}" srcOrd="0" destOrd="0" presId="urn:microsoft.com/office/officeart/2005/8/layout/vList4"/>
    <dgm:cxn modelId="{0AB6B55F-4844-495F-ACD5-B62943883B00}" type="presParOf" srcId="{723C1D35-8AA4-4DF2-9D47-37FF79B42315}" destId="{21F0F92F-6DDC-49BD-88C5-E8EBBBD51DAD}" srcOrd="1" destOrd="0" presId="urn:microsoft.com/office/officeart/2005/8/layout/vList4"/>
    <dgm:cxn modelId="{729EE9BF-8C04-4421-BF63-BEB0C4017D60}" type="presParOf" srcId="{723C1D35-8AA4-4DF2-9D47-37FF79B42315}" destId="{05346790-952D-49AF-9B3A-5AC441C674D5}" srcOrd="2" destOrd="0" presId="urn:microsoft.com/office/officeart/2005/8/layout/vList4"/>
    <dgm:cxn modelId="{3DD8D984-8240-471F-9FDA-6425A95AB187}" type="presParOf" srcId="{E201FBA7-5BD6-47E9-9F80-8967D9C39815}" destId="{9732FF6B-015B-4815-8F84-D36D6B9CA20F}" srcOrd="5" destOrd="0" presId="urn:microsoft.com/office/officeart/2005/8/layout/vList4"/>
    <dgm:cxn modelId="{871EF982-07A1-4602-9F72-895A6865F677}" type="presParOf" srcId="{E201FBA7-5BD6-47E9-9F80-8967D9C39815}" destId="{FEF75303-AFAA-4723-BCF2-066DC75A3838}" srcOrd="6" destOrd="0" presId="urn:microsoft.com/office/officeart/2005/8/layout/vList4"/>
    <dgm:cxn modelId="{812712FF-60D1-4CCA-8248-88813ECED891}" type="presParOf" srcId="{FEF75303-AFAA-4723-BCF2-066DC75A3838}" destId="{F5F01C4D-5675-480D-AAAD-89C769FB33F4}" srcOrd="0" destOrd="0" presId="urn:microsoft.com/office/officeart/2005/8/layout/vList4"/>
    <dgm:cxn modelId="{9A10E25D-13F1-48E9-92F5-8D08DB176527}" type="presParOf" srcId="{FEF75303-AFAA-4723-BCF2-066DC75A3838}" destId="{1FCB2AFE-85A2-44C2-BE8F-3483A1436231}" srcOrd="1" destOrd="0" presId="urn:microsoft.com/office/officeart/2005/8/layout/vList4"/>
    <dgm:cxn modelId="{1903D67E-2EC2-4B99-89F5-2C8E570AD4AC}" type="presParOf" srcId="{FEF75303-AFAA-4723-BCF2-066DC75A3838}" destId="{FC7FCF44-52CC-49F1-A7BB-6375CBE4B061}" srcOrd="2" destOrd="0" presId="urn:microsoft.com/office/officeart/2005/8/layout/vList4"/>
    <dgm:cxn modelId="{532645D5-9E83-4B9A-8D93-C1C0E8961063}" type="presParOf" srcId="{E201FBA7-5BD6-47E9-9F80-8967D9C39815}" destId="{9872DD7A-AFCD-4564-923D-9459A1B2C71E}" srcOrd="7" destOrd="0" presId="urn:microsoft.com/office/officeart/2005/8/layout/vList4"/>
    <dgm:cxn modelId="{83AE9B8E-96E5-48C5-B6E2-AD5859035BDA}" type="presParOf" srcId="{E201FBA7-5BD6-47E9-9F80-8967D9C39815}" destId="{F7EB6B55-13E7-45E5-9CE9-B697E996621E}" srcOrd="8" destOrd="0" presId="urn:microsoft.com/office/officeart/2005/8/layout/vList4"/>
    <dgm:cxn modelId="{5A338A41-F538-43AB-B5A0-F104EEF22D25}" type="presParOf" srcId="{F7EB6B55-13E7-45E5-9CE9-B697E996621E}" destId="{07D2D384-D31B-4DE7-AB22-0F2906CCA953}" srcOrd="0" destOrd="0" presId="urn:microsoft.com/office/officeart/2005/8/layout/vList4"/>
    <dgm:cxn modelId="{639A81B4-78A3-46F6-BF83-192634CBE8CD}" type="presParOf" srcId="{F7EB6B55-13E7-45E5-9CE9-B697E996621E}" destId="{BB177B60-739F-4070-8EFC-33146C1A5496}" srcOrd="1" destOrd="0" presId="urn:microsoft.com/office/officeart/2005/8/layout/vList4"/>
    <dgm:cxn modelId="{80570020-C057-4B3B-8C03-FCE192236D60}" type="presParOf" srcId="{F7EB6B55-13E7-45E5-9CE9-B697E996621E}" destId="{457D4F21-C288-46F9-985D-CBC147454713}" srcOrd="2" destOrd="0" presId="urn:microsoft.com/office/officeart/2005/8/layout/vList4"/>
    <dgm:cxn modelId="{4B1E312F-A63F-4A9B-91DB-6182A6836069}" type="presParOf" srcId="{E201FBA7-5BD6-47E9-9F80-8967D9C39815}" destId="{17E54E1A-24A9-4BAC-BEE0-6DA22CCEB64E}" srcOrd="9" destOrd="0" presId="urn:microsoft.com/office/officeart/2005/8/layout/vList4"/>
    <dgm:cxn modelId="{1381285F-EDD4-4CA3-87B4-34ACAB3350C6}" type="presParOf" srcId="{E201FBA7-5BD6-47E9-9F80-8967D9C39815}" destId="{3DEB4A05-F60D-4606-81DB-EB722E35545E}" srcOrd="10" destOrd="0" presId="urn:microsoft.com/office/officeart/2005/8/layout/vList4"/>
    <dgm:cxn modelId="{54E63364-716E-4835-A409-2665388FCB4F}" type="presParOf" srcId="{3DEB4A05-F60D-4606-81DB-EB722E35545E}" destId="{5D5FB2DE-B87C-472D-8990-1D20D5763045}" srcOrd="0" destOrd="0" presId="urn:microsoft.com/office/officeart/2005/8/layout/vList4"/>
    <dgm:cxn modelId="{2B3AE7E4-CB0A-4405-98CC-476D1EEC86CC}" type="presParOf" srcId="{3DEB4A05-F60D-4606-81DB-EB722E35545E}" destId="{B16C06D7-9D7C-4871-90A2-52B831A0CD46}" srcOrd="1" destOrd="0" presId="urn:microsoft.com/office/officeart/2005/8/layout/vList4"/>
    <dgm:cxn modelId="{9748E66E-0A6E-408F-92F6-6D5E0A91AF90}" type="presParOf" srcId="{3DEB4A05-F60D-4606-81DB-EB722E35545E}" destId="{79EC4104-9927-4C4F-B024-834826A950F3}" srcOrd="2" destOrd="0" presId="urn:microsoft.com/office/officeart/2005/8/layout/vList4"/>
    <dgm:cxn modelId="{4DE9B417-2E01-4B67-96E3-51A933AB60C8}" type="presParOf" srcId="{E201FBA7-5BD6-47E9-9F80-8967D9C39815}" destId="{B55C4D8C-7516-4C54-B65F-AAAEF29DD130}" srcOrd="11" destOrd="0" presId="urn:microsoft.com/office/officeart/2005/8/layout/vList4"/>
    <dgm:cxn modelId="{E2360B6E-E070-4E65-8AEA-B4B846E9CF8E}" type="presParOf" srcId="{E201FBA7-5BD6-47E9-9F80-8967D9C39815}" destId="{7C23E3AA-A292-4355-BA06-E1C0C03719E1}" srcOrd="12" destOrd="0" presId="urn:microsoft.com/office/officeart/2005/8/layout/vList4"/>
    <dgm:cxn modelId="{753AE087-F37D-41CD-AB61-0E3977CFB95C}" type="presParOf" srcId="{7C23E3AA-A292-4355-BA06-E1C0C03719E1}" destId="{46744611-8797-4049-AF72-D705D4F257C6}" srcOrd="0" destOrd="0" presId="urn:microsoft.com/office/officeart/2005/8/layout/vList4"/>
    <dgm:cxn modelId="{EE91CAC3-7157-4037-95BE-20664D3E0833}" type="presParOf" srcId="{7C23E3AA-A292-4355-BA06-E1C0C03719E1}" destId="{670411D1-436D-42ED-8630-3E2D3F8573CC}" srcOrd="1" destOrd="0" presId="urn:microsoft.com/office/officeart/2005/8/layout/vList4"/>
    <dgm:cxn modelId="{49C8540E-C9A1-4552-ACC2-D20200D5F406}" type="presParOf" srcId="{7C23E3AA-A292-4355-BA06-E1C0C03719E1}" destId="{0166276F-EF4B-4273-8C5F-2E23B4A0948F}"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474AD8-49FF-4B0F-BCCA-865F0A19D3A4}">
      <dsp:nvSpPr>
        <dsp:cNvPr id="0" name=""/>
        <dsp:cNvSpPr/>
      </dsp:nvSpPr>
      <dsp:spPr>
        <a:xfrm>
          <a:off x="0" y="0"/>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182880" lvl="0" indent="0" algn="l" defTabSz="400050">
            <a:lnSpc>
              <a:spcPct val="100000"/>
            </a:lnSpc>
            <a:spcBef>
              <a:spcPct val="0"/>
            </a:spcBef>
            <a:spcAft>
              <a:spcPts val="0"/>
            </a:spcAft>
            <a:buNone/>
          </a:pPr>
          <a:r>
            <a:rPr lang="en-GB" sz="900" b="0" i="0" kern="1200" dirty="0"/>
            <a:t>Low participation: adolescents may not open messages they view as boring, judgmental or designed by adults.</a:t>
          </a:r>
          <a:endParaRPr lang="en-US" sz="900" b="1" kern="1200" dirty="0"/>
        </a:p>
      </dsp:txBody>
      <dsp:txXfrm>
        <a:off x="1024280" y="0"/>
        <a:ext cx="3868394" cy="457456"/>
      </dsp:txXfrm>
    </dsp:sp>
    <dsp:sp modelId="{1DD2D934-3D7E-4F0F-B775-48EBC3C84A50}">
      <dsp:nvSpPr>
        <dsp:cNvPr id="0" name=""/>
        <dsp:cNvSpPr/>
      </dsp:nvSpPr>
      <dsp:spPr>
        <a:xfrm>
          <a:off x="45745" y="45745"/>
          <a:ext cx="978535" cy="365965"/>
        </a:xfrm>
        <a:prstGeom prst="roundRect">
          <a:avLst>
            <a:gd name="adj" fmla="val 10000"/>
          </a:avLst>
        </a:prstGeom>
        <a:blipFill>
          <a:blip xmlns:r="http://schemas.openxmlformats.org/officeDocument/2006/relationships" r:embed="rId1"/>
          <a:srcRect/>
          <a:stretch>
            <a:fillRect t="-4000" b="-4000"/>
          </a:stretch>
        </a:blip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585A065-EA55-463E-9DE3-14434B89C072}">
      <dsp:nvSpPr>
        <dsp:cNvPr id="0" name=""/>
        <dsp:cNvSpPr/>
      </dsp:nvSpPr>
      <dsp:spPr>
        <a:xfrm>
          <a:off x="0" y="503202"/>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000" tIns="34290" rIns="180000" bIns="34290" numCol="1" spcCol="1270" anchor="ctr" anchorCtr="0">
          <a:noAutofit/>
        </a:bodyPr>
        <a:lstStyle/>
        <a:p>
          <a:pPr marL="0" lvl="0" indent="0" algn="l" defTabSz="400050">
            <a:lnSpc>
              <a:spcPct val="90000"/>
            </a:lnSpc>
            <a:spcBef>
              <a:spcPct val="0"/>
            </a:spcBef>
            <a:spcAft>
              <a:spcPct val="35000"/>
            </a:spcAft>
            <a:buNone/>
          </a:pPr>
          <a:r>
            <a:rPr lang="en-GB" sz="900" b="0" i="0" kern="1200" dirty="0"/>
            <a:t>Socially accepted/ peer pressure; young people may continue vaping as their peers smoke or it is socially cool.</a:t>
          </a:r>
          <a:endParaRPr lang="en-GB" sz="900" kern="1200" dirty="0"/>
        </a:p>
      </dsp:txBody>
      <dsp:txXfrm>
        <a:off x="1024280" y="503202"/>
        <a:ext cx="3868394" cy="457456"/>
      </dsp:txXfrm>
    </dsp:sp>
    <dsp:sp modelId="{70BACB12-91A3-4214-ABE6-82F53249CB08}">
      <dsp:nvSpPr>
        <dsp:cNvPr id="0" name=""/>
        <dsp:cNvSpPr/>
      </dsp:nvSpPr>
      <dsp:spPr>
        <a:xfrm>
          <a:off x="45745" y="548947"/>
          <a:ext cx="978535" cy="365965"/>
        </a:xfrm>
        <a:prstGeom prst="roundRect">
          <a:avLst>
            <a:gd name="adj" fmla="val 10000"/>
          </a:avLst>
        </a:prstGeom>
        <a:pattFill prst="wave">
          <a:fgClr>
            <a:srgbClr val="FFAFA4"/>
          </a:fgClr>
          <a:bgClr>
            <a:srgbClr val="FBF2D7"/>
          </a:bgClr>
        </a:patt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5635DD-D119-4AA5-B28A-34922D81C24B}">
      <dsp:nvSpPr>
        <dsp:cNvPr id="0" name=""/>
        <dsp:cNvSpPr/>
      </dsp:nvSpPr>
      <dsp:spPr>
        <a:xfrm>
          <a:off x="0" y="1006404"/>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0" tIns="34290" rIns="34290" bIns="34290" numCol="1" spcCol="1270" anchor="ctr" anchorCtr="0">
          <a:noAutofit/>
        </a:bodyPr>
        <a:lstStyle/>
        <a:p>
          <a:pPr marL="182880" lvl="0" indent="0" algn="l" defTabSz="400050">
            <a:lnSpc>
              <a:spcPct val="100000"/>
            </a:lnSpc>
            <a:spcBef>
              <a:spcPct val="0"/>
            </a:spcBef>
            <a:spcAft>
              <a:spcPts val="0"/>
            </a:spcAft>
            <a:buNone/>
          </a:pPr>
          <a:r>
            <a:rPr lang="en-GB" sz="900" b="0" i="0" kern="1200" dirty="0"/>
            <a:t>Digital inequality: some students may not have a smart mobile phone, Internet connection/ mobile data, private devices.</a:t>
          </a:r>
          <a:endParaRPr lang="en-US" sz="900" b="1" kern="1200" dirty="0"/>
        </a:p>
      </dsp:txBody>
      <dsp:txXfrm>
        <a:off x="1024280" y="1006404"/>
        <a:ext cx="3868394" cy="457456"/>
      </dsp:txXfrm>
    </dsp:sp>
    <dsp:sp modelId="{21F0F92F-6DDC-49BD-88C5-E8EBBBD51DAD}">
      <dsp:nvSpPr>
        <dsp:cNvPr id="0" name=""/>
        <dsp:cNvSpPr/>
      </dsp:nvSpPr>
      <dsp:spPr>
        <a:xfrm>
          <a:off x="45745" y="1052150"/>
          <a:ext cx="978535" cy="365965"/>
        </a:xfrm>
        <a:prstGeom prst="roundRect">
          <a:avLst>
            <a:gd name="adj" fmla="val 10000"/>
          </a:avLst>
        </a:prstGeom>
        <a:blipFill>
          <a:blip xmlns:r="http://schemas.openxmlformats.org/officeDocument/2006/relationships" r:embed="rId2"/>
          <a:srcRect/>
          <a:stretch>
            <a:fillRect t="-5000" b="-5000"/>
          </a:stretch>
        </a:blip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5F01C4D-5675-480D-AAAD-89C769FB33F4}">
      <dsp:nvSpPr>
        <dsp:cNvPr id="0" name=""/>
        <dsp:cNvSpPr/>
      </dsp:nvSpPr>
      <dsp:spPr>
        <a:xfrm>
          <a:off x="0" y="1509606"/>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000" tIns="34290" rIns="180000" bIns="34290" numCol="1" spcCol="1270" anchor="ctr" anchorCtr="0">
          <a:noAutofit/>
        </a:bodyPr>
        <a:lstStyle/>
        <a:p>
          <a:pPr marL="0" lvl="0" indent="0" algn="l" defTabSz="400050">
            <a:lnSpc>
              <a:spcPct val="90000"/>
            </a:lnSpc>
            <a:spcBef>
              <a:spcPct val="0"/>
            </a:spcBef>
            <a:spcAft>
              <a:spcPct val="35000"/>
            </a:spcAft>
            <a:buNone/>
          </a:pPr>
          <a:r>
            <a:rPr lang="en-GB" sz="900" b="0" i="0" kern="1200" dirty="0"/>
            <a:t>Nicotine dependency: students who suffer from withdrawal symptoms will not need only the digital medium of education but also professional help, beside.</a:t>
          </a:r>
          <a:endParaRPr lang="en-GB" sz="900" kern="1200" dirty="0"/>
        </a:p>
      </dsp:txBody>
      <dsp:txXfrm>
        <a:off x="1024280" y="1509606"/>
        <a:ext cx="3868394" cy="457456"/>
      </dsp:txXfrm>
    </dsp:sp>
    <dsp:sp modelId="{1FCB2AFE-85A2-44C2-BE8F-3483A1436231}">
      <dsp:nvSpPr>
        <dsp:cNvPr id="0" name=""/>
        <dsp:cNvSpPr/>
      </dsp:nvSpPr>
      <dsp:spPr>
        <a:xfrm>
          <a:off x="45745" y="1555352"/>
          <a:ext cx="978535" cy="365965"/>
        </a:xfrm>
        <a:prstGeom prst="roundRect">
          <a:avLst>
            <a:gd name="adj" fmla="val 10000"/>
          </a:avLst>
        </a:prstGeom>
        <a:pattFill prst="zigZag">
          <a:fgClr>
            <a:srgbClr val="F2ACA9"/>
          </a:fgClr>
          <a:bgClr>
            <a:srgbClr val="FBF2D7"/>
          </a:bgClr>
        </a:patt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7D2D384-D31B-4DE7-AB22-0F2906CCA953}">
      <dsp:nvSpPr>
        <dsp:cNvPr id="0" name=""/>
        <dsp:cNvSpPr/>
      </dsp:nvSpPr>
      <dsp:spPr>
        <a:xfrm>
          <a:off x="0" y="2012808"/>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0" tIns="252000" rIns="34290" bIns="34290" numCol="1" spcCol="1270" anchor="ctr" anchorCtr="0">
          <a:noAutofit/>
        </a:bodyPr>
        <a:lstStyle/>
        <a:p>
          <a:pPr marL="182880" lvl="0" indent="0" algn="l" defTabSz="400050">
            <a:lnSpc>
              <a:spcPct val="100000"/>
            </a:lnSpc>
            <a:spcBef>
              <a:spcPct val="0"/>
            </a:spcBef>
            <a:spcAft>
              <a:spcPts val="0"/>
            </a:spcAft>
            <a:buNone/>
          </a:pPr>
          <a:r>
            <a:rPr lang="en-GB" sz="900" b="0" i="0" kern="1200" dirty="0"/>
            <a:t>Insufficient staff; teacher/ school nurse may lack the skills, training, confidence.</a:t>
          </a:r>
          <a:endParaRPr lang="en-US" sz="900" b="1" kern="1200" dirty="0"/>
        </a:p>
        <a:p>
          <a:pPr marL="365760" lvl="1" indent="-171450" algn="l" defTabSz="800100">
            <a:lnSpc>
              <a:spcPct val="100000"/>
            </a:lnSpc>
            <a:spcBef>
              <a:spcPct val="0"/>
            </a:spcBef>
            <a:spcAft>
              <a:spcPts val="0"/>
            </a:spcAft>
            <a:buNone/>
          </a:pPr>
          <a:endParaRPr lang="en-US" sz="1800" kern="1200" dirty="0"/>
        </a:p>
      </dsp:txBody>
      <dsp:txXfrm>
        <a:off x="1024280" y="2012808"/>
        <a:ext cx="3868394" cy="457456"/>
      </dsp:txXfrm>
    </dsp:sp>
    <dsp:sp modelId="{BB177B60-739F-4070-8EFC-33146C1A5496}">
      <dsp:nvSpPr>
        <dsp:cNvPr id="0" name=""/>
        <dsp:cNvSpPr/>
      </dsp:nvSpPr>
      <dsp:spPr>
        <a:xfrm>
          <a:off x="45745" y="2058554"/>
          <a:ext cx="978535" cy="365965"/>
        </a:xfrm>
        <a:prstGeom prst="roundRect">
          <a:avLst>
            <a:gd name="adj" fmla="val 10000"/>
          </a:avLst>
        </a:prstGeom>
        <a:blipFill>
          <a:blip xmlns:r="http://schemas.openxmlformats.org/officeDocument/2006/relationships" r:embed="rId3"/>
          <a:srcRect/>
          <a:stretch>
            <a:fillRect t="-5000" b="-5000"/>
          </a:stretch>
        </a:blip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5FB2DE-B87C-472D-8990-1D20D5763045}">
      <dsp:nvSpPr>
        <dsp:cNvPr id="0" name=""/>
        <dsp:cNvSpPr/>
      </dsp:nvSpPr>
      <dsp:spPr>
        <a:xfrm>
          <a:off x="0" y="2516011"/>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000" tIns="34290" rIns="180000" bIns="34290" numCol="1" spcCol="1270" anchor="ctr" anchorCtr="0">
          <a:noAutofit/>
        </a:bodyPr>
        <a:lstStyle/>
        <a:p>
          <a:pPr marL="0" lvl="0" indent="0" algn="l" defTabSz="400050">
            <a:lnSpc>
              <a:spcPct val="90000"/>
            </a:lnSpc>
            <a:spcBef>
              <a:spcPct val="0"/>
            </a:spcBef>
            <a:spcAft>
              <a:spcPct val="35000"/>
            </a:spcAft>
            <a:buNone/>
          </a:pPr>
          <a:r>
            <a:rPr lang="en-GB" sz="900" b="0" i="0" kern="1200" dirty="0"/>
            <a:t> Fear of punishment: the intervention could be avoided if students think their vaping is going to be reported to parents etc.</a:t>
          </a:r>
          <a:endParaRPr lang="en-GB" sz="900" kern="1200" dirty="0"/>
        </a:p>
      </dsp:txBody>
      <dsp:txXfrm>
        <a:off x="1024280" y="2516011"/>
        <a:ext cx="3868394" cy="457456"/>
      </dsp:txXfrm>
    </dsp:sp>
    <dsp:sp modelId="{B16C06D7-9D7C-4871-90A2-52B831A0CD46}">
      <dsp:nvSpPr>
        <dsp:cNvPr id="0" name=""/>
        <dsp:cNvSpPr/>
      </dsp:nvSpPr>
      <dsp:spPr>
        <a:xfrm>
          <a:off x="45745" y="2561756"/>
          <a:ext cx="978535" cy="365965"/>
        </a:xfrm>
        <a:prstGeom prst="roundRect">
          <a:avLst>
            <a:gd name="adj" fmla="val 10000"/>
          </a:avLst>
        </a:prstGeom>
        <a:pattFill prst="lgConfetti">
          <a:fgClr>
            <a:srgbClr val="F2ACA9"/>
          </a:fgClr>
          <a:bgClr>
            <a:schemeClr val="accent3">
              <a:lumMod val="20000"/>
              <a:lumOff val="80000"/>
            </a:schemeClr>
          </a:bgClr>
        </a:patt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744611-8797-4049-AF72-D705D4F257C6}">
      <dsp:nvSpPr>
        <dsp:cNvPr id="0" name=""/>
        <dsp:cNvSpPr/>
      </dsp:nvSpPr>
      <dsp:spPr>
        <a:xfrm>
          <a:off x="0" y="3019213"/>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0" tIns="34290" rIns="34290" bIns="34290" numCol="1" spcCol="1270" anchor="ctr" anchorCtr="0">
          <a:noAutofit/>
        </a:bodyPr>
        <a:lstStyle/>
        <a:p>
          <a:pPr marL="182880" lvl="0" indent="0" algn="l" defTabSz="400050">
            <a:lnSpc>
              <a:spcPct val="100000"/>
            </a:lnSpc>
            <a:spcBef>
              <a:spcPct val="0"/>
            </a:spcBef>
            <a:spcAft>
              <a:spcPts val="0"/>
            </a:spcAft>
            <a:buNone/>
          </a:pPr>
          <a:r>
            <a:rPr lang="en-GB" sz="900" b="0" i="0" kern="1200" dirty="0"/>
            <a:t>Wrong information given by friends or social media.</a:t>
          </a:r>
          <a:endParaRPr lang="en-US" sz="900" b="1" kern="1200" dirty="0"/>
        </a:p>
      </dsp:txBody>
      <dsp:txXfrm>
        <a:off x="1024280" y="3019213"/>
        <a:ext cx="3868394" cy="457456"/>
      </dsp:txXfrm>
    </dsp:sp>
    <dsp:sp modelId="{670411D1-436D-42ED-8630-3E2D3F8573CC}">
      <dsp:nvSpPr>
        <dsp:cNvPr id="0" name=""/>
        <dsp:cNvSpPr/>
      </dsp:nvSpPr>
      <dsp:spPr>
        <a:xfrm>
          <a:off x="45745" y="3064958"/>
          <a:ext cx="978535" cy="365965"/>
        </a:xfrm>
        <a:prstGeom prst="roundRect">
          <a:avLst>
            <a:gd name="adj" fmla="val 10000"/>
          </a:avLst>
        </a:prstGeom>
        <a:blipFill>
          <a:blip xmlns:r="http://schemas.openxmlformats.org/officeDocument/2006/relationships" r:embed="rId4"/>
          <a:srcRect/>
          <a:stretch>
            <a:fillRect t="-5000" b="-5000"/>
          </a:stretch>
        </a:blip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7C6B4B7-5B04-9AD8-5D6A-8846B9A2BA4F}"/>
              </a:ext>
            </a:extLst>
          </p:cNvPr>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30FBE4B-FBF7-BD1A-139F-83C286BC84C8}"/>
              </a:ext>
            </a:extLst>
          </p:cNvPr>
          <p:cNvSpPr>
            <a:spLocks noGrp="1"/>
          </p:cNvSpPr>
          <p:nvPr>
            <p:ph type="dt" sz="quarter" idx="1"/>
          </p:nvPr>
        </p:nvSpPr>
        <p:spPr>
          <a:xfrm>
            <a:off x="3850443" y="0"/>
            <a:ext cx="2945659" cy="498135"/>
          </a:xfrm>
          <a:prstGeom prst="rect">
            <a:avLst/>
          </a:prstGeom>
        </p:spPr>
        <p:txBody>
          <a:bodyPr vert="horz" lIns="91440" tIns="45720" rIns="91440" bIns="45720" rtlCol="0"/>
          <a:lstStyle>
            <a:lvl1pPr algn="r">
              <a:defRPr sz="1200"/>
            </a:lvl1pPr>
          </a:lstStyle>
          <a:p>
            <a:fld id="{7C600BAC-FB81-492E-97B7-A02B7B36BE0F}" type="datetimeFigureOut">
              <a:rPr lang="en-US" smtClean="0"/>
              <a:t>8/7/2026</a:t>
            </a:fld>
            <a:endParaRPr lang="en-US" dirty="0"/>
          </a:p>
        </p:txBody>
      </p:sp>
      <p:sp>
        <p:nvSpPr>
          <p:cNvPr id="4" name="Footer Placeholder 3">
            <a:extLst>
              <a:ext uri="{FF2B5EF4-FFF2-40B4-BE49-F238E27FC236}">
                <a16:creationId xmlns:a16="http://schemas.microsoft.com/office/drawing/2014/main" id="{9CA19583-E7E7-5714-7287-DE2308D2A6CF}"/>
              </a:ext>
            </a:extLst>
          </p:cNvPr>
          <p:cNvSpPr>
            <a:spLocks noGrp="1"/>
          </p:cNvSpPr>
          <p:nvPr>
            <p:ph type="ftr" sz="quarter" idx="2"/>
          </p:nvPr>
        </p:nvSpPr>
        <p:spPr>
          <a:xfrm>
            <a:off x="0" y="9430091"/>
            <a:ext cx="2945659" cy="498134"/>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F549DF6-D32F-D283-FFE9-E677A74D18E2}"/>
              </a:ext>
            </a:extLst>
          </p:cNvPr>
          <p:cNvSpPr>
            <a:spLocks noGrp="1"/>
          </p:cNvSpPr>
          <p:nvPr>
            <p:ph type="sldNum" sz="quarter" idx="3"/>
          </p:nvPr>
        </p:nvSpPr>
        <p:spPr>
          <a:xfrm>
            <a:off x="3850443" y="9430091"/>
            <a:ext cx="2945659" cy="498134"/>
          </a:xfrm>
          <a:prstGeom prst="rect">
            <a:avLst/>
          </a:prstGeom>
        </p:spPr>
        <p:txBody>
          <a:bodyPr vert="horz" lIns="91440" tIns="45720" rIns="91440" bIns="45720" rtlCol="0" anchor="b"/>
          <a:lstStyle>
            <a:lvl1pPr algn="r">
              <a:defRPr sz="1200"/>
            </a:lvl1pPr>
          </a:lstStyle>
          <a:p>
            <a:fld id="{4167EC48-817D-441E-A589-E61E6F19836D}" type="slidenum">
              <a:rPr lang="en-US" smtClean="0"/>
              <a:t>‹#›</a:t>
            </a:fld>
            <a:endParaRPr lang="en-US" dirty="0"/>
          </a:p>
        </p:txBody>
      </p:sp>
    </p:spTree>
    <p:extLst>
      <p:ext uri="{BB962C8B-B14F-4D97-AF65-F5344CB8AC3E}">
        <p14:creationId xmlns:p14="http://schemas.microsoft.com/office/powerpoint/2010/main" val="21996577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EDE0A0D5-8F98-4CC1-A28E-021F0B6B475C}" type="datetimeFigureOut">
              <a:rPr lang="en-US" smtClean="0"/>
              <a:t>8/7/2026</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a:t>
            </a:fld>
            <a:endParaRPr lang="en-US" dirty="0"/>
          </a:p>
        </p:txBody>
      </p:sp>
    </p:spTree>
    <p:extLst>
      <p:ext uri="{BB962C8B-B14F-4D97-AF65-F5344CB8AC3E}">
        <p14:creationId xmlns:p14="http://schemas.microsoft.com/office/powerpoint/2010/main" val="3790289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684159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lIns="80284" tIns="40142" rIns="80284" bIns="40142"/>
          <a:lstStyle/>
          <a:p>
            <a:endParaRPr lang="en-US" dirty="0"/>
          </a:p>
        </p:txBody>
      </p:sp>
      <p:sp>
        <p:nvSpPr>
          <p:cNvPr id="4" name="Slide Number Placeholder 3"/>
          <p:cNvSpPr>
            <a:spLocks noGrp="1"/>
          </p:cNvSpPr>
          <p:nvPr>
            <p:ph type="sldNum" sz="quarter" idx="10"/>
          </p:nvPr>
        </p:nvSpPr>
        <p:spPr/>
        <p:txBody>
          <a:bodyPr lIns="80284" tIns="40142" rIns="80284" bIns="40142"/>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lIns="80284" tIns="40142" rIns="80284" bIns="40142"/>
          <a:lstStyle/>
          <a:p>
            <a:endParaRPr lang="en-US" dirty="0"/>
          </a:p>
        </p:txBody>
      </p:sp>
      <p:sp>
        <p:nvSpPr>
          <p:cNvPr id="4" name="Slide Number Placeholder 3"/>
          <p:cNvSpPr>
            <a:spLocks noGrp="1"/>
          </p:cNvSpPr>
          <p:nvPr>
            <p:ph type="sldNum" sz="quarter" idx="10"/>
          </p:nvPr>
        </p:nvSpPr>
        <p:spPr/>
        <p:txBody>
          <a:bodyPr lIns="80284" tIns="40142" rIns="80284" bIns="40142"/>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lIns="80284" tIns="40142" rIns="80284" bIns="40142"/>
          <a:lstStyle/>
          <a:p>
            <a:endParaRPr lang="en-US" dirty="0"/>
          </a:p>
        </p:txBody>
      </p:sp>
      <p:sp>
        <p:nvSpPr>
          <p:cNvPr id="4" name="Slide Number Placeholder 3"/>
          <p:cNvSpPr>
            <a:spLocks noGrp="1"/>
          </p:cNvSpPr>
          <p:nvPr>
            <p:ph type="sldNum" sz="quarter" idx="10"/>
          </p:nvPr>
        </p:nvSpPr>
        <p:spPr/>
        <p:txBody>
          <a:bodyPr lIns="80284" tIns="40142" rIns="80284" bIns="40142"/>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lIns="80284" tIns="40142" rIns="80284" bIns="40142"/>
          <a:lstStyle/>
          <a:p>
            <a:r>
              <a:rPr lang="en-US" dirty="0"/>
              <a:t>Sources: ASH Youth Vaping Fact Sheet 2024; NHS Better Health Young People and Vaping.</a:t>
            </a:r>
          </a:p>
        </p:txBody>
      </p:sp>
      <p:sp>
        <p:nvSpPr>
          <p:cNvPr id="4" name="Slide Number Placeholder 3"/>
          <p:cNvSpPr>
            <a:spLocks noGrp="1"/>
          </p:cNvSpPr>
          <p:nvPr>
            <p:ph type="sldNum" sz="quarter" idx="10"/>
          </p:nvPr>
        </p:nvSpPr>
        <p:spPr/>
        <p:txBody>
          <a:bodyPr lIns="80284" tIns="40142" rIns="80284" bIns="40142"/>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32242A-8AF2-FF76-183D-33676F8837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3AE0E0-8337-8752-D7FD-927CEEB3C87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C825946-DEBE-028B-63DF-06406754DF7A}"/>
              </a:ext>
            </a:extLst>
          </p:cNvPr>
          <p:cNvSpPr>
            <a:spLocks noGrp="1"/>
          </p:cNvSpPr>
          <p:nvPr>
            <p:ph type="body" idx="1"/>
          </p:nvPr>
        </p:nvSpPr>
        <p:spPr/>
        <p:txBody>
          <a:bodyPr lIns="80284" tIns="40142" rIns="80284" bIns="40142"/>
          <a:lstStyle/>
          <a:p>
            <a:r>
              <a:rPr lang="en-US" dirty="0"/>
              <a:t>Sources: ASH Youth Vaping Fact Sheet 2024; NHS Better Health Young People and Vaping.</a:t>
            </a:r>
          </a:p>
        </p:txBody>
      </p:sp>
      <p:sp>
        <p:nvSpPr>
          <p:cNvPr id="4" name="Slide Number Placeholder 3">
            <a:extLst>
              <a:ext uri="{FF2B5EF4-FFF2-40B4-BE49-F238E27FC236}">
                <a16:creationId xmlns:a16="http://schemas.microsoft.com/office/drawing/2014/main" id="{46CD8115-C236-4A8B-BAE3-BB77849C891D}"/>
              </a:ext>
            </a:extLst>
          </p:cNvPr>
          <p:cNvSpPr>
            <a:spLocks noGrp="1"/>
          </p:cNvSpPr>
          <p:nvPr>
            <p:ph type="sldNum" sz="quarter" idx="10"/>
          </p:nvPr>
        </p:nvSpPr>
        <p:spPr/>
        <p:txBody>
          <a:bodyPr lIns="80284" tIns="40142" rIns="80284" bIns="40142"/>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76095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12</a:t>
            </a:fld>
            <a:endParaRPr lang="en-US" dirty="0"/>
          </a:p>
        </p:txBody>
      </p:sp>
    </p:spTree>
    <p:extLst>
      <p:ext uri="{BB962C8B-B14F-4D97-AF65-F5344CB8AC3E}">
        <p14:creationId xmlns:p14="http://schemas.microsoft.com/office/powerpoint/2010/main" val="2972442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13</a:t>
            </a:fld>
            <a:endParaRPr lang="en-US" dirty="0"/>
          </a:p>
        </p:txBody>
      </p:sp>
    </p:spTree>
    <p:extLst>
      <p:ext uri="{BB962C8B-B14F-4D97-AF65-F5344CB8AC3E}">
        <p14:creationId xmlns:p14="http://schemas.microsoft.com/office/powerpoint/2010/main" val="3327646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14</a:t>
            </a:fld>
            <a:endParaRPr lang="en-US" dirty="0"/>
          </a:p>
        </p:txBody>
      </p:sp>
    </p:spTree>
    <p:extLst>
      <p:ext uri="{BB962C8B-B14F-4D97-AF65-F5344CB8AC3E}">
        <p14:creationId xmlns:p14="http://schemas.microsoft.com/office/powerpoint/2010/main" val="10363942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15</a:t>
            </a:fld>
            <a:endParaRPr lang="en-US" dirty="0"/>
          </a:p>
        </p:txBody>
      </p:sp>
    </p:spTree>
    <p:extLst>
      <p:ext uri="{BB962C8B-B14F-4D97-AF65-F5344CB8AC3E}">
        <p14:creationId xmlns:p14="http://schemas.microsoft.com/office/powerpoint/2010/main" val="33576025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16</a:t>
            </a:fld>
            <a:endParaRPr lang="en-US" dirty="0"/>
          </a:p>
        </p:txBody>
      </p:sp>
    </p:spTree>
    <p:extLst>
      <p:ext uri="{BB962C8B-B14F-4D97-AF65-F5344CB8AC3E}">
        <p14:creationId xmlns:p14="http://schemas.microsoft.com/office/powerpoint/2010/main" val="10997298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23D69E3-FFC8-340B-E0C7-BAB5168FEFC7}"/>
              </a:ext>
            </a:extLst>
          </p:cNvPr>
          <p:cNvPicPr>
            <a:picLocks noChangeAspect="1"/>
          </p:cNvPicPr>
          <p:nvPr userDrawn="1"/>
        </p:nvPicPr>
        <p:blipFill>
          <a:blip r:embed="rId2"/>
          <a:srcRect/>
          <a:stretch/>
        </p:blipFill>
        <p:spPr>
          <a:xfrm>
            <a:off x="6869" y="3864"/>
            <a:ext cx="12178261" cy="6850272"/>
          </a:xfrm>
          <a:prstGeom prst="rect">
            <a:avLst/>
          </a:prstGeom>
        </p:spPr>
      </p:pic>
      <p:sp>
        <p:nvSpPr>
          <p:cNvPr id="2" name="Title 1"/>
          <p:cNvSpPr>
            <a:spLocks noGrp="1"/>
          </p:cNvSpPr>
          <p:nvPr>
            <p:ph type="ctrTitle" hasCustomPrompt="1"/>
          </p:nvPr>
        </p:nvSpPr>
        <p:spPr>
          <a:xfrm>
            <a:off x="1002792" y="0"/>
            <a:ext cx="10186416" cy="6858000"/>
          </a:xfrm>
        </p:spPr>
        <p:txBody>
          <a:bodyPr tIns="91440" anchor="ctr">
            <a:noAutofit/>
          </a:bodyPr>
          <a:lstStyle>
            <a:lvl1pPr algn="ctr">
              <a:defRPr sz="7200">
                <a:solidFill>
                  <a:schemeClr val="accent6">
                    <a:lumMod val="50000"/>
                  </a:schemeClr>
                </a:solidFill>
              </a:defRPr>
            </a:lvl1pPr>
          </a:lstStyle>
          <a:p>
            <a:r>
              <a:rPr lang="en-US" dirty="0"/>
              <a:t>Click to </a:t>
            </a:r>
            <a:br>
              <a:rPr lang="en-US" dirty="0"/>
            </a:br>
            <a:r>
              <a:rPr lang="en-US" dirty="0"/>
              <a:t>add title</a:t>
            </a:r>
          </a:p>
        </p:txBody>
      </p:sp>
    </p:spTree>
    <p:extLst>
      <p:ext uri="{BB962C8B-B14F-4D97-AF65-F5344CB8AC3E}">
        <p14:creationId xmlns:p14="http://schemas.microsoft.com/office/powerpoint/2010/main" val="1712284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411DD4-DAC6-3F0A-375C-8734155CED7E}"/>
              </a:ext>
            </a:extLst>
          </p:cNvPr>
          <p:cNvPicPr>
            <a:picLocks noChangeAspect="1"/>
          </p:cNvPicPr>
          <p:nvPr userDrawn="1"/>
        </p:nvPicPr>
        <p:blipFill>
          <a:blip r:embed="rId2"/>
          <a:srcRect/>
          <a:stretch/>
        </p:blipFill>
        <p:spPr>
          <a:xfrm>
            <a:off x="7208" y="4054"/>
            <a:ext cx="12177584" cy="6849891"/>
          </a:xfrm>
          <a:prstGeom prst="rect">
            <a:avLst/>
          </a:prstGeom>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461816" y="451406"/>
            <a:ext cx="5943600"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1001211" y="1182614"/>
            <a:ext cx="4832430" cy="822960"/>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3" name="Content Placeholder 4">
            <a:extLst>
              <a:ext uri="{FF2B5EF4-FFF2-40B4-BE49-F238E27FC236}">
                <a16:creationId xmlns:a16="http://schemas.microsoft.com/office/drawing/2014/main" id="{8605066B-CAE4-A78C-2A64-121772597178}"/>
              </a:ext>
            </a:extLst>
          </p:cNvPr>
          <p:cNvSpPr>
            <a:spLocks noGrp="1"/>
          </p:cNvSpPr>
          <p:nvPr>
            <p:ph sz="quarter" idx="14" hasCustomPrompt="1"/>
          </p:nvPr>
        </p:nvSpPr>
        <p:spPr>
          <a:xfrm>
            <a:off x="1001213" y="2372810"/>
            <a:ext cx="4832428" cy="3819646"/>
          </a:xfrm>
        </p:spPr>
        <p:txBody>
          <a:bodyPr tIns="182880">
            <a:normAutofit/>
          </a:bodyPr>
          <a:lstStyle>
            <a:lvl1pPr marL="0" indent="0" algn="ctr">
              <a:lnSpc>
                <a:spcPct val="120000"/>
              </a:lnSpc>
              <a:spcBef>
                <a:spcPts val="600"/>
              </a:spcBef>
              <a:spcAft>
                <a:spcPts val="600"/>
              </a:spcAft>
              <a:buNone/>
              <a:defRPr sz="1800">
                <a:solidFill>
                  <a:schemeClr val="accent6">
                    <a:lumMod val="50000"/>
                  </a:schemeClr>
                </a:solidFill>
              </a:defRPr>
            </a:lvl1pPr>
            <a:lvl2pPr marL="0" indent="0" algn="ctr">
              <a:lnSpc>
                <a:spcPct val="100000"/>
              </a:lnSpc>
              <a:buNone/>
              <a:defRPr sz="1600">
                <a:solidFill>
                  <a:schemeClr val="bg1"/>
                </a:solidFill>
              </a:defRPr>
            </a:lvl2pPr>
            <a:lvl3pPr marL="0" indent="0" algn="ctr">
              <a:lnSpc>
                <a:spcPct val="100000"/>
              </a:lnSpc>
              <a:buNone/>
              <a:defRPr sz="1600">
                <a:solidFill>
                  <a:schemeClr val="bg1"/>
                </a:solidFill>
              </a:defRPr>
            </a:lvl3pPr>
            <a:lvl4pPr marL="0" indent="0" algn="ctr">
              <a:lnSpc>
                <a:spcPct val="100000"/>
              </a:lnSpc>
              <a:buNone/>
              <a:defRPr sz="1400">
                <a:solidFill>
                  <a:schemeClr val="bg1"/>
                </a:solidFill>
              </a:defRPr>
            </a:lvl4pPr>
            <a:lvl5pPr marL="0" indent="0" algn="ctr">
              <a:lnSpc>
                <a:spcPct val="100000"/>
              </a:lnSpc>
              <a:buNone/>
              <a:defRPr sz="14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9804400" y="5781039"/>
            <a:ext cx="2060618" cy="133764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3218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1">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BD46A0E-C4E1-C08D-1AFA-FC41F2BDC29E}"/>
              </a:ext>
            </a:extLst>
          </p:cNvPr>
          <p:cNvPicPr>
            <a:picLocks noChangeAspect="1"/>
          </p:cNvPicPr>
          <p:nvPr userDrawn="1"/>
        </p:nvPicPr>
        <p:blipFill>
          <a:blip r:embed="rId2"/>
          <a:srcRect/>
          <a:stretch/>
        </p:blipFill>
        <p:spPr>
          <a:xfrm>
            <a:off x="2741" y="1542"/>
            <a:ext cx="12186518" cy="6854916"/>
          </a:xfrm>
          <a:prstGeom prst="rect">
            <a:avLst/>
          </a:prstGeom>
        </p:spPr>
      </p:pic>
      <p:sp>
        <p:nvSpPr>
          <p:cNvPr id="2" name="Title 1"/>
          <p:cNvSpPr>
            <a:spLocks noGrp="1"/>
          </p:cNvSpPr>
          <p:nvPr>
            <p:ph type="ctrTitle"/>
          </p:nvPr>
        </p:nvSpPr>
        <p:spPr>
          <a:xfrm>
            <a:off x="495300" y="612648"/>
            <a:ext cx="11201400" cy="3566160"/>
          </a:xfrm>
        </p:spPr>
        <p:txBody>
          <a:bodyPr bIns="0" anchor="b">
            <a:noAutofit/>
          </a:bodyPr>
          <a:lstStyle>
            <a:lvl1pPr algn="ctr">
              <a:defRPr sz="7200" b="1">
                <a:solidFill>
                  <a:schemeClr val="accent6">
                    <a:lumMod val="50000"/>
                  </a:schemeClr>
                </a:solidFill>
              </a:defRPr>
            </a:lvl1pPr>
          </a:lstStyle>
          <a:p>
            <a:r>
              <a:rPr lang="en-GB"/>
              <a:t>Click to edit Master title style</a:t>
            </a:r>
            <a:endParaRPr lang="en-US" dirty="0"/>
          </a:p>
        </p:txBody>
      </p:sp>
      <p:sp>
        <p:nvSpPr>
          <p:cNvPr id="3" name="Subtitle 2"/>
          <p:cNvSpPr>
            <a:spLocks noGrp="1"/>
          </p:cNvSpPr>
          <p:nvPr>
            <p:ph type="subTitle" idx="1" hasCustomPrompt="1"/>
          </p:nvPr>
        </p:nvSpPr>
        <p:spPr>
          <a:xfrm>
            <a:off x="3750088" y="4688450"/>
            <a:ext cx="4832431" cy="941832"/>
          </a:xfrm>
          <a:solidFill>
            <a:schemeClr val="accent3">
              <a:lumMod val="60000"/>
              <a:lumOff val="40000"/>
            </a:schemeClr>
          </a:solidFill>
        </p:spPr>
        <p:txBody>
          <a:bodyPr tIns="0" bIns="0" anchor="ctr" anchorCtr="0">
            <a:noAutofit/>
          </a:bodyPr>
          <a:lstStyle>
            <a:lvl1pPr marL="0" indent="0" algn="ctr">
              <a:buNone/>
              <a:defRPr sz="1800" b="1" cap="all" baseline="0">
                <a:solidFill>
                  <a:schemeClr val="accent6">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876130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troduction">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D07426-496A-EEDB-DB53-15DA6D953759}"/>
              </a:ext>
            </a:extLst>
          </p:cNvPr>
          <p:cNvPicPr>
            <a:picLocks noChangeAspect="1"/>
          </p:cNvPicPr>
          <p:nvPr userDrawn="1"/>
        </p:nvPicPr>
        <p:blipFill>
          <a:blip r:embed="rId2"/>
          <a:srcRect/>
          <a:stretch/>
        </p:blipFill>
        <p:spPr>
          <a:xfrm>
            <a:off x="5145" y="2894"/>
            <a:ext cx="12181710" cy="6852212"/>
          </a:xfrm>
          <a:prstGeom prst="rect">
            <a:avLst/>
          </a:prstGeom>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2581154" y="451406"/>
            <a:ext cx="9142110"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3181516" y="1193716"/>
            <a:ext cx="7964903" cy="738784"/>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7" name="Content Placeholder 6">
            <a:extLst>
              <a:ext uri="{FF2B5EF4-FFF2-40B4-BE49-F238E27FC236}">
                <a16:creationId xmlns:a16="http://schemas.microsoft.com/office/drawing/2014/main" id="{69921446-DF3F-3352-E38A-4ADECA56C50F}"/>
              </a:ext>
            </a:extLst>
          </p:cNvPr>
          <p:cNvSpPr>
            <a:spLocks noGrp="1"/>
          </p:cNvSpPr>
          <p:nvPr>
            <p:ph sz="quarter" idx="15" hasCustomPrompt="1"/>
          </p:nvPr>
        </p:nvSpPr>
        <p:spPr>
          <a:xfrm>
            <a:off x="3165475" y="2556387"/>
            <a:ext cx="8237726" cy="3514213"/>
          </a:xfrm>
        </p:spPr>
        <p:txBody>
          <a:bodyPr>
            <a:normAutofit/>
          </a:bodyPr>
          <a:lstStyle>
            <a:lvl1pPr marL="0" indent="0">
              <a:lnSpc>
                <a:spcPct val="120000"/>
              </a:lnSpc>
              <a:spcBef>
                <a:spcPts val="600"/>
              </a:spcBef>
              <a:spcAft>
                <a:spcPts val="600"/>
              </a:spcAft>
              <a:buNone/>
              <a:defRPr sz="1800" b="1">
                <a:solidFill>
                  <a:schemeClr val="accent6">
                    <a:lumMod val="50000"/>
                  </a:schemeClr>
                </a:solidFill>
              </a:defRPr>
            </a:lvl1pPr>
            <a:lvl2pPr marL="283464" indent="-285750">
              <a:lnSpc>
                <a:spcPct val="120000"/>
              </a:lnSpc>
              <a:spcBef>
                <a:spcPts val="600"/>
              </a:spcBef>
              <a:spcAft>
                <a:spcPts val="600"/>
              </a:spcAft>
              <a:buFont typeface="Arial" panose="020B0604020202020204" pitchFamily="34" charset="0"/>
              <a:buChar char="•"/>
              <a:defRPr sz="1800" b="0">
                <a:solidFill>
                  <a:schemeClr val="accent6">
                    <a:lumMod val="50000"/>
                  </a:schemeClr>
                </a:solidFill>
              </a:defRPr>
            </a:lvl2pPr>
            <a:lvl3pPr marL="1200150" indent="-285750">
              <a:lnSpc>
                <a:spcPct val="120000"/>
              </a:lnSpc>
              <a:spcBef>
                <a:spcPts val="600"/>
              </a:spcBef>
              <a:spcAft>
                <a:spcPts val="600"/>
              </a:spcAft>
              <a:buFont typeface="Arial" panose="020B0604020202020204" pitchFamily="34" charset="0"/>
              <a:buChar char="•"/>
              <a:defRPr sz="1800" b="0">
                <a:solidFill>
                  <a:schemeClr val="accent6">
                    <a:lumMod val="50000"/>
                  </a:schemeClr>
                </a:solidFill>
              </a:defRPr>
            </a:lvl3pPr>
            <a:lvl4pPr marL="1657350" indent="-285750">
              <a:lnSpc>
                <a:spcPct val="120000"/>
              </a:lnSpc>
              <a:spcBef>
                <a:spcPts val="600"/>
              </a:spcBef>
              <a:spcAft>
                <a:spcPts val="600"/>
              </a:spcAft>
              <a:buFont typeface="Arial" panose="020B0604020202020204" pitchFamily="34" charset="0"/>
              <a:buChar char="•"/>
              <a:defRPr sz="1800" b="0">
                <a:solidFill>
                  <a:schemeClr val="accent6">
                    <a:lumMod val="50000"/>
                  </a:schemeClr>
                </a:solidFill>
              </a:defRPr>
            </a:lvl4pPr>
            <a:lvl5pPr marL="2114550" indent="-285750">
              <a:lnSpc>
                <a:spcPct val="120000"/>
              </a:lnSpc>
              <a:spcBef>
                <a:spcPts val="600"/>
              </a:spcBef>
              <a:spcAft>
                <a:spcPts val="600"/>
              </a:spcAft>
              <a:buFont typeface="Arial" panose="020B0604020202020204" pitchFamily="34" charset="0"/>
              <a:buChar char="•"/>
              <a:defRPr sz="1800" b="0">
                <a:solidFill>
                  <a:schemeClr val="accent6">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9916160" y="5821679"/>
            <a:ext cx="1948858" cy="129700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7329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8BB1BAA-0BBA-094D-36BB-52209C5744FC}"/>
              </a:ext>
            </a:extLst>
          </p:cNvPr>
          <p:cNvPicPr>
            <a:picLocks noChangeAspect="1"/>
          </p:cNvPicPr>
          <p:nvPr userDrawn="1"/>
        </p:nvPicPr>
        <p:blipFill>
          <a:blip r:embed="rId2"/>
          <a:srcRect/>
          <a:stretch/>
        </p:blipFill>
        <p:spPr>
          <a:xfrm>
            <a:off x="13775" y="-7257"/>
            <a:ext cx="12169463" cy="6858000"/>
          </a:xfrm>
          <a:prstGeom prst="rect">
            <a:avLst/>
          </a:prstGeom>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5800280" y="532435"/>
            <a:ext cx="5924874" cy="586836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28106E5D-F0FF-0F55-C4FF-7DD177C58C50}"/>
              </a:ext>
            </a:extLst>
          </p:cNvPr>
          <p:cNvSpPr>
            <a:spLocks noGrp="1"/>
          </p:cNvSpPr>
          <p:nvPr>
            <p:ph type="title" hasCustomPrompt="1"/>
          </p:nvPr>
        </p:nvSpPr>
        <p:spPr>
          <a:xfrm>
            <a:off x="6420654" y="960120"/>
            <a:ext cx="4621593" cy="3145536"/>
          </a:xfrm>
        </p:spPr>
        <p:txBody>
          <a:bodyPr/>
          <a:lstStyle>
            <a:lvl1pPr algn="ctr">
              <a:defRPr sz="5400" b="1">
                <a:solidFill>
                  <a:schemeClr val="accent6">
                    <a:lumMod val="50000"/>
                  </a:schemeClr>
                </a:solidFill>
              </a:defRPr>
            </a:lvl1pPr>
          </a:lstStyle>
          <a:p>
            <a:r>
              <a:rPr lang="en-US" dirty="0"/>
              <a:t>Click to add title</a:t>
            </a:r>
          </a:p>
        </p:txBody>
      </p:sp>
      <p:sp>
        <p:nvSpPr>
          <p:cNvPr id="12" name="Subtitle 2">
            <a:extLst>
              <a:ext uri="{FF2B5EF4-FFF2-40B4-BE49-F238E27FC236}">
                <a16:creationId xmlns:a16="http://schemas.microsoft.com/office/drawing/2014/main" id="{66AF09F6-0A31-C3AA-DF3A-7E062458EAC1}"/>
              </a:ext>
            </a:extLst>
          </p:cNvPr>
          <p:cNvSpPr>
            <a:spLocks noGrp="1"/>
          </p:cNvSpPr>
          <p:nvPr>
            <p:ph type="subTitle" idx="1" hasCustomPrompt="1"/>
          </p:nvPr>
        </p:nvSpPr>
        <p:spPr>
          <a:xfrm>
            <a:off x="6420654" y="4768520"/>
            <a:ext cx="4621593" cy="729206"/>
          </a:xfrm>
          <a:solidFill>
            <a:schemeClr val="accent3">
              <a:lumMod val="60000"/>
              <a:lumOff val="40000"/>
            </a:schemeClr>
          </a:solidFill>
        </p:spPr>
        <p:txBody>
          <a:bodyPr tIns="0" bIns="0" anchor="ctr" anchorCtr="0">
            <a:noAutofit/>
          </a:bodyPr>
          <a:lstStyle>
            <a:lvl1pPr marL="0" indent="0" algn="ctr">
              <a:buNone/>
              <a:defRPr sz="1800" b="1" cap="all" baseline="0">
                <a:solidFill>
                  <a:schemeClr val="accent6">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0" name="Picture Placeholder 9">
            <a:extLst>
              <a:ext uri="{FF2B5EF4-FFF2-40B4-BE49-F238E27FC236}">
                <a16:creationId xmlns:a16="http://schemas.microsoft.com/office/drawing/2014/main" id="{89E30A96-253C-806E-DA56-9C892971C17A}"/>
              </a:ext>
            </a:extLst>
          </p:cNvPr>
          <p:cNvSpPr>
            <a:spLocks noGrp="1"/>
          </p:cNvSpPr>
          <p:nvPr>
            <p:ph type="pic" sz="quarter" idx="11"/>
          </p:nvPr>
        </p:nvSpPr>
        <p:spPr>
          <a:xfrm>
            <a:off x="991499" y="-8626"/>
            <a:ext cx="4227271" cy="6889750"/>
          </a:xfrm>
          <a:solidFill>
            <a:schemeClr val="accent3">
              <a:lumMod val="20000"/>
              <a:lumOff val="80000"/>
            </a:schemeClr>
          </a:solidFill>
        </p:spPr>
        <p:txBody>
          <a:bodyPr>
            <a:normAutofit/>
          </a:bodyPr>
          <a:lstStyle>
            <a:lvl1pPr marL="0" indent="0" algn="ctr">
              <a:buNone/>
              <a:defRPr sz="1800"/>
            </a:lvl1pPr>
          </a:lstStyle>
          <a:p>
            <a:r>
              <a:rPr lang="en-GB"/>
              <a:t>Click icon to add picture</a:t>
            </a:r>
            <a:endParaRPr lang="en-US" dirty="0"/>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9895840" y="5803095"/>
            <a:ext cx="1969178" cy="1315587"/>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90336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lumns 1">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81E90A88-865C-F9ED-C2BB-25421BBEAF64}"/>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477057" y="451406"/>
            <a:ext cx="11246207"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980789" y="1115060"/>
            <a:ext cx="10149840" cy="914400"/>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8" name="Content Placeholder 6">
            <a:extLst>
              <a:ext uri="{FF2B5EF4-FFF2-40B4-BE49-F238E27FC236}">
                <a16:creationId xmlns:a16="http://schemas.microsoft.com/office/drawing/2014/main" id="{BA3B1C17-899D-2FE2-0B01-60643853FB43}"/>
              </a:ext>
            </a:extLst>
          </p:cNvPr>
          <p:cNvSpPr>
            <a:spLocks noGrp="1"/>
          </p:cNvSpPr>
          <p:nvPr>
            <p:ph sz="quarter" idx="17" hasCustomPrompt="1"/>
          </p:nvPr>
        </p:nvSpPr>
        <p:spPr>
          <a:xfrm>
            <a:off x="978721" y="2301069"/>
            <a:ext cx="4892675" cy="3482792"/>
          </a:xfrm>
        </p:spPr>
        <p:txBody>
          <a:bodyPr>
            <a:normAutofit/>
          </a:bodyPr>
          <a:lstStyle>
            <a:lvl1pPr marL="283464" indent="-283464">
              <a:defRPr sz="1800"/>
            </a:lvl1pPr>
            <a:lvl2pPr indent="-283464">
              <a:defRPr sz="1600"/>
            </a:lvl2pPr>
            <a:lvl3pPr indent="-283464">
              <a:defRPr sz="1400"/>
            </a:lvl3pPr>
            <a:lvl4pPr indent="-283464">
              <a:defRPr sz="1200"/>
            </a:lvl4pPr>
            <a:lvl5pPr indent="-283464">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11C79FDB-6789-ED7D-E246-96F9F6DC0680}"/>
              </a:ext>
            </a:extLst>
          </p:cNvPr>
          <p:cNvSpPr>
            <a:spLocks noGrp="1"/>
          </p:cNvSpPr>
          <p:nvPr>
            <p:ph sz="quarter" idx="16" hasCustomPrompt="1"/>
          </p:nvPr>
        </p:nvSpPr>
        <p:spPr>
          <a:xfrm>
            <a:off x="6237288" y="2301069"/>
            <a:ext cx="4892675" cy="3482792"/>
          </a:xfrm>
        </p:spPr>
        <p:txBody>
          <a:bodyPr>
            <a:normAutofit/>
          </a:bodyPr>
          <a:lstStyle>
            <a:lvl1pPr marL="283464" indent="-283464">
              <a:lnSpc>
                <a:spcPct val="120000"/>
              </a:lnSpc>
              <a:spcBef>
                <a:spcPts val="0"/>
              </a:spcBef>
              <a:spcAft>
                <a:spcPts val="600"/>
              </a:spcAft>
              <a:defRPr sz="1800"/>
            </a:lvl1pPr>
            <a:lvl2pPr indent="-283464">
              <a:lnSpc>
                <a:spcPct val="120000"/>
              </a:lnSpc>
              <a:spcBef>
                <a:spcPts val="0"/>
              </a:spcBef>
              <a:spcAft>
                <a:spcPts val="600"/>
              </a:spcAft>
              <a:defRPr sz="1600"/>
            </a:lvl2pPr>
            <a:lvl3pPr indent="-283464">
              <a:lnSpc>
                <a:spcPct val="120000"/>
              </a:lnSpc>
              <a:spcBef>
                <a:spcPts val="0"/>
              </a:spcBef>
              <a:spcAft>
                <a:spcPts val="600"/>
              </a:spcAft>
              <a:defRPr sz="1400"/>
            </a:lvl3pPr>
            <a:lvl4pPr indent="-283464">
              <a:lnSpc>
                <a:spcPct val="120000"/>
              </a:lnSpc>
              <a:spcBef>
                <a:spcPts val="0"/>
              </a:spcBef>
              <a:spcAft>
                <a:spcPts val="600"/>
              </a:spcAft>
              <a:defRPr sz="1200"/>
            </a:lvl4pPr>
            <a:lvl5pPr indent="-283464">
              <a:lnSpc>
                <a:spcPct val="120000"/>
              </a:lnSpc>
              <a:spcBef>
                <a:spcPts val="0"/>
              </a:spcBef>
              <a:spcAft>
                <a:spcPts val="6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10119360" y="5750559"/>
            <a:ext cx="1745658" cy="136812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42036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age and Content 1">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728253-E3DA-6D81-345D-04C29F71938A}"/>
              </a:ext>
            </a:extLst>
          </p:cNvPr>
          <p:cNvPicPr>
            <a:picLocks noChangeAspect="1"/>
          </p:cNvPicPr>
          <p:nvPr userDrawn="1"/>
        </p:nvPicPr>
        <p:blipFill>
          <a:blip r:embed="rId2"/>
          <a:srcRect/>
          <a:stretch/>
        </p:blipFill>
        <p:spPr>
          <a:xfrm>
            <a:off x="5145" y="2894"/>
            <a:ext cx="12181710" cy="6852212"/>
          </a:xfrm>
          <a:prstGeom prst="rect">
            <a:avLst/>
          </a:prstGeom>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2581154" y="451406"/>
            <a:ext cx="9142110"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3181516" y="1193716"/>
            <a:ext cx="7964903" cy="738784"/>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8" name="Picture Placeholder 7">
            <a:extLst>
              <a:ext uri="{FF2B5EF4-FFF2-40B4-BE49-F238E27FC236}">
                <a16:creationId xmlns:a16="http://schemas.microsoft.com/office/drawing/2014/main" id="{BE696E5A-37E4-7844-655B-462912CE36C6}"/>
              </a:ext>
            </a:extLst>
          </p:cNvPr>
          <p:cNvSpPr>
            <a:spLocks noGrp="1"/>
          </p:cNvSpPr>
          <p:nvPr>
            <p:ph type="pic" sz="quarter" idx="16"/>
          </p:nvPr>
        </p:nvSpPr>
        <p:spPr>
          <a:xfrm>
            <a:off x="443123" y="-899"/>
            <a:ext cx="1657350" cy="6858000"/>
          </a:xfrm>
          <a:solidFill>
            <a:schemeClr val="accent3">
              <a:lumMod val="20000"/>
              <a:lumOff val="80000"/>
            </a:schemeClr>
          </a:solidFill>
        </p:spPr>
        <p:txBody>
          <a:bodyPr>
            <a:normAutofit/>
          </a:bodyPr>
          <a:lstStyle>
            <a:lvl1pPr marL="0" indent="0" algn="ctr">
              <a:buNone/>
              <a:defRPr sz="1600">
                <a:solidFill>
                  <a:schemeClr val="accent6">
                    <a:lumMod val="50000"/>
                  </a:schemeClr>
                </a:solidFill>
              </a:defRPr>
            </a:lvl1pPr>
          </a:lstStyle>
          <a:p>
            <a:r>
              <a:rPr lang="en-GB"/>
              <a:t>Click icon to add picture</a:t>
            </a:r>
            <a:endParaRPr lang="en-US" dirty="0"/>
          </a:p>
        </p:txBody>
      </p:sp>
      <p:sp>
        <p:nvSpPr>
          <p:cNvPr id="13" name="Content Placeholder 12">
            <a:extLst>
              <a:ext uri="{FF2B5EF4-FFF2-40B4-BE49-F238E27FC236}">
                <a16:creationId xmlns:a16="http://schemas.microsoft.com/office/drawing/2014/main" id="{958E6485-C17B-2771-87BA-0398E09E183C}"/>
              </a:ext>
            </a:extLst>
          </p:cNvPr>
          <p:cNvSpPr>
            <a:spLocks noGrp="1"/>
          </p:cNvSpPr>
          <p:nvPr>
            <p:ph sz="quarter" idx="17" hasCustomPrompt="1"/>
          </p:nvPr>
        </p:nvSpPr>
        <p:spPr>
          <a:xfrm>
            <a:off x="3165475" y="2555875"/>
            <a:ext cx="8237538" cy="3620638"/>
          </a:xfrm>
        </p:spPr>
        <p:txBody>
          <a:bodyPr>
            <a:normAutofit/>
          </a:bodyPr>
          <a:lstStyle>
            <a:lvl1pPr>
              <a:defRPr sz="1800">
                <a:solidFill>
                  <a:schemeClr val="accent6">
                    <a:lumMod val="50000"/>
                  </a:schemeClr>
                </a:solidFill>
              </a:defRPr>
            </a:lvl1pPr>
            <a:lvl2pPr>
              <a:defRPr sz="1600">
                <a:solidFill>
                  <a:schemeClr val="accent6">
                    <a:lumMod val="50000"/>
                  </a:schemeClr>
                </a:solidFill>
              </a:defRPr>
            </a:lvl2pPr>
            <a:lvl3pPr>
              <a:defRPr sz="1400">
                <a:solidFill>
                  <a:schemeClr val="accent6">
                    <a:lumMod val="50000"/>
                  </a:schemeClr>
                </a:solidFill>
              </a:defRPr>
            </a:lvl3pPr>
            <a:lvl4pPr>
              <a:defRPr sz="1200">
                <a:solidFill>
                  <a:schemeClr val="accent6">
                    <a:lumMod val="50000"/>
                  </a:schemeClr>
                </a:solidFill>
              </a:defRPr>
            </a:lvl4pPr>
            <a:lvl5pPr>
              <a:defRPr sz="1200">
                <a:solidFill>
                  <a:schemeClr val="accent6">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9916160" y="5821679"/>
            <a:ext cx="1948858" cy="129700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580755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s 2">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5EE5B0F-FC85-2832-52DD-74B32C94FF99}"/>
              </a:ext>
            </a:extLst>
          </p:cNvPr>
          <p:cNvPicPr>
            <a:picLocks noChangeAspect="1"/>
          </p:cNvPicPr>
          <p:nvPr userDrawn="1"/>
        </p:nvPicPr>
        <p:blipFill>
          <a:blip r:embed="rId2"/>
          <a:srcRect/>
          <a:stretch/>
        </p:blipFill>
        <p:spPr>
          <a:xfrm>
            <a:off x="12700" y="0"/>
            <a:ext cx="12166599" cy="6858000"/>
          </a:xfrm>
          <a:prstGeom prst="rect">
            <a:avLst/>
          </a:prstGeom>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1361439" y="451406"/>
            <a:ext cx="10354906"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1809997" y="1100989"/>
            <a:ext cx="9464150" cy="921683"/>
          </a:xfrm>
          <a:solidFill>
            <a:schemeClr val="accent3">
              <a:lumMod val="60000"/>
              <a:lumOff val="40000"/>
            </a:schemeClr>
          </a:solidFill>
        </p:spPr>
        <p:txBody>
          <a:bodyPr tIns="0" bIns="0" anchor="ctr" anchorCtr="0">
            <a:noAutofit/>
          </a:bodyPr>
          <a:lstStyle>
            <a:lvl1pPr algn="ctr">
              <a:defRPr sz="1800" b="1" cap="all" baseline="0">
                <a:solidFill>
                  <a:schemeClr val="accent6">
                    <a:lumMod val="50000"/>
                  </a:schemeClr>
                </a:solidFill>
              </a:defRPr>
            </a:lvl1pPr>
          </a:lstStyle>
          <a:p>
            <a:r>
              <a:rPr lang="en-US" dirty="0"/>
              <a:t>Click to add title</a:t>
            </a:r>
          </a:p>
        </p:txBody>
      </p:sp>
      <p:sp>
        <p:nvSpPr>
          <p:cNvPr id="7" name="Content Placeholder 6">
            <a:extLst>
              <a:ext uri="{FF2B5EF4-FFF2-40B4-BE49-F238E27FC236}">
                <a16:creationId xmlns:a16="http://schemas.microsoft.com/office/drawing/2014/main" id="{34D558C2-5388-26DA-C2BE-AC226426CD2F}"/>
              </a:ext>
            </a:extLst>
          </p:cNvPr>
          <p:cNvSpPr>
            <a:spLocks noGrp="1"/>
          </p:cNvSpPr>
          <p:nvPr>
            <p:ph sz="quarter" idx="15" hasCustomPrompt="1"/>
          </p:nvPr>
        </p:nvSpPr>
        <p:spPr>
          <a:xfrm>
            <a:off x="1796158" y="2286688"/>
            <a:ext cx="4160699" cy="4003675"/>
          </a:xfrm>
        </p:spPr>
        <p:txBody>
          <a:bodyPr>
            <a:normAutofit/>
          </a:bodyPr>
          <a:lstStyle>
            <a:lvl1pPr marL="0" indent="0" algn="ctr">
              <a:lnSpc>
                <a:spcPct val="120000"/>
              </a:lnSpc>
              <a:spcBef>
                <a:spcPts val="0"/>
              </a:spcBef>
              <a:spcAft>
                <a:spcPts val="600"/>
              </a:spcAft>
              <a:buNone/>
              <a:defRPr sz="1800"/>
            </a:lvl1pPr>
            <a:lvl2pPr marL="0" indent="0" algn="ctr">
              <a:lnSpc>
                <a:spcPct val="120000"/>
              </a:lnSpc>
              <a:spcBef>
                <a:spcPts val="0"/>
              </a:spcBef>
              <a:spcAft>
                <a:spcPts val="600"/>
              </a:spcAft>
              <a:buNone/>
              <a:defRPr sz="1600"/>
            </a:lvl2pPr>
            <a:lvl3pPr marL="0" indent="0" algn="ctr">
              <a:lnSpc>
                <a:spcPct val="120000"/>
              </a:lnSpc>
              <a:spcBef>
                <a:spcPts val="0"/>
              </a:spcBef>
              <a:spcAft>
                <a:spcPts val="600"/>
              </a:spcAft>
              <a:buNone/>
              <a:defRPr sz="1400"/>
            </a:lvl3pPr>
            <a:lvl4pPr marL="0" indent="0" algn="ctr">
              <a:lnSpc>
                <a:spcPct val="120000"/>
              </a:lnSpc>
              <a:spcBef>
                <a:spcPts val="0"/>
              </a:spcBef>
              <a:spcAft>
                <a:spcPts val="600"/>
              </a:spcAft>
              <a:buNone/>
              <a:defRPr sz="1200"/>
            </a:lvl4pPr>
            <a:lvl5pPr marL="0" indent="0" algn="ctr">
              <a:lnSpc>
                <a:spcPct val="120000"/>
              </a:lnSpc>
              <a:spcBef>
                <a:spcPts val="0"/>
              </a:spcBef>
              <a:spcAft>
                <a:spcPts val="600"/>
              </a:spcAft>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6">
            <a:extLst>
              <a:ext uri="{FF2B5EF4-FFF2-40B4-BE49-F238E27FC236}">
                <a16:creationId xmlns:a16="http://schemas.microsoft.com/office/drawing/2014/main" id="{32D1E30A-3770-4825-553A-18C9DD793852}"/>
              </a:ext>
            </a:extLst>
          </p:cNvPr>
          <p:cNvSpPr>
            <a:spLocks noGrp="1"/>
          </p:cNvSpPr>
          <p:nvPr>
            <p:ph sz="quarter" idx="16" hasCustomPrompt="1"/>
          </p:nvPr>
        </p:nvSpPr>
        <p:spPr>
          <a:xfrm>
            <a:off x="7113448" y="2286688"/>
            <a:ext cx="4160699" cy="4003675"/>
          </a:xfrm>
        </p:spPr>
        <p:txBody>
          <a:bodyPr>
            <a:normAutofit/>
          </a:bodyPr>
          <a:lstStyle>
            <a:lvl1pPr marL="0" indent="0" algn="ctr">
              <a:lnSpc>
                <a:spcPct val="120000"/>
              </a:lnSpc>
              <a:spcBef>
                <a:spcPts val="0"/>
              </a:spcBef>
              <a:spcAft>
                <a:spcPts val="600"/>
              </a:spcAft>
              <a:buNone/>
              <a:defRPr sz="1800"/>
            </a:lvl1pPr>
            <a:lvl2pPr marL="0" indent="0" algn="ctr">
              <a:lnSpc>
                <a:spcPct val="120000"/>
              </a:lnSpc>
              <a:spcBef>
                <a:spcPts val="0"/>
              </a:spcBef>
              <a:spcAft>
                <a:spcPts val="600"/>
              </a:spcAft>
              <a:buNone/>
              <a:defRPr sz="1600"/>
            </a:lvl2pPr>
            <a:lvl3pPr marL="0" indent="0" algn="ctr">
              <a:lnSpc>
                <a:spcPct val="120000"/>
              </a:lnSpc>
              <a:spcBef>
                <a:spcPts val="0"/>
              </a:spcBef>
              <a:spcAft>
                <a:spcPts val="600"/>
              </a:spcAft>
              <a:buNone/>
              <a:defRPr sz="1400"/>
            </a:lvl3pPr>
            <a:lvl4pPr marL="0" indent="0" algn="ctr">
              <a:lnSpc>
                <a:spcPct val="120000"/>
              </a:lnSpc>
              <a:spcBef>
                <a:spcPts val="0"/>
              </a:spcBef>
              <a:spcAft>
                <a:spcPts val="600"/>
              </a:spcAft>
              <a:buNone/>
              <a:defRPr sz="1200"/>
            </a:lvl4pPr>
            <a:lvl5pPr marL="0" indent="0" algn="ctr">
              <a:lnSpc>
                <a:spcPct val="120000"/>
              </a:lnSpc>
              <a:spcBef>
                <a:spcPts val="0"/>
              </a:spcBef>
              <a:spcAft>
                <a:spcPts val="600"/>
              </a:spcAft>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10122710" y="5811519"/>
            <a:ext cx="1742307" cy="130716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09070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able and Content">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8">
            <a:extLst>
              <a:ext uri="{FF2B5EF4-FFF2-40B4-BE49-F238E27FC236}">
                <a16:creationId xmlns:a16="http://schemas.microsoft.com/office/drawing/2014/main" id="{7A6BBBB3-641A-CFC0-516F-63B74C40F670}"/>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477057" y="451406"/>
            <a:ext cx="11246207"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980789" y="1115060"/>
            <a:ext cx="10149840" cy="914400"/>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6" name="Table Placeholder 5">
            <a:extLst>
              <a:ext uri="{FF2B5EF4-FFF2-40B4-BE49-F238E27FC236}">
                <a16:creationId xmlns:a16="http://schemas.microsoft.com/office/drawing/2014/main" id="{A4C64D22-E188-73F4-E0FE-F09DDC5CB305}"/>
              </a:ext>
            </a:extLst>
          </p:cNvPr>
          <p:cNvSpPr>
            <a:spLocks noGrp="1"/>
          </p:cNvSpPr>
          <p:nvPr>
            <p:ph type="tbl" sz="quarter" idx="17"/>
          </p:nvPr>
        </p:nvSpPr>
        <p:spPr>
          <a:xfrm>
            <a:off x="979488" y="2311400"/>
            <a:ext cx="7091362" cy="3471863"/>
          </a:xfrm>
        </p:spPr>
        <p:txBody>
          <a:bodyPr/>
          <a:lstStyle/>
          <a:p>
            <a:r>
              <a:rPr lang="en-GB"/>
              <a:t>Click icon to add table</a:t>
            </a:r>
            <a:endParaRPr lang="en-US" dirty="0"/>
          </a:p>
        </p:txBody>
      </p:sp>
      <p:sp>
        <p:nvSpPr>
          <p:cNvPr id="7" name="Content Placeholder 6">
            <a:extLst>
              <a:ext uri="{FF2B5EF4-FFF2-40B4-BE49-F238E27FC236}">
                <a16:creationId xmlns:a16="http://schemas.microsoft.com/office/drawing/2014/main" id="{11C79FDB-6789-ED7D-E246-96F9F6DC0680}"/>
              </a:ext>
            </a:extLst>
          </p:cNvPr>
          <p:cNvSpPr>
            <a:spLocks noGrp="1"/>
          </p:cNvSpPr>
          <p:nvPr>
            <p:ph sz="quarter" idx="16" hasCustomPrompt="1"/>
          </p:nvPr>
        </p:nvSpPr>
        <p:spPr>
          <a:xfrm>
            <a:off x="8445190" y="2301069"/>
            <a:ext cx="2684773" cy="3482792"/>
          </a:xfrm>
        </p:spPr>
        <p:txBody>
          <a:bodyPr>
            <a:normAutofit/>
          </a:bodyPr>
          <a:lstStyle>
            <a:lvl1pPr marL="283464" indent="-283464">
              <a:lnSpc>
                <a:spcPct val="120000"/>
              </a:lnSpc>
              <a:spcBef>
                <a:spcPts val="0"/>
              </a:spcBef>
              <a:spcAft>
                <a:spcPts val="600"/>
              </a:spcAft>
              <a:defRPr sz="1800"/>
            </a:lvl1pPr>
            <a:lvl2pPr indent="-283464">
              <a:lnSpc>
                <a:spcPct val="120000"/>
              </a:lnSpc>
              <a:spcBef>
                <a:spcPts val="0"/>
              </a:spcBef>
              <a:spcAft>
                <a:spcPts val="600"/>
              </a:spcAft>
              <a:defRPr sz="1600"/>
            </a:lvl2pPr>
            <a:lvl3pPr indent="-283464">
              <a:lnSpc>
                <a:spcPct val="120000"/>
              </a:lnSpc>
              <a:spcBef>
                <a:spcPts val="0"/>
              </a:spcBef>
              <a:spcAft>
                <a:spcPts val="600"/>
              </a:spcAft>
              <a:defRPr sz="1400"/>
            </a:lvl3pPr>
            <a:lvl4pPr indent="-283464">
              <a:lnSpc>
                <a:spcPct val="120000"/>
              </a:lnSpc>
              <a:spcBef>
                <a:spcPts val="0"/>
              </a:spcBef>
              <a:spcAft>
                <a:spcPts val="600"/>
              </a:spcAft>
              <a:defRPr sz="1200"/>
            </a:lvl4pPr>
            <a:lvl5pPr indent="-283464">
              <a:lnSpc>
                <a:spcPct val="120000"/>
              </a:lnSpc>
              <a:spcBef>
                <a:spcPts val="0"/>
              </a:spcBef>
              <a:spcAft>
                <a:spcPts val="6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10119360" y="5882640"/>
            <a:ext cx="1745658" cy="1236042"/>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42847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8">
            <a:extLst>
              <a:ext uri="{FF2B5EF4-FFF2-40B4-BE49-F238E27FC236}">
                <a16:creationId xmlns:a16="http://schemas.microsoft.com/office/drawing/2014/main" id="{43F6EF2A-D737-1D2B-9BD8-C4AFD04086A7}"/>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477057" y="451406"/>
            <a:ext cx="11246207"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980789" y="1115060"/>
            <a:ext cx="10149840" cy="914400"/>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6" name="Table Placeholder 5">
            <a:extLst>
              <a:ext uri="{FF2B5EF4-FFF2-40B4-BE49-F238E27FC236}">
                <a16:creationId xmlns:a16="http://schemas.microsoft.com/office/drawing/2014/main" id="{A4C64D22-E188-73F4-E0FE-F09DDC5CB305}"/>
              </a:ext>
            </a:extLst>
          </p:cNvPr>
          <p:cNvSpPr>
            <a:spLocks noGrp="1"/>
          </p:cNvSpPr>
          <p:nvPr>
            <p:ph type="tbl" sz="quarter" idx="17"/>
          </p:nvPr>
        </p:nvSpPr>
        <p:spPr>
          <a:xfrm>
            <a:off x="979488" y="2311400"/>
            <a:ext cx="10149840" cy="3471863"/>
          </a:xfrm>
        </p:spPr>
        <p:txBody>
          <a:bodyPr/>
          <a:lstStyle>
            <a:lvl1pPr>
              <a:defRPr/>
            </a:lvl1pPr>
          </a:lstStyle>
          <a:p>
            <a:r>
              <a:rPr lang="en-GB"/>
              <a:t>Click icon to add table</a:t>
            </a:r>
            <a:endParaRPr lang="en-US" dirty="0"/>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10119360" y="5882640"/>
            <a:ext cx="1745658" cy="1236042"/>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99331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807E53-1889-5FED-84AB-36B4B655BFFF}"/>
              </a:ext>
            </a:extLst>
          </p:cNvPr>
          <p:cNvPicPr>
            <a:picLocks noChangeAspect="1"/>
          </p:cNvPicPr>
          <p:nvPr userDrawn="1"/>
        </p:nvPicPr>
        <p:blipFill>
          <a:blip r:embed="rId2"/>
          <a:srcRect/>
          <a:stretch/>
        </p:blipFill>
        <p:spPr>
          <a:xfrm>
            <a:off x="2741" y="1542"/>
            <a:ext cx="12186518" cy="6854916"/>
          </a:xfrm>
          <a:prstGeom prst="rect">
            <a:avLst/>
          </a:prstGeom>
        </p:spPr>
      </p:pic>
      <p:sp>
        <p:nvSpPr>
          <p:cNvPr id="2" name="Title 1"/>
          <p:cNvSpPr>
            <a:spLocks noGrp="1"/>
          </p:cNvSpPr>
          <p:nvPr>
            <p:ph type="ctrTitle" hasCustomPrompt="1"/>
          </p:nvPr>
        </p:nvSpPr>
        <p:spPr>
          <a:xfrm>
            <a:off x="1060090" y="1"/>
            <a:ext cx="7626710" cy="6857046"/>
          </a:xfrm>
        </p:spPr>
        <p:txBody>
          <a:bodyPr bIns="0" anchor="ctr">
            <a:noAutofit/>
          </a:bodyPr>
          <a:lstStyle>
            <a:lvl1pPr algn="l">
              <a:defRPr sz="7200">
                <a:solidFill>
                  <a:schemeClr val="accent6">
                    <a:lumMod val="50000"/>
                  </a:schemeClr>
                </a:solidFill>
              </a:defRPr>
            </a:lvl1pPr>
          </a:lstStyle>
          <a:p>
            <a:r>
              <a:rPr lang="en-US" dirty="0"/>
              <a:t>Click to </a:t>
            </a:r>
            <a:br>
              <a:rPr lang="en-US" dirty="0"/>
            </a:br>
            <a:r>
              <a:rPr lang="en-US" dirty="0"/>
              <a:t>add title</a:t>
            </a:r>
          </a:p>
        </p:txBody>
      </p:sp>
      <p:sp>
        <p:nvSpPr>
          <p:cNvPr id="9" name="Picture Placeholder 8">
            <a:extLst>
              <a:ext uri="{FF2B5EF4-FFF2-40B4-BE49-F238E27FC236}">
                <a16:creationId xmlns:a16="http://schemas.microsoft.com/office/drawing/2014/main" id="{164A964A-4098-65AF-D012-2925365FB96E}"/>
              </a:ext>
            </a:extLst>
          </p:cNvPr>
          <p:cNvSpPr>
            <a:spLocks noGrp="1"/>
          </p:cNvSpPr>
          <p:nvPr>
            <p:ph type="pic" sz="quarter" idx="10"/>
          </p:nvPr>
        </p:nvSpPr>
        <p:spPr>
          <a:xfrm>
            <a:off x="8510588" y="-953"/>
            <a:ext cx="3200400" cy="6858000"/>
          </a:xfrm>
          <a:solidFill>
            <a:schemeClr val="accent3">
              <a:lumMod val="20000"/>
              <a:lumOff val="80000"/>
            </a:schemeClr>
          </a:solidFill>
        </p:spPr>
        <p:txBody>
          <a:bodyPr>
            <a:normAutofit/>
          </a:bodyPr>
          <a:lstStyle>
            <a:lvl1pPr marL="0" indent="0" algn="ctr">
              <a:buNone/>
              <a:defRPr sz="2000"/>
            </a:lvl1pPr>
          </a:lstStyle>
          <a:p>
            <a:r>
              <a:rPr lang="en-GB"/>
              <a:t>Click icon to add picture</a:t>
            </a:r>
            <a:endParaRPr lang="en-US" dirty="0"/>
          </a:p>
        </p:txBody>
      </p:sp>
    </p:spTree>
    <p:extLst>
      <p:ext uri="{BB962C8B-B14F-4D97-AF65-F5344CB8AC3E}">
        <p14:creationId xmlns:p14="http://schemas.microsoft.com/office/powerpoint/2010/main" val="14933106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lumns 3">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5DC7EA-10AE-1A0E-D197-CAB9FBAC93BD}"/>
              </a:ext>
            </a:extLst>
          </p:cNvPr>
          <p:cNvPicPr>
            <a:picLocks noChangeAspect="1"/>
          </p:cNvPicPr>
          <p:nvPr userDrawn="1"/>
        </p:nvPicPr>
        <p:blipFill>
          <a:blip r:embed="rId2"/>
          <a:srcRect/>
          <a:stretch/>
        </p:blipFill>
        <p:spPr>
          <a:xfrm>
            <a:off x="25389" y="0"/>
            <a:ext cx="12166599" cy="6858000"/>
          </a:xfrm>
          <a:prstGeom prst="rect">
            <a:avLst/>
          </a:prstGeom>
        </p:spPr>
      </p:pic>
      <p:sp>
        <p:nvSpPr>
          <p:cNvPr id="4" name="Rectangle 3">
            <a:extLst>
              <a:ext uri="{FF2B5EF4-FFF2-40B4-BE49-F238E27FC236}">
                <a16:creationId xmlns:a16="http://schemas.microsoft.com/office/drawing/2014/main" id="{435B76D1-7BAB-95CC-D082-E5857BA27AAF}"/>
              </a:ext>
              <a:ext uri="{C183D7F6-B498-43B3-948B-1728B52AA6E4}">
                <adec:decorative xmlns:adec="http://schemas.microsoft.com/office/drawing/2017/decorative" val="1"/>
              </a:ext>
            </a:extLst>
          </p:cNvPr>
          <p:cNvSpPr/>
          <p:nvPr userDrawn="1"/>
        </p:nvSpPr>
        <p:spPr>
          <a:xfrm>
            <a:off x="474061" y="451406"/>
            <a:ext cx="9142110"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00352415-529E-A5FD-DC37-5D14118B5BB7}"/>
              </a:ext>
            </a:extLst>
          </p:cNvPr>
          <p:cNvSpPr>
            <a:spLocks noGrp="1"/>
          </p:cNvSpPr>
          <p:nvPr>
            <p:ph type="ctrTitle" hasCustomPrompt="1"/>
          </p:nvPr>
        </p:nvSpPr>
        <p:spPr>
          <a:xfrm>
            <a:off x="1074423" y="1193716"/>
            <a:ext cx="7964903" cy="738784"/>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11" name="Content Placeholder 10">
            <a:extLst>
              <a:ext uri="{FF2B5EF4-FFF2-40B4-BE49-F238E27FC236}">
                <a16:creationId xmlns:a16="http://schemas.microsoft.com/office/drawing/2014/main" id="{9EF759D5-1499-DEC7-BEAE-9ADBC4D35255}"/>
              </a:ext>
            </a:extLst>
          </p:cNvPr>
          <p:cNvSpPr>
            <a:spLocks noGrp="1"/>
          </p:cNvSpPr>
          <p:nvPr>
            <p:ph sz="quarter" idx="17" hasCustomPrompt="1"/>
          </p:nvPr>
        </p:nvSpPr>
        <p:spPr>
          <a:xfrm>
            <a:off x="1046163" y="2304733"/>
            <a:ext cx="2713037" cy="3760787"/>
          </a:xfrm>
        </p:spPr>
        <p:txBody>
          <a:bodyPr>
            <a:normAutofit/>
          </a:bodyPr>
          <a:lstStyle>
            <a:lvl1pPr marL="283464" indent="-283464">
              <a:lnSpc>
                <a:spcPct val="120000"/>
              </a:lnSpc>
              <a:spcBef>
                <a:spcPts val="0"/>
              </a:spcBef>
              <a:spcAft>
                <a:spcPts val="600"/>
              </a:spcAft>
              <a:defRPr sz="1800" b="1"/>
            </a:lvl1pPr>
            <a:lvl2pPr marL="502920" indent="-283464">
              <a:lnSpc>
                <a:spcPct val="120000"/>
              </a:lnSpc>
              <a:spcBef>
                <a:spcPts val="0"/>
              </a:spcBef>
              <a:spcAft>
                <a:spcPts val="600"/>
              </a:spcAft>
              <a:defRPr sz="1800" b="1"/>
            </a:lvl2pPr>
            <a:lvl3pPr marL="685800" indent="-283464">
              <a:lnSpc>
                <a:spcPct val="120000"/>
              </a:lnSpc>
              <a:spcBef>
                <a:spcPts val="0"/>
              </a:spcBef>
              <a:spcAft>
                <a:spcPts val="600"/>
              </a:spcAft>
              <a:defRPr sz="1800" b="1"/>
            </a:lvl3pPr>
            <a:lvl4pPr marL="868680" indent="-283464">
              <a:lnSpc>
                <a:spcPct val="120000"/>
              </a:lnSpc>
              <a:spcBef>
                <a:spcPts val="0"/>
              </a:spcBef>
              <a:spcAft>
                <a:spcPts val="600"/>
              </a:spcAft>
              <a:defRPr sz="1800" b="1"/>
            </a:lvl4pPr>
            <a:lvl5pPr marL="1051560" indent="-283464">
              <a:lnSpc>
                <a:spcPct val="120000"/>
              </a:lnSpc>
              <a:spcBef>
                <a:spcPts val="0"/>
              </a:spcBef>
              <a:spcAft>
                <a:spcPts val="600"/>
              </a:spcAft>
              <a:defRPr sz="18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10">
            <a:extLst>
              <a:ext uri="{FF2B5EF4-FFF2-40B4-BE49-F238E27FC236}">
                <a16:creationId xmlns:a16="http://schemas.microsoft.com/office/drawing/2014/main" id="{4152CA30-831A-8375-BB30-3BC996DB9AEB}"/>
              </a:ext>
            </a:extLst>
          </p:cNvPr>
          <p:cNvSpPr>
            <a:spLocks noGrp="1"/>
          </p:cNvSpPr>
          <p:nvPr>
            <p:ph sz="quarter" idx="18" hasCustomPrompt="1"/>
          </p:nvPr>
        </p:nvSpPr>
        <p:spPr>
          <a:xfrm>
            <a:off x="4066468" y="2304733"/>
            <a:ext cx="4972858" cy="3760788"/>
          </a:xfrm>
        </p:spPr>
        <p:txBody>
          <a:bodyPr>
            <a:normAutofit/>
          </a:bodyPr>
          <a:lstStyle>
            <a:lvl1pPr marL="347472" indent="-347472">
              <a:lnSpc>
                <a:spcPct val="120000"/>
              </a:lnSpc>
              <a:spcBef>
                <a:spcPts val="0"/>
              </a:spcBef>
              <a:spcAft>
                <a:spcPts val="600"/>
              </a:spcAft>
              <a:buFont typeface="+mj-lt"/>
              <a:buAutoNum type="arabicPeriod"/>
              <a:defRPr sz="1800" b="0"/>
            </a:lvl1pPr>
            <a:lvl2pPr marL="745236" indent="-347472">
              <a:lnSpc>
                <a:spcPct val="120000"/>
              </a:lnSpc>
              <a:spcBef>
                <a:spcPts val="0"/>
              </a:spcBef>
              <a:spcAft>
                <a:spcPts val="600"/>
              </a:spcAft>
              <a:buFont typeface="+mj-lt"/>
              <a:buAutoNum type="arabicPeriod"/>
              <a:defRPr sz="1800" b="0"/>
            </a:lvl2pPr>
            <a:lvl3pPr marL="1202436" indent="-347472">
              <a:lnSpc>
                <a:spcPct val="120000"/>
              </a:lnSpc>
              <a:spcBef>
                <a:spcPts val="0"/>
              </a:spcBef>
              <a:spcAft>
                <a:spcPts val="600"/>
              </a:spcAft>
              <a:buFont typeface="+mj-lt"/>
              <a:buAutoNum type="arabicPeriod"/>
              <a:defRPr sz="1800" b="0"/>
            </a:lvl3pPr>
            <a:lvl4pPr marL="1659636" indent="-347472">
              <a:lnSpc>
                <a:spcPct val="120000"/>
              </a:lnSpc>
              <a:spcBef>
                <a:spcPts val="0"/>
              </a:spcBef>
              <a:spcAft>
                <a:spcPts val="600"/>
              </a:spcAft>
              <a:buFont typeface="+mj-lt"/>
              <a:buAutoNum type="arabicPeriod"/>
              <a:defRPr sz="1800" b="0"/>
            </a:lvl4pPr>
            <a:lvl5pPr marL="2116836" indent="-347472">
              <a:lnSpc>
                <a:spcPct val="120000"/>
              </a:lnSpc>
              <a:spcBef>
                <a:spcPts val="0"/>
              </a:spcBef>
              <a:spcAft>
                <a:spcPts val="600"/>
              </a:spcAft>
              <a:buFont typeface="+mj-lt"/>
              <a:buAutoNum type="arabicPeriod"/>
              <a:defRPr sz="18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5">
            <a:extLst>
              <a:ext uri="{FF2B5EF4-FFF2-40B4-BE49-F238E27FC236}">
                <a16:creationId xmlns:a16="http://schemas.microsoft.com/office/drawing/2014/main" id="{95362880-674E-FD38-9934-5A4AAEB49216}"/>
              </a:ext>
            </a:extLst>
          </p:cNvPr>
          <p:cNvSpPr>
            <a:spLocks noGrp="1"/>
          </p:cNvSpPr>
          <p:nvPr>
            <p:ph type="sldNum" sz="quarter" idx="4"/>
          </p:nvPr>
        </p:nvSpPr>
        <p:spPr>
          <a:xfrm>
            <a:off x="9916160" y="5821679"/>
            <a:ext cx="1948858" cy="129700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85063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E556C0-01A0-755F-2117-1A2AE6158E13}"/>
              </a:ext>
            </a:extLst>
          </p:cNvPr>
          <p:cNvPicPr>
            <a:picLocks noChangeAspect="1"/>
          </p:cNvPicPr>
          <p:nvPr userDrawn="1"/>
        </p:nvPicPr>
        <p:blipFill>
          <a:blip r:embed="rId2"/>
          <a:srcRect/>
          <a:stretch/>
        </p:blipFill>
        <p:spPr>
          <a:xfrm>
            <a:off x="0" y="6470"/>
            <a:ext cx="12192000" cy="6845058"/>
          </a:xfrm>
          <a:prstGeom prst="rect">
            <a:avLst/>
          </a:prstGeom>
        </p:spPr>
      </p:pic>
      <p:sp>
        <p:nvSpPr>
          <p:cNvPr id="2" name="Title 1"/>
          <p:cNvSpPr>
            <a:spLocks noGrp="1"/>
          </p:cNvSpPr>
          <p:nvPr>
            <p:ph type="ctrTitle" hasCustomPrompt="1"/>
          </p:nvPr>
        </p:nvSpPr>
        <p:spPr>
          <a:xfrm>
            <a:off x="6919" y="70439"/>
            <a:ext cx="12178162" cy="3533581"/>
          </a:xfrm>
        </p:spPr>
        <p:txBody>
          <a:bodyPr anchor="b">
            <a:noAutofit/>
          </a:bodyPr>
          <a:lstStyle>
            <a:lvl1pPr algn="ctr">
              <a:defRPr sz="7200" b="1">
                <a:solidFill>
                  <a:schemeClr val="accent6">
                    <a:lumMod val="50000"/>
                  </a:schemeClr>
                </a:solidFill>
              </a:defRPr>
            </a:lvl1pPr>
          </a:lstStyle>
          <a:p>
            <a:r>
              <a:rPr lang="en-US" dirty="0"/>
              <a:t>Click to </a:t>
            </a:r>
            <a:br>
              <a:rPr lang="en-US" dirty="0"/>
            </a:br>
            <a:r>
              <a:rPr lang="en-US" dirty="0"/>
              <a:t>add title</a:t>
            </a:r>
          </a:p>
        </p:txBody>
      </p:sp>
      <p:sp>
        <p:nvSpPr>
          <p:cNvPr id="8" name="Text Placeholder 7">
            <a:extLst>
              <a:ext uri="{FF2B5EF4-FFF2-40B4-BE49-F238E27FC236}">
                <a16:creationId xmlns:a16="http://schemas.microsoft.com/office/drawing/2014/main" id="{97512F2E-49BF-E18A-D886-72AEA30E1D55}"/>
              </a:ext>
            </a:extLst>
          </p:cNvPr>
          <p:cNvSpPr>
            <a:spLocks noGrp="1"/>
          </p:cNvSpPr>
          <p:nvPr>
            <p:ph type="body" sz="quarter" idx="10" hasCustomPrompt="1"/>
          </p:nvPr>
        </p:nvSpPr>
        <p:spPr>
          <a:xfrm>
            <a:off x="1911879" y="3645514"/>
            <a:ext cx="8009681" cy="731838"/>
          </a:xfrm>
          <a:solidFill>
            <a:schemeClr val="accent3">
              <a:lumMod val="60000"/>
              <a:lumOff val="40000"/>
            </a:schemeClr>
          </a:solidFill>
        </p:spPr>
        <p:txBody>
          <a:bodyPr tIns="0" bIns="0" anchor="ctr">
            <a:normAutofit/>
          </a:bodyPr>
          <a:lstStyle>
            <a:lvl1pPr marL="0" indent="0" algn="ctr">
              <a:buNone/>
              <a:defRPr sz="1800" b="1" cap="all" baseline="0">
                <a:solidFill>
                  <a:schemeClr val="accent6">
                    <a:lumMod val="50000"/>
                  </a:schemeClr>
                </a:solidFill>
              </a:defRPr>
            </a:lvl1pPr>
            <a:lvl2pPr marL="457200" indent="0">
              <a:buNone/>
              <a:defRPr cap="all" baseline="0">
                <a:solidFill>
                  <a:schemeClr val="accent6">
                    <a:lumMod val="50000"/>
                  </a:schemeClr>
                </a:solidFill>
              </a:defRPr>
            </a:lvl2pPr>
            <a:lvl3pPr marL="914400" indent="0">
              <a:buNone/>
              <a:defRPr cap="all" baseline="0">
                <a:solidFill>
                  <a:schemeClr val="accent6">
                    <a:lumMod val="50000"/>
                  </a:schemeClr>
                </a:solidFill>
              </a:defRPr>
            </a:lvl3pPr>
            <a:lvl4pPr marL="1371600" indent="0">
              <a:buNone/>
              <a:defRPr cap="all" baseline="0">
                <a:solidFill>
                  <a:schemeClr val="accent6">
                    <a:lumMod val="50000"/>
                  </a:schemeClr>
                </a:solidFill>
              </a:defRPr>
            </a:lvl4pPr>
            <a:lvl5pPr marL="1828800" indent="0">
              <a:buNone/>
              <a:defRPr cap="all" baseline="0">
                <a:solidFill>
                  <a:schemeClr val="accent6">
                    <a:lumMod val="50000"/>
                  </a:schemeClr>
                </a:solidFill>
              </a:defRPr>
            </a:lvl5pPr>
          </a:lstStyle>
          <a:p>
            <a:r>
              <a:rPr lang="en-US" dirty="0"/>
              <a:t>Add subtitle</a:t>
            </a:r>
          </a:p>
        </p:txBody>
      </p:sp>
      <p:sp>
        <p:nvSpPr>
          <p:cNvPr id="9" name="Text Placeholder 8">
            <a:extLst>
              <a:ext uri="{FF2B5EF4-FFF2-40B4-BE49-F238E27FC236}">
                <a16:creationId xmlns:a16="http://schemas.microsoft.com/office/drawing/2014/main" id="{D9AB62AB-B562-C5FF-87CB-C3F72C70AEC4}"/>
              </a:ext>
            </a:extLst>
          </p:cNvPr>
          <p:cNvSpPr>
            <a:spLocks noGrp="1"/>
          </p:cNvSpPr>
          <p:nvPr>
            <p:ph type="body" sz="quarter" idx="11" hasCustomPrompt="1"/>
          </p:nvPr>
        </p:nvSpPr>
        <p:spPr>
          <a:xfrm>
            <a:off x="1809750" y="4826000"/>
            <a:ext cx="4001770" cy="590174"/>
          </a:xfrm>
        </p:spPr>
        <p:txBody>
          <a:bodyPr>
            <a:normAutofit/>
          </a:bodyPr>
          <a:lstStyle>
            <a:lvl1pPr marL="0" indent="0">
              <a:buNone/>
              <a:defRPr sz="1800" b="1">
                <a:solidFill>
                  <a:schemeClr val="accent6">
                    <a:lumMod val="50000"/>
                  </a:schemeClr>
                </a:solidFill>
              </a:defRPr>
            </a:lvl1pPr>
            <a:lvl2pPr marL="457200" indent="0">
              <a:buNone/>
              <a:defRPr>
                <a:solidFill>
                  <a:schemeClr val="accent6">
                    <a:lumMod val="50000"/>
                  </a:schemeClr>
                </a:solidFill>
              </a:defRPr>
            </a:lvl2pPr>
            <a:lvl3pPr marL="914400" indent="0">
              <a:buNone/>
              <a:defRPr>
                <a:solidFill>
                  <a:schemeClr val="accent6">
                    <a:lumMod val="50000"/>
                  </a:schemeClr>
                </a:solidFill>
              </a:defRPr>
            </a:lvl3pPr>
            <a:lvl4pPr marL="1371600" indent="0">
              <a:buNone/>
              <a:defRPr>
                <a:solidFill>
                  <a:schemeClr val="accent6">
                    <a:lumMod val="50000"/>
                  </a:schemeClr>
                </a:solidFill>
              </a:defRPr>
            </a:lvl4pPr>
            <a:lvl5pPr marL="1828800" indent="0">
              <a:buNone/>
              <a:defRPr>
                <a:solidFill>
                  <a:schemeClr val="accent6">
                    <a:lumMod val="50000"/>
                  </a:schemeClr>
                </a:solidFill>
              </a:defRPr>
            </a:lvl5pPr>
          </a:lstStyle>
          <a:p>
            <a:pPr lvl="0"/>
            <a:r>
              <a:rPr lang="en-US" dirty="0"/>
              <a:t>Click to add text</a:t>
            </a:r>
          </a:p>
        </p:txBody>
      </p:sp>
      <p:sp>
        <p:nvSpPr>
          <p:cNvPr id="12" name="Text Placeholder 8">
            <a:extLst>
              <a:ext uri="{FF2B5EF4-FFF2-40B4-BE49-F238E27FC236}">
                <a16:creationId xmlns:a16="http://schemas.microsoft.com/office/drawing/2014/main" id="{DF0E5B37-CF3B-656F-77B2-E3393E957607}"/>
              </a:ext>
            </a:extLst>
          </p:cNvPr>
          <p:cNvSpPr>
            <a:spLocks noGrp="1"/>
          </p:cNvSpPr>
          <p:nvPr>
            <p:ph type="body" sz="quarter" idx="12" hasCustomPrompt="1"/>
          </p:nvPr>
        </p:nvSpPr>
        <p:spPr>
          <a:xfrm>
            <a:off x="5877560" y="4826000"/>
            <a:ext cx="4001770" cy="590174"/>
          </a:xfrm>
        </p:spPr>
        <p:txBody>
          <a:bodyPr>
            <a:normAutofit/>
          </a:bodyPr>
          <a:lstStyle>
            <a:lvl1pPr marL="0" indent="0" algn="r">
              <a:buNone/>
              <a:defRPr sz="1800" b="1">
                <a:solidFill>
                  <a:schemeClr val="accent6">
                    <a:lumMod val="50000"/>
                  </a:schemeClr>
                </a:solidFill>
              </a:defRPr>
            </a:lvl1pPr>
            <a:lvl2pPr marL="457200" indent="0">
              <a:buNone/>
              <a:defRPr>
                <a:solidFill>
                  <a:schemeClr val="accent6">
                    <a:lumMod val="50000"/>
                  </a:schemeClr>
                </a:solidFill>
              </a:defRPr>
            </a:lvl2pPr>
            <a:lvl3pPr marL="914400" indent="0">
              <a:buNone/>
              <a:defRPr>
                <a:solidFill>
                  <a:schemeClr val="accent6">
                    <a:lumMod val="50000"/>
                  </a:schemeClr>
                </a:solidFill>
              </a:defRPr>
            </a:lvl3pPr>
            <a:lvl4pPr marL="1371600" indent="0">
              <a:buNone/>
              <a:defRPr>
                <a:solidFill>
                  <a:schemeClr val="accent6">
                    <a:lumMod val="50000"/>
                  </a:schemeClr>
                </a:solidFill>
              </a:defRPr>
            </a:lvl4pPr>
            <a:lvl5pPr marL="1828800" indent="0">
              <a:buNone/>
              <a:defRPr>
                <a:solidFill>
                  <a:schemeClr val="accent6">
                    <a:lumMod val="50000"/>
                  </a:schemeClr>
                </a:solidFill>
              </a:defRPr>
            </a:lvl5pPr>
          </a:lstStyle>
          <a:p>
            <a:pPr lvl="0"/>
            <a:r>
              <a:rPr lang="en-US" dirty="0"/>
              <a:t>Click to add text</a:t>
            </a:r>
          </a:p>
        </p:txBody>
      </p:sp>
    </p:spTree>
    <p:extLst>
      <p:ext uri="{BB962C8B-B14F-4D97-AF65-F5344CB8AC3E}">
        <p14:creationId xmlns:p14="http://schemas.microsoft.com/office/powerpoint/2010/main" val="12923345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10" name="Picture 8">
            <a:extLst>
              <a:ext uri="{FF2B5EF4-FFF2-40B4-BE49-F238E27FC236}">
                <a16:creationId xmlns:a16="http://schemas.microsoft.com/office/drawing/2014/main" id="{07BDF2BC-0745-E548-2C4E-C6BA53E367C8}"/>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477057" y="451406"/>
            <a:ext cx="11246207"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980789" y="1193716"/>
            <a:ext cx="10149840" cy="738784"/>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11" name="Rectangle 10">
            <a:extLst>
              <a:ext uri="{FF2B5EF4-FFF2-40B4-BE49-F238E27FC236}">
                <a16:creationId xmlns:a16="http://schemas.microsoft.com/office/drawing/2014/main" id="{910CFB7E-7B45-8CA9-6B42-9FE063623C1C}"/>
              </a:ext>
              <a:ext uri="{C183D7F6-B498-43B3-948B-1728B52AA6E4}">
                <adec:decorative xmlns:adec="http://schemas.microsoft.com/office/drawing/2017/decorative" val="1"/>
              </a:ext>
            </a:extLst>
          </p:cNvPr>
          <p:cNvSpPr/>
          <p:nvPr userDrawn="1"/>
        </p:nvSpPr>
        <p:spPr>
          <a:xfrm>
            <a:off x="0" y="1"/>
            <a:ext cx="474562" cy="3155372"/>
          </a:xfrm>
          <a:prstGeom prst="rect">
            <a:avLst/>
          </a:prstGeom>
          <a:gradFill>
            <a:gsLst>
              <a:gs pos="0">
                <a:schemeClr val="accent4">
                  <a:alpha val="0"/>
                </a:schemeClr>
              </a:gs>
              <a:gs pos="100000">
                <a:schemeClr val="accent3">
                  <a:lumMod val="60000"/>
                  <a:lumOff val="40000"/>
                  <a:alpha val="8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ACA21F3B-AA5B-C4FE-C298-92D1BDABA50A}"/>
              </a:ext>
              <a:ext uri="{C183D7F6-B498-43B3-948B-1728B52AA6E4}">
                <adec:decorative xmlns:adec="http://schemas.microsoft.com/office/drawing/2017/decorative" val="1"/>
              </a:ext>
            </a:extLst>
          </p:cNvPr>
          <p:cNvSpPr/>
          <p:nvPr userDrawn="1"/>
        </p:nvSpPr>
        <p:spPr>
          <a:xfrm>
            <a:off x="11723264" y="47289"/>
            <a:ext cx="461817" cy="6826102"/>
          </a:xfrm>
          <a:prstGeom prst="rect">
            <a:avLst/>
          </a:prstGeom>
          <a:gradFill>
            <a:gsLst>
              <a:gs pos="0">
                <a:schemeClr val="accent4">
                  <a:alpha val="0"/>
                </a:schemeClr>
              </a:gs>
              <a:gs pos="100000">
                <a:schemeClr val="accent3">
                  <a:lumMod val="60000"/>
                  <a:lumOff val="40000"/>
                  <a:alpha val="8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10119360" y="5750559"/>
            <a:ext cx="1745658" cy="136812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633934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10" name="Picture 8">
            <a:extLst>
              <a:ext uri="{FF2B5EF4-FFF2-40B4-BE49-F238E27FC236}">
                <a16:creationId xmlns:a16="http://schemas.microsoft.com/office/drawing/2014/main" id="{07BDF2BC-0745-E548-2C4E-C6BA53E367C8}"/>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477057" y="451406"/>
            <a:ext cx="11246207"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10CFB7E-7B45-8CA9-6B42-9FE063623C1C}"/>
              </a:ext>
              <a:ext uri="{C183D7F6-B498-43B3-948B-1728B52AA6E4}">
                <adec:decorative xmlns:adec="http://schemas.microsoft.com/office/drawing/2017/decorative" val="1"/>
              </a:ext>
            </a:extLst>
          </p:cNvPr>
          <p:cNvSpPr/>
          <p:nvPr userDrawn="1"/>
        </p:nvSpPr>
        <p:spPr>
          <a:xfrm>
            <a:off x="0" y="1"/>
            <a:ext cx="474562" cy="3155372"/>
          </a:xfrm>
          <a:prstGeom prst="rect">
            <a:avLst/>
          </a:prstGeom>
          <a:gradFill>
            <a:gsLst>
              <a:gs pos="0">
                <a:schemeClr val="accent4">
                  <a:alpha val="0"/>
                </a:schemeClr>
              </a:gs>
              <a:gs pos="100000">
                <a:schemeClr val="accent3">
                  <a:lumMod val="60000"/>
                  <a:lumOff val="40000"/>
                  <a:alpha val="8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ACA21F3B-AA5B-C4FE-C298-92D1BDABA50A}"/>
              </a:ext>
              <a:ext uri="{C183D7F6-B498-43B3-948B-1728B52AA6E4}">
                <adec:decorative xmlns:adec="http://schemas.microsoft.com/office/drawing/2017/decorative" val="1"/>
              </a:ext>
            </a:extLst>
          </p:cNvPr>
          <p:cNvSpPr/>
          <p:nvPr userDrawn="1"/>
        </p:nvSpPr>
        <p:spPr>
          <a:xfrm>
            <a:off x="11723264" y="47289"/>
            <a:ext cx="461817" cy="6826102"/>
          </a:xfrm>
          <a:prstGeom prst="rect">
            <a:avLst/>
          </a:prstGeom>
          <a:gradFill>
            <a:gsLst>
              <a:gs pos="0">
                <a:schemeClr val="accent4">
                  <a:alpha val="0"/>
                </a:schemeClr>
              </a:gs>
              <a:gs pos="100000">
                <a:schemeClr val="accent3">
                  <a:lumMod val="60000"/>
                  <a:lumOff val="40000"/>
                  <a:alpha val="8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10119360" y="5750559"/>
            <a:ext cx="1745658" cy="136812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06084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8DEE2-EF6A-59C7-695A-660D66A19A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D433215-FE5F-0E30-AA49-868D93E900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576E078-244B-15A2-DCF2-E3C35F2A160B}"/>
              </a:ext>
            </a:extLst>
          </p:cNvPr>
          <p:cNvSpPr>
            <a:spLocks noGrp="1"/>
          </p:cNvSpPr>
          <p:nvPr>
            <p:ph type="dt" sz="half" idx="10"/>
          </p:nvPr>
        </p:nvSpPr>
        <p:spPr/>
        <p:txBody>
          <a:bodyPr/>
          <a:lstStyle/>
          <a:p>
            <a:fld id="{7DFF51D6-F0CD-4893-AF44-EA90AC1D1EFD}" type="datetimeFigureOut">
              <a:rPr lang="en-GB" smtClean="0"/>
              <a:t>07/08/2026</a:t>
            </a:fld>
            <a:endParaRPr lang="en-GB"/>
          </a:p>
        </p:txBody>
      </p:sp>
      <p:sp>
        <p:nvSpPr>
          <p:cNvPr id="5" name="Footer Placeholder 4">
            <a:extLst>
              <a:ext uri="{FF2B5EF4-FFF2-40B4-BE49-F238E27FC236}">
                <a16:creationId xmlns:a16="http://schemas.microsoft.com/office/drawing/2014/main" id="{D67AFFE0-ECA3-4715-F18C-0BDCE69FE6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6820A0-E5AF-142F-155E-8B4A18ABD7CC}"/>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2819243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944B5-26D5-45F7-8974-B2E2F14796E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127D4D1-C1AA-028C-A09B-50AAB97DBDD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8CA184A-9996-2316-D612-310590F280AE}"/>
              </a:ext>
            </a:extLst>
          </p:cNvPr>
          <p:cNvSpPr>
            <a:spLocks noGrp="1"/>
          </p:cNvSpPr>
          <p:nvPr>
            <p:ph type="dt" sz="half" idx="10"/>
          </p:nvPr>
        </p:nvSpPr>
        <p:spPr/>
        <p:txBody>
          <a:bodyPr/>
          <a:lstStyle/>
          <a:p>
            <a:fld id="{7DFF51D6-F0CD-4893-AF44-EA90AC1D1EFD}" type="datetimeFigureOut">
              <a:rPr lang="en-GB" smtClean="0"/>
              <a:t>07/08/2026</a:t>
            </a:fld>
            <a:endParaRPr lang="en-GB"/>
          </a:p>
        </p:txBody>
      </p:sp>
      <p:sp>
        <p:nvSpPr>
          <p:cNvPr id="5" name="Footer Placeholder 4">
            <a:extLst>
              <a:ext uri="{FF2B5EF4-FFF2-40B4-BE49-F238E27FC236}">
                <a16:creationId xmlns:a16="http://schemas.microsoft.com/office/drawing/2014/main" id="{7360ADD3-F893-20F5-854A-C07F1DB66E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0DF755-B996-CD7D-57BC-82C5C1FC8711}"/>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9931471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24F54-AEC9-42DE-0A64-02FA97A3BFB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FE53AB6-F94F-B43F-1C6F-B5926FABE6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3A3B6EF-1DF6-77DA-5229-C116F068A666}"/>
              </a:ext>
            </a:extLst>
          </p:cNvPr>
          <p:cNvSpPr>
            <a:spLocks noGrp="1"/>
          </p:cNvSpPr>
          <p:nvPr>
            <p:ph type="dt" sz="half" idx="10"/>
          </p:nvPr>
        </p:nvSpPr>
        <p:spPr/>
        <p:txBody>
          <a:bodyPr/>
          <a:lstStyle/>
          <a:p>
            <a:fld id="{7DFF51D6-F0CD-4893-AF44-EA90AC1D1EFD}" type="datetimeFigureOut">
              <a:rPr lang="en-GB" smtClean="0"/>
              <a:t>07/08/2026</a:t>
            </a:fld>
            <a:endParaRPr lang="en-GB"/>
          </a:p>
        </p:txBody>
      </p:sp>
      <p:sp>
        <p:nvSpPr>
          <p:cNvPr id="5" name="Footer Placeholder 4">
            <a:extLst>
              <a:ext uri="{FF2B5EF4-FFF2-40B4-BE49-F238E27FC236}">
                <a16:creationId xmlns:a16="http://schemas.microsoft.com/office/drawing/2014/main" id="{F93BB6D4-5277-8D41-DAD4-5E9D1B4B4D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EFA43B-34DD-72B8-AEE1-947F73036FE7}"/>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13966594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5F4F-A72E-1DCC-62EF-9172B9FC1C9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9451107-BD0D-3312-311B-06A777AD754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DED4177-4F94-D965-14EF-5B928121DB9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389CB81-9180-8AEE-FA84-22D733269D52}"/>
              </a:ext>
            </a:extLst>
          </p:cNvPr>
          <p:cNvSpPr>
            <a:spLocks noGrp="1"/>
          </p:cNvSpPr>
          <p:nvPr>
            <p:ph type="dt" sz="half" idx="10"/>
          </p:nvPr>
        </p:nvSpPr>
        <p:spPr/>
        <p:txBody>
          <a:bodyPr/>
          <a:lstStyle/>
          <a:p>
            <a:fld id="{7DFF51D6-F0CD-4893-AF44-EA90AC1D1EFD}" type="datetimeFigureOut">
              <a:rPr lang="en-GB" smtClean="0"/>
              <a:t>07/08/2026</a:t>
            </a:fld>
            <a:endParaRPr lang="en-GB"/>
          </a:p>
        </p:txBody>
      </p:sp>
      <p:sp>
        <p:nvSpPr>
          <p:cNvPr id="6" name="Footer Placeholder 5">
            <a:extLst>
              <a:ext uri="{FF2B5EF4-FFF2-40B4-BE49-F238E27FC236}">
                <a16:creationId xmlns:a16="http://schemas.microsoft.com/office/drawing/2014/main" id="{935CEF62-477D-1E99-FD38-68E036D6FF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658C90-C505-EB48-2BDE-D5C6004BD5D2}"/>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28032679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D97B4-DDCD-49EE-EEF6-F7C4AB1CB4D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7F20409-1BA6-4703-DF68-878915F899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418C77-9B44-AE20-A6E8-C8C0D6BF3DC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3187485-1FAC-9B8C-9596-9D2D17F155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B8A1CB8-20C9-AB6A-72B9-3ECD6E61E8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FD21C2F-C78E-8990-1625-1B42F3DC3B6E}"/>
              </a:ext>
            </a:extLst>
          </p:cNvPr>
          <p:cNvSpPr>
            <a:spLocks noGrp="1"/>
          </p:cNvSpPr>
          <p:nvPr>
            <p:ph type="dt" sz="half" idx="10"/>
          </p:nvPr>
        </p:nvSpPr>
        <p:spPr/>
        <p:txBody>
          <a:bodyPr/>
          <a:lstStyle/>
          <a:p>
            <a:fld id="{7DFF51D6-F0CD-4893-AF44-EA90AC1D1EFD}" type="datetimeFigureOut">
              <a:rPr lang="en-GB" smtClean="0"/>
              <a:t>07/08/2026</a:t>
            </a:fld>
            <a:endParaRPr lang="en-GB"/>
          </a:p>
        </p:txBody>
      </p:sp>
      <p:sp>
        <p:nvSpPr>
          <p:cNvPr id="8" name="Footer Placeholder 7">
            <a:extLst>
              <a:ext uri="{FF2B5EF4-FFF2-40B4-BE49-F238E27FC236}">
                <a16:creationId xmlns:a16="http://schemas.microsoft.com/office/drawing/2014/main" id="{88276CDE-645F-2622-2CE4-4991D2AB94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B95794-F055-3A81-A361-8C9102FC47D4}"/>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31643491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340AE-AC47-EFFE-764F-5CB8C88241B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B9B7408-5408-8CB9-4BF6-3E59AD8E5588}"/>
              </a:ext>
            </a:extLst>
          </p:cNvPr>
          <p:cNvSpPr>
            <a:spLocks noGrp="1"/>
          </p:cNvSpPr>
          <p:nvPr>
            <p:ph type="dt" sz="half" idx="10"/>
          </p:nvPr>
        </p:nvSpPr>
        <p:spPr/>
        <p:txBody>
          <a:bodyPr/>
          <a:lstStyle/>
          <a:p>
            <a:fld id="{7DFF51D6-F0CD-4893-AF44-EA90AC1D1EFD}" type="datetimeFigureOut">
              <a:rPr lang="en-GB" smtClean="0"/>
              <a:t>07/08/2026</a:t>
            </a:fld>
            <a:endParaRPr lang="en-GB"/>
          </a:p>
        </p:txBody>
      </p:sp>
      <p:sp>
        <p:nvSpPr>
          <p:cNvPr id="4" name="Footer Placeholder 3">
            <a:extLst>
              <a:ext uri="{FF2B5EF4-FFF2-40B4-BE49-F238E27FC236}">
                <a16:creationId xmlns:a16="http://schemas.microsoft.com/office/drawing/2014/main" id="{CD599FD4-6D5C-D8B7-204E-25DFC7CB2F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1DE08B-BE53-1E80-A55E-F7C05F83D9C9}"/>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34425798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AC39D3-A0CA-BD9A-4863-34C724538394}"/>
              </a:ext>
            </a:extLst>
          </p:cNvPr>
          <p:cNvSpPr>
            <a:spLocks noGrp="1"/>
          </p:cNvSpPr>
          <p:nvPr>
            <p:ph type="dt" sz="half" idx="10"/>
          </p:nvPr>
        </p:nvSpPr>
        <p:spPr/>
        <p:txBody>
          <a:bodyPr/>
          <a:lstStyle/>
          <a:p>
            <a:fld id="{7DFF51D6-F0CD-4893-AF44-EA90AC1D1EFD}" type="datetimeFigureOut">
              <a:rPr lang="en-GB" smtClean="0"/>
              <a:t>07/08/2026</a:t>
            </a:fld>
            <a:endParaRPr lang="en-GB"/>
          </a:p>
        </p:txBody>
      </p:sp>
      <p:sp>
        <p:nvSpPr>
          <p:cNvPr id="3" name="Footer Placeholder 2">
            <a:extLst>
              <a:ext uri="{FF2B5EF4-FFF2-40B4-BE49-F238E27FC236}">
                <a16:creationId xmlns:a16="http://schemas.microsoft.com/office/drawing/2014/main" id="{F86C9699-7F4B-B541-6B19-41AEC563F6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F4C130-00FD-32D0-C4DB-A3CEB48E63D9}"/>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24207344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109E-1293-4114-2DD0-5E9D083652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555ECD6-0773-308E-5D32-4AAB334262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20A2FFD-80CA-790E-9E94-D90439537A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412819-8A53-F462-EE49-D6DFFB895E76}"/>
              </a:ext>
            </a:extLst>
          </p:cNvPr>
          <p:cNvSpPr>
            <a:spLocks noGrp="1"/>
          </p:cNvSpPr>
          <p:nvPr>
            <p:ph type="dt" sz="half" idx="10"/>
          </p:nvPr>
        </p:nvSpPr>
        <p:spPr/>
        <p:txBody>
          <a:bodyPr/>
          <a:lstStyle/>
          <a:p>
            <a:fld id="{7DFF51D6-F0CD-4893-AF44-EA90AC1D1EFD}" type="datetimeFigureOut">
              <a:rPr lang="en-GB" smtClean="0"/>
              <a:t>07/08/2026</a:t>
            </a:fld>
            <a:endParaRPr lang="en-GB"/>
          </a:p>
        </p:txBody>
      </p:sp>
      <p:sp>
        <p:nvSpPr>
          <p:cNvPr id="6" name="Footer Placeholder 5">
            <a:extLst>
              <a:ext uri="{FF2B5EF4-FFF2-40B4-BE49-F238E27FC236}">
                <a16:creationId xmlns:a16="http://schemas.microsoft.com/office/drawing/2014/main" id="{7207B6B4-3C59-B26E-25D2-A9DA8857EB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5BCBB-3206-4ABA-C43A-BB2718F0FDDC}"/>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507362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7D6EB-66C1-0DE1-F729-97F65DF34B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B244BCF-715A-C6BC-E91B-3AA55E94CB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47099D-22C5-90A3-4EB8-391CC080D7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87B5B1-A9D0-7683-6C7A-BFC012C27DA7}"/>
              </a:ext>
            </a:extLst>
          </p:cNvPr>
          <p:cNvSpPr>
            <a:spLocks noGrp="1"/>
          </p:cNvSpPr>
          <p:nvPr>
            <p:ph type="dt" sz="half" idx="10"/>
          </p:nvPr>
        </p:nvSpPr>
        <p:spPr/>
        <p:txBody>
          <a:bodyPr/>
          <a:lstStyle/>
          <a:p>
            <a:fld id="{7DFF51D6-F0CD-4893-AF44-EA90AC1D1EFD}" type="datetimeFigureOut">
              <a:rPr lang="en-GB" smtClean="0"/>
              <a:t>07/08/2026</a:t>
            </a:fld>
            <a:endParaRPr lang="en-GB"/>
          </a:p>
        </p:txBody>
      </p:sp>
      <p:sp>
        <p:nvSpPr>
          <p:cNvPr id="6" name="Footer Placeholder 5">
            <a:extLst>
              <a:ext uri="{FF2B5EF4-FFF2-40B4-BE49-F238E27FC236}">
                <a16:creationId xmlns:a16="http://schemas.microsoft.com/office/drawing/2014/main" id="{0CDC544A-1054-289E-A83B-DEBD3102A6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5E1CCE-93BE-FA73-3728-ABD5878D6346}"/>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613053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8CC86-171B-BA80-8365-205C8E1850D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37DB40B-B2A6-3EE5-FB50-060FE167A6A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CF556E-CB13-88CB-1CCD-C5EC19A1799D}"/>
              </a:ext>
            </a:extLst>
          </p:cNvPr>
          <p:cNvSpPr>
            <a:spLocks noGrp="1"/>
          </p:cNvSpPr>
          <p:nvPr>
            <p:ph type="dt" sz="half" idx="10"/>
          </p:nvPr>
        </p:nvSpPr>
        <p:spPr/>
        <p:txBody>
          <a:bodyPr/>
          <a:lstStyle/>
          <a:p>
            <a:fld id="{7DFF51D6-F0CD-4893-AF44-EA90AC1D1EFD}" type="datetimeFigureOut">
              <a:rPr lang="en-GB" smtClean="0"/>
              <a:t>07/08/2026</a:t>
            </a:fld>
            <a:endParaRPr lang="en-GB"/>
          </a:p>
        </p:txBody>
      </p:sp>
      <p:sp>
        <p:nvSpPr>
          <p:cNvPr id="5" name="Footer Placeholder 4">
            <a:extLst>
              <a:ext uri="{FF2B5EF4-FFF2-40B4-BE49-F238E27FC236}">
                <a16:creationId xmlns:a16="http://schemas.microsoft.com/office/drawing/2014/main" id="{60ED1F97-4CA6-DF4B-5337-3DF268FBE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34827C-5F8A-A10B-9BFD-AB43FDA0245C}"/>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41158794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18364D-79EC-0C72-8E54-E0F8AB31CC6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F473167-8D65-F8BC-27AD-6942FCB9A92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FE407A8-46CF-AC31-1875-2CC1824763C8}"/>
              </a:ext>
            </a:extLst>
          </p:cNvPr>
          <p:cNvSpPr>
            <a:spLocks noGrp="1"/>
          </p:cNvSpPr>
          <p:nvPr>
            <p:ph type="dt" sz="half" idx="10"/>
          </p:nvPr>
        </p:nvSpPr>
        <p:spPr/>
        <p:txBody>
          <a:bodyPr/>
          <a:lstStyle/>
          <a:p>
            <a:fld id="{7DFF51D6-F0CD-4893-AF44-EA90AC1D1EFD}" type="datetimeFigureOut">
              <a:rPr lang="en-GB" smtClean="0"/>
              <a:t>07/08/2026</a:t>
            </a:fld>
            <a:endParaRPr lang="en-GB"/>
          </a:p>
        </p:txBody>
      </p:sp>
      <p:sp>
        <p:nvSpPr>
          <p:cNvPr id="5" name="Footer Placeholder 4">
            <a:extLst>
              <a:ext uri="{FF2B5EF4-FFF2-40B4-BE49-F238E27FC236}">
                <a16:creationId xmlns:a16="http://schemas.microsoft.com/office/drawing/2014/main" id="{8FCDA779-DC56-003B-B5B0-8913B6325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77F790-EC78-D482-0ADB-35BF003AA896}"/>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27851915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3075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0" y="763867"/>
            <a:ext cx="10820400" cy="1293028"/>
          </a:xfrm>
          <a:prstGeom prst="rect">
            <a:avLst/>
          </a:prstGeom>
        </p:spPr>
        <p:txBody>
          <a:bodyPr vert="horz" lIns="91440" tIns="45720" rIns="91440" bIns="45720" rtlCol="0" anchor="b" anchorCtr="0">
            <a:no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9" name="Slide Number Placeholder 5">
            <a:extLst>
              <a:ext uri="{FF2B5EF4-FFF2-40B4-BE49-F238E27FC236}">
                <a16:creationId xmlns:a16="http://schemas.microsoft.com/office/drawing/2014/main" id="{07853FA9-5039-030A-0DE6-246C9F50ABF0}"/>
              </a:ext>
            </a:extLst>
          </p:cNvPr>
          <p:cNvSpPr>
            <a:spLocks noGrp="1"/>
          </p:cNvSpPr>
          <p:nvPr>
            <p:ph type="sldNum" sz="quarter" idx="4"/>
          </p:nvPr>
        </p:nvSpPr>
        <p:spPr>
          <a:xfrm>
            <a:off x="9121818" y="5571597"/>
            <a:ext cx="2743200" cy="1547086"/>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51" r:id="rId1"/>
    <p:sldLayoutId id="2147483652" r:id="rId2"/>
    <p:sldLayoutId id="2147483679" r:id="rId3"/>
    <p:sldLayoutId id="2147483653" r:id="rId4"/>
    <p:sldLayoutId id="2147483657" r:id="rId5"/>
    <p:sldLayoutId id="2147483681" r:id="rId6"/>
    <p:sldLayoutId id="2147483680" r:id="rId7"/>
    <p:sldLayoutId id="2147483662" r:id="rId8"/>
    <p:sldLayoutId id="2147483683" r:id="rId9"/>
    <p:sldLayoutId id="2147483684" r:id="rId10"/>
    <p:sldLayoutId id="2147483654" r:id="rId11"/>
    <p:sldLayoutId id="2147483667" r:id="rId12"/>
    <p:sldLayoutId id="2147483665" r:id="rId13"/>
    <p:sldLayoutId id="2147483685" r:id="rId14"/>
    <p:sldLayoutId id="2147483686" r:id="rId15"/>
  </p:sldLayoutIdLst>
  <p:hf sldNum="0" hdr="0" ftr="0" dt="0"/>
  <p:txStyles>
    <p:titleStyle>
      <a:lvl1pPr algn="l" defTabSz="914400" rtl="0" eaLnBrk="1" latinLnBrk="0" hangingPunct="1">
        <a:lnSpc>
          <a:spcPct val="90000"/>
        </a:lnSpc>
        <a:spcBef>
          <a:spcPct val="0"/>
        </a:spcBef>
        <a:buNone/>
        <a:defRPr sz="4000" kern="1200" cap="all" baseline="0">
          <a:solidFill>
            <a:schemeClr val="accent6">
              <a:lumMod val="5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accent6">
              <a:lumMod val="50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lumMod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lumMod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accent6">
              <a:lumMod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accent6">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B51236-6105-ECF9-E089-748EF868AF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7E392F2-1686-4FE0-7EB7-719B946754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73B1C4-3658-458E-CB0D-8B35287081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FF51D6-F0CD-4893-AF44-EA90AC1D1EFD}" type="datetimeFigureOut">
              <a:rPr lang="en-GB" smtClean="0"/>
              <a:t>07/08/2026</a:t>
            </a:fld>
            <a:endParaRPr lang="en-GB"/>
          </a:p>
        </p:txBody>
      </p:sp>
      <p:sp>
        <p:nvSpPr>
          <p:cNvPr id="5" name="Footer Placeholder 4">
            <a:extLst>
              <a:ext uri="{FF2B5EF4-FFF2-40B4-BE49-F238E27FC236}">
                <a16:creationId xmlns:a16="http://schemas.microsoft.com/office/drawing/2014/main" id="{31356FA4-B812-0DFA-6564-1A182405C6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C06D0FB-D471-8F24-9D85-5F3300F46E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6C361A2-178B-4BBE-AA8D-1B2550882683}" type="slidenum">
              <a:rPr lang="en-GB" smtClean="0"/>
              <a:t>‹#›</a:t>
            </a:fld>
            <a:endParaRPr lang="en-GB"/>
          </a:p>
        </p:txBody>
      </p:sp>
    </p:spTree>
    <p:extLst>
      <p:ext uri="{BB962C8B-B14F-4D97-AF65-F5344CB8AC3E}">
        <p14:creationId xmlns:p14="http://schemas.microsoft.com/office/powerpoint/2010/main" val="120126782"/>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1787712"/>
      </p:ext>
    </p:extLst>
  </p:cSld>
  <p:clrMap bg1="lt1" tx1="dk1" bg2="lt2" tx2="dk2" accent1="accent1" accent2="accent2" accent3="accent3" accent4="accent4" accent5="accent5" accent6="accent6" hlink="hlink" folHlink="folHlink"/>
  <p:sldLayoutIdLst>
    <p:sldLayoutId id="2147483702"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hyperlink" Target="https://careyourlungs.com/vaping-risks-learn-the-facts-in-our-awareness-campaign/"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7.xml"/><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7.xml"/><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7.xml"/><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7.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28.svg"/></Relationships>
</file>

<file path=ppt/slides/_rels/slide1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32.svg"/><Relationship Id="rId5" Type="http://schemas.openxmlformats.org/officeDocument/2006/relationships/image" Target="../media/image31.svg"/><Relationship Id="rId4" Type="http://schemas.openxmlformats.org/officeDocument/2006/relationships/image" Target="../media/image30.svg"/></Relationships>
</file>

<file path=ppt/slides/_rels/slide15.xml.rels><?xml version="1.0" encoding="UTF-8" standalone="yes"?>
<Relationships xmlns="http://schemas.openxmlformats.org/package/2006/relationships"><Relationship Id="rId8" Type="http://schemas.openxmlformats.org/officeDocument/2006/relationships/hyperlink" Target="https://www.ecigclick.co.uk/" TargetMode="External"/><Relationship Id="rId13" Type="http://schemas.openxmlformats.org/officeDocument/2006/relationships/hyperlink" Target="https://www.nhs.uk/better-health/quit-smoking/vaping-myths-and-facts/" TargetMode="External"/><Relationship Id="rId18" Type="http://schemas.openxmlformats.org/officeDocument/2006/relationships/hyperlink" Target="https://ukmap360.com/united-kingdom-%28uk%29-region-map" TargetMode="External"/><Relationship Id="rId3" Type="http://schemas.openxmlformats.org/officeDocument/2006/relationships/hyperlink" Target="https://healthydialogues.co.uk/applying-the-com-b-model-to-understand-vaping-habits-in-young-people/" TargetMode="External"/><Relationship Id="rId7" Type="http://schemas.openxmlformats.org/officeDocument/2006/relationships/hyperlink" Target="https://www.gov.uk/government/publications/stopping-the-start-our-new-plan-to-create-a-smokefree-generation" TargetMode="External"/><Relationship Id="rId12" Type="http://schemas.openxmlformats.org/officeDocument/2006/relationships/hyperlink" Target="https://www.nice.org.uk/guidance/ng209" TargetMode="External"/><Relationship Id="rId17" Type="http://schemas.openxmlformats.org/officeDocument/2006/relationships/hyperlink" Target="https://www.ucl.ac.uk/news/2024/may/nicotine-use-rises-among-young-adults-england-cigarette-smoking-continues-decline" TargetMode="External"/><Relationship Id="rId2" Type="http://schemas.openxmlformats.org/officeDocument/2006/relationships/notesSlide" Target="../notesSlides/notesSlide11.xml"/><Relationship Id="rId16" Type="http://schemas.openxmlformats.org/officeDocument/2006/relationships/hyperlink" Target="https://www.theguardian.com/global/2023/jun/06/disposable-vapes-should-be-banned-to-protect-children-uk-paediatricians-say" TargetMode="External"/><Relationship Id="rId20" Type="http://schemas.openxmlformats.org/officeDocument/2006/relationships/hyperlink" Target="https://www.who.int/publications/i/item/9789240030924" TargetMode="External"/><Relationship Id="rId1" Type="http://schemas.openxmlformats.org/officeDocument/2006/relationships/slideLayout" Target="../slideLayouts/slideLayout14.xml"/><Relationship Id="rId6" Type="http://schemas.openxmlformats.org/officeDocument/2006/relationships/hyperlink" Target="https://ash.org.uk/resources/view/use-of-e-cigarettes-among-young-people-in-great-britain?utm_source=chatgpt.com" TargetMode="External"/><Relationship Id="rId11" Type="http://schemas.openxmlformats.org/officeDocument/2006/relationships/hyperlink" Target="https://bjgp.org/content/73/suppl_1/bjgp23X734325" TargetMode="External"/><Relationship Id="rId5" Type="http://schemas.openxmlformats.org/officeDocument/2006/relationships/hyperlink" Target="https://social-change.co.uk/insights/the-behaviour-change-wheel" TargetMode="External"/><Relationship Id="rId15" Type="http://schemas.openxmlformats.org/officeDocument/2006/relationships/hyperlink" Target="https://www.england.nhs.uk/" TargetMode="External"/><Relationship Id="rId10" Type="http://schemas.openxmlformats.org/officeDocument/2006/relationships/hyperlink" Target="https://www.bmj.com/content/386/bmj-2023-079016" TargetMode="External"/><Relationship Id="rId19" Type="http://schemas.openxmlformats.org/officeDocument/2006/relationships/hyperlink" Target="https://www.verywellhealth.com/what-is-nicotine-5075412" TargetMode="External"/><Relationship Id="rId4" Type="http://schemas.openxmlformats.org/officeDocument/2006/relationships/hyperlink" Target="https://modelthinkers.com/mental-model/com-b-behaviour-change-wheel" TargetMode="External"/><Relationship Id="rId9" Type="http://schemas.openxmlformats.org/officeDocument/2006/relationships/hyperlink" Target="https://e-liquids.com/pages/beginners-guide-to-vape-kits" TargetMode="External"/><Relationship Id="rId14" Type="http://schemas.openxmlformats.org/officeDocument/2006/relationships/hyperlink" Target="https://www.nhs.uk/better-health/quit-smoking/help-others-quit/young-people-and-vaping/"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72E3743B-CFE8-C23A-81DE-8BE474F936BA}"/>
              </a:ext>
            </a:extLst>
          </p:cNvPr>
          <p:cNvSpPr>
            <a:spLocks noGrp="1"/>
          </p:cNvSpPr>
          <p:nvPr>
            <p:ph type="title"/>
          </p:nvPr>
        </p:nvSpPr>
        <p:spPr>
          <a:xfrm>
            <a:off x="5973010" y="708660"/>
            <a:ext cx="5516880" cy="2457450"/>
          </a:xfrm>
        </p:spPr>
        <p:txBody>
          <a:bodyPr/>
          <a:lstStyle/>
          <a:p>
            <a:r>
              <a:rPr lang="en-US" sz="4000" dirty="0"/>
              <a:t>Vaping  Behavior among adolescents</a:t>
            </a:r>
            <a:br>
              <a:rPr lang="en-US" sz="4000" dirty="0"/>
            </a:br>
            <a:r>
              <a:rPr lang="en-US" sz="4000" dirty="0"/>
              <a:t>(12-18 Years)</a:t>
            </a:r>
          </a:p>
        </p:txBody>
      </p:sp>
      <p:sp>
        <p:nvSpPr>
          <p:cNvPr id="26" name="Subtitle 2">
            <a:extLst>
              <a:ext uri="{FF2B5EF4-FFF2-40B4-BE49-F238E27FC236}">
                <a16:creationId xmlns:a16="http://schemas.microsoft.com/office/drawing/2014/main" id="{674AED9B-C477-08DD-55A9-317559DCA8A9}"/>
              </a:ext>
            </a:extLst>
          </p:cNvPr>
          <p:cNvSpPr>
            <a:spLocks noGrp="1"/>
          </p:cNvSpPr>
          <p:nvPr>
            <p:ph type="subTitle" idx="1"/>
          </p:nvPr>
        </p:nvSpPr>
        <p:spPr>
          <a:xfrm>
            <a:off x="6420654" y="3429000"/>
            <a:ext cx="4621593" cy="2640330"/>
          </a:xfrm>
        </p:spPr>
        <p:txBody>
          <a:bodyPr anchor="t" anchorCtr="0"/>
          <a:lstStyle/>
          <a:p>
            <a:pPr algn="l"/>
            <a:endParaRPr lang="en-US" cap="none" dirty="0"/>
          </a:p>
          <a:p>
            <a:pPr algn="l"/>
            <a:r>
              <a:rPr lang="en-US" cap="none" dirty="0"/>
              <a:t>Module Name: </a:t>
            </a:r>
            <a:r>
              <a:rPr lang="en-US" b="0" cap="none" dirty="0"/>
              <a:t>Population Health And Digital Health Promotion (LCHS-7009)</a:t>
            </a:r>
          </a:p>
          <a:p>
            <a:pPr algn="l"/>
            <a:r>
              <a:rPr lang="en-US" cap="none" dirty="0"/>
              <a:t>Lecture</a:t>
            </a:r>
            <a:r>
              <a:rPr lang="en-US" b="0" cap="none" dirty="0"/>
              <a:t>: Diola Bijlhout</a:t>
            </a:r>
          </a:p>
          <a:p>
            <a:pPr algn="l"/>
            <a:r>
              <a:rPr lang="en-US" cap="none" dirty="0"/>
              <a:t>Josephine Amoah </a:t>
            </a:r>
            <a:r>
              <a:rPr lang="en-US" b="0" cap="none" dirty="0"/>
              <a:t>2233505</a:t>
            </a:r>
          </a:p>
          <a:p>
            <a:pPr algn="l"/>
            <a:r>
              <a:rPr lang="en-US" cap="none" dirty="0"/>
              <a:t>Lorine Onyemhen </a:t>
            </a:r>
            <a:r>
              <a:rPr lang="en-US" b="0" cap="none" dirty="0"/>
              <a:t>2532537 </a:t>
            </a:r>
          </a:p>
          <a:p>
            <a:pPr algn="l"/>
            <a:r>
              <a:rPr lang="en-US" cap="none" dirty="0"/>
              <a:t>Paula Latorre </a:t>
            </a:r>
            <a:r>
              <a:rPr lang="en-US" b="0" cap="none" dirty="0"/>
              <a:t>2231782</a:t>
            </a:r>
          </a:p>
          <a:p>
            <a:pPr algn="l"/>
            <a:endParaRPr lang="en-US" b="0" cap="none" dirty="0"/>
          </a:p>
          <a:p>
            <a:endParaRPr lang="en-US" dirty="0"/>
          </a:p>
        </p:txBody>
      </p:sp>
      <p:pic>
        <p:nvPicPr>
          <p:cNvPr id="3" name="Picture Placeholder 2">
            <a:extLst>
              <a:ext uri="{FF2B5EF4-FFF2-40B4-BE49-F238E27FC236}">
                <a16:creationId xmlns:a16="http://schemas.microsoft.com/office/drawing/2014/main" id="{DE753F7A-9969-3E11-5232-F0761D7771B0}"/>
              </a:ext>
            </a:extLst>
          </p:cNvPr>
          <p:cNvPicPr>
            <a:picLocks noGrp="1" noChangeAspect="1"/>
          </p:cNvPicPr>
          <p:nvPr>
            <p:ph type="pic" sz="quarter" idx="11"/>
          </p:nvPr>
        </p:nvPicPr>
        <p:blipFill>
          <a:blip r:embed="rId3">
            <a:extLst>
              <a:ext uri="{837473B0-CC2E-450A-ABE3-18F120FF3D39}">
                <a1611:picAttrSrcUrl xmlns:a1611="http://schemas.microsoft.com/office/drawing/2016/11/main" r:id="rId4"/>
              </a:ext>
            </a:extLst>
          </a:blip>
          <a:srcRect l="32437" r="32436" b="-1"/>
          <a:stretch>
            <a:fillRect/>
          </a:stretch>
        </p:blipFill>
        <p:spPr>
          <a:xfrm>
            <a:off x="991499" y="-8626"/>
            <a:ext cx="4227271" cy="6889750"/>
          </a:xfrm>
          <a:noFill/>
        </p:spPr>
      </p:pic>
    </p:spTree>
    <p:extLst>
      <p:ext uri="{BB962C8B-B14F-4D97-AF65-F5344CB8AC3E}">
        <p14:creationId xmlns:p14="http://schemas.microsoft.com/office/powerpoint/2010/main" val="2352708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098107D1-B408-CF41-D098-F18F30FB803A}"/>
              </a:ext>
            </a:extLst>
          </p:cNvPr>
          <p:cNvSpPr>
            <a:spLocks noGrp="1"/>
          </p:cNvSpPr>
          <p:nvPr>
            <p:ph type="ctrTitle"/>
          </p:nvPr>
        </p:nvSpPr>
        <p:spPr>
          <a:xfrm>
            <a:off x="3181516" y="1193716"/>
            <a:ext cx="7964903" cy="738784"/>
          </a:xfrm>
        </p:spPr>
        <p:txBody>
          <a:bodyPr tIns="0" bIns="0" anchor="ctr">
            <a:normAutofit/>
          </a:bodyPr>
          <a:lstStyle/>
          <a:p>
            <a:r>
              <a:rPr lang="en-US" dirty="0"/>
              <a:t>overview</a:t>
            </a:r>
          </a:p>
        </p:txBody>
      </p:sp>
      <p:sp>
        <p:nvSpPr>
          <p:cNvPr id="3" name="Text Placeholder 2">
            <a:extLst>
              <a:ext uri="{FF2B5EF4-FFF2-40B4-BE49-F238E27FC236}">
                <a16:creationId xmlns:a16="http://schemas.microsoft.com/office/drawing/2014/main" id="{09057046-1292-17B2-062A-EE2A2AE8208C}"/>
              </a:ext>
            </a:extLst>
          </p:cNvPr>
          <p:cNvSpPr>
            <a:spLocks noGrp="1"/>
          </p:cNvSpPr>
          <p:nvPr>
            <p:ph sz="quarter" idx="15"/>
          </p:nvPr>
        </p:nvSpPr>
        <p:spPr>
          <a:xfrm>
            <a:off x="3165475" y="2556387"/>
            <a:ext cx="8237726" cy="3514213"/>
          </a:xfrm>
        </p:spPr>
        <p:txBody>
          <a:bodyPr tIns="91440" bIns="91440">
            <a:normAutofit lnSpcReduction="10000"/>
          </a:bodyPr>
          <a:lstStyle/>
          <a:p>
            <a:r>
              <a:rPr lang="en-US" dirty="0"/>
              <a:t>Josephine Osei Amoah: </a:t>
            </a:r>
            <a:r>
              <a:rPr lang="en-US" b="0" dirty="0"/>
              <a:t>Introduction &amp; Application (Task 1) </a:t>
            </a:r>
          </a:p>
          <a:p>
            <a:r>
              <a:rPr lang="en-US" dirty="0"/>
              <a:t>Lorine Onyemhen: </a:t>
            </a:r>
            <a:r>
              <a:rPr lang="en-US" b="0" dirty="0"/>
              <a:t>Justification (Task 2)</a:t>
            </a:r>
          </a:p>
          <a:p>
            <a:r>
              <a:rPr lang="en-US" dirty="0"/>
              <a:t>Paula Latorre: </a:t>
            </a:r>
            <a:r>
              <a:rPr lang="en-US" b="0" dirty="0"/>
              <a:t>Barriers &amp; Benefits (Task 3 &amp; 4)</a:t>
            </a:r>
          </a:p>
          <a:p>
            <a:endParaRPr lang="en-US" b="0" dirty="0"/>
          </a:p>
          <a:p>
            <a:pPr algn="ctr"/>
            <a:r>
              <a:rPr lang="en-GB" b="0" dirty="0"/>
              <a:t>I</a:t>
            </a:r>
            <a:r>
              <a:rPr lang="en-GB" b="0" cap="small" dirty="0"/>
              <a:t> </a:t>
            </a:r>
            <a:r>
              <a:rPr lang="en-GB" b="0" dirty="0"/>
              <a:t>confirm</a:t>
            </a:r>
            <a:r>
              <a:rPr lang="en-GB" b="0" cap="small" dirty="0"/>
              <a:t> </a:t>
            </a:r>
            <a:r>
              <a:rPr lang="en-GB" b="0" dirty="0"/>
              <a:t>that</a:t>
            </a:r>
            <a:r>
              <a:rPr lang="en-GB" b="0" cap="small" dirty="0"/>
              <a:t> </a:t>
            </a:r>
            <a:r>
              <a:rPr lang="en-GB" b="0" dirty="0"/>
              <a:t>I</a:t>
            </a:r>
            <a:r>
              <a:rPr lang="en-GB" b="0" cap="small" dirty="0"/>
              <a:t> </a:t>
            </a:r>
            <a:r>
              <a:rPr lang="en-GB" b="0" dirty="0"/>
              <a:t>have</a:t>
            </a:r>
            <a:r>
              <a:rPr lang="en-GB" b="0" cap="small" dirty="0"/>
              <a:t> </a:t>
            </a:r>
            <a:r>
              <a:rPr lang="en-GB" b="0" dirty="0"/>
              <a:t>not</a:t>
            </a:r>
            <a:r>
              <a:rPr lang="en-GB" b="0" cap="small" dirty="0"/>
              <a:t> </a:t>
            </a:r>
            <a:r>
              <a:rPr lang="en-GB" b="0" dirty="0"/>
              <a:t>used</a:t>
            </a:r>
            <a:r>
              <a:rPr lang="en-GB" b="0" cap="small" dirty="0"/>
              <a:t> </a:t>
            </a:r>
            <a:r>
              <a:rPr lang="en-GB" b="0" dirty="0"/>
              <a:t>any</a:t>
            </a:r>
            <a:r>
              <a:rPr lang="en-GB" b="0" cap="small" dirty="0"/>
              <a:t> </a:t>
            </a:r>
            <a:r>
              <a:rPr lang="en-GB" b="0" dirty="0"/>
              <a:t>AI</a:t>
            </a:r>
            <a:r>
              <a:rPr lang="en-GB" b="0" cap="small" dirty="0"/>
              <a:t> </a:t>
            </a:r>
            <a:r>
              <a:rPr lang="en-GB" b="0" dirty="0"/>
              <a:t>tools</a:t>
            </a:r>
            <a:r>
              <a:rPr lang="en-GB" b="0" cap="small" dirty="0"/>
              <a:t> </a:t>
            </a:r>
            <a:r>
              <a:rPr lang="en-GB" b="0" dirty="0"/>
              <a:t>in</a:t>
            </a:r>
            <a:r>
              <a:rPr lang="en-GB" b="0" cap="small" dirty="0"/>
              <a:t> </a:t>
            </a:r>
            <a:r>
              <a:rPr lang="en-GB" b="0" dirty="0"/>
              <a:t>the</a:t>
            </a:r>
            <a:r>
              <a:rPr lang="en-GB" b="0" cap="small" dirty="0"/>
              <a:t> </a:t>
            </a:r>
            <a:r>
              <a:rPr lang="en-GB" b="0" dirty="0"/>
              <a:t>research</a:t>
            </a:r>
            <a:r>
              <a:rPr lang="en-GB" b="0" cap="small" dirty="0"/>
              <a:t> </a:t>
            </a:r>
            <a:r>
              <a:rPr lang="en-GB" b="0" dirty="0"/>
              <a:t>and</a:t>
            </a:r>
            <a:r>
              <a:rPr lang="en-GB" b="0" cap="small" dirty="0"/>
              <a:t> </a:t>
            </a:r>
            <a:r>
              <a:rPr lang="en-GB" b="0" dirty="0"/>
              <a:t>creation</a:t>
            </a:r>
            <a:r>
              <a:rPr lang="en-GB" b="0" cap="small" dirty="0"/>
              <a:t> </a:t>
            </a:r>
            <a:r>
              <a:rPr lang="en-GB" b="0" dirty="0"/>
              <a:t>of</a:t>
            </a:r>
            <a:r>
              <a:rPr lang="en-GB" b="0" cap="small" dirty="0"/>
              <a:t> </a:t>
            </a:r>
            <a:r>
              <a:rPr lang="en-GB" b="0" dirty="0"/>
              <a:t>this</a:t>
            </a:r>
            <a:r>
              <a:rPr lang="en-GB" b="0" cap="small" dirty="0"/>
              <a:t> </a:t>
            </a:r>
            <a:r>
              <a:rPr lang="en-GB" b="0" dirty="0"/>
              <a:t>assignment.</a:t>
            </a:r>
            <a:r>
              <a:rPr lang="en-GB" b="0" cap="small" dirty="0"/>
              <a:t> </a:t>
            </a:r>
            <a:r>
              <a:rPr lang="en-GB" b="0" dirty="0"/>
              <a:t>I</a:t>
            </a:r>
            <a:r>
              <a:rPr lang="en-GB" b="0" cap="small" dirty="0"/>
              <a:t> </a:t>
            </a:r>
            <a:r>
              <a:rPr lang="en-GB" b="0" dirty="0"/>
              <a:t>confirm</a:t>
            </a:r>
            <a:r>
              <a:rPr lang="en-GB" b="0" cap="small" dirty="0"/>
              <a:t> </a:t>
            </a:r>
            <a:r>
              <a:rPr lang="en-GB" b="0" dirty="0"/>
              <a:t>that</a:t>
            </a:r>
            <a:r>
              <a:rPr lang="en-GB" b="0" cap="small" dirty="0"/>
              <a:t> </a:t>
            </a:r>
            <a:r>
              <a:rPr lang="en-GB" b="0" dirty="0"/>
              <a:t>I</a:t>
            </a:r>
            <a:r>
              <a:rPr lang="en-GB" b="0" cap="small" dirty="0"/>
              <a:t> </a:t>
            </a:r>
            <a:r>
              <a:rPr lang="en-GB" b="0" dirty="0"/>
              <a:t>have</a:t>
            </a:r>
            <a:r>
              <a:rPr lang="en-GB" b="0" cap="small" dirty="0"/>
              <a:t> </a:t>
            </a:r>
            <a:r>
              <a:rPr lang="en-GB" b="0" dirty="0"/>
              <a:t>not</a:t>
            </a:r>
            <a:r>
              <a:rPr lang="en-GB" b="0" cap="small" dirty="0"/>
              <a:t> </a:t>
            </a:r>
            <a:r>
              <a:rPr lang="en-GB" b="0" dirty="0"/>
              <a:t>presented</a:t>
            </a:r>
            <a:r>
              <a:rPr lang="en-GB" b="0" cap="small" dirty="0"/>
              <a:t> </a:t>
            </a:r>
            <a:r>
              <a:rPr lang="en-GB" b="0" dirty="0"/>
              <a:t>any</a:t>
            </a:r>
            <a:r>
              <a:rPr lang="en-GB" b="0" cap="small" dirty="0"/>
              <a:t> </a:t>
            </a:r>
            <a:r>
              <a:rPr lang="en-GB" b="0" dirty="0"/>
              <a:t>AI-generated</a:t>
            </a:r>
            <a:r>
              <a:rPr lang="en-GB" b="0" cap="small" dirty="0"/>
              <a:t> </a:t>
            </a:r>
            <a:r>
              <a:rPr lang="en-GB" b="0" dirty="0"/>
              <a:t>materials</a:t>
            </a:r>
            <a:r>
              <a:rPr lang="en-GB" b="0" cap="small" dirty="0"/>
              <a:t> </a:t>
            </a:r>
            <a:r>
              <a:rPr lang="en-GB" b="0" dirty="0"/>
              <a:t>as</a:t>
            </a:r>
            <a:r>
              <a:rPr lang="en-GB" b="0" cap="small" dirty="0"/>
              <a:t> </a:t>
            </a:r>
            <a:r>
              <a:rPr lang="en-GB" b="0" dirty="0"/>
              <a:t>my</a:t>
            </a:r>
            <a:r>
              <a:rPr lang="en-GB" b="0" cap="small" dirty="0"/>
              <a:t> </a:t>
            </a:r>
            <a:r>
              <a:rPr lang="en-GB" b="0" dirty="0"/>
              <a:t>own</a:t>
            </a:r>
            <a:r>
              <a:rPr lang="en-GB" b="0" cap="small" dirty="0"/>
              <a:t> </a:t>
            </a:r>
            <a:r>
              <a:rPr lang="en-GB" b="0" dirty="0"/>
              <a:t>work.</a:t>
            </a:r>
            <a:r>
              <a:rPr lang="en-GB" b="0" cap="small" dirty="0"/>
              <a:t> </a:t>
            </a:r>
            <a:r>
              <a:rPr lang="en-GB" b="0" dirty="0"/>
              <a:t>I</a:t>
            </a:r>
            <a:r>
              <a:rPr lang="en-GB" b="0" cap="small" dirty="0"/>
              <a:t> </a:t>
            </a:r>
            <a:r>
              <a:rPr lang="en-GB" b="0" dirty="0"/>
              <a:t>confirm</a:t>
            </a:r>
            <a:r>
              <a:rPr lang="en-GB" b="0" cap="small" dirty="0"/>
              <a:t> </a:t>
            </a:r>
            <a:r>
              <a:rPr lang="en-GB" b="0" dirty="0"/>
              <a:t>I</a:t>
            </a:r>
            <a:r>
              <a:rPr lang="en-GB" b="0" cap="small" dirty="0"/>
              <a:t> </a:t>
            </a:r>
            <a:r>
              <a:rPr lang="en-GB" b="0" dirty="0"/>
              <a:t>have</a:t>
            </a:r>
            <a:r>
              <a:rPr lang="en-GB" b="0" cap="small" dirty="0"/>
              <a:t> </a:t>
            </a:r>
            <a:r>
              <a:rPr lang="en-GB" b="0" dirty="0"/>
              <a:t>copies</a:t>
            </a:r>
            <a:r>
              <a:rPr lang="en-GB" b="0" cap="small" dirty="0"/>
              <a:t> </a:t>
            </a:r>
            <a:r>
              <a:rPr lang="en-GB" b="0" dirty="0"/>
              <a:t>of</a:t>
            </a:r>
            <a:r>
              <a:rPr lang="en-GB" b="0" cap="small" dirty="0"/>
              <a:t> </a:t>
            </a:r>
            <a:r>
              <a:rPr lang="en-GB" b="0" dirty="0"/>
              <a:t>my</a:t>
            </a:r>
            <a:r>
              <a:rPr lang="en-GB" b="0" cap="small" dirty="0"/>
              <a:t> </a:t>
            </a:r>
            <a:r>
              <a:rPr lang="en-GB" b="0" dirty="0"/>
              <a:t>drafts,</a:t>
            </a:r>
            <a:r>
              <a:rPr lang="en-GB" b="0" cap="small" dirty="0"/>
              <a:t> </a:t>
            </a:r>
            <a:r>
              <a:rPr lang="en-GB" b="0" dirty="0"/>
              <a:t>notes,</a:t>
            </a:r>
            <a:r>
              <a:rPr lang="en-GB" b="0" cap="small" dirty="0"/>
              <a:t> </a:t>
            </a:r>
            <a:r>
              <a:rPr lang="en-GB" b="0" dirty="0"/>
              <a:t>and</a:t>
            </a:r>
            <a:r>
              <a:rPr lang="en-GB" b="0" cap="small" dirty="0"/>
              <a:t> </a:t>
            </a:r>
            <a:r>
              <a:rPr lang="en-GB" b="0" dirty="0"/>
              <a:t>other</a:t>
            </a:r>
            <a:r>
              <a:rPr lang="en-GB" b="0" cap="small" dirty="0"/>
              <a:t> </a:t>
            </a:r>
            <a:r>
              <a:rPr lang="en-GB" b="0" dirty="0"/>
              <a:t>resources</a:t>
            </a:r>
            <a:r>
              <a:rPr lang="en-GB" b="0" cap="small" dirty="0"/>
              <a:t> </a:t>
            </a:r>
            <a:r>
              <a:rPr lang="en-GB" b="0" dirty="0"/>
              <a:t>I</a:t>
            </a:r>
            <a:r>
              <a:rPr lang="en-GB" b="0" cap="small" dirty="0"/>
              <a:t> </a:t>
            </a:r>
            <a:r>
              <a:rPr lang="en-GB" b="0" dirty="0"/>
              <a:t>used,</a:t>
            </a:r>
            <a:r>
              <a:rPr lang="en-GB" b="0" cap="small" dirty="0"/>
              <a:t> </a:t>
            </a:r>
            <a:r>
              <a:rPr lang="en-GB" b="0" dirty="0"/>
              <a:t>which</a:t>
            </a:r>
            <a:r>
              <a:rPr lang="en-GB" b="0" cap="small" dirty="0"/>
              <a:t> </a:t>
            </a:r>
            <a:r>
              <a:rPr lang="en-GB" b="0" dirty="0"/>
              <a:t>I</a:t>
            </a:r>
            <a:r>
              <a:rPr lang="en-GB" b="0" cap="small" dirty="0"/>
              <a:t> </a:t>
            </a:r>
            <a:r>
              <a:rPr lang="en-GB" b="0" dirty="0"/>
              <a:t>may</a:t>
            </a:r>
            <a:r>
              <a:rPr lang="en-GB" b="0" cap="small" dirty="0"/>
              <a:t> </a:t>
            </a:r>
            <a:r>
              <a:rPr lang="en-GB" b="0" dirty="0"/>
              <a:t>be</a:t>
            </a:r>
            <a:r>
              <a:rPr lang="en-GB" b="0" cap="small" dirty="0"/>
              <a:t> </a:t>
            </a:r>
            <a:r>
              <a:rPr lang="en-GB" b="0" dirty="0"/>
              <a:t>asked</a:t>
            </a:r>
            <a:r>
              <a:rPr lang="en-GB" b="0" cap="small" dirty="0"/>
              <a:t> </a:t>
            </a:r>
            <a:r>
              <a:rPr lang="en-GB" b="0" dirty="0"/>
              <a:t>to</a:t>
            </a:r>
            <a:r>
              <a:rPr lang="en-GB" b="0" cap="small" dirty="0"/>
              <a:t> </a:t>
            </a:r>
            <a:r>
              <a:rPr lang="en-GB" b="0" dirty="0"/>
              <a:t>provide</a:t>
            </a:r>
            <a:r>
              <a:rPr lang="en-GB" b="0" cap="small" dirty="0"/>
              <a:t> </a:t>
            </a:r>
            <a:r>
              <a:rPr lang="en-GB" b="0" dirty="0"/>
              <a:t>in</a:t>
            </a:r>
            <a:r>
              <a:rPr lang="en-GB" b="0" cap="small" dirty="0"/>
              <a:t> </a:t>
            </a:r>
            <a:r>
              <a:rPr lang="en-GB" b="0" dirty="0"/>
              <a:t>evidence.</a:t>
            </a:r>
            <a:r>
              <a:rPr lang="en-GB" b="0" cap="small" dirty="0"/>
              <a:t> </a:t>
            </a:r>
            <a:endParaRPr lang="en-US" b="0" dirty="0"/>
          </a:p>
        </p:txBody>
      </p:sp>
      <p:sp>
        <p:nvSpPr>
          <p:cNvPr id="2" name="Slide Number Placeholder 9" hidden="1">
            <a:extLst>
              <a:ext uri="{FF2B5EF4-FFF2-40B4-BE49-F238E27FC236}">
                <a16:creationId xmlns:a16="http://schemas.microsoft.com/office/drawing/2014/main" id="{24CE9DC1-A2DD-1D43-E9E8-622D407D8B56}"/>
              </a:ext>
            </a:extLst>
          </p:cNvPr>
          <p:cNvSpPr>
            <a:spLocks noGrp="1"/>
          </p:cNvSpPr>
          <p:nvPr>
            <p:ph type="sldNum" sz="quarter" idx="4"/>
          </p:nvPr>
        </p:nvSpPr>
        <p:spPr>
          <a:xfrm>
            <a:off x="9804400" y="5781039"/>
            <a:ext cx="2060618" cy="1337643"/>
          </a:xfrm>
        </p:spPr>
        <p:txBody>
          <a:bodyPr/>
          <a:lstStyle/>
          <a:p>
            <a:pPr>
              <a:spcAft>
                <a:spcPts val="600"/>
              </a:spcAft>
            </a:pPr>
            <a:fld id="{6D22F896-40B5-4ADD-8801-0D06FADFA095}" type="slidenum">
              <a:rPr lang="en-US" smtClean="0"/>
              <a:pPr>
                <a:spcAft>
                  <a:spcPts val="600"/>
                </a:spcAft>
              </a:pPr>
              <a:t>2</a:t>
            </a:fld>
            <a:endParaRPr lang="en-US"/>
          </a:p>
        </p:txBody>
      </p:sp>
    </p:spTree>
    <p:extLst>
      <p:ext uri="{BB962C8B-B14F-4D97-AF65-F5344CB8AC3E}">
        <p14:creationId xmlns:p14="http://schemas.microsoft.com/office/powerpoint/2010/main" val="498488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0" y="1477176"/>
            <a:ext cx="6480101"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1F3A5F"/>
                </a:solidFill>
                <a:effectLst/>
                <a:uLnTx/>
                <a:uFillTx/>
                <a:latin typeface="Arial" panose="020B0604020202020204" pitchFamily="34" charset="0"/>
                <a:ea typeface="+mn-ea"/>
                <a:cs typeface="Arial" panose="020B0604020202020204" pitchFamily="34" charset="0"/>
              </a:rPr>
              <a:t>Target Group: 12–18-year-olds living in the UK</a:t>
            </a: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ext 1"/>
          <p:cNvSpPr/>
          <p:nvPr/>
        </p:nvSpPr>
        <p:spPr>
          <a:xfrm>
            <a:off x="93116" y="2067239"/>
            <a:ext cx="3609454" cy="4592385"/>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Introduction</a:t>
            </a:r>
          </a:p>
          <a:p>
            <a:pPr algn="just" defTabSz="914400">
              <a:lnSpc>
                <a:spcPct val="150000"/>
              </a:lnSpc>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Vaping is a type of electronic device used to replace smoking,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sometimes called e-cigarettes or e-cigs.</a:t>
            </a: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Public Health Concern: Rising vaping use among young people and nicotine addiction, as many think it is safe. It is not. The aim will be address,</a:t>
            </a:r>
            <a:r>
              <a:rPr lang="en-US" sz="1000" b="1" dirty="0">
                <a:solidFill>
                  <a:srgbClr val="1F3A5F"/>
                </a:solidFill>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rPr>
              <a:t>Digital Health</a:t>
            </a:r>
          </a:p>
          <a:p>
            <a:pPr algn="just" defTabSz="914400">
              <a:lnSpc>
                <a:spcPct val="150000"/>
              </a:lnSpc>
              <a:defRPr/>
            </a:pPr>
            <a:r>
              <a:rPr lang="en-US" sz="1000" dirty="0">
                <a:latin typeface="Arial" panose="020B0604020202020204" pitchFamily="34" charset="0"/>
                <a:cs typeface="Arial" panose="020B0604020202020204" pitchFamily="34" charset="0"/>
              </a:rPr>
              <a:t>, Technology, Health Promotion Activity, Justification and Evidence, The application. The </a:t>
            </a:r>
            <a:r>
              <a:rPr lang="en-US" sz="1000" dirty="0" err="1">
                <a:latin typeface="Arial" panose="020B0604020202020204" pitchFamily="34" charset="0"/>
                <a:cs typeface="Arial" panose="020B0604020202020204" pitchFamily="34" charset="0"/>
              </a:rPr>
              <a:t>behaviour</a:t>
            </a:r>
            <a:r>
              <a:rPr lang="en-US" sz="1000" dirty="0">
                <a:latin typeface="Arial" panose="020B0604020202020204" pitchFamily="34" charset="0"/>
                <a:cs typeface="Arial" panose="020B0604020202020204" pitchFamily="34" charset="0"/>
              </a:rPr>
              <a:t>, the intervention delivery, stakeholders and their role, barriers, legal and ethical issues, the benefits and policies</a:t>
            </a:r>
          </a:p>
          <a:p>
            <a:pPr defTabSz="914400">
              <a:lnSpc>
                <a:spcPct val="150000"/>
              </a:lnSpc>
              <a:defRPr/>
            </a:pPr>
            <a:endParaRPr lang="en-US" sz="10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Key Risks: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Nicotine addiction</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(ASH, 2024). </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Lung and respiratory effects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Mental health impacts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Potential gateway to smoking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2"/>
          <p:cNvSpPr/>
          <p:nvPr/>
        </p:nvSpPr>
        <p:spPr>
          <a:xfrm>
            <a:off x="93115" y="4202976"/>
            <a:ext cx="4165477" cy="3322577"/>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5" name="Table 4">
            <a:extLst>
              <a:ext uri="{FF2B5EF4-FFF2-40B4-BE49-F238E27FC236}">
                <a16:creationId xmlns:a16="http://schemas.microsoft.com/office/drawing/2014/main" id="{E7A1EBD2-148E-810A-5F35-040D9F1E0C3C}"/>
              </a:ext>
            </a:extLst>
          </p:cNvPr>
          <p:cNvGraphicFramePr>
            <a:graphicFrameLocks noGrp="1"/>
          </p:cNvGraphicFramePr>
          <p:nvPr/>
        </p:nvGraphicFramePr>
        <p:xfrm>
          <a:off x="1410898" y="521353"/>
          <a:ext cx="8128000" cy="82296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2929396601"/>
                    </a:ext>
                  </a:extLst>
                </a:gridCol>
              </a:tblGrid>
              <a:tr h="719385">
                <a:tc>
                  <a:txBody>
                    <a:bodyPr/>
                    <a:lstStyle/>
                    <a:p>
                      <a:pPr algn="ctr"/>
                      <a:r>
                        <a:rPr lang="en-GB" sz="2400" dirty="0">
                          <a:latin typeface="Arial" panose="020B0604020202020204" pitchFamily="34" charset="0"/>
                          <a:cs typeface="Arial" panose="020B0604020202020204" pitchFamily="34" charset="0"/>
                        </a:rPr>
                        <a:t>VAPING ISN’T HARMLESS.</a:t>
                      </a:r>
                    </a:p>
                    <a:p>
                      <a:r>
                        <a:rPr lang="en-GB" sz="2400" dirty="0">
                          <a:latin typeface="Arial" panose="020B0604020202020204" pitchFamily="34" charset="0"/>
                          <a:cs typeface="Arial" panose="020B0604020202020204" pitchFamily="34" charset="0"/>
                        </a:rPr>
                        <a:t>LETS PROTECT THE FUTURE OF OUR YOUNG ONES.</a:t>
                      </a:r>
                    </a:p>
                  </a:txBody>
                  <a:tcPr/>
                </a:tc>
                <a:extLst>
                  <a:ext uri="{0D108BD9-81ED-4DB2-BD59-A6C34878D82A}">
                    <a16:rowId xmlns:a16="http://schemas.microsoft.com/office/drawing/2014/main" val="2950797655"/>
                  </a:ext>
                </a:extLst>
              </a:tr>
            </a:tbl>
          </a:graphicData>
        </a:graphic>
      </p:graphicFrame>
      <p:pic>
        <p:nvPicPr>
          <p:cNvPr id="7" name="Picture 6">
            <a:extLst>
              <a:ext uri="{FF2B5EF4-FFF2-40B4-BE49-F238E27FC236}">
                <a16:creationId xmlns:a16="http://schemas.microsoft.com/office/drawing/2014/main" id="{C4047387-B0C3-0F50-E442-0E06366E8812}"/>
              </a:ext>
            </a:extLst>
          </p:cNvPr>
          <p:cNvPicPr>
            <a:picLocks noChangeAspect="1"/>
          </p:cNvPicPr>
          <p:nvPr/>
        </p:nvPicPr>
        <p:blipFill>
          <a:blip r:embed="rId3"/>
          <a:stretch>
            <a:fillRect/>
          </a:stretch>
        </p:blipFill>
        <p:spPr>
          <a:xfrm>
            <a:off x="3987384" y="2067239"/>
            <a:ext cx="3048739" cy="4525856"/>
          </a:xfrm>
          <a:prstGeom prst="rect">
            <a:avLst/>
          </a:prstGeom>
        </p:spPr>
      </p:pic>
      <p:pic>
        <p:nvPicPr>
          <p:cNvPr id="9" name="Picture 8">
            <a:extLst>
              <a:ext uri="{FF2B5EF4-FFF2-40B4-BE49-F238E27FC236}">
                <a16:creationId xmlns:a16="http://schemas.microsoft.com/office/drawing/2014/main" id="{1690BA62-BFE8-66BA-7D1E-6D612A84EE28}"/>
              </a:ext>
            </a:extLst>
          </p:cNvPr>
          <p:cNvPicPr>
            <a:picLocks noChangeAspect="1"/>
          </p:cNvPicPr>
          <p:nvPr/>
        </p:nvPicPr>
        <p:blipFill>
          <a:blip r:embed="rId4"/>
          <a:stretch>
            <a:fillRect/>
          </a:stretch>
        </p:blipFill>
        <p:spPr>
          <a:xfrm>
            <a:off x="7324335" y="1580625"/>
            <a:ext cx="4429125" cy="4592385"/>
          </a:xfrm>
          <a:prstGeom prst="rect">
            <a:avLst/>
          </a:prstGeom>
        </p:spPr>
      </p:pic>
      <p:graphicFrame>
        <p:nvGraphicFramePr>
          <p:cNvPr id="10" name="Table 9">
            <a:extLst>
              <a:ext uri="{FF2B5EF4-FFF2-40B4-BE49-F238E27FC236}">
                <a16:creationId xmlns:a16="http://schemas.microsoft.com/office/drawing/2014/main" id="{78FC726E-FE99-09F1-BCBB-9B0F7875CD9F}"/>
              </a:ext>
            </a:extLst>
          </p:cNvPr>
          <p:cNvGraphicFramePr>
            <a:graphicFrameLocks noGrp="1"/>
          </p:cNvGraphicFramePr>
          <p:nvPr>
            <p:extLst>
              <p:ext uri="{D42A27DB-BD31-4B8C-83A1-F6EECF244321}">
                <p14:modId xmlns:p14="http://schemas.microsoft.com/office/powerpoint/2010/main" val="3966676899"/>
              </p:ext>
            </p:extLst>
          </p:nvPr>
        </p:nvGraphicFramePr>
        <p:xfrm>
          <a:off x="7151424" y="4660244"/>
          <a:ext cx="3768784" cy="1993599"/>
        </p:xfrm>
        <a:graphic>
          <a:graphicData uri="http://schemas.openxmlformats.org/drawingml/2006/table">
            <a:tbl>
              <a:tblPr firstRow="1" bandRow="1">
                <a:tableStyleId>{5C22544A-7EE6-4342-B048-85BDC9FD1C3A}</a:tableStyleId>
              </a:tblPr>
              <a:tblGrid>
                <a:gridCol w="3768784">
                  <a:extLst>
                    <a:ext uri="{9D8B030D-6E8A-4147-A177-3AD203B41FA5}">
                      <a16:colId xmlns:a16="http://schemas.microsoft.com/office/drawing/2014/main" val="288309968"/>
                    </a:ext>
                  </a:extLst>
                </a:gridCol>
              </a:tblGrid>
              <a:tr h="1993599">
                <a:tc>
                  <a:txBody>
                    <a:bodyPr/>
                    <a:lstStyle/>
                    <a:p>
                      <a:r>
                        <a:rPr lang="en-GB" sz="1000" dirty="0">
                          <a:latin typeface="Arial" panose="020B0604020202020204" pitchFamily="34" charset="0"/>
                          <a:cs typeface="Arial" panose="020B0604020202020204" pitchFamily="34" charset="0"/>
                        </a:rPr>
                        <a:t>THE RISK ARE REAL.</a:t>
                      </a:r>
                    </a:p>
                    <a:p>
                      <a:endParaRPr lang="en-GB" sz="1200" dirty="0"/>
                    </a:p>
                    <a:p>
                      <a:r>
                        <a:rPr lang="en-GB" sz="1000" dirty="0">
                          <a:latin typeface="Arial" panose="020B0604020202020204" pitchFamily="34" charset="0"/>
                          <a:cs typeface="Arial" panose="020B0604020202020204" pitchFamily="34" charset="0"/>
                        </a:rPr>
                        <a:t>Addiction</a:t>
                      </a:r>
                    </a:p>
                    <a:p>
                      <a:r>
                        <a:rPr lang="en-GB" sz="1000" dirty="0">
                          <a:latin typeface="Arial" panose="020B0604020202020204" pitchFamily="34" charset="0"/>
                          <a:cs typeface="Arial" panose="020B0604020202020204" pitchFamily="34" charset="0"/>
                        </a:rPr>
                        <a:t>Lung damage </a:t>
                      </a:r>
                    </a:p>
                    <a:p>
                      <a:r>
                        <a:rPr lang="en-GB" sz="1000" dirty="0">
                          <a:latin typeface="Arial" panose="020B0604020202020204" pitchFamily="34" charset="0"/>
                          <a:cs typeface="Arial" panose="020B0604020202020204" pitchFamily="34" charset="0"/>
                        </a:rPr>
                        <a:t>Mental health impact</a:t>
                      </a:r>
                    </a:p>
                    <a:p>
                      <a:r>
                        <a:rPr lang="en-GB" sz="1000" dirty="0">
                          <a:latin typeface="Arial" panose="020B0604020202020204" pitchFamily="34" charset="0"/>
                          <a:cs typeface="Arial" panose="020B0604020202020204" pitchFamily="34" charset="0"/>
                        </a:rPr>
                        <a:t>The gateway to smoking</a:t>
                      </a:r>
                    </a:p>
                    <a:p>
                      <a:endParaRPr lang="en-GB" sz="11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KNOW THE FACTS </a:t>
                      </a:r>
                    </a:p>
                    <a:p>
                      <a:pPr algn="ctr"/>
                      <a:r>
                        <a:rPr lang="en-GB" sz="1000" dirty="0">
                          <a:latin typeface="Arial" panose="020B0604020202020204" pitchFamily="34" charset="0"/>
                          <a:cs typeface="Arial" panose="020B0604020202020204" pitchFamily="34" charset="0"/>
                        </a:rPr>
                        <a:t>MAKE  SMART CHOICES</a:t>
                      </a:r>
                    </a:p>
                  </a:txBody>
                  <a:tcPr/>
                </a:tc>
                <a:extLst>
                  <a:ext uri="{0D108BD9-81ED-4DB2-BD59-A6C34878D82A}">
                    <a16:rowId xmlns:a16="http://schemas.microsoft.com/office/drawing/2014/main" val="374610855"/>
                  </a:ext>
                </a:extLst>
              </a:tr>
            </a:tbl>
          </a:graphicData>
        </a:graphic>
      </p:graphicFrame>
      <p:pic>
        <p:nvPicPr>
          <p:cNvPr id="12" name="Picture 11">
            <a:extLst>
              <a:ext uri="{FF2B5EF4-FFF2-40B4-BE49-F238E27FC236}">
                <a16:creationId xmlns:a16="http://schemas.microsoft.com/office/drawing/2014/main" id="{160AEC92-4035-1580-42E0-F43CA8445C0E}"/>
              </a:ext>
            </a:extLst>
          </p:cNvPr>
          <p:cNvPicPr>
            <a:picLocks noChangeAspect="1"/>
          </p:cNvPicPr>
          <p:nvPr/>
        </p:nvPicPr>
        <p:blipFill>
          <a:blip r:embed="rId5"/>
          <a:stretch>
            <a:fillRect/>
          </a:stretch>
        </p:blipFill>
        <p:spPr>
          <a:xfrm>
            <a:off x="9928955" y="4423932"/>
            <a:ext cx="2149164" cy="1993599"/>
          </a:xfrm>
          <a:prstGeom prst="rect">
            <a:avLst/>
          </a:prstGeom>
        </p:spPr>
      </p:pic>
      <p:sp>
        <p:nvSpPr>
          <p:cNvPr id="6" name="TextBox 5">
            <a:extLst>
              <a:ext uri="{FF2B5EF4-FFF2-40B4-BE49-F238E27FC236}">
                <a16:creationId xmlns:a16="http://schemas.microsoft.com/office/drawing/2014/main" id="{169D7A96-9E07-4DE3-A539-4E743DCDCDFE}"/>
              </a:ext>
            </a:extLst>
          </p:cNvPr>
          <p:cNvSpPr txBox="1"/>
          <p:nvPr/>
        </p:nvSpPr>
        <p:spPr>
          <a:xfrm>
            <a:off x="198408" y="87821"/>
            <a:ext cx="279217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Josephine Osei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Amoah</a:t>
            </a:r>
          </a:p>
        </p:txBody>
      </p:sp>
      <p:sp>
        <p:nvSpPr>
          <p:cNvPr id="8" name="TextBox 7">
            <a:extLst>
              <a:ext uri="{FF2B5EF4-FFF2-40B4-BE49-F238E27FC236}">
                <a16:creationId xmlns:a16="http://schemas.microsoft.com/office/drawing/2014/main" id="{9064B084-C194-843A-3955-C8D535218BB5}"/>
              </a:ext>
            </a:extLst>
          </p:cNvPr>
          <p:cNvSpPr txBox="1"/>
          <p:nvPr/>
        </p:nvSpPr>
        <p:spPr>
          <a:xfrm>
            <a:off x="4595091" y="6593095"/>
            <a:ext cx="122661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(UKMap360,n.d.). </a:t>
            </a:r>
          </a:p>
        </p:txBody>
      </p:sp>
      <p:sp>
        <p:nvSpPr>
          <p:cNvPr id="13" name="TextBox 12">
            <a:extLst>
              <a:ext uri="{FF2B5EF4-FFF2-40B4-BE49-F238E27FC236}">
                <a16:creationId xmlns:a16="http://schemas.microsoft.com/office/drawing/2014/main" id="{5F83857E-03CA-896E-DE60-942E7F5EEF4D}"/>
              </a:ext>
            </a:extLst>
          </p:cNvPr>
          <p:cNvSpPr txBox="1"/>
          <p:nvPr/>
        </p:nvSpPr>
        <p:spPr>
          <a:xfrm>
            <a:off x="9928955" y="6469984"/>
            <a:ext cx="1598200"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(E-Liquids.com,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65760" y="182880"/>
            <a:ext cx="109728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F3A5F"/>
                </a:solidFill>
                <a:effectLst/>
                <a:uLnTx/>
                <a:uFillTx/>
                <a:latin typeface="Arial" panose="020B0604020202020204" pitchFamily="34" charset="0"/>
                <a:ea typeface="+mn-ea"/>
                <a:cs typeface="Arial" panose="020B0604020202020204" pitchFamily="34" charset="0"/>
              </a:rPr>
              <a:t>Health Promotion Activity</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ext 1"/>
          <p:cNvSpPr/>
          <p:nvPr/>
        </p:nvSpPr>
        <p:spPr>
          <a:xfrm>
            <a:off x="548640" y="822960"/>
            <a:ext cx="1005840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Aim:</a:t>
            </a:r>
            <a:r>
              <a:rPr kumimoji="0" lang="en-US" sz="11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Reduce vaping among 12–18-year-olds by increasing awareness of the risk involved, challenges that comes with misconceptions and promoting and encouraging healthy choices.</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2"/>
          <p:cNvSpPr/>
          <p:nvPr/>
        </p:nvSpPr>
        <p:spPr>
          <a:xfrm>
            <a:off x="548640" y="1444110"/>
            <a:ext cx="5138482" cy="2216441"/>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Providing facts about vaping short- and long-term effects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Interactive challenges and goal setting</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Myth vs Fact quiz</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Discussion on peer pressure management and tips to say no</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Short videos and case studies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Signposting to support services</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Real stories from young people and health professionals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9F1BC5AC-F997-6032-0DBD-9BFEF14CA9A5}"/>
              </a:ext>
            </a:extLst>
          </p:cNvPr>
          <p:cNvSpPr txBox="1"/>
          <p:nvPr/>
        </p:nvSpPr>
        <p:spPr>
          <a:xfrm>
            <a:off x="304081" y="4161972"/>
            <a:ext cx="6094562" cy="2317494"/>
          </a:xfrm>
          <a:prstGeom prst="rect">
            <a:avLst/>
          </a:prstGeom>
          <a:noFill/>
        </p:spPr>
        <p:txBody>
          <a:bodyPr wrap="square">
            <a:spAutoFit/>
          </a:bodyPr>
          <a:lstStyle/>
          <a:p>
            <a:pPr marL="0" marR="0" lvl="0" indent="0" algn="l" defTabSz="914400" rtl="0" eaLnBrk="1" fontAlgn="auto" latinLnBrk="0" hangingPunct="1">
              <a:lnSpc>
                <a:spcPts val="1500"/>
              </a:lnSpc>
              <a:spcBef>
                <a:spcPts val="0"/>
              </a:spcBef>
              <a:spcAft>
                <a:spcPts val="80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Consequences if not addressed</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ts val="1500"/>
              </a:lnSpc>
              <a:spcBef>
                <a:spcPts val="0"/>
              </a:spcBef>
              <a:spcAft>
                <a:spcPts val="800"/>
              </a:spcAft>
              <a:buClrTx/>
              <a:buSzPts val="1000"/>
              <a:buFont typeface="Symbol" panose="05050102010706020507" pitchFamily="18" charset="2"/>
              <a:buChar char=""/>
              <a:tabLst>
                <a:tab pos="457200" algn="l"/>
              </a:tabLst>
              <a:defRPr/>
            </a:pPr>
            <a:r>
              <a:rPr kumimoji="0" lang="en-GB" sz="1000"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Times New Roman" panose="02020603050405020304" pitchFamily="18" charset="0"/>
              </a:rPr>
              <a:t>Nicotine dependence developed during adolescence may continue into adulthood (NHS, 2024). </a:t>
            </a:r>
          </a:p>
          <a:p>
            <a:pPr marL="342900" marR="0" lvl="0" indent="-342900" algn="l" defTabSz="914400" rtl="0" eaLnBrk="1" fontAlgn="auto" latinLnBrk="0" hangingPunct="1">
              <a:lnSpc>
                <a:spcPts val="1500"/>
              </a:lnSpc>
              <a:spcBef>
                <a:spcPts val="0"/>
              </a:spcBef>
              <a:spcAft>
                <a:spcPts val="800"/>
              </a:spcAft>
              <a:buClrTx/>
              <a:buSzPts val="1000"/>
              <a:buFont typeface="Symbol" panose="05050102010706020507" pitchFamily="18" charset="2"/>
              <a:buChar char=""/>
              <a:tabLst>
                <a:tab pos="457200" algn="l"/>
              </a:tabLst>
              <a:defRPr/>
            </a:pPr>
            <a:r>
              <a:rPr kumimoji="0" lang="en-GB" sz="1000"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Times New Roman" panose="02020603050405020304" pitchFamily="18" charset="0"/>
              </a:rPr>
              <a:t>Young people who vape are more likely to transition to cigarette smoking later in life (Tobacco Control/BMJ, 2024).</a:t>
            </a:r>
          </a:p>
          <a:p>
            <a:pPr marL="342900" marR="0" lvl="0" indent="-342900" algn="l" defTabSz="914400" rtl="0" eaLnBrk="1" fontAlgn="auto" latinLnBrk="0" hangingPunct="1">
              <a:lnSpc>
                <a:spcPts val="1500"/>
              </a:lnSpc>
              <a:spcBef>
                <a:spcPts val="0"/>
              </a:spcBef>
              <a:spcAft>
                <a:spcPts val="800"/>
              </a:spcAft>
              <a:buClrTx/>
              <a:buSzPts val="1000"/>
              <a:buFont typeface="Symbol" panose="05050102010706020507" pitchFamily="18" charset="2"/>
              <a:buChar char=""/>
              <a:tabLst>
                <a:tab pos="457200" algn="l"/>
              </a:tabLst>
              <a:defRPr/>
            </a:pPr>
            <a:r>
              <a:rPr kumimoji="0" lang="en-GB" sz="1000"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Times New Roman" panose="02020603050405020304" pitchFamily="18" charset="0"/>
              </a:rPr>
              <a:t> Vaping may negatively affect concentration, learning, impulse control and mental wellbeing (NHS, 2024). </a:t>
            </a:r>
          </a:p>
          <a:p>
            <a:pPr marL="342900" marR="0" lvl="0" indent="-342900" algn="l" defTabSz="914400" rtl="0" eaLnBrk="1" fontAlgn="auto" latinLnBrk="0" hangingPunct="1">
              <a:lnSpc>
                <a:spcPts val="1500"/>
              </a:lnSpc>
              <a:spcBef>
                <a:spcPts val="0"/>
              </a:spcBef>
              <a:spcAft>
                <a:spcPts val="800"/>
              </a:spcAft>
              <a:buClrTx/>
              <a:buSzPts val="1000"/>
              <a:buFont typeface="Symbol" panose="05050102010706020507" pitchFamily="18" charset="2"/>
              <a:buChar char=""/>
              <a:tabLst>
                <a:tab pos="457200" algn="l"/>
              </a:tabLst>
              <a:defRPr/>
            </a:pPr>
            <a:r>
              <a:rPr kumimoji="0" lang="en-GB" sz="1000"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Times New Roman" panose="02020603050405020304" pitchFamily="18" charset="0"/>
              </a:rPr>
              <a:t>According to NHS England, (2024), failure to address youth vaping could increase future healthcare demands and health inequalities across the UK population.</a:t>
            </a:r>
          </a:p>
          <a:p>
            <a:pPr marR="0" lvl="0" algn="l" defTabSz="914400" rtl="0" eaLnBrk="1" fontAlgn="auto" latinLnBrk="0" hangingPunct="1">
              <a:lnSpc>
                <a:spcPts val="1500"/>
              </a:lnSpc>
              <a:spcBef>
                <a:spcPts val="0"/>
              </a:spcBef>
              <a:spcAft>
                <a:spcPts val="800"/>
              </a:spcAft>
              <a:buClrTx/>
              <a:buSzPts val="1000"/>
              <a:tabLst>
                <a:tab pos="457200" algn="l"/>
              </a:tabLst>
              <a:defRPr/>
            </a:pPr>
            <a:endParaRPr lang="en-GB" sz="1000" dirty="0">
              <a:solidFill>
                <a:prstClr val="black"/>
              </a:solidFill>
              <a:latin typeface="Segoe UI" panose="020B0502040204020203" pitchFamily="34" charset="0"/>
              <a:ea typeface="Calibri" panose="020F0502020204030204" pitchFamily="34" charset="0"/>
              <a:cs typeface="Times New Roman" panose="02020603050405020304" pitchFamily="18" charset="0"/>
            </a:endParaRPr>
          </a:p>
        </p:txBody>
      </p:sp>
      <p:graphicFrame>
        <p:nvGraphicFramePr>
          <p:cNvPr id="9" name="Table 8">
            <a:extLst>
              <a:ext uri="{FF2B5EF4-FFF2-40B4-BE49-F238E27FC236}">
                <a16:creationId xmlns:a16="http://schemas.microsoft.com/office/drawing/2014/main" id="{54B9F646-CC80-027A-E4E5-D68C1DC6DCB6}"/>
              </a:ext>
            </a:extLst>
          </p:cNvPr>
          <p:cNvGraphicFramePr>
            <a:graphicFrameLocks noGrp="1"/>
          </p:cNvGraphicFramePr>
          <p:nvPr/>
        </p:nvGraphicFramePr>
        <p:xfrm>
          <a:off x="5852160" y="3883750"/>
          <a:ext cx="5008498" cy="426720"/>
        </p:xfrm>
        <a:graphic>
          <a:graphicData uri="http://schemas.openxmlformats.org/drawingml/2006/table">
            <a:tbl>
              <a:tblPr firstRow="1" bandRow="1">
                <a:tableStyleId>{5C22544A-7EE6-4342-B048-85BDC9FD1C3A}</a:tableStyleId>
              </a:tblPr>
              <a:tblGrid>
                <a:gridCol w="5008498">
                  <a:extLst>
                    <a:ext uri="{9D8B030D-6E8A-4147-A177-3AD203B41FA5}">
                      <a16:colId xmlns:a16="http://schemas.microsoft.com/office/drawing/2014/main" val="826785711"/>
                    </a:ext>
                  </a:extLst>
                </a:gridCol>
              </a:tblGrid>
              <a:tr h="370840">
                <a:tc>
                  <a:txBody>
                    <a:bodyPr/>
                    <a:lstStyle/>
                    <a:p>
                      <a:r>
                        <a:rPr lang="en-GB" sz="1200" dirty="0">
                          <a:latin typeface="Arial" panose="020B0604020202020204" pitchFamily="34" charset="0"/>
                          <a:cs typeface="Arial" panose="020B0604020202020204" pitchFamily="34" charset="0"/>
                        </a:rPr>
                        <a:t>INFORM, EMPOWER, INSPIRE, CHANGE</a:t>
                      </a:r>
                    </a:p>
                    <a:p>
                      <a:r>
                        <a:rPr lang="en-GB" sz="1000" dirty="0">
                          <a:latin typeface="Arial" panose="020B0604020202020204" pitchFamily="34" charset="0"/>
                          <a:cs typeface="Arial" panose="020B0604020202020204" pitchFamily="34" charset="0"/>
                        </a:rPr>
                        <a:t>A vape free generation</a:t>
                      </a:r>
                    </a:p>
                  </a:txBody>
                  <a:tcPr/>
                </a:tc>
                <a:extLst>
                  <a:ext uri="{0D108BD9-81ED-4DB2-BD59-A6C34878D82A}">
                    <a16:rowId xmlns:a16="http://schemas.microsoft.com/office/drawing/2014/main" val="1288127604"/>
                  </a:ext>
                </a:extLst>
              </a:tr>
            </a:tbl>
          </a:graphicData>
        </a:graphic>
      </p:graphicFrame>
      <p:pic>
        <p:nvPicPr>
          <p:cNvPr id="11" name="Picture 10">
            <a:extLst>
              <a:ext uri="{FF2B5EF4-FFF2-40B4-BE49-F238E27FC236}">
                <a16:creationId xmlns:a16="http://schemas.microsoft.com/office/drawing/2014/main" id="{D57C146C-555C-34D9-69AC-5F28008BEB20}"/>
              </a:ext>
            </a:extLst>
          </p:cNvPr>
          <p:cNvPicPr>
            <a:picLocks noChangeAspect="1"/>
          </p:cNvPicPr>
          <p:nvPr/>
        </p:nvPicPr>
        <p:blipFill>
          <a:blip r:embed="rId3"/>
          <a:stretch>
            <a:fillRect/>
          </a:stretch>
        </p:blipFill>
        <p:spPr>
          <a:xfrm>
            <a:off x="5246557" y="1269358"/>
            <a:ext cx="5246557" cy="2614392"/>
          </a:xfrm>
          <a:prstGeom prst="rect">
            <a:avLst/>
          </a:prstGeom>
        </p:spPr>
      </p:pic>
      <p:pic>
        <p:nvPicPr>
          <p:cNvPr id="12" name="Picture 11" descr="Today we launched a new campaign to help educate NYC teens on the risks of  e-cigarettes and inform them that free support is available. Vaping exposes  people to cancer-causing chemicals and is">
            <a:extLst>
              <a:ext uri="{FF2B5EF4-FFF2-40B4-BE49-F238E27FC236}">
                <a16:creationId xmlns:a16="http://schemas.microsoft.com/office/drawing/2014/main" id="{9F5E22BD-BC42-C57F-5C12-2672446F504D}"/>
              </a:ext>
            </a:extLst>
          </p:cNvPr>
          <p:cNvPicPr>
            <a:picLocks noChangeAspect="1"/>
          </p:cNvPicPr>
          <p:nvPr/>
        </p:nvPicPr>
        <p:blipFill>
          <a:blip r:embed="rId4"/>
          <a:stretch>
            <a:fillRect/>
          </a:stretch>
        </p:blipFill>
        <p:spPr>
          <a:xfrm>
            <a:off x="7060367" y="4330148"/>
            <a:ext cx="4032354" cy="2390775"/>
          </a:xfrm>
          <a:prstGeom prst="rect">
            <a:avLst/>
          </a:prstGeom>
        </p:spPr>
      </p:pic>
      <p:sp>
        <p:nvSpPr>
          <p:cNvPr id="10" name="TextBox 9">
            <a:extLst>
              <a:ext uri="{FF2B5EF4-FFF2-40B4-BE49-F238E27FC236}">
                <a16:creationId xmlns:a16="http://schemas.microsoft.com/office/drawing/2014/main" id="{2DED34A0-E388-FBD2-81C6-A416921BB0B1}"/>
              </a:ext>
            </a:extLst>
          </p:cNvPr>
          <p:cNvSpPr txBox="1"/>
          <p:nvPr/>
        </p:nvSpPr>
        <p:spPr>
          <a:xfrm>
            <a:off x="6096000" y="6506851"/>
            <a:ext cx="909404" cy="265778"/>
          </a:xfrm>
          <a:prstGeom prst="rect">
            <a:avLst/>
          </a:prstGeom>
          <a:noFill/>
        </p:spPr>
        <p:txBody>
          <a:bodyPr wrap="square">
            <a:spAutoFit/>
          </a:bodyPr>
          <a:lstStyle/>
          <a:p>
            <a:pPr marR="0" lvl="0" algn="l" defTabSz="914400" rtl="0" eaLnBrk="1" fontAlgn="auto" latinLnBrk="0" hangingPunct="1">
              <a:lnSpc>
                <a:spcPts val="1500"/>
              </a:lnSpc>
              <a:spcBef>
                <a:spcPts val="0"/>
              </a:spcBef>
              <a:spcAft>
                <a:spcPts val="800"/>
              </a:spcAft>
              <a:buClrTx/>
              <a:buSzPts val="1000"/>
              <a:tabLst>
                <a:tab pos="457200" algn="l"/>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(NYC, </a:t>
            </a:r>
            <a:r>
              <a:rPr kumimoji="0" lang="en-GB" sz="10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nd</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65760" y="182880"/>
            <a:ext cx="109728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F3A5F"/>
                </a:solidFill>
                <a:effectLst/>
                <a:uLnTx/>
                <a:uFillTx/>
                <a:latin typeface="Arial" panose="020B0604020202020204" pitchFamily="34" charset="0"/>
                <a:ea typeface="+mn-ea"/>
                <a:cs typeface="Arial" panose="020B0604020202020204" pitchFamily="34" charset="0"/>
              </a:rPr>
              <a:t>Digital Health Technology</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ext 1"/>
          <p:cNvSpPr/>
          <p:nvPr/>
        </p:nvSpPr>
        <p:spPr>
          <a:xfrm>
            <a:off x="160649" y="789744"/>
            <a:ext cx="11408499"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Technology: Quit Vaping Mobile App and Social Media Campaign</a:t>
            </a: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2"/>
          <p:cNvSpPr/>
          <p:nvPr/>
        </p:nvSpPr>
        <p:spPr>
          <a:xfrm>
            <a:off x="653882" y="1362192"/>
            <a:ext cx="6400800" cy="1432765"/>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Features:</a:t>
            </a: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Daily reminders and motivation</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Progress tracking</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Educational videos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Peer support community</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Links to NHS resources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86DAFD96-5AB3-AA8F-E2C5-BEF250EE21ED}"/>
              </a:ext>
            </a:extLst>
          </p:cNvPr>
          <p:cNvSpPr txBox="1"/>
          <p:nvPr/>
        </p:nvSpPr>
        <p:spPr>
          <a:xfrm>
            <a:off x="1438" y="2883857"/>
            <a:ext cx="6094562" cy="1653979"/>
          </a:xfrm>
          <a:prstGeom prst="rect">
            <a:avLst/>
          </a:prstGeom>
          <a:noFill/>
        </p:spPr>
        <p:txBody>
          <a:bodyPr wrap="square">
            <a:spAutoFit/>
          </a:bodyPr>
          <a:lstStyle/>
          <a:p>
            <a:pPr marL="342900" marR="0" lvl="0" indent="-342900" algn="l" defTabSz="914400" rtl="0" eaLnBrk="1" fontAlgn="auto" latinLnBrk="0" hangingPunct="1">
              <a:lnSpc>
                <a:spcPct val="150000"/>
              </a:lnSpc>
              <a:spcBef>
                <a:spcPts val="0"/>
              </a:spcBef>
              <a:spcAft>
                <a:spcPts val="800"/>
              </a:spcAft>
              <a:buClrTx/>
              <a:buSzPts val="1000"/>
              <a:buFont typeface="Wingdings" panose="05000000000000000000" pitchFamily="2" charset="2"/>
              <a:buChar char="v"/>
              <a:tabLst>
                <a:tab pos="457200" algn="l"/>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Vaping among young people remains a growing public health concern in the UK. In 2024, 18% of 11 to 17 year olds reported having tried vaping, while 7.2% were current users (ASH, 2024). </a:t>
            </a: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50000"/>
              </a:lnSpc>
              <a:spcBef>
                <a:spcPts val="0"/>
              </a:spcBef>
              <a:spcAft>
                <a:spcPts val="800"/>
              </a:spcAft>
              <a:buClrTx/>
              <a:buSzPts val="1000"/>
              <a:buFont typeface="Wingdings" panose="05000000000000000000" pitchFamily="2" charset="2"/>
              <a:buChar char="v"/>
              <a:tabLst>
                <a:tab pos="457200" algn="l"/>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Adolescents are particularly vulnerable to nicotine addiction because their brains are still developing (NHS, 2024). </a:t>
            </a: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50000"/>
              </a:lnSpc>
              <a:spcBef>
                <a:spcPts val="0"/>
              </a:spcBef>
              <a:spcAft>
                <a:spcPts val="800"/>
              </a:spcAft>
              <a:buClrTx/>
              <a:buSzPts val="1000"/>
              <a:buFont typeface="Wingdings" panose="05000000000000000000" pitchFamily="2" charset="2"/>
              <a:buChar char="v"/>
              <a:tabLst>
                <a:tab pos="457200" algn="l"/>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Exposure to vape marketing and social influences contributes significantly to vaping uptake among young people (ASH, 2024). </a:t>
            </a: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55AFC63E-8F43-B94A-6805-AD36283D99A2}"/>
              </a:ext>
            </a:extLst>
          </p:cNvPr>
          <p:cNvSpPr txBox="1"/>
          <p:nvPr/>
        </p:nvSpPr>
        <p:spPr>
          <a:xfrm>
            <a:off x="4555422" y="4537836"/>
            <a:ext cx="3121899" cy="2153731"/>
          </a:xfrm>
          <a:prstGeom prst="rect">
            <a:avLst/>
          </a:prstGeom>
          <a:noFill/>
        </p:spPr>
        <p:txBody>
          <a:bodyPr wrap="square">
            <a:spAutoFit/>
          </a:bodyPr>
          <a:lstStyle/>
          <a:p>
            <a:pPr marL="0" marR="0" lvl="0" indent="0" algn="ctr" defTabSz="914400" rtl="0" eaLnBrk="1" fontAlgn="auto" latinLnBrk="0" hangingPunct="1">
              <a:lnSpc>
                <a:spcPts val="1500"/>
              </a:lnSpc>
              <a:spcBef>
                <a:spcPts val="0"/>
              </a:spcBef>
              <a:spcAft>
                <a:spcPts val="80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Why this intervention?</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ctr" defTabSz="914400" rtl="0" eaLnBrk="1" fontAlgn="auto" latinLnBrk="0" hangingPunct="1">
              <a:lnSpc>
                <a:spcPts val="1500"/>
              </a:lnSpc>
              <a:spcBef>
                <a:spcPts val="0"/>
              </a:spcBef>
              <a:spcAft>
                <a:spcPts val="80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 school-based health promotion programme supported by digital technology is appropriate because it can reach large numbers of young people, improve awareness, challenge misconceptions, encourage healthy behaviours, and provide ongoing support through mobile apps and online resources (NHS, 2024; UCL, 2024). </a:t>
            </a: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ctr" defTabSz="914400" rtl="0" eaLnBrk="1" fontAlgn="auto" latinLnBrk="0" hangingPunct="1">
              <a:lnSpc>
                <a:spcPct val="107000"/>
              </a:lnSpc>
              <a:spcBef>
                <a:spcPts val="0"/>
              </a:spcBef>
              <a:spcAft>
                <a:spcPts val="800"/>
              </a:spcAft>
              <a:buClrTx/>
              <a:buSzTx/>
              <a:buFontTx/>
              <a:buNone/>
              <a:tabLst/>
              <a:defRPr/>
            </a:pPr>
            <a:b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b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1DC6652B-073D-BB7F-34E6-00DBAD176062}"/>
              </a:ext>
            </a:extLst>
          </p:cNvPr>
          <p:cNvPicPr>
            <a:picLocks noChangeAspect="1"/>
          </p:cNvPicPr>
          <p:nvPr/>
        </p:nvPicPr>
        <p:blipFill>
          <a:blip r:embed="rId3"/>
          <a:stretch>
            <a:fillRect/>
          </a:stretch>
        </p:blipFill>
        <p:spPr>
          <a:xfrm>
            <a:off x="9347295" y="2883857"/>
            <a:ext cx="2475206" cy="4019908"/>
          </a:xfrm>
          <a:prstGeom prst="rect">
            <a:avLst/>
          </a:prstGeom>
        </p:spPr>
      </p:pic>
      <p:pic>
        <p:nvPicPr>
          <p:cNvPr id="12" name="Picture 11">
            <a:extLst>
              <a:ext uri="{FF2B5EF4-FFF2-40B4-BE49-F238E27FC236}">
                <a16:creationId xmlns:a16="http://schemas.microsoft.com/office/drawing/2014/main" id="{E18C13B1-B70D-9025-D639-EE89C9B7884F}"/>
              </a:ext>
            </a:extLst>
          </p:cNvPr>
          <p:cNvPicPr>
            <a:picLocks noChangeAspect="1"/>
          </p:cNvPicPr>
          <p:nvPr/>
        </p:nvPicPr>
        <p:blipFill>
          <a:blip r:embed="rId4"/>
          <a:stretch>
            <a:fillRect/>
          </a:stretch>
        </p:blipFill>
        <p:spPr>
          <a:xfrm>
            <a:off x="6049991" y="1375490"/>
            <a:ext cx="3297304" cy="2462486"/>
          </a:xfrm>
          <a:prstGeom prst="rect">
            <a:avLst/>
          </a:prstGeom>
        </p:spPr>
      </p:pic>
      <p:pic>
        <p:nvPicPr>
          <p:cNvPr id="14" name="Picture 13">
            <a:extLst>
              <a:ext uri="{FF2B5EF4-FFF2-40B4-BE49-F238E27FC236}">
                <a16:creationId xmlns:a16="http://schemas.microsoft.com/office/drawing/2014/main" id="{7AE4C3CE-528F-9406-4FC4-51F2952760EB}"/>
              </a:ext>
            </a:extLst>
          </p:cNvPr>
          <p:cNvPicPr>
            <a:picLocks noChangeAspect="1"/>
          </p:cNvPicPr>
          <p:nvPr/>
        </p:nvPicPr>
        <p:blipFill>
          <a:blip r:embed="rId5"/>
          <a:stretch>
            <a:fillRect/>
          </a:stretch>
        </p:blipFill>
        <p:spPr>
          <a:xfrm>
            <a:off x="1994771" y="4334000"/>
            <a:ext cx="2107895" cy="2524000"/>
          </a:xfrm>
          <a:prstGeom prst="rect">
            <a:avLst/>
          </a:prstGeom>
        </p:spPr>
      </p:pic>
      <p:sp>
        <p:nvSpPr>
          <p:cNvPr id="7" name="TextBox 6">
            <a:extLst>
              <a:ext uri="{FF2B5EF4-FFF2-40B4-BE49-F238E27FC236}">
                <a16:creationId xmlns:a16="http://schemas.microsoft.com/office/drawing/2014/main" id="{D906B67B-0B30-85BC-CC04-24CD80DB6637}"/>
              </a:ext>
            </a:extLst>
          </p:cNvPr>
          <p:cNvSpPr txBox="1"/>
          <p:nvPr/>
        </p:nvSpPr>
        <p:spPr>
          <a:xfrm>
            <a:off x="6575067" y="3905904"/>
            <a:ext cx="2772228"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 (ASH), 2024)</a:t>
            </a:r>
            <a:endParaRPr kumimoji="0" lang="en-GB" sz="1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B6458EA2-BDED-39F7-78C1-8ACA886A74C6}"/>
              </a:ext>
            </a:extLst>
          </p:cNvPr>
          <p:cNvSpPr txBox="1"/>
          <p:nvPr/>
        </p:nvSpPr>
        <p:spPr>
          <a:xfrm>
            <a:off x="4102666" y="6515730"/>
            <a:ext cx="2472401"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(Wikimedia Commons, 2021).</a:t>
            </a:r>
            <a:endParaRPr kumimoji="0" lang="en-GB" sz="10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mn-ea"/>
              <a:cs typeface="Arial" panose="020B0604020202020204" pitchFamily="34" charset="0"/>
            </a:endParaRPr>
          </a:p>
        </p:txBody>
      </p:sp>
      <p:sp>
        <p:nvSpPr>
          <p:cNvPr id="9" name="TextBox 8">
            <a:extLst>
              <a:ext uri="{FF2B5EF4-FFF2-40B4-BE49-F238E27FC236}">
                <a16:creationId xmlns:a16="http://schemas.microsoft.com/office/drawing/2014/main" id="{094E0823-0872-229E-942E-8B16C1CC2B78}"/>
              </a:ext>
            </a:extLst>
          </p:cNvPr>
          <p:cNvSpPr txBox="1"/>
          <p:nvPr/>
        </p:nvSpPr>
        <p:spPr>
          <a:xfrm>
            <a:off x="8130077" y="6423397"/>
            <a:ext cx="2316296"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(Vape Escape, 2026)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65760" y="182880"/>
            <a:ext cx="109728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F3A5F"/>
                </a:solidFill>
                <a:effectLst/>
                <a:uLnTx/>
                <a:uFillTx/>
                <a:latin typeface="Calibri" panose="020F0502020204030204"/>
                <a:ea typeface="+mn-ea"/>
                <a:cs typeface="+mn-cs"/>
              </a:rPr>
              <a:t>Justification and Evidence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143909"/>
            <a:ext cx="5486400" cy="2367951"/>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Why this target group?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Habits form in this age can lead to long-term addiction and health problem</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Vaping increases with age and exposure to marketing.</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Adolescents are particularly vulnerable to nicotine addiction because their brains are still developing (NHS, 2024). </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Early intervention can prevent lifelong harm.</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Statistics</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According Ash 2023, 20.5% 11-17 years old have tried vaping.</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9.1% 11-17 years old are currently vaping.</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Vaping rates are highest in 15-17 years olds with 15.8%. And over 1 in 4 young people believe vaping is not harmful (Action on Smoking and Health (ASH), 2025).</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2"/>
          <p:cNvSpPr/>
          <p:nvPr/>
        </p:nvSpPr>
        <p:spPr>
          <a:xfrm>
            <a:off x="7315199" y="538288"/>
            <a:ext cx="3752491" cy="166144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Consequences if not addressed:</a:t>
            </a: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Long-term nicotine addiction</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Poor concentration and mental wellbeing</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Possible respiratory problems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Increased healthcare burden</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D174CFAF-FE0F-F3ED-350C-8F6052D0517D}"/>
              </a:ext>
            </a:extLst>
          </p:cNvPr>
          <p:cNvPicPr>
            <a:picLocks noChangeAspect="1"/>
          </p:cNvPicPr>
          <p:nvPr/>
        </p:nvPicPr>
        <p:blipFill>
          <a:blip r:embed="rId3"/>
          <a:stretch>
            <a:fillRect/>
          </a:stretch>
        </p:blipFill>
        <p:spPr>
          <a:xfrm>
            <a:off x="6776410" y="2517928"/>
            <a:ext cx="5328679" cy="3313245"/>
          </a:xfrm>
          <a:prstGeom prst="rect">
            <a:avLst/>
          </a:prstGeom>
        </p:spPr>
      </p:pic>
      <p:pic>
        <p:nvPicPr>
          <p:cNvPr id="8" name="Picture 7">
            <a:extLst>
              <a:ext uri="{FF2B5EF4-FFF2-40B4-BE49-F238E27FC236}">
                <a16:creationId xmlns:a16="http://schemas.microsoft.com/office/drawing/2014/main" id="{FFDA36F5-50BA-94E9-3350-B8ADB6536F8F}"/>
              </a:ext>
            </a:extLst>
          </p:cNvPr>
          <p:cNvPicPr>
            <a:picLocks noChangeAspect="1"/>
          </p:cNvPicPr>
          <p:nvPr/>
        </p:nvPicPr>
        <p:blipFill>
          <a:blip r:embed="rId4"/>
          <a:stretch>
            <a:fillRect/>
          </a:stretch>
        </p:blipFill>
        <p:spPr>
          <a:xfrm>
            <a:off x="457200" y="4083331"/>
            <a:ext cx="5638800" cy="2367951"/>
          </a:xfrm>
          <a:prstGeom prst="rect">
            <a:avLst/>
          </a:prstGeom>
        </p:spPr>
      </p:pic>
      <p:graphicFrame>
        <p:nvGraphicFramePr>
          <p:cNvPr id="9" name="Table 8">
            <a:extLst>
              <a:ext uri="{FF2B5EF4-FFF2-40B4-BE49-F238E27FC236}">
                <a16:creationId xmlns:a16="http://schemas.microsoft.com/office/drawing/2014/main" id="{CB045D95-76CF-A180-016C-F604B4129C32}"/>
              </a:ext>
            </a:extLst>
          </p:cNvPr>
          <p:cNvGraphicFramePr>
            <a:graphicFrameLocks noGrp="1"/>
          </p:cNvGraphicFramePr>
          <p:nvPr/>
        </p:nvGraphicFramePr>
        <p:xfrm>
          <a:off x="692989" y="3741419"/>
          <a:ext cx="4209691" cy="243840"/>
        </p:xfrm>
        <a:graphic>
          <a:graphicData uri="http://schemas.openxmlformats.org/drawingml/2006/table">
            <a:tbl>
              <a:tblPr firstRow="1" bandRow="1">
                <a:tableStyleId>{5C22544A-7EE6-4342-B048-85BDC9FD1C3A}</a:tableStyleId>
              </a:tblPr>
              <a:tblGrid>
                <a:gridCol w="4209691">
                  <a:extLst>
                    <a:ext uri="{9D8B030D-6E8A-4147-A177-3AD203B41FA5}">
                      <a16:colId xmlns:a16="http://schemas.microsoft.com/office/drawing/2014/main" val="674051846"/>
                    </a:ext>
                  </a:extLst>
                </a:gridCol>
              </a:tblGrid>
              <a:tr h="215517">
                <a:tc>
                  <a:txBody>
                    <a:bodyPr/>
                    <a:lstStyle/>
                    <a:p>
                      <a:pPr algn="ctr"/>
                      <a:r>
                        <a:rPr lang="en-GB" sz="1000" b="0" dirty="0">
                          <a:latin typeface="Arial" panose="020B0604020202020204" pitchFamily="34" charset="0"/>
                          <a:cs typeface="Arial" panose="020B0604020202020204" pitchFamily="34" charset="0"/>
                        </a:rPr>
                        <a:t>Table  below shows some statistics of vape</a:t>
                      </a:r>
                    </a:p>
                  </a:txBody>
                  <a:tcPr/>
                </a:tc>
                <a:extLst>
                  <a:ext uri="{0D108BD9-81ED-4DB2-BD59-A6C34878D82A}">
                    <a16:rowId xmlns:a16="http://schemas.microsoft.com/office/drawing/2014/main" val="3021561450"/>
                  </a:ext>
                </a:extLst>
              </a:tr>
            </a:tbl>
          </a:graphicData>
        </a:graphic>
      </p:graphicFrame>
      <p:sp>
        <p:nvSpPr>
          <p:cNvPr id="7" name="TextBox 6">
            <a:extLst>
              <a:ext uri="{FF2B5EF4-FFF2-40B4-BE49-F238E27FC236}">
                <a16:creationId xmlns:a16="http://schemas.microsoft.com/office/drawing/2014/main" id="{00761282-EDB1-C84B-DD85-377CD38616EC}"/>
              </a:ext>
            </a:extLst>
          </p:cNvPr>
          <p:cNvSpPr txBox="1"/>
          <p:nvPr/>
        </p:nvSpPr>
        <p:spPr>
          <a:xfrm>
            <a:off x="3200400" y="6426243"/>
            <a:ext cx="2762714"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 2024).</a:t>
            </a:r>
          </a:p>
        </p:txBody>
      </p:sp>
      <p:sp>
        <p:nvSpPr>
          <p:cNvPr id="11" name="TextBox 10">
            <a:extLst>
              <a:ext uri="{FF2B5EF4-FFF2-40B4-BE49-F238E27FC236}">
                <a16:creationId xmlns:a16="http://schemas.microsoft.com/office/drawing/2014/main" id="{66F04C4D-01A0-5893-A49A-CBEAE3D60C5F}"/>
              </a:ext>
            </a:extLst>
          </p:cNvPr>
          <p:cNvSpPr txBox="1"/>
          <p:nvPr/>
        </p:nvSpPr>
        <p:spPr>
          <a:xfrm>
            <a:off x="9725843" y="6073491"/>
            <a:ext cx="2206102"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Verywell Health. (2020,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BF882-4308-750B-AB1B-4D38AEC012F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599DF42-0900-619F-A0E4-33239F8757B1}"/>
              </a:ext>
            </a:extLst>
          </p:cNvPr>
          <p:cNvSpPr/>
          <p:nvPr/>
        </p:nvSpPr>
        <p:spPr>
          <a:xfrm>
            <a:off x="365760" y="182880"/>
            <a:ext cx="109728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effectLst/>
                <a:uLnTx/>
                <a:uFillTx/>
                <a:latin typeface="Calibri" panose="020F0502020204030204"/>
                <a:ea typeface="+mn-ea"/>
                <a:cs typeface="+mn-cs"/>
              </a:rPr>
              <a:t>Justification and Evidence (2)</a:t>
            </a:r>
            <a:endParaRPr kumimoji="0" lang="en-US" sz="2400" b="0" i="0" u="none" strike="noStrike" kern="1200" cap="none" spc="0" normalizeH="0" baseline="0" noProof="0" dirty="0">
              <a:ln>
                <a:noFill/>
              </a:ln>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93A648D5-9E88-0175-E12B-471211234E26}"/>
              </a:ext>
            </a:extLst>
          </p:cNvPr>
          <p:cNvSpPr txBox="1"/>
          <p:nvPr/>
        </p:nvSpPr>
        <p:spPr>
          <a:xfrm>
            <a:off x="947531" y="1061881"/>
            <a:ext cx="9462052" cy="2400657"/>
          </a:xfrm>
          <a:prstGeom prst="rect">
            <a:avLst/>
          </a:prstGeom>
          <a:noFill/>
        </p:spPr>
        <p:txBody>
          <a:bodyPr wrap="square">
            <a:spAutoFit/>
          </a:bodyPr>
          <a:lstStyle/>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chosen intervention is a school-based health promotion programme supported by digital health technology, including educational workshops, social media campaigns and a vaping cessation mobile application.</a:t>
            </a:r>
          </a:p>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intervention was selected because schools provide direct access to the target population, enabling consistent health education and early prevention. </a:t>
            </a:r>
          </a:p>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digital component allows young people to access reliable information, monitor their progress, receive motivational support, and engage with health-promoting content in a format that is familiar and appealing to adolescents (World Health Organization, 2021; National Institute for Health and Care Excellence (NICE), 2023).</a:t>
            </a:r>
          </a:p>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Digital interventions have the potential to improve engagement, increase awareness of vaping risks, and encourage behaviour change among young people (World Health Organization, 2021; NICE, 2023).</a:t>
            </a:r>
          </a:p>
        </p:txBody>
      </p:sp>
    </p:spTree>
    <p:extLst>
      <p:ext uri="{BB962C8B-B14F-4D97-AF65-F5344CB8AC3E}">
        <p14:creationId xmlns:p14="http://schemas.microsoft.com/office/powerpoint/2010/main" val="1055655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9EEBFED-1F14-F099-A741-5E0F82098641}"/>
              </a:ext>
            </a:extLst>
          </p:cNvPr>
          <p:cNvSpPr>
            <a:spLocks noGrp="1"/>
          </p:cNvSpPr>
          <p:nvPr>
            <p:ph type="ctrTitle"/>
          </p:nvPr>
        </p:nvSpPr>
        <p:spPr>
          <a:xfrm>
            <a:off x="1524000" y="1293338"/>
            <a:ext cx="9144000" cy="3274592"/>
          </a:xfrm>
        </p:spPr>
        <p:txBody>
          <a:bodyPr anchor="ctr">
            <a:normAutofit/>
          </a:bodyPr>
          <a:lstStyle/>
          <a:p>
            <a:r>
              <a:rPr lang="en-GB" sz="7200"/>
              <a:t>Application</a:t>
            </a:r>
          </a:p>
        </p:txBody>
      </p:sp>
      <p:sp>
        <p:nvSpPr>
          <p:cNvPr id="3" name="Subtitle 2">
            <a:extLst>
              <a:ext uri="{FF2B5EF4-FFF2-40B4-BE49-F238E27FC236}">
                <a16:creationId xmlns:a16="http://schemas.microsoft.com/office/drawing/2014/main" id="{5511A62B-2AAA-FB90-B80E-BB6ACED4AC84}"/>
              </a:ext>
            </a:extLst>
          </p:cNvPr>
          <p:cNvSpPr>
            <a:spLocks noGrp="1"/>
          </p:cNvSpPr>
          <p:nvPr>
            <p:ph type="subTitle" idx="1"/>
          </p:nvPr>
        </p:nvSpPr>
        <p:spPr>
          <a:xfrm>
            <a:off x="1524000" y="5514052"/>
            <a:ext cx="9144000" cy="651910"/>
          </a:xfrm>
        </p:spPr>
        <p:txBody>
          <a:bodyPr anchor="ctr">
            <a:normAutofit/>
          </a:bodyPr>
          <a:lstStyle/>
          <a:p>
            <a:r>
              <a:rPr lang="en-US" dirty="0"/>
              <a:t>Lorine Onyemhen 2532537 </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8008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Title 4">
            <a:extLst>
              <a:ext uri="{FF2B5EF4-FFF2-40B4-BE49-F238E27FC236}">
                <a16:creationId xmlns:a16="http://schemas.microsoft.com/office/drawing/2014/main" id="{BA8D83FB-67F9-8E3E-EB34-9C08A249BDF9}"/>
              </a:ext>
            </a:extLst>
          </p:cNvPr>
          <p:cNvSpPr>
            <a:spLocks noGrp="1"/>
          </p:cNvSpPr>
          <p:nvPr>
            <p:ph type="title"/>
          </p:nvPr>
        </p:nvSpPr>
        <p:spPr>
          <a:xfrm>
            <a:off x="645064" y="525982"/>
            <a:ext cx="4282983" cy="1200361"/>
          </a:xfrm>
        </p:spPr>
        <p:txBody>
          <a:bodyPr anchor="b">
            <a:normAutofit/>
          </a:bodyPr>
          <a:lstStyle/>
          <a:p>
            <a:r>
              <a:rPr lang="en-GB" sz="3600" b="1"/>
              <a:t>The Behaviour Change Wheel</a:t>
            </a:r>
            <a:endParaRPr lang="en-GB" sz="3600"/>
          </a:p>
        </p:txBody>
      </p:sp>
      <p:sp>
        <p:nvSpPr>
          <p:cNvPr id="32" name="Rectangle 3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Content Placeholder 5">
            <a:extLst>
              <a:ext uri="{FF2B5EF4-FFF2-40B4-BE49-F238E27FC236}">
                <a16:creationId xmlns:a16="http://schemas.microsoft.com/office/drawing/2014/main" id="{E69882D8-3D45-97C0-5DC9-55311F6966A3}"/>
              </a:ext>
            </a:extLst>
          </p:cNvPr>
          <p:cNvSpPr>
            <a:spLocks noGrp="1"/>
          </p:cNvSpPr>
          <p:nvPr>
            <p:ph idx="1"/>
          </p:nvPr>
        </p:nvSpPr>
        <p:spPr>
          <a:xfrm>
            <a:off x="301752" y="2031101"/>
            <a:ext cx="5358384" cy="3619891"/>
          </a:xfrm>
        </p:spPr>
        <p:txBody>
          <a:bodyPr anchor="ctr">
            <a:normAutofit/>
          </a:bodyPr>
          <a:lstStyle/>
          <a:p>
            <a:pPr lvl="0"/>
            <a:r>
              <a:rPr lang="en-GB" sz="1100" b="1" dirty="0"/>
              <a:t>Core Structure:</a:t>
            </a:r>
            <a:endParaRPr lang="en-GB" sz="1100" dirty="0"/>
          </a:p>
          <a:p>
            <a:pPr lvl="1"/>
            <a:r>
              <a:rPr lang="en-GB" sz="1100" dirty="0"/>
              <a:t>The Behaviour Change Wheel consists of three levels that guide efforts towards a practical and effective way of delivering real social change (Social Change UK 2026).</a:t>
            </a:r>
          </a:p>
          <a:p>
            <a:pPr lvl="1"/>
            <a:r>
              <a:rPr lang="en-GB" sz="1100" dirty="0"/>
              <a:t>At the centre sits the COM-B model, which posits that Behaviour (B) arises from an interaction of Capability (C), Opportunity (O) and Motivation (M).</a:t>
            </a:r>
          </a:p>
          <a:p>
            <a:pPr lvl="1"/>
            <a:r>
              <a:rPr lang="en-GB" sz="1100" dirty="0"/>
              <a:t>Surrounding this hub are nine intervention functions that directly address deficits in one or more COM-B components.</a:t>
            </a:r>
          </a:p>
          <a:p>
            <a:pPr lvl="1"/>
            <a:r>
              <a:rPr lang="en-GB" sz="1100" dirty="0"/>
              <a:t>The outer ring contains seven policy categories that support the delivery of these functions.</a:t>
            </a:r>
          </a:p>
          <a:p>
            <a:pPr lvl="0"/>
            <a:r>
              <a:rPr lang="en-GB" sz="1100" b="1" dirty="0"/>
              <a:t>Why the BCW for This Strategy?</a:t>
            </a:r>
            <a:endParaRPr lang="en-GB" sz="1100" dirty="0"/>
          </a:p>
          <a:p>
            <a:pPr lvl="1"/>
            <a:r>
              <a:rPr lang="en-GB" sz="1100" dirty="0"/>
              <a:t>Kolodko et al. (2021) suggest that it moves beyond intuition by demanding a thorough evidence-informed diagnosis of what needs to shift before selecting intervention components.</a:t>
            </a:r>
          </a:p>
          <a:p>
            <a:pPr lvl="1"/>
            <a:r>
              <a:rPr lang="en-GB" sz="1100" dirty="0"/>
              <a:t>In this context, it bridges the gap between understanding the behavioural drivers of adolescent vaping and designing a coherent digital solution.</a:t>
            </a:r>
          </a:p>
          <a:p>
            <a:pPr lvl="1"/>
            <a:r>
              <a:rPr lang="en-GB" sz="1100" dirty="0"/>
              <a:t>Its systematic nature ensures all potential levers for change are considered, which makes it ideal for a complex public health challenge like youth vaping initiation (Kolodko et al. 2021).</a:t>
            </a:r>
          </a:p>
        </p:txBody>
      </p:sp>
      <p:sp>
        <p:nvSpPr>
          <p:cNvPr id="29" name="Rectangle 2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Rectangle 3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3" name="Rectangle 3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9909CDDF-5214-CEF3-33E5-5D6F6E527668}"/>
              </a:ext>
            </a:extLst>
          </p:cNvPr>
          <p:cNvGrpSpPr/>
          <p:nvPr/>
        </p:nvGrpSpPr>
        <p:grpSpPr>
          <a:xfrm>
            <a:off x="5987738" y="1691639"/>
            <a:ext cx="5433118" cy="3414285"/>
            <a:chOff x="5987738" y="1954805"/>
            <a:chExt cx="5628018" cy="3151119"/>
          </a:xfrm>
        </p:grpSpPr>
        <p:pic>
          <p:nvPicPr>
            <p:cNvPr id="10" name="Picture 9">
              <a:extLst>
                <a:ext uri="{FF2B5EF4-FFF2-40B4-BE49-F238E27FC236}">
                  <a16:creationId xmlns:a16="http://schemas.microsoft.com/office/drawing/2014/main" id="{75F6A998-42B4-44F8-F0DF-7CBBB0781FAD}"/>
                </a:ext>
              </a:extLst>
            </p:cNvPr>
            <p:cNvPicPr>
              <a:picLocks noChangeAspect="1"/>
            </p:cNvPicPr>
            <p:nvPr/>
          </p:nvPicPr>
          <p:blipFill>
            <a:blip r:embed="rId2"/>
            <a:stretch>
              <a:fillRect/>
            </a:stretch>
          </p:blipFill>
          <p:spPr>
            <a:xfrm>
              <a:off x="5987738" y="1954805"/>
              <a:ext cx="5628018" cy="2715519"/>
            </a:xfrm>
            <a:prstGeom prst="rect">
              <a:avLst/>
            </a:prstGeom>
          </p:spPr>
        </p:pic>
        <p:sp>
          <p:nvSpPr>
            <p:cNvPr id="11" name="TextBox 10">
              <a:extLst>
                <a:ext uri="{FF2B5EF4-FFF2-40B4-BE49-F238E27FC236}">
                  <a16:creationId xmlns:a16="http://schemas.microsoft.com/office/drawing/2014/main" id="{89E4E65C-B2FF-9A58-16DF-236DBCBD393C}"/>
                </a:ext>
              </a:extLst>
            </p:cNvPr>
            <p:cNvSpPr txBox="1"/>
            <p:nvPr/>
          </p:nvSpPr>
          <p:spPr>
            <a:xfrm>
              <a:off x="7187184" y="4736592"/>
              <a:ext cx="294436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(ModelThinkers 2026)</a:t>
              </a:r>
            </a:p>
          </p:txBody>
        </p:sp>
      </p:grpSp>
    </p:spTree>
    <p:extLst>
      <p:ext uri="{BB962C8B-B14F-4D97-AF65-F5344CB8AC3E}">
        <p14:creationId xmlns:p14="http://schemas.microsoft.com/office/powerpoint/2010/main" val="1072487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Title 4">
            <a:extLst>
              <a:ext uri="{FF2B5EF4-FFF2-40B4-BE49-F238E27FC236}">
                <a16:creationId xmlns:a16="http://schemas.microsoft.com/office/drawing/2014/main" id="{84137CB6-5243-02CB-0E13-7B5A8BFF817B}"/>
              </a:ext>
            </a:extLst>
          </p:cNvPr>
          <p:cNvSpPr>
            <a:spLocks noGrp="1"/>
          </p:cNvSpPr>
          <p:nvPr>
            <p:ph type="title"/>
          </p:nvPr>
        </p:nvSpPr>
        <p:spPr>
          <a:xfrm>
            <a:off x="841248" y="548640"/>
            <a:ext cx="3600860" cy="5431536"/>
          </a:xfrm>
        </p:spPr>
        <p:txBody>
          <a:bodyPr>
            <a:normAutofit/>
          </a:bodyPr>
          <a:lstStyle/>
          <a:p>
            <a:r>
              <a:rPr lang="en-GB" sz="5400" dirty="0"/>
              <a:t>Applying the BCW to Deliver the Digital Intervention</a:t>
            </a:r>
          </a:p>
        </p:txBody>
      </p:sp>
      <p:sp>
        <p:nvSpPr>
          <p:cNvPr id="3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Content Placeholder 5">
            <a:extLst>
              <a:ext uri="{FF2B5EF4-FFF2-40B4-BE49-F238E27FC236}">
                <a16:creationId xmlns:a16="http://schemas.microsoft.com/office/drawing/2014/main" id="{5812B283-71BC-21DE-D8AD-BD8EF19F35CA}"/>
              </a:ext>
            </a:extLst>
          </p:cNvPr>
          <p:cNvSpPr>
            <a:spLocks noGrp="1"/>
          </p:cNvSpPr>
          <p:nvPr>
            <p:ph idx="1"/>
          </p:nvPr>
        </p:nvSpPr>
        <p:spPr>
          <a:xfrm>
            <a:off x="5126418" y="552091"/>
            <a:ext cx="6224335" cy="5431536"/>
          </a:xfrm>
        </p:spPr>
        <p:txBody>
          <a:bodyPr anchor="ctr">
            <a:normAutofit/>
          </a:bodyPr>
          <a:lstStyle/>
          <a:p>
            <a:pPr lvl="0"/>
            <a:r>
              <a:rPr lang="en-GB" sz="1100" b="1" dirty="0"/>
              <a:t>Stage 1: Diagnose the Behaviour Using COM-B</a:t>
            </a:r>
            <a:endParaRPr lang="en-GB" sz="1100" dirty="0"/>
          </a:p>
          <a:p>
            <a:pPr lvl="1"/>
            <a:r>
              <a:rPr lang="en-GB" sz="1100" dirty="0"/>
              <a:t>Maclean (2025) suggests conducting a literature review and focus groups to pinpoint the specific deficits driving vaping among 12–18-year-olds. For example:</a:t>
            </a:r>
          </a:p>
          <a:p>
            <a:pPr lvl="2"/>
            <a:r>
              <a:rPr lang="en-GB" sz="1100" b="1" dirty="0"/>
              <a:t>Capability:</a:t>
            </a:r>
            <a:r>
              <a:rPr lang="en-GB" sz="1100" dirty="0"/>
              <a:t> Gaps in psychological knowledge and physical skills.</a:t>
            </a:r>
          </a:p>
          <a:p>
            <a:pPr lvl="2"/>
            <a:r>
              <a:rPr lang="en-GB" sz="1100" b="1" dirty="0"/>
              <a:t>Opportunity:</a:t>
            </a:r>
            <a:r>
              <a:rPr lang="en-GB" sz="1100" dirty="0"/>
              <a:t> A social media environment flooded with pro-vaping content and easy unsupervised access to devices.</a:t>
            </a:r>
          </a:p>
          <a:p>
            <a:pPr lvl="2"/>
            <a:r>
              <a:rPr lang="en-GB" sz="1100" b="1" dirty="0"/>
              <a:t>Motivation:</a:t>
            </a:r>
            <a:r>
              <a:rPr lang="en-GB" sz="1100" dirty="0"/>
              <a:t> Automatic impulses driven by flavoured aerosols and reflective beliefs.</a:t>
            </a:r>
          </a:p>
          <a:p>
            <a:pPr lvl="0"/>
            <a:r>
              <a:rPr lang="en-GB" sz="1100" b="1" dirty="0"/>
              <a:t>Stage 2: Select the Intervention Functions</a:t>
            </a:r>
            <a:endParaRPr lang="en-GB" sz="1100" dirty="0"/>
          </a:p>
          <a:p>
            <a:pPr lvl="1"/>
            <a:r>
              <a:rPr lang="en-GB" sz="1100" dirty="0"/>
              <a:t>Based on the COM-B diagnosis, the digital programme will weave together the following functions based on the findings from the systematic review by East et al. (2026):</a:t>
            </a:r>
          </a:p>
          <a:p>
            <a:pPr lvl="2"/>
            <a:r>
              <a:rPr lang="en-GB" sz="1100" b="1" dirty="0"/>
              <a:t>Education and Persuasion:</a:t>
            </a:r>
            <a:r>
              <a:rPr lang="en-GB" sz="1100" dirty="0"/>
              <a:t> Interactive quizzes and influencer-led videos to increase risk perception and debunk myths about safety.</a:t>
            </a:r>
          </a:p>
          <a:p>
            <a:pPr lvl="2"/>
            <a:r>
              <a:rPr lang="en-GB" sz="1100" b="1" dirty="0"/>
              <a:t>Modelling:</a:t>
            </a:r>
            <a:r>
              <a:rPr lang="en-GB" sz="1100" dirty="0"/>
              <a:t> Peer-delivered vlogs and testimonials within the app showcasing real strategies for social refusal and healthy stress management.</a:t>
            </a:r>
          </a:p>
          <a:p>
            <a:pPr lvl="2"/>
            <a:r>
              <a:rPr lang="en-GB" sz="1100" b="1" dirty="0"/>
              <a:t>Enablement and Environmental Restructuring:</a:t>
            </a:r>
            <a:r>
              <a:rPr lang="en-GB" sz="1100" dirty="0"/>
              <a:t> A digital toolkit offering breathing exercises for craving management, and a social media literacy module teaching users to critically analyse and mute promotional content.</a:t>
            </a:r>
          </a:p>
          <a:p>
            <a:pPr lvl="0"/>
            <a:r>
              <a:rPr lang="en-GB" sz="1100" b="1" dirty="0"/>
              <a:t>Stage 3: Deliver via Digital Means</a:t>
            </a:r>
            <a:endParaRPr lang="en-GB" sz="1100" dirty="0"/>
          </a:p>
          <a:p>
            <a:pPr lvl="1"/>
            <a:r>
              <a:rPr lang="en-GB" sz="1100" dirty="0"/>
              <a:t>A secure, gamified mobile app will be the primary platform. It will deliver push notifications that act as ‘nudges’ during high-risk times.</a:t>
            </a:r>
          </a:p>
          <a:p>
            <a:pPr lvl="1"/>
            <a:r>
              <a:rPr lang="en-GB" sz="1100" dirty="0"/>
              <a:t>A parallel social media campaign voiced by youth on platforms like TikTok will flood the digital environment. This should help make the healthy choice socially visible and counter existing industry marketing.</a:t>
            </a:r>
          </a:p>
          <a:p>
            <a:pPr lvl="1"/>
            <a:r>
              <a:rPr lang="en-GB" sz="1100" dirty="0"/>
              <a:t>The intervention’s success will be evaluated by measuring changes in the targeted COM-B components and subsequent rates of vaping initiation over a 12-month period.</a:t>
            </a:r>
          </a:p>
        </p:txBody>
      </p:sp>
    </p:spTree>
    <p:extLst>
      <p:ext uri="{BB962C8B-B14F-4D97-AF65-F5344CB8AC3E}">
        <p14:creationId xmlns:p14="http://schemas.microsoft.com/office/powerpoint/2010/main" val="720422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D2433-CE43-F200-8ABB-354BAF22FE33}"/>
              </a:ext>
            </a:extLst>
          </p:cNvPr>
          <p:cNvSpPr>
            <a:spLocks noGrp="1"/>
          </p:cNvSpPr>
          <p:nvPr>
            <p:ph type="ctrTitle"/>
          </p:nvPr>
        </p:nvSpPr>
        <p:spPr>
          <a:xfrm>
            <a:off x="3180347" y="626476"/>
            <a:ext cx="7964903" cy="541924"/>
          </a:xfrm>
        </p:spPr>
        <p:txBody>
          <a:bodyPr/>
          <a:lstStyle/>
          <a:p>
            <a:r>
              <a:rPr lang="en-GB" dirty="0"/>
              <a:t>STAKEHOLDERS AND THEIR ROLES </a:t>
            </a:r>
          </a:p>
        </p:txBody>
      </p:sp>
      <p:sp>
        <p:nvSpPr>
          <p:cNvPr id="5" name="Rectangle 4">
            <a:extLst>
              <a:ext uri="{FF2B5EF4-FFF2-40B4-BE49-F238E27FC236}">
                <a16:creationId xmlns:a16="http://schemas.microsoft.com/office/drawing/2014/main" id="{3D309061-2B95-2B47-AEFC-52BF7B729DCB}"/>
              </a:ext>
            </a:extLst>
          </p:cNvPr>
          <p:cNvSpPr/>
          <p:nvPr/>
        </p:nvSpPr>
        <p:spPr>
          <a:xfrm>
            <a:off x="3443337" y="1729584"/>
            <a:ext cx="3458148" cy="739273"/>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Adolescents: </a:t>
            </a:r>
            <a:r>
              <a:rPr lang="en-GB" sz="900" dirty="0"/>
              <a:t>Assist in co-designing the intervention, conduct the testing of app and give the necessary feedback so the app contents is non judgemental and suitably relevant </a:t>
            </a:r>
            <a:endParaRPr lang="en-GB" sz="900" b="1" dirty="0"/>
          </a:p>
        </p:txBody>
      </p:sp>
      <p:sp>
        <p:nvSpPr>
          <p:cNvPr id="6" name="Rectangle 5">
            <a:extLst>
              <a:ext uri="{FF2B5EF4-FFF2-40B4-BE49-F238E27FC236}">
                <a16:creationId xmlns:a16="http://schemas.microsoft.com/office/drawing/2014/main" id="{FAD4FF85-C555-432A-D508-6F02726C4DC8}"/>
              </a:ext>
            </a:extLst>
          </p:cNvPr>
          <p:cNvSpPr/>
          <p:nvPr/>
        </p:nvSpPr>
        <p:spPr>
          <a:xfrm>
            <a:off x="3443339" y="2713111"/>
            <a:ext cx="3458147" cy="739272"/>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School/college: </a:t>
            </a:r>
            <a:r>
              <a:rPr lang="en-GB" sz="900" dirty="0"/>
              <a:t>encourage the intervention to be used in schools and colleges by implementing PSHE lessons, poster, QR codes and student support services </a:t>
            </a:r>
            <a:endParaRPr lang="en-GB" sz="900" b="1" dirty="0"/>
          </a:p>
        </p:txBody>
      </p:sp>
      <p:sp>
        <p:nvSpPr>
          <p:cNvPr id="7" name="Rectangle 6">
            <a:extLst>
              <a:ext uri="{FF2B5EF4-FFF2-40B4-BE49-F238E27FC236}">
                <a16:creationId xmlns:a16="http://schemas.microsoft.com/office/drawing/2014/main" id="{34FEAB87-8E2F-DC47-588D-A8B03FEA9B66}"/>
              </a:ext>
            </a:extLst>
          </p:cNvPr>
          <p:cNvSpPr/>
          <p:nvPr/>
        </p:nvSpPr>
        <p:spPr>
          <a:xfrm>
            <a:off x="3443338" y="3665874"/>
            <a:ext cx="3458147" cy="739827"/>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Teachers and School nurses: </a:t>
            </a:r>
            <a:r>
              <a:rPr lang="en-GB" sz="900" dirty="0"/>
              <a:t> Support early identification of students who have problems and refer to community external services </a:t>
            </a:r>
            <a:endParaRPr lang="en-GB" sz="900" b="1" dirty="0"/>
          </a:p>
        </p:txBody>
      </p:sp>
      <p:sp>
        <p:nvSpPr>
          <p:cNvPr id="8" name="Rectangle 7">
            <a:extLst>
              <a:ext uri="{FF2B5EF4-FFF2-40B4-BE49-F238E27FC236}">
                <a16:creationId xmlns:a16="http://schemas.microsoft.com/office/drawing/2014/main" id="{DBA67160-5126-F68A-F45F-05AE71E8CD44}"/>
              </a:ext>
            </a:extLst>
          </p:cNvPr>
          <p:cNvSpPr/>
          <p:nvPr/>
        </p:nvSpPr>
        <p:spPr>
          <a:xfrm flipH="1">
            <a:off x="3443339" y="4591511"/>
            <a:ext cx="3458147" cy="802915"/>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Parents/carers: </a:t>
            </a:r>
            <a:r>
              <a:rPr lang="en-GB" sz="900" dirty="0"/>
              <a:t> Reinforce prevention and supporting quitting</a:t>
            </a:r>
            <a:endParaRPr lang="en-GB" sz="900" b="1" dirty="0"/>
          </a:p>
        </p:txBody>
      </p:sp>
      <p:sp>
        <p:nvSpPr>
          <p:cNvPr id="9" name="Rectangle 8">
            <a:extLst>
              <a:ext uri="{FF2B5EF4-FFF2-40B4-BE49-F238E27FC236}">
                <a16:creationId xmlns:a16="http://schemas.microsoft.com/office/drawing/2014/main" id="{E367CC5D-7823-C868-3118-87251FF8C585}"/>
              </a:ext>
            </a:extLst>
          </p:cNvPr>
          <p:cNvSpPr/>
          <p:nvPr/>
        </p:nvSpPr>
        <p:spPr>
          <a:xfrm>
            <a:off x="7401223" y="1722084"/>
            <a:ext cx="3458148" cy="739273"/>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Healthcare Professionals: </a:t>
            </a:r>
            <a:r>
              <a:rPr lang="en-GB" sz="900" dirty="0"/>
              <a:t>Provide clinical advice and cessation support </a:t>
            </a:r>
            <a:endParaRPr lang="en-GB" sz="900" b="1" dirty="0"/>
          </a:p>
        </p:txBody>
      </p:sp>
      <p:sp>
        <p:nvSpPr>
          <p:cNvPr id="10" name="Rectangle 9">
            <a:extLst>
              <a:ext uri="{FF2B5EF4-FFF2-40B4-BE49-F238E27FC236}">
                <a16:creationId xmlns:a16="http://schemas.microsoft.com/office/drawing/2014/main" id="{6888637D-FFE8-4C8A-2008-10A34EE71C35}"/>
              </a:ext>
            </a:extLst>
          </p:cNvPr>
          <p:cNvSpPr/>
          <p:nvPr/>
        </p:nvSpPr>
        <p:spPr>
          <a:xfrm>
            <a:off x="7401223" y="2718943"/>
            <a:ext cx="3458148" cy="733440"/>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Local government and public-health departments:</a:t>
            </a:r>
            <a:r>
              <a:rPr lang="en-GB" sz="900" dirty="0"/>
              <a:t> (intervenor role) provide resources, coordinate the implementation of policies, and monitor and assess their impact.</a:t>
            </a:r>
          </a:p>
        </p:txBody>
      </p:sp>
      <p:sp>
        <p:nvSpPr>
          <p:cNvPr id="11" name="Rectangle 10">
            <a:extLst>
              <a:ext uri="{FF2B5EF4-FFF2-40B4-BE49-F238E27FC236}">
                <a16:creationId xmlns:a16="http://schemas.microsoft.com/office/drawing/2014/main" id="{6A3FA567-858F-BB8D-5F21-E71BD1E37312}"/>
              </a:ext>
            </a:extLst>
          </p:cNvPr>
          <p:cNvSpPr/>
          <p:nvPr/>
        </p:nvSpPr>
        <p:spPr>
          <a:xfrm>
            <a:off x="7401223" y="3689810"/>
            <a:ext cx="3458148" cy="739827"/>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Technology developers: </a:t>
            </a:r>
            <a:r>
              <a:rPr lang="en-GB" sz="900" dirty="0"/>
              <a:t>Keep the platform accessible, secure and easy to use</a:t>
            </a:r>
            <a:endParaRPr lang="en-GB" sz="900" b="1" dirty="0"/>
          </a:p>
        </p:txBody>
      </p:sp>
      <p:sp>
        <p:nvSpPr>
          <p:cNvPr id="12" name="Rectangle 11">
            <a:extLst>
              <a:ext uri="{FF2B5EF4-FFF2-40B4-BE49-F238E27FC236}">
                <a16:creationId xmlns:a16="http://schemas.microsoft.com/office/drawing/2014/main" id="{F8520F40-7B06-D1AF-EA6C-0EDCB9368AB6}"/>
              </a:ext>
            </a:extLst>
          </p:cNvPr>
          <p:cNvSpPr/>
          <p:nvPr/>
        </p:nvSpPr>
        <p:spPr>
          <a:xfrm>
            <a:off x="7401223" y="4591511"/>
            <a:ext cx="3458149" cy="802915"/>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Trading Standards:</a:t>
            </a:r>
            <a:r>
              <a:rPr lang="en-GB" sz="900" dirty="0"/>
              <a:t> address illegal sales of vaping products to children</a:t>
            </a:r>
          </a:p>
        </p:txBody>
      </p:sp>
      <p:sp>
        <p:nvSpPr>
          <p:cNvPr id="13" name="TextBox 12">
            <a:extLst>
              <a:ext uri="{FF2B5EF4-FFF2-40B4-BE49-F238E27FC236}">
                <a16:creationId xmlns:a16="http://schemas.microsoft.com/office/drawing/2014/main" id="{02BDC7B1-9F71-A13B-5E40-A10E677F97E1}"/>
              </a:ext>
            </a:extLst>
          </p:cNvPr>
          <p:cNvSpPr txBox="1"/>
          <p:nvPr/>
        </p:nvSpPr>
        <p:spPr>
          <a:xfrm>
            <a:off x="3078217" y="1266775"/>
            <a:ext cx="8397765" cy="276999"/>
          </a:xfrm>
          <a:prstGeom prst="rect">
            <a:avLst/>
          </a:prstGeom>
          <a:noFill/>
        </p:spPr>
        <p:txBody>
          <a:bodyPr wrap="square" rtlCol="0">
            <a:spAutoFit/>
          </a:bodyPr>
          <a:lstStyle/>
          <a:p>
            <a:pPr algn="ctr"/>
            <a:r>
              <a:rPr lang="en-GB" sz="1200" b="1" dirty="0">
                <a:solidFill>
                  <a:schemeClr val="bg1"/>
                </a:solidFill>
              </a:rPr>
              <a:t>Successful implementation requires collaboration between several stakeholders: </a:t>
            </a:r>
          </a:p>
        </p:txBody>
      </p:sp>
      <p:sp>
        <p:nvSpPr>
          <p:cNvPr id="14" name="TextBox 13">
            <a:extLst>
              <a:ext uri="{FF2B5EF4-FFF2-40B4-BE49-F238E27FC236}">
                <a16:creationId xmlns:a16="http://schemas.microsoft.com/office/drawing/2014/main" id="{C8FC61C2-5B84-A7B4-F2A3-5C27AEE5AA5C}"/>
              </a:ext>
            </a:extLst>
          </p:cNvPr>
          <p:cNvSpPr txBox="1"/>
          <p:nvPr/>
        </p:nvSpPr>
        <p:spPr>
          <a:xfrm>
            <a:off x="3180347" y="5631301"/>
            <a:ext cx="7964903" cy="646331"/>
          </a:xfrm>
          <a:prstGeom prst="rect">
            <a:avLst/>
          </a:prstGeom>
          <a:noFill/>
        </p:spPr>
        <p:txBody>
          <a:bodyPr wrap="square" rtlCol="0">
            <a:spAutoFit/>
          </a:bodyPr>
          <a:lstStyle/>
          <a:p>
            <a:pPr algn="ctr"/>
            <a:r>
              <a:rPr lang="en-GB" sz="1200" dirty="0">
                <a:solidFill>
                  <a:schemeClr val="bg1"/>
                </a:solidFill>
              </a:rPr>
              <a:t>A whole school approach of working with students, families, teachers, and health workers. It is more effective working with other parties instead of individual classroom schooling</a:t>
            </a:r>
            <a:r>
              <a:rPr lang="en-GB" sz="1200" i="1" dirty="0">
                <a:solidFill>
                  <a:schemeClr val="bg1"/>
                </a:solidFill>
              </a:rPr>
              <a:t> (World Health Organization, 2023).</a:t>
            </a:r>
          </a:p>
        </p:txBody>
      </p:sp>
      <p:pic>
        <p:nvPicPr>
          <p:cNvPr id="4" name="Graphic 3" descr="Users with solid fill">
            <a:extLst>
              <a:ext uri="{FF2B5EF4-FFF2-40B4-BE49-F238E27FC236}">
                <a16:creationId xmlns:a16="http://schemas.microsoft.com/office/drawing/2014/main" id="{1BCE36DD-80A4-F1E5-0F33-48B28EB74A89}"/>
              </a:ext>
            </a:extLst>
          </p:cNvPr>
          <p:cNvPicPr>
            <a:picLocks noChangeAspect="1"/>
          </p:cNvPicPr>
          <p:nvPr/>
        </p:nvPicPr>
        <p:blipFill>
          <a:blip>
            <a:duotone>
              <a:prstClr val="black"/>
              <a:schemeClr val="accent2">
                <a:tint val="45000"/>
                <a:satMod val="400000"/>
              </a:schemeClr>
            </a:duotone>
            <a:extLst>
              <a:ext uri="{96DAC541-7B7A-43D3-8B79-37D633B846F1}">
                <asvg:svgBlip xmlns:asvg="http://schemas.microsoft.com/office/drawing/2016/SVG/main" r:embed="rId2"/>
              </a:ext>
            </a:extLst>
          </a:blip>
          <a:stretch>
            <a:fillRect/>
          </a:stretch>
        </p:blipFill>
        <p:spPr>
          <a:xfrm>
            <a:off x="3443337" y="435525"/>
            <a:ext cx="923826" cy="923826"/>
          </a:xfrm>
          <a:prstGeom prst="rect">
            <a:avLst/>
          </a:prstGeom>
        </p:spPr>
      </p:pic>
    </p:spTree>
    <p:extLst>
      <p:ext uri="{BB962C8B-B14F-4D97-AF65-F5344CB8AC3E}">
        <p14:creationId xmlns:p14="http://schemas.microsoft.com/office/powerpoint/2010/main" val="3079394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2DFD3F5-1FD8-D8E9-A339-2E0AD4362A95}"/>
              </a:ext>
            </a:extLst>
          </p:cNvPr>
          <p:cNvSpPr>
            <a:spLocks noGrp="1"/>
          </p:cNvSpPr>
          <p:nvPr>
            <p:ph type="ctrTitle"/>
          </p:nvPr>
        </p:nvSpPr>
        <p:spPr>
          <a:xfrm>
            <a:off x="979488" y="509047"/>
            <a:ext cx="10149840" cy="799053"/>
          </a:xfrm>
        </p:spPr>
        <p:txBody>
          <a:bodyPr/>
          <a:lstStyle/>
          <a:p>
            <a:r>
              <a:rPr lang="en-GB" dirty="0"/>
              <a:t>Barriers, Legal and Ethical Issues</a:t>
            </a:r>
            <a:endParaRPr lang="en-US" dirty="0"/>
          </a:p>
        </p:txBody>
      </p:sp>
      <p:graphicFrame>
        <p:nvGraphicFramePr>
          <p:cNvPr id="8" name="Content Placeholder 7" descr="A timeline of the product launch">
            <a:extLst>
              <a:ext uri="{FF2B5EF4-FFF2-40B4-BE49-F238E27FC236}">
                <a16:creationId xmlns:a16="http://schemas.microsoft.com/office/drawing/2014/main" id="{EC2509DB-BE59-ED99-D6E3-32F087DBEB97}"/>
              </a:ext>
            </a:extLst>
          </p:cNvPr>
          <p:cNvGraphicFramePr>
            <a:graphicFrameLocks noGrp="1"/>
          </p:cNvGraphicFramePr>
          <p:nvPr>
            <p:ph sz="quarter" idx="17"/>
            <p:extLst>
              <p:ext uri="{D42A27DB-BD31-4B8C-83A1-F6EECF244321}">
                <p14:modId xmlns:p14="http://schemas.microsoft.com/office/powerpoint/2010/main" val="2705556310"/>
              </p:ext>
            </p:extLst>
          </p:nvPr>
        </p:nvGraphicFramePr>
        <p:xfrm>
          <a:off x="979487" y="2021497"/>
          <a:ext cx="4892675" cy="3482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Content Placeholder 10">
            <a:extLst>
              <a:ext uri="{FF2B5EF4-FFF2-40B4-BE49-F238E27FC236}">
                <a16:creationId xmlns:a16="http://schemas.microsoft.com/office/drawing/2014/main" id="{011D5AE8-6921-39C1-E418-851889C6A115}"/>
              </a:ext>
            </a:extLst>
          </p:cNvPr>
          <p:cNvSpPr>
            <a:spLocks noGrp="1"/>
          </p:cNvSpPr>
          <p:nvPr>
            <p:ph sz="quarter" idx="16"/>
          </p:nvPr>
        </p:nvSpPr>
        <p:spPr>
          <a:xfrm>
            <a:off x="6237288" y="2021496"/>
            <a:ext cx="4892675" cy="4212153"/>
          </a:xfrm>
        </p:spPr>
        <p:txBody>
          <a:bodyPr>
            <a:normAutofit/>
          </a:bodyPr>
          <a:lstStyle/>
          <a:p>
            <a:pPr marL="0" lvl="0" indent="0">
              <a:buNone/>
            </a:pPr>
            <a:r>
              <a:rPr lang="en-US" b="1" i="1" noProof="0" dirty="0"/>
              <a:t>Key requirements include:</a:t>
            </a:r>
          </a:p>
          <a:p>
            <a:r>
              <a:rPr lang="en-GB" sz="1200" dirty="0"/>
              <a:t>Any collection of only the personal information needed</a:t>
            </a:r>
          </a:p>
          <a:p>
            <a:r>
              <a:rPr lang="en-GB" sz="1200" dirty="0"/>
              <a:t>setting high privacy level as default</a:t>
            </a:r>
          </a:p>
          <a:p>
            <a:r>
              <a:rPr lang="en-GB" sz="1200" dirty="0"/>
              <a:t>Receiving age specific consent</a:t>
            </a:r>
          </a:p>
          <a:p>
            <a:r>
              <a:rPr lang="en-GB" sz="1200" dirty="0"/>
              <a:t>Privacy of sensitive health information </a:t>
            </a:r>
          </a:p>
          <a:p>
            <a:r>
              <a:rPr lang="en-GB" sz="1200" dirty="0"/>
              <a:t>We will clarify under what circumstances confidentiality may be breached because of safeguarding issues</a:t>
            </a:r>
          </a:p>
          <a:p>
            <a:r>
              <a:rPr lang="en-GB" sz="1200" dirty="0"/>
              <a:t>Participants who thought that their participation was optional</a:t>
            </a:r>
          </a:p>
          <a:p>
            <a:r>
              <a:rPr lang="en-GB" sz="1200" dirty="0"/>
              <a:t>Not avoid fear, stigma and blame</a:t>
            </a:r>
          </a:p>
          <a:p>
            <a:r>
              <a:rPr lang="en-GB" sz="1200" dirty="0"/>
              <a:t>Equal access for disadvantaged adolescents</a:t>
            </a:r>
          </a:p>
          <a:p>
            <a:pPr marL="0" lvl="0" indent="0">
              <a:buNone/>
            </a:pPr>
            <a:endParaRPr lang="en-GB" sz="1000" dirty="0">
              <a:solidFill>
                <a:schemeClr val="bg1"/>
              </a:solidFill>
            </a:endParaRPr>
          </a:p>
          <a:p>
            <a:pPr marL="0" lvl="0" indent="0">
              <a:buNone/>
            </a:pPr>
            <a:r>
              <a:rPr lang="en-GB" sz="1200" dirty="0">
                <a:solidFill>
                  <a:schemeClr val="bg1"/>
                </a:solidFill>
              </a:rPr>
              <a:t> The sale of nicotine vaping products to under 18s,  or by an adult to a child is a criminal offence (NHS, 2026 a).</a:t>
            </a:r>
            <a:endParaRPr lang="en-US" sz="1200" noProof="0" dirty="0">
              <a:solidFill>
                <a:schemeClr val="bg1"/>
              </a:solidFill>
            </a:endParaRPr>
          </a:p>
        </p:txBody>
      </p:sp>
      <p:sp>
        <p:nvSpPr>
          <p:cNvPr id="18" name="Slide Number Placeholder 17">
            <a:extLst>
              <a:ext uri="{FF2B5EF4-FFF2-40B4-BE49-F238E27FC236}">
                <a16:creationId xmlns:a16="http://schemas.microsoft.com/office/drawing/2014/main" id="{286C9473-DCBE-5AC0-BD76-5F5BBD9EFC81}"/>
              </a:ext>
            </a:extLst>
          </p:cNvPr>
          <p:cNvSpPr>
            <a:spLocks noGrp="1"/>
          </p:cNvSpPr>
          <p:nvPr>
            <p:ph type="sldNum" sz="quarter" idx="4"/>
          </p:nvPr>
        </p:nvSpPr>
        <p:spPr>
          <a:xfrm>
            <a:off x="10119360" y="5750559"/>
            <a:ext cx="1745658" cy="1368123"/>
          </a:xfrm>
        </p:spPr>
        <p:txBody>
          <a:bodyPr/>
          <a:lstStyle/>
          <a:p>
            <a:fld id="{6D22F896-40B5-4ADD-8801-0D06FADFA095}" type="slidenum">
              <a:rPr lang="en-US" smtClean="0"/>
              <a:pPr/>
              <a:t>12</a:t>
            </a:fld>
            <a:endParaRPr lang="en-US" dirty="0"/>
          </a:p>
        </p:txBody>
      </p:sp>
      <p:sp>
        <p:nvSpPr>
          <p:cNvPr id="4" name="Rectangle 3">
            <a:extLst>
              <a:ext uri="{FF2B5EF4-FFF2-40B4-BE49-F238E27FC236}">
                <a16:creationId xmlns:a16="http://schemas.microsoft.com/office/drawing/2014/main" id="{14A0A25C-7B0E-2170-9963-2CEC65A23A9F}"/>
              </a:ext>
            </a:extLst>
          </p:cNvPr>
          <p:cNvSpPr/>
          <p:nvPr/>
        </p:nvSpPr>
        <p:spPr>
          <a:xfrm>
            <a:off x="979488" y="1562100"/>
            <a:ext cx="3605212" cy="330200"/>
          </a:xfrm>
          <a:prstGeom prst="rect">
            <a:avLst/>
          </a:prstGeom>
          <a:ln>
            <a:noFill/>
          </a:ln>
        </p:spPr>
        <p:style>
          <a:lnRef idx="1">
            <a:schemeClr val="accent2"/>
          </a:lnRef>
          <a:fillRef idx="2">
            <a:schemeClr val="accent2"/>
          </a:fillRef>
          <a:effectRef idx="1">
            <a:schemeClr val="accent2"/>
          </a:effectRef>
          <a:fontRef idx="minor">
            <a:schemeClr val="dk1"/>
          </a:fontRef>
        </p:style>
        <p:txBody>
          <a:bodyPr rtlCol="0" anchor="ctr"/>
          <a:lstStyle/>
          <a:p>
            <a:r>
              <a:rPr lang="en-GB" sz="1600" b="1" dirty="0"/>
              <a:t>Potential Barriers</a:t>
            </a:r>
          </a:p>
        </p:txBody>
      </p:sp>
      <p:sp>
        <p:nvSpPr>
          <p:cNvPr id="5" name="TextBox 4">
            <a:extLst>
              <a:ext uri="{FF2B5EF4-FFF2-40B4-BE49-F238E27FC236}">
                <a16:creationId xmlns:a16="http://schemas.microsoft.com/office/drawing/2014/main" id="{12D80FCC-ED50-294E-BC41-AE8EC979DAC5}"/>
              </a:ext>
            </a:extLst>
          </p:cNvPr>
          <p:cNvSpPr txBox="1"/>
          <p:nvPr/>
        </p:nvSpPr>
        <p:spPr>
          <a:xfrm>
            <a:off x="979487" y="5633486"/>
            <a:ext cx="5245100" cy="600164"/>
          </a:xfrm>
          <a:prstGeom prst="rect">
            <a:avLst/>
          </a:prstGeom>
          <a:noFill/>
        </p:spPr>
        <p:txBody>
          <a:bodyPr wrap="square" rtlCol="0">
            <a:spAutoFit/>
          </a:bodyPr>
          <a:lstStyle/>
          <a:p>
            <a:r>
              <a:rPr lang="en-GB" sz="1100" dirty="0">
                <a:solidFill>
                  <a:schemeClr val="bg1"/>
                </a:solidFill>
              </a:rPr>
              <a:t>The intervention should also include brief youth-friendly messages, confidential support, SMS/web options and referral to healthcare professionals.</a:t>
            </a:r>
          </a:p>
        </p:txBody>
      </p:sp>
      <p:sp>
        <p:nvSpPr>
          <p:cNvPr id="7" name="Rectangle 6">
            <a:extLst>
              <a:ext uri="{FF2B5EF4-FFF2-40B4-BE49-F238E27FC236}">
                <a16:creationId xmlns:a16="http://schemas.microsoft.com/office/drawing/2014/main" id="{69C9D7D9-FAC1-EF06-B0BD-E3B617F803BB}"/>
              </a:ext>
            </a:extLst>
          </p:cNvPr>
          <p:cNvSpPr/>
          <p:nvPr/>
        </p:nvSpPr>
        <p:spPr>
          <a:xfrm>
            <a:off x="6224587" y="1562100"/>
            <a:ext cx="3605212" cy="330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r>
              <a:rPr lang="en-GB" sz="1600" b="1" dirty="0"/>
              <a:t>Legal and Ethical Issues</a:t>
            </a:r>
          </a:p>
        </p:txBody>
      </p:sp>
    </p:spTree>
    <p:extLst>
      <p:ext uri="{BB962C8B-B14F-4D97-AF65-F5344CB8AC3E}">
        <p14:creationId xmlns:p14="http://schemas.microsoft.com/office/powerpoint/2010/main" val="115972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70E3875-439E-5EA0-F292-9C980707AFC3}"/>
              </a:ext>
            </a:extLst>
          </p:cNvPr>
          <p:cNvSpPr/>
          <p:nvPr/>
        </p:nvSpPr>
        <p:spPr>
          <a:xfrm>
            <a:off x="7113448" y="5039860"/>
            <a:ext cx="4293801" cy="679103"/>
          </a:xfrm>
          <a:prstGeom prst="rect">
            <a:avLst/>
          </a:prstGeom>
          <a:solidFill>
            <a:schemeClr val="accent3">
              <a:lumMod val="75000"/>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FD49ACDA-899F-3251-7ED1-ADE5AC6ED916}"/>
              </a:ext>
            </a:extLst>
          </p:cNvPr>
          <p:cNvSpPr/>
          <p:nvPr/>
        </p:nvSpPr>
        <p:spPr>
          <a:xfrm>
            <a:off x="1796157" y="5638800"/>
            <a:ext cx="4726421" cy="651563"/>
          </a:xfrm>
          <a:prstGeom prst="rect">
            <a:avLst/>
          </a:prstGeom>
          <a:solidFill>
            <a:schemeClr val="accent3">
              <a:lumMod val="75000"/>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itle 11">
            <a:extLst>
              <a:ext uri="{FF2B5EF4-FFF2-40B4-BE49-F238E27FC236}">
                <a16:creationId xmlns:a16="http://schemas.microsoft.com/office/drawing/2014/main" id="{7EF040B4-755A-C69E-F89F-25060E50DB8D}"/>
              </a:ext>
            </a:extLst>
          </p:cNvPr>
          <p:cNvSpPr>
            <a:spLocks noGrp="1"/>
          </p:cNvSpPr>
          <p:nvPr>
            <p:ph type="ctrTitle"/>
          </p:nvPr>
        </p:nvSpPr>
        <p:spPr>
          <a:xfrm>
            <a:off x="1796158" y="567637"/>
            <a:ext cx="9464150" cy="803963"/>
          </a:xfrm>
        </p:spPr>
        <p:txBody>
          <a:bodyPr/>
          <a:lstStyle/>
          <a:p>
            <a:r>
              <a:rPr lang="en-US" dirty="0"/>
              <a:t>Benefits for Adolescents and Schools</a:t>
            </a:r>
          </a:p>
        </p:txBody>
      </p:sp>
      <p:sp>
        <p:nvSpPr>
          <p:cNvPr id="13" name="Text Placeholder 5">
            <a:extLst>
              <a:ext uri="{FF2B5EF4-FFF2-40B4-BE49-F238E27FC236}">
                <a16:creationId xmlns:a16="http://schemas.microsoft.com/office/drawing/2014/main" id="{37C06334-3BA3-F798-DAFB-F67548D4A582}"/>
              </a:ext>
            </a:extLst>
          </p:cNvPr>
          <p:cNvSpPr>
            <a:spLocks noGrp="1"/>
          </p:cNvSpPr>
          <p:nvPr>
            <p:ph sz="quarter" idx="15"/>
          </p:nvPr>
        </p:nvSpPr>
        <p:spPr>
          <a:xfrm>
            <a:off x="1796157" y="2397768"/>
            <a:ext cx="4490343" cy="3892595"/>
          </a:xfrm>
        </p:spPr>
        <p:txBody>
          <a:bodyPr tIns="91440" bIns="91440">
            <a:noAutofit/>
          </a:bodyPr>
          <a:lstStyle/>
          <a:p>
            <a:pPr marL="171450" indent="-171450" algn="l">
              <a:buFont typeface="Arial" panose="020B0604020202020204" pitchFamily="34" charset="0"/>
              <a:buChar char="•"/>
            </a:pPr>
            <a:r>
              <a:rPr lang="en-GB" sz="1000" dirty="0"/>
              <a:t>Makes people more knowledgeable about nicotine addiction and the health dangers of vaping. </a:t>
            </a:r>
          </a:p>
          <a:p>
            <a:pPr marL="171450" indent="-171450" algn="l">
              <a:buFont typeface="Arial" panose="020B0604020202020204" pitchFamily="34" charset="0"/>
              <a:buChar char="•"/>
            </a:pPr>
            <a:r>
              <a:rPr lang="en-GB" sz="1000" dirty="0"/>
              <a:t>Clarifies false claims and mistaken information propagated through social media. </a:t>
            </a:r>
          </a:p>
          <a:p>
            <a:pPr marL="171450" indent="-171450" algn="l">
              <a:buFont typeface="Arial" panose="020B0604020202020204" pitchFamily="34" charset="0"/>
              <a:buChar char="•"/>
            </a:pPr>
            <a:r>
              <a:rPr lang="en-GB" sz="1000" dirty="0"/>
              <a:t>Offers confidential and immediate assistance. </a:t>
            </a:r>
          </a:p>
          <a:p>
            <a:pPr marL="171450" indent="-171450" algn="l">
              <a:buFont typeface="Arial" panose="020B0604020202020204" pitchFamily="34" charset="0"/>
              <a:buChar char="•"/>
            </a:pPr>
            <a:r>
              <a:rPr lang="en-GB" sz="1000" dirty="0"/>
              <a:t>Aids people to identify their triggers to vaping and minimize cravings. </a:t>
            </a:r>
          </a:p>
          <a:p>
            <a:pPr marL="171450" indent="-171450" algn="l">
              <a:buFont typeface="Arial" panose="020B0604020202020204" pitchFamily="34" charset="0"/>
              <a:buChar char="•"/>
            </a:pPr>
            <a:r>
              <a:rPr lang="en-GB" sz="1000" dirty="0"/>
              <a:t>Assists with goal setting and individualised quit programmes. </a:t>
            </a:r>
          </a:p>
          <a:p>
            <a:pPr marL="171450" indent="-171450" algn="l">
              <a:buFont typeface="Arial" panose="020B0604020202020204" pitchFamily="34" charset="0"/>
              <a:buChar char="•"/>
            </a:pPr>
            <a:r>
              <a:rPr lang="en-GB" sz="1000" dirty="0"/>
              <a:t>Boost your confidence and motivation to lay off vaping. </a:t>
            </a:r>
          </a:p>
          <a:p>
            <a:pPr marL="171450" indent="-171450" algn="l">
              <a:buFont typeface="Arial" panose="020B0604020202020204" pitchFamily="34" charset="0"/>
              <a:buChar char="•"/>
            </a:pPr>
            <a:r>
              <a:rPr lang="en-GB" sz="1000" dirty="0"/>
              <a:t>Services which signpost to the school nurse,  pharmacist,  or stop-smoking services earlier in the process. </a:t>
            </a:r>
          </a:p>
          <a:p>
            <a:pPr marL="171450" indent="-171450" algn="l">
              <a:buFont typeface="Arial" panose="020B0604020202020204" pitchFamily="34" charset="0"/>
              <a:buChar char="•"/>
            </a:pPr>
            <a:r>
              <a:rPr lang="en-GB" sz="1000" dirty="0"/>
              <a:t>Lowers self-perception of stigma the impact of nicotine dependence on the smoker is framed because of ill health,  rather than an issue of discipline.</a:t>
            </a:r>
          </a:p>
          <a:p>
            <a:pPr algn="l"/>
            <a:r>
              <a:rPr lang="en-GB" sz="1000" dirty="0">
                <a:solidFill>
                  <a:schemeClr val="bg1"/>
                </a:solidFill>
              </a:rPr>
              <a:t>It appears that personalized and highly-engaging text-messaging interventions can lead to increased vaping cessation among adolescents (Graham et al., 2024).</a:t>
            </a:r>
            <a:endParaRPr lang="en-US" sz="1000" dirty="0">
              <a:solidFill>
                <a:schemeClr val="bg1"/>
              </a:solidFill>
            </a:endParaRPr>
          </a:p>
        </p:txBody>
      </p:sp>
      <p:sp>
        <p:nvSpPr>
          <p:cNvPr id="14" name="Content Placeholder 13">
            <a:extLst>
              <a:ext uri="{FF2B5EF4-FFF2-40B4-BE49-F238E27FC236}">
                <a16:creationId xmlns:a16="http://schemas.microsoft.com/office/drawing/2014/main" id="{4D1C18E5-A1D9-5C68-99FC-1FDBFB37F969}"/>
              </a:ext>
            </a:extLst>
          </p:cNvPr>
          <p:cNvSpPr>
            <a:spLocks noGrp="1"/>
          </p:cNvSpPr>
          <p:nvPr>
            <p:ph sz="quarter" idx="16"/>
          </p:nvPr>
        </p:nvSpPr>
        <p:spPr>
          <a:xfrm>
            <a:off x="7113448" y="2397768"/>
            <a:ext cx="4160699" cy="3892595"/>
          </a:xfrm>
        </p:spPr>
        <p:txBody>
          <a:bodyPr>
            <a:normAutofit/>
          </a:bodyPr>
          <a:lstStyle/>
          <a:p>
            <a:pPr marL="171450" indent="-171450" algn="l">
              <a:buFont typeface="Arial" panose="020B0604020202020204" pitchFamily="34" charset="0"/>
              <a:buChar char="•"/>
            </a:pPr>
            <a:r>
              <a:rPr lang="en-GB" sz="1000" dirty="0"/>
              <a:t>Lowers the number of vaping episodes at school. </a:t>
            </a:r>
          </a:p>
          <a:p>
            <a:pPr marL="171450" indent="-171450" algn="l">
              <a:buFont typeface="Arial" panose="020B0604020202020204" pitchFamily="34" charset="0"/>
              <a:buChar char="•"/>
            </a:pPr>
            <a:r>
              <a:rPr lang="en-GB" sz="1000" dirty="0"/>
              <a:t>Enhances the expertise and assurance of personnel.</a:t>
            </a:r>
          </a:p>
          <a:p>
            <a:pPr marL="171450" indent="-171450" algn="l">
              <a:buFont typeface="Arial" panose="020B0604020202020204" pitchFamily="34" charset="0"/>
              <a:buChar char="•"/>
            </a:pPr>
            <a:r>
              <a:rPr lang="en-GB" sz="1000" dirty="0"/>
              <a:t>Improves referral and safeguarding pathways. </a:t>
            </a:r>
          </a:p>
          <a:p>
            <a:pPr marL="171450" indent="-171450" algn="l">
              <a:buFont typeface="Arial" panose="020B0604020202020204" pitchFamily="34" charset="0"/>
              <a:buChar char="•"/>
            </a:pPr>
            <a:r>
              <a:rPr lang="en-GB" sz="1000" dirty="0"/>
              <a:t>Offers a consistent vaping education. </a:t>
            </a:r>
          </a:p>
          <a:p>
            <a:pPr marL="171450" indent="-171450" algn="l">
              <a:buFont typeface="Arial" panose="020B0604020202020204" pitchFamily="34" charset="0"/>
              <a:buChar char="•"/>
            </a:pPr>
            <a:r>
              <a:rPr lang="en-GB" sz="1000" dirty="0"/>
              <a:t>Allows parents to have a conversation with their adolescents without blame and/or punishment. </a:t>
            </a:r>
          </a:p>
          <a:p>
            <a:pPr marL="171450" indent="-171450" algn="l">
              <a:buFont typeface="Arial" panose="020B0604020202020204" pitchFamily="34" charset="0"/>
              <a:buChar char="•"/>
            </a:pPr>
            <a:r>
              <a:rPr lang="en-GB" sz="1000" dirty="0"/>
              <a:t>Enhances communication and partnership between schools with children and families: health services. </a:t>
            </a:r>
          </a:p>
          <a:p>
            <a:pPr marL="171450" indent="-171450" algn="l">
              <a:buFont typeface="Arial" panose="020B0604020202020204" pitchFamily="34" charset="0"/>
              <a:buChar char="•"/>
            </a:pPr>
            <a:r>
              <a:rPr lang="en-GB" sz="1000" dirty="0"/>
              <a:t>Offers anonymised individual data on prevalence of vaping and demands for support.</a:t>
            </a:r>
          </a:p>
          <a:p>
            <a:pPr algn="l"/>
            <a:endParaRPr lang="en-GB" sz="1000" dirty="0">
              <a:solidFill>
                <a:schemeClr val="bg1"/>
              </a:solidFill>
            </a:endParaRPr>
          </a:p>
          <a:p>
            <a:pPr algn="l"/>
            <a:r>
              <a:rPr lang="en-GB" sz="1000" dirty="0">
                <a:solidFill>
                  <a:schemeClr val="bg1"/>
                </a:solidFill>
              </a:rPr>
              <a:t>Should be individual information be used for the purpose of public-health planning and intervention. It must not be used for monitoring or disciplining individual students.</a:t>
            </a:r>
            <a:endParaRPr lang="en-US" sz="1000" dirty="0">
              <a:solidFill>
                <a:schemeClr val="bg1"/>
              </a:solidFill>
            </a:endParaRPr>
          </a:p>
        </p:txBody>
      </p:sp>
      <p:sp>
        <p:nvSpPr>
          <p:cNvPr id="9" name="Slide Number Placeholder 8">
            <a:extLst>
              <a:ext uri="{FF2B5EF4-FFF2-40B4-BE49-F238E27FC236}">
                <a16:creationId xmlns:a16="http://schemas.microsoft.com/office/drawing/2014/main" id="{5A96582B-479F-BDEB-BD49-B079CDED19DE}"/>
              </a:ext>
            </a:extLst>
          </p:cNvPr>
          <p:cNvSpPr>
            <a:spLocks noGrp="1"/>
          </p:cNvSpPr>
          <p:nvPr>
            <p:ph type="sldNum" sz="quarter" idx="4"/>
          </p:nvPr>
        </p:nvSpPr>
        <p:spPr>
          <a:xfrm>
            <a:off x="10122710" y="5811519"/>
            <a:ext cx="1742307" cy="1307163"/>
          </a:xfrm>
        </p:spPr>
        <p:txBody>
          <a:bodyPr/>
          <a:lstStyle/>
          <a:p>
            <a:fld id="{6D22F896-40B5-4ADD-8801-0D06FADFA095}" type="slidenum">
              <a:rPr lang="en-US" smtClean="0"/>
              <a:pPr/>
              <a:t>13</a:t>
            </a:fld>
            <a:endParaRPr lang="en-US" dirty="0"/>
          </a:p>
        </p:txBody>
      </p:sp>
      <p:sp>
        <p:nvSpPr>
          <p:cNvPr id="2" name="TextBox 1">
            <a:extLst>
              <a:ext uri="{FF2B5EF4-FFF2-40B4-BE49-F238E27FC236}">
                <a16:creationId xmlns:a16="http://schemas.microsoft.com/office/drawing/2014/main" id="{9AEC69A3-F170-17A4-5612-D770C82592A4}"/>
              </a:ext>
            </a:extLst>
          </p:cNvPr>
          <p:cNvSpPr txBox="1"/>
          <p:nvPr/>
        </p:nvSpPr>
        <p:spPr>
          <a:xfrm>
            <a:off x="1796158" y="1478588"/>
            <a:ext cx="9464149" cy="369332"/>
          </a:xfrm>
          <a:prstGeom prst="rect">
            <a:avLst/>
          </a:prstGeom>
          <a:noFill/>
        </p:spPr>
        <p:txBody>
          <a:bodyPr wrap="square" rtlCol="0">
            <a:spAutoFit/>
          </a:bodyPr>
          <a:lstStyle/>
          <a:p>
            <a:r>
              <a:rPr lang="en-GB" sz="1600" dirty="0">
                <a:solidFill>
                  <a:schemeClr val="bg1"/>
                </a:solidFill>
              </a:rPr>
              <a:t>Vape Free Connect could provide several benefits for adolescents aged 12–18</a:t>
            </a:r>
            <a:r>
              <a:rPr lang="en-GB" dirty="0">
                <a:solidFill>
                  <a:schemeClr val="bg1"/>
                </a:solidFill>
              </a:rPr>
              <a:t>.</a:t>
            </a:r>
          </a:p>
        </p:txBody>
      </p:sp>
      <p:sp>
        <p:nvSpPr>
          <p:cNvPr id="3" name="Rectangle: Rounded Corners 2">
            <a:extLst>
              <a:ext uri="{FF2B5EF4-FFF2-40B4-BE49-F238E27FC236}">
                <a16:creationId xmlns:a16="http://schemas.microsoft.com/office/drawing/2014/main" id="{FEE698EE-E5B1-042F-0D54-AD79143B4A3E}"/>
              </a:ext>
            </a:extLst>
          </p:cNvPr>
          <p:cNvSpPr/>
          <p:nvPr/>
        </p:nvSpPr>
        <p:spPr>
          <a:xfrm>
            <a:off x="1796157" y="1981456"/>
            <a:ext cx="4160698" cy="282776"/>
          </a:xfrm>
          <a:prstGeom prst="roundRect">
            <a:avLst/>
          </a:prstGeom>
          <a:solidFill>
            <a:schemeClr val="accent1">
              <a:lumMod val="60000"/>
              <a:lumOff val="40000"/>
              <a:alpha val="5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Benefits for Adolescents</a:t>
            </a:r>
          </a:p>
        </p:txBody>
      </p:sp>
      <p:sp>
        <p:nvSpPr>
          <p:cNvPr id="6" name="Rectangle: Rounded Corners 5">
            <a:extLst>
              <a:ext uri="{FF2B5EF4-FFF2-40B4-BE49-F238E27FC236}">
                <a16:creationId xmlns:a16="http://schemas.microsoft.com/office/drawing/2014/main" id="{20A0119E-0E12-5959-EAC5-F0A6F00C942A}"/>
              </a:ext>
            </a:extLst>
          </p:cNvPr>
          <p:cNvSpPr/>
          <p:nvPr/>
        </p:nvSpPr>
        <p:spPr>
          <a:xfrm>
            <a:off x="6980346" y="1981456"/>
            <a:ext cx="4293801" cy="287696"/>
          </a:xfrm>
          <a:prstGeom prst="roundRect">
            <a:avLst/>
          </a:prstGeom>
          <a:solidFill>
            <a:srgbClr val="F2ACA9">
              <a:alpha val="56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Benefits for School and families</a:t>
            </a:r>
          </a:p>
        </p:txBody>
      </p:sp>
      <p:pic>
        <p:nvPicPr>
          <p:cNvPr id="8" name="Graphic 7" descr="Home1 with solid fill">
            <a:extLst>
              <a:ext uri="{FF2B5EF4-FFF2-40B4-BE49-F238E27FC236}">
                <a16:creationId xmlns:a16="http://schemas.microsoft.com/office/drawing/2014/main" id="{53549D2E-2EB7-30B1-335C-08947E69BC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80346" y="1808216"/>
            <a:ext cx="589551" cy="589551"/>
          </a:xfrm>
          <a:prstGeom prst="rect">
            <a:avLst/>
          </a:prstGeom>
        </p:spPr>
      </p:pic>
      <p:pic>
        <p:nvPicPr>
          <p:cNvPr id="11" name="Graphic 10" descr="Group of women with solid fill">
            <a:extLst>
              <a:ext uri="{FF2B5EF4-FFF2-40B4-BE49-F238E27FC236}">
                <a16:creationId xmlns:a16="http://schemas.microsoft.com/office/drawing/2014/main" id="{EC3CC73D-2DA6-2C45-384A-F5C8630E236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796157" y="1808217"/>
            <a:ext cx="589551" cy="589551"/>
          </a:xfrm>
          <a:prstGeom prst="rect">
            <a:avLst/>
          </a:prstGeom>
        </p:spPr>
      </p:pic>
    </p:spTree>
    <p:extLst>
      <p:ext uri="{BB962C8B-B14F-4D97-AF65-F5344CB8AC3E}">
        <p14:creationId xmlns:p14="http://schemas.microsoft.com/office/powerpoint/2010/main" val="2666273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77C91-6F92-951F-8095-C32C841EC5A5}"/>
              </a:ext>
            </a:extLst>
          </p:cNvPr>
          <p:cNvSpPr>
            <a:spLocks noGrp="1"/>
          </p:cNvSpPr>
          <p:nvPr>
            <p:ph type="ctrTitle"/>
          </p:nvPr>
        </p:nvSpPr>
        <p:spPr>
          <a:xfrm>
            <a:off x="1021080" y="673016"/>
            <a:ext cx="10149840" cy="533484"/>
          </a:xfrm>
        </p:spPr>
        <p:txBody>
          <a:bodyPr/>
          <a:lstStyle/>
          <a:p>
            <a:r>
              <a:rPr lang="en-GB" dirty="0"/>
              <a:t>Implications for Policy, Research and Education</a:t>
            </a:r>
          </a:p>
        </p:txBody>
      </p:sp>
      <p:sp>
        <p:nvSpPr>
          <p:cNvPr id="3" name="Rectangle: Rounded Corners 2">
            <a:extLst>
              <a:ext uri="{FF2B5EF4-FFF2-40B4-BE49-F238E27FC236}">
                <a16:creationId xmlns:a16="http://schemas.microsoft.com/office/drawing/2014/main" id="{08E6AA08-9B0C-3B19-E2C6-3C24582B0798}"/>
              </a:ext>
            </a:extLst>
          </p:cNvPr>
          <p:cNvSpPr/>
          <p:nvPr/>
        </p:nvSpPr>
        <p:spPr>
          <a:xfrm>
            <a:off x="838200" y="1612900"/>
            <a:ext cx="5029200" cy="2451100"/>
          </a:xfrm>
          <a:prstGeom prst="roundRect">
            <a:avLst/>
          </a:prstGeom>
          <a:solidFill>
            <a:schemeClr val="accent1">
              <a:lumMod val="40000"/>
              <a:lumOff val="60000"/>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endParaRPr lang="en-GB" sz="900" b="1" dirty="0">
              <a:solidFill>
                <a:schemeClr val="bg1"/>
              </a:solidFill>
            </a:endParaRPr>
          </a:p>
          <a:p>
            <a:r>
              <a:rPr lang="en-GB" sz="900" b="1" dirty="0">
                <a:solidFill>
                  <a:schemeClr val="bg1"/>
                </a:solidFill>
              </a:rPr>
              <a:t>Schools should use supportive vaping policies that combine prevention, education, cessation support and proportionate enforcement.</a:t>
            </a:r>
          </a:p>
          <a:p>
            <a:endParaRPr lang="en-GB" sz="900" b="1" dirty="0">
              <a:solidFill>
                <a:schemeClr val="bg1"/>
              </a:solidFill>
            </a:endParaRPr>
          </a:p>
          <a:p>
            <a:pPr marL="171450" indent="-171450">
              <a:buFont typeface="Arial" panose="020B0604020202020204" pitchFamily="34" charset="0"/>
              <a:buChar char="•"/>
            </a:pPr>
            <a:r>
              <a:rPr lang="en-GB" sz="900" dirty="0">
                <a:solidFill>
                  <a:schemeClr val="bg1"/>
                </a:solidFill>
              </a:rPr>
              <a:t>Confidential referral pathways</a:t>
            </a:r>
          </a:p>
          <a:p>
            <a:pPr marL="171450" indent="-171450">
              <a:buFont typeface="Arial" panose="020B0604020202020204" pitchFamily="34" charset="0"/>
              <a:buChar char="•"/>
            </a:pPr>
            <a:r>
              <a:rPr lang="en-GB" sz="900" dirty="0">
                <a:solidFill>
                  <a:schemeClr val="bg1"/>
                </a:solidFill>
              </a:rPr>
              <a:t>Training of staff</a:t>
            </a:r>
          </a:p>
          <a:p>
            <a:pPr marL="171450" indent="-171450">
              <a:buFont typeface="Arial" panose="020B0604020202020204" pitchFamily="34" charset="0"/>
              <a:buChar char="•"/>
            </a:pPr>
            <a:r>
              <a:rPr lang="en-GB" sz="900" dirty="0">
                <a:solidFill>
                  <a:schemeClr val="bg1"/>
                </a:solidFill>
              </a:rPr>
              <a:t>Parent education</a:t>
            </a:r>
          </a:p>
          <a:p>
            <a:pPr marL="171450" indent="-171450">
              <a:buFont typeface="Arial" panose="020B0604020202020204" pitchFamily="34" charset="0"/>
              <a:buChar char="•"/>
            </a:pPr>
            <a:r>
              <a:rPr lang="en-GB" sz="900" dirty="0">
                <a:solidFill>
                  <a:schemeClr val="bg1"/>
                </a:solidFill>
              </a:rPr>
              <a:t>Reporting procedures for reported vaping incidents</a:t>
            </a:r>
          </a:p>
          <a:p>
            <a:pPr marL="171450" indent="-171450">
              <a:buFont typeface="Arial" panose="020B0604020202020204" pitchFamily="34" charset="0"/>
              <a:buChar char="•"/>
            </a:pPr>
            <a:r>
              <a:rPr lang="en-GB" sz="900" dirty="0">
                <a:solidFill>
                  <a:schemeClr val="bg1"/>
                </a:solidFill>
              </a:rPr>
              <a:t>Co-operation with Trading Standards</a:t>
            </a:r>
          </a:p>
          <a:p>
            <a:pPr marL="171450" indent="-171450">
              <a:buFont typeface="Arial" panose="020B0604020202020204" pitchFamily="34" charset="0"/>
              <a:buChar char="•"/>
            </a:pPr>
            <a:r>
              <a:rPr lang="en-GB" sz="900" dirty="0">
                <a:solidFill>
                  <a:schemeClr val="bg1"/>
                </a:solidFill>
              </a:rPr>
              <a:t>Safeguarding the personal data of students</a:t>
            </a:r>
          </a:p>
          <a:p>
            <a:endParaRPr lang="en-GB" sz="900" b="1" dirty="0">
              <a:solidFill>
                <a:schemeClr val="bg1"/>
              </a:solidFill>
            </a:endParaRPr>
          </a:p>
          <a:p>
            <a:r>
              <a:rPr lang="en-GB" sz="900" b="1" dirty="0">
                <a:solidFill>
                  <a:schemeClr val="bg1"/>
                </a:solidFill>
              </a:rPr>
              <a:t>It could support current policies at national level to reduce young people's inclination to vape and reduce the appealingness of cigarette packs for children due to the reduced access and promotion of them (Dept of health and social care, 2026).</a:t>
            </a:r>
          </a:p>
          <a:p>
            <a:pPr algn="ctr"/>
            <a:endParaRPr lang="en-GB" sz="900" dirty="0"/>
          </a:p>
        </p:txBody>
      </p:sp>
      <p:sp>
        <p:nvSpPr>
          <p:cNvPr id="4" name="Rectangle: Rounded Corners 3">
            <a:extLst>
              <a:ext uri="{FF2B5EF4-FFF2-40B4-BE49-F238E27FC236}">
                <a16:creationId xmlns:a16="http://schemas.microsoft.com/office/drawing/2014/main" id="{CF71449F-D6EF-EE61-CE50-4D823C96E9F1}"/>
              </a:ext>
            </a:extLst>
          </p:cNvPr>
          <p:cNvSpPr/>
          <p:nvPr/>
        </p:nvSpPr>
        <p:spPr>
          <a:xfrm>
            <a:off x="6096000" y="1612900"/>
            <a:ext cx="5257801" cy="2451100"/>
          </a:xfrm>
          <a:prstGeom prst="roundRect">
            <a:avLst/>
          </a:prstGeom>
          <a:solidFill>
            <a:srgbClr val="FFB3A6">
              <a:alpha val="48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endParaRPr lang="en-GB" sz="1000" b="1" dirty="0">
              <a:solidFill>
                <a:schemeClr val="bg1"/>
              </a:solidFill>
            </a:endParaRPr>
          </a:p>
          <a:p>
            <a:r>
              <a:rPr lang="en-GB" sz="1000" b="1" dirty="0">
                <a:solidFill>
                  <a:schemeClr val="bg1"/>
                </a:solidFill>
              </a:rPr>
              <a:t>Future research should assess: </a:t>
            </a:r>
          </a:p>
          <a:p>
            <a:endParaRPr lang="en-GB" sz="1000" b="1" dirty="0">
              <a:solidFill>
                <a:schemeClr val="bg1"/>
              </a:solidFill>
            </a:endParaRPr>
          </a:p>
          <a:p>
            <a:pPr marL="171450" indent="-171450">
              <a:buFont typeface="Arial" panose="020B0604020202020204" pitchFamily="34" charset="0"/>
              <a:buChar char="•"/>
            </a:pPr>
            <a:r>
              <a:rPr lang="en-GB" sz="1000" dirty="0">
                <a:solidFill>
                  <a:schemeClr val="bg1"/>
                </a:solidFill>
              </a:rPr>
              <a:t>As far as changes in the knowledge and beliefs on vaping</a:t>
            </a:r>
          </a:p>
          <a:p>
            <a:pPr marL="171450" indent="-171450">
              <a:buFont typeface="Arial" panose="020B0604020202020204" pitchFamily="34" charset="0"/>
              <a:buChar char="•"/>
            </a:pPr>
            <a:r>
              <a:rPr lang="en-GB" sz="1000" dirty="0">
                <a:solidFill>
                  <a:schemeClr val="bg1"/>
                </a:solidFill>
              </a:rPr>
              <a:t>Number of attempts to quit</a:t>
            </a:r>
          </a:p>
          <a:p>
            <a:pPr marL="171450" indent="-171450">
              <a:buFont typeface="Arial" panose="020B0604020202020204" pitchFamily="34" charset="0"/>
              <a:buChar char="•"/>
            </a:pPr>
            <a:r>
              <a:rPr lang="en-GB" sz="1000" dirty="0">
                <a:solidFill>
                  <a:schemeClr val="bg1"/>
                </a:solidFill>
              </a:rPr>
              <a:t>Vaping less often</a:t>
            </a:r>
          </a:p>
          <a:p>
            <a:pPr marL="171450" indent="-171450">
              <a:buFont typeface="Arial" panose="020B0604020202020204" pitchFamily="34" charset="0"/>
              <a:buChar char="•"/>
            </a:pPr>
            <a:r>
              <a:rPr lang="en-GB" sz="1000" dirty="0">
                <a:solidFill>
                  <a:schemeClr val="bg1"/>
                </a:solidFill>
              </a:rPr>
              <a:t>Short and long-term abstinence </a:t>
            </a:r>
          </a:p>
          <a:p>
            <a:pPr marL="171450" indent="-171450">
              <a:buFont typeface="Arial" panose="020B0604020202020204" pitchFamily="34" charset="0"/>
              <a:buChar char="•"/>
            </a:pPr>
            <a:r>
              <a:rPr lang="en-GB" sz="1000" dirty="0">
                <a:solidFill>
                  <a:schemeClr val="bg1"/>
                </a:solidFill>
              </a:rPr>
              <a:t>Through use of the app or by text</a:t>
            </a:r>
          </a:p>
          <a:p>
            <a:pPr marL="171450" indent="-171450">
              <a:buFont typeface="Arial" panose="020B0604020202020204" pitchFamily="34" charset="0"/>
              <a:buChar char="•"/>
            </a:pPr>
            <a:r>
              <a:rPr lang="en-GB" sz="1000" dirty="0">
                <a:solidFill>
                  <a:schemeClr val="bg1"/>
                </a:solidFill>
              </a:rPr>
              <a:t>Differences across age, gender, ethnicity and socio-economic grouping</a:t>
            </a:r>
          </a:p>
          <a:p>
            <a:pPr marL="171450" indent="-171450">
              <a:buFont typeface="Arial" panose="020B0604020202020204" pitchFamily="34" charset="0"/>
              <a:buChar char="•"/>
            </a:pPr>
            <a:r>
              <a:rPr lang="en-GB" sz="1000" dirty="0">
                <a:solidFill>
                  <a:schemeClr val="bg1"/>
                </a:solidFill>
              </a:rPr>
              <a:t>Whether the effect of the intervention is to decrease,  or to increase,  digital health inequality</a:t>
            </a:r>
          </a:p>
          <a:p>
            <a:endParaRPr lang="en-GB" sz="1000" dirty="0">
              <a:solidFill>
                <a:schemeClr val="bg1"/>
              </a:solidFill>
            </a:endParaRPr>
          </a:p>
          <a:p>
            <a:r>
              <a:rPr lang="en-GB" sz="1000" b="1" dirty="0">
                <a:solidFill>
                  <a:schemeClr val="bg1"/>
                </a:solidFill>
              </a:rPr>
              <a:t>Conduct interviews and focus groups to examine the reasons for continued contact with the intervention or not.</a:t>
            </a:r>
          </a:p>
        </p:txBody>
      </p:sp>
      <p:sp>
        <p:nvSpPr>
          <p:cNvPr id="5" name="Rectangle: Rounded Corners 4">
            <a:extLst>
              <a:ext uri="{FF2B5EF4-FFF2-40B4-BE49-F238E27FC236}">
                <a16:creationId xmlns:a16="http://schemas.microsoft.com/office/drawing/2014/main" id="{633C3937-D2CC-3357-EA9E-F1D8CA81B341}"/>
              </a:ext>
            </a:extLst>
          </p:cNvPr>
          <p:cNvSpPr/>
          <p:nvPr/>
        </p:nvSpPr>
        <p:spPr>
          <a:xfrm>
            <a:off x="838200" y="4470400"/>
            <a:ext cx="5379720" cy="1848104"/>
          </a:xfrm>
          <a:prstGeom prst="roundRect">
            <a:avLst/>
          </a:prstGeom>
          <a:solidFill>
            <a:srgbClr val="C8A5B1">
              <a:alpha val="5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r>
              <a:rPr lang="en-GB" sz="1000" b="1" dirty="0">
                <a:solidFill>
                  <a:schemeClr val="bg1"/>
                </a:solidFill>
              </a:rPr>
              <a:t>Vaping education should be included in PSHE to help students:</a:t>
            </a:r>
          </a:p>
          <a:p>
            <a:endParaRPr lang="en-GB" sz="1000" b="1" dirty="0">
              <a:solidFill>
                <a:schemeClr val="bg1"/>
              </a:solidFill>
            </a:endParaRPr>
          </a:p>
          <a:p>
            <a:r>
              <a:rPr lang="en-GB" sz="1000" dirty="0">
                <a:solidFill>
                  <a:schemeClr val="bg1"/>
                </a:solidFill>
              </a:rPr>
              <a:t>· Understand nicotine dependence</a:t>
            </a:r>
          </a:p>
          <a:p>
            <a:r>
              <a:rPr lang="en-GB" sz="1000" dirty="0">
                <a:solidFill>
                  <a:schemeClr val="bg1"/>
                </a:solidFill>
              </a:rPr>
              <a:t>· Recognise advertising and misinformation</a:t>
            </a:r>
          </a:p>
          <a:p>
            <a:r>
              <a:rPr lang="en-GB" sz="1000" dirty="0">
                <a:solidFill>
                  <a:schemeClr val="bg1"/>
                </a:solidFill>
              </a:rPr>
              <a:t>· Build refusal and coping skills</a:t>
            </a:r>
          </a:p>
          <a:p>
            <a:r>
              <a:rPr lang="en-GB" sz="1000" dirty="0">
                <a:solidFill>
                  <a:schemeClr val="bg1"/>
                </a:solidFill>
              </a:rPr>
              <a:t>· Make informed health decisions</a:t>
            </a:r>
          </a:p>
          <a:p>
            <a:r>
              <a:rPr lang="en-GB" sz="1000" dirty="0">
                <a:solidFill>
                  <a:schemeClr val="bg1"/>
                </a:solidFill>
              </a:rPr>
              <a:t>· Access confidential support</a:t>
            </a:r>
          </a:p>
          <a:p>
            <a:endParaRPr lang="en-GB" sz="1000" dirty="0">
              <a:solidFill>
                <a:schemeClr val="bg1"/>
              </a:solidFill>
            </a:endParaRPr>
          </a:p>
          <a:p>
            <a:r>
              <a:rPr lang="en-GB" sz="1000" b="1" dirty="0">
                <a:solidFill>
                  <a:schemeClr val="bg1"/>
                </a:solidFill>
              </a:rPr>
              <a:t>Teachers, parents and healthcare professionals should also receive</a:t>
            </a:r>
          </a:p>
          <a:p>
            <a:r>
              <a:rPr lang="en-GB" sz="1000" b="1" dirty="0">
                <a:solidFill>
                  <a:schemeClr val="bg1"/>
                </a:solidFill>
              </a:rPr>
              <a:t>updated training as products, legislation and patterns of use change</a:t>
            </a:r>
          </a:p>
        </p:txBody>
      </p:sp>
      <p:sp>
        <p:nvSpPr>
          <p:cNvPr id="6" name="Rectangle 5">
            <a:extLst>
              <a:ext uri="{FF2B5EF4-FFF2-40B4-BE49-F238E27FC236}">
                <a16:creationId xmlns:a16="http://schemas.microsoft.com/office/drawing/2014/main" id="{FBFFC2E7-A4C1-D337-3439-937ADEA6CAC6}"/>
              </a:ext>
            </a:extLst>
          </p:cNvPr>
          <p:cNvSpPr/>
          <p:nvPr/>
        </p:nvSpPr>
        <p:spPr>
          <a:xfrm>
            <a:off x="1021080" y="1435100"/>
            <a:ext cx="3220720" cy="279400"/>
          </a:xfrm>
          <a:prstGeom prst="rect">
            <a:avLst/>
          </a:prstGeom>
          <a:solidFill>
            <a:schemeClr val="tx1"/>
          </a:solidFill>
          <a:ln>
            <a:solidFill>
              <a:srgbClr val="F2ACA9"/>
            </a:solidFill>
          </a:ln>
        </p:spPr>
        <p:style>
          <a:lnRef idx="2">
            <a:schemeClr val="accent1"/>
          </a:lnRef>
          <a:fillRef idx="1">
            <a:schemeClr val="lt1"/>
          </a:fillRef>
          <a:effectRef idx="0">
            <a:schemeClr val="accent1"/>
          </a:effectRef>
          <a:fontRef idx="minor">
            <a:schemeClr val="dk1"/>
          </a:fontRef>
        </p:style>
        <p:txBody>
          <a:bodyPr rtlCol="0" anchor="ctr" anchorCtr="0"/>
          <a:lstStyle/>
          <a:p>
            <a:pPr algn="ctr"/>
            <a:r>
              <a:rPr lang="en-GB" b="1" dirty="0"/>
              <a:t>Policy implications </a:t>
            </a:r>
          </a:p>
        </p:txBody>
      </p:sp>
      <p:sp>
        <p:nvSpPr>
          <p:cNvPr id="7" name="Rectangle 6">
            <a:extLst>
              <a:ext uri="{FF2B5EF4-FFF2-40B4-BE49-F238E27FC236}">
                <a16:creationId xmlns:a16="http://schemas.microsoft.com/office/drawing/2014/main" id="{3B9AFFF3-5AC8-1ED9-F60D-8B6D0632CF25}"/>
              </a:ext>
            </a:extLst>
          </p:cNvPr>
          <p:cNvSpPr/>
          <p:nvPr/>
        </p:nvSpPr>
        <p:spPr>
          <a:xfrm>
            <a:off x="6553200" y="1435100"/>
            <a:ext cx="3220720" cy="279400"/>
          </a:xfrm>
          <a:prstGeom prst="rect">
            <a:avLst/>
          </a:prstGeom>
          <a:solidFill>
            <a:srgbClr val="FFFFFF"/>
          </a:solidFill>
          <a:ln>
            <a:solidFill>
              <a:srgbClr val="FFAF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nchorCtr="0"/>
          <a:lstStyle/>
          <a:p>
            <a:pPr algn="ctr"/>
            <a:r>
              <a:rPr lang="en-GB" b="1" dirty="0">
                <a:solidFill>
                  <a:schemeClr val="bg1"/>
                </a:solidFill>
              </a:rPr>
              <a:t>Research Implications</a:t>
            </a:r>
          </a:p>
        </p:txBody>
      </p:sp>
      <p:sp>
        <p:nvSpPr>
          <p:cNvPr id="8" name="Rectangle 7">
            <a:extLst>
              <a:ext uri="{FF2B5EF4-FFF2-40B4-BE49-F238E27FC236}">
                <a16:creationId xmlns:a16="http://schemas.microsoft.com/office/drawing/2014/main" id="{0454CDD0-49BA-8A32-070C-B4EAC8E2494F}"/>
              </a:ext>
            </a:extLst>
          </p:cNvPr>
          <p:cNvSpPr/>
          <p:nvPr/>
        </p:nvSpPr>
        <p:spPr>
          <a:xfrm>
            <a:off x="1021080" y="4241800"/>
            <a:ext cx="3220720" cy="279400"/>
          </a:xfrm>
          <a:prstGeom prst="rect">
            <a:avLst/>
          </a:prstGeom>
          <a:solidFill>
            <a:srgbClr val="FFFFFF"/>
          </a:solidFill>
          <a:ln>
            <a:solidFill>
              <a:srgbClr val="C8A5B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chorCtr="0"/>
          <a:lstStyle/>
          <a:p>
            <a:pPr algn="ctr"/>
            <a:r>
              <a:rPr lang="en-GB" b="1" dirty="0">
                <a:solidFill>
                  <a:schemeClr val="bg1"/>
                </a:solidFill>
              </a:rPr>
              <a:t>Education implications</a:t>
            </a:r>
          </a:p>
        </p:txBody>
      </p:sp>
      <p:sp>
        <p:nvSpPr>
          <p:cNvPr id="9" name="Rectangle: Rounded Corners 8">
            <a:extLst>
              <a:ext uri="{FF2B5EF4-FFF2-40B4-BE49-F238E27FC236}">
                <a16:creationId xmlns:a16="http://schemas.microsoft.com/office/drawing/2014/main" id="{A1D72DB9-8F54-060C-A8BC-8E09562423F3}"/>
              </a:ext>
            </a:extLst>
          </p:cNvPr>
          <p:cNvSpPr/>
          <p:nvPr/>
        </p:nvSpPr>
        <p:spPr>
          <a:xfrm>
            <a:off x="7162800" y="4381500"/>
            <a:ext cx="3491346" cy="1797304"/>
          </a:xfrm>
          <a:prstGeom prst="roundRect">
            <a:avLst/>
          </a:prstGeom>
        </p:spPr>
        <p:style>
          <a:lnRef idx="2">
            <a:schemeClr val="accent1"/>
          </a:lnRef>
          <a:fillRef idx="1">
            <a:schemeClr val="lt1"/>
          </a:fillRef>
          <a:effectRef idx="0">
            <a:schemeClr val="accent1"/>
          </a:effectRef>
          <a:fontRef idx="minor">
            <a:schemeClr val="dk1"/>
          </a:fontRef>
        </p:style>
        <p:txBody>
          <a:bodyPr rtlCol="0" anchor="t" anchorCtr="0"/>
          <a:lstStyle/>
          <a:p>
            <a:pPr algn="ctr"/>
            <a:r>
              <a:rPr lang="en-GB" dirty="0"/>
              <a:t> </a:t>
            </a:r>
            <a:r>
              <a:rPr lang="en-GB" b="1" dirty="0">
                <a:solidFill>
                  <a:schemeClr val="bg1"/>
                </a:solidFill>
              </a:rPr>
              <a:t>Key Message </a:t>
            </a:r>
          </a:p>
          <a:p>
            <a:pPr algn="ctr"/>
            <a:endParaRPr lang="en-GB" sz="1000" dirty="0"/>
          </a:p>
          <a:p>
            <a:pPr algn="ctr"/>
            <a:r>
              <a:rPr lang="en-GB" sz="1000" dirty="0"/>
              <a:t>VapeFree Connect must enhance awareness, motivation and resources to assistance.  Its impact is reliant upon privacy,  availability, youth involvement in the project and alliance between the educational institutes, families and health services</a:t>
            </a:r>
            <a:r>
              <a:rPr lang="en-GB" dirty="0"/>
              <a:t>.</a:t>
            </a:r>
          </a:p>
        </p:txBody>
      </p:sp>
      <p:pic>
        <p:nvPicPr>
          <p:cNvPr id="11" name="Graphic 10" descr="Scales of justice with solid fill">
            <a:extLst>
              <a:ext uri="{FF2B5EF4-FFF2-40B4-BE49-F238E27FC236}">
                <a16:creationId xmlns:a16="http://schemas.microsoft.com/office/drawing/2014/main" id="{0CB117B6-A0FB-0D9F-8BC1-5B891AD1A016}"/>
              </a:ext>
            </a:extLst>
          </p:cNvPr>
          <p:cNvPicPr>
            <a:picLocks noChangeAspect="1"/>
          </p:cNvPicPr>
          <p:nvPr/>
        </p:nvPicPr>
        <p:blipFill>
          <a:blip>
            <a:duotone>
              <a:schemeClr val="accent2">
                <a:shade val="45000"/>
                <a:satMod val="135000"/>
              </a:schemeClr>
              <a:prstClr val="white"/>
            </a:duotone>
            <a:extLst>
              <a:ext uri="{96DAC541-7B7A-43D3-8B79-37D633B846F1}">
                <asvg:svgBlip xmlns:asvg="http://schemas.microsoft.com/office/drawing/2016/SVG/main" r:embed="rId3"/>
              </a:ext>
            </a:extLst>
          </a:blip>
          <a:stretch>
            <a:fillRect/>
          </a:stretch>
        </p:blipFill>
        <p:spPr>
          <a:xfrm>
            <a:off x="838199" y="1206500"/>
            <a:ext cx="661555" cy="569029"/>
          </a:xfrm>
          <a:prstGeom prst="rect">
            <a:avLst/>
          </a:prstGeom>
        </p:spPr>
      </p:pic>
      <p:pic>
        <p:nvPicPr>
          <p:cNvPr id="13" name="Graphic 12" descr="Research with solid fill">
            <a:extLst>
              <a:ext uri="{FF2B5EF4-FFF2-40B4-BE49-F238E27FC236}">
                <a16:creationId xmlns:a16="http://schemas.microsoft.com/office/drawing/2014/main" id="{73D43075-CB52-D292-34EE-26DDD8689AE9}"/>
              </a:ext>
            </a:extLst>
          </p:cNvPr>
          <p:cNvPicPr>
            <a:picLocks noChangeAspect="1"/>
          </p:cNvPicPr>
          <p:nvPr/>
        </p:nvPicPr>
        <p:blipFill>
          <a:blip>
            <a:duotone>
              <a:schemeClr val="accent2">
                <a:shade val="45000"/>
                <a:satMod val="135000"/>
              </a:schemeClr>
              <a:prstClr val="white"/>
            </a:duotone>
            <a:extLst>
              <a:ext uri="{96DAC541-7B7A-43D3-8B79-37D633B846F1}">
                <asvg:svgBlip xmlns:asvg="http://schemas.microsoft.com/office/drawing/2016/SVG/main" r:embed="rId4"/>
              </a:ext>
            </a:extLst>
          </a:blip>
          <a:stretch>
            <a:fillRect/>
          </a:stretch>
        </p:blipFill>
        <p:spPr>
          <a:xfrm>
            <a:off x="6187440" y="1206500"/>
            <a:ext cx="661555" cy="569029"/>
          </a:xfrm>
          <a:prstGeom prst="rect">
            <a:avLst/>
          </a:prstGeom>
        </p:spPr>
      </p:pic>
      <p:pic>
        <p:nvPicPr>
          <p:cNvPr id="15" name="Graphic 14" descr="Books with solid fill">
            <a:extLst>
              <a:ext uri="{FF2B5EF4-FFF2-40B4-BE49-F238E27FC236}">
                <a16:creationId xmlns:a16="http://schemas.microsoft.com/office/drawing/2014/main" id="{BA1176A7-7B2F-EA21-8BB5-72DA82F5984E}"/>
              </a:ext>
            </a:extLst>
          </p:cNvPr>
          <p:cNvPicPr>
            <a:picLocks noChangeAspect="1"/>
          </p:cNvPicPr>
          <p:nvPr/>
        </p:nvPicPr>
        <p:blipFill>
          <a:blip>
            <a:duotone>
              <a:schemeClr val="accent2">
                <a:shade val="45000"/>
                <a:satMod val="135000"/>
              </a:schemeClr>
              <a:prstClr val="white"/>
            </a:duotone>
            <a:extLst>
              <a:ext uri="{96DAC541-7B7A-43D3-8B79-37D633B846F1}">
                <asvg:svgBlip xmlns:asvg="http://schemas.microsoft.com/office/drawing/2016/SVG/main" r:embed="rId5"/>
              </a:ext>
            </a:extLst>
          </a:blip>
          <a:stretch>
            <a:fillRect/>
          </a:stretch>
        </p:blipFill>
        <p:spPr>
          <a:xfrm>
            <a:off x="792480" y="4051300"/>
            <a:ext cx="524740" cy="609600"/>
          </a:xfrm>
          <a:prstGeom prst="rect">
            <a:avLst/>
          </a:prstGeom>
        </p:spPr>
      </p:pic>
      <p:pic>
        <p:nvPicPr>
          <p:cNvPr id="17" name="Graphic 16" descr="Key with solid fill">
            <a:extLst>
              <a:ext uri="{FF2B5EF4-FFF2-40B4-BE49-F238E27FC236}">
                <a16:creationId xmlns:a16="http://schemas.microsoft.com/office/drawing/2014/main" id="{54650188-124A-2094-D11E-1231BE1BD3C5}"/>
              </a:ext>
            </a:extLst>
          </p:cNvPr>
          <p:cNvPicPr>
            <a:picLocks noChangeAspect="1"/>
          </p:cNvPicPr>
          <p:nvPr/>
        </p:nvPicPr>
        <p:blipFill>
          <a:blip>
            <a:duotone>
              <a:schemeClr val="accent2">
                <a:shade val="45000"/>
                <a:satMod val="135000"/>
              </a:schemeClr>
              <a:prstClr val="white"/>
            </a:duotone>
            <a:extLst>
              <a:ext uri="{96DAC541-7B7A-43D3-8B79-37D633B846F1}">
                <asvg:svgBlip xmlns:asvg="http://schemas.microsoft.com/office/drawing/2016/SVG/main" r:embed="rId6"/>
              </a:ext>
            </a:extLst>
          </a:blip>
          <a:stretch>
            <a:fillRect/>
          </a:stretch>
        </p:blipFill>
        <p:spPr>
          <a:xfrm>
            <a:off x="7035802" y="4151745"/>
            <a:ext cx="792016" cy="792016"/>
          </a:xfrm>
          <a:prstGeom prst="rect">
            <a:avLst/>
          </a:prstGeom>
        </p:spPr>
      </p:pic>
    </p:spTree>
    <p:extLst>
      <p:ext uri="{BB962C8B-B14F-4D97-AF65-F5344CB8AC3E}">
        <p14:creationId xmlns:p14="http://schemas.microsoft.com/office/powerpoint/2010/main" val="14763508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5CF0-9B45-21CC-70AA-411EBC05971B}"/>
              </a:ext>
            </a:extLst>
          </p:cNvPr>
          <p:cNvSpPr>
            <a:spLocks noGrp="1"/>
          </p:cNvSpPr>
          <p:nvPr>
            <p:ph type="ctrTitle"/>
          </p:nvPr>
        </p:nvSpPr>
        <p:spPr>
          <a:xfrm>
            <a:off x="1021079" y="529427"/>
            <a:ext cx="10149840" cy="738784"/>
          </a:xfrm>
        </p:spPr>
        <p:txBody>
          <a:bodyPr/>
          <a:lstStyle/>
          <a:p>
            <a:r>
              <a:rPr lang="en-GB" dirty="0"/>
              <a:t>References</a:t>
            </a:r>
          </a:p>
        </p:txBody>
      </p:sp>
      <p:sp>
        <p:nvSpPr>
          <p:cNvPr id="4" name="TextBox 3">
            <a:extLst>
              <a:ext uri="{FF2B5EF4-FFF2-40B4-BE49-F238E27FC236}">
                <a16:creationId xmlns:a16="http://schemas.microsoft.com/office/drawing/2014/main" id="{4F5F5219-0EE2-09C8-F93B-F1332DDA0598}"/>
              </a:ext>
            </a:extLst>
          </p:cNvPr>
          <p:cNvSpPr txBox="1"/>
          <p:nvPr/>
        </p:nvSpPr>
        <p:spPr>
          <a:xfrm>
            <a:off x="775853" y="1453269"/>
            <a:ext cx="10640291" cy="5432256"/>
          </a:xfrm>
          <a:prstGeom prst="rect">
            <a:avLst/>
          </a:prstGeom>
          <a:noFill/>
        </p:spPr>
        <p:txBody>
          <a:bodyPr wrap="square" rtlCol="0">
            <a:spAutoFit/>
          </a:bodyPr>
          <a:lstStyle/>
          <a:p>
            <a:r>
              <a:rPr lang="en-GB" sz="750" dirty="0">
                <a:solidFill>
                  <a:schemeClr val="bg1"/>
                </a:solidFill>
              </a:rPr>
              <a:t>Department of Health and Social Care (2026) </a:t>
            </a:r>
            <a:r>
              <a:rPr lang="en-GB" sz="750" i="1" dirty="0">
                <a:solidFill>
                  <a:schemeClr val="bg1"/>
                </a:solidFill>
              </a:rPr>
              <a:t>Tobacco and Vapes Bill becomes law</a:t>
            </a:r>
            <a:r>
              <a:rPr lang="en-GB" sz="750" dirty="0">
                <a:solidFill>
                  <a:schemeClr val="bg1"/>
                </a:solidFill>
              </a:rPr>
              <a:t>. London: Department of Health and Social Care. Available at: GOV.UK (Accessed: 20 July 2026).</a:t>
            </a:r>
          </a:p>
          <a:p>
            <a:r>
              <a:rPr lang="en-GB" sz="750" dirty="0">
                <a:solidFill>
                  <a:schemeClr val="bg1"/>
                </a:solidFill>
              </a:rPr>
              <a:t>Graham, A.L., Amato, M.S., Cha, S., Jacobs, M.A., Bottcher, M.M. and Papandonatos, G.D. (2024) ‘A vaping cessation text message program for adolescent e-cigarette users: a randomized clinical trial’, </a:t>
            </a:r>
            <a:r>
              <a:rPr lang="en-GB" sz="750" i="1" dirty="0">
                <a:solidFill>
                  <a:schemeClr val="bg1"/>
                </a:solidFill>
              </a:rPr>
              <a:t>JAMA</a:t>
            </a:r>
            <a:r>
              <a:rPr lang="en-GB" sz="750" dirty="0">
                <a:solidFill>
                  <a:schemeClr val="bg1"/>
                </a:solidFill>
              </a:rPr>
              <a:t>, 332(9), pp. 713–721.</a:t>
            </a:r>
          </a:p>
          <a:p>
            <a:r>
              <a:rPr lang="en-GB" sz="750" dirty="0">
                <a:solidFill>
                  <a:schemeClr val="bg1"/>
                </a:solidFill>
              </a:rPr>
              <a:t>Information Commissioner’s Office (2025) </a:t>
            </a:r>
            <a:r>
              <a:rPr lang="en-GB" sz="750" i="1" dirty="0">
                <a:solidFill>
                  <a:schemeClr val="bg1"/>
                </a:solidFill>
              </a:rPr>
              <a:t>Introduction to the Children’s Code</a:t>
            </a:r>
            <a:r>
              <a:rPr lang="en-GB" sz="750" dirty="0">
                <a:solidFill>
                  <a:schemeClr val="bg1"/>
                </a:solidFill>
              </a:rPr>
              <a:t>. Wilmslow: Information Commissioner’s Office (Accessed: 17 July 2026).</a:t>
            </a:r>
          </a:p>
          <a:p>
            <a:r>
              <a:rPr lang="en-GB" sz="750" dirty="0">
                <a:solidFill>
                  <a:schemeClr val="bg1"/>
                </a:solidFill>
              </a:rPr>
              <a:t>National Health Service (2026a) </a:t>
            </a:r>
            <a:r>
              <a:rPr lang="en-GB" sz="750" i="1" dirty="0">
                <a:solidFill>
                  <a:schemeClr val="bg1"/>
                </a:solidFill>
              </a:rPr>
              <a:t>Young people and vaping</a:t>
            </a:r>
            <a:r>
              <a:rPr lang="en-GB" sz="750" dirty="0">
                <a:solidFill>
                  <a:schemeClr val="bg1"/>
                </a:solidFill>
              </a:rPr>
              <a:t>. London: NHS Better Health (Accessed: 27 July 2026).</a:t>
            </a:r>
          </a:p>
          <a:p>
            <a:r>
              <a:rPr lang="en-GB" sz="750" dirty="0">
                <a:solidFill>
                  <a:schemeClr val="bg1"/>
                </a:solidFill>
              </a:rPr>
              <a:t>National Health Service (2026b) </a:t>
            </a:r>
            <a:r>
              <a:rPr lang="en-GB" sz="750" i="1" dirty="0">
                <a:solidFill>
                  <a:schemeClr val="bg1"/>
                </a:solidFill>
              </a:rPr>
              <a:t>Vaping myths and facts</a:t>
            </a:r>
            <a:r>
              <a:rPr lang="en-GB" sz="750" dirty="0">
                <a:solidFill>
                  <a:schemeClr val="bg1"/>
                </a:solidFill>
              </a:rPr>
              <a:t>. London: NHS Better Health (Accessed: 21 July 2026).</a:t>
            </a:r>
          </a:p>
          <a:p>
            <a:r>
              <a:rPr lang="en-GB" sz="750" dirty="0">
                <a:solidFill>
                  <a:schemeClr val="bg1"/>
                </a:solidFill>
              </a:rPr>
              <a:t>National Institute for Health and Care Excellence (2025) </a:t>
            </a:r>
            <a:r>
              <a:rPr lang="en-GB" sz="750" i="1" dirty="0">
                <a:solidFill>
                  <a:schemeClr val="bg1"/>
                </a:solidFill>
              </a:rPr>
              <a:t>Tobacco: preventing uptake, promoting quitting and treating dependence: NICE guideline NG209</a:t>
            </a:r>
            <a:r>
              <a:rPr lang="en-GB" sz="750" dirty="0">
                <a:solidFill>
                  <a:schemeClr val="bg1"/>
                </a:solidFill>
              </a:rPr>
              <a:t>. London: NICE.</a:t>
            </a:r>
          </a:p>
          <a:p>
            <a:r>
              <a:rPr lang="en-GB" sz="750" dirty="0">
                <a:solidFill>
                  <a:schemeClr val="bg1"/>
                </a:solidFill>
              </a:rPr>
              <a:t>World Health Organization (2023) </a:t>
            </a:r>
            <a:r>
              <a:rPr lang="en-GB" sz="750" i="1" dirty="0">
                <a:solidFill>
                  <a:schemeClr val="bg1"/>
                </a:solidFill>
              </a:rPr>
              <a:t>Nicotine- and tobacco-free schools: policy development and implementation toolkit</a:t>
            </a:r>
            <a:r>
              <a:rPr lang="en-GB" sz="750" dirty="0">
                <a:solidFill>
                  <a:schemeClr val="bg1"/>
                </a:solidFill>
              </a:rPr>
              <a:t>. Geneva: World Health Organization.</a:t>
            </a:r>
          </a:p>
          <a:p>
            <a:r>
              <a:rPr lang="en-GB" sz="750" dirty="0">
                <a:solidFill>
                  <a:schemeClr val="bg1"/>
                </a:solidFill>
              </a:rPr>
              <a:t>World Health Organization (2024) </a:t>
            </a:r>
            <a:r>
              <a:rPr lang="en-GB" sz="750" i="1" dirty="0">
                <a:solidFill>
                  <a:schemeClr val="bg1"/>
                </a:solidFill>
              </a:rPr>
              <a:t>Tobacco: e-cigarettes</a:t>
            </a:r>
            <a:r>
              <a:rPr lang="en-GB" sz="750" dirty="0">
                <a:solidFill>
                  <a:schemeClr val="bg1"/>
                </a:solidFill>
              </a:rPr>
              <a:t>. Geneva: World Health Organization.</a:t>
            </a:r>
          </a:p>
          <a:p>
            <a:r>
              <a:rPr lang="en-GB" sz="750" dirty="0">
                <a:solidFill>
                  <a:schemeClr val="bg1">
                    <a:alpha val="80000"/>
                  </a:schemeClr>
                </a:solidFill>
              </a:rPr>
              <a:t>East, K., Simonavičius, E., Taylor, E. V., Brose, L., Robson, D. and McNeill, A., (2026). Interventions to change vaping harm perceptions and associations between harm perceptions and vaping and smoking behaviours: a systematic review. </a:t>
            </a:r>
            <a:r>
              <a:rPr lang="en-GB" sz="750" i="1" dirty="0">
                <a:solidFill>
                  <a:schemeClr val="bg1">
                    <a:alpha val="80000"/>
                  </a:schemeClr>
                </a:solidFill>
              </a:rPr>
              <a:t>Addiction</a:t>
            </a:r>
            <a:r>
              <a:rPr lang="en-GB" sz="750" dirty="0">
                <a:solidFill>
                  <a:schemeClr val="bg1">
                    <a:alpha val="80000"/>
                  </a:schemeClr>
                </a:solidFill>
              </a:rPr>
              <a:t> [online]. </a:t>
            </a:r>
            <a:r>
              <a:rPr lang="en-GB" sz="750" b="1" dirty="0">
                <a:solidFill>
                  <a:schemeClr val="bg1">
                    <a:alpha val="80000"/>
                  </a:schemeClr>
                </a:solidFill>
              </a:rPr>
              <a:t>121</a:t>
            </a:r>
            <a:r>
              <a:rPr lang="en-GB" sz="750" dirty="0">
                <a:solidFill>
                  <a:schemeClr val="bg1">
                    <a:alpha val="80000"/>
                  </a:schemeClr>
                </a:solidFill>
              </a:rPr>
              <a:t>(1), 8–43. [Viewed 3 August 2026]. Available from: doi: 10.1111/add.70129</a:t>
            </a:r>
          </a:p>
          <a:p>
            <a:r>
              <a:rPr lang="en-GB" sz="750" dirty="0">
                <a:solidFill>
                  <a:schemeClr val="bg1">
                    <a:alpha val="80000"/>
                  </a:schemeClr>
                </a:solidFill>
              </a:rPr>
              <a:t>Kolodko, J., Schmidtke, K. A., Read, D. and Vlaev, I., (2021). #LetsUnlitterUK: A demonstration and evaluation of the Behavior Change Wheel methodology. </a:t>
            </a:r>
            <a:r>
              <a:rPr lang="en-GB" sz="750" i="1" dirty="0">
                <a:solidFill>
                  <a:schemeClr val="bg1">
                    <a:alpha val="80000"/>
                  </a:schemeClr>
                </a:solidFill>
              </a:rPr>
              <a:t>PLOS ONE</a:t>
            </a:r>
            <a:r>
              <a:rPr lang="en-GB" sz="750" dirty="0">
                <a:solidFill>
                  <a:schemeClr val="bg1">
                    <a:alpha val="80000"/>
                  </a:schemeClr>
                </a:solidFill>
              </a:rPr>
              <a:t> [online]. </a:t>
            </a:r>
            <a:r>
              <a:rPr lang="en-GB" sz="750" b="1" dirty="0">
                <a:solidFill>
                  <a:schemeClr val="bg1">
                    <a:alpha val="80000"/>
                  </a:schemeClr>
                </a:solidFill>
              </a:rPr>
              <a:t>16</a:t>
            </a:r>
            <a:r>
              <a:rPr lang="en-GB" sz="750" dirty="0">
                <a:solidFill>
                  <a:schemeClr val="bg1">
                    <a:alpha val="80000"/>
                  </a:schemeClr>
                </a:solidFill>
              </a:rPr>
              <a:t>(11), article no: e0259747. [Viewed 3 August 2026]. Available from: doi: 10.1371/journal.pone.0259747</a:t>
            </a:r>
          </a:p>
          <a:p>
            <a:r>
              <a:rPr lang="en-GB" sz="750" dirty="0">
                <a:solidFill>
                  <a:schemeClr val="bg1">
                    <a:alpha val="80000"/>
                  </a:schemeClr>
                </a:solidFill>
              </a:rPr>
              <a:t>Maclean, R., (2025). Applying the COM-B model to understand vaping habits in young people [online]. </a:t>
            </a:r>
            <a:r>
              <a:rPr lang="en-GB" sz="750" i="1" dirty="0">
                <a:solidFill>
                  <a:schemeClr val="bg1">
                    <a:alpha val="80000"/>
                  </a:schemeClr>
                </a:solidFill>
              </a:rPr>
              <a:t>Healthy Dialogues</a:t>
            </a:r>
            <a:r>
              <a:rPr lang="en-GB" sz="750" dirty="0">
                <a:solidFill>
                  <a:schemeClr val="bg1">
                    <a:alpha val="80000"/>
                  </a:schemeClr>
                </a:solidFill>
              </a:rPr>
              <a:t>. [Viewed 3 August 2026]. Available from: </a:t>
            </a:r>
            <a:r>
              <a:rPr lang="en-GB" sz="750" u="sng" dirty="0">
                <a:solidFill>
                  <a:schemeClr val="bg1">
                    <a:alpha val="80000"/>
                  </a:schemeClr>
                </a:solidFill>
                <a:hlinkClick r:id="rId3">
                  <a:extLst>
                    <a:ext uri="{A12FA001-AC4F-418D-AE19-62706E023703}">
                      <ahyp:hlinkClr xmlns:ahyp="http://schemas.microsoft.com/office/drawing/2018/hyperlinkcolor" val="tx"/>
                    </a:ext>
                  </a:extLst>
                </a:hlinkClick>
              </a:rPr>
              <a:t>https://healthydialogues.co.uk/applying-the-com-b-model-to-understand-vaping-habits-in-young-people/</a:t>
            </a:r>
            <a:endParaRPr lang="en-GB" sz="750" dirty="0">
              <a:solidFill>
                <a:schemeClr val="bg1">
                  <a:alpha val="80000"/>
                </a:schemeClr>
              </a:solidFill>
            </a:endParaRPr>
          </a:p>
          <a:p>
            <a:r>
              <a:rPr lang="en-GB" sz="750" dirty="0">
                <a:solidFill>
                  <a:schemeClr val="bg1">
                    <a:alpha val="80000"/>
                  </a:schemeClr>
                </a:solidFill>
              </a:rPr>
              <a:t>ModelThinkers, (2026). COM-B &amp; behaviour change wheel [online]. [Viewed 3 August 2026]. Available from: </a:t>
            </a:r>
            <a:r>
              <a:rPr lang="en-GB" sz="750" u="sng" dirty="0">
                <a:solidFill>
                  <a:schemeClr val="bg1">
                    <a:alpha val="80000"/>
                  </a:schemeClr>
                </a:solidFill>
                <a:hlinkClick r:id="rId4">
                  <a:extLst>
                    <a:ext uri="{A12FA001-AC4F-418D-AE19-62706E023703}">
                      <ahyp:hlinkClr xmlns:ahyp="http://schemas.microsoft.com/office/drawing/2018/hyperlinkcolor" val="tx"/>
                    </a:ext>
                  </a:extLst>
                </a:hlinkClick>
              </a:rPr>
              <a:t>https://modelthinkers.com/mental-model/com-b-behaviour-change-wheel</a:t>
            </a:r>
            <a:endParaRPr lang="en-GB" sz="750" dirty="0">
              <a:solidFill>
                <a:schemeClr val="bg1">
                  <a:alpha val="80000"/>
                </a:schemeClr>
              </a:solidFill>
            </a:endParaRPr>
          </a:p>
          <a:p>
            <a:r>
              <a:rPr lang="en-GB" sz="750" dirty="0">
                <a:solidFill>
                  <a:schemeClr val="bg1">
                    <a:alpha val="80000"/>
                  </a:schemeClr>
                </a:solidFill>
              </a:rPr>
              <a:t>Social Change UK, (2026). The behaviour change wheel [online]. [Viewed 3 August 2026]. Available from: </a:t>
            </a:r>
            <a:r>
              <a:rPr lang="en-GB" sz="750" u="sng" dirty="0">
                <a:solidFill>
                  <a:schemeClr val="bg1">
                    <a:alpha val="80000"/>
                  </a:schemeClr>
                </a:solidFill>
                <a:hlinkClick r:id="rId5">
                  <a:extLst>
                    <a:ext uri="{A12FA001-AC4F-418D-AE19-62706E023703}">
                      <ahyp:hlinkClr xmlns:ahyp="http://schemas.microsoft.com/office/drawing/2018/hyperlinkcolor" val="tx"/>
                    </a:ext>
                  </a:extLst>
                </a:hlinkClick>
              </a:rPr>
              <a:t>https://social-change.co.uk/insights/the-behaviour-change-wheel</a:t>
            </a:r>
            <a:endParaRPr lang="en-GB" sz="750" dirty="0">
              <a:solidFill>
                <a:schemeClr val="bg1">
                  <a:alpha val="80000"/>
                </a:schemeClr>
              </a:solidFill>
            </a:endParaRPr>
          </a:p>
          <a:p>
            <a:pPr lvl="0" fontAlgn="base"/>
            <a:r>
              <a:rPr lang="en-GB" sz="750" dirty="0">
                <a:solidFill>
                  <a:schemeClr val="bg1"/>
                </a:solidFill>
              </a:rPr>
              <a:t>Action on Smoking and Health (ASH) (2024) </a:t>
            </a:r>
            <a:r>
              <a:rPr lang="en-GB" sz="750" i="1" dirty="0">
                <a:solidFill>
                  <a:schemeClr val="bg1"/>
                </a:solidFill>
              </a:rPr>
              <a:t>Use of vapes (e-cigarettes) among young people in Great Britain</a:t>
            </a:r>
            <a:r>
              <a:rPr lang="en-GB" sz="750" dirty="0">
                <a:solidFill>
                  <a:schemeClr val="bg1"/>
                </a:solidFill>
              </a:rPr>
              <a:t>. London: ASH. Available at: </a:t>
            </a:r>
            <a:r>
              <a:rPr lang="en-GB" sz="750" u="sng" dirty="0">
                <a:solidFill>
                  <a:schemeClr val="bg1"/>
                </a:solidFill>
                <a:hlinkClick r:id="rId6">
                  <a:extLst>
                    <a:ext uri="{A12FA001-AC4F-418D-AE19-62706E023703}">
                      <ahyp:hlinkClr xmlns:ahyp="http://schemas.microsoft.com/office/drawing/2018/hyperlinkcolor" val="tx"/>
                    </a:ext>
                  </a:extLst>
                </a:hlinkClick>
              </a:rPr>
              <a:t>https://ash.org.uk/resources/view/use-of-e-cigarettes-among-young-people-in-great-britain</a:t>
            </a:r>
            <a:r>
              <a:rPr lang="en-GB" sz="750" dirty="0">
                <a:solidFill>
                  <a:schemeClr val="bg1"/>
                </a:solidFill>
              </a:rPr>
              <a:t> (Accessed: 13 July 2026).</a:t>
            </a:r>
            <a:r>
              <a:rPr lang="en-US" sz="750" dirty="0">
                <a:solidFill>
                  <a:schemeClr val="bg1"/>
                </a:solidFill>
              </a:rPr>
              <a:t>​</a:t>
            </a:r>
          </a:p>
          <a:p>
            <a:pPr lvl="0" fontAlgn="base"/>
            <a:r>
              <a:rPr lang="en-GB" sz="750" dirty="0">
                <a:solidFill>
                  <a:schemeClr val="bg1"/>
                </a:solidFill>
              </a:rPr>
              <a:t>Department of Health and Social Care (2023) </a:t>
            </a:r>
            <a:r>
              <a:rPr lang="en-GB" sz="750" i="1" dirty="0">
                <a:solidFill>
                  <a:schemeClr val="bg1"/>
                </a:solidFill>
              </a:rPr>
              <a:t>Stopping the start: Our new plan to create a smokefree generation</a:t>
            </a:r>
            <a:r>
              <a:rPr lang="en-GB" sz="750" dirty="0">
                <a:solidFill>
                  <a:schemeClr val="bg1"/>
                </a:solidFill>
              </a:rPr>
              <a:t>. Available at: </a:t>
            </a:r>
            <a:r>
              <a:rPr lang="en-GB" sz="750" u="sng" dirty="0">
                <a:solidFill>
                  <a:schemeClr val="bg1"/>
                </a:solidFill>
                <a:hlinkClick r:id="rId7">
                  <a:extLst>
                    <a:ext uri="{A12FA001-AC4F-418D-AE19-62706E023703}">
                      <ahyp:hlinkClr xmlns:ahyp="http://schemas.microsoft.com/office/drawing/2018/hyperlinkcolor" val="tx"/>
                    </a:ext>
                  </a:extLst>
                </a:hlinkClick>
              </a:rPr>
              <a:t>https://www.gov.uk/government/publications/stopping-the-start-our-new-plan-to-create-a-smokefree-generation</a:t>
            </a:r>
            <a:r>
              <a:rPr lang="en-GB" sz="750" dirty="0">
                <a:solidFill>
                  <a:schemeClr val="bg1"/>
                </a:solidFill>
              </a:rPr>
              <a:t> (Accessed: 3 July 2026).</a:t>
            </a:r>
            <a:r>
              <a:rPr lang="en-US" sz="750" dirty="0">
                <a:solidFill>
                  <a:schemeClr val="bg1"/>
                </a:solidFill>
              </a:rPr>
              <a:t>​</a:t>
            </a:r>
          </a:p>
          <a:p>
            <a:pPr lvl="0" fontAlgn="base"/>
            <a:r>
              <a:rPr lang="en-GB" sz="750" dirty="0">
                <a:solidFill>
                  <a:schemeClr val="bg1"/>
                </a:solidFill>
              </a:rPr>
              <a:t>ECigClick (2024) </a:t>
            </a:r>
            <a:r>
              <a:rPr lang="en-GB" sz="750" i="1" dirty="0">
                <a:solidFill>
                  <a:schemeClr val="bg1"/>
                </a:solidFill>
              </a:rPr>
              <a:t>2024 ASH UK survey on vaping results</a:t>
            </a:r>
            <a:r>
              <a:rPr lang="en-GB" sz="750" dirty="0">
                <a:solidFill>
                  <a:schemeClr val="bg1"/>
                </a:solidFill>
              </a:rPr>
              <a:t>. Available at: </a:t>
            </a:r>
            <a:r>
              <a:rPr lang="en-GB" sz="750" u="sng" dirty="0">
                <a:solidFill>
                  <a:schemeClr val="bg1"/>
                </a:solidFill>
                <a:hlinkClick r:id="rId8">
                  <a:extLst>
                    <a:ext uri="{A12FA001-AC4F-418D-AE19-62706E023703}">
                      <ahyp:hlinkClr xmlns:ahyp="http://schemas.microsoft.com/office/drawing/2018/hyperlinkcolor" val="tx"/>
                    </a:ext>
                  </a:extLst>
                </a:hlinkClick>
              </a:rPr>
              <a:t>https://www.ecigclick.co.uk</a:t>
            </a:r>
            <a:r>
              <a:rPr lang="en-GB" sz="750" dirty="0">
                <a:solidFill>
                  <a:schemeClr val="bg1"/>
                </a:solidFill>
              </a:rPr>
              <a:t> (Accessed: 16 July 2026).</a:t>
            </a:r>
            <a:r>
              <a:rPr lang="en-US" sz="750" dirty="0">
                <a:solidFill>
                  <a:schemeClr val="bg1"/>
                </a:solidFill>
              </a:rPr>
              <a:t>​</a:t>
            </a:r>
          </a:p>
          <a:p>
            <a:pPr lvl="0" fontAlgn="base"/>
            <a:r>
              <a:rPr lang="en-GB" sz="750" dirty="0">
                <a:solidFill>
                  <a:schemeClr val="bg1"/>
                </a:solidFill>
              </a:rPr>
              <a:t>E-Liquids.com (2026) </a:t>
            </a:r>
            <a:r>
              <a:rPr lang="en-GB" sz="750" i="1" dirty="0">
                <a:solidFill>
                  <a:schemeClr val="bg1"/>
                </a:solidFill>
              </a:rPr>
              <a:t>A beginner's guide to vape kits in 2026</a:t>
            </a:r>
            <a:r>
              <a:rPr lang="en-GB" sz="750" dirty="0">
                <a:solidFill>
                  <a:schemeClr val="bg1"/>
                </a:solidFill>
              </a:rPr>
              <a:t>. Available at: </a:t>
            </a:r>
            <a:r>
              <a:rPr lang="en-GB" sz="750" u="sng" dirty="0">
                <a:solidFill>
                  <a:schemeClr val="bg1"/>
                </a:solidFill>
                <a:hlinkClick r:id="rId9">
                  <a:extLst>
                    <a:ext uri="{A12FA001-AC4F-418D-AE19-62706E023703}">
                      <ahyp:hlinkClr xmlns:ahyp="http://schemas.microsoft.com/office/drawing/2018/hyperlinkcolor" val="tx"/>
                    </a:ext>
                  </a:extLst>
                </a:hlinkClick>
              </a:rPr>
              <a:t>https://e-liquids.com/pages/beginners-guide-to-vape-kits</a:t>
            </a:r>
            <a:r>
              <a:rPr lang="en-GB" sz="750" dirty="0">
                <a:solidFill>
                  <a:schemeClr val="bg1"/>
                </a:solidFill>
              </a:rPr>
              <a:t> (Accessed: 5 August 2026).</a:t>
            </a:r>
            <a:r>
              <a:rPr lang="en-US" sz="750" dirty="0">
                <a:solidFill>
                  <a:schemeClr val="bg1"/>
                </a:solidFill>
              </a:rPr>
              <a:t>​</a:t>
            </a:r>
          </a:p>
          <a:p>
            <a:pPr lvl="0" fontAlgn="base"/>
            <a:r>
              <a:rPr lang="en-GB" sz="750" dirty="0">
                <a:solidFill>
                  <a:schemeClr val="bg1"/>
                </a:solidFill>
              </a:rPr>
              <a:t>Jackson, S.E., Shahab, L., Kock, L., Brown, J. and Beard, E. (2024) 'Trends in long-term vaping among adults in England, 2013–23: population-based study', </a:t>
            </a:r>
            <a:r>
              <a:rPr lang="en-GB" sz="750" i="1" dirty="0">
                <a:solidFill>
                  <a:schemeClr val="bg1"/>
                </a:solidFill>
              </a:rPr>
              <a:t>The BMJ</a:t>
            </a:r>
            <a:r>
              <a:rPr lang="en-GB" sz="750" dirty="0">
                <a:solidFill>
                  <a:schemeClr val="bg1"/>
                </a:solidFill>
              </a:rPr>
              <a:t>, 386, e079016. Available at: </a:t>
            </a:r>
            <a:r>
              <a:rPr lang="en-GB" sz="750" u="sng" dirty="0">
                <a:solidFill>
                  <a:schemeClr val="bg1"/>
                </a:solidFill>
                <a:hlinkClick r:id="rId10">
                  <a:extLst>
                    <a:ext uri="{A12FA001-AC4F-418D-AE19-62706E023703}">
                      <ahyp:hlinkClr xmlns:ahyp="http://schemas.microsoft.com/office/drawing/2018/hyperlinkcolor" val="tx"/>
                    </a:ext>
                  </a:extLst>
                </a:hlinkClick>
              </a:rPr>
              <a:t>https://www.bmj.com/content/386/bmj-2023-079016</a:t>
            </a:r>
            <a:r>
              <a:rPr lang="en-GB" sz="750" dirty="0">
                <a:solidFill>
                  <a:schemeClr val="bg1"/>
                </a:solidFill>
              </a:rPr>
              <a:t> (Accessed: 11 July 2026).</a:t>
            </a:r>
            <a:r>
              <a:rPr lang="en-US" sz="750" dirty="0">
                <a:solidFill>
                  <a:schemeClr val="bg1"/>
                </a:solidFill>
              </a:rPr>
              <a:t>​</a:t>
            </a:r>
          </a:p>
          <a:p>
            <a:pPr lvl="0" fontAlgn="base"/>
            <a:r>
              <a:rPr lang="en-GB" sz="750" dirty="0">
                <a:solidFill>
                  <a:schemeClr val="bg1"/>
                </a:solidFill>
              </a:rPr>
              <a:t>Matthews, J. </a:t>
            </a:r>
            <a:r>
              <a:rPr lang="en-GB" sz="750" i="1" dirty="0">
                <a:solidFill>
                  <a:schemeClr val="bg1"/>
                </a:solidFill>
              </a:rPr>
              <a:t>et al.</a:t>
            </a:r>
            <a:r>
              <a:rPr lang="en-GB" sz="750" dirty="0">
                <a:solidFill>
                  <a:schemeClr val="bg1"/>
                </a:solidFill>
              </a:rPr>
              <a:t> (2023) 'A cloud of addiction: How vaping has created a new generation of addicts', </a:t>
            </a:r>
            <a:r>
              <a:rPr lang="en-GB" sz="750" i="1" dirty="0">
                <a:solidFill>
                  <a:schemeClr val="bg1"/>
                </a:solidFill>
              </a:rPr>
              <a:t>British Journal of General Practice</a:t>
            </a:r>
            <a:r>
              <a:rPr lang="en-GB" sz="750" dirty="0">
                <a:solidFill>
                  <a:schemeClr val="bg1"/>
                </a:solidFill>
              </a:rPr>
              <a:t>, 73(Suppl. 1). Available at: </a:t>
            </a:r>
            <a:r>
              <a:rPr lang="en-GB" sz="750" u="sng" dirty="0">
                <a:solidFill>
                  <a:schemeClr val="bg1"/>
                </a:solidFill>
                <a:hlinkClick r:id="rId11">
                  <a:extLst>
                    <a:ext uri="{A12FA001-AC4F-418D-AE19-62706E023703}">
                      <ahyp:hlinkClr xmlns:ahyp="http://schemas.microsoft.com/office/drawing/2018/hyperlinkcolor" val="tx"/>
                    </a:ext>
                  </a:extLst>
                </a:hlinkClick>
              </a:rPr>
              <a:t>https://bjgp.org/content/73/suppl_1/bjgp23X734325</a:t>
            </a:r>
            <a:r>
              <a:rPr lang="en-GB" sz="750" dirty="0">
                <a:solidFill>
                  <a:schemeClr val="bg1"/>
                </a:solidFill>
              </a:rPr>
              <a:t> (Accessed: 15 July 2026).</a:t>
            </a:r>
            <a:r>
              <a:rPr lang="en-US" sz="750" dirty="0">
                <a:solidFill>
                  <a:schemeClr val="bg1"/>
                </a:solidFill>
              </a:rPr>
              <a:t>​</a:t>
            </a:r>
          </a:p>
          <a:p>
            <a:pPr lvl="0" fontAlgn="base"/>
            <a:r>
              <a:rPr lang="en-GB" sz="750" dirty="0">
                <a:solidFill>
                  <a:schemeClr val="bg1"/>
                </a:solidFill>
              </a:rPr>
              <a:t>National Institute for Health and Care Excellence (NICE) (2023) </a:t>
            </a:r>
            <a:r>
              <a:rPr lang="en-GB" sz="750" i="1" dirty="0">
                <a:solidFill>
                  <a:schemeClr val="bg1"/>
                </a:solidFill>
              </a:rPr>
              <a:t>Tobacco: Preventing uptake, promoting quitting and treating dependence (NG209)</a:t>
            </a:r>
            <a:r>
              <a:rPr lang="en-GB" sz="750" dirty="0">
                <a:solidFill>
                  <a:schemeClr val="bg1"/>
                </a:solidFill>
              </a:rPr>
              <a:t>. Available at: </a:t>
            </a:r>
            <a:r>
              <a:rPr lang="en-GB" sz="750" u="sng" dirty="0">
                <a:solidFill>
                  <a:schemeClr val="bg1"/>
                </a:solidFill>
                <a:hlinkClick r:id="rId12">
                  <a:extLst>
                    <a:ext uri="{A12FA001-AC4F-418D-AE19-62706E023703}">
                      <ahyp:hlinkClr xmlns:ahyp="http://schemas.microsoft.com/office/drawing/2018/hyperlinkcolor" val="tx"/>
                    </a:ext>
                  </a:extLst>
                </a:hlinkClick>
              </a:rPr>
              <a:t>https://www.nice.org.uk/guidance/ng209</a:t>
            </a:r>
            <a:r>
              <a:rPr lang="en-GB" sz="750" dirty="0">
                <a:solidFill>
                  <a:schemeClr val="bg1"/>
                </a:solidFill>
              </a:rPr>
              <a:t> (Accessed: 31 July 2026).</a:t>
            </a:r>
            <a:r>
              <a:rPr lang="en-US" sz="750" dirty="0">
                <a:solidFill>
                  <a:schemeClr val="bg1"/>
                </a:solidFill>
              </a:rPr>
              <a:t>​</a:t>
            </a:r>
          </a:p>
          <a:p>
            <a:pPr lvl="0" fontAlgn="base"/>
            <a:r>
              <a:rPr lang="en-GB" sz="750" dirty="0">
                <a:solidFill>
                  <a:schemeClr val="bg1"/>
                </a:solidFill>
              </a:rPr>
              <a:t>NHS (2024) </a:t>
            </a:r>
            <a:r>
              <a:rPr lang="en-GB" sz="750" i="1" dirty="0">
                <a:solidFill>
                  <a:schemeClr val="bg1"/>
                </a:solidFill>
              </a:rPr>
              <a:t>Vaping myths and facts</a:t>
            </a:r>
            <a:r>
              <a:rPr lang="en-GB" sz="750" dirty="0">
                <a:solidFill>
                  <a:schemeClr val="bg1"/>
                </a:solidFill>
              </a:rPr>
              <a:t>. Available at: </a:t>
            </a:r>
            <a:r>
              <a:rPr lang="en-GB" sz="750" u="sng" dirty="0">
                <a:solidFill>
                  <a:schemeClr val="bg1"/>
                </a:solidFill>
                <a:hlinkClick r:id="rId13">
                  <a:extLst>
                    <a:ext uri="{A12FA001-AC4F-418D-AE19-62706E023703}">
                      <ahyp:hlinkClr xmlns:ahyp="http://schemas.microsoft.com/office/drawing/2018/hyperlinkcolor" val="tx"/>
                    </a:ext>
                  </a:extLst>
                </a:hlinkClick>
              </a:rPr>
              <a:t>https://www.nhs.uk/better-health/quit-smoking/vaping-myths-and-facts/</a:t>
            </a:r>
            <a:r>
              <a:rPr lang="en-GB" sz="750" dirty="0">
                <a:solidFill>
                  <a:schemeClr val="bg1"/>
                </a:solidFill>
              </a:rPr>
              <a:t> (Accessed: 9 July 2026).</a:t>
            </a:r>
            <a:r>
              <a:rPr lang="en-US" sz="750" dirty="0">
                <a:solidFill>
                  <a:schemeClr val="bg1"/>
                </a:solidFill>
              </a:rPr>
              <a:t>​</a:t>
            </a:r>
          </a:p>
          <a:p>
            <a:pPr lvl="0" fontAlgn="base"/>
            <a:r>
              <a:rPr lang="en-GB" sz="750" dirty="0">
                <a:solidFill>
                  <a:schemeClr val="bg1"/>
                </a:solidFill>
              </a:rPr>
              <a:t>NHS (2024) </a:t>
            </a:r>
            <a:r>
              <a:rPr lang="en-GB" sz="750" i="1" dirty="0">
                <a:solidFill>
                  <a:schemeClr val="bg1"/>
                </a:solidFill>
              </a:rPr>
              <a:t>Young people and vaping</a:t>
            </a:r>
            <a:r>
              <a:rPr lang="en-GB" sz="750" dirty="0">
                <a:solidFill>
                  <a:schemeClr val="bg1"/>
                </a:solidFill>
              </a:rPr>
              <a:t>. Available at: </a:t>
            </a:r>
            <a:r>
              <a:rPr lang="en-GB" sz="750" u="sng" dirty="0">
                <a:solidFill>
                  <a:schemeClr val="bg1"/>
                </a:solidFill>
                <a:hlinkClick r:id="rId14">
                  <a:extLst>
                    <a:ext uri="{A12FA001-AC4F-418D-AE19-62706E023703}">
                      <ahyp:hlinkClr xmlns:ahyp="http://schemas.microsoft.com/office/drawing/2018/hyperlinkcolor" val="tx"/>
                    </a:ext>
                  </a:extLst>
                </a:hlinkClick>
              </a:rPr>
              <a:t>https://www.nhs.uk/better-health/quit-smoking/help-others-quit/young-people-and-vaping/</a:t>
            </a:r>
            <a:r>
              <a:rPr lang="en-GB" sz="750" dirty="0">
                <a:solidFill>
                  <a:schemeClr val="bg1"/>
                </a:solidFill>
              </a:rPr>
              <a:t> (Accessed: 11 July 2026).</a:t>
            </a:r>
            <a:r>
              <a:rPr lang="en-US" sz="750" dirty="0">
                <a:solidFill>
                  <a:schemeClr val="bg1"/>
                </a:solidFill>
              </a:rPr>
              <a:t>​</a:t>
            </a:r>
          </a:p>
          <a:p>
            <a:pPr lvl="0" fontAlgn="base"/>
            <a:r>
              <a:rPr lang="en-GB" sz="750" dirty="0">
                <a:solidFill>
                  <a:schemeClr val="bg1"/>
                </a:solidFill>
              </a:rPr>
              <a:t>NHS England (2024) </a:t>
            </a:r>
            <a:r>
              <a:rPr lang="en-GB" sz="750" i="1" dirty="0">
                <a:solidFill>
                  <a:schemeClr val="bg1"/>
                </a:solidFill>
              </a:rPr>
              <a:t>Almost 1 in 10 secondary school pupils currently vape, new NHS survey shows</a:t>
            </a:r>
            <a:r>
              <a:rPr lang="en-GB" sz="750" dirty="0">
                <a:solidFill>
                  <a:schemeClr val="bg1"/>
                </a:solidFill>
              </a:rPr>
              <a:t>. Available at: </a:t>
            </a:r>
            <a:r>
              <a:rPr lang="en-GB" sz="750" u="sng" dirty="0">
                <a:solidFill>
                  <a:schemeClr val="bg1"/>
                </a:solidFill>
                <a:hlinkClick r:id="rId15">
                  <a:extLst>
                    <a:ext uri="{A12FA001-AC4F-418D-AE19-62706E023703}">
                      <ahyp:hlinkClr xmlns:ahyp="http://schemas.microsoft.com/office/drawing/2018/hyperlinkcolor" val="tx"/>
                    </a:ext>
                  </a:extLst>
                </a:hlinkClick>
              </a:rPr>
              <a:t>https://www.england.nhs.uk</a:t>
            </a:r>
            <a:r>
              <a:rPr lang="en-GB" sz="750" dirty="0">
                <a:solidFill>
                  <a:schemeClr val="bg1"/>
                </a:solidFill>
              </a:rPr>
              <a:t> (Accessed: 20 July 2026).</a:t>
            </a:r>
            <a:r>
              <a:rPr lang="en-US" sz="750" dirty="0">
                <a:solidFill>
                  <a:schemeClr val="bg1"/>
                </a:solidFill>
              </a:rPr>
              <a:t>​</a:t>
            </a:r>
          </a:p>
          <a:p>
            <a:pPr lvl="0" fontAlgn="base"/>
            <a:r>
              <a:rPr lang="en-GB" sz="750" dirty="0">
                <a:solidFill>
                  <a:schemeClr val="bg1"/>
                </a:solidFill>
              </a:rPr>
              <a:t>The Guardian (2023) 'Disposable vapes should be banned to protect children, UK paediatricians say', </a:t>
            </a:r>
            <a:r>
              <a:rPr lang="en-GB" sz="750" i="1" dirty="0">
                <a:solidFill>
                  <a:schemeClr val="bg1"/>
                </a:solidFill>
              </a:rPr>
              <a:t>The Guardian</a:t>
            </a:r>
            <a:r>
              <a:rPr lang="en-GB" sz="750" dirty="0">
                <a:solidFill>
                  <a:schemeClr val="bg1"/>
                </a:solidFill>
              </a:rPr>
              <a:t>, 6 June. Available at: </a:t>
            </a:r>
            <a:r>
              <a:rPr lang="en-GB" sz="750" u="sng" dirty="0">
                <a:solidFill>
                  <a:schemeClr val="bg1"/>
                </a:solidFill>
                <a:hlinkClick r:id="rId16">
                  <a:extLst>
                    <a:ext uri="{A12FA001-AC4F-418D-AE19-62706E023703}">
                      <ahyp:hlinkClr xmlns:ahyp="http://schemas.microsoft.com/office/drawing/2018/hyperlinkcolor" val="tx"/>
                    </a:ext>
                  </a:extLst>
                </a:hlinkClick>
              </a:rPr>
              <a:t>https://www.theguardian.com/global/2023/jun/06/disposable-vapes-should-be-banned-to-protect-children-uk-paediatricians-say</a:t>
            </a:r>
            <a:r>
              <a:rPr lang="en-GB" sz="750" dirty="0">
                <a:solidFill>
                  <a:schemeClr val="bg1"/>
                </a:solidFill>
              </a:rPr>
              <a:t> (Accessed: 15 July 2026).</a:t>
            </a:r>
            <a:r>
              <a:rPr lang="en-US" sz="750" dirty="0">
                <a:solidFill>
                  <a:schemeClr val="bg1"/>
                </a:solidFill>
              </a:rPr>
              <a:t>​</a:t>
            </a:r>
          </a:p>
          <a:p>
            <a:pPr lvl="0" fontAlgn="base"/>
            <a:r>
              <a:rPr lang="en-GB" sz="750" dirty="0">
                <a:solidFill>
                  <a:schemeClr val="bg1"/>
                </a:solidFill>
              </a:rPr>
              <a:t>UCL Institute of Epidemiology and Health Care (2024) </a:t>
            </a:r>
            <a:r>
              <a:rPr lang="en-GB" sz="750" i="1" dirty="0">
                <a:solidFill>
                  <a:schemeClr val="bg1"/>
                </a:solidFill>
              </a:rPr>
              <a:t>Nicotine use rises among young adults in England, but cigarette smoking continues to decline</a:t>
            </a:r>
            <a:r>
              <a:rPr lang="en-GB" sz="750" dirty="0">
                <a:solidFill>
                  <a:schemeClr val="bg1"/>
                </a:solidFill>
              </a:rPr>
              <a:t>. Available at: </a:t>
            </a:r>
            <a:r>
              <a:rPr lang="en-GB" sz="750" u="sng" dirty="0">
                <a:solidFill>
                  <a:schemeClr val="bg1"/>
                </a:solidFill>
                <a:hlinkClick r:id="rId17">
                  <a:extLst>
                    <a:ext uri="{A12FA001-AC4F-418D-AE19-62706E023703}">
                      <ahyp:hlinkClr xmlns:ahyp="http://schemas.microsoft.com/office/drawing/2018/hyperlinkcolor" val="tx"/>
                    </a:ext>
                  </a:extLst>
                </a:hlinkClick>
              </a:rPr>
              <a:t>https://www.ucl.ac.uk/news/2024/may/nicotine-use-rises-among-young-adults-england-cigarette-smoking-continues-decline</a:t>
            </a:r>
            <a:r>
              <a:rPr lang="en-GB" sz="750" dirty="0">
                <a:solidFill>
                  <a:schemeClr val="bg1"/>
                </a:solidFill>
              </a:rPr>
              <a:t> (Accessed: 11 July 2026).</a:t>
            </a:r>
            <a:r>
              <a:rPr lang="en-US" sz="750" dirty="0">
                <a:solidFill>
                  <a:schemeClr val="bg1"/>
                </a:solidFill>
              </a:rPr>
              <a:t>​</a:t>
            </a:r>
          </a:p>
          <a:p>
            <a:pPr lvl="0" fontAlgn="base"/>
            <a:r>
              <a:rPr lang="en-GB" sz="750" dirty="0">
                <a:solidFill>
                  <a:schemeClr val="bg1"/>
                </a:solidFill>
              </a:rPr>
              <a:t>UKMap360 (n.d.) </a:t>
            </a:r>
            <a:r>
              <a:rPr lang="en-GB" sz="750" i="1" dirty="0">
                <a:solidFill>
                  <a:schemeClr val="bg1"/>
                </a:solidFill>
              </a:rPr>
              <a:t>Map of United Kingdom (UK) regions</a:t>
            </a:r>
            <a:r>
              <a:rPr lang="en-GB" sz="750" dirty="0">
                <a:solidFill>
                  <a:schemeClr val="bg1"/>
                </a:solidFill>
              </a:rPr>
              <a:t>. Available at: </a:t>
            </a:r>
            <a:r>
              <a:rPr lang="en-GB" sz="750" u="sng" dirty="0">
                <a:solidFill>
                  <a:schemeClr val="bg1"/>
                </a:solidFill>
                <a:hlinkClick r:id="rId18">
                  <a:extLst>
                    <a:ext uri="{A12FA001-AC4F-418D-AE19-62706E023703}">
                      <ahyp:hlinkClr xmlns:ahyp="http://schemas.microsoft.com/office/drawing/2018/hyperlinkcolor" val="tx"/>
                    </a:ext>
                  </a:extLst>
                </a:hlinkClick>
              </a:rPr>
              <a:t>https://ukmap360.com/united-kingdom-%28uk%29-region-map</a:t>
            </a:r>
            <a:r>
              <a:rPr lang="en-GB" sz="750" dirty="0">
                <a:solidFill>
                  <a:schemeClr val="bg1"/>
                </a:solidFill>
              </a:rPr>
              <a:t> (Accessed: 5 August 2026).</a:t>
            </a:r>
            <a:r>
              <a:rPr lang="en-US" sz="750" dirty="0">
                <a:solidFill>
                  <a:schemeClr val="bg1"/>
                </a:solidFill>
              </a:rPr>
              <a:t>​</a:t>
            </a:r>
          </a:p>
          <a:p>
            <a:pPr lvl="0" fontAlgn="base"/>
            <a:r>
              <a:rPr lang="en-GB" sz="750" dirty="0">
                <a:solidFill>
                  <a:schemeClr val="bg1"/>
                </a:solidFill>
              </a:rPr>
              <a:t>Vape Escape (2026) </a:t>
            </a:r>
            <a:r>
              <a:rPr lang="en-GB" sz="750" i="1" dirty="0">
                <a:solidFill>
                  <a:schemeClr val="bg1"/>
                </a:solidFill>
              </a:rPr>
              <a:t>Community page of the Vape Escape mobile application</a:t>
            </a:r>
            <a:r>
              <a:rPr lang="en-GB" sz="750" dirty="0">
                <a:solidFill>
                  <a:schemeClr val="bg1"/>
                </a:solidFill>
              </a:rPr>
              <a:t> [Mobile application screenshot].</a:t>
            </a:r>
            <a:r>
              <a:rPr lang="en-US" sz="750" dirty="0">
                <a:solidFill>
                  <a:schemeClr val="bg1"/>
                </a:solidFill>
              </a:rPr>
              <a:t>​</a:t>
            </a:r>
          </a:p>
          <a:p>
            <a:pPr lvl="0" fontAlgn="base"/>
            <a:r>
              <a:rPr lang="en-GB" sz="750" dirty="0">
                <a:solidFill>
                  <a:schemeClr val="bg1"/>
                </a:solidFill>
              </a:rPr>
              <a:t>Verywell Health (2020) </a:t>
            </a:r>
            <a:r>
              <a:rPr lang="en-GB" sz="750" i="1" dirty="0">
                <a:solidFill>
                  <a:schemeClr val="bg1"/>
                </a:solidFill>
              </a:rPr>
              <a:t>What nicotine is and how it affects your body</a:t>
            </a:r>
            <a:r>
              <a:rPr lang="en-GB" sz="750" dirty="0">
                <a:solidFill>
                  <a:schemeClr val="bg1"/>
                </a:solidFill>
              </a:rPr>
              <a:t>. Available at: </a:t>
            </a:r>
            <a:r>
              <a:rPr lang="en-GB" sz="750" u="sng" dirty="0">
                <a:solidFill>
                  <a:schemeClr val="bg1"/>
                </a:solidFill>
                <a:hlinkClick r:id="rId19">
                  <a:extLst>
                    <a:ext uri="{A12FA001-AC4F-418D-AE19-62706E023703}">
                      <ahyp:hlinkClr xmlns:ahyp="http://schemas.microsoft.com/office/drawing/2018/hyperlinkcolor" val="tx"/>
                    </a:ext>
                  </a:extLst>
                </a:hlinkClick>
              </a:rPr>
              <a:t>https://www.verywellhealth.com/what-is-nicotine-5075412</a:t>
            </a:r>
            <a:r>
              <a:rPr lang="en-GB" sz="750" dirty="0">
                <a:solidFill>
                  <a:schemeClr val="bg1"/>
                </a:solidFill>
              </a:rPr>
              <a:t> (Accessed: 21 July 2026).</a:t>
            </a:r>
            <a:r>
              <a:rPr lang="en-US" sz="750" dirty="0">
                <a:solidFill>
                  <a:schemeClr val="bg1"/>
                </a:solidFill>
              </a:rPr>
              <a:t>​</a:t>
            </a:r>
          </a:p>
          <a:p>
            <a:pPr lvl="0" fontAlgn="base"/>
            <a:r>
              <a:rPr lang="en-GB" sz="750" dirty="0">
                <a:solidFill>
                  <a:schemeClr val="bg1"/>
                </a:solidFill>
              </a:rPr>
              <a:t>Wikimedia Commons (2021) </a:t>
            </a:r>
            <a:r>
              <a:rPr lang="en-GB" sz="750" i="1" dirty="0">
                <a:solidFill>
                  <a:schemeClr val="bg1"/>
                </a:solidFill>
              </a:rPr>
              <a:t>Health risks associated with vaping</a:t>
            </a:r>
            <a:r>
              <a:rPr lang="en-GB" sz="750" dirty="0">
                <a:solidFill>
                  <a:schemeClr val="bg1"/>
                </a:solidFill>
              </a:rPr>
              <a:t> [Image]. Available at: https://commons.wikimedia.org/wiki/File:Health_risks_associated_with_vaping.jpg (Accessed: 31 July 2026).</a:t>
            </a:r>
            <a:r>
              <a:rPr lang="en-US" sz="750" dirty="0">
                <a:solidFill>
                  <a:schemeClr val="bg1"/>
                </a:solidFill>
              </a:rPr>
              <a:t>​</a:t>
            </a:r>
          </a:p>
          <a:p>
            <a:pPr lvl="0" fontAlgn="base"/>
            <a:r>
              <a:rPr lang="en-GB" sz="750" dirty="0">
                <a:solidFill>
                  <a:schemeClr val="bg1"/>
                </a:solidFill>
              </a:rPr>
              <a:t>World Health Organization (2021) </a:t>
            </a:r>
            <a:r>
              <a:rPr lang="en-GB" sz="750" i="1" dirty="0">
                <a:solidFill>
                  <a:schemeClr val="bg1"/>
                </a:solidFill>
              </a:rPr>
              <a:t>WHO guideline: Recommendations on digital interventions for health system strengthening</a:t>
            </a:r>
            <a:r>
              <a:rPr lang="en-GB" sz="750" dirty="0">
                <a:solidFill>
                  <a:schemeClr val="bg1"/>
                </a:solidFill>
              </a:rPr>
              <a:t>. Geneva: World Health Organization. Available at: </a:t>
            </a:r>
            <a:r>
              <a:rPr lang="en-GB" sz="750" u="sng" dirty="0">
                <a:solidFill>
                  <a:schemeClr val="bg1"/>
                </a:solidFill>
                <a:hlinkClick r:id="rId20">
                  <a:extLst>
                    <a:ext uri="{A12FA001-AC4F-418D-AE19-62706E023703}">
                      <ahyp:hlinkClr xmlns:ahyp="http://schemas.microsoft.com/office/drawing/2018/hyperlinkcolor" val="tx"/>
                    </a:ext>
                  </a:extLst>
                </a:hlinkClick>
              </a:rPr>
              <a:t>https://www.who.int/publications/i/item/9789240030924</a:t>
            </a:r>
            <a:r>
              <a:rPr lang="en-GB" sz="750" dirty="0">
                <a:solidFill>
                  <a:schemeClr val="bg1"/>
                </a:solidFill>
              </a:rPr>
              <a:t> (Accessed: 31 July 2026).</a:t>
            </a:r>
            <a:r>
              <a:rPr lang="en-US" sz="750" dirty="0">
                <a:solidFill>
                  <a:schemeClr val="bg1"/>
                </a:solidFill>
              </a:rPr>
              <a:t>​</a:t>
            </a:r>
          </a:p>
          <a:p>
            <a:br>
              <a:rPr lang="en-GB" sz="700" dirty="0"/>
            </a:br>
            <a:endParaRPr lang="en-GB" sz="700" dirty="0">
              <a:solidFill>
                <a:schemeClr val="bg1"/>
              </a:solidFill>
            </a:endParaRPr>
          </a:p>
          <a:p>
            <a:endParaRPr lang="en-GB" dirty="0"/>
          </a:p>
        </p:txBody>
      </p:sp>
    </p:spTree>
    <p:extLst>
      <p:ext uri="{BB962C8B-B14F-4D97-AF65-F5344CB8AC3E}">
        <p14:creationId xmlns:p14="http://schemas.microsoft.com/office/powerpoint/2010/main" val="3706155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13DDD-5E35-46D0-0102-2C296FFD9B42}"/>
              </a:ext>
            </a:extLst>
          </p:cNvPr>
          <p:cNvSpPr>
            <a:spLocks noGrp="1"/>
          </p:cNvSpPr>
          <p:nvPr>
            <p:ph type="ctrTitle"/>
          </p:nvPr>
        </p:nvSpPr>
        <p:spPr>
          <a:xfrm>
            <a:off x="6919" y="70439"/>
            <a:ext cx="12178162" cy="3533581"/>
          </a:xfrm>
        </p:spPr>
        <p:txBody>
          <a:bodyPr/>
          <a:lstStyle/>
          <a:p>
            <a:r>
              <a:rPr lang="en-US" dirty="0"/>
              <a:t>Thank you</a:t>
            </a:r>
          </a:p>
        </p:txBody>
      </p:sp>
    </p:spTree>
    <p:extLst>
      <p:ext uri="{BB962C8B-B14F-4D97-AF65-F5344CB8AC3E}">
        <p14:creationId xmlns:p14="http://schemas.microsoft.com/office/powerpoint/2010/main" val="2137532734"/>
      </p:ext>
    </p:extLst>
  </p:cSld>
  <p:clrMapOvr>
    <a:masterClrMapping/>
  </p:clrMapOvr>
</p:sld>
</file>

<file path=ppt/theme/theme1.xml><?xml version="1.0" encoding="utf-8"?>
<a:theme xmlns:a="http://schemas.openxmlformats.org/drawingml/2006/main" name="Custom">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67670762_wac_SD_V12" id="{7A12FC3B-6876-4B64-BD29-85411680474D}" vid="{FAF419BD-AB88-4BA8-B634-A11C4B16F0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9" ma:contentTypeDescription="Create a new document." ma:contentTypeScope="" ma:versionID="b4c2d44543864d33d5ae424bbd8791f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635bc93f2d0aa29775d5c7e2f16e7803"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EFAE7F-5149-4C65-8FB3-6CC74C8D8D91}">
  <ds:schemaRefs>
    <ds:schemaRef ds:uri="http://purl.org/dc/dcmitype/"/>
    <ds:schemaRef ds:uri="http://schemas.microsoft.com/office/2006/metadata/properties"/>
    <ds:schemaRef ds:uri="http://www.w3.org/XML/1998/namespace"/>
    <ds:schemaRef ds:uri="http://purl.org/dc/terms/"/>
    <ds:schemaRef ds:uri="http://schemas.openxmlformats.org/package/2006/metadata/core-properties"/>
    <ds:schemaRef ds:uri="d8e79d84-78fb-44a9-92e9-d04bdd8f0359"/>
    <ds:schemaRef ds:uri="http://schemas.microsoft.com/office/2006/documentManagement/types"/>
    <ds:schemaRef ds:uri="http://purl.org/dc/elements/1.1/"/>
    <ds:schemaRef ds:uri="http://schemas.microsoft.com/office/infopath/2007/PartnerControls"/>
    <ds:schemaRef ds:uri="04c7059f-bde8-4ce9-bb0f-e52888740953"/>
  </ds:schemaRefs>
</ds:datastoreItem>
</file>

<file path=customXml/itemProps2.xml><?xml version="1.0" encoding="utf-8"?>
<ds:datastoreItem xmlns:ds="http://schemas.openxmlformats.org/officeDocument/2006/customXml" ds:itemID="{1CA918A9-726B-4A91-8209-236B8401AFFF}">
  <ds:schemaRefs>
    <ds:schemaRef ds:uri="http://schemas.microsoft.com/sharepoint/v3/contenttype/forms"/>
  </ds:schemaRefs>
</ds:datastoreItem>
</file>

<file path=customXml/itemProps3.xml><?xml version="1.0" encoding="utf-8"?>
<ds:datastoreItem xmlns:ds="http://schemas.openxmlformats.org/officeDocument/2006/customXml" ds:itemID="{6E1F21E3-7FAA-47FA-8CFA-626D7D4572E0}">
  <ds:schemaRefs>
    <ds:schemaRef ds:uri="http://schemas.microsoft.com/office/2006/metadata/contentType"/>
    <ds:schemaRef ds:uri="http://schemas.microsoft.com/office/2006/metadata/properties/metaAttributes"/>
    <ds:schemaRef ds:uri="http://www.w3.org/2000/xmlns/"/>
    <ds:schemaRef ds:uri="http://www.w3.org/2001/XMLSchema"/>
    <ds:schemaRef ds:uri="d8e79d84-78fb-44a9-92e9-d04bdd8f0359"/>
    <ds:schemaRef ds:uri="04c7059f-bde8-4ce9-bb0f-e52888740953"/>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Vapor Trail design</Template>
  <TotalTime>660</TotalTime>
  <Words>3722</Words>
  <Application>Microsoft Office PowerPoint</Application>
  <PresentationFormat>Widescreen</PresentationFormat>
  <Paragraphs>276</Paragraphs>
  <Slides>16</Slides>
  <Notes>12</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16</vt:i4>
      </vt:variant>
    </vt:vector>
  </HeadingPairs>
  <TitlesOfParts>
    <vt:vector size="27" baseType="lpstr">
      <vt:lpstr>Aptos</vt:lpstr>
      <vt:lpstr>Aptos Display</vt:lpstr>
      <vt:lpstr>Arial</vt:lpstr>
      <vt:lpstr>Calibri</vt:lpstr>
      <vt:lpstr>Century Gothic</vt:lpstr>
      <vt:lpstr>Segoe UI</vt:lpstr>
      <vt:lpstr>Symbol</vt:lpstr>
      <vt:lpstr>Wingdings</vt:lpstr>
      <vt:lpstr>Custom</vt:lpstr>
      <vt:lpstr>Office Theme</vt:lpstr>
      <vt:lpstr>1_Office Theme</vt:lpstr>
      <vt:lpstr>Vaping  Behavior among adolescents (12-18 Years)</vt:lpstr>
      <vt:lpstr>overview</vt:lpstr>
      <vt:lpstr>PowerPoint Presentation</vt:lpstr>
      <vt:lpstr>PowerPoint Presentation</vt:lpstr>
      <vt:lpstr>PowerPoint Presentation</vt:lpstr>
      <vt:lpstr>PowerPoint Presentation</vt:lpstr>
      <vt:lpstr>PowerPoint Presentation</vt:lpstr>
      <vt:lpstr>Application</vt:lpstr>
      <vt:lpstr>The Behaviour Change Wheel</vt:lpstr>
      <vt:lpstr>Applying the BCW to Deliver the Digital Intervention</vt:lpstr>
      <vt:lpstr>STAKEHOLDERS AND THEIR ROLES </vt:lpstr>
      <vt:lpstr>Barriers, Legal and Ethical Issues</vt:lpstr>
      <vt:lpstr>Benefits for Adolescents and Schools</vt:lpstr>
      <vt:lpstr>Implications for Policy, Research and Education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Vaping  Behavior among adolescents (12-18 Ages)</dc:title>
  <dc:creator>Paula Andrea Latorre Restrepo (2231782)</dc:creator>
  <cp:lastModifiedBy>Amoah, Josephine</cp:lastModifiedBy>
  <cp:revision>2</cp:revision>
  <cp:lastPrinted>2026-08-07T00:38:03Z</cp:lastPrinted>
  <dcterms:created xsi:type="dcterms:W3CDTF">2026-07-27T09:56:50Z</dcterms:created>
  <dcterms:modified xsi:type="dcterms:W3CDTF">2026-08-07T01:26:39Z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ip_UnifiedCompliancePolicyUIAction">
    <vt:lpwstr/>
  </property>
  <property fmtid="{D5CDD505-2E9C-101B-9397-08002B2CF9AE}" pid="3" name="Image">
    <vt:lpwstr>, </vt:lpwstr>
  </property>
  <property fmtid="{D5CDD505-2E9C-101B-9397-08002B2CF9AE}" pid="4" name="Status">
    <vt:lpwstr>Not started</vt:lpwstr>
  </property>
  <property fmtid="{D5CDD505-2E9C-101B-9397-08002B2CF9AE}" pid="5" name="Background">
    <vt:lpwstr>0</vt:lpwstr>
  </property>
  <property fmtid="{D5CDD505-2E9C-101B-9397-08002B2CF9AE}" pid="6" name="_ip_UnifiedCompliancePolicyProperties">
    <vt:lpwstr/>
  </property>
  <property fmtid="{D5CDD505-2E9C-101B-9397-08002B2CF9AE}" pid="7" name="ImageTagsTaxHTField">
    <vt:lpwstr/>
  </property>
  <property fmtid="{D5CDD505-2E9C-101B-9397-08002B2CF9AE}" pid="8" name="TaxCatchAll">
    <vt:lpwstr/>
  </property>
  <property fmtid="{D5CDD505-2E9C-101B-9397-08002B2CF9AE}" pid="9" name="MediaServiceKeyPoints">
    <vt:lpwstr/>
  </property>
  <property fmtid="{D5CDD505-2E9C-101B-9397-08002B2CF9AE}" pid="10" name="ContentTypeId">
    <vt:lpwstr>0x010100A20804DBFC42F64693D899720BA9B0FE</vt:lpwstr>
  </property>
</Properties>
</file>