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23"/>
  </p:notesMasterIdLst>
  <p:sldIdLst>
    <p:sldId id="257" r:id="rId2"/>
    <p:sldId id="277" r:id="rId3"/>
    <p:sldId id="258" r:id="rId4"/>
    <p:sldId id="278" r:id="rId5"/>
    <p:sldId id="279" r:id="rId6"/>
    <p:sldId id="269" r:id="rId7"/>
    <p:sldId id="259" r:id="rId8"/>
    <p:sldId id="260" r:id="rId9"/>
    <p:sldId id="261" r:id="rId10"/>
    <p:sldId id="262" r:id="rId11"/>
    <p:sldId id="263" r:id="rId12"/>
    <p:sldId id="264" r:id="rId13"/>
    <p:sldId id="266" r:id="rId14"/>
    <p:sldId id="267" r:id="rId15"/>
    <p:sldId id="268" r:id="rId16"/>
    <p:sldId id="270" r:id="rId17"/>
    <p:sldId id="271"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93842" autoAdjust="0"/>
  </p:normalViewPr>
  <p:slideViewPr>
    <p:cSldViewPr snapToGrid="0">
      <p:cViewPr varScale="1">
        <p:scale>
          <a:sx n="63" d="100"/>
          <a:sy n="63" d="100"/>
        </p:scale>
        <p:origin x="612" y="52"/>
      </p:cViewPr>
      <p:guideLst>
        <p:guide orient="horz" pos="2160"/>
        <p:guide pos="3840"/>
      </p:guideLst>
    </p:cSldViewPr>
  </p:slideViewPr>
  <p:outlineViewPr>
    <p:cViewPr>
      <p:scale>
        <a:sx n="33" d="100"/>
        <a:sy n="33" d="100"/>
      </p:scale>
      <p:origin x="0" y="-582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ABA3A0-1082-493B-AF6A-5F84D72A804B}" type="datetimeFigureOut">
              <a:rPr lang="en-IN" smtClean="0"/>
              <a:pPr/>
              <a:t>05-12-2020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5FF7EB-B47B-4A5A-B2DA-0F80FA76C5BB}" type="slidenum">
              <a:rPr lang="en-IN" smtClean="0"/>
              <a:pPr/>
              <a:t>‹#›</a:t>
            </a:fld>
            <a:endParaRPr lang="en-IN"/>
          </a:p>
        </p:txBody>
      </p:sp>
    </p:spTree>
    <p:extLst>
      <p:ext uri="{BB962C8B-B14F-4D97-AF65-F5344CB8AC3E}">
        <p14:creationId xmlns:p14="http://schemas.microsoft.com/office/powerpoint/2010/main" val="1411410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academia.edu/31176474/Organization_Culture_Theory_From_Organizational_Culture_of_Schein_to_Appreciative_Inquiry_of_Cooperrider_and_Whitney" TargetMode="External"/><Relationship Id="rId7" Type="http://schemas.openxmlformats.org/officeDocument/2006/relationships/hyperlink" Target="http://organisationsethnologie.de/index_htm_files/Allaire_1984.pdf"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ijbssnet.com/journals/Vol._1_No._3_December_2010/4.pdf" TargetMode="External"/><Relationship Id="rId5" Type="http://schemas.openxmlformats.org/officeDocument/2006/relationships/hyperlink" Target="https://journal-archieves14.webs.com/975-985.pdf" TargetMode="External"/><Relationship Id="rId4" Type="http://schemas.openxmlformats.org/officeDocument/2006/relationships/hyperlink" Target="https://www.ipa.ie/_fileUpload/Documents/CPMR_DP_40_Understanding_Managing_Org_Culture.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1</a:t>
            </a:fld>
            <a:endParaRPr lang="en-IN"/>
          </a:p>
        </p:txBody>
      </p:sp>
    </p:spTree>
    <p:extLst>
      <p:ext uri="{BB962C8B-B14F-4D97-AF65-F5344CB8AC3E}">
        <p14:creationId xmlns:p14="http://schemas.microsoft.com/office/powerpoint/2010/main" val="2147840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Arial" panose="020B0604020202020204" pitchFamily="34" charset="0"/>
              </a:rPr>
              <a:t>These five articles were chosen for the research because these articles serve the purpose of research on Organisational Culture as well as these researches seemed the most apparent. Also these articles were the most recent articles which cover the topic in depth.</a:t>
            </a:r>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4</a:t>
            </a:fld>
            <a:endParaRPr lang="en-IN"/>
          </a:p>
        </p:txBody>
      </p:sp>
    </p:spTree>
    <p:extLst>
      <p:ext uri="{BB962C8B-B14F-4D97-AF65-F5344CB8AC3E}">
        <p14:creationId xmlns:p14="http://schemas.microsoft.com/office/powerpoint/2010/main" val="4275595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1200"/>
              </a:spcBef>
              <a:spcAft>
                <a:spcPts val="1200"/>
              </a:spcAft>
            </a:pPr>
            <a:r>
              <a:rPr lang="en-GB" sz="1800" b="0" i="0" u="none" strike="noStrike" dirty="0">
                <a:solidFill>
                  <a:srgbClr val="000000"/>
                </a:solidFill>
                <a:effectLst/>
                <a:latin typeface="Arial" panose="020B0604020202020204" pitchFamily="34" charset="0"/>
              </a:rPr>
              <a:t>Article 1: this uses descriptive methodology for the research.</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Article 2: uses primary sources for the methodology of the research</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Article 3: this uses the descriptive methodology</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Article 4: utilises the qualitative form of methodology for entertaining the research</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Article 5: uses both quantitative and experimental approach for the analysis of its data and research methodology.</a:t>
            </a:r>
            <a:endParaRPr lang="en-GB" b="0" dirty="0">
              <a:effectLst/>
            </a:endParaRPr>
          </a:p>
          <a:p>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6</a:t>
            </a:fld>
            <a:endParaRPr lang="en-IN"/>
          </a:p>
        </p:txBody>
      </p:sp>
    </p:spTree>
    <p:extLst>
      <p:ext uri="{BB962C8B-B14F-4D97-AF65-F5344CB8AC3E}">
        <p14:creationId xmlns:p14="http://schemas.microsoft.com/office/powerpoint/2010/main" val="3317694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highlight>
                  <a:srgbClr val="FFFFFF"/>
                </a:highlight>
                <a:latin typeface="Times New Roman" panose="02020603050405020304" pitchFamily="18" charset="0"/>
                <a:ea typeface="Times New Roman" panose="02020603050405020304" pitchFamily="18" charset="0"/>
              </a:rPr>
              <a:t>Author 1: </a:t>
            </a:r>
            <a:r>
              <a:rPr lang="en-GB" sz="1800" dirty="0">
                <a:effectLst/>
                <a:latin typeface="Times New Roman" panose="02020603050405020304" pitchFamily="18" charset="0"/>
                <a:ea typeface="Times New Roman" panose="02020603050405020304" pitchFamily="18" charset="0"/>
              </a:rPr>
              <a:t>The Organisation is a youthful science in correlation with other rational instructions. He reflects the progress of the organisation, typically starting with Taylor and Weber. It is the most important development in the past to see how alliances function. His paper addresses the theory of interaction culture and is separated as follows: from its beginning points, the introduction addresses the developments of the connection and interaction concept with itemised descriptions.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highlight>
                  <a:srgbClr val="FFFFFF"/>
                </a:highligh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highlight>
                  <a:srgbClr val="FFFFFF"/>
                </a:highlight>
                <a:latin typeface="Times New Roman" panose="02020603050405020304" pitchFamily="18" charset="0"/>
                <a:ea typeface="Times New Roman" panose="02020603050405020304" pitchFamily="18" charset="0"/>
              </a:rPr>
              <a:t>Author 2</a:t>
            </a:r>
            <a:r>
              <a:rPr lang="en-GB" sz="1800" dirty="0">
                <a:effectLst/>
                <a:highlight>
                  <a:srgbClr val="FFFFFF"/>
                </a:highligh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As per Orla O'Donnell and Richard Boyle in this investigation analyses proof that shows why social administration is essential to the viable improvement of both the operational profitability and in large scale terms, the progress program of the public area. Based on the public and global writing inspected and meets held, direction is given on the best way to adapt all the more viably to the network, and the points to be tended to regarding its dynamic commitment and utilization of the public area are featured.</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highlight>
                  <a:srgbClr val="FFFFFF"/>
                </a:highligh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highlight>
                  <a:srgbClr val="FFFFFF"/>
                </a:highlight>
                <a:latin typeface="Times New Roman" panose="02020603050405020304" pitchFamily="18" charset="0"/>
                <a:ea typeface="Times New Roman" panose="02020603050405020304" pitchFamily="18" charset="0"/>
              </a:rPr>
              <a:t>Author 3:</a:t>
            </a:r>
            <a:r>
              <a:rPr lang="en-GB" sz="1800" dirty="0">
                <a:effectLst/>
                <a:highlight>
                  <a:srgbClr val="FFFFFF"/>
                </a:highlight>
                <a:latin typeface="Times New Roman" panose="02020603050405020304" pitchFamily="18" charset="0"/>
                <a:ea typeface="Times New Roman" panose="02020603050405020304" pitchFamily="18" charset="0"/>
              </a:rPr>
              <a:t> As per Fakhar Shahzad, he focuses on identifying and assessing the organisational culture and its effect on organisational success through an examination of current research studies and models related to organisational culture and performance. The purpose of his article is to illustrate conceptualization, to quantify and to analyse different principles of organisational culture and efficiency. Analysing the broad literature, it is observed that corporate culture has a profound influence on the diverse process of organisations, workers and their results (McSherry </a:t>
            </a:r>
            <a:r>
              <a:rPr lang="en-GB" sz="1800" i="1" dirty="0">
                <a:effectLst/>
                <a:highlight>
                  <a:srgbClr val="FFFFFF"/>
                </a:highlight>
                <a:latin typeface="Times New Roman" panose="02020603050405020304" pitchFamily="18" charset="0"/>
                <a:ea typeface="Times New Roman" panose="02020603050405020304" pitchFamily="18" charset="0"/>
              </a:rPr>
              <a:t>et al., </a:t>
            </a:r>
            <a:r>
              <a:rPr lang="en-GB" sz="1800" dirty="0">
                <a:effectLst/>
                <a:highlight>
                  <a:srgbClr val="FFFFFF"/>
                </a:highlight>
                <a:latin typeface="Times New Roman" panose="02020603050405020304" pitchFamily="18" charset="0"/>
                <a:ea typeface="Times New Roman" panose="02020603050405020304" pitchFamily="18" charset="0"/>
              </a:rPr>
              <a:t>2018). It also explains the various facets of society. Data demonstrates that if workers are dedicated and share the same expectations and value as each company, they will improve their success towards achieving the overall organisational objectives.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highlight>
                  <a:srgbClr val="FFFFFF"/>
                </a:highligh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highlight>
                  <a:srgbClr val="FFFFFF"/>
                </a:highlight>
                <a:latin typeface="Times New Roman" panose="02020603050405020304" pitchFamily="18" charset="0"/>
                <a:ea typeface="Times New Roman" panose="02020603050405020304" pitchFamily="18" charset="0"/>
              </a:rPr>
              <a:t>Author 4</a:t>
            </a:r>
            <a:r>
              <a:rPr lang="en-GB" sz="1800" dirty="0">
                <a:effectLst/>
                <a:highlight>
                  <a:srgbClr val="FFFFFF"/>
                </a:highligh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He focuses on the concept and evaluation of corporate culture, according to Ismael Yonis' article, and provides insight into important research on the subject. It also reveals insight into writing regarding culture-execution. Likewise, the review paper reveals insight into the meaning, conceptualization, and organisational implementation calculation. Likewise, this study paper revealed separate inquiries linked to organisational culture and operating implementation.</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effectLst/>
                <a:highlight>
                  <a:srgbClr val="FFFFFF"/>
                </a:highlight>
                <a:latin typeface="Times New Roman" panose="02020603050405020304" pitchFamily="18" charset="0"/>
                <a:ea typeface="Times New Roman" panose="02020603050405020304" pitchFamily="18" charset="0"/>
              </a:rPr>
              <a:t>Author 5</a:t>
            </a:r>
            <a:r>
              <a:rPr lang="en-GB" sz="1800" dirty="0">
                <a:effectLst/>
                <a:highlight>
                  <a:srgbClr val="FFFFFF"/>
                </a:highlight>
                <a:latin typeface="Times New Roman" panose="02020603050405020304" pitchFamily="18" charset="0"/>
                <a:ea typeface="Times New Roman" panose="02020603050405020304" pitchFamily="18" charset="0"/>
              </a:rPr>
              <a:t>: According to Yvan Allaire, the study is to provide a typology of schools of thought in cultural anthropology, then to view the emerging notions of the organisational culture. And finally, to pull together an integrative concept of organisational culture as a useful metaphor.</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905FF7EB-B47B-4A5A-B2DA-0F80FA76C5BB}" type="slidenum">
              <a:rPr lang="en-IN" smtClean="0"/>
              <a:pPr/>
              <a:t>7</a:t>
            </a:fld>
            <a:endParaRPr lang="en-IN"/>
          </a:p>
        </p:txBody>
      </p:sp>
    </p:spTree>
    <p:extLst>
      <p:ext uri="{BB962C8B-B14F-4D97-AF65-F5344CB8AC3E}">
        <p14:creationId xmlns:p14="http://schemas.microsoft.com/office/powerpoint/2010/main" val="4064227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1200"/>
              </a:spcBef>
              <a:spcAft>
                <a:spcPts val="1200"/>
              </a:spcAft>
            </a:pPr>
            <a:r>
              <a:rPr lang="en-GB" sz="1800" b="0" i="0" u="none" strike="noStrike" dirty="0">
                <a:solidFill>
                  <a:srgbClr val="000000"/>
                </a:solidFill>
                <a:effectLst/>
                <a:latin typeface="Arial" panose="020B0604020202020204" pitchFamily="34" charset="0"/>
              </a:rPr>
              <a:t> In the first article I agree with the author about having a core understanding of the cultural organisation, he points out a formal definition of organisational culture. All organisations have culture, some seem to have stronger and more deeply rooted culture. However there is one part where it is disagreed that the volunteer organizations is a more stressful culture than other types of organisation.</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In the second article the agreeable part was that leadership is important in determining the effectiveness of culture change. However none of the parts seemed to be disagreeable.</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In the third article the author proposed that culture is the base of the organisation without proper awareness of organisational culture it is not possible to assist with greater profits and revenues. However the part that organisational culture should be developed so that it continuously develops employee performance and quality of awareness is disagreeable as too much pressure on the employees can also turn them into poor performing employees.</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In the fourth article the author said that the culture idea must be learned and shared in the organization which very meaningful however he also stated that “Shared beliefs and values which are in directly opposite to the values and beliefs of the broader organizational culture recognized as countercultures, it mostly formed around a forceful manager or leader” which is probably not that true.</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In the fifth article the agreeable part said by the author is that the culture is a set of functional cognitions organised into a system. </a:t>
            </a:r>
            <a:endParaRPr lang="en-GB" b="0" dirty="0">
              <a:effectLst/>
            </a:endParaRPr>
          </a:p>
          <a:p>
            <a:br>
              <a:rPr lang="en-GB" dirty="0"/>
            </a:br>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8</a:t>
            </a:fld>
            <a:endParaRPr lang="en-IN"/>
          </a:p>
        </p:txBody>
      </p:sp>
    </p:spTree>
    <p:extLst>
      <p:ext uri="{BB962C8B-B14F-4D97-AF65-F5344CB8AC3E}">
        <p14:creationId xmlns:p14="http://schemas.microsoft.com/office/powerpoint/2010/main" val="1220309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1200"/>
              </a:spcBef>
              <a:spcAft>
                <a:spcPts val="1200"/>
              </a:spcAft>
            </a:pPr>
            <a:r>
              <a:rPr lang="en-GB" sz="1800" b="0" i="0" u="none" strike="noStrike" dirty="0">
                <a:solidFill>
                  <a:srgbClr val="000000"/>
                </a:solidFill>
                <a:effectLst/>
                <a:latin typeface="Arial" panose="020B0604020202020204" pitchFamily="34" charset="0"/>
              </a:rPr>
              <a:t>The First article mostly contains theoretical data, it has included several theories, for instance Classic Organisation Theory, Neoclassical Organisation Theory, Human Resource Theory and several other theories have been used in this article.</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second article also contains only theoretical data it produces some of the key issues that are faced by the organisational during the maintenance of culture. This research presents the issues and impacts of organisational culture in an understandable manner using purely theoretical studies.</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third article is theoretical but there are few instances where data is being used; this article describes the different types of culture present in an organisation.</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fourth article uses purely theoretical data; it provides the reader with several definitions of organisational culture by different authors and also explains financial performance and Hofstede's organisational culture with depth.</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fifth article utilises both theoretical and data from different organisations to discuss the culture and the conceptual framework of culture.</a:t>
            </a:r>
            <a:endParaRPr lang="en-GB" b="0" dirty="0">
              <a:effectLst/>
            </a:endParaRPr>
          </a:p>
          <a:p>
            <a:br>
              <a:rPr lang="en-GB" dirty="0"/>
            </a:br>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9</a:t>
            </a:fld>
            <a:endParaRPr lang="en-IN"/>
          </a:p>
        </p:txBody>
      </p:sp>
    </p:spTree>
    <p:extLst>
      <p:ext uri="{BB962C8B-B14F-4D97-AF65-F5344CB8AC3E}">
        <p14:creationId xmlns:p14="http://schemas.microsoft.com/office/powerpoint/2010/main" val="2528233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1200"/>
              </a:spcBef>
              <a:spcAft>
                <a:spcPts val="1200"/>
              </a:spcAft>
            </a:pPr>
            <a:r>
              <a:rPr lang="en-GB" sz="1800" b="0" i="0" u="none" strike="noStrike" dirty="0">
                <a:solidFill>
                  <a:srgbClr val="000000"/>
                </a:solidFill>
                <a:effectLst/>
                <a:latin typeface="Arial" panose="020B0604020202020204" pitchFamily="34" charset="0"/>
              </a:rPr>
              <a:t>In the first article the main area of concentration are the several theories of organisational culture, this article has used most of the materials available to define from organisational culture to human resource management in an organisation. It provides the most basic knowledge of what the theories present.</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In the second article the main perspective of the author is to present the issues that the organisations face and also how the challenges could be mitigated for the organisation. The article has used several theories to show the issues of culture and then presented knowledge in how to mitigate them.</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third article has mostly the information about the cultures present in an organisation and how different organisations require various organisational cultures to maintain effectiveness in productivity.</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fourth article presents the idea of organizational culture. It revolves around the explanation of culture by defining it from the point of view of different authors and explains using Hofstede's culture theory.</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fifth article presents the most data related explanation of organisational culture it has used organisations like Levi’s Strauss to entertain the data and analyse with applying appropriate theories to conclude the results.</a:t>
            </a:r>
            <a:endParaRPr lang="en-GB" b="0" dirty="0">
              <a:effectLst/>
            </a:endParaRPr>
          </a:p>
          <a:p>
            <a:br>
              <a:rPr lang="en-GB" dirty="0"/>
            </a:br>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10</a:t>
            </a:fld>
            <a:endParaRPr lang="en-IN"/>
          </a:p>
        </p:txBody>
      </p:sp>
    </p:spTree>
    <p:extLst>
      <p:ext uri="{BB962C8B-B14F-4D97-AF65-F5344CB8AC3E}">
        <p14:creationId xmlns:p14="http://schemas.microsoft.com/office/powerpoint/2010/main" val="3763197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principal article recommended that the different public science associations should comprehend their inside culture as well as the way of life ascribes most appropriate to advancing wanted practices with respect to the science framework in general. </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subsequent article adds to the mindfulness and comprehension of culture the executives in open areas. The test for them is to make an interpretation of the comprehension into common sense measures in open area associations to additional reinforce modernisation and convey everyday administration of activities. </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third article shows that each person in the association has an alternate culture and they first attempt to change with the standards and estimations of the association. This selection of the way of life of association is useful for the workers to perform adequately. </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fourth article essentially infers that the most urgent factor that will decide hierarchical accomplishment than public or word related culture is not the authoritative culture practice. Instead the investigation of authoritative culture ought to henceforth investigate contrasts in hierarchical culture which recognized one authoritative culture from another. The fifth article demonstrated a fascinating assortment of cultural options and intimations. In particular numerous writings on organisation, the primary finding of this study was that organisation culture is a powerful tool for interpreting organisational life and behaviour and for understanding the process of decay adaptation and radical change in the organisation.</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905FF7EB-B47B-4A5A-B2DA-0F80FA76C5BB}" type="slidenum">
              <a:rPr lang="en-IN" smtClean="0"/>
              <a:pPr/>
              <a:t>11</a:t>
            </a:fld>
            <a:endParaRPr lang="en-IN"/>
          </a:p>
        </p:txBody>
      </p:sp>
    </p:spTree>
    <p:extLst>
      <p:ext uri="{BB962C8B-B14F-4D97-AF65-F5344CB8AC3E}">
        <p14:creationId xmlns:p14="http://schemas.microsoft.com/office/powerpoint/2010/main" val="1910512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1200"/>
              </a:spcBef>
              <a:spcAft>
                <a:spcPts val="1200"/>
              </a:spcAft>
            </a:pPr>
            <a:r>
              <a:rPr lang="en-GB" sz="1800" b="0" i="0" u="none" strike="noStrike" dirty="0">
                <a:solidFill>
                  <a:srgbClr val="000000"/>
                </a:solidFill>
                <a:effectLst/>
                <a:latin typeface="Arial" panose="020B0604020202020204" pitchFamily="34" charset="0"/>
              </a:rPr>
              <a:t>The first article limitations is that it only uses theoretical information to describe and analyse the organisational culture</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second article was based on a public organisation and therefore the data cannot be used for the private organisation as both could differ in organisational culture greatly.</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third article based the whole research from an individual's perspective therefore the data cannot be used to relate with organisational perspective.</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fourth article limitation is that the organisational culture was based more on differences in norms and shared practices which was learned at the workplace and considered as valid within the boundaries of the specific organisation.</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fifth article has a limitation that the research was done specifically on one organisation and different organisations could provide different results.</a:t>
            </a:r>
            <a:endParaRPr lang="en-GB" b="0" dirty="0">
              <a:effectLst/>
            </a:endParaRPr>
          </a:p>
          <a:p>
            <a:br>
              <a:rPr lang="en-GB" dirty="0"/>
            </a:br>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12</a:t>
            </a:fld>
            <a:endParaRPr lang="en-IN"/>
          </a:p>
        </p:txBody>
      </p:sp>
    </p:spTree>
    <p:extLst>
      <p:ext uri="{BB962C8B-B14F-4D97-AF65-F5344CB8AC3E}">
        <p14:creationId xmlns:p14="http://schemas.microsoft.com/office/powerpoint/2010/main" val="4062863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1200"/>
              </a:spcBef>
              <a:spcAft>
                <a:spcPts val="1200"/>
              </a:spcAft>
            </a:pPr>
            <a:r>
              <a:rPr lang="en-GB" sz="1800" b="0" i="0" u="none" strike="noStrike" dirty="0">
                <a:solidFill>
                  <a:srgbClr val="000000"/>
                </a:solidFill>
                <a:effectLst/>
                <a:latin typeface="Arial" panose="020B0604020202020204" pitchFamily="34" charset="0"/>
              </a:rPr>
              <a:t> The main issues raised in article 1 is how theories help in organisational culture.</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second article main question is how the public organisations differ from private organisations culture</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third article issue is that it concerns individuals and their behaviours which is directly correlated to the organisational structure, it revolves around human behaviour and relates with the organisational culture.</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fourth article concerns the boundaries of organisational culture and how they could stop the organisations from performing in their full potential.</a:t>
            </a:r>
            <a:endParaRPr lang="en-GB" b="0" dirty="0">
              <a:effectLst/>
            </a:endParaRPr>
          </a:p>
          <a:p>
            <a:pPr rtl="0">
              <a:spcBef>
                <a:spcPts val="1200"/>
              </a:spcBef>
              <a:spcAft>
                <a:spcPts val="1200"/>
              </a:spcAft>
            </a:pPr>
            <a:r>
              <a:rPr lang="en-GB" sz="1800" b="0" i="0" u="none" strike="noStrike" dirty="0">
                <a:solidFill>
                  <a:srgbClr val="000000"/>
                </a:solidFill>
                <a:effectLst/>
                <a:latin typeface="Arial" panose="020B0604020202020204" pitchFamily="34" charset="0"/>
              </a:rPr>
              <a:t>The fourth article's main issue is the cultural management in a selected organisation.</a:t>
            </a:r>
            <a:endParaRPr lang="en-GB" b="0" dirty="0">
              <a:effectLst/>
            </a:endParaRPr>
          </a:p>
          <a:p>
            <a:br>
              <a:rPr lang="en-GB" dirty="0"/>
            </a:br>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13</a:t>
            </a:fld>
            <a:endParaRPr lang="en-IN"/>
          </a:p>
        </p:txBody>
      </p:sp>
    </p:spTree>
    <p:extLst>
      <p:ext uri="{BB962C8B-B14F-4D97-AF65-F5344CB8AC3E}">
        <p14:creationId xmlns:p14="http://schemas.microsoft.com/office/powerpoint/2010/main" val="1668250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above issues are explained in an appropriate manner with each article closely following the issues mentioned and analysing the issues and challenges that are faced in the organisation, they all use different approaches and address different issues.</a:t>
            </a:r>
            <a:endParaRPr lang="en-IN" dirty="0"/>
          </a:p>
          <a:p>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14</a:t>
            </a:fld>
            <a:endParaRPr lang="en-IN"/>
          </a:p>
        </p:txBody>
      </p:sp>
    </p:spTree>
    <p:extLst>
      <p:ext uri="{BB962C8B-B14F-4D97-AF65-F5344CB8AC3E}">
        <p14:creationId xmlns:p14="http://schemas.microsoft.com/office/powerpoint/2010/main" val="3107624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no validity in any of the articles used as they all use universally applied theories which are even used in today's time, also none of the articles are older than 10 years and therefore it could be concluded that the articles used are active and resourceful in today's date as well</a:t>
            </a:r>
            <a:endParaRPr lang="en-IN" dirty="0"/>
          </a:p>
          <a:p>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15</a:t>
            </a:fld>
            <a:endParaRPr lang="en-IN"/>
          </a:p>
        </p:txBody>
      </p:sp>
    </p:spTree>
    <p:extLst>
      <p:ext uri="{BB962C8B-B14F-4D97-AF65-F5344CB8AC3E}">
        <p14:creationId xmlns:p14="http://schemas.microsoft.com/office/powerpoint/2010/main" val="36176147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 articles contribute to learning organisational culture by applying several theories and explaining and by using some selected organisations to do research. Yes the articles provide original contributions to learning by providing a specific conclusion in the end contributing majorly to the studies.</a:t>
            </a:r>
          </a:p>
          <a:p>
            <a:endParaRPr lang="en-IN" dirty="0"/>
          </a:p>
          <a:p>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17</a:t>
            </a:fld>
            <a:endParaRPr lang="en-IN"/>
          </a:p>
        </p:txBody>
      </p:sp>
    </p:spTree>
    <p:extLst>
      <p:ext uri="{BB962C8B-B14F-4D97-AF65-F5344CB8AC3E}">
        <p14:creationId xmlns:p14="http://schemas.microsoft.com/office/powerpoint/2010/main" val="22301467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researches are well balanced and also the presentation has answered all the questions with proper understanding and analysis of the articles. It could be concluded that all of the articles are of fair use. And furthermore the articles provide very appropriate conclusions and could be regarded as the proper research materials for the organisational culture.</a:t>
            </a:r>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18</a:t>
            </a:fld>
            <a:endParaRPr lang="en-IN"/>
          </a:p>
        </p:txBody>
      </p:sp>
    </p:spTree>
    <p:extLst>
      <p:ext uri="{BB962C8B-B14F-4D97-AF65-F5344CB8AC3E}">
        <p14:creationId xmlns:p14="http://schemas.microsoft.com/office/powerpoint/2010/main" val="6958285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dirty="0"/>
              <a:t>Article 1: </a:t>
            </a:r>
            <a:r>
              <a:rPr lang="en-IN" sz="1200" dirty="0">
                <a:hlinkClick r:id="rId3"/>
              </a:rPr>
              <a:t>https://www.academia.edu/31176474/Organization_Culture_Theory_From_Organizational_Culture_of_Schein_to_Appreciative_Inquiry_of_Cooperrider_and_Whitney</a:t>
            </a:r>
            <a:endParaRPr lang="en-IN" sz="1200" dirty="0"/>
          </a:p>
          <a:p>
            <a:endParaRPr lang="en-IN" sz="1200" dirty="0"/>
          </a:p>
          <a:p>
            <a:r>
              <a:rPr lang="en-IN" sz="1200" dirty="0"/>
              <a:t>Article 2: </a:t>
            </a:r>
            <a:r>
              <a:rPr lang="en-IN" sz="1200" dirty="0">
                <a:hlinkClick r:id="rId4"/>
              </a:rPr>
              <a:t>https://www.ipa.ie/_fileUpload/Documents/CPMR_DP_40_Understanding_Managing_Org_Culture.pdf</a:t>
            </a:r>
            <a:endParaRPr lang="en-IN" sz="1200" dirty="0"/>
          </a:p>
          <a:p>
            <a:endParaRPr lang="en-IN" sz="1200" dirty="0"/>
          </a:p>
          <a:p>
            <a:r>
              <a:rPr lang="en-IN" sz="1200" dirty="0"/>
              <a:t>Article 3: </a:t>
            </a:r>
            <a:r>
              <a:rPr lang="en-IN" sz="1200" dirty="0">
                <a:hlinkClick r:id="rId5"/>
              </a:rPr>
              <a:t>https://journal-archieves14.webs.com/975-985.pdf</a:t>
            </a:r>
            <a:endParaRPr lang="en-IN" sz="1200" dirty="0"/>
          </a:p>
          <a:p>
            <a:endParaRPr lang="en-IN" sz="1200" dirty="0"/>
          </a:p>
          <a:p>
            <a:r>
              <a:rPr lang="en-IN" sz="1200" dirty="0"/>
              <a:t>Article 4: </a:t>
            </a:r>
            <a:r>
              <a:rPr lang="en-IN" sz="1200" dirty="0">
                <a:hlinkClick r:id="rId6"/>
              </a:rPr>
              <a:t>http://ijbssnet.com/journals/Vol._1_No._3_December_2010/4.pdf</a:t>
            </a:r>
            <a:endParaRPr lang="en-IN" sz="1200" dirty="0"/>
          </a:p>
          <a:p>
            <a:endParaRPr lang="en-IN" sz="1200" dirty="0"/>
          </a:p>
          <a:p>
            <a:r>
              <a:rPr lang="en-IN" sz="1200" dirty="0"/>
              <a:t>Article 5: </a:t>
            </a:r>
            <a:r>
              <a:rPr lang="en-IN" sz="1200" b="0" i="0" u="sng" strike="noStrike" dirty="0">
                <a:solidFill>
                  <a:srgbClr val="1155CC"/>
                </a:solidFill>
                <a:effectLst/>
                <a:latin typeface="Arial" panose="020B0604020202020204" pitchFamily="34" charset="0"/>
                <a:hlinkClick r:id="rId7"/>
              </a:rPr>
              <a:t>http://organisationsethnologie.de/index_htm_files/Allaire_1984.pdf</a:t>
            </a:r>
            <a:endParaRPr lang="en-IN" sz="1200" dirty="0"/>
          </a:p>
          <a:p>
            <a:endParaRPr lang="en-IN" sz="1200" dirty="0"/>
          </a:p>
          <a:p>
            <a:endParaRPr lang="en-IN" dirty="0"/>
          </a:p>
        </p:txBody>
      </p:sp>
      <p:sp>
        <p:nvSpPr>
          <p:cNvPr id="4" name="Slide Number Placeholder 3"/>
          <p:cNvSpPr>
            <a:spLocks noGrp="1"/>
          </p:cNvSpPr>
          <p:nvPr>
            <p:ph type="sldNum" sz="quarter" idx="5"/>
          </p:nvPr>
        </p:nvSpPr>
        <p:spPr/>
        <p:txBody>
          <a:bodyPr/>
          <a:lstStyle/>
          <a:p>
            <a:fld id="{905FF7EB-B47B-4A5A-B2DA-0F80FA76C5BB}" type="slidenum">
              <a:rPr lang="en-IN" smtClean="0"/>
              <a:pPr/>
              <a:t>21</a:t>
            </a:fld>
            <a:endParaRPr lang="en-IN"/>
          </a:p>
        </p:txBody>
      </p:sp>
    </p:spTree>
    <p:extLst>
      <p:ext uri="{BB962C8B-B14F-4D97-AF65-F5344CB8AC3E}">
        <p14:creationId xmlns:p14="http://schemas.microsoft.com/office/powerpoint/2010/main" val="216852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48CE3D-E38D-4290-ABD1-2F91FEE61F35}"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667419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30634F-EAB6-48F9-A55B-A8A9A9EB85DF}"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256088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32C7C5-7EF8-4F9A-96AE-73824E872E4C}"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1177371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764AE5-F838-4E86-9BD8-78BCFF3A0778}" type="datetime1">
              <a:rPr lang="en-IN" smtClean="0"/>
              <a:t>05-12-2020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2924060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ADCC61-6FAE-4E29-93C6-F0DAEB92A083}" type="datetime1">
              <a:rPr lang="en-IN" smtClean="0"/>
              <a:t>05-12-2020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239037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718513-2822-40DB-B8FA-5853EA6AC4F3}" type="datetime1">
              <a:rPr lang="en-IN" smtClean="0"/>
              <a:t>05-12-2020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3568630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B8B092-A49C-43F4-BCE9-DA431E2A7BC4}" type="datetime1">
              <a:rPr lang="en-IN" smtClean="0"/>
              <a:t>05-12-2020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4051897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A912D-BB9D-4008-B286-DC4F9090E080}" type="datetime1">
              <a:rPr lang="en-IN" smtClean="0"/>
              <a:t>05-12-2020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3041469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AC5F5BC-B1EC-4794-9C93-A559F74161BF}" type="slidenum">
              <a:rPr lang="en-IN" smtClean="0"/>
              <a:pPr/>
              <a:t>‹#›</a:t>
            </a:fld>
            <a:endParaRPr lang="en-IN"/>
          </a:p>
        </p:txBody>
      </p:sp>
      <p:sp>
        <p:nvSpPr>
          <p:cNvPr id="5" name="Date Placeholder 4"/>
          <p:cNvSpPr>
            <a:spLocks noGrp="1"/>
          </p:cNvSpPr>
          <p:nvPr>
            <p:ph type="dt" sz="half" idx="10"/>
          </p:nvPr>
        </p:nvSpPr>
        <p:spPr/>
        <p:txBody>
          <a:bodyPr/>
          <a:lstStyle/>
          <a:p>
            <a:fld id="{22FF3C47-66D1-43C5-93AD-5DE23D98FA45}" type="datetime1">
              <a:rPr lang="en-IN" smtClean="0"/>
              <a:t>05-12-2020</a:t>
            </a:fld>
            <a:endParaRPr lang="en-IN"/>
          </a:p>
        </p:txBody>
      </p:sp>
    </p:spTree>
    <p:extLst>
      <p:ext uri="{BB962C8B-B14F-4D97-AF65-F5344CB8AC3E}">
        <p14:creationId xmlns:p14="http://schemas.microsoft.com/office/powerpoint/2010/main" val="295566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3FFD01-5658-4340-8707-FA56CBAD1BD0}"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1798207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89D0AD-E118-411F-98ED-FF55ECE4C632}"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75627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5AFB5E-92F3-45A3-B4E9-981C33F74010}"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719418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4F295C-7B2D-4C19-865A-6ACD206DB1D7}"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8155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A47FAC-09B2-4E14-91E5-42D7DBC659E1}"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2335717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31E48F-374D-4B58-B55F-9668AF27C5FC}"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37943767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72E6-010E-417C-904B-B0A76EFF38DF}" type="datetime1">
              <a:rPr lang="en-IN" smtClean="0"/>
              <a:t>05-12-2020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C5F5BC-B1EC-4794-9C93-A559F74161BF}" type="slidenum">
              <a:rPr lang="en-IN" smtClean="0"/>
              <a:pPr/>
              <a:t>‹#›</a:t>
            </a:fld>
            <a:endParaRPr lang="en-IN"/>
          </a:p>
        </p:txBody>
      </p:sp>
    </p:spTree>
    <p:extLst>
      <p:ext uri="{BB962C8B-B14F-4D97-AF65-F5344CB8AC3E}">
        <p14:creationId xmlns:p14="http://schemas.microsoft.com/office/powerpoint/2010/main" val="240892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8C7A8E4-4148-46B7-801C-20D03156D1DF}" type="datetime1">
              <a:rPr lang="en-IN" smtClean="0"/>
              <a:t>05-12-2020</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AC5F5BC-B1EC-4794-9C93-A559F74161BF}" type="slidenum">
              <a:rPr lang="en-IN" smtClean="0"/>
              <a:pPr/>
              <a:t>‹#›</a:t>
            </a:fld>
            <a:endParaRPr lang="en-IN"/>
          </a:p>
        </p:txBody>
      </p:sp>
    </p:spTree>
    <p:extLst>
      <p:ext uri="{BB962C8B-B14F-4D97-AF65-F5344CB8AC3E}">
        <p14:creationId xmlns:p14="http://schemas.microsoft.com/office/powerpoint/2010/main" val="121079636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academia.edu/31176474/Organization_Culture_Theory_From_Organizational_Culture_of_Schein_to_Appreciative_Inquiry_of_Cooperrider_and_Whitney" TargetMode="External"/><Relationship Id="rId7" Type="http://schemas.openxmlformats.org/officeDocument/2006/relationships/hyperlink" Target="http://organisationsethnologie.de/index_htm_files/Allaire_1984.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ijbssnet.com/journals/Vol._1_No._3_December_2010/4.pdf" TargetMode="External"/><Relationship Id="rId5" Type="http://schemas.openxmlformats.org/officeDocument/2006/relationships/hyperlink" Target="https://journal-archieves14.webs.com/975-985.pdf" TargetMode="External"/><Relationship Id="rId4" Type="http://schemas.openxmlformats.org/officeDocument/2006/relationships/hyperlink" Target="https://www.ipa.ie/_fileUpload/Documents/CPMR_DP_40_Understanding_Managing_Org_Cultu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44C7C-2E47-47B5-9B2F-174E92D77126}"/>
              </a:ext>
            </a:extLst>
          </p:cNvPr>
          <p:cNvSpPr>
            <a:spLocks noGrp="1"/>
          </p:cNvSpPr>
          <p:nvPr>
            <p:ph type="ctrTitle"/>
          </p:nvPr>
        </p:nvSpPr>
        <p:spPr>
          <a:xfrm>
            <a:off x="1507067" y="2404534"/>
            <a:ext cx="7766936" cy="3203786"/>
          </a:xfrm>
        </p:spPr>
        <p:txBody>
          <a:bodyPr/>
          <a:lstStyle/>
          <a:p>
            <a:pPr algn="ctr"/>
            <a:r>
              <a:rPr lang="en-GB" sz="3200" dirty="0"/>
              <a:t>Approaches to Research and Academic Communication(LCDB7000)</a:t>
            </a:r>
            <a:br>
              <a:rPr lang="en-GB" sz="3200" dirty="0"/>
            </a:br>
            <a:r>
              <a:rPr lang="en-GB" sz="3200" dirty="0"/>
              <a:t>Assessment 2</a:t>
            </a:r>
            <a:br>
              <a:rPr lang="en-GB" sz="3200" dirty="0"/>
            </a:br>
            <a:r>
              <a:rPr lang="en-GB" sz="3200" dirty="0"/>
              <a:t>Course Lecturer:  Dr. Nandish Patel</a:t>
            </a:r>
            <a:br>
              <a:rPr lang="en-GB" sz="3200" dirty="0"/>
            </a:br>
            <a:r>
              <a:rPr lang="en-GB" sz="3200" dirty="0"/>
              <a:t> Moderator: Prof: Amare Desta</a:t>
            </a:r>
            <a:br>
              <a:rPr lang="en-GB" sz="3200" dirty="0"/>
            </a:br>
            <a:br>
              <a:rPr lang="en-GB" sz="3200" dirty="0"/>
            </a:br>
            <a:r>
              <a:rPr lang="en-GB" sz="3200" dirty="0"/>
              <a:t>Topic: Organisational Culture</a:t>
            </a:r>
            <a:br>
              <a:rPr lang="en-GB" sz="3200" dirty="0"/>
            </a:br>
            <a:r>
              <a:rPr lang="en-GB" sz="3200" dirty="0"/>
              <a:t>Presenter: Mary Mena Dore-Okuoimose</a:t>
            </a:r>
            <a:br>
              <a:rPr lang="en-GB" sz="3200" dirty="0"/>
            </a:br>
            <a:r>
              <a:rPr lang="en-GB" sz="3200" dirty="0"/>
              <a:t>Student Number:1806652 </a:t>
            </a:r>
            <a:endParaRPr lang="en-IN" sz="3200" dirty="0"/>
          </a:p>
        </p:txBody>
      </p:sp>
      <p:sp>
        <p:nvSpPr>
          <p:cNvPr id="3" name="Footer Placeholder 2">
            <a:extLst>
              <a:ext uri="{FF2B5EF4-FFF2-40B4-BE49-F238E27FC236}">
                <a16:creationId xmlns:a16="http://schemas.microsoft.com/office/drawing/2014/main" id="{52C68261-4441-4514-B1D0-D3B81ECB81A1}"/>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3005285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C99AA-DC64-43E2-8E2B-FB03D8ED0F2C}"/>
              </a:ext>
            </a:extLst>
          </p:cNvPr>
          <p:cNvSpPr>
            <a:spLocks noGrp="1"/>
          </p:cNvSpPr>
          <p:nvPr>
            <p:ph type="title"/>
          </p:nvPr>
        </p:nvSpPr>
        <p:spPr/>
        <p:txBody>
          <a:bodyPr/>
          <a:lstStyle/>
          <a:p>
            <a:r>
              <a:rPr lang="en-GB" dirty="0"/>
              <a:t>Table of Content</a:t>
            </a:r>
            <a:endParaRPr lang="en-IN" dirty="0"/>
          </a:p>
        </p:txBody>
      </p:sp>
      <p:sp>
        <p:nvSpPr>
          <p:cNvPr id="3" name="Content Placeholder 2">
            <a:extLst>
              <a:ext uri="{FF2B5EF4-FFF2-40B4-BE49-F238E27FC236}">
                <a16:creationId xmlns:a16="http://schemas.microsoft.com/office/drawing/2014/main" id="{73A9DAAE-866C-46B4-8B6D-D1F03E5CBE63}"/>
              </a:ext>
            </a:extLst>
          </p:cNvPr>
          <p:cNvSpPr>
            <a:spLocks noGrp="1"/>
          </p:cNvSpPr>
          <p:nvPr>
            <p:ph sz="half" idx="1"/>
          </p:nvPr>
        </p:nvSpPr>
        <p:spPr/>
        <p:txBody>
          <a:bodyPr>
            <a:normAutofit fontScale="85000" lnSpcReduction="20000"/>
          </a:bodyPr>
          <a:lstStyle/>
          <a:p>
            <a:r>
              <a:rPr lang="en-GB" dirty="0"/>
              <a:t>Slide 3 – Introduction </a:t>
            </a:r>
            <a:endParaRPr lang="en-IN" dirty="0"/>
          </a:p>
          <a:p>
            <a:r>
              <a:rPr lang="en-GB" dirty="0"/>
              <a:t>Slide 4 – 5 Chosen Articles</a:t>
            </a:r>
          </a:p>
          <a:p>
            <a:r>
              <a:rPr lang="en-GB" dirty="0"/>
              <a:t>Slide 5 – Why Articles Where Chosen</a:t>
            </a:r>
          </a:p>
          <a:p>
            <a:r>
              <a:rPr lang="en-IN" dirty="0"/>
              <a:t>Slide 6 – Literature Review</a:t>
            </a:r>
          </a:p>
          <a:p>
            <a:r>
              <a:rPr lang="en-IN" dirty="0"/>
              <a:t>Slide 7 - Methodology</a:t>
            </a:r>
          </a:p>
          <a:p>
            <a:r>
              <a:rPr lang="en-GB" dirty="0"/>
              <a:t>Slide 8 – Article Comparison</a:t>
            </a:r>
            <a:endParaRPr lang="en-IN" dirty="0"/>
          </a:p>
          <a:p>
            <a:r>
              <a:rPr lang="en-GB" dirty="0"/>
              <a:t>Slide 9 – Agree and Disagree</a:t>
            </a:r>
            <a:endParaRPr lang="en-IN" dirty="0"/>
          </a:p>
          <a:p>
            <a:r>
              <a:rPr lang="en-GB" dirty="0"/>
              <a:t>Slide 10 – Kind of Articles</a:t>
            </a:r>
            <a:endParaRPr lang="en-IN" dirty="0"/>
          </a:p>
          <a:p>
            <a:r>
              <a:rPr lang="en-GB" dirty="0"/>
              <a:t>Slide 11 – Main Areas</a:t>
            </a:r>
            <a:endParaRPr lang="en-IN" dirty="0"/>
          </a:p>
          <a:p>
            <a:r>
              <a:rPr lang="en-GB" dirty="0"/>
              <a:t>Slide 12 – Main Findings</a:t>
            </a:r>
            <a:endParaRPr lang="en-IN" dirty="0"/>
          </a:p>
          <a:p>
            <a:r>
              <a:rPr lang="en-GB" dirty="0"/>
              <a:t>Slide 13 - Limitations</a:t>
            </a:r>
            <a:endParaRPr lang="en-IN" dirty="0"/>
          </a:p>
          <a:p>
            <a:r>
              <a:rPr lang="en-GB" dirty="0"/>
              <a:t>Slide 14 - Evidence</a:t>
            </a:r>
            <a:endParaRPr lang="en-IN" dirty="0"/>
          </a:p>
        </p:txBody>
      </p:sp>
      <p:sp>
        <p:nvSpPr>
          <p:cNvPr id="4" name="Content Placeholder 3">
            <a:extLst>
              <a:ext uri="{FF2B5EF4-FFF2-40B4-BE49-F238E27FC236}">
                <a16:creationId xmlns:a16="http://schemas.microsoft.com/office/drawing/2014/main" id="{A641425E-B3B9-4A7F-B1D1-9022D33B1D6C}"/>
              </a:ext>
            </a:extLst>
          </p:cNvPr>
          <p:cNvSpPr>
            <a:spLocks noGrp="1"/>
          </p:cNvSpPr>
          <p:nvPr>
            <p:ph sz="half" idx="2"/>
          </p:nvPr>
        </p:nvSpPr>
        <p:spPr/>
        <p:txBody>
          <a:bodyPr>
            <a:normAutofit fontScale="85000" lnSpcReduction="20000"/>
          </a:bodyPr>
          <a:lstStyle/>
          <a:p>
            <a:r>
              <a:rPr lang="en-GB" dirty="0"/>
              <a:t>Slide 15 – Main Issues/Questions</a:t>
            </a:r>
          </a:p>
          <a:p>
            <a:r>
              <a:rPr lang="en-GB" dirty="0"/>
              <a:t>Slide 16 - Justification</a:t>
            </a:r>
            <a:endParaRPr lang="en-IN" dirty="0"/>
          </a:p>
          <a:p>
            <a:r>
              <a:rPr lang="en-GB" dirty="0"/>
              <a:t>Slide 17 - Validity</a:t>
            </a:r>
            <a:endParaRPr lang="en-IN" dirty="0"/>
          </a:p>
          <a:p>
            <a:r>
              <a:rPr lang="en-GB" dirty="0"/>
              <a:t>Slide 18 - Bias</a:t>
            </a:r>
            <a:endParaRPr lang="en-IN" dirty="0"/>
          </a:p>
          <a:p>
            <a:r>
              <a:rPr lang="en-GB" dirty="0"/>
              <a:t>Slide 19 – Summary </a:t>
            </a:r>
            <a:endParaRPr lang="en-IN" dirty="0"/>
          </a:p>
          <a:p>
            <a:r>
              <a:rPr lang="en-GB" dirty="0"/>
              <a:t>Slide 20 - References</a:t>
            </a:r>
            <a:endParaRPr lang="en-IN" dirty="0"/>
          </a:p>
          <a:p>
            <a:r>
              <a:rPr lang="en-GB" dirty="0"/>
              <a:t>Slide 22 – Articles Link</a:t>
            </a:r>
            <a:endParaRPr lang="en-IN" dirty="0"/>
          </a:p>
          <a:p>
            <a:endParaRPr lang="en-IN" dirty="0"/>
          </a:p>
        </p:txBody>
      </p:sp>
      <p:sp>
        <p:nvSpPr>
          <p:cNvPr id="5" name="Footer Placeholder 4">
            <a:extLst>
              <a:ext uri="{FF2B5EF4-FFF2-40B4-BE49-F238E27FC236}">
                <a16:creationId xmlns:a16="http://schemas.microsoft.com/office/drawing/2014/main" id="{1FBBEC8A-AAC7-40F8-A11F-D58CC015975A}"/>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2856972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2117B0-C177-45DF-9F50-B80E6F028C0A}"/>
              </a:ext>
            </a:extLst>
          </p:cNvPr>
          <p:cNvSpPr>
            <a:spLocks noGrp="1"/>
          </p:cNvSpPr>
          <p:nvPr>
            <p:ph type="title"/>
          </p:nvPr>
        </p:nvSpPr>
        <p:spPr/>
        <p:txBody>
          <a:bodyPr/>
          <a:lstStyle/>
          <a:p>
            <a:r>
              <a:rPr lang="en-GB" dirty="0"/>
              <a:t>Five Chosen Articles</a:t>
            </a:r>
            <a:endParaRPr lang="en-IN" dirty="0"/>
          </a:p>
        </p:txBody>
      </p:sp>
      <p:sp>
        <p:nvSpPr>
          <p:cNvPr id="5" name="Content Placeholder 4">
            <a:extLst>
              <a:ext uri="{FF2B5EF4-FFF2-40B4-BE49-F238E27FC236}">
                <a16:creationId xmlns:a16="http://schemas.microsoft.com/office/drawing/2014/main" id="{111968D2-3655-418C-A63D-835921B1E226}"/>
              </a:ext>
            </a:extLst>
          </p:cNvPr>
          <p:cNvSpPr>
            <a:spLocks noGrp="1"/>
          </p:cNvSpPr>
          <p:nvPr>
            <p:ph idx="1"/>
          </p:nvPr>
        </p:nvSpPr>
        <p:spPr/>
        <p:txBody>
          <a:bodyPr/>
          <a:lstStyle/>
          <a:p>
            <a:pPr rtl="0" fontAlgn="base">
              <a:spcBef>
                <a:spcPts val="0"/>
              </a:spcBef>
              <a:spcAft>
                <a:spcPts val="0"/>
              </a:spcAft>
              <a:buFont typeface="+mj-lt"/>
              <a:buAutoNum type="arabicPeriod"/>
            </a:pPr>
            <a:r>
              <a:rPr lang="en-IN" sz="1800" b="1" i="0" u="none" strike="noStrike" dirty="0" err="1">
                <a:solidFill>
                  <a:srgbClr val="000000"/>
                </a:solidFill>
                <a:effectLst/>
                <a:latin typeface="Roboto"/>
              </a:rPr>
              <a:t>Özgür</a:t>
            </a:r>
            <a:r>
              <a:rPr lang="en-IN" sz="1800" b="1" i="0" u="none" strike="noStrike" dirty="0">
                <a:solidFill>
                  <a:srgbClr val="000000"/>
                </a:solidFill>
                <a:effectLst/>
                <a:latin typeface="Roboto"/>
              </a:rPr>
              <a:t> </a:t>
            </a:r>
            <a:r>
              <a:rPr lang="en-IN" sz="1800" b="1" i="0" u="none" strike="noStrike" dirty="0" err="1">
                <a:solidFill>
                  <a:srgbClr val="000000"/>
                </a:solidFill>
                <a:effectLst/>
                <a:latin typeface="Roboto"/>
              </a:rPr>
              <a:t>Önday</a:t>
            </a:r>
            <a:r>
              <a:rPr lang="en-IN" sz="1800" b="1" i="0" u="none" strike="noStrike" dirty="0">
                <a:solidFill>
                  <a:srgbClr val="000000"/>
                </a:solidFill>
                <a:effectLst/>
                <a:latin typeface="Roboto"/>
              </a:rPr>
              <a:t> - Organization Culture Theory: From Organizational Culture of Schein to Appreciative Inquiry of </a:t>
            </a:r>
            <a:r>
              <a:rPr lang="en-IN" sz="1800" b="1" i="0" u="none" strike="noStrike" dirty="0" err="1">
                <a:solidFill>
                  <a:srgbClr val="000000"/>
                </a:solidFill>
                <a:effectLst/>
                <a:latin typeface="Roboto"/>
              </a:rPr>
              <a:t>Cooperrider</a:t>
            </a:r>
            <a:r>
              <a:rPr lang="en-IN" sz="1800" b="1" i="0" u="none" strike="noStrike" dirty="0">
                <a:solidFill>
                  <a:srgbClr val="000000"/>
                </a:solidFill>
                <a:effectLst/>
                <a:latin typeface="Roboto"/>
              </a:rPr>
              <a:t> &amp; Whitney</a:t>
            </a:r>
          </a:p>
          <a:p>
            <a:pPr rtl="0" fontAlgn="base">
              <a:spcBef>
                <a:spcPts val="0"/>
              </a:spcBef>
              <a:spcAft>
                <a:spcPts val="0"/>
              </a:spcAft>
              <a:buFont typeface="+mj-lt"/>
              <a:buAutoNum type="arabicPeriod"/>
            </a:pPr>
            <a:endParaRPr lang="en-IN" b="1" dirty="0">
              <a:solidFill>
                <a:srgbClr val="000000"/>
              </a:solidFill>
              <a:latin typeface="Roboto"/>
            </a:endParaRPr>
          </a:p>
          <a:p>
            <a:pPr rtl="0" fontAlgn="base">
              <a:spcBef>
                <a:spcPts val="0"/>
              </a:spcBef>
              <a:spcAft>
                <a:spcPts val="0"/>
              </a:spcAft>
              <a:buFont typeface="+mj-lt"/>
              <a:buAutoNum type="arabicPeriod"/>
            </a:pPr>
            <a:r>
              <a:rPr lang="en-IN" sz="1800" b="1" i="0" u="none" strike="noStrike" dirty="0">
                <a:solidFill>
                  <a:srgbClr val="000000"/>
                </a:solidFill>
                <a:effectLst/>
                <a:latin typeface="Roboto"/>
              </a:rPr>
              <a:t>Orla O’Donnell and Richard Boyle - Understanding and Managing  Organisational Culture</a:t>
            </a:r>
          </a:p>
          <a:p>
            <a:pPr rtl="0" fontAlgn="base">
              <a:spcBef>
                <a:spcPts val="0"/>
              </a:spcBef>
              <a:spcAft>
                <a:spcPts val="0"/>
              </a:spcAft>
              <a:buFont typeface="+mj-lt"/>
              <a:buAutoNum type="arabicPeriod"/>
            </a:pPr>
            <a:endParaRPr lang="en-IN" sz="1800" b="1" i="0" u="none" strike="noStrike" dirty="0">
              <a:solidFill>
                <a:srgbClr val="000000"/>
              </a:solidFill>
              <a:effectLst/>
              <a:latin typeface="Roboto"/>
            </a:endParaRPr>
          </a:p>
          <a:p>
            <a:pPr rtl="0" fontAlgn="base">
              <a:spcBef>
                <a:spcPts val="0"/>
              </a:spcBef>
              <a:spcAft>
                <a:spcPts val="0"/>
              </a:spcAft>
              <a:buFont typeface="+mj-lt"/>
              <a:buAutoNum type="arabicPeriod"/>
            </a:pPr>
            <a:r>
              <a:rPr lang="en-IN" sz="1800" b="1" i="0" u="none" strike="noStrike" dirty="0">
                <a:solidFill>
                  <a:srgbClr val="000000"/>
                </a:solidFill>
                <a:effectLst/>
                <a:latin typeface="Roboto"/>
              </a:rPr>
              <a:t>Fakhar Shahzad - Impact of Organizational Culture on Organizational Performance</a:t>
            </a:r>
          </a:p>
          <a:p>
            <a:pPr rtl="0" fontAlgn="base">
              <a:spcBef>
                <a:spcPts val="0"/>
              </a:spcBef>
              <a:spcAft>
                <a:spcPts val="0"/>
              </a:spcAft>
              <a:buFont typeface="+mj-lt"/>
              <a:buAutoNum type="arabicPeriod"/>
            </a:pPr>
            <a:endParaRPr lang="en-IN" sz="1800" b="1" i="0" u="none" strike="noStrike" dirty="0">
              <a:solidFill>
                <a:srgbClr val="000000"/>
              </a:solidFill>
              <a:effectLst/>
              <a:latin typeface="Roboto"/>
            </a:endParaRPr>
          </a:p>
          <a:p>
            <a:pPr rtl="0" fontAlgn="base">
              <a:spcBef>
                <a:spcPts val="0"/>
              </a:spcBef>
              <a:spcAft>
                <a:spcPts val="0"/>
              </a:spcAft>
              <a:buFont typeface="+mj-lt"/>
              <a:buAutoNum type="arabicPeriod"/>
            </a:pPr>
            <a:r>
              <a:rPr lang="en-IN" sz="1800" b="1" i="0" u="none" strike="noStrike" dirty="0">
                <a:solidFill>
                  <a:srgbClr val="000000"/>
                </a:solidFill>
                <a:effectLst/>
                <a:latin typeface="Roboto"/>
              </a:rPr>
              <a:t>Ismael Younis - A Review Paper on Organizational Culture and Organizational Performance </a:t>
            </a:r>
          </a:p>
          <a:p>
            <a:pPr rtl="0" fontAlgn="base">
              <a:spcBef>
                <a:spcPts val="0"/>
              </a:spcBef>
              <a:spcAft>
                <a:spcPts val="0"/>
              </a:spcAft>
              <a:buFont typeface="+mj-lt"/>
              <a:buAutoNum type="arabicPeriod"/>
            </a:pPr>
            <a:endParaRPr lang="en-IN" sz="1800" b="1" i="0" u="none" strike="noStrike" dirty="0">
              <a:solidFill>
                <a:srgbClr val="000000"/>
              </a:solidFill>
              <a:effectLst/>
              <a:latin typeface="Roboto"/>
            </a:endParaRPr>
          </a:p>
          <a:p>
            <a:pPr rtl="0" fontAlgn="base">
              <a:spcBef>
                <a:spcPts val="0"/>
              </a:spcBef>
              <a:spcAft>
                <a:spcPts val="0"/>
              </a:spcAft>
              <a:buFont typeface="+mj-lt"/>
              <a:buAutoNum type="arabicPeriod"/>
            </a:pPr>
            <a:r>
              <a:rPr lang="en-IN" b="1" dirty="0">
                <a:solidFill>
                  <a:srgbClr val="000000"/>
                </a:solidFill>
                <a:latin typeface="Arial" panose="020B0604020202020204" pitchFamily="34" charset="0"/>
              </a:rPr>
              <a:t>Yv</a:t>
            </a:r>
            <a:r>
              <a:rPr lang="en-IN" sz="1800" b="1" i="0" u="none" strike="noStrike" dirty="0">
                <a:solidFill>
                  <a:srgbClr val="000000"/>
                </a:solidFill>
                <a:effectLst/>
                <a:latin typeface="Arial" panose="020B0604020202020204" pitchFamily="34" charset="0"/>
              </a:rPr>
              <a:t>an Allaire - Theories of Organisation Culture</a:t>
            </a:r>
            <a:endParaRPr lang="en-IN" sz="1800" b="1" i="0" u="none" strike="noStrike" dirty="0">
              <a:solidFill>
                <a:srgbClr val="000000"/>
              </a:solidFill>
              <a:effectLst/>
              <a:latin typeface="Roboto"/>
            </a:endParaRPr>
          </a:p>
          <a:p>
            <a:endParaRPr lang="en-IN" dirty="0"/>
          </a:p>
        </p:txBody>
      </p:sp>
      <p:sp>
        <p:nvSpPr>
          <p:cNvPr id="2" name="Footer Placeholder 1">
            <a:extLst>
              <a:ext uri="{FF2B5EF4-FFF2-40B4-BE49-F238E27FC236}">
                <a16:creationId xmlns:a16="http://schemas.microsoft.com/office/drawing/2014/main" id="{5D89BA02-2AE5-4374-8553-DF1337E6F529}"/>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4062569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B9C5-3677-4565-A734-960FC1A8C3AC}"/>
              </a:ext>
            </a:extLst>
          </p:cNvPr>
          <p:cNvSpPr>
            <a:spLocks noGrp="1"/>
          </p:cNvSpPr>
          <p:nvPr>
            <p:ph type="title"/>
          </p:nvPr>
        </p:nvSpPr>
        <p:spPr/>
        <p:txBody>
          <a:bodyPr/>
          <a:lstStyle/>
          <a:p>
            <a:r>
              <a:rPr lang="en-GB" dirty="0"/>
              <a:t>why articles were chosen?</a:t>
            </a:r>
            <a:endParaRPr lang="en-IN" dirty="0"/>
          </a:p>
        </p:txBody>
      </p:sp>
      <p:sp>
        <p:nvSpPr>
          <p:cNvPr id="3" name="Content Placeholder 2">
            <a:extLst>
              <a:ext uri="{FF2B5EF4-FFF2-40B4-BE49-F238E27FC236}">
                <a16:creationId xmlns:a16="http://schemas.microsoft.com/office/drawing/2014/main" id="{85B29D0C-EE0A-457D-868A-5D0F61D67C80}"/>
              </a:ext>
            </a:extLst>
          </p:cNvPr>
          <p:cNvSpPr>
            <a:spLocks noGrp="1"/>
          </p:cNvSpPr>
          <p:nvPr>
            <p:ph sz="half" idx="1"/>
          </p:nvPr>
        </p:nvSpPr>
        <p:spPr/>
        <p:txBody>
          <a:bodyPr/>
          <a:lstStyle/>
          <a:p>
            <a:r>
              <a:rPr lang="en-GB" sz="1800" b="0" i="0" u="none" strike="noStrike" dirty="0">
                <a:solidFill>
                  <a:srgbClr val="000000"/>
                </a:solidFill>
                <a:effectLst/>
                <a:latin typeface="Arial" panose="020B0604020202020204" pitchFamily="34" charset="0"/>
              </a:rPr>
              <a:t>These five articles were chosen for the research because these articles serve the purpose of research on Organisational Culture as well as these researches seemed the most apparent. Also these articles were the most recent articles which cover the topic in depth.</a:t>
            </a:r>
            <a:endParaRPr lang="en-IN" dirty="0"/>
          </a:p>
        </p:txBody>
      </p:sp>
      <p:pic>
        <p:nvPicPr>
          <p:cNvPr id="9" name="Content Placeholder 8" descr="Diagram&#10;&#10;Description automatically generated">
            <a:extLst>
              <a:ext uri="{FF2B5EF4-FFF2-40B4-BE49-F238E27FC236}">
                <a16:creationId xmlns:a16="http://schemas.microsoft.com/office/drawing/2014/main" id="{4329E973-C886-4367-9AB1-255D983E209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00084" y="2160588"/>
            <a:ext cx="3763532" cy="3881437"/>
          </a:xfrm>
        </p:spPr>
      </p:pic>
      <p:sp>
        <p:nvSpPr>
          <p:cNvPr id="4" name="Footer Placeholder 3">
            <a:extLst>
              <a:ext uri="{FF2B5EF4-FFF2-40B4-BE49-F238E27FC236}">
                <a16:creationId xmlns:a16="http://schemas.microsoft.com/office/drawing/2014/main" id="{BD945F03-2D7E-4B4F-817D-E9C786AA7FCE}"/>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3239767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4657-2110-4E65-8AC0-59307D89E63F}"/>
              </a:ext>
            </a:extLst>
          </p:cNvPr>
          <p:cNvSpPr>
            <a:spLocks noGrp="1"/>
          </p:cNvSpPr>
          <p:nvPr>
            <p:ph type="title"/>
          </p:nvPr>
        </p:nvSpPr>
        <p:spPr/>
        <p:txBody>
          <a:bodyPr/>
          <a:lstStyle/>
          <a:p>
            <a:r>
              <a:rPr lang="en-GB" dirty="0"/>
              <a:t>Literature Reviews Of The 5 Articles</a:t>
            </a:r>
          </a:p>
        </p:txBody>
      </p:sp>
      <p:sp>
        <p:nvSpPr>
          <p:cNvPr id="3" name="Content Placeholder 2">
            <a:extLst>
              <a:ext uri="{FF2B5EF4-FFF2-40B4-BE49-F238E27FC236}">
                <a16:creationId xmlns:a16="http://schemas.microsoft.com/office/drawing/2014/main" id="{FF2E18C7-98FB-4EDB-A001-AAE813FAD09C}"/>
              </a:ext>
            </a:extLst>
          </p:cNvPr>
          <p:cNvSpPr>
            <a:spLocks noGrp="1"/>
          </p:cNvSpPr>
          <p:nvPr>
            <p:ph sz="half" idx="1"/>
          </p:nvPr>
        </p:nvSpPr>
        <p:spPr>
          <a:xfrm>
            <a:off x="677334" y="2160589"/>
            <a:ext cx="10275146" cy="3880772"/>
          </a:xfrm>
        </p:spPr>
        <p:txBody>
          <a:bodyPr/>
          <a:lstStyle/>
          <a:p>
            <a:r>
              <a:rPr lang="en-GB" dirty="0"/>
              <a:t>The literature reviews of the five articles used for this assignment were mostly recent and some looked at the ontology of the subject areas under discussion, they where taken from various books and articles that dealt on the different topics the 5 authors looked at and they where all appropriate and well researched for the subject areas they were looking at.</a:t>
            </a:r>
          </a:p>
          <a:p>
            <a:endParaRPr lang="en-GB" dirty="0"/>
          </a:p>
          <a:p>
            <a:r>
              <a:rPr lang="en-GB" dirty="0"/>
              <a:t>Some of the literature review authors names used in the five articles are included in my reference list as I had to read some of them for more  understanding on the different subject areas addressed.</a:t>
            </a:r>
          </a:p>
        </p:txBody>
      </p:sp>
    </p:spTree>
    <p:extLst>
      <p:ext uri="{BB962C8B-B14F-4D97-AF65-F5344CB8AC3E}">
        <p14:creationId xmlns:p14="http://schemas.microsoft.com/office/powerpoint/2010/main" val="2232822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248C7-30DB-46B1-BFE4-35B130060153}"/>
              </a:ext>
            </a:extLst>
          </p:cNvPr>
          <p:cNvSpPr>
            <a:spLocks noGrp="1"/>
          </p:cNvSpPr>
          <p:nvPr>
            <p:ph type="title"/>
          </p:nvPr>
        </p:nvSpPr>
        <p:spPr/>
        <p:txBody>
          <a:bodyPr/>
          <a:lstStyle/>
          <a:p>
            <a:r>
              <a:rPr lang="en-GB" dirty="0"/>
              <a:t>Methodologies used in the Research</a:t>
            </a:r>
            <a:endParaRPr lang="en-IN" dirty="0"/>
          </a:p>
        </p:txBody>
      </p:sp>
      <p:sp>
        <p:nvSpPr>
          <p:cNvPr id="3" name="Content Placeholder 2">
            <a:extLst>
              <a:ext uri="{FF2B5EF4-FFF2-40B4-BE49-F238E27FC236}">
                <a16:creationId xmlns:a16="http://schemas.microsoft.com/office/drawing/2014/main" id="{41EA40D9-940C-4AA4-B1B9-D758E2265177}"/>
              </a:ext>
            </a:extLst>
          </p:cNvPr>
          <p:cNvSpPr>
            <a:spLocks noGrp="1"/>
          </p:cNvSpPr>
          <p:nvPr>
            <p:ph sz="half" idx="1"/>
          </p:nvPr>
        </p:nvSpPr>
        <p:spPr/>
        <p:txBody>
          <a:bodyPr>
            <a:normAutofit fontScale="92500" lnSpcReduction="10000"/>
          </a:bodyPr>
          <a:lstStyle/>
          <a:p>
            <a:r>
              <a:rPr lang="en-GB" dirty="0"/>
              <a:t>Article 1: this uses descriptive methodology for the research.</a:t>
            </a:r>
          </a:p>
          <a:p>
            <a:r>
              <a:rPr lang="en-GB" dirty="0"/>
              <a:t>Article 2: used primary and secondary sources for the methodology of the research</a:t>
            </a:r>
          </a:p>
          <a:p>
            <a:r>
              <a:rPr lang="en-GB" dirty="0"/>
              <a:t>Article 3: this uses the descriptive methodology</a:t>
            </a:r>
          </a:p>
          <a:p>
            <a:r>
              <a:rPr lang="en-GB" dirty="0"/>
              <a:t>Article 4: utilises the qualitative form of methodology for entertaining the research</a:t>
            </a:r>
          </a:p>
          <a:p>
            <a:r>
              <a:rPr lang="en-GB" dirty="0"/>
              <a:t>Article 5: uses both quantitative and experimental approach for the analysis of its data and research methodology.</a:t>
            </a:r>
          </a:p>
        </p:txBody>
      </p:sp>
      <p:pic>
        <p:nvPicPr>
          <p:cNvPr id="6" name="Content Placeholder 5" descr="Diagram&#10;&#10;Description automatically generated">
            <a:extLst>
              <a:ext uri="{FF2B5EF4-FFF2-40B4-BE49-F238E27FC236}">
                <a16:creationId xmlns:a16="http://schemas.microsoft.com/office/drawing/2014/main" id="{93A80295-AAE3-4A44-AFDC-9EB0A77A61B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29200" y="1219200"/>
            <a:ext cx="7040880" cy="5029199"/>
          </a:xfrm>
        </p:spPr>
      </p:pic>
      <p:sp>
        <p:nvSpPr>
          <p:cNvPr id="4" name="Footer Placeholder 3">
            <a:extLst>
              <a:ext uri="{FF2B5EF4-FFF2-40B4-BE49-F238E27FC236}">
                <a16:creationId xmlns:a16="http://schemas.microsoft.com/office/drawing/2014/main" id="{FE973ADD-6424-4E7C-BDEB-C501EF3FE4E2}"/>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4026767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0851-9239-4A55-B4B7-D1391F555C64}"/>
              </a:ext>
            </a:extLst>
          </p:cNvPr>
          <p:cNvSpPr>
            <a:spLocks noGrp="1"/>
          </p:cNvSpPr>
          <p:nvPr>
            <p:ph type="title"/>
          </p:nvPr>
        </p:nvSpPr>
        <p:spPr/>
        <p:txBody>
          <a:bodyPr/>
          <a:lstStyle/>
          <a:p>
            <a:r>
              <a:rPr lang="en-GB" dirty="0"/>
              <a:t>Articles Comparison</a:t>
            </a:r>
            <a:endParaRPr lang="en-IN" dirty="0"/>
          </a:p>
        </p:txBody>
      </p:sp>
      <p:sp>
        <p:nvSpPr>
          <p:cNvPr id="3" name="Content Placeholder 2">
            <a:extLst>
              <a:ext uri="{FF2B5EF4-FFF2-40B4-BE49-F238E27FC236}">
                <a16:creationId xmlns:a16="http://schemas.microsoft.com/office/drawing/2014/main" id="{66122F3E-54FA-4C66-B054-6AC69A6EB289}"/>
              </a:ext>
            </a:extLst>
          </p:cNvPr>
          <p:cNvSpPr>
            <a:spLocks noGrp="1"/>
          </p:cNvSpPr>
          <p:nvPr>
            <p:ph sz="half" idx="1"/>
          </p:nvPr>
        </p:nvSpPr>
        <p:spPr/>
        <p:txBody>
          <a:bodyPr>
            <a:normAutofit fontScale="77500" lnSpcReduction="20000"/>
          </a:bodyPr>
          <a:lstStyle/>
          <a:p>
            <a:r>
              <a:rPr lang="en-GB" dirty="0"/>
              <a:t>Article 1: Organisation is a young science in comparison with other scientific disciplines. Understanding how organisations work is the most crucial innovation of the past.</a:t>
            </a:r>
          </a:p>
          <a:p>
            <a:r>
              <a:rPr lang="en-GB" dirty="0"/>
              <a:t>Article 2: This study examines evidence that shows why cultural management is important to the effective improvement of the operational productivity of the public sector.</a:t>
            </a:r>
          </a:p>
          <a:p>
            <a:r>
              <a:rPr lang="en-GB" dirty="0"/>
              <a:t>Article 3: Corporate culture has a profound influence on the diverse process of organisations, workers and their results.</a:t>
            </a:r>
          </a:p>
          <a:p>
            <a:r>
              <a:rPr lang="en-GB" dirty="0"/>
              <a:t>Article 4: focuses on the definition and evaluation of corporate culture. It also sheds light on culture-performance literature. Study paper</a:t>
            </a:r>
          </a:p>
          <a:p>
            <a:r>
              <a:rPr lang="en-GB" dirty="0"/>
              <a:t>Article 5: study is to provide a typology of schools of thought in cultural anthropology.</a:t>
            </a:r>
            <a:endParaRPr lang="en-IN" dirty="0"/>
          </a:p>
        </p:txBody>
      </p:sp>
      <p:pic>
        <p:nvPicPr>
          <p:cNvPr id="8" name="Content Placeholder 7" descr="Diagram&#10;&#10;Description automatically generated">
            <a:extLst>
              <a:ext uri="{FF2B5EF4-FFF2-40B4-BE49-F238E27FC236}">
                <a16:creationId xmlns:a16="http://schemas.microsoft.com/office/drawing/2014/main" id="{737D665B-43F0-4D92-B772-802532A1A87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39839" y="2559295"/>
            <a:ext cx="3084022" cy="3084022"/>
          </a:xfrm>
        </p:spPr>
      </p:pic>
      <p:sp>
        <p:nvSpPr>
          <p:cNvPr id="4" name="Footer Placeholder 3">
            <a:extLst>
              <a:ext uri="{FF2B5EF4-FFF2-40B4-BE49-F238E27FC236}">
                <a16:creationId xmlns:a16="http://schemas.microsoft.com/office/drawing/2014/main" id="{FE353ABF-2A85-4EFA-B96A-B08383DA64B0}"/>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3076140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DA681-46CE-411E-A8BE-B36F9C371AB4}"/>
              </a:ext>
            </a:extLst>
          </p:cNvPr>
          <p:cNvSpPr>
            <a:spLocks noGrp="1"/>
          </p:cNvSpPr>
          <p:nvPr>
            <p:ph type="title"/>
          </p:nvPr>
        </p:nvSpPr>
        <p:spPr/>
        <p:txBody>
          <a:bodyPr/>
          <a:lstStyle/>
          <a:p>
            <a:r>
              <a:rPr lang="en-GB" dirty="0"/>
              <a:t>What I Agree and Disagree from the articles</a:t>
            </a:r>
            <a:endParaRPr lang="en-IN" dirty="0"/>
          </a:p>
        </p:txBody>
      </p:sp>
      <p:sp>
        <p:nvSpPr>
          <p:cNvPr id="3" name="Content Placeholder 2">
            <a:extLst>
              <a:ext uri="{FF2B5EF4-FFF2-40B4-BE49-F238E27FC236}">
                <a16:creationId xmlns:a16="http://schemas.microsoft.com/office/drawing/2014/main" id="{E72922CB-EA9C-410B-957C-AFCF2972213D}"/>
              </a:ext>
            </a:extLst>
          </p:cNvPr>
          <p:cNvSpPr>
            <a:spLocks noGrp="1"/>
          </p:cNvSpPr>
          <p:nvPr>
            <p:ph sz="half" idx="1"/>
          </p:nvPr>
        </p:nvSpPr>
        <p:spPr/>
        <p:txBody>
          <a:bodyPr>
            <a:normAutofit fontScale="85000" lnSpcReduction="20000"/>
          </a:bodyPr>
          <a:lstStyle/>
          <a:p>
            <a:r>
              <a:rPr lang="en-GB" dirty="0"/>
              <a:t>Article 1: Volunteer organizations has  a more stressful culture than other types of organisation. All organisations have culture, some seem to have stronger culture than others. </a:t>
            </a:r>
          </a:p>
          <a:p>
            <a:r>
              <a:rPr lang="en-GB" dirty="0"/>
              <a:t>Article 2 : None of the parts of this article seem disagreeable, as I agree leadership is important in determining the effectiveness of culture change in an organisation.</a:t>
            </a:r>
          </a:p>
          <a:p>
            <a:r>
              <a:rPr lang="en-GB" dirty="0"/>
              <a:t>Article 3 : the author proposed that culture is the base of the organisation.</a:t>
            </a:r>
          </a:p>
          <a:p>
            <a:r>
              <a:rPr lang="en-GB" dirty="0"/>
              <a:t>Article 4 : the author said that the culture idea must be learned and shared in the organization which very meaningful.</a:t>
            </a:r>
          </a:p>
          <a:p>
            <a:r>
              <a:rPr lang="en-GB" dirty="0"/>
              <a:t>Article 5 : Culture is a set of functional cognitions organised is agreeable</a:t>
            </a:r>
          </a:p>
          <a:p>
            <a:pPr marL="0" indent="0">
              <a:buNone/>
            </a:pPr>
            <a:endParaRPr lang="en-IN" dirty="0"/>
          </a:p>
        </p:txBody>
      </p:sp>
      <p:pic>
        <p:nvPicPr>
          <p:cNvPr id="6" name="Content Placeholder 5" descr="Diagram&#10;&#10;Description automatically generated">
            <a:extLst>
              <a:ext uri="{FF2B5EF4-FFF2-40B4-BE49-F238E27FC236}">
                <a16:creationId xmlns:a16="http://schemas.microsoft.com/office/drawing/2014/main" id="{FD2DCA5B-AFA0-4A73-806A-91A71973CA8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41131" y="2160588"/>
            <a:ext cx="3881437" cy="3881437"/>
          </a:xfrm>
        </p:spPr>
      </p:pic>
      <p:sp>
        <p:nvSpPr>
          <p:cNvPr id="4" name="Footer Placeholder 3">
            <a:extLst>
              <a:ext uri="{FF2B5EF4-FFF2-40B4-BE49-F238E27FC236}">
                <a16:creationId xmlns:a16="http://schemas.microsoft.com/office/drawing/2014/main" id="{298380F0-427A-48AF-AC38-F6363713ECFE}"/>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3207009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4D1FA-C70F-403D-BAF5-287DB4555FF0}"/>
              </a:ext>
            </a:extLst>
          </p:cNvPr>
          <p:cNvSpPr>
            <a:spLocks noGrp="1"/>
          </p:cNvSpPr>
          <p:nvPr>
            <p:ph type="title"/>
          </p:nvPr>
        </p:nvSpPr>
        <p:spPr/>
        <p:txBody>
          <a:bodyPr/>
          <a:lstStyle/>
          <a:p>
            <a:r>
              <a:rPr lang="en-GB" dirty="0"/>
              <a:t>What kind of research were the articles?</a:t>
            </a:r>
            <a:endParaRPr lang="en-IN" dirty="0"/>
          </a:p>
        </p:txBody>
      </p:sp>
      <p:sp>
        <p:nvSpPr>
          <p:cNvPr id="3" name="Content Placeholder 2">
            <a:extLst>
              <a:ext uri="{FF2B5EF4-FFF2-40B4-BE49-F238E27FC236}">
                <a16:creationId xmlns:a16="http://schemas.microsoft.com/office/drawing/2014/main" id="{18637500-D029-4002-AB23-3205D17C22F3}"/>
              </a:ext>
            </a:extLst>
          </p:cNvPr>
          <p:cNvSpPr>
            <a:spLocks noGrp="1"/>
          </p:cNvSpPr>
          <p:nvPr>
            <p:ph idx="1"/>
          </p:nvPr>
        </p:nvSpPr>
        <p:spPr/>
        <p:txBody>
          <a:bodyPr>
            <a:normAutofit/>
          </a:bodyPr>
          <a:lstStyle/>
          <a:p>
            <a:r>
              <a:rPr lang="en-GB" dirty="0"/>
              <a:t>Article 1: mostly contains theoretical data. It has included several theories, for instance</a:t>
            </a:r>
          </a:p>
          <a:p>
            <a:r>
              <a:rPr lang="en-GB" dirty="0"/>
              <a:t>Article 2 : Research presents the issues and impacts of organisational culture in an understandable manner using purely theoretical studies.</a:t>
            </a:r>
          </a:p>
          <a:p>
            <a:r>
              <a:rPr lang="en-GB" dirty="0"/>
              <a:t>Article 3 : This article describes the different types of culture present in an</a:t>
            </a:r>
          </a:p>
          <a:p>
            <a:r>
              <a:rPr lang="en-GB" dirty="0"/>
              <a:t>Article 4 : uses purely theoretical data. It provides the reader with several definitions</a:t>
            </a:r>
          </a:p>
          <a:p>
            <a:r>
              <a:rPr lang="en-GB" dirty="0"/>
              <a:t>Article 5 : discusses the conceptual framework of culture.</a:t>
            </a:r>
            <a:endParaRPr lang="en-IN" dirty="0"/>
          </a:p>
        </p:txBody>
      </p:sp>
      <p:sp>
        <p:nvSpPr>
          <p:cNvPr id="4" name="Footer Placeholder 3">
            <a:extLst>
              <a:ext uri="{FF2B5EF4-FFF2-40B4-BE49-F238E27FC236}">
                <a16:creationId xmlns:a16="http://schemas.microsoft.com/office/drawing/2014/main" id="{32D05F57-C3E0-4627-B27C-9C71C1B41C72}"/>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3852091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1AAA-0138-4E5A-BEAC-6E70771CA23C}"/>
              </a:ext>
            </a:extLst>
          </p:cNvPr>
          <p:cNvSpPr>
            <a:spLocks noGrp="1"/>
          </p:cNvSpPr>
          <p:nvPr>
            <p:ph type="title"/>
          </p:nvPr>
        </p:nvSpPr>
        <p:spPr/>
        <p:txBody>
          <a:bodyPr/>
          <a:lstStyle/>
          <a:p>
            <a:r>
              <a:rPr lang="en-GB" dirty="0"/>
              <a:t>Main areas of the Articles</a:t>
            </a:r>
            <a:endParaRPr lang="en-IN" dirty="0"/>
          </a:p>
        </p:txBody>
      </p:sp>
      <p:sp>
        <p:nvSpPr>
          <p:cNvPr id="3" name="Content Placeholder 2">
            <a:extLst>
              <a:ext uri="{FF2B5EF4-FFF2-40B4-BE49-F238E27FC236}">
                <a16:creationId xmlns:a16="http://schemas.microsoft.com/office/drawing/2014/main" id="{10F0ECFF-7AEA-4EAE-A01B-23DB3F0D7A60}"/>
              </a:ext>
            </a:extLst>
          </p:cNvPr>
          <p:cNvSpPr>
            <a:spLocks noGrp="1"/>
          </p:cNvSpPr>
          <p:nvPr>
            <p:ph sz="half" idx="1"/>
          </p:nvPr>
        </p:nvSpPr>
        <p:spPr/>
        <p:txBody>
          <a:bodyPr>
            <a:normAutofit fontScale="85000" lnSpcReduction="10000"/>
          </a:bodyPr>
          <a:lstStyle/>
          <a:p>
            <a:r>
              <a:rPr lang="en-GB" dirty="0"/>
              <a:t>Article 1 : Used most of the materials available to define from organisational culture to human resource management in an</a:t>
            </a:r>
          </a:p>
          <a:p>
            <a:r>
              <a:rPr lang="en-GB" dirty="0"/>
              <a:t>Article 2 : Used several theories to show the issues of culture and then presented knowledge in how to mitigate them</a:t>
            </a:r>
          </a:p>
          <a:p>
            <a:r>
              <a:rPr lang="en-GB" dirty="0"/>
              <a:t>Article 3 : Has mostly the information about the cultures present</a:t>
            </a:r>
            <a:endParaRPr lang="en-IN" dirty="0"/>
          </a:p>
          <a:p>
            <a:r>
              <a:rPr lang="en-GB" dirty="0"/>
              <a:t>Article 4 : Presents the idea of organizational culture</a:t>
            </a:r>
          </a:p>
          <a:p>
            <a:r>
              <a:rPr lang="en-GB" dirty="0"/>
              <a:t>Article 5 : Presents the most data related explanation of organisational culture.</a:t>
            </a:r>
            <a:endParaRPr lang="en-IN" dirty="0"/>
          </a:p>
          <a:p>
            <a:endParaRPr lang="en-IN" dirty="0"/>
          </a:p>
          <a:p>
            <a:endParaRPr lang="en-IN" dirty="0"/>
          </a:p>
        </p:txBody>
      </p:sp>
      <p:pic>
        <p:nvPicPr>
          <p:cNvPr id="6" name="Content Placeholder 5" descr="Diagram&#10;&#10;Description automatically generated">
            <a:extLst>
              <a:ext uri="{FF2B5EF4-FFF2-40B4-BE49-F238E27FC236}">
                <a16:creationId xmlns:a16="http://schemas.microsoft.com/office/drawing/2014/main" id="{F15164F7-CC29-413E-B52C-D802DEACE178}"/>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154877" y="2160588"/>
            <a:ext cx="4053945" cy="3881437"/>
          </a:xfrm>
        </p:spPr>
      </p:pic>
      <p:sp>
        <p:nvSpPr>
          <p:cNvPr id="4" name="Footer Placeholder 3">
            <a:extLst>
              <a:ext uri="{FF2B5EF4-FFF2-40B4-BE49-F238E27FC236}">
                <a16:creationId xmlns:a16="http://schemas.microsoft.com/office/drawing/2014/main" id="{B0878629-C820-47A6-A9AB-E03539604025}"/>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2471819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66C93-9E3A-4EB2-A8F7-99AEADEA6BA4}"/>
              </a:ext>
            </a:extLst>
          </p:cNvPr>
          <p:cNvSpPr>
            <a:spLocks noGrp="1"/>
          </p:cNvSpPr>
          <p:nvPr>
            <p:ph type="title"/>
          </p:nvPr>
        </p:nvSpPr>
        <p:spPr/>
        <p:txBody>
          <a:bodyPr/>
          <a:lstStyle/>
          <a:p>
            <a:r>
              <a:rPr lang="en-GB" dirty="0"/>
              <a:t>Main Findings of the Articles</a:t>
            </a:r>
            <a:endParaRPr lang="en-IN" dirty="0"/>
          </a:p>
        </p:txBody>
      </p:sp>
      <p:sp>
        <p:nvSpPr>
          <p:cNvPr id="3" name="Content Placeholder 2">
            <a:extLst>
              <a:ext uri="{FF2B5EF4-FFF2-40B4-BE49-F238E27FC236}">
                <a16:creationId xmlns:a16="http://schemas.microsoft.com/office/drawing/2014/main" id="{A513F712-E6A7-4EFF-A367-5309998128DC}"/>
              </a:ext>
            </a:extLst>
          </p:cNvPr>
          <p:cNvSpPr>
            <a:spLocks noGrp="1"/>
          </p:cNvSpPr>
          <p:nvPr>
            <p:ph idx="1"/>
          </p:nvPr>
        </p:nvSpPr>
        <p:spPr/>
        <p:txBody>
          <a:bodyPr>
            <a:normAutofit/>
          </a:bodyPr>
          <a:lstStyle/>
          <a:p>
            <a:r>
              <a:rPr lang="en-GB" dirty="0"/>
              <a:t>Article 1 : Public science organisations will need to understand their internal culture to promote desired behaviours.</a:t>
            </a:r>
          </a:p>
          <a:p>
            <a:r>
              <a:rPr lang="en-GB" dirty="0"/>
              <a:t>Article 2 : The challenge for them is to translate the understanding into practical measures in public sector organisations.</a:t>
            </a:r>
          </a:p>
          <a:p>
            <a:r>
              <a:rPr lang="en-GB" dirty="0"/>
              <a:t>Article 3 : Shows that every individual in the organisation has a different culture. </a:t>
            </a:r>
          </a:p>
          <a:p>
            <a:r>
              <a:rPr lang="en-GB" dirty="0"/>
              <a:t>Article 4 : study of organizational culture should look into differences in organisational culture.</a:t>
            </a:r>
          </a:p>
          <a:p>
            <a:r>
              <a:rPr lang="en-GB" dirty="0"/>
              <a:t>Article 5 : demonstrated a fascinating assortment of cultural options and intimations.</a:t>
            </a:r>
            <a:endParaRPr lang="en-IN" dirty="0"/>
          </a:p>
        </p:txBody>
      </p:sp>
      <p:sp>
        <p:nvSpPr>
          <p:cNvPr id="4" name="Footer Placeholder 3">
            <a:extLst>
              <a:ext uri="{FF2B5EF4-FFF2-40B4-BE49-F238E27FC236}">
                <a16:creationId xmlns:a16="http://schemas.microsoft.com/office/drawing/2014/main" id="{0219A887-E7A0-4AC2-BD03-E892498826DE}"/>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1940032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6567D-D39D-415A-B0D2-5424CD5A885F}"/>
              </a:ext>
            </a:extLst>
          </p:cNvPr>
          <p:cNvSpPr>
            <a:spLocks noGrp="1"/>
          </p:cNvSpPr>
          <p:nvPr>
            <p:ph type="title"/>
          </p:nvPr>
        </p:nvSpPr>
        <p:spPr/>
        <p:txBody>
          <a:bodyPr/>
          <a:lstStyle/>
          <a:p>
            <a:r>
              <a:rPr lang="en-GB" dirty="0"/>
              <a:t>Article Limitations</a:t>
            </a:r>
            <a:endParaRPr lang="en-IN" dirty="0"/>
          </a:p>
        </p:txBody>
      </p:sp>
      <p:sp>
        <p:nvSpPr>
          <p:cNvPr id="3" name="Content Placeholder 2">
            <a:extLst>
              <a:ext uri="{FF2B5EF4-FFF2-40B4-BE49-F238E27FC236}">
                <a16:creationId xmlns:a16="http://schemas.microsoft.com/office/drawing/2014/main" id="{216B78C0-586B-4A58-B966-8B620B667BD9}"/>
              </a:ext>
            </a:extLst>
          </p:cNvPr>
          <p:cNvSpPr>
            <a:spLocks noGrp="1"/>
          </p:cNvSpPr>
          <p:nvPr>
            <p:ph idx="1"/>
          </p:nvPr>
        </p:nvSpPr>
        <p:spPr/>
        <p:txBody>
          <a:bodyPr/>
          <a:lstStyle/>
          <a:p>
            <a:r>
              <a:rPr lang="en-GB" dirty="0"/>
              <a:t>Article 1 : it only uses theoretical information to describe and analyse the organisational culture</a:t>
            </a:r>
          </a:p>
          <a:p>
            <a:r>
              <a:rPr lang="en-GB" dirty="0"/>
              <a:t>Article 2 : based on a public organisation</a:t>
            </a:r>
          </a:p>
          <a:p>
            <a:r>
              <a:rPr lang="en-GB" dirty="0"/>
              <a:t>Article 3 : Individual's perspective</a:t>
            </a:r>
          </a:p>
          <a:p>
            <a:r>
              <a:rPr lang="en-GB" dirty="0"/>
              <a:t>Article 4 : based more on differences in norms and shared practices</a:t>
            </a:r>
          </a:p>
          <a:p>
            <a:r>
              <a:rPr lang="en-GB" dirty="0"/>
              <a:t>Article 5 : done specifically on one organisation </a:t>
            </a:r>
          </a:p>
        </p:txBody>
      </p:sp>
      <p:sp>
        <p:nvSpPr>
          <p:cNvPr id="4" name="Footer Placeholder 3">
            <a:extLst>
              <a:ext uri="{FF2B5EF4-FFF2-40B4-BE49-F238E27FC236}">
                <a16:creationId xmlns:a16="http://schemas.microsoft.com/office/drawing/2014/main" id="{12BE10C7-BDAF-4433-A3E3-D6FCBF3F076C}"/>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559012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E9CA8-3192-4333-AC97-1FD7AB814689}"/>
              </a:ext>
            </a:extLst>
          </p:cNvPr>
          <p:cNvSpPr>
            <a:spLocks noGrp="1"/>
          </p:cNvSpPr>
          <p:nvPr>
            <p:ph type="title"/>
          </p:nvPr>
        </p:nvSpPr>
        <p:spPr/>
        <p:txBody>
          <a:bodyPr/>
          <a:lstStyle/>
          <a:p>
            <a:r>
              <a:rPr lang="en-GB" dirty="0"/>
              <a:t>Main Issues raised in the article</a:t>
            </a:r>
            <a:endParaRPr lang="en-IN" dirty="0"/>
          </a:p>
        </p:txBody>
      </p:sp>
      <p:sp>
        <p:nvSpPr>
          <p:cNvPr id="3" name="Content Placeholder 2">
            <a:extLst>
              <a:ext uri="{FF2B5EF4-FFF2-40B4-BE49-F238E27FC236}">
                <a16:creationId xmlns:a16="http://schemas.microsoft.com/office/drawing/2014/main" id="{CE974229-3165-4FD1-841B-E0CCBBDF87D9}"/>
              </a:ext>
            </a:extLst>
          </p:cNvPr>
          <p:cNvSpPr>
            <a:spLocks noGrp="1"/>
          </p:cNvSpPr>
          <p:nvPr>
            <p:ph idx="1"/>
          </p:nvPr>
        </p:nvSpPr>
        <p:spPr/>
        <p:txBody>
          <a:bodyPr/>
          <a:lstStyle/>
          <a:p>
            <a:r>
              <a:rPr lang="en-GB" dirty="0"/>
              <a:t>Article 1 : theories help in organisational culture</a:t>
            </a:r>
          </a:p>
          <a:p>
            <a:r>
              <a:rPr lang="en-GB" dirty="0"/>
              <a:t>Article 2 : public organisations differ from private organisations culture</a:t>
            </a:r>
          </a:p>
          <a:p>
            <a:r>
              <a:rPr lang="en-GB" dirty="0"/>
              <a:t>Article 3 : concerns individuals and their behaviours which is directly correlated to the organisational structure</a:t>
            </a:r>
          </a:p>
          <a:p>
            <a:r>
              <a:rPr lang="en-GB" dirty="0"/>
              <a:t>Article 4 : Concerns boundaries of organisational culture</a:t>
            </a:r>
          </a:p>
          <a:p>
            <a:r>
              <a:rPr lang="en-GB" dirty="0"/>
              <a:t>Article 5 : cultural management in a selected organisation</a:t>
            </a:r>
            <a:endParaRPr lang="en-IN" dirty="0"/>
          </a:p>
        </p:txBody>
      </p:sp>
      <p:sp>
        <p:nvSpPr>
          <p:cNvPr id="4" name="Footer Placeholder 3">
            <a:extLst>
              <a:ext uri="{FF2B5EF4-FFF2-40B4-BE49-F238E27FC236}">
                <a16:creationId xmlns:a16="http://schemas.microsoft.com/office/drawing/2014/main" id="{ED76ED6E-90CA-4A3C-8E8C-04D02468CF20}"/>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3277233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16FE2-6562-4BA0-ACCD-6F0E575178D0}"/>
              </a:ext>
            </a:extLst>
          </p:cNvPr>
          <p:cNvSpPr>
            <a:spLocks noGrp="1"/>
          </p:cNvSpPr>
          <p:nvPr>
            <p:ph type="title"/>
          </p:nvPr>
        </p:nvSpPr>
        <p:spPr/>
        <p:txBody>
          <a:bodyPr/>
          <a:lstStyle/>
          <a:p>
            <a:r>
              <a:rPr lang="en-GB" dirty="0"/>
              <a:t>How well are they addressed</a:t>
            </a:r>
            <a:endParaRPr lang="en-IN" dirty="0"/>
          </a:p>
        </p:txBody>
      </p:sp>
      <p:sp>
        <p:nvSpPr>
          <p:cNvPr id="3" name="Content Placeholder 2">
            <a:extLst>
              <a:ext uri="{FF2B5EF4-FFF2-40B4-BE49-F238E27FC236}">
                <a16:creationId xmlns:a16="http://schemas.microsoft.com/office/drawing/2014/main" id="{15EBEF90-BFA3-45C0-8C94-7FA8EF7D73BD}"/>
              </a:ext>
            </a:extLst>
          </p:cNvPr>
          <p:cNvSpPr>
            <a:spLocks noGrp="1"/>
          </p:cNvSpPr>
          <p:nvPr>
            <p:ph sz="half" idx="1"/>
          </p:nvPr>
        </p:nvSpPr>
        <p:spPr/>
        <p:txBody>
          <a:bodyPr/>
          <a:lstStyle/>
          <a:p>
            <a:pPr marL="0" indent="0">
              <a:buNone/>
            </a:pPr>
            <a:r>
              <a:rPr lang="en-GB" dirty="0"/>
              <a:t>The above issues are explained in an appropriate manner with each article closely following the issues mentioned and analysing the issues and challenges that are faced in the organisation, they all use different approaches and address different issues.</a:t>
            </a:r>
            <a:endParaRPr lang="en-IN" dirty="0"/>
          </a:p>
        </p:txBody>
      </p:sp>
      <p:pic>
        <p:nvPicPr>
          <p:cNvPr id="6" name="Content Placeholder 5" descr="Diagram&#10;&#10;Description automatically generated">
            <a:extLst>
              <a:ext uri="{FF2B5EF4-FFF2-40B4-BE49-F238E27FC236}">
                <a16:creationId xmlns:a16="http://schemas.microsoft.com/office/drawing/2014/main" id="{63CDF2F5-EA94-4BEC-95BD-E0C332BD725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12042" y="2160588"/>
            <a:ext cx="3939616" cy="3881437"/>
          </a:xfrm>
        </p:spPr>
      </p:pic>
      <p:sp>
        <p:nvSpPr>
          <p:cNvPr id="4" name="Footer Placeholder 3">
            <a:extLst>
              <a:ext uri="{FF2B5EF4-FFF2-40B4-BE49-F238E27FC236}">
                <a16:creationId xmlns:a16="http://schemas.microsoft.com/office/drawing/2014/main" id="{2D2E7090-E072-416C-8F00-38A5F8EED528}"/>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3597071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9A8F1-BB44-4263-9739-C45FD0781958}"/>
              </a:ext>
            </a:extLst>
          </p:cNvPr>
          <p:cNvSpPr>
            <a:spLocks noGrp="1"/>
          </p:cNvSpPr>
          <p:nvPr>
            <p:ph type="title"/>
          </p:nvPr>
        </p:nvSpPr>
        <p:spPr/>
        <p:txBody>
          <a:bodyPr/>
          <a:lstStyle/>
          <a:p>
            <a:r>
              <a:rPr lang="en-GB" dirty="0"/>
              <a:t>Validity of the Research</a:t>
            </a:r>
            <a:endParaRPr lang="en-IN" dirty="0"/>
          </a:p>
        </p:txBody>
      </p:sp>
      <p:sp>
        <p:nvSpPr>
          <p:cNvPr id="3" name="Content Placeholder 2">
            <a:extLst>
              <a:ext uri="{FF2B5EF4-FFF2-40B4-BE49-F238E27FC236}">
                <a16:creationId xmlns:a16="http://schemas.microsoft.com/office/drawing/2014/main" id="{9B86E8F7-262A-4AAE-B7ED-6A7904F322BB}"/>
              </a:ext>
            </a:extLst>
          </p:cNvPr>
          <p:cNvSpPr>
            <a:spLocks noGrp="1"/>
          </p:cNvSpPr>
          <p:nvPr>
            <p:ph idx="1"/>
          </p:nvPr>
        </p:nvSpPr>
        <p:spPr/>
        <p:txBody>
          <a:bodyPr/>
          <a:lstStyle/>
          <a:p>
            <a:pPr marL="0" indent="0">
              <a:buNone/>
            </a:pPr>
            <a:r>
              <a:rPr lang="en-GB" dirty="0"/>
              <a:t>There is validity in the articles used as they all use universally applied theories which are even used in today's time, also none of the articles are older than 10 years and therefore it could be concluded that the articles used are active and resourceful in today's date as well</a:t>
            </a:r>
            <a:endParaRPr lang="en-IN" dirty="0"/>
          </a:p>
        </p:txBody>
      </p:sp>
      <p:sp>
        <p:nvSpPr>
          <p:cNvPr id="4" name="Footer Placeholder 3">
            <a:extLst>
              <a:ext uri="{FF2B5EF4-FFF2-40B4-BE49-F238E27FC236}">
                <a16:creationId xmlns:a16="http://schemas.microsoft.com/office/drawing/2014/main" id="{9D93D5D3-6902-4F37-9FB8-1AAFA7332E2D}"/>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735816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57180-27EF-408F-9DB0-BF2E2AD58041}"/>
              </a:ext>
            </a:extLst>
          </p:cNvPr>
          <p:cNvSpPr>
            <a:spLocks noGrp="1"/>
          </p:cNvSpPr>
          <p:nvPr>
            <p:ph type="title"/>
          </p:nvPr>
        </p:nvSpPr>
        <p:spPr/>
        <p:txBody>
          <a:bodyPr/>
          <a:lstStyle/>
          <a:p>
            <a:r>
              <a:rPr lang="en-GB" dirty="0"/>
              <a:t>Where The Research Biased?</a:t>
            </a:r>
            <a:endParaRPr lang="en-IN" dirty="0"/>
          </a:p>
        </p:txBody>
      </p:sp>
      <p:sp>
        <p:nvSpPr>
          <p:cNvPr id="3" name="Content Placeholder 2">
            <a:extLst>
              <a:ext uri="{FF2B5EF4-FFF2-40B4-BE49-F238E27FC236}">
                <a16:creationId xmlns:a16="http://schemas.microsoft.com/office/drawing/2014/main" id="{8A112A1B-8BC1-47B1-A4AE-4896A67A6686}"/>
              </a:ext>
            </a:extLst>
          </p:cNvPr>
          <p:cNvSpPr>
            <a:spLocks noGrp="1"/>
          </p:cNvSpPr>
          <p:nvPr>
            <p:ph sz="half" idx="1"/>
          </p:nvPr>
        </p:nvSpPr>
        <p:spPr/>
        <p:txBody>
          <a:bodyPr/>
          <a:lstStyle/>
          <a:p>
            <a:r>
              <a:rPr lang="en-GB" dirty="0"/>
              <a:t> No, none of the articles are research biased.</a:t>
            </a:r>
            <a:endParaRPr lang="en-IN" dirty="0"/>
          </a:p>
        </p:txBody>
      </p:sp>
      <p:pic>
        <p:nvPicPr>
          <p:cNvPr id="6" name="Content Placeholder 5" descr="Diagram&#10;&#10;Description automatically generated">
            <a:extLst>
              <a:ext uri="{FF2B5EF4-FFF2-40B4-BE49-F238E27FC236}">
                <a16:creationId xmlns:a16="http://schemas.microsoft.com/office/drawing/2014/main" id="{F17DDCF5-6A8F-4217-9A1B-AAD29604606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11464" y="1925230"/>
            <a:ext cx="5490115" cy="4116131"/>
          </a:xfrm>
        </p:spPr>
      </p:pic>
      <p:sp>
        <p:nvSpPr>
          <p:cNvPr id="4" name="Footer Placeholder 3">
            <a:extLst>
              <a:ext uri="{FF2B5EF4-FFF2-40B4-BE49-F238E27FC236}">
                <a16:creationId xmlns:a16="http://schemas.microsoft.com/office/drawing/2014/main" id="{7E281DAC-E8C0-4325-BA37-DE81F92CE11B}"/>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20326977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1302-BC22-4811-8056-64BE9B767B5D}"/>
              </a:ext>
            </a:extLst>
          </p:cNvPr>
          <p:cNvSpPr>
            <a:spLocks noGrp="1"/>
          </p:cNvSpPr>
          <p:nvPr>
            <p:ph type="title"/>
          </p:nvPr>
        </p:nvSpPr>
        <p:spPr/>
        <p:txBody>
          <a:bodyPr/>
          <a:lstStyle/>
          <a:p>
            <a:r>
              <a:rPr lang="en-GB" dirty="0"/>
              <a:t>Contribution of the Articles to Knowledge.</a:t>
            </a:r>
            <a:endParaRPr lang="en-IN" dirty="0"/>
          </a:p>
        </p:txBody>
      </p:sp>
      <p:sp>
        <p:nvSpPr>
          <p:cNvPr id="3" name="Content Placeholder 2">
            <a:extLst>
              <a:ext uri="{FF2B5EF4-FFF2-40B4-BE49-F238E27FC236}">
                <a16:creationId xmlns:a16="http://schemas.microsoft.com/office/drawing/2014/main" id="{D5BD0372-EFE1-417E-83DB-E2C41CE38EE1}"/>
              </a:ext>
            </a:extLst>
          </p:cNvPr>
          <p:cNvSpPr>
            <a:spLocks noGrp="1"/>
          </p:cNvSpPr>
          <p:nvPr>
            <p:ph idx="1"/>
          </p:nvPr>
        </p:nvSpPr>
        <p:spPr/>
        <p:txBody>
          <a:bodyPr/>
          <a:lstStyle/>
          <a:p>
            <a:pPr marL="0" indent="0">
              <a:buNone/>
            </a:pPr>
            <a:r>
              <a:rPr lang="en-GB" dirty="0"/>
              <a:t>The articles contribute to knowledge, as it helped in learning organisational culture by applying several theories and explaining them and also used some selected organisations to do research.  The articles do provide original contributions to learning by providing a specific conclusion in the end contributing majorly to the studies.</a:t>
            </a:r>
          </a:p>
          <a:p>
            <a:endParaRPr lang="en-IN" dirty="0"/>
          </a:p>
        </p:txBody>
      </p:sp>
      <p:sp>
        <p:nvSpPr>
          <p:cNvPr id="4" name="Footer Placeholder 3">
            <a:extLst>
              <a:ext uri="{FF2B5EF4-FFF2-40B4-BE49-F238E27FC236}">
                <a16:creationId xmlns:a16="http://schemas.microsoft.com/office/drawing/2014/main" id="{0DEDDD91-D18F-4285-9BC0-52DBB4B82CF4}"/>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538977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2CE8-B59B-4503-9E9B-6A7C5DEADA00}"/>
              </a:ext>
            </a:extLst>
          </p:cNvPr>
          <p:cNvSpPr>
            <a:spLocks noGrp="1"/>
          </p:cNvSpPr>
          <p:nvPr>
            <p:ph type="title"/>
          </p:nvPr>
        </p:nvSpPr>
        <p:spPr/>
        <p:txBody>
          <a:bodyPr/>
          <a:lstStyle/>
          <a:p>
            <a:r>
              <a:rPr lang="en-GB" dirty="0"/>
              <a:t>Summary of the presentation</a:t>
            </a:r>
            <a:endParaRPr lang="en-IN" dirty="0"/>
          </a:p>
        </p:txBody>
      </p:sp>
      <p:sp>
        <p:nvSpPr>
          <p:cNvPr id="3" name="Content Placeholder 2">
            <a:extLst>
              <a:ext uri="{FF2B5EF4-FFF2-40B4-BE49-F238E27FC236}">
                <a16:creationId xmlns:a16="http://schemas.microsoft.com/office/drawing/2014/main" id="{30537B36-F1BA-4368-A0E8-046B06526D9F}"/>
              </a:ext>
            </a:extLst>
          </p:cNvPr>
          <p:cNvSpPr>
            <a:spLocks noGrp="1"/>
          </p:cNvSpPr>
          <p:nvPr>
            <p:ph idx="1"/>
          </p:nvPr>
        </p:nvSpPr>
        <p:spPr/>
        <p:txBody>
          <a:bodyPr/>
          <a:lstStyle/>
          <a:p>
            <a:pPr marL="0" indent="0">
              <a:buNone/>
            </a:pPr>
            <a:r>
              <a:rPr lang="en-GB" dirty="0"/>
              <a:t>The researches are well balanced and also the presentation has answered all the questions with proper understanding and analysis of the articles. It could be concluded that all of the articles are of fair use. And furthermore the articles provide very appropriate conclusions and could be regarded as the proper research materials for understanding  organisational culture.</a:t>
            </a:r>
            <a:endParaRPr lang="en-IN" dirty="0"/>
          </a:p>
        </p:txBody>
      </p:sp>
      <p:sp>
        <p:nvSpPr>
          <p:cNvPr id="4" name="Footer Placeholder 3">
            <a:extLst>
              <a:ext uri="{FF2B5EF4-FFF2-40B4-BE49-F238E27FC236}">
                <a16:creationId xmlns:a16="http://schemas.microsoft.com/office/drawing/2014/main" id="{6E149839-0A1B-46EF-85C8-5A38E8A8B2C2}"/>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2524405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4D044-D1EB-46D2-8223-2A2B2093B0EB}"/>
              </a:ext>
            </a:extLst>
          </p:cNvPr>
          <p:cNvSpPr>
            <a:spLocks noGrp="1"/>
          </p:cNvSpPr>
          <p:nvPr>
            <p:ph type="title"/>
          </p:nvPr>
        </p:nvSpPr>
        <p:spPr/>
        <p:txBody>
          <a:bodyPr/>
          <a:lstStyle/>
          <a:p>
            <a:r>
              <a:rPr lang="en-GB" dirty="0"/>
              <a:t>References</a:t>
            </a:r>
            <a:endParaRPr lang="en-IN" dirty="0"/>
          </a:p>
        </p:txBody>
      </p:sp>
      <p:sp>
        <p:nvSpPr>
          <p:cNvPr id="3" name="Content Placeholder 2">
            <a:extLst>
              <a:ext uri="{FF2B5EF4-FFF2-40B4-BE49-F238E27FC236}">
                <a16:creationId xmlns:a16="http://schemas.microsoft.com/office/drawing/2014/main" id="{010C2074-BA9D-4DD3-B0E0-D469E0C2CE07}"/>
              </a:ext>
            </a:extLst>
          </p:cNvPr>
          <p:cNvSpPr>
            <a:spLocks noGrp="1"/>
          </p:cNvSpPr>
          <p:nvPr>
            <p:ph idx="1"/>
          </p:nvPr>
        </p:nvSpPr>
        <p:spPr>
          <a:xfrm>
            <a:off x="677334" y="1493521"/>
            <a:ext cx="8596668" cy="4912966"/>
          </a:xfrm>
        </p:spPr>
        <p:txBody>
          <a:bodyPr>
            <a:normAutofit fontScale="92500" lnSpcReduction="10000"/>
          </a:bodyPr>
          <a:lstStyle/>
          <a:p>
            <a:r>
              <a:rPr lang="en-GB" sz="1400" dirty="0"/>
              <a:t>Anitha, J., 2016. Role of Organisational Culture and Employee Commitment in Employees Retention. ASBM Journal of Management, 9(1).</a:t>
            </a:r>
          </a:p>
          <a:p>
            <a:r>
              <a:rPr lang="en-GB" sz="1400" dirty="0" err="1"/>
              <a:t>Bele</a:t>
            </a:r>
            <a:r>
              <a:rPr lang="en-GB" sz="1400" dirty="0"/>
              <a:t>, M.R., 2016. Role Of Cultural Intelligence(CI) In Nurturing Strong Organisation Culture. </a:t>
            </a:r>
            <a:r>
              <a:rPr lang="en-GB" sz="1400" dirty="0" err="1"/>
              <a:t>Dnyanamy</a:t>
            </a:r>
            <a:r>
              <a:rPr lang="en-GB" sz="1400" dirty="0"/>
              <a:t> Journal , 2(2), pp. 32-35.</a:t>
            </a:r>
          </a:p>
          <a:p>
            <a:r>
              <a:rPr lang="en-GB" sz="1400" dirty="0" err="1"/>
              <a:t>Bishwas</a:t>
            </a:r>
            <a:r>
              <a:rPr lang="en-GB" sz="1400" dirty="0"/>
              <a:t>, S.K. and Sushil, 2020. Environmental Uncertainty, Leadership and Organisation Culture as Predictors of Strategic Knowledge Management  and Flexibility. International Journal of Knowledge Management Studies, 11(4), pp.393-407.</a:t>
            </a:r>
          </a:p>
          <a:p>
            <a:r>
              <a:rPr lang="en-GB" sz="1400" dirty="0"/>
              <a:t>Efimova, O.V. and </a:t>
            </a:r>
            <a:r>
              <a:rPr lang="en-GB" sz="1400" dirty="0" err="1"/>
              <a:t>Komarova</a:t>
            </a:r>
            <a:r>
              <a:rPr lang="en-GB" sz="1400" dirty="0"/>
              <a:t>, Y.V., 2019. Safety Cultures as an Element of Organisation Culture of Transport Companies, World of Transport and Transportation, 17(3), pp.234-245.</a:t>
            </a:r>
          </a:p>
          <a:p>
            <a:r>
              <a:rPr lang="en-GB" sz="1400" dirty="0" err="1"/>
              <a:t>Gamayuni</a:t>
            </a:r>
            <a:r>
              <a:rPr lang="en-GB" sz="1400" dirty="0"/>
              <a:t>, R.R., 2018. Factors Affecting Internal Audit Function Effectivity(Internal auditor competence and objectivity, Management support and Organisation Culture) at </a:t>
            </a:r>
            <a:r>
              <a:rPr lang="en-GB" sz="1400" dirty="0" err="1"/>
              <a:t>ocal</a:t>
            </a:r>
            <a:r>
              <a:rPr lang="en-GB" sz="1400" dirty="0"/>
              <a:t> government. International Journal of Monetary Economics and Finance, 11(3), PP. 179-191.</a:t>
            </a:r>
          </a:p>
          <a:p>
            <a:r>
              <a:rPr lang="en-GB" sz="1400" dirty="0"/>
              <a:t>Govender, K.K., 2017. Leadership Styles, Organisation Culture and Employee Performance. International Review of Management and Marketing, 7(4), pp.191-200.</a:t>
            </a:r>
          </a:p>
          <a:p>
            <a:r>
              <a:rPr lang="en-GB" sz="1400" dirty="0" err="1"/>
              <a:t>Hiekkataipale</a:t>
            </a:r>
            <a:r>
              <a:rPr lang="en-GB" sz="1400" dirty="0"/>
              <a:t>, M.M. and </a:t>
            </a:r>
            <a:r>
              <a:rPr lang="en-GB" sz="1400" dirty="0" err="1"/>
              <a:t>Lamsa</a:t>
            </a:r>
            <a:r>
              <a:rPr lang="en-GB" sz="1400" dirty="0"/>
              <a:t>, A.M., 2019.(A) Moral Agents in Organisations? The significance of Ethical Organisation Culture for middle Managers, Exercise of Moral Agency in Ethical Problems. Journal of Business Ethics, 155(1), pp.147-161.</a:t>
            </a:r>
          </a:p>
          <a:p>
            <a:r>
              <a:rPr lang="en-GB" sz="1400" dirty="0" err="1"/>
              <a:t>Kalaiarasi</a:t>
            </a:r>
            <a:r>
              <a:rPr lang="en-GB" sz="1400" dirty="0"/>
              <a:t>, M.V. and </a:t>
            </a:r>
            <a:r>
              <a:rPr lang="en-GB" sz="1400" dirty="0" err="1"/>
              <a:t>Sethuram</a:t>
            </a:r>
            <a:r>
              <a:rPr lang="en-GB" sz="1400" dirty="0"/>
              <a:t>, S., 2017. </a:t>
            </a:r>
            <a:r>
              <a:rPr lang="en-GB" sz="1400" dirty="0" err="1"/>
              <a:t>Litreature</a:t>
            </a:r>
            <a:r>
              <a:rPr lang="en-GB" sz="1400" dirty="0"/>
              <a:t> Review on Organisation </a:t>
            </a:r>
            <a:r>
              <a:rPr lang="en-GB" sz="1400" dirty="0" err="1"/>
              <a:t>Cultureand</a:t>
            </a:r>
            <a:r>
              <a:rPr lang="en-GB" sz="1400" dirty="0"/>
              <a:t> Its Influence. International Journal of Advanced Research In Engineering and Management, 3(8), pp. 9-14.</a:t>
            </a:r>
          </a:p>
          <a:p>
            <a:r>
              <a:rPr lang="en-GB" sz="1400" dirty="0" err="1"/>
              <a:t>Karuppusamy</a:t>
            </a:r>
            <a:r>
              <a:rPr lang="en-GB" sz="1400" dirty="0"/>
              <a:t>, R. and Saranya, R, Organisation Culture, Work Environment Among The College Faculty In </a:t>
            </a:r>
            <a:r>
              <a:rPr lang="en-GB" sz="1400" dirty="0" err="1"/>
              <a:t>Pudducherry</a:t>
            </a:r>
            <a:r>
              <a:rPr lang="en-GB" sz="1400" dirty="0"/>
              <a:t> Region.</a:t>
            </a:r>
          </a:p>
          <a:p>
            <a:endParaRPr lang="en-GB" dirty="0"/>
          </a:p>
        </p:txBody>
      </p:sp>
    </p:spTree>
    <p:extLst>
      <p:ext uri="{BB962C8B-B14F-4D97-AF65-F5344CB8AC3E}">
        <p14:creationId xmlns:p14="http://schemas.microsoft.com/office/powerpoint/2010/main" val="126869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5D86-6265-4047-BD60-3BADC1856CD0}"/>
              </a:ext>
            </a:extLst>
          </p:cNvPr>
          <p:cNvSpPr>
            <a:spLocks noGrp="1"/>
          </p:cNvSpPr>
          <p:nvPr>
            <p:ph type="title"/>
          </p:nvPr>
        </p:nvSpPr>
        <p:spPr/>
        <p:txBody>
          <a:bodyPr/>
          <a:lstStyle/>
          <a:p>
            <a:r>
              <a:rPr lang="en-GB" dirty="0"/>
              <a:t>References</a:t>
            </a:r>
            <a:endParaRPr lang="en-IN" dirty="0"/>
          </a:p>
        </p:txBody>
      </p:sp>
      <p:sp>
        <p:nvSpPr>
          <p:cNvPr id="3" name="Content Placeholder 2">
            <a:extLst>
              <a:ext uri="{FF2B5EF4-FFF2-40B4-BE49-F238E27FC236}">
                <a16:creationId xmlns:a16="http://schemas.microsoft.com/office/drawing/2014/main" id="{81DA3296-8CF3-4369-B9B6-31967BEB1176}"/>
              </a:ext>
            </a:extLst>
          </p:cNvPr>
          <p:cNvSpPr>
            <a:spLocks noGrp="1"/>
          </p:cNvSpPr>
          <p:nvPr>
            <p:ph idx="1"/>
          </p:nvPr>
        </p:nvSpPr>
        <p:spPr>
          <a:xfrm>
            <a:off x="677334" y="2052321"/>
            <a:ext cx="11047306" cy="3989042"/>
          </a:xfrm>
        </p:spPr>
        <p:txBody>
          <a:bodyPr>
            <a:normAutofit fontScale="85000" lnSpcReduction="10000"/>
          </a:bodyPr>
          <a:lstStyle/>
          <a:p>
            <a:r>
              <a:rPr lang="en-IN" sz="1400" dirty="0"/>
              <a:t>Kharabsheh, O.H., Aliaa, R. and Ismail, M., 2017. The Mediating Effect of Organisation Culture on Transformational Leadership </a:t>
            </a:r>
            <a:r>
              <a:rPr lang="en-IN" sz="1500" dirty="0"/>
              <a:t>and Turnover Intention in Jordanian Public Hospitals. Available in SSRN 3012101. </a:t>
            </a:r>
          </a:p>
          <a:p>
            <a:r>
              <a:rPr lang="en-IN" sz="1500" dirty="0"/>
              <a:t>Lee, J., 2020. Accelerating Organisation Culture Change: Innovation Through Digital Tools. Emerald Group Publishing.</a:t>
            </a:r>
          </a:p>
          <a:p>
            <a:r>
              <a:rPr lang="en-IN" sz="1500" dirty="0"/>
              <a:t>McSherry, R. and Pearce, P., 2018. Measuring health Care Workers, Perception of What constitutes a compassionate organisation culture and working environment : Findings from a quantitative feasibility survey. Journal of Nursing Management, 26(2), pp.127-139.</a:t>
            </a:r>
          </a:p>
          <a:p>
            <a:r>
              <a:rPr lang="en-IN" sz="1500" dirty="0"/>
              <a:t>Mohammed, Z.C., </a:t>
            </a:r>
            <a:r>
              <a:rPr lang="en-IN" sz="1500" dirty="0" err="1"/>
              <a:t>Ngeno</a:t>
            </a:r>
            <a:r>
              <a:rPr lang="en-IN" sz="1500" dirty="0"/>
              <a:t>, V. and </a:t>
            </a:r>
            <a:r>
              <a:rPr lang="en-IN" sz="1500" dirty="0" err="1"/>
              <a:t>Lagat</a:t>
            </a:r>
            <a:r>
              <a:rPr lang="en-IN" sz="1500" dirty="0"/>
              <a:t>, C., 2019. Environmental Sustainable Supply Chain Practices, Organisation Culture on Firm Performance. A Mediation Approach. International Journal of Emerging Trends in Social Sciences, 6(2), pp.34-45.</a:t>
            </a:r>
          </a:p>
          <a:p>
            <a:r>
              <a:rPr lang="en-IN" sz="1500" dirty="0"/>
              <a:t>Narayan, S. and </a:t>
            </a:r>
            <a:r>
              <a:rPr lang="en-IN" sz="1500" dirty="0" err="1"/>
              <a:t>Ramu</a:t>
            </a:r>
            <a:r>
              <a:rPr lang="en-IN" sz="1500" dirty="0"/>
              <a:t>, D., 2018. A Study On Organisation Culture Of Apple Company. International Journal Of Pure and Applied Mathematics, 120 (5), pp. 3797-3808.</a:t>
            </a:r>
          </a:p>
          <a:p>
            <a:r>
              <a:rPr lang="en-IN" sz="1500" dirty="0" err="1"/>
              <a:t>Otterloo</a:t>
            </a:r>
            <a:r>
              <a:rPr lang="en-IN" sz="1500" dirty="0"/>
              <a:t>, N., 2020. The Soft Side of Lean Management: How Organisation Culture Hampers a Successful lean Implementation.</a:t>
            </a:r>
          </a:p>
          <a:p>
            <a:r>
              <a:rPr lang="en-IN" sz="1500" dirty="0" err="1"/>
              <a:t>Piekarczyk</a:t>
            </a:r>
            <a:r>
              <a:rPr lang="en-IN" sz="1500" dirty="0"/>
              <a:t>, A., 2020. Organisational Culture From Systems Theory of Organisation Perspective in the Era of Copernican Revolution. In recent Advances in the role of Cultural and Personal values in Organisational Behaviour ,pp. 1-17. IGI Global.</a:t>
            </a:r>
          </a:p>
          <a:p>
            <a:r>
              <a:rPr lang="en-IN" sz="1500" dirty="0" err="1"/>
              <a:t>Terzioglu</a:t>
            </a:r>
            <a:r>
              <a:rPr lang="en-IN" sz="1500" dirty="0"/>
              <a:t>, F., </a:t>
            </a:r>
            <a:r>
              <a:rPr lang="en-IN" sz="1500" dirty="0" err="1"/>
              <a:t>Temel</a:t>
            </a:r>
            <a:r>
              <a:rPr lang="en-IN" sz="1500" dirty="0"/>
              <a:t>, S. and </a:t>
            </a:r>
            <a:r>
              <a:rPr lang="en-IN" sz="1500" dirty="0" err="1"/>
              <a:t>Uslu</a:t>
            </a:r>
            <a:r>
              <a:rPr lang="en-IN" sz="1500" dirty="0"/>
              <a:t> </a:t>
            </a:r>
            <a:r>
              <a:rPr lang="en-IN" sz="1500" dirty="0" err="1"/>
              <a:t>Sahan</a:t>
            </a:r>
            <a:r>
              <a:rPr lang="en-IN" sz="1500" dirty="0"/>
              <a:t>, F., 2016. Factors Affecting Performance and Productivity of Nurses: Professional Attitude, organisational Justice, Organisational Culture and Mobbing. Journal of Nursing Management, 24 (6), pp.735-744.</a:t>
            </a:r>
          </a:p>
          <a:p>
            <a:r>
              <a:rPr lang="en-IN" sz="1500" dirty="0" err="1"/>
              <a:t>Vildalepp</a:t>
            </a:r>
            <a:r>
              <a:rPr lang="en-IN" sz="1500" dirty="0"/>
              <a:t>, A., 2019. Self description and Phatic Function in Organisation Culture: The Case of </a:t>
            </a:r>
            <a:r>
              <a:rPr lang="en-IN" sz="1500" dirty="0" err="1"/>
              <a:t>Ouishare</a:t>
            </a:r>
            <a:r>
              <a:rPr lang="en-IN" sz="1500" dirty="0"/>
              <a:t> (Doctoral Dissertation, Tartu </a:t>
            </a:r>
            <a:r>
              <a:rPr lang="en-IN" sz="1500" dirty="0" err="1"/>
              <a:t>Ulikool</a:t>
            </a:r>
            <a:r>
              <a:rPr lang="en-IN" sz="1500" dirty="0"/>
              <a:t>).</a:t>
            </a:r>
          </a:p>
          <a:p>
            <a:endParaRPr lang="en-IN" dirty="0"/>
          </a:p>
        </p:txBody>
      </p:sp>
      <p:sp>
        <p:nvSpPr>
          <p:cNvPr id="4" name="Footer Placeholder 3">
            <a:extLst>
              <a:ext uri="{FF2B5EF4-FFF2-40B4-BE49-F238E27FC236}">
                <a16:creationId xmlns:a16="http://schemas.microsoft.com/office/drawing/2014/main" id="{DAC762F9-C61F-4EB1-BE99-2ADF3969F815}"/>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1385667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37F6E-432E-4C04-B0D6-67E4C7C566CA}"/>
              </a:ext>
            </a:extLst>
          </p:cNvPr>
          <p:cNvSpPr>
            <a:spLocks noGrp="1"/>
          </p:cNvSpPr>
          <p:nvPr>
            <p:ph type="title"/>
          </p:nvPr>
        </p:nvSpPr>
        <p:spPr/>
        <p:txBody>
          <a:bodyPr/>
          <a:lstStyle/>
          <a:p>
            <a:r>
              <a:rPr lang="en-GB" dirty="0"/>
              <a:t>Articles Link</a:t>
            </a:r>
            <a:endParaRPr lang="en-IN" dirty="0"/>
          </a:p>
        </p:txBody>
      </p:sp>
      <p:sp>
        <p:nvSpPr>
          <p:cNvPr id="3" name="Content Placeholder 2">
            <a:extLst>
              <a:ext uri="{FF2B5EF4-FFF2-40B4-BE49-F238E27FC236}">
                <a16:creationId xmlns:a16="http://schemas.microsoft.com/office/drawing/2014/main" id="{A22242B7-963F-4D08-A0A5-5874F548F1DC}"/>
              </a:ext>
            </a:extLst>
          </p:cNvPr>
          <p:cNvSpPr>
            <a:spLocks noGrp="1"/>
          </p:cNvSpPr>
          <p:nvPr>
            <p:ph idx="1"/>
          </p:nvPr>
        </p:nvSpPr>
        <p:spPr/>
        <p:txBody>
          <a:bodyPr>
            <a:normAutofit fontScale="85000" lnSpcReduction="10000"/>
          </a:bodyPr>
          <a:lstStyle/>
          <a:p>
            <a:r>
              <a:rPr lang="en-IN" sz="1800" dirty="0"/>
              <a:t>Article 1: </a:t>
            </a:r>
            <a:r>
              <a:rPr lang="en-IN" sz="1800" dirty="0">
                <a:hlinkClick r:id="rId3"/>
              </a:rPr>
              <a:t>https://www.academia.edu/31176474/Organization_Culture_Theory_From_Organizational_Culture_of_Schein_to_Appreciative_Inquiry_of_Cooperrider_and_Whitney</a:t>
            </a:r>
            <a:endParaRPr lang="en-IN" sz="1800" dirty="0"/>
          </a:p>
          <a:p>
            <a:endParaRPr lang="en-IN" sz="1800" dirty="0"/>
          </a:p>
          <a:p>
            <a:r>
              <a:rPr lang="en-IN" sz="1800" dirty="0"/>
              <a:t>Article 2: </a:t>
            </a:r>
            <a:r>
              <a:rPr lang="en-IN" sz="1800" dirty="0">
                <a:hlinkClick r:id="rId4"/>
              </a:rPr>
              <a:t>https://www.ipa.ie/_fileUpload/Documents/CPMR_DP_40_Understanding_Managing_Org_Culture.pdf</a:t>
            </a:r>
            <a:endParaRPr lang="en-IN" sz="1800" dirty="0"/>
          </a:p>
          <a:p>
            <a:endParaRPr lang="en-IN" sz="1800" dirty="0"/>
          </a:p>
          <a:p>
            <a:r>
              <a:rPr lang="en-IN" sz="1800" dirty="0"/>
              <a:t>Article 3: </a:t>
            </a:r>
            <a:r>
              <a:rPr lang="en-IN" sz="1800" dirty="0">
                <a:hlinkClick r:id="rId5"/>
              </a:rPr>
              <a:t>https://journal-archieves14.webs.com/975-985.pdf</a:t>
            </a:r>
            <a:endParaRPr lang="en-IN" sz="1800" dirty="0"/>
          </a:p>
          <a:p>
            <a:endParaRPr lang="en-IN" sz="1800" dirty="0"/>
          </a:p>
          <a:p>
            <a:r>
              <a:rPr lang="en-IN" sz="1800" dirty="0"/>
              <a:t>Article 4: </a:t>
            </a:r>
            <a:r>
              <a:rPr lang="en-IN" sz="1800" dirty="0">
                <a:hlinkClick r:id="rId6"/>
              </a:rPr>
              <a:t>http://ijbssnet.com/journals/Vol._1_No._3_December_2010/4.pdf</a:t>
            </a:r>
            <a:endParaRPr lang="en-IN" sz="1800" dirty="0"/>
          </a:p>
          <a:p>
            <a:endParaRPr lang="en-IN" sz="1800" dirty="0"/>
          </a:p>
          <a:p>
            <a:r>
              <a:rPr lang="en-IN" sz="1800" dirty="0"/>
              <a:t>Article 5: </a:t>
            </a:r>
            <a:r>
              <a:rPr lang="en-IN" sz="1800" b="0" i="0" u="sng" strike="noStrike" dirty="0">
                <a:solidFill>
                  <a:srgbClr val="1155CC"/>
                </a:solidFill>
                <a:effectLst/>
                <a:latin typeface="Arial" panose="020B0604020202020204" pitchFamily="34" charset="0"/>
                <a:hlinkClick r:id="rId7"/>
              </a:rPr>
              <a:t>http://organisationsethnologie.de/index_htm_files/Allaire_1984 republished 2016.pdf</a:t>
            </a:r>
            <a:endParaRPr lang="en-IN" sz="1800" dirty="0"/>
          </a:p>
          <a:p>
            <a:endParaRPr lang="en-IN" sz="1800" dirty="0"/>
          </a:p>
        </p:txBody>
      </p:sp>
      <p:sp>
        <p:nvSpPr>
          <p:cNvPr id="4" name="Footer Placeholder 3">
            <a:extLst>
              <a:ext uri="{FF2B5EF4-FFF2-40B4-BE49-F238E27FC236}">
                <a16:creationId xmlns:a16="http://schemas.microsoft.com/office/drawing/2014/main" id="{8D2C06E8-C268-4F45-ABEB-BB109ACDCF6D}"/>
              </a:ext>
            </a:extLst>
          </p:cNvPr>
          <p:cNvSpPr>
            <a:spLocks noGrp="1"/>
          </p:cNvSpPr>
          <p:nvPr>
            <p:ph type="ftr" sz="quarter" idx="11"/>
          </p:nvPr>
        </p:nvSpPr>
        <p:spPr/>
        <p:txBody>
          <a:bodyPr/>
          <a:lstStyle/>
          <a:p>
            <a:endParaRPr lang="en-IN"/>
          </a:p>
        </p:txBody>
      </p:sp>
    </p:spTree>
    <p:extLst>
      <p:ext uri="{BB962C8B-B14F-4D97-AF65-F5344CB8AC3E}">
        <p14:creationId xmlns:p14="http://schemas.microsoft.com/office/powerpoint/2010/main" val="26091414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304</TotalTime>
  <Words>4033</Words>
  <Application>Microsoft Office PowerPoint</Application>
  <PresentationFormat>Widescreen</PresentationFormat>
  <Paragraphs>201</Paragraphs>
  <Slides>21</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Roboto</vt:lpstr>
      <vt:lpstr>Times New Roman</vt:lpstr>
      <vt:lpstr>Trebuchet MS</vt:lpstr>
      <vt:lpstr>Wingdings 3</vt:lpstr>
      <vt:lpstr>Facet</vt:lpstr>
      <vt:lpstr>Approaches to Research and Academic Communication(LCDB7000) Assessment 2 Course Lecturer:  Dr. Nandish Patel  Moderator: Prof: Amare Desta  Topic: Organisational Culture Presenter: Mary Mena Dore-Okuoimose Student Number:1806652 </vt:lpstr>
      <vt:lpstr>Table of Content</vt:lpstr>
      <vt:lpstr>Five Chosen Articles</vt:lpstr>
      <vt:lpstr>why articles were chosen?</vt:lpstr>
      <vt:lpstr>Literature Reviews Of The 5 Articles</vt:lpstr>
      <vt:lpstr>Methodologies used in the Research</vt:lpstr>
      <vt:lpstr>Articles Comparison</vt:lpstr>
      <vt:lpstr>What I Agree and Disagree from the articles</vt:lpstr>
      <vt:lpstr>What kind of research were the articles?</vt:lpstr>
      <vt:lpstr>Main areas of the Articles</vt:lpstr>
      <vt:lpstr>Main Findings of the Articles</vt:lpstr>
      <vt:lpstr>Article Limitations</vt:lpstr>
      <vt:lpstr>Main Issues raised in the article</vt:lpstr>
      <vt:lpstr>How well are they addressed</vt:lpstr>
      <vt:lpstr>Validity of the Research</vt:lpstr>
      <vt:lpstr>Where The Research Biased?</vt:lpstr>
      <vt:lpstr>Contribution of the Articles to Knowledge.</vt:lpstr>
      <vt:lpstr>Summary of the presentation</vt:lpstr>
      <vt:lpstr>References</vt:lpstr>
      <vt:lpstr>References</vt:lpstr>
      <vt:lpstr>Articles Link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 Culture</dc:title>
  <dc:creator>admin</dc:creator>
  <cp:lastModifiedBy>mena Okuoimose</cp:lastModifiedBy>
  <cp:revision>56</cp:revision>
  <dcterms:created xsi:type="dcterms:W3CDTF">2020-11-19T14:49:35Z</dcterms:created>
  <dcterms:modified xsi:type="dcterms:W3CDTF">2020-12-05T13:27:05Z</dcterms:modified>
</cp:coreProperties>
</file>