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alina.culea\Downloads\10.2478\v10166-011-0007-1" TargetMode="External"/><Relationship Id="rId3" Type="http://schemas.openxmlformats.org/officeDocument/2006/relationships/hyperlink" Target="file:///C:\Users\alina.culea\Downloads\10.1111\j.1467-8691.2012.00649.x" TargetMode="External"/><Relationship Id="rId7" Type="http://schemas.openxmlformats.org/officeDocument/2006/relationships/hyperlink" Target="file:///C:\Users\alina.culea\Downloads\10.25142\aak.2021.005" TargetMode="External"/><Relationship Id="rId2" Type="http://schemas.openxmlformats.org/officeDocument/2006/relationships/hyperlink" Target="file:///C:\Users\alina.culea\Downloads\10.1016\j.jik.2016.07.001" TargetMode="External"/><Relationship Id="rId1" Type="http://schemas.openxmlformats.org/officeDocument/2006/relationships/hyperlink" Target="file:///C:\Users\alina.culea\Downloads\10.1111\j.1467-9310.2009.00576.x" TargetMode="External"/><Relationship Id="rId6" Type="http://schemas.openxmlformats.org/officeDocument/2006/relationships/hyperlink" Target="file:///C:\Users\alina.culea\Downloads\10.21095\ajmr\2017\v10\i1\115203" TargetMode="External"/><Relationship Id="rId5" Type="http://schemas.openxmlformats.org/officeDocument/2006/relationships/hyperlink" Target="file:///C:\Users\alina.culea\Downloads\10.1080\14623943.2011.616687" TargetMode="External"/><Relationship Id="rId10" Type="http://schemas.openxmlformats.org/officeDocument/2006/relationships/hyperlink" Target="file:///C:\Users\alina.culea\Downloads\10.2307\41165203" TargetMode="External"/><Relationship Id="rId4" Type="http://schemas.openxmlformats.org/officeDocument/2006/relationships/hyperlink" Target="file:///C:\Users\alina.culea\Downloads\10.3917\g2000.333.0077" TargetMode="External"/><Relationship Id="rId9" Type="http://schemas.openxmlformats.org/officeDocument/2006/relationships/hyperlink" Target="file:///C:\Users\alina.culea\Downloads\10.1108\cms.2012.32306aaa.002" TargetMode="External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alina.culea\Downloads\10.2478\v10166-011-0007-1" TargetMode="External"/><Relationship Id="rId3" Type="http://schemas.openxmlformats.org/officeDocument/2006/relationships/hyperlink" Target="file:///C:\Users\alina.culea\Downloads\10.1111\j.1467-8691.2012.00649.x" TargetMode="External"/><Relationship Id="rId7" Type="http://schemas.openxmlformats.org/officeDocument/2006/relationships/hyperlink" Target="file:///C:\Users\alina.culea\Downloads\10.25142\aak.2021.005" TargetMode="External"/><Relationship Id="rId2" Type="http://schemas.openxmlformats.org/officeDocument/2006/relationships/hyperlink" Target="file:///C:\Users\alina.culea\Downloads\10.1016\j.jik.2016.07.001" TargetMode="External"/><Relationship Id="rId1" Type="http://schemas.openxmlformats.org/officeDocument/2006/relationships/hyperlink" Target="file:///C:\Users\alina.culea\Downloads\10.1111\j.1467-9310.2009.00576.x" TargetMode="External"/><Relationship Id="rId6" Type="http://schemas.openxmlformats.org/officeDocument/2006/relationships/hyperlink" Target="file:///C:\Users\alina.culea\Downloads\10.21095\ajmr\2017\v10\i1\115203" TargetMode="External"/><Relationship Id="rId5" Type="http://schemas.openxmlformats.org/officeDocument/2006/relationships/hyperlink" Target="file:///C:\Users\alina.culea\Downloads\10.1080\14623943.2011.616687" TargetMode="External"/><Relationship Id="rId10" Type="http://schemas.openxmlformats.org/officeDocument/2006/relationships/hyperlink" Target="file:///C:\Users\alina.culea\Downloads\10.2307\41165203" TargetMode="External"/><Relationship Id="rId4" Type="http://schemas.openxmlformats.org/officeDocument/2006/relationships/hyperlink" Target="file:///C:\Users\alina.culea\Downloads\10.3917\g2000.333.0077" TargetMode="External"/><Relationship Id="rId9" Type="http://schemas.openxmlformats.org/officeDocument/2006/relationships/hyperlink" Target="file:///C:\Users\alina.culea\Downloads\10.1108\cms.2012.32306aaa.002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C75C4C-3437-4E13-B3E0-8C1658F79BD3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0F60CED-A506-456B-B2F3-69BDA5305B77}">
      <dgm:prSet custT="1"/>
      <dgm:spPr/>
      <dgm:t>
        <a:bodyPr/>
        <a:lstStyle/>
        <a:p>
          <a:r>
            <a:rPr lang="en-US" sz="1200" b="0" dirty="0" err="1"/>
            <a:t>Aylen</a:t>
          </a:r>
          <a:r>
            <a:rPr lang="en-US" sz="1200" b="0" dirty="0"/>
            <a:t>, J. (2009). Open versus closed innovation: development of the wide strip mill for steel in the United States during the 1920s. </a:t>
          </a:r>
          <a:r>
            <a:rPr lang="en-US" sz="1200" b="0" i="1" dirty="0"/>
            <a:t>R&amp;D Management</a:t>
          </a:r>
          <a:r>
            <a:rPr lang="en-US" sz="1200" b="0" dirty="0"/>
            <a:t>, 40(1), pp.67–80. doi:</a:t>
          </a:r>
          <a:r>
            <a:rPr lang="en-US" sz="1200" b="0" dirty="0"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10.1111/j.1467-9310.2009.00576.x</a:t>
          </a:r>
          <a:r>
            <a:rPr lang="en-US" sz="1200" b="0" dirty="0"/>
            <a:t>.</a:t>
          </a:r>
        </a:p>
      </dgm:t>
    </dgm:pt>
    <dgm:pt modelId="{4CAFF629-CB9D-41AD-8728-870A6B5D2F84}" type="parTrans" cxnId="{881C967A-34C2-44D1-B0FE-37008236E562}">
      <dgm:prSet/>
      <dgm:spPr/>
      <dgm:t>
        <a:bodyPr/>
        <a:lstStyle/>
        <a:p>
          <a:endParaRPr lang="en-US" sz="3600"/>
        </a:p>
      </dgm:t>
    </dgm:pt>
    <dgm:pt modelId="{88B41A6E-EB14-4D9F-AF1D-60092D817EB4}" type="sibTrans" cxnId="{881C967A-34C2-44D1-B0FE-37008236E562}">
      <dgm:prSet/>
      <dgm:spPr/>
      <dgm:t>
        <a:bodyPr/>
        <a:lstStyle/>
        <a:p>
          <a:endParaRPr lang="en-US" sz="3600"/>
        </a:p>
      </dgm:t>
    </dgm:pt>
    <dgm:pt modelId="{D8E1E0FA-2E73-484F-8AF5-1DD9D41594AD}">
      <dgm:prSet custT="1"/>
      <dgm:spPr/>
      <dgm:t>
        <a:bodyPr/>
        <a:lstStyle/>
        <a:p>
          <a:r>
            <a:rPr lang="en-US" sz="1200"/>
            <a:t>Capatina, A., Bleoju, G., Matos, F. and Vairinhos, V. (2017). Leveraging intellectual capital through Lewin’s Force Field Analysis: The case of software development companies. </a:t>
          </a:r>
          <a:r>
            <a:rPr lang="en-US" sz="1200" i="1"/>
            <a:t>Journal of Innovation &amp; Knowledge</a:t>
          </a:r>
          <a:r>
            <a:rPr lang="en-US" sz="1200"/>
            <a:t>, 2(3), pp.125–133. doi:</a:t>
          </a:r>
          <a:r>
            <a:rPr lang="en-US" sz="1200">
              <a:hlinkClick xmlns:r="http://schemas.openxmlformats.org/officeDocument/2006/relationships" r:id="rId2"/>
            </a:rPr>
            <a:t>10.1016/j.jik.2016.07.001</a:t>
          </a:r>
          <a:r>
            <a:rPr lang="en-US" sz="1200"/>
            <a:t>.</a:t>
          </a:r>
        </a:p>
      </dgm:t>
    </dgm:pt>
    <dgm:pt modelId="{4C9876F5-3397-475D-878C-88AA8B1CC74A}" type="parTrans" cxnId="{7FDAFF80-255E-4E48-8472-C615E5EA58D1}">
      <dgm:prSet/>
      <dgm:spPr/>
      <dgm:t>
        <a:bodyPr/>
        <a:lstStyle/>
        <a:p>
          <a:endParaRPr lang="en-US" sz="3600"/>
        </a:p>
      </dgm:t>
    </dgm:pt>
    <dgm:pt modelId="{C97D769E-8E6C-40BA-8F7F-B21647545255}" type="sibTrans" cxnId="{7FDAFF80-255E-4E48-8472-C615E5EA58D1}">
      <dgm:prSet/>
      <dgm:spPr/>
      <dgm:t>
        <a:bodyPr/>
        <a:lstStyle/>
        <a:p>
          <a:endParaRPr lang="en-US" sz="3600"/>
        </a:p>
      </dgm:t>
    </dgm:pt>
    <dgm:pt modelId="{36AF1B54-FCCC-4901-BA36-1BCF0916D15C}">
      <dgm:prSet custT="1"/>
      <dgm:spPr/>
      <dgm:t>
        <a:bodyPr/>
        <a:lstStyle/>
        <a:p>
          <a:r>
            <a:rPr lang="en-US" sz="1200"/>
            <a:t>Çokpekin, Ö. and Knudsen, M.P. (2012). Does Organizing for Creativity Really Lead to Innovation? </a:t>
          </a:r>
          <a:r>
            <a:rPr lang="en-US" sz="1200" i="1"/>
            <a:t>Creativity and Innovation Management</a:t>
          </a:r>
          <a:r>
            <a:rPr lang="en-US" sz="1200"/>
            <a:t>, 21(3), pp.304–314. doi:</a:t>
          </a:r>
          <a:r>
            <a:rPr lang="en-US" sz="1200">
              <a:hlinkClick xmlns:r="http://schemas.openxmlformats.org/officeDocument/2006/relationships" r:id="rId3"/>
            </a:rPr>
            <a:t>10.1111/j.1467-8691.2012.00649.x</a:t>
          </a:r>
          <a:r>
            <a:rPr lang="en-US" sz="1200"/>
            <a:t>.</a:t>
          </a:r>
        </a:p>
      </dgm:t>
    </dgm:pt>
    <dgm:pt modelId="{D2A98AB9-847D-4525-A9ED-CB969C83075D}" type="parTrans" cxnId="{60BDF6D1-81A9-4F2D-A514-DBC97D2B40B6}">
      <dgm:prSet/>
      <dgm:spPr/>
      <dgm:t>
        <a:bodyPr/>
        <a:lstStyle/>
        <a:p>
          <a:endParaRPr lang="en-US" sz="3600"/>
        </a:p>
      </dgm:t>
    </dgm:pt>
    <dgm:pt modelId="{798B0B8B-022D-4999-80DB-8D871446951A}" type="sibTrans" cxnId="{60BDF6D1-81A9-4F2D-A514-DBC97D2B40B6}">
      <dgm:prSet/>
      <dgm:spPr/>
      <dgm:t>
        <a:bodyPr/>
        <a:lstStyle/>
        <a:p>
          <a:endParaRPr lang="en-US" sz="3600"/>
        </a:p>
      </dgm:t>
    </dgm:pt>
    <dgm:pt modelId="{F94C27A9-5F6A-4931-9A9D-2F9776DAA4A8}">
      <dgm:prSet custT="1"/>
      <dgm:spPr/>
      <dgm:t>
        <a:bodyPr/>
        <a:lstStyle/>
        <a:p>
          <a:r>
            <a:rPr lang="en-US" sz="1200"/>
            <a:t>Fabbri, J., Manceau, D. and Moatti, V. (2016). Enter The Open Innovation Matrix : how to (fully) open innovation processes ? </a:t>
          </a:r>
          <a:r>
            <a:rPr lang="en-US" sz="1200" i="1"/>
            <a:t>Gestion 2000</a:t>
          </a:r>
          <a:r>
            <a:rPr lang="en-US" sz="1200"/>
            <a:t>, 33(4), p.77. doi:</a:t>
          </a:r>
          <a:r>
            <a:rPr lang="en-US" sz="1200">
              <a:hlinkClick xmlns:r="http://schemas.openxmlformats.org/officeDocument/2006/relationships" r:id="rId4"/>
            </a:rPr>
            <a:t>10.3917/g2000.333.0077</a:t>
          </a:r>
          <a:r>
            <a:rPr lang="en-US" sz="1200"/>
            <a:t>.</a:t>
          </a:r>
        </a:p>
      </dgm:t>
    </dgm:pt>
    <dgm:pt modelId="{8C908A87-69F3-4E82-82A6-AF9AA43F0299}" type="parTrans" cxnId="{ECB4C6B1-F072-4F65-A712-95EA269B9CE9}">
      <dgm:prSet/>
      <dgm:spPr/>
      <dgm:t>
        <a:bodyPr/>
        <a:lstStyle/>
        <a:p>
          <a:endParaRPr lang="en-US" sz="3600"/>
        </a:p>
      </dgm:t>
    </dgm:pt>
    <dgm:pt modelId="{7720C2D4-D67A-429A-9ED0-F40FCD0DBE33}" type="sibTrans" cxnId="{ECB4C6B1-F072-4F65-A712-95EA269B9CE9}">
      <dgm:prSet/>
      <dgm:spPr/>
      <dgm:t>
        <a:bodyPr/>
        <a:lstStyle/>
        <a:p>
          <a:endParaRPr lang="en-US" sz="3600"/>
        </a:p>
      </dgm:t>
    </dgm:pt>
    <dgm:pt modelId="{1C2214DF-6D96-4B3E-A545-D2517CFD66FA}">
      <dgm:prSet custT="1"/>
      <dgm:spPr/>
      <dgm:t>
        <a:bodyPr/>
        <a:lstStyle/>
        <a:p>
          <a:r>
            <a:rPr lang="en-US" sz="1200"/>
            <a:t>Gibbs, G. and Andrew, C. (2001). </a:t>
          </a:r>
          <a:r>
            <a:rPr lang="en-US" sz="1200" i="1"/>
            <a:t>Learning by doing: a guide to teaching and learning methods</a:t>
          </a:r>
          <a:r>
            <a:rPr lang="en-US" sz="1200"/>
            <a:t>. Geography Discipline Network.</a:t>
          </a:r>
        </a:p>
      </dgm:t>
    </dgm:pt>
    <dgm:pt modelId="{B3D4F75F-FF41-4E4A-A790-3E5E34210275}" type="parTrans" cxnId="{6FA8058B-2642-4E73-A496-7DCBC03EA40B}">
      <dgm:prSet/>
      <dgm:spPr/>
      <dgm:t>
        <a:bodyPr/>
        <a:lstStyle/>
        <a:p>
          <a:endParaRPr lang="en-US" sz="3600"/>
        </a:p>
      </dgm:t>
    </dgm:pt>
    <dgm:pt modelId="{80A750F0-A4FA-4194-87B1-006064019B53}" type="sibTrans" cxnId="{6FA8058B-2642-4E73-A496-7DCBC03EA40B}">
      <dgm:prSet/>
      <dgm:spPr/>
      <dgm:t>
        <a:bodyPr/>
        <a:lstStyle/>
        <a:p>
          <a:endParaRPr lang="en-US" sz="3600"/>
        </a:p>
      </dgm:t>
    </dgm:pt>
    <dgm:pt modelId="{F7BBCC62-4830-4FF3-8F5A-C1ECC9FB54EE}">
      <dgm:prSet custT="1"/>
      <dgm:spPr/>
      <dgm:t>
        <a:bodyPr/>
        <a:lstStyle/>
        <a:p>
          <a:r>
            <a:rPr lang="en-US" sz="1200"/>
            <a:t>Hickson, H. (2011). Critical reflection: reflecting on learning to be reflective. </a:t>
          </a:r>
          <a:r>
            <a:rPr lang="en-US" sz="1200" i="1"/>
            <a:t>Reflective Practice</a:t>
          </a:r>
          <a:r>
            <a:rPr lang="en-US" sz="1200"/>
            <a:t>, 12(6), pp.829–839. doi:</a:t>
          </a:r>
          <a:r>
            <a:rPr lang="en-US" sz="1200">
              <a:hlinkClick xmlns:r="http://schemas.openxmlformats.org/officeDocument/2006/relationships" r:id="rId5"/>
            </a:rPr>
            <a:t>10.1080/14623943.2011.616687</a:t>
          </a:r>
          <a:r>
            <a:rPr lang="en-US" sz="1200"/>
            <a:t>.</a:t>
          </a:r>
        </a:p>
      </dgm:t>
    </dgm:pt>
    <dgm:pt modelId="{29E49A7B-87EF-4AC7-B330-8D8682A7D1CD}" type="parTrans" cxnId="{75553D64-95A3-440F-A579-66097217A26A}">
      <dgm:prSet/>
      <dgm:spPr/>
      <dgm:t>
        <a:bodyPr/>
        <a:lstStyle/>
        <a:p>
          <a:endParaRPr lang="en-US" sz="3600"/>
        </a:p>
      </dgm:t>
    </dgm:pt>
    <dgm:pt modelId="{362EA5D7-3480-4646-BA4E-3CF9B45F5C44}" type="sibTrans" cxnId="{75553D64-95A3-440F-A579-66097217A26A}">
      <dgm:prSet/>
      <dgm:spPr/>
      <dgm:t>
        <a:bodyPr/>
        <a:lstStyle/>
        <a:p>
          <a:endParaRPr lang="en-US" sz="3600"/>
        </a:p>
      </dgm:t>
    </dgm:pt>
    <dgm:pt modelId="{E17DBF58-AE1F-42DE-BA11-599AD8763A34}">
      <dgm:prSet custT="1"/>
      <dgm:spPr/>
      <dgm:t>
        <a:bodyPr/>
        <a:lstStyle/>
        <a:p>
          <a:r>
            <a:rPr lang="en-US" sz="1200" dirty="0"/>
            <a:t>Lakshmi, B.R. (2017). Book-Six Thinking Hats. </a:t>
          </a:r>
          <a:r>
            <a:rPr lang="en-US" sz="1200" i="1" dirty="0"/>
            <a:t>Adarsh Journal of Management Research</a:t>
          </a:r>
          <a:r>
            <a:rPr lang="en-US" sz="1200" dirty="0"/>
            <a:t>, 10(1), p.80. doi:</a:t>
          </a:r>
          <a:r>
            <a:rPr lang="en-US" sz="1200" dirty="0">
              <a:hlinkClick xmlns:r="http://schemas.openxmlformats.org/officeDocument/2006/relationships" r:id="rId6"/>
            </a:rPr>
            <a:t>10.21095/</a:t>
          </a:r>
          <a:r>
            <a:rPr lang="en-US" sz="1200" dirty="0" err="1">
              <a:hlinkClick xmlns:r="http://schemas.openxmlformats.org/officeDocument/2006/relationships" r:id="rId6"/>
            </a:rPr>
            <a:t>ajmr</a:t>
          </a:r>
          <a:r>
            <a:rPr lang="en-US" sz="1200" dirty="0">
              <a:hlinkClick xmlns:r="http://schemas.openxmlformats.org/officeDocument/2006/relationships" r:id="rId6"/>
            </a:rPr>
            <a:t>/2017/v10/i1/115203</a:t>
          </a:r>
          <a:r>
            <a:rPr lang="en-US" sz="1200" dirty="0"/>
            <a:t>.</a:t>
          </a:r>
        </a:p>
      </dgm:t>
    </dgm:pt>
    <dgm:pt modelId="{F3A8E535-296E-49F9-9133-BA52C09C86FE}" type="parTrans" cxnId="{1DFC72A6-59F4-47B2-9F12-0AB6A3B573DA}">
      <dgm:prSet/>
      <dgm:spPr/>
      <dgm:t>
        <a:bodyPr/>
        <a:lstStyle/>
        <a:p>
          <a:endParaRPr lang="en-US" sz="3600"/>
        </a:p>
      </dgm:t>
    </dgm:pt>
    <dgm:pt modelId="{69C138F8-BE4D-416C-AFEE-131B3A4C4991}" type="sibTrans" cxnId="{1DFC72A6-59F4-47B2-9F12-0AB6A3B573DA}">
      <dgm:prSet/>
      <dgm:spPr/>
      <dgm:t>
        <a:bodyPr/>
        <a:lstStyle/>
        <a:p>
          <a:endParaRPr lang="en-US" sz="3600"/>
        </a:p>
      </dgm:t>
    </dgm:pt>
    <dgm:pt modelId="{19A57C8F-8BFB-4BB1-B83E-13DB59D6A924}">
      <dgm:prSet custT="1"/>
      <dgm:spPr/>
      <dgm:t>
        <a:bodyPr/>
        <a:lstStyle/>
        <a:p>
          <a:r>
            <a:rPr lang="en-US" sz="1200"/>
            <a:t>Mládková, L. (2021). INNOVATIVE MANAGEMENT MODELS, EXAMPLES OF THREE COMPANIES. </a:t>
          </a:r>
          <a:r>
            <a:rPr lang="en-US" sz="1200" i="1"/>
            <a:t>Acta academica karviniensia</a:t>
          </a:r>
          <a:r>
            <a:rPr lang="en-US" sz="1200"/>
            <a:t>, 21(1), pp.56–66. doi:</a:t>
          </a:r>
          <a:r>
            <a:rPr lang="en-US" sz="1200">
              <a:hlinkClick xmlns:r="http://schemas.openxmlformats.org/officeDocument/2006/relationships" r:id="rId7"/>
            </a:rPr>
            <a:t>10.25142/aak.2021.005</a:t>
          </a:r>
          <a:r>
            <a:rPr lang="en-US" sz="1200"/>
            <a:t>.</a:t>
          </a:r>
        </a:p>
      </dgm:t>
    </dgm:pt>
    <dgm:pt modelId="{A95DBF87-56EF-41C2-9DF1-C5C2F01FD8D2}" type="parTrans" cxnId="{3F526395-D9A2-482D-8109-D64CC5BBBAFA}">
      <dgm:prSet/>
      <dgm:spPr/>
      <dgm:t>
        <a:bodyPr/>
        <a:lstStyle/>
        <a:p>
          <a:endParaRPr lang="en-US" sz="3600"/>
        </a:p>
      </dgm:t>
    </dgm:pt>
    <dgm:pt modelId="{86F7E5D3-EC06-4AAD-BBAA-A1DE978AB1F4}" type="sibTrans" cxnId="{3F526395-D9A2-482D-8109-D64CC5BBBAFA}">
      <dgm:prSet/>
      <dgm:spPr/>
      <dgm:t>
        <a:bodyPr/>
        <a:lstStyle/>
        <a:p>
          <a:endParaRPr lang="en-US" sz="3600"/>
        </a:p>
      </dgm:t>
    </dgm:pt>
    <dgm:pt modelId="{D476AAC6-DD65-44B5-895F-B80285347937}">
      <dgm:prSet custT="1"/>
      <dgm:spPr/>
      <dgm:t>
        <a:bodyPr/>
        <a:lstStyle/>
        <a:p>
          <a:r>
            <a:rPr lang="en-US" sz="1200"/>
            <a:t>Niemczyk, J. (2011). A Strategy as an Innovation - A New Strategy Concept. </a:t>
          </a:r>
          <a:r>
            <a:rPr lang="en-US" sz="1200" i="1"/>
            <a:t>Organization and Management</a:t>
          </a:r>
          <a:r>
            <a:rPr lang="en-US" sz="1200"/>
            <a:t>, 2011(5 (148)). doi:</a:t>
          </a:r>
          <a:r>
            <a:rPr lang="en-US" sz="1200">
              <a:hlinkClick xmlns:r="http://schemas.openxmlformats.org/officeDocument/2006/relationships" r:id="rId8"/>
            </a:rPr>
            <a:t>10.2478/v10166-011-0007-1</a:t>
          </a:r>
          <a:r>
            <a:rPr lang="en-US" sz="1200"/>
            <a:t>.</a:t>
          </a:r>
        </a:p>
      </dgm:t>
    </dgm:pt>
    <dgm:pt modelId="{24834BD2-251A-4520-91FE-CCE64860CCB5}" type="parTrans" cxnId="{F03751C7-A4F3-4D6D-B01B-EE774B13D4C0}">
      <dgm:prSet/>
      <dgm:spPr/>
      <dgm:t>
        <a:bodyPr/>
        <a:lstStyle/>
        <a:p>
          <a:endParaRPr lang="en-US" sz="3600"/>
        </a:p>
      </dgm:t>
    </dgm:pt>
    <dgm:pt modelId="{8152A17E-4742-4593-92B6-78A594003D5F}" type="sibTrans" cxnId="{F03751C7-A4F3-4D6D-B01B-EE774B13D4C0}">
      <dgm:prSet/>
      <dgm:spPr/>
      <dgm:t>
        <a:bodyPr/>
        <a:lstStyle/>
        <a:p>
          <a:endParaRPr lang="en-US" sz="3600"/>
        </a:p>
      </dgm:t>
    </dgm:pt>
    <dgm:pt modelId="{03B12F61-E6C9-4F1F-BC53-33420A35AF7B}">
      <dgm:prSet custT="1"/>
      <dgm:spPr/>
      <dgm:t>
        <a:bodyPr/>
        <a:lstStyle/>
        <a:p>
          <a:r>
            <a:rPr lang="en-US" sz="1200"/>
            <a:t>Teck Foo, C. (2012). Steve Jobs, Ch’an Buddhism and innovation. </a:t>
          </a:r>
          <a:r>
            <a:rPr lang="en-US" sz="1200" i="1"/>
            <a:t>Chinese Management Studies</a:t>
          </a:r>
          <a:r>
            <a:rPr lang="en-US" sz="1200"/>
            <a:t>, 6(1). doi:</a:t>
          </a:r>
          <a:r>
            <a:rPr lang="en-US" sz="1200">
              <a:hlinkClick xmlns:r="http://schemas.openxmlformats.org/officeDocument/2006/relationships" r:id="rId9"/>
            </a:rPr>
            <a:t>10.1108/cms.2012.32306aaa.002</a:t>
          </a:r>
          <a:r>
            <a:rPr lang="en-US" sz="1200"/>
            <a:t>.</a:t>
          </a:r>
        </a:p>
      </dgm:t>
    </dgm:pt>
    <dgm:pt modelId="{886EF932-E40E-4F8E-A303-9B2197BC783B}" type="parTrans" cxnId="{978D1E1C-314F-42AD-A70C-94D335D79C1E}">
      <dgm:prSet/>
      <dgm:spPr/>
      <dgm:t>
        <a:bodyPr/>
        <a:lstStyle/>
        <a:p>
          <a:endParaRPr lang="en-US" sz="3600"/>
        </a:p>
      </dgm:t>
    </dgm:pt>
    <dgm:pt modelId="{F6EF0E48-6D70-421E-9790-7E7885B6DFD6}" type="sibTrans" cxnId="{978D1E1C-314F-42AD-A70C-94D335D79C1E}">
      <dgm:prSet/>
      <dgm:spPr/>
      <dgm:t>
        <a:bodyPr/>
        <a:lstStyle/>
        <a:p>
          <a:endParaRPr lang="en-US" sz="3600"/>
        </a:p>
      </dgm:t>
    </dgm:pt>
    <dgm:pt modelId="{13E8FAC4-A29E-4C98-8AF8-A9EC696E5462}">
      <dgm:prSet custT="1"/>
      <dgm:spPr/>
      <dgm:t>
        <a:bodyPr/>
        <a:lstStyle/>
        <a:p>
          <a:r>
            <a:rPr lang="en-US" sz="1200"/>
            <a:t>Tidd, J. and Bessant, J.R. (2021). </a:t>
          </a:r>
          <a:r>
            <a:rPr lang="en-US" sz="1200" i="1"/>
            <a:t>Managing innovation : integrating technological, market and organizational change.</a:t>
          </a:r>
          <a:r>
            <a:rPr lang="en-US" sz="1200"/>
            <a:t> 7th ed. Hoboken, Nj: Wiley.</a:t>
          </a:r>
        </a:p>
      </dgm:t>
    </dgm:pt>
    <dgm:pt modelId="{0F3A05C8-DC54-4BC7-8A2A-D1E2E6976005}" type="parTrans" cxnId="{49450226-244B-47D4-AC1A-EE30EAC7480B}">
      <dgm:prSet/>
      <dgm:spPr/>
      <dgm:t>
        <a:bodyPr/>
        <a:lstStyle/>
        <a:p>
          <a:endParaRPr lang="en-US" sz="3600"/>
        </a:p>
      </dgm:t>
    </dgm:pt>
    <dgm:pt modelId="{A6838BC1-ABC9-4A24-8F31-39A6B0ABAB93}" type="sibTrans" cxnId="{49450226-244B-47D4-AC1A-EE30EAC7480B}">
      <dgm:prSet/>
      <dgm:spPr/>
      <dgm:t>
        <a:bodyPr/>
        <a:lstStyle/>
        <a:p>
          <a:endParaRPr lang="en-US" sz="3600"/>
        </a:p>
      </dgm:t>
    </dgm:pt>
    <dgm:pt modelId="{48948BB4-8E37-4178-AE7F-E5448FB9187D}">
      <dgm:prSet custT="1"/>
      <dgm:spPr/>
      <dgm:t>
        <a:bodyPr/>
        <a:lstStyle/>
        <a:p>
          <a:r>
            <a:rPr lang="en-US" sz="1200" dirty="0"/>
            <a:t>Tushman, M. and Nadler, D. (1986). Organizing for Innovation. </a:t>
          </a:r>
          <a:r>
            <a:rPr lang="en-US" sz="1200" i="1" dirty="0"/>
            <a:t>California Management Review</a:t>
          </a:r>
          <a:r>
            <a:rPr lang="en-US" sz="1200" dirty="0"/>
            <a:t>, 28(3), pp.74–92. doi:</a:t>
          </a:r>
          <a:r>
            <a:rPr lang="en-US" sz="1200" dirty="0">
              <a:hlinkClick xmlns:r="http://schemas.openxmlformats.org/officeDocument/2006/relationships" r:id="rId10"/>
            </a:rPr>
            <a:t>10.2307/41165203</a:t>
          </a:r>
          <a:r>
            <a:rPr lang="en-US" sz="1200" dirty="0"/>
            <a:t>.</a:t>
          </a:r>
        </a:p>
      </dgm:t>
    </dgm:pt>
    <dgm:pt modelId="{86BC10F0-4764-42E4-9CDD-C465150E8604}" type="parTrans" cxnId="{F0DCBC46-159D-48A1-AB41-D83A25569FFD}">
      <dgm:prSet/>
      <dgm:spPr/>
      <dgm:t>
        <a:bodyPr/>
        <a:lstStyle/>
        <a:p>
          <a:endParaRPr lang="en-US" sz="3600"/>
        </a:p>
      </dgm:t>
    </dgm:pt>
    <dgm:pt modelId="{8B4C1DFD-7FBC-4F2D-BF33-B707D435E69A}" type="sibTrans" cxnId="{F0DCBC46-159D-48A1-AB41-D83A25569FFD}">
      <dgm:prSet/>
      <dgm:spPr/>
      <dgm:t>
        <a:bodyPr/>
        <a:lstStyle/>
        <a:p>
          <a:endParaRPr lang="en-US" sz="3600"/>
        </a:p>
      </dgm:t>
    </dgm:pt>
    <dgm:pt modelId="{F29E8C26-1492-488F-BCDE-FDF7959BE505}" type="pres">
      <dgm:prSet presAssocID="{99C75C4C-3437-4E13-B3E0-8C1658F79BD3}" presName="vert0" presStyleCnt="0">
        <dgm:presLayoutVars>
          <dgm:dir/>
          <dgm:animOne val="branch"/>
          <dgm:animLvl val="lvl"/>
        </dgm:presLayoutVars>
      </dgm:prSet>
      <dgm:spPr/>
    </dgm:pt>
    <dgm:pt modelId="{166C2B6D-19DE-480E-8E06-6D2841183C96}" type="pres">
      <dgm:prSet presAssocID="{30F60CED-A506-456B-B2F3-69BDA5305B77}" presName="thickLine" presStyleLbl="alignNode1" presStyleIdx="0" presStyleCnt="12"/>
      <dgm:spPr/>
    </dgm:pt>
    <dgm:pt modelId="{55324434-C6C9-4CBC-B991-A13453DD44F1}" type="pres">
      <dgm:prSet presAssocID="{30F60CED-A506-456B-B2F3-69BDA5305B77}" presName="horz1" presStyleCnt="0"/>
      <dgm:spPr/>
    </dgm:pt>
    <dgm:pt modelId="{A8D9C32B-31A2-48C7-AAA4-F143EAB18C09}" type="pres">
      <dgm:prSet presAssocID="{30F60CED-A506-456B-B2F3-69BDA5305B77}" presName="tx1" presStyleLbl="revTx" presStyleIdx="0" presStyleCnt="12"/>
      <dgm:spPr/>
    </dgm:pt>
    <dgm:pt modelId="{E13B059A-D3B7-4B69-B20F-945F1D7BEAFB}" type="pres">
      <dgm:prSet presAssocID="{30F60CED-A506-456B-B2F3-69BDA5305B77}" presName="vert1" presStyleCnt="0"/>
      <dgm:spPr/>
    </dgm:pt>
    <dgm:pt modelId="{FB895F36-B64D-49BA-9328-64BDBB260152}" type="pres">
      <dgm:prSet presAssocID="{D8E1E0FA-2E73-484F-8AF5-1DD9D41594AD}" presName="thickLine" presStyleLbl="alignNode1" presStyleIdx="1" presStyleCnt="12"/>
      <dgm:spPr/>
    </dgm:pt>
    <dgm:pt modelId="{B612AA9E-FE16-4AEA-84E5-743CF2C14002}" type="pres">
      <dgm:prSet presAssocID="{D8E1E0FA-2E73-484F-8AF5-1DD9D41594AD}" presName="horz1" presStyleCnt="0"/>
      <dgm:spPr/>
    </dgm:pt>
    <dgm:pt modelId="{EA0686BA-5DAC-4F75-8B36-84CAE13FA638}" type="pres">
      <dgm:prSet presAssocID="{D8E1E0FA-2E73-484F-8AF5-1DD9D41594AD}" presName="tx1" presStyleLbl="revTx" presStyleIdx="1" presStyleCnt="12"/>
      <dgm:spPr/>
    </dgm:pt>
    <dgm:pt modelId="{1AB8ED5A-82F0-4434-8254-F9F7B8B6CF32}" type="pres">
      <dgm:prSet presAssocID="{D8E1E0FA-2E73-484F-8AF5-1DD9D41594AD}" presName="vert1" presStyleCnt="0"/>
      <dgm:spPr/>
    </dgm:pt>
    <dgm:pt modelId="{D1B9474D-156F-489F-A296-EECA5129E93D}" type="pres">
      <dgm:prSet presAssocID="{36AF1B54-FCCC-4901-BA36-1BCF0916D15C}" presName="thickLine" presStyleLbl="alignNode1" presStyleIdx="2" presStyleCnt="12"/>
      <dgm:spPr/>
    </dgm:pt>
    <dgm:pt modelId="{66C9EBD3-6F2E-4876-8C56-D744A961C23D}" type="pres">
      <dgm:prSet presAssocID="{36AF1B54-FCCC-4901-BA36-1BCF0916D15C}" presName="horz1" presStyleCnt="0"/>
      <dgm:spPr/>
    </dgm:pt>
    <dgm:pt modelId="{53FFEE7D-AE32-42E0-803F-DDE66BF47B1F}" type="pres">
      <dgm:prSet presAssocID="{36AF1B54-FCCC-4901-BA36-1BCF0916D15C}" presName="tx1" presStyleLbl="revTx" presStyleIdx="2" presStyleCnt="12"/>
      <dgm:spPr/>
    </dgm:pt>
    <dgm:pt modelId="{88B9BE3B-20E0-4706-9198-99DDE0C11E05}" type="pres">
      <dgm:prSet presAssocID="{36AF1B54-FCCC-4901-BA36-1BCF0916D15C}" presName="vert1" presStyleCnt="0"/>
      <dgm:spPr/>
    </dgm:pt>
    <dgm:pt modelId="{B0DCB994-48A6-4E7D-8850-601604D043B7}" type="pres">
      <dgm:prSet presAssocID="{F94C27A9-5F6A-4931-9A9D-2F9776DAA4A8}" presName="thickLine" presStyleLbl="alignNode1" presStyleIdx="3" presStyleCnt="12"/>
      <dgm:spPr/>
    </dgm:pt>
    <dgm:pt modelId="{E818D90F-031F-43CB-8B78-5A8FF7246CDD}" type="pres">
      <dgm:prSet presAssocID="{F94C27A9-5F6A-4931-9A9D-2F9776DAA4A8}" presName="horz1" presStyleCnt="0"/>
      <dgm:spPr/>
    </dgm:pt>
    <dgm:pt modelId="{65CF1C78-DD7E-453A-99CB-53B835B9C232}" type="pres">
      <dgm:prSet presAssocID="{F94C27A9-5F6A-4931-9A9D-2F9776DAA4A8}" presName="tx1" presStyleLbl="revTx" presStyleIdx="3" presStyleCnt="12"/>
      <dgm:spPr/>
    </dgm:pt>
    <dgm:pt modelId="{DE237952-48B4-4BD7-83F9-9CD5F56C2FF6}" type="pres">
      <dgm:prSet presAssocID="{F94C27A9-5F6A-4931-9A9D-2F9776DAA4A8}" presName="vert1" presStyleCnt="0"/>
      <dgm:spPr/>
    </dgm:pt>
    <dgm:pt modelId="{5B80A5A1-6BA4-4C0D-A0E7-DCE67A3A8918}" type="pres">
      <dgm:prSet presAssocID="{1C2214DF-6D96-4B3E-A545-D2517CFD66FA}" presName="thickLine" presStyleLbl="alignNode1" presStyleIdx="4" presStyleCnt="12"/>
      <dgm:spPr/>
    </dgm:pt>
    <dgm:pt modelId="{EBE3D9BB-9443-41D7-8E72-22B9D6DF23E6}" type="pres">
      <dgm:prSet presAssocID="{1C2214DF-6D96-4B3E-A545-D2517CFD66FA}" presName="horz1" presStyleCnt="0"/>
      <dgm:spPr/>
    </dgm:pt>
    <dgm:pt modelId="{CD4053DF-74B3-4F86-AA91-2DF62187502E}" type="pres">
      <dgm:prSet presAssocID="{1C2214DF-6D96-4B3E-A545-D2517CFD66FA}" presName="tx1" presStyleLbl="revTx" presStyleIdx="4" presStyleCnt="12"/>
      <dgm:spPr/>
    </dgm:pt>
    <dgm:pt modelId="{B9BA3DD8-2CBE-492D-B285-CC98F5F8E3B4}" type="pres">
      <dgm:prSet presAssocID="{1C2214DF-6D96-4B3E-A545-D2517CFD66FA}" presName="vert1" presStyleCnt="0"/>
      <dgm:spPr/>
    </dgm:pt>
    <dgm:pt modelId="{BBDD5D39-547B-4463-8DF2-52A5195BF837}" type="pres">
      <dgm:prSet presAssocID="{F7BBCC62-4830-4FF3-8F5A-C1ECC9FB54EE}" presName="thickLine" presStyleLbl="alignNode1" presStyleIdx="5" presStyleCnt="12"/>
      <dgm:spPr/>
    </dgm:pt>
    <dgm:pt modelId="{8F90D294-117F-41CA-9723-E71F2D5620B1}" type="pres">
      <dgm:prSet presAssocID="{F7BBCC62-4830-4FF3-8F5A-C1ECC9FB54EE}" presName="horz1" presStyleCnt="0"/>
      <dgm:spPr/>
    </dgm:pt>
    <dgm:pt modelId="{13FB3FA1-67B0-48C3-B58F-1BFD3639E625}" type="pres">
      <dgm:prSet presAssocID="{F7BBCC62-4830-4FF3-8F5A-C1ECC9FB54EE}" presName="tx1" presStyleLbl="revTx" presStyleIdx="5" presStyleCnt="12"/>
      <dgm:spPr/>
    </dgm:pt>
    <dgm:pt modelId="{245544F2-482F-4CBA-9A6F-488BD024434E}" type="pres">
      <dgm:prSet presAssocID="{F7BBCC62-4830-4FF3-8F5A-C1ECC9FB54EE}" presName="vert1" presStyleCnt="0"/>
      <dgm:spPr/>
    </dgm:pt>
    <dgm:pt modelId="{1BF2F2D8-E171-4F38-8583-31047F6049DE}" type="pres">
      <dgm:prSet presAssocID="{E17DBF58-AE1F-42DE-BA11-599AD8763A34}" presName="thickLine" presStyleLbl="alignNode1" presStyleIdx="6" presStyleCnt="12"/>
      <dgm:spPr/>
    </dgm:pt>
    <dgm:pt modelId="{DEAD466D-3EB0-4770-8928-AC4FEEFD5E21}" type="pres">
      <dgm:prSet presAssocID="{E17DBF58-AE1F-42DE-BA11-599AD8763A34}" presName="horz1" presStyleCnt="0"/>
      <dgm:spPr/>
    </dgm:pt>
    <dgm:pt modelId="{42617B07-4048-45D4-B835-3CD9D3049764}" type="pres">
      <dgm:prSet presAssocID="{E17DBF58-AE1F-42DE-BA11-599AD8763A34}" presName="tx1" presStyleLbl="revTx" presStyleIdx="6" presStyleCnt="12"/>
      <dgm:spPr/>
    </dgm:pt>
    <dgm:pt modelId="{FFED24EC-994D-4601-AD14-AE4A09A377EB}" type="pres">
      <dgm:prSet presAssocID="{E17DBF58-AE1F-42DE-BA11-599AD8763A34}" presName="vert1" presStyleCnt="0"/>
      <dgm:spPr/>
    </dgm:pt>
    <dgm:pt modelId="{08FF8C9D-E5BA-4002-B0C6-75A4CBDF2E7E}" type="pres">
      <dgm:prSet presAssocID="{19A57C8F-8BFB-4BB1-B83E-13DB59D6A924}" presName="thickLine" presStyleLbl="alignNode1" presStyleIdx="7" presStyleCnt="12"/>
      <dgm:spPr/>
    </dgm:pt>
    <dgm:pt modelId="{6C40A137-E47A-4EED-8324-681231366A7F}" type="pres">
      <dgm:prSet presAssocID="{19A57C8F-8BFB-4BB1-B83E-13DB59D6A924}" presName="horz1" presStyleCnt="0"/>
      <dgm:spPr/>
    </dgm:pt>
    <dgm:pt modelId="{B1C5148E-FA13-4E1A-8DA6-EF8CB82BD356}" type="pres">
      <dgm:prSet presAssocID="{19A57C8F-8BFB-4BB1-B83E-13DB59D6A924}" presName="tx1" presStyleLbl="revTx" presStyleIdx="7" presStyleCnt="12"/>
      <dgm:spPr/>
    </dgm:pt>
    <dgm:pt modelId="{AA304C85-F289-4540-AD58-4703B4B8E952}" type="pres">
      <dgm:prSet presAssocID="{19A57C8F-8BFB-4BB1-B83E-13DB59D6A924}" presName="vert1" presStyleCnt="0"/>
      <dgm:spPr/>
    </dgm:pt>
    <dgm:pt modelId="{BD665A6E-27ED-428E-991E-1C87C9BC3515}" type="pres">
      <dgm:prSet presAssocID="{D476AAC6-DD65-44B5-895F-B80285347937}" presName="thickLine" presStyleLbl="alignNode1" presStyleIdx="8" presStyleCnt="12"/>
      <dgm:spPr/>
    </dgm:pt>
    <dgm:pt modelId="{6F227B77-4833-40B9-8E51-07AD43E5C6A0}" type="pres">
      <dgm:prSet presAssocID="{D476AAC6-DD65-44B5-895F-B80285347937}" presName="horz1" presStyleCnt="0"/>
      <dgm:spPr/>
    </dgm:pt>
    <dgm:pt modelId="{149D09D5-1453-4913-97DD-D2C31E19739B}" type="pres">
      <dgm:prSet presAssocID="{D476AAC6-DD65-44B5-895F-B80285347937}" presName="tx1" presStyleLbl="revTx" presStyleIdx="8" presStyleCnt="12"/>
      <dgm:spPr/>
    </dgm:pt>
    <dgm:pt modelId="{FE6652D3-BD35-4557-B3FA-A16BD6D53DC2}" type="pres">
      <dgm:prSet presAssocID="{D476AAC6-DD65-44B5-895F-B80285347937}" presName="vert1" presStyleCnt="0"/>
      <dgm:spPr/>
    </dgm:pt>
    <dgm:pt modelId="{4876E28A-B064-410B-9871-8612E2C234B9}" type="pres">
      <dgm:prSet presAssocID="{03B12F61-E6C9-4F1F-BC53-33420A35AF7B}" presName="thickLine" presStyleLbl="alignNode1" presStyleIdx="9" presStyleCnt="12"/>
      <dgm:spPr/>
    </dgm:pt>
    <dgm:pt modelId="{76B85FE6-916B-4F9C-B84F-21F713D9E803}" type="pres">
      <dgm:prSet presAssocID="{03B12F61-E6C9-4F1F-BC53-33420A35AF7B}" presName="horz1" presStyleCnt="0"/>
      <dgm:spPr/>
    </dgm:pt>
    <dgm:pt modelId="{F88F9108-4EC6-42D3-B796-3448150BA80B}" type="pres">
      <dgm:prSet presAssocID="{03B12F61-E6C9-4F1F-BC53-33420A35AF7B}" presName="tx1" presStyleLbl="revTx" presStyleIdx="9" presStyleCnt="12"/>
      <dgm:spPr/>
    </dgm:pt>
    <dgm:pt modelId="{E3E133DD-CC3E-4D11-90A8-B9D1B54B0F94}" type="pres">
      <dgm:prSet presAssocID="{03B12F61-E6C9-4F1F-BC53-33420A35AF7B}" presName="vert1" presStyleCnt="0"/>
      <dgm:spPr/>
    </dgm:pt>
    <dgm:pt modelId="{FB98734D-1B6F-4E20-86CD-20E17E6961C8}" type="pres">
      <dgm:prSet presAssocID="{13E8FAC4-A29E-4C98-8AF8-A9EC696E5462}" presName="thickLine" presStyleLbl="alignNode1" presStyleIdx="10" presStyleCnt="12"/>
      <dgm:spPr/>
    </dgm:pt>
    <dgm:pt modelId="{281CBB3A-F1B9-4A10-9F3A-164DACCFE9FB}" type="pres">
      <dgm:prSet presAssocID="{13E8FAC4-A29E-4C98-8AF8-A9EC696E5462}" presName="horz1" presStyleCnt="0"/>
      <dgm:spPr/>
    </dgm:pt>
    <dgm:pt modelId="{97CFDAD0-2DFB-443F-82C1-9E1CF1DE2775}" type="pres">
      <dgm:prSet presAssocID="{13E8FAC4-A29E-4C98-8AF8-A9EC696E5462}" presName="tx1" presStyleLbl="revTx" presStyleIdx="10" presStyleCnt="12"/>
      <dgm:spPr/>
    </dgm:pt>
    <dgm:pt modelId="{A26F906A-3839-4690-A624-10105D63A2E2}" type="pres">
      <dgm:prSet presAssocID="{13E8FAC4-A29E-4C98-8AF8-A9EC696E5462}" presName="vert1" presStyleCnt="0"/>
      <dgm:spPr/>
    </dgm:pt>
    <dgm:pt modelId="{ED032CF0-5475-46EA-B8B1-0204E910D6B2}" type="pres">
      <dgm:prSet presAssocID="{48948BB4-8E37-4178-AE7F-E5448FB9187D}" presName="thickLine" presStyleLbl="alignNode1" presStyleIdx="11" presStyleCnt="12"/>
      <dgm:spPr/>
    </dgm:pt>
    <dgm:pt modelId="{FB91B77C-A606-4C23-82CA-F2CA38F8B116}" type="pres">
      <dgm:prSet presAssocID="{48948BB4-8E37-4178-AE7F-E5448FB9187D}" presName="horz1" presStyleCnt="0"/>
      <dgm:spPr/>
    </dgm:pt>
    <dgm:pt modelId="{F81B2474-FDD4-4161-AE65-B8E1E4E00C9B}" type="pres">
      <dgm:prSet presAssocID="{48948BB4-8E37-4178-AE7F-E5448FB9187D}" presName="tx1" presStyleLbl="revTx" presStyleIdx="11" presStyleCnt="12"/>
      <dgm:spPr/>
    </dgm:pt>
    <dgm:pt modelId="{FCFF1DEB-7FC0-4C7A-8AE1-7C171E015DD1}" type="pres">
      <dgm:prSet presAssocID="{48948BB4-8E37-4178-AE7F-E5448FB9187D}" presName="vert1" presStyleCnt="0"/>
      <dgm:spPr/>
    </dgm:pt>
  </dgm:ptLst>
  <dgm:cxnLst>
    <dgm:cxn modelId="{978D1E1C-314F-42AD-A70C-94D335D79C1E}" srcId="{99C75C4C-3437-4E13-B3E0-8C1658F79BD3}" destId="{03B12F61-E6C9-4F1F-BC53-33420A35AF7B}" srcOrd="9" destOrd="0" parTransId="{886EF932-E40E-4F8E-A303-9B2197BC783B}" sibTransId="{F6EF0E48-6D70-421E-9790-7E7885B6DFD6}"/>
    <dgm:cxn modelId="{05C26924-93D1-4749-A85B-E11C915A8D7E}" type="presOf" srcId="{F94C27A9-5F6A-4931-9A9D-2F9776DAA4A8}" destId="{65CF1C78-DD7E-453A-99CB-53B835B9C232}" srcOrd="0" destOrd="0" presId="urn:microsoft.com/office/officeart/2008/layout/LinedList"/>
    <dgm:cxn modelId="{49450226-244B-47D4-AC1A-EE30EAC7480B}" srcId="{99C75C4C-3437-4E13-B3E0-8C1658F79BD3}" destId="{13E8FAC4-A29E-4C98-8AF8-A9EC696E5462}" srcOrd="10" destOrd="0" parTransId="{0F3A05C8-DC54-4BC7-8A2A-D1E2E6976005}" sibTransId="{A6838BC1-ABC9-4A24-8F31-39A6B0ABAB93}"/>
    <dgm:cxn modelId="{3D512631-95FD-4D31-A5C9-AA34ECDF1FF9}" type="presOf" srcId="{03B12F61-E6C9-4F1F-BC53-33420A35AF7B}" destId="{F88F9108-4EC6-42D3-B796-3448150BA80B}" srcOrd="0" destOrd="0" presId="urn:microsoft.com/office/officeart/2008/layout/LinedList"/>
    <dgm:cxn modelId="{01F15F3B-DC8E-4B31-9ED4-252C27A9C3C5}" type="presOf" srcId="{D8E1E0FA-2E73-484F-8AF5-1DD9D41594AD}" destId="{EA0686BA-5DAC-4F75-8B36-84CAE13FA638}" srcOrd="0" destOrd="0" presId="urn:microsoft.com/office/officeart/2008/layout/LinedList"/>
    <dgm:cxn modelId="{75553D64-95A3-440F-A579-66097217A26A}" srcId="{99C75C4C-3437-4E13-B3E0-8C1658F79BD3}" destId="{F7BBCC62-4830-4FF3-8F5A-C1ECC9FB54EE}" srcOrd="5" destOrd="0" parTransId="{29E49A7B-87EF-4AC7-B330-8D8682A7D1CD}" sibTransId="{362EA5D7-3480-4646-BA4E-3CF9B45F5C44}"/>
    <dgm:cxn modelId="{16312C65-B11B-4B32-9A6D-D017079C3C3D}" type="presOf" srcId="{19A57C8F-8BFB-4BB1-B83E-13DB59D6A924}" destId="{B1C5148E-FA13-4E1A-8DA6-EF8CB82BD356}" srcOrd="0" destOrd="0" presId="urn:microsoft.com/office/officeart/2008/layout/LinedList"/>
    <dgm:cxn modelId="{F0DCBC46-159D-48A1-AB41-D83A25569FFD}" srcId="{99C75C4C-3437-4E13-B3E0-8C1658F79BD3}" destId="{48948BB4-8E37-4178-AE7F-E5448FB9187D}" srcOrd="11" destOrd="0" parTransId="{86BC10F0-4764-42E4-9CDD-C465150E8604}" sibTransId="{8B4C1DFD-7FBC-4F2D-BF33-B707D435E69A}"/>
    <dgm:cxn modelId="{1370506C-8D18-41DB-B9B3-199946E017BD}" type="presOf" srcId="{E17DBF58-AE1F-42DE-BA11-599AD8763A34}" destId="{42617B07-4048-45D4-B835-3CD9D3049764}" srcOrd="0" destOrd="0" presId="urn:microsoft.com/office/officeart/2008/layout/LinedList"/>
    <dgm:cxn modelId="{3454A978-EBE2-4281-B91A-70A932F63DB9}" type="presOf" srcId="{99C75C4C-3437-4E13-B3E0-8C1658F79BD3}" destId="{F29E8C26-1492-488F-BCDE-FDF7959BE505}" srcOrd="0" destOrd="0" presId="urn:microsoft.com/office/officeart/2008/layout/LinedList"/>
    <dgm:cxn modelId="{881C967A-34C2-44D1-B0FE-37008236E562}" srcId="{99C75C4C-3437-4E13-B3E0-8C1658F79BD3}" destId="{30F60CED-A506-456B-B2F3-69BDA5305B77}" srcOrd="0" destOrd="0" parTransId="{4CAFF629-CB9D-41AD-8728-870A6B5D2F84}" sibTransId="{88B41A6E-EB14-4D9F-AF1D-60092D817EB4}"/>
    <dgm:cxn modelId="{9930317E-325D-489E-9586-2C994F648B72}" type="presOf" srcId="{D476AAC6-DD65-44B5-895F-B80285347937}" destId="{149D09D5-1453-4913-97DD-D2C31E19739B}" srcOrd="0" destOrd="0" presId="urn:microsoft.com/office/officeart/2008/layout/LinedList"/>
    <dgm:cxn modelId="{7FDAFF80-255E-4E48-8472-C615E5EA58D1}" srcId="{99C75C4C-3437-4E13-B3E0-8C1658F79BD3}" destId="{D8E1E0FA-2E73-484F-8AF5-1DD9D41594AD}" srcOrd="1" destOrd="0" parTransId="{4C9876F5-3397-475D-878C-88AA8B1CC74A}" sibTransId="{C97D769E-8E6C-40BA-8F7F-B21647545255}"/>
    <dgm:cxn modelId="{6FA8058B-2642-4E73-A496-7DCBC03EA40B}" srcId="{99C75C4C-3437-4E13-B3E0-8C1658F79BD3}" destId="{1C2214DF-6D96-4B3E-A545-D2517CFD66FA}" srcOrd="4" destOrd="0" parTransId="{B3D4F75F-FF41-4E4A-A790-3E5E34210275}" sibTransId="{80A750F0-A4FA-4194-87B1-006064019B53}"/>
    <dgm:cxn modelId="{11A17191-88AC-4C86-A5BD-6881B55A9FFC}" type="presOf" srcId="{30F60CED-A506-456B-B2F3-69BDA5305B77}" destId="{A8D9C32B-31A2-48C7-AAA4-F143EAB18C09}" srcOrd="0" destOrd="0" presId="urn:microsoft.com/office/officeart/2008/layout/LinedList"/>
    <dgm:cxn modelId="{3F526395-D9A2-482D-8109-D64CC5BBBAFA}" srcId="{99C75C4C-3437-4E13-B3E0-8C1658F79BD3}" destId="{19A57C8F-8BFB-4BB1-B83E-13DB59D6A924}" srcOrd="7" destOrd="0" parTransId="{A95DBF87-56EF-41C2-9DF1-C5C2F01FD8D2}" sibTransId="{86F7E5D3-EC06-4AAD-BBAA-A1DE978AB1F4}"/>
    <dgm:cxn modelId="{5CD1439F-3463-4BCC-B9B8-EA73034C3EA4}" type="presOf" srcId="{48948BB4-8E37-4178-AE7F-E5448FB9187D}" destId="{F81B2474-FDD4-4161-AE65-B8E1E4E00C9B}" srcOrd="0" destOrd="0" presId="urn:microsoft.com/office/officeart/2008/layout/LinedList"/>
    <dgm:cxn modelId="{1DFC72A6-59F4-47B2-9F12-0AB6A3B573DA}" srcId="{99C75C4C-3437-4E13-B3E0-8C1658F79BD3}" destId="{E17DBF58-AE1F-42DE-BA11-599AD8763A34}" srcOrd="6" destOrd="0" parTransId="{F3A8E535-296E-49F9-9133-BA52C09C86FE}" sibTransId="{69C138F8-BE4D-416C-AFEE-131B3A4C4991}"/>
    <dgm:cxn modelId="{ECB4C6B1-F072-4F65-A712-95EA269B9CE9}" srcId="{99C75C4C-3437-4E13-B3E0-8C1658F79BD3}" destId="{F94C27A9-5F6A-4931-9A9D-2F9776DAA4A8}" srcOrd="3" destOrd="0" parTransId="{8C908A87-69F3-4E82-82A6-AF9AA43F0299}" sibTransId="{7720C2D4-D67A-429A-9ED0-F40FCD0DBE33}"/>
    <dgm:cxn modelId="{C0F201B6-B87D-4C8E-B36B-F0479D4192B8}" type="presOf" srcId="{F7BBCC62-4830-4FF3-8F5A-C1ECC9FB54EE}" destId="{13FB3FA1-67B0-48C3-B58F-1BFD3639E625}" srcOrd="0" destOrd="0" presId="urn:microsoft.com/office/officeart/2008/layout/LinedList"/>
    <dgm:cxn modelId="{F03751C7-A4F3-4D6D-B01B-EE774B13D4C0}" srcId="{99C75C4C-3437-4E13-B3E0-8C1658F79BD3}" destId="{D476AAC6-DD65-44B5-895F-B80285347937}" srcOrd="8" destOrd="0" parTransId="{24834BD2-251A-4520-91FE-CCE64860CCB5}" sibTransId="{8152A17E-4742-4593-92B6-78A594003D5F}"/>
    <dgm:cxn modelId="{BCA618C8-DD32-44D7-93E9-AC4998C66AFE}" type="presOf" srcId="{13E8FAC4-A29E-4C98-8AF8-A9EC696E5462}" destId="{97CFDAD0-2DFB-443F-82C1-9E1CF1DE2775}" srcOrd="0" destOrd="0" presId="urn:microsoft.com/office/officeart/2008/layout/LinedList"/>
    <dgm:cxn modelId="{60BDF6D1-81A9-4F2D-A514-DBC97D2B40B6}" srcId="{99C75C4C-3437-4E13-B3E0-8C1658F79BD3}" destId="{36AF1B54-FCCC-4901-BA36-1BCF0916D15C}" srcOrd="2" destOrd="0" parTransId="{D2A98AB9-847D-4525-A9ED-CB969C83075D}" sibTransId="{798B0B8B-022D-4999-80DB-8D871446951A}"/>
    <dgm:cxn modelId="{E692B3E1-0FC0-4450-8D03-8D11A914642B}" type="presOf" srcId="{1C2214DF-6D96-4B3E-A545-D2517CFD66FA}" destId="{CD4053DF-74B3-4F86-AA91-2DF62187502E}" srcOrd="0" destOrd="0" presId="urn:microsoft.com/office/officeart/2008/layout/LinedList"/>
    <dgm:cxn modelId="{849B27E2-1A8F-441B-97C3-C1D6D1617781}" type="presOf" srcId="{36AF1B54-FCCC-4901-BA36-1BCF0916D15C}" destId="{53FFEE7D-AE32-42E0-803F-DDE66BF47B1F}" srcOrd="0" destOrd="0" presId="urn:microsoft.com/office/officeart/2008/layout/LinedList"/>
    <dgm:cxn modelId="{A74EC9ED-D4FB-45DD-9501-4DF2E0BBB5FD}" type="presParOf" srcId="{F29E8C26-1492-488F-BCDE-FDF7959BE505}" destId="{166C2B6D-19DE-480E-8E06-6D2841183C96}" srcOrd="0" destOrd="0" presId="urn:microsoft.com/office/officeart/2008/layout/LinedList"/>
    <dgm:cxn modelId="{93DF4725-6D75-454C-8D37-92BDD6428885}" type="presParOf" srcId="{F29E8C26-1492-488F-BCDE-FDF7959BE505}" destId="{55324434-C6C9-4CBC-B991-A13453DD44F1}" srcOrd="1" destOrd="0" presId="urn:microsoft.com/office/officeart/2008/layout/LinedList"/>
    <dgm:cxn modelId="{B18DD7F7-E241-4A20-9EE1-AEAD041AE9F3}" type="presParOf" srcId="{55324434-C6C9-4CBC-B991-A13453DD44F1}" destId="{A8D9C32B-31A2-48C7-AAA4-F143EAB18C09}" srcOrd="0" destOrd="0" presId="urn:microsoft.com/office/officeart/2008/layout/LinedList"/>
    <dgm:cxn modelId="{208B2307-C111-4BF9-992A-3C5B28552E95}" type="presParOf" srcId="{55324434-C6C9-4CBC-B991-A13453DD44F1}" destId="{E13B059A-D3B7-4B69-B20F-945F1D7BEAFB}" srcOrd="1" destOrd="0" presId="urn:microsoft.com/office/officeart/2008/layout/LinedList"/>
    <dgm:cxn modelId="{3645FD72-A0D8-4768-BCCE-75B8A8461FD5}" type="presParOf" srcId="{F29E8C26-1492-488F-BCDE-FDF7959BE505}" destId="{FB895F36-B64D-49BA-9328-64BDBB260152}" srcOrd="2" destOrd="0" presId="urn:microsoft.com/office/officeart/2008/layout/LinedList"/>
    <dgm:cxn modelId="{976D9E1E-2485-42BA-AD00-F8BE764D4804}" type="presParOf" srcId="{F29E8C26-1492-488F-BCDE-FDF7959BE505}" destId="{B612AA9E-FE16-4AEA-84E5-743CF2C14002}" srcOrd="3" destOrd="0" presId="urn:microsoft.com/office/officeart/2008/layout/LinedList"/>
    <dgm:cxn modelId="{81EF8D76-6893-4FFF-8936-E41EC9DA14E2}" type="presParOf" srcId="{B612AA9E-FE16-4AEA-84E5-743CF2C14002}" destId="{EA0686BA-5DAC-4F75-8B36-84CAE13FA638}" srcOrd="0" destOrd="0" presId="urn:microsoft.com/office/officeart/2008/layout/LinedList"/>
    <dgm:cxn modelId="{59F3CE0B-3A34-4250-8931-E75BCA61D3AA}" type="presParOf" srcId="{B612AA9E-FE16-4AEA-84E5-743CF2C14002}" destId="{1AB8ED5A-82F0-4434-8254-F9F7B8B6CF32}" srcOrd="1" destOrd="0" presId="urn:microsoft.com/office/officeart/2008/layout/LinedList"/>
    <dgm:cxn modelId="{90EE3F1A-F2B7-403F-9E93-58E4E6EA175B}" type="presParOf" srcId="{F29E8C26-1492-488F-BCDE-FDF7959BE505}" destId="{D1B9474D-156F-489F-A296-EECA5129E93D}" srcOrd="4" destOrd="0" presId="urn:microsoft.com/office/officeart/2008/layout/LinedList"/>
    <dgm:cxn modelId="{DBF30820-AB06-496D-BC12-F949BC6A37DB}" type="presParOf" srcId="{F29E8C26-1492-488F-BCDE-FDF7959BE505}" destId="{66C9EBD3-6F2E-4876-8C56-D744A961C23D}" srcOrd="5" destOrd="0" presId="urn:microsoft.com/office/officeart/2008/layout/LinedList"/>
    <dgm:cxn modelId="{CFDBE179-8186-47A8-8168-519B258716E2}" type="presParOf" srcId="{66C9EBD3-6F2E-4876-8C56-D744A961C23D}" destId="{53FFEE7D-AE32-42E0-803F-DDE66BF47B1F}" srcOrd="0" destOrd="0" presId="urn:microsoft.com/office/officeart/2008/layout/LinedList"/>
    <dgm:cxn modelId="{F3D901AE-57C2-41E6-B126-908D98B98C0C}" type="presParOf" srcId="{66C9EBD3-6F2E-4876-8C56-D744A961C23D}" destId="{88B9BE3B-20E0-4706-9198-99DDE0C11E05}" srcOrd="1" destOrd="0" presId="urn:microsoft.com/office/officeart/2008/layout/LinedList"/>
    <dgm:cxn modelId="{1BD3194E-05A7-42D8-A248-5A035D29F969}" type="presParOf" srcId="{F29E8C26-1492-488F-BCDE-FDF7959BE505}" destId="{B0DCB994-48A6-4E7D-8850-601604D043B7}" srcOrd="6" destOrd="0" presId="urn:microsoft.com/office/officeart/2008/layout/LinedList"/>
    <dgm:cxn modelId="{3AF5166B-AB45-4064-8A50-1FCEE1D85336}" type="presParOf" srcId="{F29E8C26-1492-488F-BCDE-FDF7959BE505}" destId="{E818D90F-031F-43CB-8B78-5A8FF7246CDD}" srcOrd="7" destOrd="0" presId="urn:microsoft.com/office/officeart/2008/layout/LinedList"/>
    <dgm:cxn modelId="{EEDC76B7-4B83-4455-A2F1-7C80B0BE047B}" type="presParOf" srcId="{E818D90F-031F-43CB-8B78-5A8FF7246CDD}" destId="{65CF1C78-DD7E-453A-99CB-53B835B9C232}" srcOrd="0" destOrd="0" presId="urn:microsoft.com/office/officeart/2008/layout/LinedList"/>
    <dgm:cxn modelId="{A84D46FE-6B22-4389-8B27-48E2D6479345}" type="presParOf" srcId="{E818D90F-031F-43CB-8B78-5A8FF7246CDD}" destId="{DE237952-48B4-4BD7-83F9-9CD5F56C2FF6}" srcOrd="1" destOrd="0" presId="urn:microsoft.com/office/officeart/2008/layout/LinedList"/>
    <dgm:cxn modelId="{CC0332C1-5A6A-425C-AC5B-AC8425123A93}" type="presParOf" srcId="{F29E8C26-1492-488F-BCDE-FDF7959BE505}" destId="{5B80A5A1-6BA4-4C0D-A0E7-DCE67A3A8918}" srcOrd="8" destOrd="0" presId="urn:microsoft.com/office/officeart/2008/layout/LinedList"/>
    <dgm:cxn modelId="{0B43308E-711C-4C69-8055-4CE4537E3216}" type="presParOf" srcId="{F29E8C26-1492-488F-BCDE-FDF7959BE505}" destId="{EBE3D9BB-9443-41D7-8E72-22B9D6DF23E6}" srcOrd="9" destOrd="0" presId="urn:microsoft.com/office/officeart/2008/layout/LinedList"/>
    <dgm:cxn modelId="{C349DBEB-A728-4502-97E5-36B68AE9B89D}" type="presParOf" srcId="{EBE3D9BB-9443-41D7-8E72-22B9D6DF23E6}" destId="{CD4053DF-74B3-4F86-AA91-2DF62187502E}" srcOrd="0" destOrd="0" presId="urn:microsoft.com/office/officeart/2008/layout/LinedList"/>
    <dgm:cxn modelId="{9E40F9CD-4444-4E70-8400-91101C68EB2E}" type="presParOf" srcId="{EBE3D9BB-9443-41D7-8E72-22B9D6DF23E6}" destId="{B9BA3DD8-2CBE-492D-B285-CC98F5F8E3B4}" srcOrd="1" destOrd="0" presId="urn:microsoft.com/office/officeart/2008/layout/LinedList"/>
    <dgm:cxn modelId="{BC6B783B-4A1F-473B-BB24-6991B85887D9}" type="presParOf" srcId="{F29E8C26-1492-488F-BCDE-FDF7959BE505}" destId="{BBDD5D39-547B-4463-8DF2-52A5195BF837}" srcOrd="10" destOrd="0" presId="urn:microsoft.com/office/officeart/2008/layout/LinedList"/>
    <dgm:cxn modelId="{4685BC2A-5B59-4FB4-854D-937A0BB789CD}" type="presParOf" srcId="{F29E8C26-1492-488F-BCDE-FDF7959BE505}" destId="{8F90D294-117F-41CA-9723-E71F2D5620B1}" srcOrd="11" destOrd="0" presId="urn:microsoft.com/office/officeart/2008/layout/LinedList"/>
    <dgm:cxn modelId="{C08CBE66-49B8-4966-AC48-6FFE1863B312}" type="presParOf" srcId="{8F90D294-117F-41CA-9723-E71F2D5620B1}" destId="{13FB3FA1-67B0-48C3-B58F-1BFD3639E625}" srcOrd="0" destOrd="0" presId="urn:microsoft.com/office/officeart/2008/layout/LinedList"/>
    <dgm:cxn modelId="{FDB9F2F9-C700-4453-BD6A-9D93EDE51933}" type="presParOf" srcId="{8F90D294-117F-41CA-9723-E71F2D5620B1}" destId="{245544F2-482F-4CBA-9A6F-488BD024434E}" srcOrd="1" destOrd="0" presId="urn:microsoft.com/office/officeart/2008/layout/LinedList"/>
    <dgm:cxn modelId="{7B9F6249-615E-4BE3-918F-88A2EE031382}" type="presParOf" srcId="{F29E8C26-1492-488F-BCDE-FDF7959BE505}" destId="{1BF2F2D8-E171-4F38-8583-31047F6049DE}" srcOrd="12" destOrd="0" presId="urn:microsoft.com/office/officeart/2008/layout/LinedList"/>
    <dgm:cxn modelId="{03B16F96-0A6A-4150-9E5B-5554D3120B8B}" type="presParOf" srcId="{F29E8C26-1492-488F-BCDE-FDF7959BE505}" destId="{DEAD466D-3EB0-4770-8928-AC4FEEFD5E21}" srcOrd="13" destOrd="0" presId="urn:microsoft.com/office/officeart/2008/layout/LinedList"/>
    <dgm:cxn modelId="{801A79D3-5C5A-4BE3-AD04-5E3334E0F54A}" type="presParOf" srcId="{DEAD466D-3EB0-4770-8928-AC4FEEFD5E21}" destId="{42617B07-4048-45D4-B835-3CD9D3049764}" srcOrd="0" destOrd="0" presId="urn:microsoft.com/office/officeart/2008/layout/LinedList"/>
    <dgm:cxn modelId="{3BFD8FAC-E931-47EE-B039-ED0A044BE744}" type="presParOf" srcId="{DEAD466D-3EB0-4770-8928-AC4FEEFD5E21}" destId="{FFED24EC-994D-4601-AD14-AE4A09A377EB}" srcOrd="1" destOrd="0" presId="urn:microsoft.com/office/officeart/2008/layout/LinedList"/>
    <dgm:cxn modelId="{B719EDF9-C85A-40AC-B2DB-365956E714D8}" type="presParOf" srcId="{F29E8C26-1492-488F-BCDE-FDF7959BE505}" destId="{08FF8C9D-E5BA-4002-B0C6-75A4CBDF2E7E}" srcOrd="14" destOrd="0" presId="urn:microsoft.com/office/officeart/2008/layout/LinedList"/>
    <dgm:cxn modelId="{FAEDC1B6-A873-49E4-9292-ABD15704F1C5}" type="presParOf" srcId="{F29E8C26-1492-488F-BCDE-FDF7959BE505}" destId="{6C40A137-E47A-4EED-8324-681231366A7F}" srcOrd="15" destOrd="0" presId="urn:microsoft.com/office/officeart/2008/layout/LinedList"/>
    <dgm:cxn modelId="{DB033ED1-100D-40ED-AC9F-178FB94EDDDB}" type="presParOf" srcId="{6C40A137-E47A-4EED-8324-681231366A7F}" destId="{B1C5148E-FA13-4E1A-8DA6-EF8CB82BD356}" srcOrd="0" destOrd="0" presId="urn:microsoft.com/office/officeart/2008/layout/LinedList"/>
    <dgm:cxn modelId="{88E2AA54-EE79-4797-B3CA-8D5B3E19ACD9}" type="presParOf" srcId="{6C40A137-E47A-4EED-8324-681231366A7F}" destId="{AA304C85-F289-4540-AD58-4703B4B8E952}" srcOrd="1" destOrd="0" presId="urn:microsoft.com/office/officeart/2008/layout/LinedList"/>
    <dgm:cxn modelId="{D1F3DC7F-6D5C-4F4C-AA4F-4E0377A96233}" type="presParOf" srcId="{F29E8C26-1492-488F-BCDE-FDF7959BE505}" destId="{BD665A6E-27ED-428E-991E-1C87C9BC3515}" srcOrd="16" destOrd="0" presId="urn:microsoft.com/office/officeart/2008/layout/LinedList"/>
    <dgm:cxn modelId="{2E77B20B-827D-4C53-A58E-ED32BC120086}" type="presParOf" srcId="{F29E8C26-1492-488F-BCDE-FDF7959BE505}" destId="{6F227B77-4833-40B9-8E51-07AD43E5C6A0}" srcOrd="17" destOrd="0" presId="urn:microsoft.com/office/officeart/2008/layout/LinedList"/>
    <dgm:cxn modelId="{2FC78C5A-5B0E-4708-80E8-1CA79E8366D7}" type="presParOf" srcId="{6F227B77-4833-40B9-8E51-07AD43E5C6A0}" destId="{149D09D5-1453-4913-97DD-D2C31E19739B}" srcOrd="0" destOrd="0" presId="urn:microsoft.com/office/officeart/2008/layout/LinedList"/>
    <dgm:cxn modelId="{72C36E29-20CB-4279-AD12-61B8A2DAB518}" type="presParOf" srcId="{6F227B77-4833-40B9-8E51-07AD43E5C6A0}" destId="{FE6652D3-BD35-4557-B3FA-A16BD6D53DC2}" srcOrd="1" destOrd="0" presId="urn:microsoft.com/office/officeart/2008/layout/LinedList"/>
    <dgm:cxn modelId="{8DFD6168-D88E-48BF-BB79-5DB734E7DC5C}" type="presParOf" srcId="{F29E8C26-1492-488F-BCDE-FDF7959BE505}" destId="{4876E28A-B064-410B-9871-8612E2C234B9}" srcOrd="18" destOrd="0" presId="urn:microsoft.com/office/officeart/2008/layout/LinedList"/>
    <dgm:cxn modelId="{8749535E-4C01-46AC-8901-30BBBEDAAD2D}" type="presParOf" srcId="{F29E8C26-1492-488F-BCDE-FDF7959BE505}" destId="{76B85FE6-916B-4F9C-B84F-21F713D9E803}" srcOrd="19" destOrd="0" presId="urn:microsoft.com/office/officeart/2008/layout/LinedList"/>
    <dgm:cxn modelId="{36B97B43-4328-4F32-97EA-F249E7AD47D6}" type="presParOf" srcId="{76B85FE6-916B-4F9C-B84F-21F713D9E803}" destId="{F88F9108-4EC6-42D3-B796-3448150BA80B}" srcOrd="0" destOrd="0" presId="urn:microsoft.com/office/officeart/2008/layout/LinedList"/>
    <dgm:cxn modelId="{92D70E46-BC7C-45E6-AF41-52607D6114F8}" type="presParOf" srcId="{76B85FE6-916B-4F9C-B84F-21F713D9E803}" destId="{E3E133DD-CC3E-4D11-90A8-B9D1B54B0F94}" srcOrd="1" destOrd="0" presId="urn:microsoft.com/office/officeart/2008/layout/LinedList"/>
    <dgm:cxn modelId="{1441A23B-A038-4C79-8A6B-55830EE8C656}" type="presParOf" srcId="{F29E8C26-1492-488F-BCDE-FDF7959BE505}" destId="{FB98734D-1B6F-4E20-86CD-20E17E6961C8}" srcOrd="20" destOrd="0" presId="urn:microsoft.com/office/officeart/2008/layout/LinedList"/>
    <dgm:cxn modelId="{0D2FA7E6-AECB-4D39-8D82-567CB87EA2D5}" type="presParOf" srcId="{F29E8C26-1492-488F-BCDE-FDF7959BE505}" destId="{281CBB3A-F1B9-4A10-9F3A-164DACCFE9FB}" srcOrd="21" destOrd="0" presId="urn:microsoft.com/office/officeart/2008/layout/LinedList"/>
    <dgm:cxn modelId="{08B04A03-247B-47DA-8889-D39EC844179F}" type="presParOf" srcId="{281CBB3A-F1B9-4A10-9F3A-164DACCFE9FB}" destId="{97CFDAD0-2DFB-443F-82C1-9E1CF1DE2775}" srcOrd="0" destOrd="0" presId="urn:microsoft.com/office/officeart/2008/layout/LinedList"/>
    <dgm:cxn modelId="{EA45CB12-F6B7-46CD-B43C-9D31FE6C42B4}" type="presParOf" srcId="{281CBB3A-F1B9-4A10-9F3A-164DACCFE9FB}" destId="{A26F906A-3839-4690-A624-10105D63A2E2}" srcOrd="1" destOrd="0" presId="urn:microsoft.com/office/officeart/2008/layout/LinedList"/>
    <dgm:cxn modelId="{76F62511-354B-42A8-A886-11F4CE2B0ED9}" type="presParOf" srcId="{F29E8C26-1492-488F-BCDE-FDF7959BE505}" destId="{ED032CF0-5475-46EA-B8B1-0204E910D6B2}" srcOrd="22" destOrd="0" presId="urn:microsoft.com/office/officeart/2008/layout/LinedList"/>
    <dgm:cxn modelId="{9244869D-C1CC-40A0-BA47-68EB6104DF5D}" type="presParOf" srcId="{F29E8C26-1492-488F-BCDE-FDF7959BE505}" destId="{FB91B77C-A606-4C23-82CA-F2CA38F8B116}" srcOrd="23" destOrd="0" presId="urn:microsoft.com/office/officeart/2008/layout/LinedList"/>
    <dgm:cxn modelId="{F2929733-E0EA-452E-8724-760810B85482}" type="presParOf" srcId="{FB91B77C-A606-4C23-82CA-F2CA38F8B116}" destId="{F81B2474-FDD4-4161-AE65-B8E1E4E00C9B}" srcOrd="0" destOrd="0" presId="urn:microsoft.com/office/officeart/2008/layout/LinedList"/>
    <dgm:cxn modelId="{6AF4B053-2D24-497A-BF55-D3CBC8F8E7D6}" type="presParOf" srcId="{FB91B77C-A606-4C23-82CA-F2CA38F8B116}" destId="{FCFF1DEB-7FC0-4C7A-8AE1-7C171E015DD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C2B6D-19DE-480E-8E06-6D2841183C96}">
      <dsp:nvSpPr>
        <dsp:cNvPr id="0" name=""/>
        <dsp:cNvSpPr/>
      </dsp:nvSpPr>
      <dsp:spPr>
        <a:xfrm>
          <a:off x="0" y="2229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D9C32B-31A2-48C7-AAA4-F143EAB18C09}">
      <dsp:nvSpPr>
        <dsp:cNvPr id="0" name=""/>
        <dsp:cNvSpPr/>
      </dsp:nvSpPr>
      <dsp:spPr>
        <a:xfrm>
          <a:off x="0" y="2229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 err="1"/>
            <a:t>Aylen</a:t>
          </a:r>
          <a:r>
            <a:rPr lang="en-US" sz="1200" b="0" kern="1200" dirty="0"/>
            <a:t>, J. (2009). Open versus closed innovation: development of the wide strip mill for steel in the United States during the 1920s. </a:t>
          </a:r>
          <a:r>
            <a:rPr lang="en-US" sz="1200" b="0" i="1" kern="1200" dirty="0"/>
            <a:t>R&amp;D Management</a:t>
          </a:r>
          <a:r>
            <a:rPr lang="en-US" sz="1200" b="0" kern="1200" dirty="0"/>
            <a:t>, 40(1), pp.67–80. doi:</a:t>
          </a:r>
          <a:r>
            <a:rPr lang="en-US" sz="1200" b="0" kern="1200" dirty="0"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10.1111/j.1467-9310.2009.00576.x</a:t>
          </a:r>
          <a:r>
            <a:rPr lang="en-US" sz="1200" b="0" kern="1200" dirty="0"/>
            <a:t>.</a:t>
          </a:r>
        </a:p>
      </dsp:txBody>
      <dsp:txXfrm>
        <a:off x="0" y="2229"/>
        <a:ext cx="10830641" cy="380181"/>
      </dsp:txXfrm>
    </dsp:sp>
    <dsp:sp modelId="{FB895F36-B64D-49BA-9328-64BDBB260152}">
      <dsp:nvSpPr>
        <dsp:cNvPr id="0" name=""/>
        <dsp:cNvSpPr/>
      </dsp:nvSpPr>
      <dsp:spPr>
        <a:xfrm>
          <a:off x="0" y="382411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686BA-5DAC-4F75-8B36-84CAE13FA638}">
      <dsp:nvSpPr>
        <dsp:cNvPr id="0" name=""/>
        <dsp:cNvSpPr/>
      </dsp:nvSpPr>
      <dsp:spPr>
        <a:xfrm>
          <a:off x="0" y="382411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Capatina, A., Bleoju, G., Matos, F. and Vairinhos, V. (2017). Leveraging intellectual capital through Lewin’s Force Field Analysis: The case of software development companies. </a:t>
          </a:r>
          <a:r>
            <a:rPr lang="en-US" sz="1200" i="1" kern="1200"/>
            <a:t>Journal of Innovation &amp; Knowledge</a:t>
          </a:r>
          <a:r>
            <a:rPr lang="en-US" sz="1200" kern="1200"/>
            <a:t>, 2(3), pp.125–133. doi:</a:t>
          </a:r>
          <a:r>
            <a:rPr lang="en-US" sz="1200" kern="1200">
              <a:hlinkClick xmlns:r="http://schemas.openxmlformats.org/officeDocument/2006/relationships" r:id="rId2"/>
            </a:rPr>
            <a:t>10.1016/j.jik.2016.07.001</a:t>
          </a:r>
          <a:r>
            <a:rPr lang="en-US" sz="1200" kern="1200"/>
            <a:t>.</a:t>
          </a:r>
        </a:p>
      </dsp:txBody>
      <dsp:txXfrm>
        <a:off x="0" y="382411"/>
        <a:ext cx="10830641" cy="380181"/>
      </dsp:txXfrm>
    </dsp:sp>
    <dsp:sp modelId="{D1B9474D-156F-489F-A296-EECA5129E93D}">
      <dsp:nvSpPr>
        <dsp:cNvPr id="0" name=""/>
        <dsp:cNvSpPr/>
      </dsp:nvSpPr>
      <dsp:spPr>
        <a:xfrm>
          <a:off x="0" y="762592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FFEE7D-AE32-42E0-803F-DDE66BF47B1F}">
      <dsp:nvSpPr>
        <dsp:cNvPr id="0" name=""/>
        <dsp:cNvSpPr/>
      </dsp:nvSpPr>
      <dsp:spPr>
        <a:xfrm>
          <a:off x="0" y="762592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Çokpekin, Ö. and Knudsen, M.P. (2012). Does Organizing for Creativity Really Lead to Innovation? </a:t>
          </a:r>
          <a:r>
            <a:rPr lang="en-US" sz="1200" i="1" kern="1200"/>
            <a:t>Creativity and Innovation Management</a:t>
          </a:r>
          <a:r>
            <a:rPr lang="en-US" sz="1200" kern="1200"/>
            <a:t>, 21(3), pp.304–314. doi:</a:t>
          </a:r>
          <a:r>
            <a:rPr lang="en-US" sz="1200" kern="1200">
              <a:hlinkClick xmlns:r="http://schemas.openxmlformats.org/officeDocument/2006/relationships" r:id="rId3"/>
            </a:rPr>
            <a:t>10.1111/j.1467-8691.2012.00649.x</a:t>
          </a:r>
          <a:r>
            <a:rPr lang="en-US" sz="1200" kern="1200"/>
            <a:t>.</a:t>
          </a:r>
        </a:p>
      </dsp:txBody>
      <dsp:txXfrm>
        <a:off x="0" y="762592"/>
        <a:ext cx="10830641" cy="380181"/>
      </dsp:txXfrm>
    </dsp:sp>
    <dsp:sp modelId="{B0DCB994-48A6-4E7D-8850-601604D043B7}">
      <dsp:nvSpPr>
        <dsp:cNvPr id="0" name=""/>
        <dsp:cNvSpPr/>
      </dsp:nvSpPr>
      <dsp:spPr>
        <a:xfrm>
          <a:off x="0" y="1142773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F1C78-DD7E-453A-99CB-53B835B9C232}">
      <dsp:nvSpPr>
        <dsp:cNvPr id="0" name=""/>
        <dsp:cNvSpPr/>
      </dsp:nvSpPr>
      <dsp:spPr>
        <a:xfrm>
          <a:off x="0" y="1142773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Fabbri, J., Manceau, D. and Moatti, V. (2016). Enter The Open Innovation Matrix : how to (fully) open innovation processes ? </a:t>
          </a:r>
          <a:r>
            <a:rPr lang="en-US" sz="1200" i="1" kern="1200"/>
            <a:t>Gestion 2000</a:t>
          </a:r>
          <a:r>
            <a:rPr lang="en-US" sz="1200" kern="1200"/>
            <a:t>, 33(4), p.77. doi:</a:t>
          </a:r>
          <a:r>
            <a:rPr lang="en-US" sz="1200" kern="1200">
              <a:hlinkClick xmlns:r="http://schemas.openxmlformats.org/officeDocument/2006/relationships" r:id="rId4"/>
            </a:rPr>
            <a:t>10.3917/g2000.333.0077</a:t>
          </a:r>
          <a:r>
            <a:rPr lang="en-US" sz="1200" kern="1200"/>
            <a:t>.</a:t>
          </a:r>
        </a:p>
      </dsp:txBody>
      <dsp:txXfrm>
        <a:off x="0" y="1142773"/>
        <a:ext cx="10830641" cy="380181"/>
      </dsp:txXfrm>
    </dsp:sp>
    <dsp:sp modelId="{5B80A5A1-6BA4-4C0D-A0E7-DCE67A3A8918}">
      <dsp:nvSpPr>
        <dsp:cNvPr id="0" name=""/>
        <dsp:cNvSpPr/>
      </dsp:nvSpPr>
      <dsp:spPr>
        <a:xfrm>
          <a:off x="0" y="1522954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4053DF-74B3-4F86-AA91-2DF62187502E}">
      <dsp:nvSpPr>
        <dsp:cNvPr id="0" name=""/>
        <dsp:cNvSpPr/>
      </dsp:nvSpPr>
      <dsp:spPr>
        <a:xfrm>
          <a:off x="0" y="1522954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Gibbs, G. and Andrew, C. (2001). </a:t>
          </a:r>
          <a:r>
            <a:rPr lang="en-US" sz="1200" i="1" kern="1200"/>
            <a:t>Learning by doing: a guide to teaching and learning methods</a:t>
          </a:r>
          <a:r>
            <a:rPr lang="en-US" sz="1200" kern="1200"/>
            <a:t>. Geography Discipline Network.</a:t>
          </a:r>
        </a:p>
      </dsp:txBody>
      <dsp:txXfrm>
        <a:off x="0" y="1522954"/>
        <a:ext cx="10830641" cy="380181"/>
      </dsp:txXfrm>
    </dsp:sp>
    <dsp:sp modelId="{BBDD5D39-547B-4463-8DF2-52A5195BF837}">
      <dsp:nvSpPr>
        <dsp:cNvPr id="0" name=""/>
        <dsp:cNvSpPr/>
      </dsp:nvSpPr>
      <dsp:spPr>
        <a:xfrm>
          <a:off x="0" y="1903135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FB3FA1-67B0-48C3-B58F-1BFD3639E625}">
      <dsp:nvSpPr>
        <dsp:cNvPr id="0" name=""/>
        <dsp:cNvSpPr/>
      </dsp:nvSpPr>
      <dsp:spPr>
        <a:xfrm>
          <a:off x="0" y="1903135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Hickson, H. (2011). Critical reflection: reflecting on learning to be reflective. </a:t>
          </a:r>
          <a:r>
            <a:rPr lang="en-US" sz="1200" i="1" kern="1200"/>
            <a:t>Reflective Practice</a:t>
          </a:r>
          <a:r>
            <a:rPr lang="en-US" sz="1200" kern="1200"/>
            <a:t>, 12(6), pp.829–839. doi:</a:t>
          </a:r>
          <a:r>
            <a:rPr lang="en-US" sz="1200" kern="1200">
              <a:hlinkClick xmlns:r="http://schemas.openxmlformats.org/officeDocument/2006/relationships" r:id="rId5"/>
            </a:rPr>
            <a:t>10.1080/14623943.2011.616687</a:t>
          </a:r>
          <a:r>
            <a:rPr lang="en-US" sz="1200" kern="1200"/>
            <a:t>.</a:t>
          </a:r>
        </a:p>
      </dsp:txBody>
      <dsp:txXfrm>
        <a:off x="0" y="1903135"/>
        <a:ext cx="10830641" cy="380181"/>
      </dsp:txXfrm>
    </dsp:sp>
    <dsp:sp modelId="{1BF2F2D8-E171-4F38-8583-31047F6049DE}">
      <dsp:nvSpPr>
        <dsp:cNvPr id="0" name=""/>
        <dsp:cNvSpPr/>
      </dsp:nvSpPr>
      <dsp:spPr>
        <a:xfrm>
          <a:off x="0" y="2283317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617B07-4048-45D4-B835-3CD9D3049764}">
      <dsp:nvSpPr>
        <dsp:cNvPr id="0" name=""/>
        <dsp:cNvSpPr/>
      </dsp:nvSpPr>
      <dsp:spPr>
        <a:xfrm>
          <a:off x="0" y="2283317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Lakshmi, B.R. (2017). Book-Six Thinking Hats. </a:t>
          </a:r>
          <a:r>
            <a:rPr lang="en-US" sz="1200" i="1" kern="1200" dirty="0"/>
            <a:t>Adarsh Journal of Management Research</a:t>
          </a:r>
          <a:r>
            <a:rPr lang="en-US" sz="1200" kern="1200" dirty="0"/>
            <a:t>, 10(1), p.80. doi:</a:t>
          </a:r>
          <a:r>
            <a:rPr lang="en-US" sz="1200" kern="1200" dirty="0">
              <a:hlinkClick xmlns:r="http://schemas.openxmlformats.org/officeDocument/2006/relationships" r:id="rId6"/>
            </a:rPr>
            <a:t>10.21095/</a:t>
          </a:r>
          <a:r>
            <a:rPr lang="en-US" sz="1200" kern="1200" dirty="0" err="1">
              <a:hlinkClick xmlns:r="http://schemas.openxmlformats.org/officeDocument/2006/relationships" r:id="rId6"/>
            </a:rPr>
            <a:t>ajmr</a:t>
          </a:r>
          <a:r>
            <a:rPr lang="en-US" sz="1200" kern="1200" dirty="0">
              <a:hlinkClick xmlns:r="http://schemas.openxmlformats.org/officeDocument/2006/relationships" r:id="rId6"/>
            </a:rPr>
            <a:t>/2017/v10/i1/115203</a:t>
          </a:r>
          <a:r>
            <a:rPr lang="en-US" sz="1200" kern="1200" dirty="0"/>
            <a:t>.</a:t>
          </a:r>
        </a:p>
      </dsp:txBody>
      <dsp:txXfrm>
        <a:off x="0" y="2283317"/>
        <a:ext cx="10830641" cy="380181"/>
      </dsp:txXfrm>
    </dsp:sp>
    <dsp:sp modelId="{08FF8C9D-E5BA-4002-B0C6-75A4CBDF2E7E}">
      <dsp:nvSpPr>
        <dsp:cNvPr id="0" name=""/>
        <dsp:cNvSpPr/>
      </dsp:nvSpPr>
      <dsp:spPr>
        <a:xfrm>
          <a:off x="0" y="2663498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C5148E-FA13-4E1A-8DA6-EF8CB82BD356}">
      <dsp:nvSpPr>
        <dsp:cNvPr id="0" name=""/>
        <dsp:cNvSpPr/>
      </dsp:nvSpPr>
      <dsp:spPr>
        <a:xfrm>
          <a:off x="0" y="2663498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Mládková, L. (2021). INNOVATIVE MANAGEMENT MODELS, EXAMPLES OF THREE COMPANIES. </a:t>
          </a:r>
          <a:r>
            <a:rPr lang="en-US" sz="1200" i="1" kern="1200"/>
            <a:t>Acta academica karviniensia</a:t>
          </a:r>
          <a:r>
            <a:rPr lang="en-US" sz="1200" kern="1200"/>
            <a:t>, 21(1), pp.56–66. doi:</a:t>
          </a:r>
          <a:r>
            <a:rPr lang="en-US" sz="1200" kern="1200">
              <a:hlinkClick xmlns:r="http://schemas.openxmlformats.org/officeDocument/2006/relationships" r:id="rId7"/>
            </a:rPr>
            <a:t>10.25142/aak.2021.005</a:t>
          </a:r>
          <a:r>
            <a:rPr lang="en-US" sz="1200" kern="1200"/>
            <a:t>.</a:t>
          </a:r>
        </a:p>
      </dsp:txBody>
      <dsp:txXfrm>
        <a:off x="0" y="2663498"/>
        <a:ext cx="10830641" cy="380181"/>
      </dsp:txXfrm>
    </dsp:sp>
    <dsp:sp modelId="{BD665A6E-27ED-428E-991E-1C87C9BC3515}">
      <dsp:nvSpPr>
        <dsp:cNvPr id="0" name=""/>
        <dsp:cNvSpPr/>
      </dsp:nvSpPr>
      <dsp:spPr>
        <a:xfrm>
          <a:off x="0" y="3043679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9D09D5-1453-4913-97DD-D2C31E19739B}">
      <dsp:nvSpPr>
        <dsp:cNvPr id="0" name=""/>
        <dsp:cNvSpPr/>
      </dsp:nvSpPr>
      <dsp:spPr>
        <a:xfrm>
          <a:off x="0" y="3043679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Niemczyk, J. (2011). A Strategy as an Innovation - A New Strategy Concept. </a:t>
          </a:r>
          <a:r>
            <a:rPr lang="en-US" sz="1200" i="1" kern="1200"/>
            <a:t>Organization and Management</a:t>
          </a:r>
          <a:r>
            <a:rPr lang="en-US" sz="1200" kern="1200"/>
            <a:t>, 2011(5 (148)). doi:</a:t>
          </a:r>
          <a:r>
            <a:rPr lang="en-US" sz="1200" kern="1200">
              <a:hlinkClick xmlns:r="http://schemas.openxmlformats.org/officeDocument/2006/relationships" r:id="rId8"/>
            </a:rPr>
            <a:t>10.2478/v10166-011-0007-1</a:t>
          </a:r>
          <a:r>
            <a:rPr lang="en-US" sz="1200" kern="1200"/>
            <a:t>.</a:t>
          </a:r>
        </a:p>
      </dsp:txBody>
      <dsp:txXfrm>
        <a:off x="0" y="3043679"/>
        <a:ext cx="10830641" cy="380181"/>
      </dsp:txXfrm>
    </dsp:sp>
    <dsp:sp modelId="{4876E28A-B064-410B-9871-8612E2C234B9}">
      <dsp:nvSpPr>
        <dsp:cNvPr id="0" name=""/>
        <dsp:cNvSpPr/>
      </dsp:nvSpPr>
      <dsp:spPr>
        <a:xfrm>
          <a:off x="0" y="3423860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8F9108-4EC6-42D3-B796-3448150BA80B}">
      <dsp:nvSpPr>
        <dsp:cNvPr id="0" name=""/>
        <dsp:cNvSpPr/>
      </dsp:nvSpPr>
      <dsp:spPr>
        <a:xfrm>
          <a:off x="0" y="3423860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Teck Foo, C. (2012). Steve Jobs, Ch’an Buddhism and innovation. </a:t>
          </a:r>
          <a:r>
            <a:rPr lang="en-US" sz="1200" i="1" kern="1200"/>
            <a:t>Chinese Management Studies</a:t>
          </a:r>
          <a:r>
            <a:rPr lang="en-US" sz="1200" kern="1200"/>
            <a:t>, 6(1). doi:</a:t>
          </a:r>
          <a:r>
            <a:rPr lang="en-US" sz="1200" kern="1200">
              <a:hlinkClick xmlns:r="http://schemas.openxmlformats.org/officeDocument/2006/relationships" r:id="rId9"/>
            </a:rPr>
            <a:t>10.1108/cms.2012.32306aaa.002</a:t>
          </a:r>
          <a:r>
            <a:rPr lang="en-US" sz="1200" kern="1200"/>
            <a:t>.</a:t>
          </a:r>
        </a:p>
      </dsp:txBody>
      <dsp:txXfrm>
        <a:off x="0" y="3423860"/>
        <a:ext cx="10830641" cy="380181"/>
      </dsp:txXfrm>
    </dsp:sp>
    <dsp:sp modelId="{FB98734D-1B6F-4E20-86CD-20E17E6961C8}">
      <dsp:nvSpPr>
        <dsp:cNvPr id="0" name=""/>
        <dsp:cNvSpPr/>
      </dsp:nvSpPr>
      <dsp:spPr>
        <a:xfrm>
          <a:off x="0" y="3804041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CFDAD0-2DFB-443F-82C1-9E1CF1DE2775}">
      <dsp:nvSpPr>
        <dsp:cNvPr id="0" name=""/>
        <dsp:cNvSpPr/>
      </dsp:nvSpPr>
      <dsp:spPr>
        <a:xfrm>
          <a:off x="0" y="3804041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Tidd, J. and Bessant, J.R. (2021). </a:t>
          </a:r>
          <a:r>
            <a:rPr lang="en-US" sz="1200" i="1" kern="1200"/>
            <a:t>Managing innovation : integrating technological, market and organizational change.</a:t>
          </a:r>
          <a:r>
            <a:rPr lang="en-US" sz="1200" kern="1200"/>
            <a:t> 7th ed. Hoboken, Nj: Wiley.</a:t>
          </a:r>
        </a:p>
      </dsp:txBody>
      <dsp:txXfrm>
        <a:off x="0" y="3804041"/>
        <a:ext cx="10830641" cy="380181"/>
      </dsp:txXfrm>
    </dsp:sp>
    <dsp:sp modelId="{ED032CF0-5475-46EA-B8B1-0204E910D6B2}">
      <dsp:nvSpPr>
        <dsp:cNvPr id="0" name=""/>
        <dsp:cNvSpPr/>
      </dsp:nvSpPr>
      <dsp:spPr>
        <a:xfrm>
          <a:off x="0" y="4184222"/>
          <a:ext cx="10830641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1B2474-FDD4-4161-AE65-B8E1E4E00C9B}">
      <dsp:nvSpPr>
        <dsp:cNvPr id="0" name=""/>
        <dsp:cNvSpPr/>
      </dsp:nvSpPr>
      <dsp:spPr>
        <a:xfrm>
          <a:off x="0" y="4184222"/>
          <a:ext cx="10830641" cy="380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Tushman, M. and Nadler, D. (1986). Organizing for Innovation. </a:t>
          </a:r>
          <a:r>
            <a:rPr lang="en-US" sz="1200" i="1" kern="1200" dirty="0"/>
            <a:t>California Management Review</a:t>
          </a:r>
          <a:r>
            <a:rPr lang="en-US" sz="1200" kern="1200" dirty="0"/>
            <a:t>, 28(3), pp.74–92. doi:</a:t>
          </a:r>
          <a:r>
            <a:rPr lang="en-US" sz="1200" kern="1200" dirty="0">
              <a:hlinkClick xmlns:r="http://schemas.openxmlformats.org/officeDocument/2006/relationships" r:id="rId10"/>
            </a:rPr>
            <a:t>10.2307/41165203</a:t>
          </a:r>
          <a:r>
            <a:rPr lang="en-US" sz="1200" kern="1200" dirty="0"/>
            <a:t>.</a:t>
          </a:r>
        </a:p>
      </dsp:txBody>
      <dsp:txXfrm>
        <a:off x="0" y="4184222"/>
        <a:ext cx="10830641" cy="3801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54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25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62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285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485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20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234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39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71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460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6505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89192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06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50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92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483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35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15E98-360F-493A-8942-110A8B81FA1B}" type="datetimeFigureOut">
              <a:rPr lang="en-GB" smtClean="0"/>
              <a:t>13/12/2022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79A36-BA30-4554-A317-6B73473DB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32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4930BBBA-6F9F-4D27-AD61-45935240C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FED5ABE-AA8E-4BAE-B923-EB99ABDE0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07"/>
            <a:ext cx="12192000" cy="6858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0811D79-2C71-4B37-82AD-761836DCB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688333"/>
            <a:ext cx="6400800" cy="185701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929B6C0D-2AB5-4965-B573-1D00F1D0B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162908"/>
            <a:ext cx="6411743" cy="253218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42F7BC-1F10-E9A3-E9AF-B5702A5859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322" y="2403231"/>
            <a:ext cx="5192940" cy="2133600"/>
          </a:xfrm>
        </p:spPr>
        <p:txBody>
          <a:bodyPr anchor="ctr">
            <a:normAutofit/>
          </a:bodyPr>
          <a:lstStyle/>
          <a:p>
            <a:r>
              <a:rPr lang="en-GB"/>
              <a:t>Reflection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F1101A-4506-0758-389F-C9F634A205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3" y="4831173"/>
            <a:ext cx="5192940" cy="1117687"/>
          </a:xfrm>
        </p:spPr>
        <p:txBody>
          <a:bodyPr>
            <a:normAutofit/>
          </a:bodyPr>
          <a:lstStyle/>
          <a:p>
            <a:r>
              <a:rPr lang="en-GB" dirty="0" err="1"/>
              <a:t>Catalin</a:t>
            </a:r>
            <a:r>
              <a:rPr lang="en-GB" dirty="0"/>
              <a:t> </a:t>
            </a:r>
            <a:r>
              <a:rPr lang="en-GB" dirty="0" err="1"/>
              <a:t>Ionel</a:t>
            </a:r>
            <a:r>
              <a:rPr lang="en-GB" dirty="0"/>
              <a:t> </a:t>
            </a:r>
            <a:r>
              <a:rPr lang="en-GB" dirty="0" err="1"/>
              <a:t>Mirica</a:t>
            </a:r>
            <a:r>
              <a:rPr lang="en-GB" dirty="0"/>
              <a:t> 1920075</a:t>
            </a:r>
          </a:p>
        </p:txBody>
      </p:sp>
      <p:pic>
        <p:nvPicPr>
          <p:cNvPr id="22" name="Graphic 21" descr="Teacher">
            <a:extLst>
              <a:ext uri="{FF2B5EF4-FFF2-40B4-BE49-F238E27FC236}">
                <a16:creationId xmlns:a16="http://schemas.microsoft.com/office/drawing/2014/main" id="{976BAB0A-B35F-725F-CE40-7D2BF3BAA5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36079" y="1024255"/>
            <a:ext cx="4809490" cy="4809490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1449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1CFC1BB-C5B3-4479-9752-C53221627F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5B5FB5AC-39B2-4094-B486-0FCD501D50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13">
            <a:extLst>
              <a:ext uri="{FF2B5EF4-FFF2-40B4-BE49-F238E27FC236}">
                <a16:creationId xmlns:a16="http://schemas.microsoft.com/office/drawing/2014/main" id="{7150CFE4-97B0-48C6-ACD6-9399CBA11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3C6F7F0-46EA-4F8E-A112-1B517C2B5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91A3CC-CDA1-4C3B-9150-FCFB5373D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21E0522-1108-4001-A301-111C15E52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EFE6E0CE-E4D1-D54A-A596-60539F3CFDA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5" b="9304"/>
          <a:stretch/>
        </p:blipFill>
        <p:spPr>
          <a:xfrm>
            <a:off x="-3177" y="-2"/>
            <a:ext cx="12192000" cy="685800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7DC65B5-6361-4FF6-BEA2-29220960E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white">
          <a:xfrm>
            <a:off x="0" y="4492576"/>
            <a:ext cx="10439399" cy="275942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EA317E5C-5650-4E41-8C89-12F1F3001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2840525"/>
            <a:ext cx="10439400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3A844D-3D9B-1884-A0EF-313BD97D0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158" y="3206285"/>
            <a:ext cx="9619488" cy="7210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r"/>
            <a:r>
              <a:rPr lang="en-US" sz="2300" dirty="0"/>
              <a:t>Has the Innovation Concept Provided Companies with Business Advantage?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F94C918-367B-4D19-8333-A8603C3AD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white">
          <a:xfrm>
            <a:off x="10583333" y="4493570"/>
            <a:ext cx="1605490" cy="27694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7633332F-2199-4741-AE80-5BD79AE67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0591801" y="2839803"/>
            <a:ext cx="1597024" cy="1660332"/>
          </a:xfrm>
          <a:prstGeom prst="rect">
            <a:avLst/>
          </a:prstGeom>
          <a:solidFill>
            <a:schemeClr val="accent1"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0348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B803E-0149-01CF-EBFB-EE7E53A23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Gibbs’ Reflective Learning Cycle</a:t>
            </a: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13582729-1D42-4FC0-28ED-27059250D2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819" y="2028030"/>
            <a:ext cx="4170362" cy="467080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252291-41FF-B4D2-7CF3-505415A8D8C1}"/>
              </a:ext>
            </a:extLst>
          </p:cNvPr>
          <p:cNvSpPr txBox="1"/>
          <p:nvPr/>
        </p:nvSpPr>
        <p:spPr>
          <a:xfrm>
            <a:off x="518160" y="5537200"/>
            <a:ext cx="287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(Gibbs and Andrew, 2001)</a:t>
            </a:r>
          </a:p>
        </p:txBody>
      </p:sp>
    </p:spTree>
    <p:extLst>
      <p:ext uri="{BB962C8B-B14F-4D97-AF65-F5344CB8AC3E}">
        <p14:creationId xmlns:p14="http://schemas.microsoft.com/office/powerpoint/2010/main" val="2438347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1">
            <a:extLst>
              <a:ext uri="{FF2B5EF4-FFF2-40B4-BE49-F238E27FC236}">
                <a16:creationId xmlns:a16="http://schemas.microsoft.com/office/drawing/2014/main" id="{7A865E47-4365-4F21-B8EA-13B2C12BC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21" name="Rectangle 12">
              <a:extLst>
                <a:ext uri="{FF2B5EF4-FFF2-40B4-BE49-F238E27FC236}">
                  <a16:creationId xmlns:a16="http://schemas.microsoft.com/office/drawing/2014/main" id="{0CE24988-BB27-40E5-A961-9FA7ED0DB9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0BDE80E-ADE0-4E16-8F80-306A15F4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22" name="Content Placeholder 8">
            <a:extLst>
              <a:ext uri="{FF2B5EF4-FFF2-40B4-BE49-F238E27FC236}">
                <a16:creationId xmlns:a16="http://schemas.microsoft.com/office/drawing/2014/main" id="{F53AF9DA-AD0D-32CE-85F1-7FCFF8C5A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5041628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assess my level of understanding of the concept of creativity and innovation and how are those important to provide business advantage to companies, I will conduct a reflection using Gibbs’ Reflective Learning Cycle for each of the lessons.</a:t>
            </a:r>
            <a:endParaRPr lang="en-US" sz="3200" dirty="0"/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5C4B6850-B884-CE53-8C47-45F1274BAA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0" r="22858"/>
          <a:stretch/>
        </p:blipFill>
        <p:spPr>
          <a:xfrm>
            <a:off x="6096000" y="10"/>
            <a:ext cx="6092823" cy="6856310"/>
          </a:xfrm>
          <a:prstGeom prst="rect">
            <a:avLst/>
          </a:prstGeom>
          <a:ln>
            <a:noFill/>
          </a:ln>
          <a:effectLst/>
        </p:spPr>
      </p:pic>
      <p:sp>
        <p:nvSpPr>
          <p:cNvPr id="23" name="Rectangle 15">
            <a:extLst>
              <a:ext uri="{FF2B5EF4-FFF2-40B4-BE49-F238E27FC236}">
                <a16:creationId xmlns:a16="http://schemas.microsoft.com/office/drawing/2014/main" id="{13BC1C09-8FD1-4619-B317-E9EED5E55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6499753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55582-2546-2F77-9689-9A8176FD2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5041629" cy="1080938"/>
          </a:xfrm>
        </p:spPr>
        <p:txBody>
          <a:bodyPr>
            <a:normAutofit/>
          </a:bodyPr>
          <a:lstStyle/>
          <a:p>
            <a:r>
              <a:rPr lang="en-GB"/>
              <a:t>Introduction</a:t>
            </a:r>
            <a:endParaRPr lang="en-GB" dirty="0"/>
          </a:p>
        </p:txBody>
      </p:sp>
      <p:pic>
        <p:nvPicPr>
          <p:cNvPr id="24" name="Picture 17">
            <a:extLst>
              <a:ext uri="{FF2B5EF4-FFF2-40B4-BE49-F238E27FC236}">
                <a16:creationId xmlns:a16="http://schemas.microsoft.com/office/drawing/2014/main" id="{D3143E80-C928-46DB-9299-0BD06348A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6492240" cy="26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02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42473746-93F6-446E-8FE1-D2D80EE7F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15" name="Rectangle 14">
              <a:extLst>
                <a:ext uri="{FF2B5EF4-FFF2-40B4-BE49-F238E27FC236}">
                  <a16:creationId xmlns:a16="http://schemas.microsoft.com/office/drawing/2014/main" id="{CE7759D1-6E78-4433-99CE-74FE7DEBF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3D36ACC-2755-44AA-850E-CB2DD94A7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384FF-15B1-4D29-BF85-B6C698743C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0979" y="1"/>
            <a:ext cx="4641022" cy="68579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F65D57-8913-4B7E-8D1B-A9E1724EB2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796704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7950A0-051D-AA5C-0DAF-63E91E307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7087552" cy="1080938"/>
          </a:xfrm>
        </p:spPr>
        <p:txBody>
          <a:bodyPr>
            <a:normAutofit/>
          </a:bodyPr>
          <a:lstStyle/>
          <a:p>
            <a:r>
              <a:rPr lang="en-GB" dirty="0"/>
              <a:t>Lecture 1. What is Innovation?</a:t>
            </a:r>
          </a:p>
        </p:txBody>
      </p:sp>
      <p:pic>
        <p:nvPicPr>
          <p:cNvPr id="32" name="Picture 21">
            <a:extLst>
              <a:ext uri="{FF2B5EF4-FFF2-40B4-BE49-F238E27FC236}">
                <a16:creationId xmlns:a16="http://schemas.microsoft.com/office/drawing/2014/main" id="{0FDCA9DA-1C97-4C8D-BFA2-B1E6B3420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7967048" cy="321164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BE4F484-D837-0691-D7C2-5AF844CB4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6423211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/>
              <a:t>The Innovation Matrix determine what type of innovation companies use and helps them to identify innovative opportunities (</a:t>
            </a:r>
            <a:r>
              <a:rPr lang="it-IT" sz="3200" dirty="0"/>
              <a:t>Fabbri, Manceau and Moatti, 2016)</a:t>
            </a:r>
            <a:r>
              <a:rPr lang="en-US" sz="3200" dirty="0"/>
              <a:t> </a:t>
            </a:r>
          </a:p>
        </p:txBody>
      </p:sp>
      <p:pic>
        <p:nvPicPr>
          <p:cNvPr id="5" name="Content Placeholder 4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F2A129FB-B8DA-F4FF-6E86-543038F96C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6" r="42193" b="1"/>
          <a:stretch/>
        </p:blipFill>
        <p:spPr>
          <a:xfrm>
            <a:off x="8885921" y="641918"/>
            <a:ext cx="1965113" cy="2626215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A6EA4DA-CB2C-235C-62A5-DB7F725EC8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8213" y="3589866"/>
            <a:ext cx="3360530" cy="253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390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7A865E47-4365-4F21-B8EA-13B2C12BC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13" name="Rectangle 12">
              <a:extLst>
                <a:ext uri="{FF2B5EF4-FFF2-40B4-BE49-F238E27FC236}">
                  <a16:creationId xmlns:a16="http://schemas.microsoft.com/office/drawing/2014/main" id="{0CE24988-BB27-40E5-A961-9FA7ED0DB9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0BDE80E-ADE0-4E16-8F80-306A15F4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0FDACFE-5482-2172-60E0-06F77F3A4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5041628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/>
              <a:t>Creativity is only the first step in Innovation, which is to come up with the ideas. However, the innovation is the entire process (</a:t>
            </a:r>
            <a:r>
              <a:rPr lang="en-US" sz="3200" dirty="0" err="1"/>
              <a:t>Çokpekin</a:t>
            </a:r>
            <a:r>
              <a:rPr lang="en-US" sz="3200" dirty="0"/>
              <a:t> and Knudsen, 2012).</a:t>
            </a:r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98AFEA31-9AE3-B6FB-CFAD-711D9208F3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8" r="24258" b="2"/>
          <a:stretch/>
        </p:blipFill>
        <p:spPr>
          <a:xfrm>
            <a:off x="6096000" y="10"/>
            <a:ext cx="6092823" cy="6856310"/>
          </a:xfrm>
          <a:prstGeom prst="rect">
            <a:avLst/>
          </a:prstGeom>
          <a:ln>
            <a:noFill/>
          </a:ln>
          <a:effectLst/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3BC1C09-8FD1-4619-B317-E9EED5E55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6499753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85400-80EC-356D-8EA6-A16778B2C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5041629" cy="1080938"/>
          </a:xfrm>
        </p:spPr>
        <p:txBody>
          <a:bodyPr>
            <a:normAutofit/>
          </a:bodyPr>
          <a:lstStyle/>
          <a:p>
            <a:r>
              <a:rPr lang="en-GB" dirty="0"/>
              <a:t>Lecture 2. What is Creativity?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3143E80-C928-46DB-9299-0BD06348A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6492240" cy="26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199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15">
            <a:extLst>
              <a:ext uri="{FF2B5EF4-FFF2-40B4-BE49-F238E27FC236}">
                <a16:creationId xmlns:a16="http://schemas.microsoft.com/office/drawing/2014/main" id="{F8A3AC32-2A4A-4E2F-8D02-86DE2C322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6824B56-A902-4034-AAF7-7A90BEBF9A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6" y="0"/>
            <a:ext cx="12192000" cy="6858000"/>
          </a:xfrm>
          <a:prstGeom prst="rect">
            <a:avLst/>
          </a:prstGeom>
        </p:spPr>
      </p:pic>
      <p:sp>
        <p:nvSpPr>
          <p:cNvPr id="37" name="Rectangle 19">
            <a:extLst>
              <a:ext uri="{FF2B5EF4-FFF2-40B4-BE49-F238E27FC236}">
                <a16:creationId xmlns:a16="http://schemas.microsoft.com/office/drawing/2014/main" id="{7B56C275-CA41-40B4-BB1A-A48475F44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8325" y="0"/>
            <a:ext cx="4636008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21">
            <a:extLst>
              <a:ext uri="{FF2B5EF4-FFF2-40B4-BE49-F238E27FC236}">
                <a16:creationId xmlns:a16="http://schemas.microsoft.com/office/drawing/2014/main" id="{C7081EF7-63CF-4DA6-9368-996DBA3256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7876030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E25920-19CD-2154-C281-6D0C474DD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7087552" cy="1080938"/>
          </a:xfrm>
        </p:spPr>
        <p:txBody>
          <a:bodyPr>
            <a:normAutofit/>
          </a:bodyPr>
          <a:lstStyle/>
          <a:p>
            <a:r>
              <a:rPr lang="en-GB"/>
              <a:t>Lecture 3. Models of Innovation</a:t>
            </a:r>
            <a:endParaRPr lang="en-GB" dirty="0"/>
          </a:p>
        </p:txBody>
      </p:sp>
      <p:pic>
        <p:nvPicPr>
          <p:cNvPr id="39" name="Picture 23">
            <a:extLst>
              <a:ext uri="{FF2B5EF4-FFF2-40B4-BE49-F238E27FC236}">
                <a16:creationId xmlns:a16="http://schemas.microsoft.com/office/drawing/2014/main" id="{7DB3A236-0E98-4521-B1C6-CB9DFE7E4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7967048" cy="321164"/>
          </a:xfrm>
          <a:prstGeom prst="rect">
            <a:avLst/>
          </a:prstGeom>
        </p:spPr>
      </p:pic>
      <p:sp>
        <p:nvSpPr>
          <p:cNvPr id="40" name="Content Placeholder 12">
            <a:extLst>
              <a:ext uri="{FF2B5EF4-FFF2-40B4-BE49-F238E27FC236}">
                <a16:creationId xmlns:a16="http://schemas.microsoft.com/office/drawing/2014/main" id="{56219DF4-BB75-C778-748F-CA228EA8F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6423211" cy="3599316"/>
          </a:xfrm>
        </p:spPr>
        <p:txBody>
          <a:bodyPr>
            <a:normAutofit/>
          </a:bodyPr>
          <a:lstStyle/>
          <a:p>
            <a:r>
              <a:rPr lang="en-US" sz="2000" dirty="0"/>
              <a:t>Closed Innovation comes from inside the company (e.g., employees) while Open Innovation comes from external sources (e.g., customers) (</a:t>
            </a:r>
            <a:r>
              <a:rPr lang="en-US" sz="2000" dirty="0" err="1"/>
              <a:t>Aylen</a:t>
            </a:r>
            <a:r>
              <a:rPr lang="en-US" sz="2000" dirty="0"/>
              <a:t>, 2009).</a:t>
            </a:r>
          </a:p>
          <a:p>
            <a:r>
              <a:rPr lang="en-US" sz="2000" dirty="0"/>
              <a:t>The Innovation Process is a strategy used to be able to successfully implement the innovation (</a:t>
            </a:r>
            <a:r>
              <a:rPr lang="en-US" sz="2000" dirty="0" err="1"/>
              <a:t>Niemczyk</a:t>
            </a:r>
            <a:r>
              <a:rPr lang="en-US" sz="2000" dirty="0"/>
              <a:t>, 2011). </a:t>
            </a:r>
          </a:p>
          <a:p>
            <a:r>
              <a:rPr lang="en-US" sz="2000" dirty="0"/>
              <a:t>The 4 P’s of Innovation shows that Innovation can take place only in certain areas and still offer competitive advantage (Tidd and Bessant, 2021).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810158-8D4E-4D32-B175-06FAB0D48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6423" y="642795"/>
            <a:ext cx="3347830" cy="557512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76200" dist="63500" dir="504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8AD49CAE-6FEB-2A92-7CD9-1FB00544C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842" y="955592"/>
            <a:ext cx="2678991" cy="154042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Content Placeholder 4" descr="Text&#10;&#10;Description automatically generated with low confidence">
            <a:extLst>
              <a:ext uri="{FF2B5EF4-FFF2-40B4-BE49-F238E27FC236}">
                <a16:creationId xmlns:a16="http://schemas.microsoft.com/office/drawing/2014/main" id="{0198BB6F-C601-8829-9E88-4E397A102D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532" y="2621622"/>
            <a:ext cx="2103611" cy="1575678"/>
          </a:xfrm>
          <a:prstGeom prst="rect">
            <a:avLst/>
          </a:prstGeom>
        </p:spPr>
      </p:pic>
      <p:pic>
        <p:nvPicPr>
          <p:cNvPr id="7" name="Picture 6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6D798196-FB96-F572-DD71-B49FC22F31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738" y="4368436"/>
            <a:ext cx="2743200" cy="152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906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A4ECD-D498-ACED-15D6-B706A2F3C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>
            <a:normAutofit/>
          </a:bodyPr>
          <a:lstStyle/>
          <a:p>
            <a:r>
              <a:rPr lang="en-GB" dirty="0"/>
              <a:t>Lecture 4. The Innovative Organisations</a:t>
            </a:r>
          </a:p>
        </p:txBody>
      </p:sp>
      <p:sp>
        <p:nvSpPr>
          <p:cNvPr id="28" name="Content Placeholder 8">
            <a:extLst>
              <a:ext uri="{FF2B5EF4-FFF2-40B4-BE49-F238E27FC236}">
                <a16:creationId xmlns:a16="http://schemas.microsoft.com/office/drawing/2014/main" id="{E0259934-79CE-036A-D77A-D2B3422A5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3489341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/>
              <a:t>Force Field Analysis helps to identify the ‘aids’ and the ‘barriers; of implementing an innovative change (</a:t>
            </a:r>
            <a:r>
              <a:rPr lang="en-US" sz="2800" dirty="0" err="1"/>
              <a:t>Capatina</a:t>
            </a:r>
            <a:r>
              <a:rPr lang="en-US" sz="2800" dirty="0"/>
              <a:t> et al., 2017). </a:t>
            </a:r>
          </a:p>
        </p:txBody>
      </p:sp>
      <p:pic>
        <p:nvPicPr>
          <p:cNvPr id="5" name="Content Placeholder 4" descr="Text&#10;&#10;Description automatically generated with medium confidence">
            <a:extLst>
              <a:ext uri="{FF2B5EF4-FFF2-40B4-BE49-F238E27FC236}">
                <a16:creationId xmlns:a16="http://schemas.microsoft.com/office/drawing/2014/main" id="{55051B7A-206D-6E23-235B-DA0CBFA37C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>
          <a:xfrm>
            <a:off x="4654295" y="2550019"/>
            <a:ext cx="5639886" cy="3172425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4093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1">
            <a:extLst>
              <a:ext uri="{FF2B5EF4-FFF2-40B4-BE49-F238E27FC236}">
                <a16:creationId xmlns:a16="http://schemas.microsoft.com/office/drawing/2014/main" id="{7A865E47-4365-4F21-B8EA-13B2C12BC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21" name="Rectangle 12">
              <a:extLst>
                <a:ext uri="{FF2B5EF4-FFF2-40B4-BE49-F238E27FC236}">
                  <a16:creationId xmlns:a16="http://schemas.microsoft.com/office/drawing/2014/main" id="{0CE24988-BB27-40E5-A961-9FA7ED0DB9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0BDE80E-ADE0-4E16-8F80-306A15F4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22" name="Content Placeholder 8">
            <a:extLst>
              <a:ext uri="{FF2B5EF4-FFF2-40B4-BE49-F238E27FC236}">
                <a16:creationId xmlns:a16="http://schemas.microsoft.com/office/drawing/2014/main" id="{8D3EB9A9-B6E8-C901-A48A-319EA297F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3"/>
            <a:ext cx="5041628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/>
              <a:t>Six Thinking Hats is a model often used to show six different perspectives of the same idea (Lakshmi, 2017).</a:t>
            </a:r>
          </a:p>
        </p:txBody>
      </p:sp>
      <p:pic>
        <p:nvPicPr>
          <p:cNvPr id="5" name="Content Placeholder 4" descr="A picture containing light, lamp&#10;&#10;Description automatically generated">
            <a:extLst>
              <a:ext uri="{FF2B5EF4-FFF2-40B4-BE49-F238E27FC236}">
                <a16:creationId xmlns:a16="http://schemas.microsoft.com/office/drawing/2014/main" id="{4E60353A-5E58-E9D7-ABEE-E36E5A3167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" r="5877"/>
          <a:stretch/>
        </p:blipFill>
        <p:spPr>
          <a:xfrm>
            <a:off x="6096000" y="10"/>
            <a:ext cx="6092823" cy="6856310"/>
          </a:xfrm>
          <a:prstGeom prst="rect">
            <a:avLst/>
          </a:prstGeom>
          <a:ln>
            <a:noFill/>
          </a:ln>
          <a:effectLst/>
        </p:spPr>
      </p:pic>
      <p:sp>
        <p:nvSpPr>
          <p:cNvPr id="23" name="Rectangle 15">
            <a:extLst>
              <a:ext uri="{FF2B5EF4-FFF2-40B4-BE49-F238E27FC236}">
                <a16:creationId xmlns:a16="http://schemas.microsoft.com/office/drawing/2014/main" id="{13BC1C09-8FD1-4619-B317-E9EED5E55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6499753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ED2492-97A9-5986-474B-7800D07B8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5041629" cy="1080938"/>
          </a:xfrm>
        </p:spPr>
        <p:txBody>
          <a:bodyPr>
            <a:normAutofit/>
          </a:bodyPr>
          <a:lstStyle/>
          <a:p>
            <a:r>
              <a:rPr lang="en-GB" dirty="0"/>
              <a:t>Lecture 5. Where do Ideas Come from?</a:t>
            </a:r>
          </a:p>
        </p:txBody>
      </p:sp>
      <p:pic>
        <p:nvPicPr>
          <p:cNvPr id="24" name="Picture 17">
            <a:extLst>
              <a:ext uri="{FF2B5EF4-FFF2-40B4-BE49-F238E27FC236}">
                <a16:creationId xmlns:a16="http://schemas.microsoft.com/office/drawing/2014/main" id="{D3143E80-C928-46DB-9299-0BD06348A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6492240" cy="26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856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610D2AE-07EF-436A-9755-AA8DF4B93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CACDD17-9043-46DF-882D-420365B79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F2D8AD5-434A-4C0E-9F5B-C1AFD645F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72D57D-0E4D-EA49-1A42-6677D6601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r>
              <a:rPr lang="en-GB" sz="2400" dirty="0"/>
              <a:t>Lecture 6. Leadership and Management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92B246D-47CC-40F8-8DE7-B65D409E9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D097131-9ABD-4A5A-9DCA-744FC2630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339" y="753228"/>
            <a:ext cx="4136123" cy="35993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/>
              <a:t>Tushman and Nadler (1986) argued that leadership is extremely important for innovation as the leader must always find ways of implementing new innovative ideas.</a:t>
            </a:r>
          </a:p>
        </p:txBody>
      </p:sp>
      <p:pic>
        <p:nvPicPr>
          <p:cNvPr id="5" name="Content Placeholder 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7640AA5C-AB34-8F38-B261-5E2CB09C01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86" y="2854331"/>
            <a:ext cx="6303134" cy="3135809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7433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1F07745-D943-46DF-AB69-FA455CE42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595" y="0"/>
            <a:ext cx="12192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2A2E17-3305-4404-A0DA-5CC3BDAFE0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AD03368E-D419-0F4A-9234-39703E16BE77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953" y="609600"/>
            <a:ext cx="8396903" cy="5604933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001816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7EA9E-8B9D-108B-8428-F22910F97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>
            <a:normAutofit/>
          </a:bodyPr>
          <a:lstStyle/>
          <a:p>
            <a:r>
              <a:rPr lang="en-GB"/>
              <a:t>Reference List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E193CA-6165-24D7-B53E-9E627B1C95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4874565"/>
              </p:ext>
            </p:extLst>
          </p:nvPr>
        </p:nvGraphicFramePr>
        <p:xfrm>
          <a:off x="680321" y="2088166"/>
          <a:ext cx="10830641" cy="4566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8506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4BFCB-373A-440C-A076-F874F5F22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05D511C-3CFA-4D05-A290-5674D6D1D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69D87E5-1B49-46CB-A366-E4BCB4B19B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280609" cy="6214533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76200" dist="63500" dir="5040000" algn="ctr" rotWithShape="0">
              <a:srgbClr val="000000">
                <a:alpha val="4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Text&#10;&#10;Description automatically generated with medium confidence">
            <a:extLst>
              <a:ext uri="{FF2B5EF4-FFF2-40B4-BE49-F238E27FC236}">
                <a16:creationId xmlns:a16="http://schemas.microsoft.com/office/drawing/2014/main" id="{F6189D5D-3026-ED8B-8D25-401EC749F0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4087"/>
            <a:ext cx="8992087" cy="4926357"/>
          </a:xfrm>
          <a:prstGeom prst="rect">
            <a:avLst/>
          </a:prstGeom>
          <a:ln>
            <a:noFill/>
          </a:ln>
          <a:effectLst/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6CED3C9-6B93-4623-B2C9-EDECE2B42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85827" y="4846335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C8DA627-0DBB-4595-982F-5BE763E20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5" y="6224378"/>
            <a:ext cx="1602997" cy="14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4110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620</TotalTime>
  <Words>783</Words>
  <Application>Microsoft Office PowerPoint</Application>
  <PresentationFormat>Widescreen</PresentationFormat>
  <Paragraphs>34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Trebuchet MS</vt:lpstr>
      <vt:lpstr>Berlin</vt:lpstr>
      <vt:lpstr>Reflection Presentation</vt:lpstr>
      <vt:lpstr>Has the Innovation Concept Provided Companies with Business Advantage?</vt:lpstr>
      <vt:lpstr>Gibbs’ Reflective Learning Cycle</vt:lpstr>
      <vt:lpstr>Introduction</vt:lpstr>
      <vt:lpstr>Lecture 1. What is Innovation?</vt:lpstr>
      <vt:lpstr>Lecture 2. What is Creativity?</vt:lpstr>
      <vt:lpstr>Lecture 3. Models of Innovation</vt:lpstr>
      <vt:lpstr>Lecture 4. The Innovative Organisations</vt:lpstr>
      <vt:lpstr>Lecture 5. Where do Ideas Come from?</vt:lpstr>
      <vt:lpstr>Lecture 6. Leadership and Management </vt:lpstr>
      <vt:lpstr>PowerPoint Presentation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Reflection Presentation</dc:title>
  <dc:creator>Catalin Mirica</dc:creator>
  <cp:lastModifiedBy>Alina Culea</cp:lastModifiedBy>
  <cp:revision>1</cp:revision>
  <dcterms:created xsi:type="dcterms:W3CDTF">2022-12-13T09:55:49Z</dcterms:created>
  <dcterms:modified xsi:type="dcterms:W3CDTF">2022-12-13T20:15:55Z</dcterms:modified>
</cp:coreProperties>
</file>