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n Ahmed (2423731)" userId="9b9bd57b-9feb-4eb1-ac9d-35bf665b3cf5" providerId="ADAL" clId="{158B7C2A-57E2-47CC-9E3B-E464F0384294}"/>
    <pc:docChg chg="undo custSel addSld delSld modSld sldOrd">
      <pc:chgData name="Faizan Ahmed (2423731)" userId="9b9bd57b-9feb-4eb1-ac9d-35bf665b3cf5" providerId="ADAL" clId="{158B7C2A-57E2-47CC-9E3B-E464F0384294}" dt="2025-10-20T04:32:10.582" v="2951" actId="20577"/>
      <pc:docMkLst>
        <pc:docMk/>
      </pc:docMkLst>
      <pc:sldChg chg="modSp ord">
        <pc:chgData name="Faizan Ahmed (2423731)" userId="9b9bd57b-9feb-4eb1-ac9d-35bf665b3cf5" providerId="ADAL" clId="{158B7C2A-57E2-47CC-9E3B-E464F0384294}" dt="2025-10-20T03:44:01.549" v="1051" actId="1076"/>
        <pc:sldMkLst>
          <pc:docMk/>
          <pc:sldMk cId="2936477904" sldId="257"/>
        </pc:sldMkLst>
        <pc:spChg chg="mod">
          <ac:chgData name="Faizan Ahmed (2423731)" userId="9b9bd57b-9feb-4eb1-ac9d-35bf665b3cf5" providerId="ADAL" clId="{158B7C2A-57E2-47CC-9E3B-E464F0384294}" dt="2025-10-20T03:43:28.372" v="1049" actId="20577"/>
          <ac:spMkLst>
            <pc:docMk/>
            <pc:sldMk cId="2936477904" sldId="257"/>
            <ac:spMk id="3" creationId="{7B80462E-B255-123A-ECFA-955E9502F04F}"/>
          </ac:spMkLst>
        </pc:spChg>
      </pc:sldChg>
      <pc:sldChg chg="modSp new">
        <pc:chgData name="Faizan Ahmed (2423731)" userId="9b9bd57b-9feb-4eb1-ac9d-35bf665b3cf5" providerId="ADAL" clId="{158B7C2A-57E2-47CC-9E3B-E464F0384294}" dt="2025-10-20T03:55:09.403" v="1368" actId="20577"/>
        <pc:sldMkLst>
          <pc:docMk/>
          <pc:sldMk cId="2061136338" sldId="258"/>
        </pc:sldMkLst>
        <pc:spChg chg="mod">
          <ac:chgData name="Faizan Ahmed (2423731)" userId="9b9bd57b-9feb-4eb1-ac9d-35bf665b3cf5" providerId="ADAL" clId="{158B7C2A-57E2-47CC-9E3B-E464F0384294}" dt="2025-10-20T03:44:32.606" v="1104" actId="20577"/>
          <ac:spMkLst>
            <pc:docMk/>
            <pc:sldMk cId="2061136338" sldId="258"/>
            <ac:spMk id="2" creationId="{940F13EA-AC76-B72A-83DE-B6C025DEF841}"/>
          </ac:spMkLst>
        </pc:spChg>
        <pc:spChg chg="mod">
          <ac:chgData name="Faizan Ahmed (2423731)" userId="9b9bd57b-9feb-4eb1-ac9d-35bf665b3cf5" providerId="ADAL" clId="{158B7C2A-57E2-47CC-9E3B-E464F0384294}" dt="2025-10-20T03:55:09.403" v="1368" actId="20577"/>
          <ac:spMkLst>
            <pc:docMk/>
            <pc:sldMk cId="2061136338" sldId="258"/>
            <ac:spMk id="3" creationId="{AA03B0FD-4708-DFE0-65A7-F3012B6E8B93}"/>
          </ac:spMkLst>
        </pc:spChg>
      </pc:sldChg>
      <pc:sldChg chg="modSp new">
        <pc:chgData name="Faizan Ahmed (2423731)" userId="9b9bd57b-9feb-4eb1-ac9d-35bf665b3cf5" providerId="ADAL" clId="{158B7C2A-57E2-47CC-9E3B-E464F0384294}" dt="2025-10-20T04:00:08.264" v="1862" actId="20577"/>
        <pc:sldMkLst>
          <pc:docMk/>
          <pc:sldMk cId="1686262597" sldId="259"/>
        </pc:sldMkLst>
        <pc:spChg chg="mod">
          <ac:chgData name="Faizan Ahmed (2423731)" userId="9b9bd57b-9feb-4eb1-ac9d-35bf665b3cf5" providerId="ADAL" clId="{158B7C2A-57E2-47CC-9E3B-E464F0384294}" dt="2025-10-20T04:00:08.264" v="1862" actId="20577"/>
          <ac:spMkLst>
            <pc:docMk/>
            <pc:sldMk cId="1686262597" sldId="259"/>
            <ac:spMk id="3" creationId="{B6E9326E-7915-86CF-F7FF-77E4ACD50F2C}"/>
          </ac:spMkLst>
        </pc:spChg>
      </pc:sldChg>
      <pc:sldChg chg="modSp new">
        <pc:chgData name="Faizan Ahmed (2423731)" userId="9b9bd57b-9feb-4eb1-ac9d-35bf665b3cf5" providerId="ADAL" clId="{158B7C2A-57E2-47CC-9E3B-E464F0384294}" dt="2025-10-20T04:06:34.221" v="2217" actId="20577"/>
        <pc:sldMkLst>
          <pc:docMk/>
          <pc:sldMk cId="3955946991" sldId="260"/>
        </pc:sldMkLst>
        <pc:spChg chg="mod">
          <ac:chgData name="Faizan Ahmed (2423731)" userId="9b9bd57b-9feb-4eb1-ac9d-35bf665b3cf5" providerId="ADAL" clId="{158B7C2A-57E2-47CC-9E3B-E464F0384294}" dt="2025-10-20T04:00:50.761" v="1883" actId="20577"/>
          <ac:spMkLst>
            <pc:docMk/>
            <pc:sldMk cId="3955946991" sldId="260"/>
            <ac:spMk id="2" creationId="{97C467EE-CF6D-9C24-D2DB-E4CCAAA8F98D}"/>
          </ac:spMkLst>
        </pc:spChg>
        <pc:spChg chg="mod">
          <ac:chgData name="Faizan Ahmed (2423731)" userId="9b9bd57b-9feb-4eb1-ac9d-35bf665b3cf5" providerId="ADAL" clId="{158B7C2A-57E2-47CC-9E3B-E464F0384294}" dt="2025-10-20T04:06:34.221" v="2217" actId="20577"/>
          <ac:spMkLst>
            <pc:docMk/>
            <pc:sldMk cId="3955946991" sldId="260"/>
            <ac:spMk id="3" creationId="{575E7DB5-10C7-B711-A6EC-14F1DBBB6E45}"/>
          </ac:spMkLst>
        </pc:spChg>
      </pc:sldChg>
      <pc:sldChg chg="modSp new">
        <pc:chgData name="Faizan Ahmed (2423731)" userId="9b9bd57b-9feb-4eb1-ac9d-35bf665b3cf5" providerId="ADAL" clId="{158B7C2A-57E2-47CC-9E3B-E464F0384294}" dt="2025-10-20T04:12:14.664" v="2654" actId="27636"/>
        <pc:sldMkLst>
          <pc:docMk/>
          <pc:sldMk cId="3072349114" sldId="261"/>
        </pc:sldMkLst>
        <pc:spChg chg="mod">
          <ac:chgData name="Faizan Ahmed (2423731)" userId="9b9bd57b-9feb-4eb1-ac9d-35bf665b3cf5" providerId="ADAL" clId="{158B7C2A-57E2-47CC-9E3B-E464F0384294}" dt="2025-10-20T04:07:18.176" v="2261" actId="20577"/>
          <ac:spMkLst>
            <pc:docMk/>
            <pc:sldMk cId="3072349114" sldId="261"/>
            <ac:spMk id="2" creationId="{B3A35C0E-06A2-0095-6438-F2ACBA11A77C}"/>
          </ac:spMkLst>
        </pc:spChg>
        <pc:spChg chg="mod">
          <ac:chgData name="Faizan Ahmed (2423731)" userId="9b9bd57b-9feb-4eb1-ac9d-35bf665b3cf5" providerId="ADAL" clId="{158B7C2A-57E2-47CC-9E3B-E464F0384294}" dt="2025-10-20T04:12:14.664" v="2654" actId="27636"/>
          <ac:spMkLst>
            <pc:docMk/>
            <pc:sldMk cId="3072349114" sldId="261"/>
            <ac:spMk id="3" creationId="{6FAFB0F4-7C40-DEB9-46F7-5C5AE93E307A}"/>
          </ac:spMkLst>
        </pc:spChg>
      </pc:sldChg>
      <pc:sldChg chg="modSp new">
        <pc:chgData name="Faizan Ahmed (2423731)" userId="9b9bd57b-9feb-4eb1-ac9d-35bf665b3cf5" providerId="ADAL" clId="{158B7C2A-57E2-47CC-9E3B-E464F0384294}" dt="2025-10-20T04:15:56.380" v="2863" actId="27636"/>
        <pc:sldMkLst>
          <pc:docMk/>
          <pc:sldMk cId="1835018305" sldId="262"/>
        </pc:sldMkLst>
        <pc:spChg chg="mod">
          <ac:chgData name="Faizan Ahmed (2423731)" userId="9b9bd57b-9feb-4eb1-ac9d-35bf665b3cf5" providerId="ADAL" clId="{158B7C2A-57E2-47CC-9E3B-E464F0384294}" dt="2025-10-20T04:12:48.953" v="2672" actId="20577"/>
          <ac:spMkLst>
            <pc:docMk/>
            <pc:sldMk cId="1835018305" sldId="262"/>
            <ac:spMk id="2" creationId="{57B79CDA-D809-F105-9E04-93E47CCDF944}"/>
          </ac:spMkLst>
        </pc:spChg>
        <pc:spChg chg="mod">
          <ac:chgData name="Faizan Ahmed (2423731)" userId="9b9bd57b-9feb-4eb1-ac9d-35bf665b3cf5" providerId="ADAL" clId="{158B7C2A-57E2-47CC-9E3B-E464F0384294}" dt="2025-10-20T04:15:56.380" v="2863" actId="27636"/>
          <ac:spMkLst>
            <pc:docMk/>
            <pc:sldMk cId="1835018305" sldId="262"/>
            <ac:spMk id="3" creationId="{6057AB7E-DD00-A048-7CD2-CC86675E3EF1}"/>
          </ac:spMkLst>
        </pc:spChg>
      </pc:sldChg>
      <pc:sldChg chg="addSp delSp modSp new">
        <pc:chgData name="Faizan Ahmed (2423731)" userId="9b9bd57b-9feb-4eb1-ac9d-35bf665b3cf5" providerId="ADAL" clId="{158B7C2A-57E2-47CC-9E3B-E464F0384294}" dt="2025-10-20T04:24:41.058" v="2901" actId="14100"/>
        <pc:sldMkLst>
          <pc:docMk/>
          <pc:sldMk cId="1684979296" sldId="263"/>
        </pc:sldMkLst>
        <pc:spChg chg="del">
          <ac:chgData name="Faizan Ahmed (2423731)" userId="9b9bd57b-9feb-4eb1-ac9d-35bf665b3cf5" providerId="ADAL" clId="{158B7C2A-57E2-47CC-9E3B-E464F0384294}" dt="2025-10-20T04:18:46.569" v="2870" actId="21"/>
          <ac:spMkLst>
            <pc:docMk/>
            <pc:sldMk cId="1684979296" sldId="263"/>
            <ac:spMk id="2" creationId="{FDB25BB3-A4B0-38BD-6133-1F28FFEB0C3F}"/>
          </ac:spMkLst>
        </pc:spChg>
        <pc:spChg chg="mod">
          <ac:chgData name="Faizan Ahmed (2423731)" userId="9b9bd57b-9feb-4eb1-ac9d-35bf665b3cf5" providerId="ADAL" clId="{158B7C2A-57E2-47CC-9E3B-E464F0384294}" dt="2025-10-20T04:23:33.871" v="2895" actId="20577"/>
          <ac:spMkLst>
            <pc:docMk/>
            <pc:sldMk cId="1684979296" sldId="263"/>
            <ac:spMk id="3" creationId="{1FFE024D-F83A-829D-7278-030764965ECB}"/>
          </ac:spMkLst>
        </pc:spChg>
        <pc:spChg chg="add del">
          <ac:chgData name="Faizan Ahmed (2423731)" userId="9b9bd57b-9feb-4eb1-ac9d-35bf665b3cf5" providerId="ADAL" clId="{158B7C2A-57E2-47CC-9E3B-E464F0384294}" dt="2025-10-20T04:24:14.001" v="2897" actId="22"/>
          <ac:spMkLst>
            <pc:docMk/>
            <pc:sldMk cId="1684979296" sldId="263"/>
            <ac:spMk id="11" creationId="{8AC3873F-8CFC-C8D0-3EE2-728DD52B682A}"/>
          </ac:spMkLst>
        </pc:spChg>
        <pc:spChg chg="add mod">
          <ac:chgData name="Faizan Ahmed (2423731)" userId="9b9bd57b-9feb-4eb1-ac9d-35bf665b3cf5" providerId="ADAL" clId="{158B7C2A-57E2-47CC-9E3B-E464F0384294}" dt="2025-10-20T04:24:41.058" v="2901" actId="14100"/>
          <ac:spMkLst>
            <pc:docMk/>
            <pc:sldMk cId="1684979296" sldId="263"/>
            <ac:spMk id="13" creationId="{7441659D-0F8E-80B8-C808-02485114EB64}"/>
          </ac:spMkLst>
        </pc:spChg>
        <pc:graphicFrameChg chg="add del mod modGraphic">
          <ac:chgData name="Faizan Ahmed (2423731)" userId="9b9bd57b-9feb-4eb1-ac9d-35bf665b3cf5" providerId="ADAL" clId="{158B7C2A-57E2-47CC-9E3B-E464F0384294}" dt="2025-10-20T04:19:35.805" v="2873" actId="21"/>
          <ac:graphicFrameMkLst>
            <pc:docMk/>
            <pc:sldMk cId="1684979296" sldId="263"/>
            <ac:graphicFrameMk id="5" creationId="{AE750442-84E5-ACE0-E83E-7F669432E67C}"/>
          </ac:graphicFrameMkLst>
        </pc:graphicFrameChg>
        <pc:graphicFrameChg chg="add mod">
          <ac:chgData name="Faizan Ahmed (2423731)" userId="9b9bd57b-9feb-4eb1-ac9d-35bf665b3cf5" providerId="ADAL" clId="{158B7C2A-57E2-47CC-9E3B-E464F0384294}" dt="2025-10-20T04:19:46.104" v="2876" actId="1076"/>
          <ac:graphicFrameMkLst>
            <pc:docMk/>
            <pc:sldMk cId="1684979296" sldId="263"/>
            <ac:graphicFrameMk id="7" creationId="{7AE7A468-9C74-279B-6BFC-4456410A09E4}"/>
          </ac:graphicFrameMkLst>
        </pc:graphicFrameChg>
        <pc:graphicFrameChg chg="add mod modGraphic">
          <ac:chgData name="Faizan Ahmed (2423731)" userId="9b9bd57b-9feb-4eb1-ac9d-35bf665b3cf5" providerId="ADAL" clId="{158B7C2A-57E2-47CC-9E3B-E464F0384294}" dt="2025-10-20T04:24:20.124" v="2898" actId="14100"/>
          <ac:graphicFrameMkLst>
            <pc:docMk/>
            <pc:sldMk cId="1684979296" sldId="263"/>
            <ac:graphicFrameMk id="9" creationId="{3A3BCDC5-88A2-B902-0E2E-FFA57B3D90C6}"/>
          </ac:graphicFrameMkLst>
        </pc:graphicFrameChg>
      </pc:sldChg>
      <pc:sldChg chg="addSp delSp modSp new del">
        <pc:chgData name="Faizan Ahmed (2423731)" userId="9b9bd57b-9feb-4eb1-ac9d-35bf665b3cf5" providerId="ADAL" clId="{158B7C2A-57E2-47CC-9E3B-E464F0384294}" dt="2025-10-20T04:29:55.366" v="2916" actId="2696"/>
        <pc:sldMkLst>
          <pc:docMk/>
          <pc:sldMk cId="3073154214" sldId="264"/>
        </pc:sldMkLst>
        <pc:spChg chg="del">
          <ac:chgData name="Faizan Ahmed (2423731)" userId="9b9bd57b-9feb-4eb1-ac9d-35bf665b3cf5" providerId="ADAL" clId="{158B7C2A-57E2-47CC-9E3B-E464F0384294}" dt="2025-10-20T04:22:43.394" v="2884" actId="21"/>
          <ac:spMkLst>
            <pc:docMk/>
            <pc:sldMk cId="3073154214" sldId="264"/>
            <ac:spMk id="2" creationId="{3A4B01EE-1CC5-55DA-5D8D-32DDED65AAC7}"/>
          </ac:spMkLst>
        </pc:spChg>
        <pc:spChg chg="del mod">
          <ac:chgData name="Faizan Ahmed (2423731)" userId="9b9bd57b-9feb-4eb1-ac9d-35bf665b3cf5" providerId="ADAL" clId="{158B7C2A-57E2-47CC-9E3B-E464F0384294}" dt="2025-10-20T04:25:02.686" v="2902" actId="21"/>
          <ac:spMkLst>
            <pc:docMk/>
            <pc:sldMk cId="3073154214" sldId="264"/>
            <ac:spMk id="3" creationId="{2C02EC78-EA26-5DF9-5349-D859869DBEA7}"/>
          </ac:spMkLst>
        </pc:spChg>
        <pc:spChg chg="add mod">
          <ac:chgData name="Faizan Ahmed (2423731)" userId="9b9bd57b-9feb-4eb1-ac9d-35bf665b3cf5" providerId="ADAL" clId="{158B7C2A-57E2-47CC-9E3B-E464F0384294}" dt="2025-10-20T04:25:09.497" v="2903" actId="12"/>
          <ac:spMkLst>
            <pc:docMk/>
            <pc:sldMk cId="3073154214" sldId="264"/>
            <ac:spMk id="5" creationId="{C2BDF488-3C21-105C-D7DD-7E3079014415}"/>
          </ac:spMkLst>
        </pc:spChg>
      </pc:sldChg>
      <pc:sldChg chg="modSp new">
        <pc:chgData name="Faizan Ahmed (2423731)" userId="9b9bd57b-9feb-4eb1-ac9d-35bf665b3cf5" providerId="ADAL" clId="{158B7C2A-57E2-47CC-9E3B-E464F0384294}" dt="2025-10-20T04:31:01.617" v="2931" actId="1076"/>
        <pc:sldMkLst>
          <pc:docMk/>
          <pc:sldMk cId="3500503963" sldId="265"/>
        </pc:sldMkLst>
        <pc:spChg chg="mod">
          <ac:chgData name="Faizan Ahmed (2423731)" userId="9b9bd57b-9feb-4eb1-ac9d-35bf665b3cf5" providerId="ADAL" clId="{158B7C2A-57E2-47CC-9E3B-E464F0384294}" dt="2025-10-20T04:31:01.617" v="2931" actId="1076"/>
          <ac:spMkLst>
            <pc:docMk/>
            <pc:sldMk cId="3500503963" sldId="265"/>
            <ac:spMk id="2" creationId="{EB22EAA4-34DF-66DD-C7A5-E406AE71348F}"/>
          </ac:spMkLst>
        </pc:spChg>
        <pc:spChg chg="mod">
          <ac:chgData name="Faizan Ahmed (2423731)" userId="9b9bd57b-9feb-4eb1-ac9d-35bf665b3cf5" providerId="ADAL" clId="{158B7C2A-57E2-47CC-9E3B-E464F0384294}" dt="2025-10-20T04:30:33.367" v="2929" actId="20577"/>
          <ac:spMkLst>
            <pc:docMk/>
            <pc:sldMk cId="3500503963" sldId="265"/>
            <ac:spMk id="3" creationId="{FE9EE434-B258-768E-E567-DC82165D6044}"/>
          </ac:spMkLst>
        </pc:spChg>
      </pc:sldChg>
      <pc:sldChg chg="modSp new">
        <pc:chgData name="Faizan Ahmed (2423731)" userId="9b9bd57b-9feb-4eb1-ac9d-35bf665b3cf5" providerId="ADAL" clId="{158B7C2A-57E2-47CC-9E3B-E464F0384294}" dt="2025-10-20T04:32:10.582" v="2951" actId="20577"/>
        <pc:sldMkLst>
          <pc:docMk/>
          <pc:sldMk cId="2548414228" sldId="266"/>
        </pc:sldMkLst>
        <pc:spChg chg="mod">
          <ac:chgData name="Faizan Ahmed (2423731)" userId="9b9bd57b-9feb-4eb1-ac9d-35bf665b3cf5" providerId="ADAL" clId="{158B7C2A-57E2-47CC-9E3B-E464F0384294}" dt="2025-10-20T04:31:18.870" v="2944" actId="20577"/>
          <ac:spMkLst>
            <pc:docMk/>
            <pc:sldMk cId="2548414228" sldId="266"/>
            <ac:spMk id="2" creationId="{C6CEA0D0-4926-8E4D-6EBE-98202C2BC2C1}"/>
          </ac:spMkLst>
        </pc:spChg>
        <pc:spChg chg="mod">
          <ac:chgData name="Faizan Ahmed (2423731)" userId="9b9bd57b-9feb-4eb1-ac9d-35bf665b3cf5" providerId="ADAL" clId="{158B7C2A-57E2-47CC-9E3B-E464F0384294}" dt="2025-10-20T04:32:10.582" v="2951" actId="20577"/>
          <ac:spMkLst>
            <pc:docMk/>
            <pc:sldMk cId="2548414228" sldId="266"/>
            <ac:spMk id="3" creationId="{D900869F-8C3B-5B94-CC2D-A622DF3BFF1A}"/>
          </ac:spMkLst>
        </pc:spChg>
      </pc:sldChg>
    </pc:docChg>
  </pc:docChgLst>
  <pc:docChgLst>
    <pc:chgData name="Faizan Ahmed (2423731)" userId="9b9bd57b-9feb-4eb1-ac9d-35bf665b3cf5" providerId="ADAL" clId="{C45EB594-D696-4D8C-A52E-24E0BCE7CE21}"/>
    <pc:docChg chg="custSel modSld">
      <pc:chgData name="Faizan Ahmed (2423731)" userId="9b9bd57b-9feb-4eb1-ac9d-35bf665b3cf5" providerId="ADAL" clId="{C45EB594-D696-4D8C-A52E-24E0BCE7CE21}" dt="2025-10-16T15:47:42.721" v="18" actId="1076"/>
      <pc:docMkLst>
        <pc:docMk/>
      </pc:docMkLst>
      <pc:sldChg chg="modSp mod">
        <pc:chgData name="Faizan Ahmed (2423731)" userId="9b9bd57b-9feb-4eb1-ac9d-35bf665b3cf5" providerId="ADAL" clId="{C45EB594-D696-4D8C-A52E-24E0BCE7CE21}" dt="2025-10-16T15:47:42.721" v="18" actId="1076"/>
        <pc:sldMkLst>
          <pc:docMk/>
          <pc:sldMk cId="2936477904" sldId="257"/>
        </pc:sldMkLst>
        <pc:spChg chg="mod">
          <ac:chgData name="Faizan Ahmed (2423731)" userId="9b9bd57b-9feb-4eb1-ac9d-35bf665b3cf5" providerId="ADAL" clId="{C45EB594-D696-4D8C-A52E-24E0BCE7CE21}" dt="2025-10-16T15:47:11.185" v="16" actId="20577"/>
          <ac:spMkLst>
            <pc:docMk/>
            <pc:sldMk cId="2936477904" sldId="257"/>
            <ac:spMk id="2" creationId="{7C4FAF2F-2647-7CD6-F752-CAE7372A4595}"/>
          </ac:spMkLst>
        </pc:spChg>
        <pc:spChg chg="mod">
          <ac:chgData name="Faizan Ahmed (2423731)" userId="9b9bd57b-9feb-4eb1-ac9d-35bf665b3cf5" providerId="ADAL" clId="{C45EB594-D696-4D8C-A52E-24E0BCE7CE21}" dt="2025-10-16T15:47:42.721" v="18" actId="1076"/>
          <ac:spMkLst>
            <pc:docMk/>
            <pc:sldMk cId="2936477904" sldId="257"/>
            <ac:spMk id="3" creationId="{7B80462E-B255-123A-ECFA-955E9502F04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1922A-0046-97C2-33DB-83A291F4B7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A0C940-C3BA-A784-111F-F2E37BD0C2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8A909B-7BBF-7274-D341-5B1077DCA402}"/>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31006707-6E36-37D1-D8BE-AEEA3412F8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EDA701-8B85-05D5-0574-A1DB32ABF3BC}"/>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4068995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E035-B452-0EEC-C11E-9B6F40925C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D4BAE3-9595-1277-1175-35B0C6ABE6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A47913-78DA-708C-E410-1D648E7730FF}"/>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156F1D01-D550-7642-C5C4-F6040FAD2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BD804-F150-FB1E-7AB9-C375EF11CEAC}"/>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3333821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3A3E-EBFC-4E08-7EDA-A152B4DA25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B524CA-1D04-C3BC-0CB9-D4AE8B97B1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1A0F15-ADBD-521E-F063-A34B7ACDAAD9}"/>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F94648F5-7B78-976E-3959-7F1C28189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D6AFF-FAAF-321F-4302-94D78EDE4569}"/>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313351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78BFE-F28F-58A6-0651-29898A3673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E9B6EA-FA84-D1B0-FCFD-35F96E415B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3443C6-9435-2166-FDAB-A161EE55A8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C9B9240-DAB3-3908-2A87-8E9372E835F6}"/>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6" name="Footer Placeholder 5">
            <a:extLst>
              <a:ext uri="{FF2B5EF4-FFF2-40B4-BE49-F238E27FC236}">
                <a16:creationId xmlns:a16="http://schemas.microsoft.com/office/drawing/2014/main" id="{A3F94B27-64B4-6B26-73C7-C1921D41C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C2E93B-14BB-C9B2-7C63-75EB85E5B8C5}"/>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868639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74DA4-038D-1EEE-EAE5-570EAB5F7D8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33E75D-0231-2E13-356D-371235AF4F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0B0E13-785A-3C15-9B6C-90C80872D0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014826-293D-51BF-66FA-543BB355C2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70082-F4A5-13A4-1DAE-C10A9508C1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48C938-D302-B70B-58D4-82216D58B93F}"/>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8" name="Footer Placeholder 7">
            <a:extLst>
              <a:ext uri="{FF2B5EF4-FFF2-40B4-BE49-F238E27FC236}">
                <a16:creationId xmlns:a16="http://schemas.microsoft.com/office/drawing/2014/main" id="{37AD6A1F-A393-146B-BD71-0AEAE164D4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F14422-44C1-8A6C-9C0F-A70292BE4A71}"/>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405569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5D9DB-ECC1-87C7-F0FD-1316C6F4DA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C254AB-FA14-F077-7FCC-B061CD155373}"/>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4" name="Footer Placeholder 3">
            <a:extLst>
              <a:ext uri="{FF2B5EF4-FFF2-40B4-BE49-F238E27FC236}">
                <a16:creationId xmlns:a16="http://schemas.microsoft.com/office/drawing/2014/main" id="{59D5E05E-76A0-B3F5-E5C6-CEEEA9CDC3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68D56-1F38-1CEC-1EAD-AEC15745E3E8}"/>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3697493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E67D63-9E4E-A0FC-517B-49F723711828}"/>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3" name="Footer Placeholder 2">
            <a:extLst>
              <a:ext uri="{FF2B5EF4-FFF2-40B4-BE49-F238E27FC236}">
                <a16:creationId xmlns:a16="http://schemas.microsoft.com/office/drawing/2014/main" id="{954D15B0-1864-DA8D-17A8-4867F6D1BB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B2CEE2-34A3-763C-7BA5-1549405EC95E}"/>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2229682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3B67A-A637-8FCE-2D5E-31559E1912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47D476-48B9-B307-3B91-5049C41E74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96402B-A879-2095-B71F-EFB763615E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01245D-CC7A-C303-FD8D-AA25866C513A}"/>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6" name="Footer Placeholder 5">
            <a:extLst>
              <a:ext uri="{FF2B5EF4-FFF2-40B4-BE49-F238E27FC236}">
                <a16:creationId xmlns:a16="http://schemas.microsoft.com/office/drawing/2014/main" id="{A63C8BE9-7528-1A7B-0010-B7D192712F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D20441-3B9B-D5F8-B331-438E81FF6CF9}"/>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1226066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C0AB-05CB-6147-724C-BBBA443E26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3379E1-960C-9D55-A410-2F2D14AECC9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73361F-E2B6-802E-9CD6-BC1091BBE8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1DBE99-18A9-9583-4849-912665CE2571}"/>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6" name="Footer Placeholder 5">
            <a:extLst>
              <a:ext uri="{FF2B5EF4-FFF2-40B4-BE49-F238E27FC236}">
                <a16:creationId xmlns:a16="http://schemas.microsoft.com/office/drawing/2014/main" id="{6509745D-7CD6-0B97-0E31-F3128E9F37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369D97-AD03-5ED2-6DEF-6EA9F600D236}"/>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1490226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03D8-4CDD-031F-DAA0-8388F1020F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9F7455-98AD-DD9D-7487-4177DBF3A4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96C4AA-52CD-2C2E-100C-C28A22481EE3}"/>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D9D945D9-CE77-3868-F2C4-84E429119D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F37E38-0C2B-6034-F110-57A3ADB52A35}"/>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2575932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9C63F2-D98B-2803-5559-C4E599B9C0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37243F-C995-9FB3-740E-49C7B42F41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CF176-4F40-AD7C-60A2-D608C6294F50}"/>
              </a:ext>
            </a:extLst>
          </p:cNvPr>
          <p:cNvSpPr>
            <a:spLocks noGrp="1"/>
          </p:cNvSpPr>
          <p:nvPr>
            <p:ph type="dt" sz="half" idx="10"/>
          </p:nvPr>
        </p:nvSpPr>
        <p:spPr/>
        <p:txBody>
          <a:body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5648E969-E481-CF1B-22DC-8AFC628D6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173C14-6F3C-BC7D-BA41-556F7D9B0C95}"/>
              </a:ext>
            </a:extLst>
          </p:cNvPr>
          <p:cNvSpPr>
            <a:spLocks noGrp="1"/>
          </p:cNvSpPr>
          <p:nvPr>
            <p:ph type="sldNum" sz="quarter" idx="12"/>
          </p:nvPr>
        </p:nvSpPr>
        <p:spPr/>
        <p:txBody>
          <a:bodyPr/>
          <a:lstStyle/>
          <a:p>
            <a:fld id="{15F2EF60-7694-4759-ACBD-18903B59244A}" type="slidenum">
              <a:rPr lang="en-GB" smtClean="0"/>
              <a:t>‹#›</a:t>
            </a:fld>
            <a:endParaRPr lang="en-GB"/>
          </a:p>
        </p:txBody>
      </p:sp>
    </p:spTree>
    <p:extLst>
      <p:ext uri="{BB962C8B-B14F-4D97-AF65-F5344CB8AC3E}">
        <p14:creationId xmlns:p14="http://schemas.microsoft.com/office/powerpoint/2010/main" val="288231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4A14A8-4FC6-0547-E312-5D8346698F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07FC9E-A4A9-29B2-8AAD-861EA7D7C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6525-8ED8-0214-3FDB-517C6AAAA8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E03A36-FD65-45FF-9F05-6471B56DEDB4}" type="datetimeFigureOut">
              <a:rPr lang="en-GB" smtClean="0"/>
              <a:t>20/10/2025</a:t>
            </a:fld>
            <a:endParaRPr lang="en-GB"/>
          </a:p>
        </p:txBody>
      </p:sp>
      <p:sp>
        <p:nvSpPr>
          <p:cNvPr id="5" name="Footer Placeholder 4">
            <a:extLst>
              <a:ext uri="{FF2B5EF4-FFF2-40B4-BE49-F238E27FC236}">
                <a16:creationId xmlns:a16="http://schemas.microsoft.com/office/drawing/2014/main" id="{44A4C0B5-44F0-B3F9-9640-5D927D1C2A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B496F6-9CC2-BFC6-1DAA-6AC99477F9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5F2EF60-7694-4759-ACBD-18903B59244A}" type="slidenum">
              <a:rPr lang="en-GB" smtClean="0"/>
              <a:t>‹#›</a:t>
            </a:fld>
            <a:endParaRPr lang="en-GB"/>
          </a:p>
        </p:txBody>
      </p:sp>
    </p:spTree>
    <p:extLst>
      <p:ext uri="{BB962C8B-B14F-4D97-AF65-F5344CB8AC3E}">
        <p14:creationId xmlns:p14="http://schemas.microsoft.com/office/powerpoint/2010/main" val="25399072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long-term-workforce-pl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70E9-816A-6CB9-FEA1-F0052EEB1C85}"/>
              </a:ext>
            </a:extLst>
          </p:cNvPr>
          <p:cNvSpPr>
            <a:spLocks noGrp="1"/>
          </p:cNvSpPr>
          <p:nvPr>
            <p:ph type="ctrTitle"/>
          </p:nvPr>
        </p:nvSpPr>
        <p:spPr>
          <a:xfrm>
            <a:off x="1524000" y="2235200"/>
            <a:ext cx="9144000" cy="2387600"/>
          </a:xfrm>
        </p:spPr>
        <p:txBody>
          <a:bodyPr>
            <a:normAutofit/>
          </a:bodyPr>
          <a:lstStyle/>
          <a:p>
            <a:r>
              <a:rPr lang="en-GB" sz="4000" dirty="0"/>
              <a:t>Faizan Ahmed</a:t>
            </a:r>
            <a:br>
              <a:rPr lang="en-GB" sz="4000" dirty="0"/>
            </a:br>
            <a:r>
              <a:rPr lang="en-GB" sz="4000" dirty="0"/>
              <a:t>2423731</a:t>
            </a:r>
            <a:br>
              <a:rPr lang="en-GB" sz="4000" dirty="0"/>
            </a:br>
            <a:r>
              <a:rPr lang="en-GB" sz="4000" dirty="0"/>
              <a:t>Module:LCHS4009</a:t>
            </a:r>
            <a:br>
              <a:rPr lang="en-GB" sz="4000" dirty="0"/>
            </a:br>
            <a:r>
              <a:rPr lang="en-GB" sz="4000" dirty="0"/>
              <a:t>Self-Awareness Presentation</a:t>
            </a:r>
          </a:p>
        </p:txBody>
      </p:sp>
    </p:spTree>
    <p:extLst>
      <p:ext uri="{BB962C8B-B14F-4D97-AF65-F5344CB8AC3E}">
        <p14:creationId xmlns:p14="http://schemas.microsoft.com/office/powerpoint/2010/main" val="3299468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AF2F-2647-7CD6-F752-CAE7372A4595}"/>
              </a:ext>
            </a:extLst>
          </p:cNvPr>
          <p:cNvSpPr>
            <a:spLocks noGrp="1"/>
          </p:cNvSpPr>
          <p:nvPr>
            <p:ph type="title"/>
          </p:nvPr>
        </p:nvSpPr>
        <p:spPr/>
        <p:txBody>
          <a:bodyPr>
            <a:normAutofit/>
          </a:bodyPr>
          <a:lstStyle/>
          <a:p>
            <a:r>
              <a:rPr lang="en-GB" sz="4000" dirty="0"/>
              <a:t>Introduction </a:t>
            </a:r>
          </a:p>
        </p:txBody>
      </p:sp>
      <p:sp>
        <p:nvSpPr>
          <p:cNvPr id="3" name="Content Placeholder 2">
            <a:extLst>
              <a:ext uri="{FF2B5EF4-FFF2-40B4-BE49-F238E27FC236}">
                <a16:creationId xmlns:a16="http://schemas.microsoft.com/office/drawing/2014/main" id="{7B80462E-B255-123A-ECFA-955E9502F04F}"/>
              </a:ext>
            </a:extLst>
          </p:cNvPr>
          <p:cNvSpPr>
            <a:spLocks noGrp="1"/>
          </p:cNvSpPr>
          <p:nvPr>
            <p:ph idx="1"/>
          </p:nvPr>
        </p:nvSpPr>
        <p:spPr>
          <a:xfrm>
            <a:off x="77709" y="1427272"/>
            <a:ext cx="10515600" cy="4351338"/>
          </a:xfrm>
        </p:spPr>
        <p:txBody>
          <a:bodyPr>
            <a:normAutofit fontScale="70000" lnSpcReduction="20000"/>
          </a:bodyPr>
          <a:lstStyle/>
          <a:p>
            <a:pPr marL="0" indent="0">
              <a:buNone/>
            </a:pPr>
            <a:r>
              <a:rPr lang="en-GB" b="1" dirty="0"/>
              <a:t>Personal Swot Analysis </a:t>
            </a:r>
          </a:p>
          <a:p>
            <a:pPr marL="0" indent="0">
              <a:buNone/>
            </a:pPr>
            <a:r>
              <a:rPr lang="en-GB" dirty="0"/>
              <a:t>My presentation today focuses on my personal SWOT analysis like identifying my strengths, weaknesses, threats and opportunities. This is a apart of my development plan in the UK health and social care sector.</a:t>
            </a:r>
          </a:p>
          <a:p>
            <a:pPr marL="0" indent="0">
              <a:buNone/>
            </a:pPr>
            <a:endParaRPr lang="en-GB" dirty="0"/>
          </a:p>
          <a:p>
            <a:pPr marL="0" indent="0">
              <a:buNone/>
            </a:pPr>
            <a:r>
              <a:rPr lang="en-GB" dirty="0"/>
              <a:t>A SWOT analysis is a strategic planning tool that identifies internal strengths, weaknesses, opportunities and threats. It helps an organisation or project improve its performance and achieve its objectives. Also, it is a very useful tool that is used for decision making or can be applied to a whole entire organisation or a specific project. SWOT analysis it helps identify areas for growth and plan actions to enhance employability in health and social care. This aligns with the NHS Long Term Workforce Plan (NHS, 2023), which emphasises continuous learning and skills development. </a:t>
            </a:r>
          </a:p>
          <a:p>
            <a:pPr marL="0" indent="0">
              <a:buNone/>
            </a:pPr>
            <a:r>
              <a:rPr lang="en-GB" dirty="0"/>
              <a:t>A SWOT analysis helps me understand what I need to improve on and where I stand also, it is a useful tool which analyses the areas which you need to focus more on and it is an essential step in developing a realistic career plan in the health and social care field especially as the sector evolves to meet growing </a:t>
            </a:r>
            <a:r>
              <a:rPr lang="en-GB"/>
              <a:t>workforce demands.</a:t>
            </a:r>
            <a:endParaRPr lang="en-GB" dirty="0"/>
          </a:p>
          <a:p>
            <a:pPr marL="0" indent="0">
              <a:buNone/>
            </a:pPr>
            <a:endParaRPr lang="en-GB" dirty="0"/>
          </a:p>
        </p:txBody>
      </p:sp>
    </p:spTree>
    <p:extLst>
      <p:ext uri="{BB962C8B-B14F-4D97-AF65-F5344CB8AC3E}">
        <p14:creationId xmlns:p14="http://schemas.microsoft.com/office/powerpoint/2010/main" val="293647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F13EA-AC76-B72A-83DE-B6C025DEF841}"/>
              </a:ext>
            </a:extLst>
          </p:cNvPr>
          <p:cNvSpPr>
            <a:spLocks noGrp="1"/>
          </p:cNvSpPr>
          <p:nvPr>
            <p:ph type="title"/>
          </p:nvPr>
        </p:nvSpPr>
        <p:spPr/>
        <p:txBody>
          <a:bodyPr/>
          <a:lstStyle/>
          <a:p>
            <a:r>
              <a:rPr lang="en-GB" b="1" u="sng" dirty="0"/>
              <a:t>Strengths </a:t>
            </a:r>
            <a:endParaRPr lang="en-DE" b="1" u="sng" dirty="0"/>
          </a:p>
        </p:txBody>
      </p:sp>
      <p:sp>
        <p:nvSpPr>
          <p:cNvPr id="3" name="Content Placeholder 2">
            <a:extLst>
              <a:ext uri="{FF2B5EF4-FFF2-40B4-BE49-F238E27FC236}">
                <a16:creationId xmlns:a16="http://schemas.microsoft.com/office/drawing/2014/main" id="{AA03B0FD-4708-DFE0-65A7-F3012B6E8B93}"/>
              </a:ext>
            </a:extLst>
          </p:cNvPr>
          <p:cNvSpPr>
            <a:spLocks noGrp="1"/>
          </p:cNvSpPr>
          <p:nvPr>
            <p:ph idx="1"/>
          </p:nvPr>
        </p:nvSpPr>
        <p:spPr/>
        <p:txBody>
          <a:bodyPr>
            <a:normAutofit fontScale="70000" lnSpcReduction="20000"/>
          </a:bodyPr>
          <a:lstStyle/>
          <a:p>
            <a:r>
              <a:rPr lang="en-GB" dirty="0"/>
              <a:t>Empathy skills and strong communication when supporting service users. </a:t>
            </a:r>
          </a:p>
          <a:p>
            <a:r>
              <a:rPr lang="en-GB" dirty="0"/>
              <a:t>Good teamwork and adaptability in diverse care settings. </a:t>
            </a:r>
          </a:p>
          <a:p>
            <a:r>
              <a:rPr lang="en-GB" dirty="0"/>
              <a:t>Good understanding of safeguarding and confidentiality principles improvement</a:t>
            </a:r>
            <a:r>
              <a:rPr lang="en-GB" b="1" i="0" u="none" strike="noStrike" dirty="0">
                <a:solidFill>
                  <a:srgbClr val="001D35"/>
                </a:solidFill>
                <a:effectLst/>
                <a:latin typeface="Google Sans"/>
              </a:rPr>
              <a:t>:</a:t>
            </a:r>
            <a:r>
              <a:rPr lang="en-GB" b="0" i="0" u="none" strike="noStrike" dirty="0">
                <a:solidFill>
                  <a:srgbClr val="001D35"/>
                </a:solidFill>
                <a:effectLst/>
                <a:latin typeface="Google Sans"/>
              </a:rPr>
              <a:t> It highlights specific strengths to leverage and weaknesses to improve within a project, process, or the organisation as a whole.</a:t>
            </a:r>
            <a:r>
              <a:rPr lang="en-GB" dirty="0"/>
              <a:t>  </a:t>
            </a:r>
          </a:p>
          <a:p>
            <a:r>
              <a:rPr lang="en-GB" dirty="0"/>
              <a:t>Commitment to lifelong learning and personal development </a:t>
            </a:r>
          </a:p>
          <a:p>
            <a:r>
              <a:rPr lang="en-GB" b="1" i="0" u="none" strike="noStrike" dirty="0">
                <a:solidFill>
                  <a:srgbClr val="001D35"/>
                </a:solidFill>
                <a:effectLst/>
                <a:latin typeface="Google Sans"/>
              </a:rPr>
              <a:t>Strategic Planning:</a:t>
            </a:r>
            <a:r>
              <a:rPr lang="en-GB" b="0" i="0" u="none" strike="noStrike" dirty="0">
                <a:solidFill>
                  <a:srgbClr val="001D35"/>
                </a:solidFill>
                <a:effectLst/>
                <a:latin typeface="Google Sans"/>
              </a:rPr>
              <a:t> It provides a simple yet effective framework for developing long-term strategies by helping organisations understand where they are now and where they want to be in the future.</a:t>
            </a:r>
          </a:p>
          <a:p>
            <a:r>
              <a:rPr lang="en-GB" b="1" i="0" u="none" strike="noStrike" dirty="0">
                <a:solidFill>
                  <a:srgbClr val="001D35"/>
                </a:solidFill>
                <a:effectLst/>
                <a:latin typeface="Google Sans"/>
              </a:rPr>
              <a:t>Enhanced Communication:</a:t>
            </a:r>
            <a:r>
              <a:rPr lang="en-GB" b="0" i="0" u="none" strike="noStrike" dirty="0">
                <a:solidFill>
                  <a:srgbClr val="001D35"/>
                </a:solidFill>
                <a:effectLst/>
                <a:latin typeface="Google Sans"/>
              </a:rPr>
              <a:t> It serves as a valuable communication tool for engaging with stakeholders and building a shared understanding of the organisations position. </a:t>
            </a:r>
          </a:p>
          <a:p>
            <a:r>
              <a:rPr lang="en-GB" b="1" i="0" u="none" strike="noStrike" dirty="0">
                <a:solidFill>
                  <a:srgbClr val="001D35"/>
                </a:solidFill>
                <a:effectLst/>
                <a:latin typeface="Google Sans"/>
              </a:rPr>
              <a:t>Evidence-Based Decisions:</a:t>
            </a:r>
            <a:r>
              <a:rPr lang="en-GB" b="0" i="0" u="none" strike="noStrike" dirty="0">
                <a:solidFill>
                  <a:srgbClr val="001D35"/>
                </a:solidFill>
                <a:effectLst/>
                <a:latin typeface="Google Sans"/>
              </a:rPr>
              <a:t> In specific applications like individual medical strategies, a formalised SWOT can help translate evidence into specific, individualised care decisions. </a:t>
            </a:r>
          </a:p>
          <a:p>
            <a:r>
              <a:rPr lang="en-GB" b="1" i="0" u="none" strike="noStrike" dirty="0">
                <a:solidFill>
                  <a:srgbClr val="001D35"/>
                </a:solidFill>
                <a:effectLst/>
                <a:latin typeface="Google Sans"/>
              </a:rPr>
              <a:t>Competitive Advantage:</a:t>
            </a:r>
            <a:r>
              <a:rPr lang="en-GB" b="0" i="0" u="none" strike="noStrike" dirty="0">
                <a:solidFill>
                  <a:srgbClr val="001D35"/>
                </a:solidFill>
                <a:effectLst/>
                <a:latin typeface="Google Sans"/>
              </a:rPr>
              <a:t> By understanding competitors' positions, a SWOT analysis can reveal ways to gain a competitive advantage in the market.</a:t>
            </a:r>
          </a:p>
          <a:p>
            <a:endParaRPr lang="en-GB" b="0" i="0" u="none" strike="noStrike" dirty="0">
              <a:solidFill>
                <a:srgbClr val="001D35"/>
              </a:solidFill>
              <a:effectLst/>
              <a:latin typeface="Google Sans"/>
            </a:endParaRPr>
          </a:p>
          <a:p>
            <a:endParaRPr lang="en-GB" b="0" i="0" u="none" strike="noStrike" dirty="0">
              <a:solidFill>
                <a:srgbClr val="001D35"/>
              </a:solidFill>
              <a:effectLst/>
              <a:latin typeface="Google Sans"/>
            </a:endParaRPr>
          </a:p>
          <a:p>
            <a:endParaRPr lang="en-DE" dirty="0"/>
          </a:p>
        </p:txBody>
      </p:sp>
    </p:spTree>
    <p:extLst>
      <p:ext uri="{BB962C8B-B14F-4D97-AF65-F5344CB8AC3E}">
        <p14:creationId xmlns:p14="http://schemas.microsoft.com/office/powerpoint/2010/main" val="2061136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96F-44F4-64CD-1ECD-2CB9258D1344}"/>
              </a:ext>
            </a:extLst>
          </p:cNvPr>
          <p:cNvSpPr>
            <a:spLocks noGrp="1"/>
          </p:cNvSpPr>
          <p:nvPr>
            <p:ph type="title"/>
          </p:nvPr>
        </p:nvSpPr>
        <p:spPr/>
        <p:txBody>
          <a:bodyPr/>
          <a:lstStyle/>
          <a:p>
            <a:endParaRPr lang="en-DE"/>
          </a:p>
        </p:txBody>
      </p:sp>
      <p:sp>
        <p:nvSpPr>
          <p:cNvPr id="3" name="Content Placeholder 2">
            <a:extLst>
              <a:ext uri="{FF2B5EF4-FFF2-40B4-BE49-F238E27FC236}">
                <a16:creationId xmlns:a16="http://schemas.microsoft.com/office/drawing/2014/main" id="{B6E9326E-7915-86CF-F7FF-77E4ACD50F2C}"/>
              </a:ext>
            </a:extLst>
          </p:cNvPr>
          <p:cNvSpPr>
            <a:spLocks noGrp="1"/>
          </p:cNvSpPr>
          <p:nvPr>
            <p:ph idx="1"/>
          </p:nvPr>
        </p:nvSpPr>
        <p:spPr/>
        <p:txBody>
          <a:bodyPr/>
          <a:lstStyle/>
          <a:p>
            <a:pPr marL="0" indent="0">
              <a:buNone/>
            </a:pPr>
            <a:r>
              <a:rPr lang="en-GB" dirty="0"/>
              <a:t>For example: During a placement in a care home, I effectively built trust with residents through clear communication and active listening. </a:t>
            </a:r>
          </a:p>
          <a:p>
            <a:pPr marL="0" indent="0">
              <a:buNone/>
            </a:pPr>
            <a:r>
              <a:rPr lang="en-GB" dirty="0"/>
              <a:t>My empathy and communication skills allow me to build strong relationships with colleagues and service users. For example recently I used active listening to understand residents concerns and problems with affected them and it helped improve their comfort and engagement. </a:t>
            </a:r>
          </a:p>
        </p:txBody>
      </p:sp>
    </p:spTree>
    <p:extLst>
      <p:ext uri="{BB962C8B-B14F-4D97-AF65-F5344CB8AC3E}">
        <p14:creationId xmlns:p14="http://schemas.microsoft.com/office/powerpoint/2010/main" val="1686262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467EE-CF6D-9C24-D2DB-E4CCAAA8F98D}"/>
              </a:ext>
            </a:extLst>
          </p:cNvPr>
          <p:cNvSpPr>
            <a:spLocks noGrp="1"/>
          </p:cNvSpPr>
          <p:nvPr>
            <p:ph type="title"/>
          </p:nvPr>
        </p:nvSpPr>
        <p:spPr/>
        <p:txBody>
          <a:bodyPr/>
          <a:lstStyle/>
          <a:p>
            <a:r>
              <a:rPr lang="en-GB" b="1" dirty="0"/>
              <a:t>Weaknesses </a:t>
            </a:r>
            <a:endParaRPr lang="en-DE" b="1" dirty="0"/>
          </a:p>
        </p:txBody>
      </p:sp>
      <p:sp>
        <p:nvSpPr>
          <p:cNvPr id="3" name="Content Placeholder 2">
            <a:extLst>
              <a:ext uri="{FF2B5EF4-FFF2-40B4-BE49-F238E27FC236}">
                <a16:creationId xmlns:a16="http://schemas.microsoft.com/office/drawing/2014/main" id="{575E7DB5-10C7-B711-A6EC-14F1DBBB6E45}"/>
              </a:ext>
            </a:extLst>
          </p:cNvPr>
          <p:cNvSpPr>
            <a:spLocks noGrp="1"/>
          </p:cNvSpPr>
          <p:nvPr>
            <p:ph idx="1"/>
          </p:nvPr>
        </p:nvSpPr>
        <p:spPr/>
        <p:txBody>
          <a:bodyPr>
            <a:normAutofit fontScale="85000" lnSpcReduction="20000"/>
          </a:bodyPr>
          <a:lstStyle/>
          <a:p>
            <a:r>
              <a:rPr lang="en-GB" dirty="0"/>
              <a:t>Occasionally lack confidence when taking big roles like leadership. </a:t>
            </a:r>
          </a:p>
          <a:p>
            <a:r>
              <a:rPr lang="en-GB" dirty="0"/>
              <a:t>Limited practical experience in multi agency collaboration. </a:t>
            </a:r>
          </a:p>
          <a:p>
            <a:r>
              <a:rPr lang="en-GB" dirty="0"/>
              <a:t>Need to improve on time management under pressure. </a:t>
            </a:r>
          </a:p>
          <a:p>
            <a:r>
              <a:rPr lang="en-GB" b="1" i="0" u="none" strike="noStrike" dirty="0">
                <a:solidFill>
                  <a:srgbClr val="1F1F1F"/>
                </a:solidFill>
                <a:effectLst/>
                <a:latin typeface="Google Sans"/>
              </a:rPr>
              <a:t>Lack of objectivity:</a:t>
            </a:r>
            <a:r>
              <a:rPr lang="en-GB" b="0" i="0" u="none" strike="noStrike" dirty="0">
                <a:solidFill>
                  <a:srgbClr val="1F1F1F"/>
                </a:solidFill>
                <a:effectLst/>
                <a:latin typeface="Google Sans"/>
              </a:rPr>
              <a:t> </a:t>
            </a:r>
          </a:p>
          <a:p>
            <a:r>
              <a:rPr lang="en-GB" b="0" i="0" u="none" strike="noStrike" dirty="0">
                <a:solidFill>
                  <a:srgbClr val="1F1F1F"/>
                </a:solidFill>
                <a:effectLst/>
                <a:latin typeface="Google Sans"/>
              </a:rPr>
              <a:t>Information can be based on past experiences, which may not reflect current market conditions or future possibilities</a:t>
            </a:r>
          </a:p>
          <a:p>
            <a:r>
              <a:rPr lang="en-GB" b="1" i="0" u="none" strike="noStrike" dirty="0">
                <a:solidFill>
                  <a:srgbClr val="1F1F1F"/>
                </a:solidFill>
                <a:effectLst/>
                <a:latin typeface="Google Sans"/>
              </a:rPr>
              <a:t>Relies on opinions:</a:t>
            </a:r>
            <a:r>
              <a:rPr lang="en-GB" b="0" i="0" u="none" strike="noStrike" dirty="0">
                <a:solidFill>
                  <a:srgbClr val="1F1F1F"/>
                </a:solidFill>
                <a:effectLst/>
                <a:latin typeface="Google Sans"/>
              </a:rPr>
              <a:t> </a:t>
            </a:r>
          </a:p>
          <a:p>
            <a:r>
              <a:rPr lang="en-GB" b="0" i="0" u="none" strike="noStrike" dirty="0">
                <a:solidFill>
                  <a:srgbClr val="1F1F1F"/>
                </a:solidFill>
                <a:effectLst/>
                <a:latin typeface="Google Sans"/>
              </a:rPr>
              <a:t>The analysis can be based on personal feelings and assumptions rather than objective, data-driven facts, which makes the results potentially unreliable</a:t>
            </a:r>
          </a:p>
          <a:p>
            <a:r>
              <a:rPr lang="en-GB" dirty="0"/>
              <a:t>Staff shortages, long waiting time for patients, poor location </a:t>
            </a:r>
          </a:p>
          <a:p>
            <a:r>
              <a:rPr lang="en-GB" dirty="0"/>
              <a:t>Inability to attract new patients </a:t>
            </a:r>
          </a:p>
          <a:p>
            <a:r>
              <a:rPr lang="en-GB" dirty="0"/>
              <a:t>Inefficient systems</a:t>
            </a:r>
            <a:endParaRPr lang="en-DE" dirty="0"/>
          </a:p>
        </p:txBody>
      </p:sp>
    </p:spTree>
    <p:extLst>
      <p:ext uri="{BB962C8B-B14F-4D97-AF65-F5344CB8AC3E}">
        <p14:creationId xmlns:p14="http://schemas.microsoft.com/office/powerpoint/2010/main" val="3955946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5C0E-06A2-0095-6438-F2ACBA11A77C}"/>
              </a:ext>
            </a:extLst>
          </p:cNvPr>
          <p:cNvSpPr>
            <a:spLocks noGrp="1"/>
          </p:cNvSpPr>
          <p:nvPr>
            <p:ph type="title"/>
          </p:nvPr>
        </p:nvSpPr>
        <p:spPr/>
        <p:txBody>
          <a:bodyPr/>
          <a:lstStyle/>
          <a:p>
            <a:r>
              <a:rPr lang="en-GB" b="1" dirty="0"/>
              <a:t>Opportunities </a:t>
            </a:r>
            <a:endParaRPr lang="en-DE" b="1" dirty="0"/>
          </a:p>
        </p:txBody>
      </p:sp>
      <p:sp>
        <p:nvSpPr>
          <p:cNvPr id="3" name="Content Placeholder 2">
            <a:extLst>
              <a:ext uri="{FF2B5EF4-FFF2-40B4-BE49-F238E27FC236}">
                <a16:creationId xmlns:a16="http://schemas.microsoft.com/office/drawing/2014/main" id="{6FAFB0F4-7C40-DEB9-46F7-5C5AE93E307A}"/>
              </a:ext>
            </a:extLst>
          </p:cNvPr>
          <p:cNvSpPr>
            <a:spLocks noGrp="1"/>
          </p:cNvSpPr>
          <p:nvPr>
            <p:ph idx="1"/>
          </p:nvPr>
        </p:nvSpPr>
        <p:spPr/>
        <p:txBody>
          <a:bodyPr>
            <a:normAutofit fontScale="92500"/>
          </a:bodyPr>
          <a:lstStyle/>
          <a:p>
            <a:r>
              <a:rPr lang="en-GB" dirty="0"/>
              <a:t>Opportunities for apprenticeship, further qualifications or me </a:t>
            </a:r>
            <a:r>
              <a:rPr lang="en-GB" dirty="0" err="1"/>
              <a:t>torshio</a:t>
            </a:r>
            <a:r>
              <a:rPr lang="en-GB" dirty="0"/>
              <a:t> programmes. </a:t>
            </a:r>
          </a:p>
          <a:p>
            <a:r>
              <a:rPr lang="en-GB" dirty="0"/>
              <a:t>On going training and CPD training through Health Education England. </a:t>
            </a:r>
          </a:p>
          <a:p>
            <a:r>
              <a:rPr lang="en-GB" dirty="0"/>
              <a:t>High demand for skilled care professionals across the NHS and private sector. </a:t>
            </a:r>
          </a:p>
          <a:p>
            <a:r>
              <a:rPr lang="en-GB" dirty="0"/>
              <a:t>Support from frameworks like the care certificate and NHS learning hub. </a:t>
            </a:r>
          </a:p>
          <a:p>
            <a:pPr marL="0" indent="0">
              <a:buNone/>
            </a:pPr>
            <a:r>
              <a:rPr lang="en-GB" dirty="0"/>
              <a:t>There are many opportunities for growth in this field, such as CPD courses and apprenticeships. Using these, I can strengthen my skills and gain confidence in leadership and teamwork.</a:t>
            </a:r>
          </a:p>
          <a:p>
            <a:pPr marL="0" indent="0">
              <a:buNone/>
            </a:pPr>
            <a:endParaRPr lang="en-GB" dirty="0"/>
          </a:p>
          <a:p>
            <a:endParaRPr lang="en-GB" dirty="0"/>
          </a:p>
        </p:txBody>
      </p:sp>
    </p:spTree>
    <p:extLst>
      <p:ext uri="{BB962C8B-B14F-4D97-AF65-F5344CB8AC3E}">
        <p14:creationId xmlns:p14="http://schemas.microsoft.com/office/powerpoint/2010/main" val="3072349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79CDA-D809-F105-9E04-93E47CCDF944}"/>
              </a:ext>
            </a:extLst>
          </p:cNvPr>
          <p:cNvSpPr>
            <a:spLocks noGrp="1"/>
          </p:cNvSpPr>
          <p:nvPr>
            <p:ph type="title"/>
          </p:nvPr>
        </p:nvSpPr>
        <p:spPr/>
        <p:txBody>
          <a:bodyPr/>
          <a:lstStyle/>
          <a:p>
            <a:r>
              <a:rPr lang="en-GB" b="1" dirty="0"/>
              <a:t>Threats </a:t>
            </a:r>
            <a:endParaRPr lang="en-DE" b="1" dirty="0"/>
          </a:p>
        </p:txBody>
      </p:sp>
      <p:sp>
        <p:nvSpPr>
          <p:cNvPr id="3" name="Content Placeholder 2">
            <a:extLst>
              <a:ext uri="{FF2B5EF4-FFF2-40B4-BE49-F238E27FC236}">
                <a16:creationId xmlns:a16="http://schemas.microsoft.com/office/drawing/2014/main" id="{6057AB7E-DD00-A048-7CD2-CC86675E3EF1}"/>
              </a:ext>
            </a:extLst>
          </p:cNvPr>
          <p:cNvSpPr>
            <a:spLocks noGrp="1"/>
          </p:cNvSpPr>
          <p:nvPr>
            <p:ph idx="1"/>
          </p:nvPr>
        </p:nvSpPr>
        <p:spPr/>
        <p:txBody>
          <a:bodyPr>
            <a:normAutofit fontScale="92500"/>
          </a:bodyPr>
          <a:lstStyle/>
          <a:p>
            <a:r>
              <a:rPr lang="en-GB" dirty="0"/>
              <a:t>Changes in government policies and finding cuts. </a:t>
            </a:r>
          </a:p>
          <a:p>
            <a:r>
              <a:rPr lang="en-GB" dirty="0"/>
              <a:t>High workload and staff shortages leading to burnout. </a:t>
            </a:r>
          </a:p>
          <a:p>
            <a:r>
              <a:rPr lang="en-GB" dirty="0"/>
              <a:t>Competition for advanced roles in health and  social care. </a:t>
            </a:r>
          </a:p>
          <a:p>
            <a:pPr marL="0" indent="0">
              <a:buNone/>
            </a:pPr>
            <a:r>
              <a:rPr lang="en-GB" dirty="0"/>
              <a:t>Workload and burnout are major threats in this sector, especially with staff shortages. However, maintaining work-life balance and self-care strategies can help minimise these risks.</a:t>
            </a:r>
          </a:p>
          <a:p>
            <a:pPr marL="0" indent="0">
              <a:buNone/>
            </a:pPr>
            <a:r>
              <a:rPr lang="en-GB" b="1" i="0" u="none" strike="noStrike" dirty="0">
                <a:solidFill>
                  <a:srgbClr val="001D35"/>
                </a:solidFill>
                <a:effectLst/>
                <a:latin typeface="Google Sans"/>
              </a:rPr>
              <a:t>Rapid pace of change</a:t>
            </a:r>
            <a:r>
              <a:rPr lang="en-GB" b="0" i="0" u="none" strike="noStrike" dirty="0">
                <a:solidFill>
                  <a:srgbClr val="001D35"/>
                </a:solidFill>
                <a:effectLst/>
                <a:latin typeface="Google Sans"/>
              </a:rPr>
              <a:t>: The health and social care sector changes quickly, making it difficult to accurately predict future threats and opportunities.</a:t>
            </a:r>
          </a:p>
          <a:p>
            <a:pPr marL="0" indent="0">
              <a:buNone/>
            </a:pPr>
            <a:r>
              <a:rPr lang="en-GB" b="1" i="0" u="none" strike="noStrike" dirty="0">
                <a:solidFill>
                  <a:srgbClr val="001D35"/>
                </a:solidFill>
                <a:effectLst/>
                <a:latin typeface="Google Sans"/>
              </a:rPr>
              <a:t>Lack of structure</a:t>
            </a:r>
            <a:r>
              <a:rPr lang="en-GB" b="0" i="0" u="none" strike="noStrike" dirty="0">
                <a:solidFill>
                  <a:srgbClr val="001D35"/>
                </a:solidFill>
                <a:effectLst/>
                <a:latin typeface="Google Sans"/>
              </a:rPr>
              <a:t>: A SWOT analysis can be too unstructured, leading to key internal and external factors being missed.</a:t>
            </a:r>
          </a:p>
          <a:p>
            <a:pPr marL="0" indent="0">
              <a:buNone/>
            </a:pPr>
            <a:endParaRPr lang="en-GB" dirty="0"/>
          </a:p>
        </p:txBody>
      </p:sp>
    </p:spTree>
    <p:extLst>
      <p:ext uri="{BB962C8B-B14F-4D97-AF65-F5344CB8AC3E}">
        <p14:creationId xmlns:p14="http://schemas.microsoft.com/office/powerpoint/2010/main" val="1835018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FE024D-F83A-829D-7278-030764965ECB}"/>
              </a:ext>
            </a:extLst>
          </p:cNvPr>
          <p:cNvSpPr>
            <a:spLocks noGrp="1"/>
          </p:cNvSpPr>
          <p:nvPr>
            <p:ph idx="1"/>
          </p:nvPr>
        </p:nvSpPr>
        <p:spPr>
          <a:xfrm>
            <a:off x="0" y="421940"/>
            <a:ext cx="12192000" cy="6436059"/>
          </a:xfrm>
        </p:spPr>
        <p:txBody>
          <a:bodyPr/>
          <a:lstStyle/>
          <a:p>
            <a:pPr marL="0" indent="0">
              <a:buNone/>
            </a:pPr>
            <a:r>
              <a:rPr lang="en-GB" dirty="0"/>
              <a:t>A strong evidence base for “Threats” — shows high competition, stress, turnover. Also useful for shaping strategies (e.g. focusing on retention, choosing areas with lower vacancy).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DE" dirty="0"/>
          </a:p>
        </p:txBody>
      </p:sp>
      <p:graphicFrame>
        <p:nvGraphicFramePr>
          <p:cNvPr id="7" name="Table 6">
            <a:extLst>
              <a:ext uri="{FF2B5EF4-FFF2-40B4-BE49-F238E27FC236}">
                <a16:creationId xmlns:a16="http://schemas.microsoft.com/office/drawing/2014/main" id="{7AE7A468-9C74-279B-6BFC-4456410A09E4}"/>
              </a:ext>
            </a:extLst>
          </p:cNvPr>
          <p:cNvGraphicFramePr/>
          <p:nvPr>
            <p:extLst>
              <p:ext uri="{D42A27DB-BD31-4B8C-83A1-F6EECF244321}">
                <p14:modId xmlns:p14="http://schemas.microsoft.com/office/powerpoint/2010/main" val="2301192959"/>
              </p:ext>
            </p:extLst>
          </p:nvPr>
        </p:nvGraphicFramePr>
        <p:xfrm>
          <a:off x="0" y="1705276"/>
          <a:ext cx="7760368" cy="640080"/>
        </p:xfrm>
        <a:graphic>
          <a:graphicData uri="http://schemas.openxmlformats.org/drawingml/2006/table">
            <a:tbl>
              <a:tblPr>
                <a:tableStyleId>{5C22544A-7EE6-4342-B048-85BDC9FD1C3A}</a:tableStyleId>
              </a:tblPr>
              <a:tblGrid>
                <a:gridCol w="3880184">
                  <a:extLst>
                    <a:ext uri="{9D8B030D-6E8A-4147-A177-3AD203B41FA5}">
                      <a16:colId xmlns:a16="http://schemas.microsoft.com/office/drawing/2014/main" val="491045867"/>
                    </a:ext>
                  </a:extLst>
                </a:gridCol>
                <a:gridCol w="3880184">
                  <a:extLst>
                    <a:ext uri="{9D8B030D-6E8A-4147-A177-3AD203B41FA5}">
                      <a16:colId xmlns:a16="http://schemas.microsoft.com/office/drawing/2014/main" val="2960850221"/>
                    </a:ext>
                  </a:extLst>
                </a:gridCol>
              </a:tblGrid>
              <a:tr h="0">
                <a:tc>
                  <a:txBody>
                    <a:bodyPr/>
                    <a:lstStyle/>
                    <a:p>
                      <a:pPr>
                        <a:buNone/>
                      </a:pPr>
                      <a:r>
                        <a:rPr lang="en-GB"/>
                        <a:t>The King’s Fund – “Staff Shortages” (England and social care sector)  </a:t>
                      </a:r>
                    </a:p>
                  </a:txBody>
                  <a:tcPr anchor="ctr"/>
                </a:tc>
                <a:tc>
                  <a:txBody>
                    <a:bodyPr/>
                    <a:lstStyle/>
                    <a:p>
                      <a:pPr>
                        <a:buNone/>
                      </a:pPr>
                      <a:r>
                        <a:rPr lang="en-GB" dirty="0"/>
                        <a:t>NHS vacancy rate </a:t>
                      </a:r>
                    </a:p>
                  </a:txBody>
                  <a:tcPr anchor="ctr"/>
                </a:tc>
                <a:extLst>
                  <a:ext uri="{0D108BD9-81ED-4DB2-BD59-A6C34878D82A}">
                    <a16:rowId xmlns:a16="http://schemas.microsoft.com/office/drawing/2014/main" val="4292764112"/>
                  </a:ext>
                </a:extLst>
              </a:tr>
            </a:tbl>
          </a:graphicData>
        </a:graphic>
      </p:graphicFrame>
      <p:graphicFrame>
        <p:nvGraphicFramePr>
          <p:cNvPr id="9" name="Table 8">
            <a:extLst>
              <a:ext uri="{FF2B5EF4-FFF2-40B4-BE49-F238E27FC236}">
                <a16:creationId xmlns:a16="http://schemas.microsoft.com/office/drawing/2014/main" id="{3A3BCDC5-88A2-B902-0E2E-FFA57B3D90C6}"/>
              </a:ext>
            </a:extLst>
          </p:cNvPr>
          <p:cNvGraphicFramePr/>
          <p:nvPr>
            <p:extLst>
              <p:ext uri="{D42A27DB-BD31-4B8C-83A1-F6EECF244321}">
                <p14:modId xmlns:p14="http://schemas.microsoft.com/office/powerpoint/2010/main" val="2123740382"/>
              </p:ext>
            </p:extLst>
          </p:nvPr>
        </p:nvGraphicFramePr>
        <p:xfrm>
          <a:off x="0" y="2665255"/>
          <a:ext cx="11797632" cy="2127470"/>
        </p:xfrm>
        <a:graphic>
          <a:graphicData uri="http://schemas.openxmlformats.org/drawingml/2006/table">
            <a:tbl>
              <a:tblPr>
                <a:tableStyleId>{5C22544A-7EE6-4342-B048-85BDC9FD1C3A}</a:tableStyleId>
              </a:tblPr>
              <a:tblGrid>
                <a:gridCol w="3932544">
                  <a:extLst>
                    <a:ext uri="{9D8B030D-6E8A-4147-A177-3AD203B41FA5}">
                      <a16:colId xmlns:a16="http://schemas.microsoft.com/office/drawing/2014/main" val="2356768162"/>
                    </a:ext>
                  </a:extLst>
                </a:gridCol>
                <a:gridCol w="3932544">
                  <a:extLst>
                    <a:ext uri="{9D8B030D-6E8A-4147-A177-3AD203B41FA5}">
                      <a16:colId xmlns:a16="http://schemas.microsoft.com/office/drawing/2014/main" val="3956908425"/>
                    </a:ext>
                  </a:extLst>
                </a:gridCol>
                <a:gridCol w="3932544">
                  <a:extLst>
                    <a:ext uri="{9D8B030D-6E8A-4147-A177-3AD203B41FA5}">
                      <a16:colId xmlns:a16="http://schemas.microsoft.com/office/drawing/2014/main" val="1823386019"/>
                    </a:ext>
                  </a:extLst>
                </a:gridCol>
              </a:tblGrid>
              <a:tr h="263913">
                <a:tc>
                  <a:txBody>
                    <a:bodyPr/>
                    <a:lstStyle/>
                    <a:p>
                      <a:pPr>
                        <a:buNone/>
                      </a:pPr>
                      <a:r>
                        <a:rPr lang="en-GB"/>
                        <a:t>Strength</a:t>
                      </a:r>
                    </a:p>
                  </a:txBody>
                  <a:tcPr anchor="ctr"/>
                </a:tc>
                <a:tc>
                  <a:txBody>
                    <a:bodyPr/>
                    <a:lstStyle/>
                    <a:p>
                      <a:pPr>
                        <a:buNone/>
                      </a:pPr>
                      <a:r>
                        <a:rPr lang="en-GB"/>
                        <a:t>How I’ll Use It</a:t>
                      </a:r>
                    </a:p>
                  </a:txBody>
                  <a:tcPr anchor="ctr"/>
                </a:tc>
                <a:tc>
                  <a:txBody>
                    <a:bodyPr/>
                    <a:lstStyle/>
                    <a:p>
                      <a:pPr>
                        <a:buNone/>
                      </a:pPr>
                      <a:r>
                        <a:rPr lang="en-GB"/>
                        <a:t>To Overcome</a:t>
                      </a:r>
                    </a:p>
                  </a:txBody>
                  <a:tcPr anchor="ctr"/>
                </a:tc>
                <a:extLst>
                  <a:ext uri="{0D108BD9-81ED-4DB2-BD59-A6C34878D82A}">
                    <a16:rowId xmlns:a16="http://schemas.microsoft.com/office/drawing/2014/main" val="3804723052"/>
                  </a:ext>
                </a:extLst>
              </a:tr>
              <a:tr h="461848">
                <a:tc>
                  <a:txBody>
                    <a:bodyPr/>
                    <a:lstStyle/>
                    <a:p>
                      <a:pPr>
                        <a:buNone/>
                      </a:pPr>
                      <a:r>
                        <a:rPr lang="en-GB"/>
                        <a:t>Communication skills</a:t>
                      </a:r>
                    </a:p>
                  </a:txBody>
                  <a:tcPr anchor="ctr"/>
                </a:tc>
                <a:tc>
                  <a:txBody>
                    <a:bodyPr/>
                    <a:lstStyle/>
                    <a:p>
                      <a:pPr>
                        <a:buNone/>
                      </a:pPr>
                      <a:r>
                        <a:rPr lang="en-GB"/>
                        <a:t>Seek mentorship and lead small team tasks</a:t>
                      </a:r>
                    </a:p>
                  </a:txBody>
                  <a:tcPr anchor="ctr"/>
                </a:tc>
                <a:tc>
                  <a:txBody>
                    <a:bodyPr/>
                    <a:lstStyle/>
                    <a:p>
                      <a:pPr>
                        <a:buNone/>
                      </a:pPr>
                      <a:r>
                        <a:rPr lang="en-GB"/>
                        <a:t>Build leadership confidence</a:t>
                      </a:r>
                    </a:p>
                  </a:txBody>
                  <a:tcPr anchor="ctr"/>
                </a:tc>
                <a:extLst>
                  <a:ext uri="{0D108BD9-81ED-4DB2-BD59-A6C34878D82A}">
                    <a16:rowId xmlns:a16="http://schemas.microsoft.com/office/drawing/2014/main" val="2967485442"/>
                  </a:ext>
                </a:extLst>
              </a:tr>
              <a:tr h="461848">
                <a:tc>
                  <a:txBody>
                    <a:bodyPr/>
                    <a:lstStyle/>
                    <a:p>
                      <a:pPr>
                        <a:buNone/>
                      </a:pPr>
                      <a:r>
                        <a:rPr lang="en-GB"/>
                        <a:t>Commitment to learning</a:t>
                      </a:r>
                    </a:p>
                  </a:txBody>
                  <a:tcPr anchor="ctr"/>
                </a:tc>
                <a:tc>
                  <a:txBody>
                    <a:bodyPr/>
                    <a:lstStyle/>
                    <a:p>
                      <a:pPr>
                        <a:buNone/>
                      </a:pPr>
                      <a:r>
                        <a:rPr lang="en-GB"/>
                        <a:t>Attend CPD workshops and webinars</a:t>
                      </a:r>
                    </a:p>
                  </a:txBody>
                  <a:tcPr anchor="ctr"/>
                </a:tc>
                <a:tc>
                  <a:txBody>
                    <a:bodyPr/>
                    <a:lstStyle/>
                    <a:p>
                      <a:pPr>
                        <a:buNone/>
                      </a:pPr>
                      <a:r>
                        <a:rPr lang="en-GB"/>
                        <a:t>Improve multi-agency understanding</a:t>
                      </a:r>
                    </a:p>
                  </a:txBody>
                  <a:tcPr anchor="ctr"/>
                </a:tc>
                <a:extLst>
                  <a:ext uri="{0D108BD9-81ED-4DB2-BD59-A6C34878D82A}">
                    <a16:rowId xmlns:a16="http://schemas.microsoft.com/office/drawing/2014/main" val="2295423883"/>
                  </a:ext>
                </a:extLst>
              </a:tr>
              <a:tr h="659782">
                <a:tc>
                  <a:txBody>
                    <a:bodyPr/>
                    <a:lstStyle/>
                    <a:p>
                      <a:pPr>
                        <a:buNone/>
                      </a:pPr>
                      <a:r>
                        <a:rPr lang="en-GB"/>
                        <a:t>Teamwork</a:t>
                      </a:r>
                    </a:p>
                  </a:txBody>
                  <a:tcPr anchor="ctr"/>
                </a:tc>
                <a:tc>
                  <a:txBody>
                    <a:bodyPr/>
                    <a:lstStyle/>
                    <a:p>
                      <a:pPr>
                        <a:buNone/>
                      </a:pPr>
                      <a:r>
                        <a:rPr lang="en-GB"/>
                        <a:t>Collaborate more actively during placements</a:t>
                      </a:r>
                    </a:p>
                  </a:txBody>
                  <a:tcPr anchor="ctr"/>
                </a:tc>
                <a:tc>
                  <a:txBody>
                    <a:bodyPr/>
                    <a:lstStyle/>
                    <a:p>
                      <a:pPr>
                        <a:buNone/>
                      </a:pPr>
                      <a:r>
                        <a:rPr lang="en-GB" dirty="0"/>
                        <a:t>Enhance time management and coordination</a:t>
                      </a:r>
                    </a:p>
                  </a:txBody>
                  <a:tcPr anchor="ctr"/>
                </a:tc>
                <a:extLst>
                  <a:ext uri="{0D108BD9-81ED-4DB2-BD59-A6C34878D82A}">
                    <a16:rowId xmlns:a16="http://schemas.microsoft.com/office/drawing/2014/main" val="3736319887"/>
                  </a:ext>
                </a:extLst>
              </a:tr>
            </a:tbl>
          </a:graphicData>
        </a:graphic>
      </p:graphicFrame>
      <p:sp>
        <p:nvSpPr>
          <p:cNvPr id="13" name="Content Placeholder 2">
            <a:extLst>
              <a:ext uri="{FF2B5EF4-FFF2-40B4-BE49-F238E27FC236}">
                <a16:creationId xmlns:a16="http://schemas.microsoft.com/office/drawing/2014/main" id="{7441659D-0F8E-80B8-C808-02485114EB64}"/>
              </a:ext>
            </a:extLst>
          </p:cNvPr>
          <p:cNvSpPr txBox="1">
            <a:spLocks/>
          </p:cNvSpPr>
          <p:nvPr/>
        </p:nvSpPr>
        <p:spPr>
          <a:xfrm>
            <a:off x="0" y="5002229"/>
            <a:ext cx="12192000" cy="14338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 plan to leverage my communication and learning strengths to overcome weaknesses such as limited confidence and time management. For example, taking leadership in small projects will gradually build my confidence.</a:t>
            </a:r>
          </a:p>
          <a:p>
            <a:pPr marL="0" indent="0">
              <a:buFont typeface="Arial" panose="020B0604020202020204" pitchFamily="34" charset="0"/>
              <a:buNone/>
            </a:pPr>
            <a:endParaRPr lang="en-DE" dirty="0"/>
          </a:p>
        </p:txBody>
      </p:sp>
    </p:spTree>
    <p:extLst>
      <p:ext uri="{BB962C8B-B14F-4D97-AF65-F5344CB8AC3E}">
        <p14:creationId xmlns:p14="http://schemas.microsoft.com/office/powerpoint/2010/main" val="1684979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EAA4-34DF-66DD-C7A5-E406AE71348F}"/>
              </a:ext>
            </a:extLst>
          </p:cNvPr>
          <p:cNvSpPr>
            <a:spLocks noGrp="1"/>
          </p:cNvSpPr>
          <p:nvPr>
            <p:ph type="title"/>
          </p:nvPr>
        </p:nvSpPr>
        <p:spPr>
          <a:xfrm>
            <a:off x="838200" y="365125"/>
            <a:ext cx="10515600" cy="1325563"/>
          </a:xfrm>
        </p:spPr>
        <p:txBody>
          <a:bodyPr/>
          <a:lstStyle/>
          <a:p>
            <a:r>
              <a:rPr lang="en-GB" b="1" dirty="0"/>
              <a:t>Conclusion </a:t>
            </a:r>
            <a:endParaRPr lang="en-DE" b="1" dirty="0"/>
          </a:p>
        </p:txBody>
      </p:sp>
      <p:sp>
        <p:nvSpPr>
          <p:cNvPr id="3" name="Content Placeholder 2">
            <a:extLst>
              <a:ext uri="{FF2B5EF4-FFF2-40B4-BE49-F238E27FC236}">
                <a16:creationId xmlns:a16="http://schemas.microsoft.com/office/drawing/2014/main" id="{FE9EE434-B258-768E-E567-DC82165D6044}"/>
              </a:ext>
            </a:extLst>
          </p:cNvPr>
          <p:cNvSpPr>
            <a:spLocks noGrp="1"/>
          </p:cNvSpPr>
          <p:nvPr>
            <p:ph idx="1"/>
          </p:nvPr>
        </p:nvSpPr>
        <p:spPr>
          <a:xfrm>
            <a:off x="838200" y="1825624"/>
            <a:ext cx="10515600" cy="4667251"/>
          </a:xfrm>
        </p:spPr>
        <p:txBody>
          <a:bodyPr/>
          <a:lstStyle/>
          <a:p>
            <a:pPr marL="0" indent="0">
              <a:buNone/>
            </a:pPr>
            <a:r>
              <a:rPr lang="en-GB" dirty="0"/>
              <a:t>Conducting a personal SWOT analysis is a valuable tool for strategic career planning and enhancing self-awareness within the UK Health and Social Care sector. It enables me to recognise my current abilities, such as communication and teamwork, while also identifying areas that require further development, including confidence and time management.</a:t>
            </a:r>
          </a:p>
          <a:p>
            <a:pPr marL="0" indent="0">
              <a:buNone/>
            </a:pPr>
            <a:r>
              <a:rPr lang="en-GB" dirty="0"/>
              <a:t>This reflective process has enabled me to evaluate my current competencies—such as effective communication, teamwork, and empathy—while identifying areas that require improvement, including confidence in leadership and time management. </a:t>
            </a:r>
          </a:p>
          <a:p>
            <a:pPr marL="0" indent="0">
              <a:buNone/>
            </a:pPr>
            <a:endParaRPr lang="en-DE" dirty="0"/>
          </a:p>
        </p:txBody>
      </p:sp>
    </p:spTree>
    <p:extLst>
      <p:ext uri="{BB962C8B-B14F-4D97-AF65-F5344CB8AC3E}">
        <p14:creationId xmlns:p14="http://schemas.microsoft.com/office/powerpoint/2010/main" val="3500503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EA0D0-4926-8E4D-6EBE-98202C2BC2C1}"/>
              </a:ext>
            </a:extLst>
          </p:cNvPr>
          <p:cNvSpPr>
            <a:spLocks noGrp="1"/>
          </p:cNvSpPr>
          <p:nvPr>
            <p:ph type="title"/>
          </p:nvPr>
        </p:nvSpPr>
        <p:spPr/>
        <p:txBody>
          <a:bodyPr/>
          <a:lstStyle/>
          <a:p>
            <a:r>
              <a:rPr lang="en-GB" b="1" dirty="0"/>
              <a:t>References </a:t>
            </a:r>
            <a:endParaRPr lang="en-DE" b="1" dirty="0"/>
          </a:p>
        </p:txBody>
      </p:sp>
      <p:sp>
        <p:nvSpPr>
          <p:cNvPr id="3" name="Content Placeholder 2">
            <a:extLst>
              <a:ext uri="{FF2B5EF4-FFF2-40B4-BE49-F238E27FC236}">
                <a16:creationId xmlns:a16="http://schemas.microsoft.com/office/drawing/2014/main" id="{D900869F-8C3B-5B94-CC2D-A622DF3BFF1A}"/>
              </a:ext>
            </a:extLst>
          </p:cNvPr>
          <p:cNvSpPr>
            <a:spLocks noGrp="1"/>
          </p:cNvSpPr>
          <p:nvPr>
            <p:ph idx="1"/>
          </p:nvPr>
        </p:nvSpPr>
        <p:spPr/>
        <p:txBody>
          <a:bodyPr/>
          <a:lstStyle/>
          <a:p>
            <a:pPr marL="0" indent="0">
              <a:buNone/>
            </a:pPr>
            <a:r>
              <a:rPr lang="en-GB" dirty="0"/>
              <a:t>NHS (2023) NHS Long Term Workforce Plan. NHS England. Available at: </a:t>
            </a:r>
            <a:r>
              <a:rPr lang="en-GB" dirty="0">
                <a:hlinkClick r:id="rId2"/>
              </a:rPr>
              <a:t>https://</a:t>
            </a:r>
            <a:r>
              <a:rPr lang="en-GB" dirty="0" err="1">
                <a:hlinkClick r:id="rId2"/>
              </a:rPr>
              <a:t>www.england.nhs.uk</a:t>
            </a:r>
            <a:r>
              <a:rPr lang="en-GB" dirty="0">
                <a:hlinkClick r:id="rId2"/>
              </a:rPr>
              <a:t>/long-term-workforce-plan/</a:t>
            </a:r>
            <a:endParaRPr lang="en-GB" dirty="0"/>
          </a:p>
          <a:p>
            <a:pPr marL="0" indent="0">
              <a:buNone/>
            </a:pPr>
            <a:endParaRPr lang="en-GB" dirty="0"/>
          </a:p>
          <a:p>
            <a:pPr marL="0" indent="0">
              <a:buNone/>
            </a:pPr>
            <a:r>
              <a:rPr lang="en-GB" dirty="0"/>
              <a:t>Skills for Care (2024) Continuous Learning and Development in Social Care. Available at: </a:t>
            </a:r>
            <a:r>
              <a:rPr lang="en-GB" dirty="0">
                <a:hlinkClick r:id="rId3"/>
              </a:rPr>
              <a:t>https://</a:t>
            </a:r>
            <a:r>
              <a:rPr lang="en-GB" dirty="0" err="1">
                <a:hlinkClick r:id="rId3"/>
              </a:rPr>
              <a:t>www.skillsforcare.org.uk</a:t>
            </a:r>
            <a:endParaRPr lang="en-GB" dirty="0"/>
          </a:p>
          <a:p>
            <a:pPr marL="0" indent="0">
              <a:buNone/>
            </a:pPr>
            <a:endParaRPr lang="en-GB"/>
          </a:p>
          <a:p>
            <a:pPr marL="0" indent="0">
              <a:buNone/>
            </a:pPr>
            <a:endParaRPr lang="en-GB"/>
          </a:p>
        </p:txBody>
      </p:sp>
    </p:spTree>
    <p:extLst>
      <p:ext uri="{BB962C8B-B14F-4D97-AF65-F5344CB8AC3E}">
        <p14:creationId xmlns:p14="http://schemas.microsoft.com/office/powerpoint/2010/main" val="2548414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12</Words>
  <Application>Microsoft Office PowerPoint</Application>
  <PresentationFormat>Widescreen</PresentationFormat>
  <Paragraphs>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Faizan Ahmed 2423731 Module:LCHS4009 Self-Awareness Presentation</vt:lpstr>
      <vt:lpstr>Introduction </vt:lpstr>
      <vt:lpstr>Strengths </vt:lpstr>
      <vt:lpstr>PowerPoint Presentation</vt:lpstr>
      <vt:lpstr>Weaknesses </vt:lpstr>
      <vt:lpstr>Opportunities </vt:lpstr>
      <vt:lpstr>Threats </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Faizan Ahmed 2423731 Module:LCHS4009 Self-Awareness Presentation</dc:title>
  <dc:creator>Faizan Ahmed (2423731)</dc:creator>
  <cp:lastModifiedBy>Faizan Ahmed (2423731)</cp:lastModifiedBy>
  <cp:revision>4</cp:revision>
  <dcterms:created xsi:type="dcterms:W3CDTF">2025-10-16T15:28:50Z</dcterms:created>
  <dcterms:modified xsi:type="dcterms:W3CDTF">2025-10-20T04:32:12Z</dcterms:modified>
</cp:coreProperties>
</file>