
<file path=[Content_Types].xml><?xml version="1.0" encoding="utf-8"?>
<Types xmlns="http://schemas.openxmlformats.org/package/2006/content-types">
  <Default ContentType="application/xml" Extension="xml"/>
  <Default ContentType="image/jpeg" Extension="jpeg"/>
  <Default ContentType="application/vnd.openxmlformats-package.relationships+xml" Extension="rels"/>
  <Override ContentType="application/vnd.openxmlformats-officedocument.presentationml.slideMaster+xml" PartName="/ppt/slideMasters/slideMaster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presentation.main+xml" PartName="/ppt/presentation.xml"/>
  <Override ContentType="application/vnd.openxmlformats-officedocument.presentationml.presProps+xml" PartName="/ppt/presProps1.xml"/>
  <Override ContentType="application/vnd.openxmlformats-officedocument.theme+xml" PartName="/ppt/theme/theme1.xml"/>
  <Override ContentType="application/vnd.openxmlformats-officedocument.presentationml.viewProps+xml" PartName="/ppt/viewProps1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sldIdLst>
    <p:sldId id="256" r:id="rId5"/>
    <p:sldId id="257" r:id="rId6"/>
    <p:sldId id="258" r:id="rId7"/>
  </p:sldIdLst>
  <p:sldSz cy="9906000" cx="7199300"/>
  <p:notesSz cx="6858000" cy="9144000"/>
  <p:defaultTextStyle>
    <a:defPPr lvl="0">
      <a:defRPr lang="en-US"/>
    </a:defPPr>
    <a:lvl1pPr defTabSz="457200" eaLnBrk="1" hangingPunct="1" latinLnBrk="0" lvl="0" marL="0" rtl="0" algn="l">
      <a:defRPr kern="1200" sz="1800">
        <a:solidFill>
          <a:schemeClr val="tx1"/>
        </a:solidFill>
        <a:latin typeface="+mn-lt"/>
        <a:ea typeface="+mn-ea"/>
        <a:cs typeface="+mn-cs"/>
      </a:defRPr>
    </a:lvl1pPr>
    <a:lvl2pPr defTabSz="457200" eaLnBrk="1" hangingPunct="1" latinLnBrk="0" lvl="1" marL="457200" rtl="0" algn="l">
      <a:defRPr kern="1200" sz="1800">
        <a:solidFill>
          <a:schemeClr val="tx1"/>
        </a:solidFill>
        <a:latin typeface="+mn-lt"/>
        <a:ea typeface="+mn-ea"/>
        <a:cs typeface="+mn-cs"/>
      </a:defRPr>
    </a:lvl2pPr>
    <a:lvl3pPr defTabSz="457200" eaLnBrk="1" hangingPunct="1" latinLnBrk="0" lvl="2" marL="914400" rtl="0" algn="l">
      <a:defRPr kern="1200" sz="1800">
        <a:solidFill>
          <a:schemeClr val="tx1"/>
        </a:solidFill>
        <a:latin typeface="+mn-lt"/>
        <a:ea typeface="+mn-ea"/>
        <a:cs typeface="+mn-cs"/>
      </a:defRPr>
    </a:lvl3pPr>
    <a:lvl4pPr defTabSz="457200" eaLnBrk="1" hangingPunct="1" latinLnBrk="0" lvl="3" marL="1371600" rtl="0" algn="l">
      <a:defRPr kern="1200" sz="1800">
        <a:solidFill>
          <a:schemeClr val="tx1"/>
        </a:solidFill>
        <a:latin typeface="+mn-lt"/>
        <a:ea typeface="+mn-ea"/>
        <a:cs typeface="+mn-cs"/>
      </a:defRPr>
    </a:lvl4pPr>
    <a:lvl5pPr defTabSz="457200" eaLnBrk="1" hangingPunct="1" latinLnBrk="0" lvl="4" marL="1828800" rtl="0" algn="l">
      <a:defRPr kern="1200" sz="1800">
        <a:solidFill>
          <a:schemeClr val="tx1"/>
        </a:solidFill>
        <a:latin typeface="+mn-lt"/>
        <a:ea typeface="+mn-ea"/>
        <a:cs typeface="+mn-cs"/>
      </a:defRPr>
    </a:lvl5pPr>
    <a:lvl6pPr defTabSz="457200" eaLnBrk="1" hangingPunct="1" latinLnBrk="0" lvl="5" marL="2286000" rtl="0" algn="l">
      <a:defRPr kern="1200" sz="1800">
        <a:solidFill>
          <a:schemeClr val="tx1"/>
        </a:solidFill>
        <a:latin typeface="+mn-lt"/>
        <a:ea typeface="+mn-ea"/>
        <a:cs typeface="+mn-cs"/>
      </a:defRPr>
    </a:lvl6pPr>
    <a:lvl7pPr defTabSz="457200" eaLnBrk="1" hangingPunct="1" latinLnBrk="0" lvl="6" marL="2743200" rtl="0" algn="l">
      <a:defRPr kern="1200" sz="1800">
        <a:solidFill>
          <a:schemeClr val="tx1"/>
        </a:solidFill>
        <a:latin typeface="+mn-lt"/>
        <a:ea typeface="+mn-ea"/>
        <a:cs typeface="+mn-cs"/>
      </a:defRPr>
    </a:lvl7pPr>
    <a:lvl8pPr defTabSz="457200" eaLnBrk="1" hangingPunct="1" latinLnBrk="0" lvl="7" marL="3200400" rtl="0" algn="l">
      <a:defRPr kern="1200" sz="1800">
        <a:solidFill>
          <a:schemeClr val="tx1"/>
        </a:solidFill>
        <a:latin typeface="+mn-lt"/>
        <a:ea typeface="+mn-ea"/>
        <a:cs typeface="+mn-cs"/>
      </a:defRPr>
    </a:lvl8pPr>
    <a:lvl9pPr defTabSz="457200" eaLnBrk="1" hangingPunct="1" latinLnBrk="0" lvl="8" marL="3657600" rtl="0" algn="l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>
        <p15:guide id="1" orient="horz" pos="3120">
          <p15:clr>
            <a:srgbClr val="000000"/>
          </p15:clr>
        </p15:guide>
        <p15:guide id="2" pos="2267">
          <p15:clr>
            <a:srgbClr val="000000"/>
          </p15:clr>
        </p15:guide>
      </p15:sldGuideLst>
    </p:ext>
  </p:extLst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1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3120" orient="horz"/>
        <p:guide pos="2267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1.xml"/><Relationship Id="rId3" Type="http://schemas.openxmlformats.org/officeDocument/2006/relationships/presProps" Target="presProps1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949" y="1621191"/>
            <a:ext cx="6119416" cy="3448756"/>
          </a:xfrm>
        </p:spPr>
        <p:txBody>
          <a:bodyPr anchor="b"/>
          <a:lstStyle>
            <a:lvl1pPr algn="ctr">
              <a:defRPr sz="472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914" y="5202944"/>
            <a:ext cx="5399485" cy="2391656"/>
          </a:xfrm>
        </p:spPr>
        <p:txBody>
          <a:bodyPr/>
          <a:lstStyle>
            <a:lvl1pPr marL="0" indent="0" algn="ctr">
              <a:buNone/>
              <a:defRPr sz="1890"/>
            </a:lvl1pPr>
            <a:lvl2pPr marL="359954" indent="0" algn="ctr">
              <a:buNone/>
              <a:defRPr sz="1575"/>
            </a:lvl2pPr>
            <a:lvl3pPr marL="719907" indent="0" algn="ctr">
              <a:buNone/>
              <a:defRPr sz="1417"/>
            </a:lvl3pPr>
            <a:lvl4pPr marL="1079861" indent="0" algn="ctr">
              <a:buNone/>
              <a:defRPr sz="1260"/>
            </a:lvl4pPr>
            <a:lvl5pPr marL="1439814" indent="0" algn="ctr">
              <a:buNone/>
              <a:defRPr sz="1260"/>
            </a:lvl5pPr>
            <a:lvl6pPr marL="1799768" indent="0" algn="ctr">
              <a:buNone/>
              <a:defRPr sz="1260"/>
            </a:lvl6pPr>
            <a:lvl7pPr marL="2159721" indent="0" algn="ctr">
              <a:buNone/>
              <a:defRPr sz="1260"/>
            </a:lvl7pPr>
            <a:lvl8pPr marL="2519675" indent="0" algn="ctr">
              <a:buNone/>
              <a:defRPr sz="1260"/>
            </a:lvl8pPr>
            <a:lvl9pPr marL="2879628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44931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94419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204" y="2469624"/>
            <a:ext cx="6209407" cy="4120620"/>
          </a:xfrm>
        </p:spPr>
        <p:txBody>
          <a:bodyPr anchor="b"/>
          <a:lstStyle>
            <a:lvl1pPr>
              <a:defRPr sz="472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1204" y="6629226"/>
            <a:ext cx="6209407" cy="2166937"/>
          </a:xfrm>
        </p:spPr>
        <p:txBody>
          <a:bodyPr/>
          <a:lstStyle>
            <a:lvl1pPr marL="0" indent="0">
              <a:buNone/>
              <a:defRPr sz="1890">
                <a:solidFill>
                  <a:schemeClr val="tx1"/>
                </a:solidFill>
              </a:defRPr>
            </a:lvl1pPr>
            <a:lvl2pPr marL="359954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2pPr>
            <a:lvl3pPr marL="719907" indent="0">
              <a:buNone/>
              <a:defRPr sz="1417">
                <a:solidFill>
                  <a:schemeClr val="tx1">
                    <a:tint val="75000"/>
                  </a:schemeClr>
                </a:solidFill>
              </a:defRPr>
            </a:lvl3pPr>
            <a:lvl4pPr marL="1079861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4pPr>
            <a:lvl5pPr marL="1439814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5pPr>
            <a:lvl6pPr marL="1799768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6pPr>
            <a:lvl7pPr marL="2159721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7pPr>
            <a:lvl8pPr marL="251967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8pPr>
            <a:lvl9pPr marL="2879628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06536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4953" y="2637014"/>
            <a:ext cx="3059708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44652" y="2637014"/>
            <a:ext cx="3059708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74462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891" y="527405"/>
            <a:ext cx="6209407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891" y="2428347"/>
            <a:ext cx="3045646" cy="1190095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59954" indent="0">
              <a:buNone/>
              <a:defRPr sz="1575" b="1"/>
            </a:lvl2pPr>
            <a:lvl3pPr marL="719907" indent="0">
              <a:buNone/>
              <a:defRPr sz="1417" b="1"/>
            </a:lvl3pPr>
            <a:lvl4pPr marL="1079861" indent="0">
              <a:buNone/>
              <a:defRPr sz="1260" b="1"/>
            </a:lvl4pPr>
            <a:lvl5pPr marL="1439814" indent="0">
              <a:buNone/>
              <a:defRPr sz="1260" b="1"/>
            </a:lvl5pPr>
            <a:lvl6pPr marL="1799768" indent="0">
              <a:buNone/>
              <a:defRPr sz="1260" b="1"/>
            </a:lvl6pPr>
            <a:lvl7pPr marL="2159721" indent="0">
              <a:buNone/>
              <a:defRPr sz="1260" b="1"/>
            </a:lvl7pPr>
            <a:lvl8pPr marL="2519675" indent="0">
              <a:buNone/>
              <a:defRPr sz="1260" b="1"/>
            </a:lvl8pPr>
            <a:lvl9pPr marL="2879628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891" y="3618442"/>
            <a:ext cx="3045646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44652" y="2428347"/>
            <a:ext cx="3060646" cy="1190095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59954" indent="0">
              <a:buNone/>
              <a:defRPr sz="1575" b="1"/>
            </a:lvl2pPr>
            <a:lvl3pPr marL="719907" indent="0">
              <a:buNone/>
              <a:defRPr sz="1417" b="1"/>
            </a:lvl3pPr>
            <a:lvl4pPr marL="1079861" indent="0">
              <a:buNone/>
              <a:defRPr sz="1260" b="1"/>
            </a:lvl4pPr>
            <a:lvl5pPr marL="1439814" indent="0">
              <a:buNone/>
              <a:defRPr sz="1260" b="1"/>
            </a:lvl5pPr>
            <a:lvl6pPr marL="1799768" indent="0">
              <a:buNone/>
              <a:defRPr sz="1260" b="1"/>
            </a:lvl6pPr>
            <a:lvl7pPr marL="2159721" indent="0">
              <a:buNone/>
              <a:defRPr sz="1260" b="1"/>
            </a:lvl7pPr>
            <a:lvl8pPr marL="2519675" indent="0">
              <a:buNone/>
              <a:defRPr sz="1260" b="1"/>
            </a:lvl8pPr>
            <a:lvl9pPr marL="2879628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44652" y="3618442"/>
            <a:ext cx="3060646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66549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4523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38232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890" y="660400"/>
            <a:ext cx="2321966" cy="2311400"/>
          </a:xfrm>
        </p:spPr>
        <p:txBody>
          <a:bodyPr anchor="b"/>
          <a:lstStyle>
            <a:lvl1pPr>
              <a:defRPr sz="25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0646" y="1426283"/>
            <a:ext cx="3644652" cy="7039681"/>
          </a:xfrm>
        </p:spPr>
        <p:txBody>
          <a:bodyPr/>
          <a:lstStyle>
            <a:lvl1pPr>
              <a:defRPr sz="2519"/>
            </a:lvl1pPr>
            <a:lvl2pPr>
              <a:defRPr sz="2204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890" y="2971800"/>
            <a:ext cx="2321966" cy="5505627"/>
          </a:xfrm>
        </p:spPr>
        <p:txBody>
          <a:bodyPr/>
          <a:lstStyle>
            <a:lvl1pPr marL="0" indent="0">
              <a:buNone/>
              <a:defRPr sz="1260"/>
            </a:lvl1pPr>
            <a:lvl2pPr marL="359954" indent="0">
              <a:buNone/>
              <a:defRPr sz="1102"/>
            </a:lvl2pPr>
            <a:lvl3pPr marL="719907" indent="0">
              <a:buNone/>
              <a:defRPr sz="945"/>
            </a:lvl3pPr>
            <a:lvl4pPr marL="1079861" indent="0">
              <a:buNone/>
              <a:defRPr sz="787"/>
            </a:lvl4pPr>
            <a:lvl5pPr marL="1439814" indent="0">
              <a:buNone/>
              <a:defRPr sz="787"/>
            </a:lvl5pPr>
            <a:lvl6pPr marL="1799768" indent="0">
              <a:buNone/>
              <a:defRPr sz="787"/>
            </a:lvl6pPr>
            <a:lvl7pPr marL="2159721" indent="0">
              <a:buNone/>
              <a:defRPr sz="787"/>
            </a:lvl7pPr>
            <a:lvl8pPr marL="2519675" indent="0">
              <a:buNone/>
              <a:defRPr sz="787"/>
            </a:lvl8pPr>
            <a:lvl9pPr marL="2879628" indent="0">
              <a:buNone/>
              <a:defRPr sz="78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17257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890" y="660400"/>
            <a:ext cx="2321966" cy="2311400"/>
          </a:xfrm>
        </p:spPr>
        <p:txBody>
          <a:bodyPr anchor="b"/>
          <a:lstStyle>
            <a:lvl1pPr>
              <a:defRPr sz="25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60646" y="1426283"/>
            <a:ext cx="3644652" cy="7039681"/>
          </a:xfrm>
        </p:spPr>
        <p:txBody>
          <a:bodyPr anchor="t"/>
          <a:lstStyle>
            <a:lvl1pPr marL="0" indent="0">
              <a:buNone/>
              <a:defRPr sz="2519"/>
            </a:lvl1pPr>
            <a:lvl2pPr marL="359954" indent="0">
              <a:buNone/>
              <a:defRPr sz="2204"/>
            </a:lvl2pPr>
            <a:lvl3pPr marL="719907" indent="0">
              <a:buNone/>
              <a:defRPr sz="1890"/>
            </a:lvl3pPr>
            <a:lvl4pPr marL="1079861" indent="0">
              <a:buNone/>
              <a:defRPr sz="1575"/>
            </a:lvl4pPr>
            <a:lvl5pPr marL="1439814" indent="0">
              <a:buNone/>
              <a:defRPr sz="1575"/>
            </a:lvl5pPr>
            <a:lvl6pPr marL="1799768" indent="0">
              <a:buNone/>
              <a:defRPr sz="1575"/>
            </a:lvl6pPr>
            <a:lvl7pPr marL="2159721" indent="0">
              <a:buNone/>
              <a:defRPr sz="1575"/>
            </a:lvl7pPr>
            <a:lvl8pPr marL="2519675" indent="0">
              <a:buNone/>
              <a:defRPr sz="1575"/>
            </a:lvl8pPr>
            <a:lvl9pPr marL="2879628" indent="0">
              <a:buNone/>
              <a:defRPr sz="157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890" y="2971800"/>
            <a:ext cx="2321966" cy="5505627"/>
          </a:xfrm>
        </p:spPr>
        <p:txBody>
          <a:bodyPr/>
          <a:lstStyle>
            <a:lvl1pPr marL="0" indent="0">
              <a:buNone/>
              <a:defRPr sz="1260"/>
            </a:lvl1pPr>
            <a:lvl2pPr marL="359954" indent="0">
              <a:buNone/>
              <a:defRPr sz="1102"/>
            </a:lvl2pPr>
            <a:lvl3pPr marL="719907" indent="0">
              <a:buNone/>
              <a:defRPr sz="945"/>
            </a:lvl3pPr>
            <a:lvl4pPr marL="1079861" indent="0">
              <a:buNone/>
              <a:defRPr sz="787"/>
            </a:lvl4pPr>
            <a:lvl5pPr marL="1439814" indent="0">
              <a:buNone/>
              <a:defRPr sz="787"/>
            </a:lvl5pPr>
            <a:lvl6pPr marL="1799768" indent="0">
              <a:buNone/>
              <a:defRPr sz="787"/>
            </a:lvl6pPr>
            <a:lvl7pPr marL="2159721" indent="0">
              <a:buNone/>
              <a:defRPr sz="787"/>
            </a:lvl7pPr>
            <a:lvl8pPr marL="2519675" indent="0">
              <a:buNone/>
              <a:defRPr sz="787"/>
            </a:lvl8pPr>
            <a:lvl9pPr marL="2879628" indent="0">
              <a:buNone/>
              <a:defRPr sz="78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9916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3823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52009" y="527403"/>
            <a:ext cx="1552352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4953" y="527403"/>
            <a:ext cx="456706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36994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4953" y="527405"/>
            <a:ext cx="6209407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4953" y="2637014"/>
            <a:ext cx="6209407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4953" y="9181397"/>
            <a:ext cx="161984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63E54-49F9-481D-82BF-D565442E4567}" type="datetimeFigureOut">
              <a:rPr lang="en-US" smtClean="0"/>
              <a:pPr/>
              <a:t>6/17/2022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84773" y="9181397"/>
            <a:ext cx="2429768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84515" y="9181397"/>
            <a:ext cx="161984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1B252C-2A85-4907-BB40-A3FEBFA1340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85810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719907" rtl="0" eaLnBrk="1" latinLnBrk="0" hangingPunct="1">
        <a:lnSpc>
          <a:spcPct val="90000"/>
        </a:lnSpc>
        <a:spcBef>
          <a:spcPct val="0"/>
        </a:spcBef>
        <a:buNone/>
        <a:defRPr sz="346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9977" indent="-179977" algn="l" defTabSz="71990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204" kern="1200">
          <a:solidFill>
            <a:schemeClr val="tx1"/>
          </a:solidFill>
          <a:latin typeface="+mn-lt"/>
          <a:ea typeface="+mn-ea"/>
          <a:cs typeface="+mn-cs"/>
        </a:defRPr>
      </a:lvl1pPr>
      <a:lvl2pPr marL="539930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899884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59837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4pPr>
      <a:lvl5pPr marL="1619791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5pPr>
      <a:lvl6pPr marL="1979745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6pPr>
      <a:lvl7pPr marL="2339698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7pPr>
      <a:lvl8pPr marL="2699652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8pPr>
      <a:lvl9pPr marL="3059605" indent="-179977" algn="l" defTabSz="719907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1pPr>
      <a:lvl2pPr marL="359954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2pPr>
      <a:lvl3pPr marL="719907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3pPr>
      <a:lvl4pPr marL="1079861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4pPr>
      <a:lvl5pPr marL="1439814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5pPr>
      <a:lvl6pPr marL="1799768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6pPr>
      <a:lvl7pPr marL="2159721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7pPr>
      <a:lvl8pPr marL="2519675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8pPr>
      <a:lvl9pPr marL="2879628" algn="l" defTabSz="719907" rtl="0" eaLnBrk="1" latinLnBrk="0" hangingPunct="1">
        <a:defRPr sz="141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ste.com.au/recipes/steak-chips-garlic-sauce/8154e583-535a-4adb-b27b-92447fd971ad" TargetMode="External"/><Relationship Id="rId3" Type="http://schemas.openxmlformats.org/officeDocument/2006/relationships/hyperlink" Target="https://www.sugardishme.com/crispy-cajun-chicken/" TargetMode="External"/><Relationship Id="rId7" Type="http://schemas.openxmlformats.org/officeDocument/2006/relationships/hyperlink" Target="https://www.thelondoneconomic.com/food-drink/recipes/how-to-make-beetroot-and-goats-cheese-tart-304954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lexcatsmo.com/blog/post/10-quick-and-easy-ways-to-serve-smoked-salmon.html" TargetMode="External"/><Relationship Id="rId5" Type="http://schemas.openxmlformats.org/officeDocument/2006/relationships/hyperlink" Target="https://recipes.timesofindia.com/recipes/garlic-tomato-bruschetta/rs84338728.cms" TargetMode="External"/><Relationship Id="rId4" Type="http://schemas.openxmlformats.org/officeDocument/2006/relationships/hyperlink" Target="https://www.taste.com.au/recipes/chocolate-fudge-pudding/4d84c459-38b0-47c7-a20a-6cd4b706e8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6D999A2-2227-427B-A47D-8A7A27236EFF}"/>
              </a:ext>
            </a:extLst>
          </p:cNvPr>
          <p:cNvSpPr txBox="1"/>
          <p:nvPr/>
        </p:nvSpPr>
        <p:spPr>
          <a:xfrm>
            <a:off x="890337" y="336884"/>
            <a:ext cx="53059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  <a:latin typeface="Bookman Old Style" panose="02050604050505020204" pitchFamily="18" charset="0"/>
              </a:rPr>
              <a:t>TRINITY HOTEL MENU</a:t>
            </a:r>
            <a:endParaRPr lang="en-US" sz="3600" b="1" dirty="0">
              <a:solidFill>
                <a:srgbClr val="FF0000"/>
              </a:solidFill>
              <a:latin typeface="Bookman Old Style" panose="0205060405050502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EA25635-96EC-4FEC-AE95-01B803387220}"/>
              </a:ext>
            </a:extLst>
          </p:cNvPr>
          <p:cNvSpPr txBox="1"/>
          <p:nvPr/>
        </p:nvSpPr>
        <p:spPr>
          <a:xfrm>
            <a:off x="890337" y="1419726"/>
            <a:ext cx="54186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latin typeface="Bookman Old Style" panose="02050604050505020204" pitchFamily="18" charset="0"/>
              </a:rPr>
              <a:t>SWANSEA – SOUTH WALES</a:t>
            </a:r>
          </a:p>
          <a:p>
            <a:pPr algn="ctr"/>
            <a:r>
              <a:rPr lang="en-GB" dirty="0">
                <a:solidFill>
                  <a:srgbClr val="FF0000"/>
                </a:solidFill>
                <a:latin typeface="Bookman Old Style" panose="02050604050505020204" pitchFamily="18" charset="0"/>
              </a:rPr>
              <a:t>Available on weekdays: 12:00 P.M. – 4:00 P.M.</a:t>
            </a:r>
          </a:p>
          <a:p>
            <a:pPr algn="ctr"/>
            <a:r>
              <a:rPr lang="en-GB" dirty="0">
                <a:solidFill>
                  <a:srgbClr val="FF0000"/>
                </a:solidFill>
                <a:latin typeface="Bookman Old Style" panose="02050604050505020204" pitchFamily="18" charset="0"/>
              </a:rPr>
              <a:t>Takeaway and delivery available through online Trinity hotel app.</a:t>
            </a:r>
            <a:endParaRPr lang="en-US" dirty="0">
              <a:solidFill>
                <a:srgbClr val="FF0000"/>
              </a:solidFill>
              <a:latin typeface="Bookman Old Style" panose="0205060405050502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42FED65-DB90-4EB2-910A-B948C6CAD864}"/>
              </a:ext>
            </a:extLst>
          </p:cNvPr>
          <p:cNvSpPr txBox="1"/>
          <p:nvPr/>
        </p:nvSpPr>
        <p:spPr>
          <a:xfrm>
            <a:off x="2129588" y="2911642"/>
            <a:ext cx="2827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onstantia" panose="02030602050306030303" pitchFamily="18" charset="0"/>
              </a:rPr>
              <a:t>STARTERS</a:t>
            </a:r>
            <a:endParaRPr lang="en-US" b="1" u="sng" dirty="0">
              <a:latin typeface="Constantia" panose="02030602050306030303" pitchFamily="18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0D4BEFF5-3571-43B8-93F3-2E13A805705C}"/>
              </a:ext>
            </a:extLst>
          </p:cNvPr>
          <p:cNvCxnSpPr>
            <a:cxnSpLocks/>
          </p:cNvCxnSpPr>
          <p:nvPr/>
        </p:nvCxnSpPr>
        <p:spPr>
          <a:xfrm flipH="1">
            <a:off x="48125" y="3096308"/>
            <a:ext cx="29236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C5B3A64E-7A44-4C29-8AB3-7233BEC856F5}"/>
              </a:ext>
            </a:extLst>
          </p:cNvPr>
          <p:cNvCxnSpPr>
            <a:cxnSpLocks/>
          </p:cNvCxnSpPr>
          <p:nvPr/>
        </p:nvCxnSpPr>
        <p:spPr>
          <a:xfrm flipH="1">
            <a:off x="4090737" y="3096308"/>
            <a:ext cx="31085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38B0D8D5-9408-4748-93EA-6C8B33243666}"/>
              </a:ext>
            </a:extLst>
          </p:cNvPr>
          <p:cNvSpPr txBox="1"/>
          <p:nvPr/>
        </p:nvSpPr>
        <p:spPr>
          <a:xfrm>
            <a:off x="96250" y="5128700"/>
            <a:ext cx="24544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Garlic Bruschetta (</a:t>
            </a:r>
            <a:r>
              <a:rPr lang="en-GB" sz="1400" b="1" dirty="0" err="1"/>
              <a:t>ve</a:t>
            </a:r>
            <a:r>
              <a:rPr lang="en-GB" sz="1400" b="1" dirty="0"/>
              <a:t>)(v)</a:t>
            </a:r>
          </a:p>
          <a:p>
            <a:pPr algn="ctr"/>
            <a:r>
              <a:rPr lang="en-GB" sz="1000" dirty="0"/>
              <a:t>(408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£5.00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Topped with fresh tomato salsa with sweet balsamic glaze</a:t>
            </a:r>
            <a:endParaRPr lang="en-US" sz="1000" dirty="0"/>
          </a:p>
        </p:txBody>
      </p:sp>
      <p:pic>
        <p:nvPicPr>
          <p:cNvPr id="1026" name="Picture 2" descr="Garlic Tomato Bruschetta Recipe: How to Make Garlic Tomato Bruschetta  Recipe | Homemade Garlic Tomato Bruschetta Recipe">
            <a:extLst>
              <a:ext uri="{FF2B5EF4-FFF2-40B4-BE49-F238E27FC236}">
                <a16:creationId xmlns:a16="http://schemas.microsoft.com/office/drawing/2014/main" xmlns="" id="{857988AC-450B-4138-82F7-0DE72ED9D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597" y="3272009"/>
            <a:ext cx="1680991" cy="1680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C0E2FDBD-D2AD-43F6-AFCC-E6965A2D2C3A}"/>
              </a:ext>
            </a:extLst>
          </p:cNvPr>
          <p:cNvSpPr txBox="1"/>
          <p:nvPr/>
        </p:nvSpPr>
        <p:spPr>
          <a:xfrm>
            <a:off x="4090737" y="5161783"/>
            <a:ext cx="245444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Cold smoke Salmon, Caper Salsa</a:t>
            </a:r>
          </a:p>
          <a:p>
            <a:pPr algn="ctr"/>
            <a:r>
              <a:rPr lang="en-GB" sz="1000" dirty="0"/>
              <a:t>(479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£7.00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served on a dill crème fraiche bagel crisp</a:t>
            </a:r>
          </a:p>
        </p:txBody>
      </p:sp>
      <p:pic>
        <p:nvPicPr>
          <p:cNvPr id="1028" name="Picture 4" descr="10 Quick and Easy Ways to Serve Smoked Salmon">
            <a:extLst>
              <a:ext uri="{FF2B5EF4-FFF2-40B4-BE49-F238E27FC236}">
                <a16:creationId xmlns:a16="http://schemas.microsoft.com/office/drawing/2014/main" xmlns="" id="{D847DCFF-E875-416F-96AE-E90C187097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0737" y="3273388"/>
            <a:ext cx="2549095" cy="167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BBA58823-4662-4B83-A120-69170D1DF12A}"/>
              </a:ext>
            </a:extLst>
          </p:cNvPr>
          <p:cNvSpPr txBox="1"/>
          <p:nvPr/>
        </p:nvSpPr>
        <p:spPr>
          <a:xfrm>
            <a:off x="448597" y="8305674"/>
            <a:ext cx="245444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Roast Beetroot, Goats cheese and caramelised onion Tart(v)</a:t>
            </a:r>
          </a:p>
          <a:p>
            <a:pPr algn="ctr"/>
            <a:r>
              <a:rPr lang="en-GB" sz="1000" dirty="0"/>
              <a:t>(531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£7.00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Pickled walnuts, rocket and red wine glaze</a:t>
            </a:r>
          </a:p>
        </p:txBody>
      </p:sp>
      <p:pic>
        <p:nvPicPr>
          <p:cNvPr id="1030" name="Picture 6" descr="How To Make: Beetroot and Goat's Cheese Tart">
            <a:extLst>
              <a:ext uri="{FF2B5EF4-FFF2-40B4-BE49-F238E27FC236}">
                <a16:creationId xmlns:a16="http://schemas.microsoft.com/office/drawing/2014/main" xmlns="" id="{A23F9561-1021-4311-A5B2-190E3DCA3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597" y="6408598"/>
            <a:ext cx="2235653" cy="167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13D2ED27-890A-4567-AF93-1AFEDF8513ED}"/>
              </a:ext>
            </a:extLst>
          </p:cNvPr>
          <p:cNvSpPr txBox="1"/>
          <p:nvPr/>
        </p:nvSpPr>
        <p:spPr>
          <a:xfrm>
            <a:off x="4090737" y="8305673"/>
            <a:ext cx="24544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Tomato and red pepper soup (v) </a:t>
            </a:r>
          </a:p>
          <a:p>
            <a:pPr algn="ctr"/>
            <a:r>
              <a:rPr lang="en-GB" sz="1000" dirty="0"/>
              <a:t>(400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£6.00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with mini loaf and butter</a:t>
            </a:r>
          </a:p>
        </p:txBody>
      </p:sp>
      <p:pic>
        <p:nvPicPr>
          <p:cNvPr id="1034" name="Picture 10" descr="Puréed Tomato and Red Pepper Soup Recipe - NYT Cooking">
            <a:extLst>
              <a:ext uri="{FF2B5EF4-FFF2-40B4-BE49-F238E27FC236}">
                <a16:creationId xmlns:a16="http://schemas.microsoft.com/office/drawing/2014/main" xmlns="" id="{8D621009-69AB-4682-B4AC-CC24FE705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0737" y="6408601"/>
            <a:ext cx="2454441" cy="167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6717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7F7D17C5-0162-4CF4-9559-C06D24A1F94E}"/>
              </a:ext>
            </a:extLst>
          </p:cNvPr>
          <p:cNvSpPr txBox="1"/>
          <p:nvPr/>
        </p:nvSpPr>
        <p:spPr>
          <a:xfrm>
            <a:off x="2185945" y="132347"/>
            <a:ext cx="2827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onstantia" panose="02030602050306030303" pitchFamily="18" charset="0"/>
              </a:rPr>
              <a:t>MAINS</a:t>
            </a:r>
            <a:endParaRPr lang="en-US" b="1" u="sng" dirty="0">
              <a:latin typeface="Constantia" panose="02030602050306030303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xmlns="" id="{269373D2-C125-4669-92CB-BAF1AB5CF182}"/>
              </a:ext>
            </a:extLst>
          </p:cNvPr>
          <p:cNvCxnSpPr>
            <a:cxnSpLocks/>
          </p:cNvCxnSpPr>
          <p:nvPr/>
        </p:nvCxnSpPr>
        <p:spPr>
          <a:xfrm>
            <a:off x="0" y="317013"/>
            <a:ext cx="32124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AE8B0A26-CB9F-4921-A9CC-10AC5A92295D}"/>
              </a:ext>
            </a:extLst>
          </p:cNvPr>
          <p:cNvCxnSpPr>
            <a:cxnSpLocks/>
          </p:cNvCxnSpPr>
          <p:nvPr/>
        </p:nvCxnSpPr>
        <p:spPr>
          <a:xfrm>
            <a:off x="3986881" y="317194"/>
            <a:ext cx="32124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2EF0044-E187-48D5-8A7C-C5630BFC0ABE}"/>
              </a:ext>
            </a:extLst>
          </p:cNvPr>
          <p:cNvSpPr txBox="1"/>
          <p:nvPr/>
        </p:nvSpPr>
        <p:spPr>
          <a:xfrm>
            <a:off x="0" y="1803247"/>
            <a:ext cx="24544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Steaks and chips 6oz</a:t>
            </a:r>
          </a:p>
          <a:p>
            <a:pPr algn="ctr"/>
            <a:r>
              <a:rPr lang="en-GB" sz="1000" dirty="0"/>
              <a:t>(774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£23.50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Grilled lump steak, tomato and fresh pea shoots</a:t>
            </a:r>
          </a:p>
        </p:txBody>
      </p:sp>
      <p:pic>
        <p:nvPicPr>
          <p:cNvPr id="2050" name="Picture 2" descr="Steak and chips with garlic sauce">
            <a:extLst>
              <a:ext uri="{FF2B5EF4-FFF2-40B4-BE49-F238E27FC236}">
                <a16:creationId xmlns:a16="http://schemas.microsoft.com/office/drawing/2014/main" xmlns="" id="{F69CDA95-23F6-4C9E-8648-DC4C052EC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451" y="501679"/>
            <a:ext cx="1675540" cy="111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D20A9405-E316-491E-86D9-D25E5044A389}"/>
              </a:ext>
            </a:extLst>
          </p:cNvPr>
          <p:cNvSpPr txBox="1"/>
          <p:nvPr/>
        </p:nvSpPr>
        <p:spPr>
          <a:xfrm>
            <a:off x="2272337" y="1803247"/>
            <a:ext cx="24544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Light Bite Salad (</a:t>
            </a:r>
            <a:r>
              <a:rPr lang="en-GB" sz="1400" b="1" dirty="0" err="1"/>
              <a:t>ve</a:t>
            </a:r>
            <a:r>
              <a:rPr lang="en-GB" sz="1400" b="1" dirty="0"/>
              <a:t>)(v)</a:t>
            </a:r>
          </a:p>
          <a:p>
            <a:pPr algn="ctr"/>
            <a:r>
              <a:rPr lang="en-GB" sz="1000" dirty="0"/>
              <a:t>(110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£12.00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Mixed salad leaves, soy sauce, roasted peppers, courgetti, onions and baby corn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Add on: Chicken steak	 £3.50</a:t>
            </a:r>
          </a:p>
        </p:txBody>
      </p:sp>
      <p:pic>
        <p:nvPicPr>
          <p:cNvPr id="2052" name="Picture 4" descr="50 Best Salad Recipes – A Couple Cooks">
            <a:extLst>
              <a:ext uri="{FF2B5EF4-FFF2-40B4-BE49-F238E27FC236}">
                <a16:creationId xmlns:a16="http://schemas.microsoft.com/office/drawing/2014/main" xmlns="" id="{19DAF069-3BF2-4C87-B53D-8CE5F15E9D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9142" y="501679"/>
            <a:ext cx="1341025" cy="130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E4145521-D92E-4733-BF29-D2B1578F8344}"/>
              </a:ext>
            </a:extLst>
          </p:cNvPr>
          <p:cNvSpPr txBox="1"/>
          <p:nvPr/>
        </p:nvSpPr>
        <p:spPr>
          <a:xfrm>
            <a:off x="4674260" y="1789726"/>
            <a:ext cx="24544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Cajun Chicken</a:t>
            </a:r>
          </a:p>
          <a:p>
            <a:pPr algn="ctr"/>
            <a:r>
              <a:rPr lang="en-GB" sz="1000" dirty="0"/>
              <a:t>(790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£15.00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chicken, Cajun spices with a side of salad and rice</a:t>
            </a:r>
          </a:p>
        </p:txBody>
      </p:sp>
      <p:pic>
        <p:nvPicPr>
          <p:cNvPr id="2054" name="Picture 6" descr="Crispy Cajun Chicken - Sugar Dish Me">
            <a:extLst>
              <a:ext uri="{FF2B5EF4-FFF2-40B4-BE49-F238E27FC236}">
                <a16:creationId xmlns:a16="http://schemas.microsoft.com/office/drawing/2014/main" xmlns="" id="{A3C1C860-D38E-4F42-8019-22F83981A9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7004" y="501679"/>
            <a:ext cx="1341025" cy="130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7D711AEC-3C17-4343-BDA7-FFCD702B1DFB}"/>
              </a:ext>
            </a:extLst>
          </p:cNvPr>
          <p:cNvSpPr txBox="1"/>
          <p:nvPr/>
        </p:nvSpPr>
        <p:spPr>
          <a:xfrm>
            <a:off x="2085847" y="2921270"/>
            <a:ext cx="2827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onstantia" panose="02030602050306030303" pitchFamily="18" charset="0"/>
              </a:rPr>
              <a:t>DRINKS</a:t>
            </a:r>
            <a:endParaRPr lang="en-US" b="1" u="sng" dirty="0">
              <a:latin typeface="Constantia" panose="02030602050306030303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xmlns="" id="{DD6C98E5-D9BB-49C2-ABA5-0F7C44FDD38B}"/>
              </a:ext>
            </a:extLst>
          </p:cNvPr>
          <p:cNvSpPr txBox="1"/>
          <p:nvPr/>
        </p:nvSpPr>
        <p:spPr>
          <a:xfrm>
            <a:off x="0" y="3330499"/>
            <a:ext cx="292914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Franklin Ginger Ale	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£2.25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836CE8AE-C340-423D-906D-4707B2F978E0}"/>
              </a:ext>
            </a:extLst>
          </p:cNvPr>
          <p:cNvSpPr txBox="1"/>
          <p:nvPr/>
        </p:nvSpPr>
        <p:spPr>
          <a:xfrm>
            <a:off x="0" y="3617071"/>
            <a:ext cx="29291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Long Island Iced tea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£9.00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Cointreau, vodka, tequila silver, Bacardi, lemon, diet </a:t>
            </a:r>
            <a:r>
              <a:rPr lang="en-US" sz="1000" dirty="0" err="1">
                <a:latin typeface="Verdana" panose="020B0604030504040204" pitchFamily="34" charset="0"/>
                <a:ea typeface="Verdana" panose="020B0604030504040204" pitchFamily="34" charset="0"/>
              </a:rPr>
              <a:t>pepsi</a:t>
            </a:r>
            <a:endParaRPr lang="en-US" sz="10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010CB623-B245-42C1-8A0E-EE6BD8766BF9}"/>
              </a:ext>
            </a:extLst>
          </p:cNvPr>
          <p:cNvSpPr txBox="1"/>
          <p:nvPr/>
        </p:nvSpPr>
        <p:spPr>
          <a:xfrm>
            <a:off x="3742433" y="3290148"/>
            <a:ext cx="292914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Corona	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£4.50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FBD56D2B-346A-4D9A-AE1E-3033AD7D6713}"/>
              </a:ext>
            </a:extLst>
          </p:cNvPr>
          <p:cNvSpPr txBox="1"/>
          <p:nvPr/>
        </p:nvSpPr>
        <p:spPr>
          <a:xfrm>
            <a:off x="3834063" y="3572315"/>
            <a:ext cx="292914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Soft Drinks	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£2.25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0AC810E5-CAAB-43DE-B64C-F782B5419241}"/>
              </a:ext>
            </a:extLst>
          </p:cNvPr>
          <p:cNvSpPr txBox="1"/>
          <p:nvPr/>
        </p:nvSpPr>
        <p:spPr>
          <a:xfrm>
            <a:off x="3660450" y="3847214"/>
            <a:ext cx="29291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Espresso Martini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	£9.00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Absolute vanilla vodka, Kahlua, espresso, vanilla syrup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xmlns="" id="{AD6F487B-C553-4818-B561-03F973FA3767}"/>
              </a:ext>
            </a:extLst>
          </p:cNvPr>
          <p:cNvCxnSpPr>
            <a:cxnSpLocks/>
          </p:cNvCxnSpPr>
          <p:nvPr/>
        </p:nvCxnSpPr>
        <p:spPr>
          <a:xfrm>
            <a:off x="0" y="3105482"/>
            <a:ext cx="306805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xmlns="" id="{62285A01-7CA5-4010-A37D-6D25FD5F90F9}"/>
              </a:ext>
            </a:extLst>
          </p:cNvPr>
          <p:cNvCxnSpPr>
            <a:cxnSpLocks/>
          </p:cNvCxnSpPr>
          <p:nvPr/>
        </p:nvCxnSpPr>
        <p:spPr>
          <a:xfrm>
            <a:off x="3986881" y="3105482"/>
            <a:ext cx="314182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4EE98E15-108E-41EC-A8E6-796C0C8CF564}"/>
              </a:ext>
            </a:extLst>
          </p:cNvPr>
          <p:cNvSpPr txBox="1"/>
          <p:nvPr/>
        </p:nvSpPr>
        <p:spPr>
          <a:xfrm>
            <a:off x="2185945" y="4481914"/>
            <a:ext cx="2827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onstantia" panose="02030602050306030303" pitchFamily="18" charset="0"/>
              </a:rPr>
              <a:t>SIDES</a:t>
            </a:r>
            <a:endParaRPr lang="en-US" b="1" u="sng" dirty="0">
              <a:latin typeface="Constantia" panose="02030602050306030303" pitchFamily="18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xmlns="" id="{E3538C3B-3906-463B-8414-8518C4A9AD74}"/>
              </a:ext>
            </a:extLst>
          </p:cNvPr>
          <p:cNvCxnSpPr>
            <a:cxnSpLocks/>
          </p:cNvCxnSpPr>
          <p:nvPr/>
        </p:nvCxnSpPr>
        <p:spPr>
          <a:xfrm>
            <a:off x="58361" y="4651873"/>
            <a:ext cx="324652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37CF2F92-2E78-4350-BFF9-C47FF7787944}"/>
              </a:ext>
            </a:extLst>
          </p:cNvPr>
          <p:cNvCxnSpPr>
            <a:cxnSpLocks/>
          </p:cNvCxnSpPr>
          <p:nvPr/>
        </p:nvCxnSpPr>
        <p:spPr>
          <a:xfrm>
            <a:off x="3933166" y="4651873"/>
            <a:ext cx="3266147" cy="1470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1B2A393-90B5-4718-BE04-72631FF2766D}"/>
              </a:ext>
            </a:extLst>
          </p:cNvPr>
          <p:cNvSpPr txBox="1"/>
          <p:nvPr/>
        </p:nvSpPr>
        <p:spPr>
          <a:xfrm>
            <a:off x="-2" y="4821833"/>
            <a:ext cx="2929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Thick cut chips (v)</a:t>
            </a:r>
          </a:p>
          <a:p>
            <a:pPr algn="ctr"/>
            <a:r>
              <a:rPr lang="en-GB" sz="1000" dirty="0"/>
              <a:t>(138 kcal) </a:t>
            </a:r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£3.75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FDA49985-ED27-4C99-93C0-4118BDAC5B9A}"/>
              </a:ext>
            </a:extLst>
          </p:cNvPr>
          <p:cNvSpPr txBox="1"/>
          <p:nvPr/>
        </p:nvSpPr>
        <p:spPr>
          <a:xfrm>
            <a:off x="0" y="5221943"/>
            <a:ext cx="2929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Coleslaw (v)</a:t>
            </a:r>
          </a:p>
          <a:p>
            <a:pPr algn="ctr"/>
            <a:r>
              <a:rPr lang="en-GB" sz="1000" dirty="0"/>
              <a:t>(152 kcal) </a:t>
            </a:r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£3.50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6C1BE6D6-26A9-4CA6-A9B9-C2A90D46981E}"/>
              </a:ext>
            </a:extLst>
          </p:cNvPr>
          <p:cNvSpPr txBox="1"/>
          <p:nvPr/>
        </p:nvSpPr>
        <p:spPr>
          <a:xfrm>
            <a:off x="3993324" y="4851246"/>
            <a:ext cx="2929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Mini Caesar Salad</a:t>
            </a:r>
          </a:p>
          <a:p>
            <a:pPr algn="ctr"/>
            <a:r>
              <a:rPr lang="en-GB" sz="1000" dirty="0"/>
              <a:t>(300 kcal) </a:t>
            </a:r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£4.00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690D2DAA-C649-4EAC-B7D3-1151BC50C669}"/>
              </a:ext>
            </a:extLst>
          </p:cNvPr>
          <p:cNvSpPr txBox="1"/>
          <p:nvPr/>
        </p:nvSpPr>
        <p:spPr>
          <a:xfrm>
            <a:off x="4093220" y="5251356"/>
            <a:ext cx="2929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Mashed potatoes (v)</a:t>
            </a:r>
          </a:p>
          <a:p>
            <a:pPr algn="ctr"/>
            <a:r>
              <a:rPr lang="en-GB" sz="1000" dirty="0"/>
              <a:t>(88 kcal) </a:t>
            </a:r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£3.50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093EC8C9-1773-437E-B45F-CD8DC7901BE4}"/>
              </a:ext>
            </a:extLst>
          </p:cNvPr>
          <p:cNvSpPr txBox="1"/>
          <p:nvPr/>
        </p:nvSpPr>
        <p:spPr>
          <a:xfrm>
            <a:off x="2185945" y="5786875"/>
            <a:ext cx="2827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latin typeface="Constantia" panose="02030602050306030303" pitchFamily="18" charset="0"/>
              </a:rPr>
              <a:t>DESSERTS</a:t>
            </a:r>
            <a:endParaRPr lang="en-US" b="1" u="sng" dirty="0">
              <a:latin typeface="Constantia" panose="02030602050306030303" pitchFamily="18" charset="0"/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xmlns="" id="{56E1632D-F03E-48E4-895C-9D4187413831}"/>
              </a:ext>
            </a:extLst>
          </p:cNvPr>
          <p:cNvCxnSpPr>
            <a:cxnSpLocks/>
          </p:cNvCxnSpPr>
          <p:nvPr/>
        </p:nvCxnSpPr>
        <p:spPr>
          <a:xfrm>
            <a:off x="-5808" y="5971541"/>
            <a:ext cx="307386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xmlns="" id="{A71F7FCC-03D2-4C69-8765-3616A8FD0BF8}"/>
              </a:ext>
            </a:extLst>
          </p:cNvPr>
          <p:cNvCxnSpPr>
            <a:cxnSpLocks/>
          </p:cNvCxnSpPr>
          <p:nvPr/>
        </p:nvCxnSpPr>
        <p:spPr>
          <a:xfrm>
            <a:off x="4093220" y="5971541"/>
            <a:ext cx="310609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xmlns="" id="{6AFE7F89-ED62-406D-A53C-05A7FC011F0E}"/>
              </a:ext>
            </a:extLst>
          </p:cNvPr>
          <p:cNvSpPr txBox="1"/>
          <p:nvPr/>
        </p:nvSpPr>
        <p:spPr>
          <a:xfrm>
            <a:off x="-237350" y="7595366"/>
            <a:ext cx="2929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chocolate fudge puddling (v)</a:t>
            </a:r>
          </a:p>
          <a:p>
            <a:pPr algn="ctr"/>
            <a:r>
              <a:rPr lang="en-GB" sz="1000" dirty="0"/>
              <a:t>(805 kcal) </a:t>
            </a:r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£7.50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056" name="Picture 8" descr="Chocolate fudge pudding">
            <a:extLst>
              <a:ext uri="{FF2B5EF4-FFF2-40B4-BE49-F238E27FC236}">
                <a16:creationId xmlns:a16="http://schemas.microsoft.com/office/drawing/2014/main" xmlns="" id="{92137A9B-206A-4772-AD2B-C2269AC2B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11" y="6171379"/>
            <a:ext cx="1876926" cy="125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A2027930-C28C-405B-BEDA-2536F6697A0C}"/>
              </a:ext>
            </a:extLst>
          </p:cNvPr>
          <p:cNvSpPr txBox="1"/>
          <p:nvPr/>
        </p:nvSpPr>
        <p:spPr>
          <a:xfrm>
            <a:off x="2195879" y="7579976"/>
            <a:ext cx="2929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Mango and Passion Fruit Cheesecake</a:t>
            </a:r>
          </a:p>
          <a:p>
            <a:pPr algn="ctr"/>
            <a:r>
              <a:rPr lang="en-GB" sz="1000" dirty="0"/>
              <a:t>(155 kcal) </a:t>
            </a:r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£8.00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2058" name="Picture 10" descr="Mango &amp; Passionfruit Cheesecake Recipe | Woolworths">
            <a:extLst>
              <a:ext uri="{FF2B5EF4-FFF2-40B4-BE49-F238E27FC236}">
                <a16:creationId xmlns:a16="http://schemas.microsoft.com/office/drawing/2014/main" xmlns="" id="{5C901650-AE91-4DBC-8D2C-FF18FC7146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9140" y="6161212"/>
            <a:ext cx="1245818" cy="124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French apple tart">
            <a:extLst>
              <a:ext uri="{FF2B5EF4-FFF2-40B4-BE49-F238E27FC236}">
                <a16:creationId xmlns:a16="http://schemas.microsoft.com/office/drawing/2014/main" xmlns="" id="{C68F4F79-EA6B-4C17-BF7A-A17586EE3B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5680" y="6171378"/>
            <a:ext cx="1716786" cy="124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xmlns="" id="{1EBDB6C2-11F5-4276-8024-15E6A6116E4F}"/>
              </a:ext>
            </a:extLst>
          </p:cNvPr>
          <p:cNvSpPr txBox="1"/>
          <p:nvPr/>
        </p:nvSpPr>
        <p:spPr>
          <a:xfrm>
            <a:off x="4612471" y="7564586"/>
            <a:ext cx="2929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Apple Tart</a:t>
            </a:r>
          </a:p>
          <a:p>
            <a:pPr algn="ctr"/>
            <a:r>
              <a:rPr lang="en-GB" sz="1000" dirty="0"/>
              <a:t>(243 kcal) </a:t>
            </a:r>
            <a:r>
              <a:rPr lang="en-GB" sz="1000" b="1" dirty="0">
                <a:latin typeface="Verdana" panose="020B0604030504040204" pitchFamily="34" charset="0"/>
                <a:ea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£7.50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2048" name="TextBox 2047">
            <a:extLst>
              <a:ext uri="{FF2B5EF4-FFF2-40B4-BE49-F238E27FC236}">
                <a16:creationId xmlns:a16="http://schemas.microsoft.com/office/drawing/2014/main" xmlns="" id="{040A8F4D-68BF-4C8B-8BB8-F24E1C212B77}"/>
              </a:ext>
            </a:extLst>
          </p:cNvPr>
          <p:cNvSpPr txBox="1"/>
          <p:nvPr/>
        </p:nvSpPr>
        <p:spPr>
          <a:xfrm>
            <a:off x="158257" y="9123295"/>
            <a:ext cx="6864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If you have any allergies before placing an order for food and beverages, please contact our staff from the help line number available on the website. </a:t>
            </a:r>
            <a:endParaRPr lang="en-US" dirty="0"/>
          </a:p>
        </p:txBody>
      </p:sp>
      <p:sp>
        <p:nvSpPr>
          <p:cNvPr id="2049" name="TextBox 2048">
            <a:extLst>
              <a:ext uri="{FF2B5EF4-FFF2-40B4-BE49-F238E27FC236}">
                <a16:creationId xmlns:a16="http://schemas.microsoft.com/office/drawing/2014/main" xmlns="" id="{6229F29C-E46D-48D9-AED3-06C0FB4A6C60}"/>
              </a:ext>
            </a:extLst>
          </p:cNvPr>
          <p:cNvSpPr txBox="1"/>
          <p:nvPr/>
        </p:nvSpPr>
        <p:spPr>
          <a:xfrm>
            <a:off x="217050" y="8830906"/>
            <a:ext cx="29291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Verdana" panose="020B0604030504040204" pitchFamily="34" charset="0"/>
                <a:ea typeface="Verdana" panose="020B0604030504040204" pitchFamily="34" charset="0"/>
              </a:rPr>
              <a:t>(v): vegetarian (</a:t>
            </a:r>
            <a:r>
              <a:rPr lang="en-GB" sz="1200" b="1" dirty="0" err="1">
                <a:latin typeface="Verdana" panose="020B0604030504040204" pitchFamily="34" charset="0"/>
                <a:ea typeface="Verdana" panose="020B0604030504040204" pitchFamily="34" charset="0"/>
              </a:rPr>
              <a:t>ve</a:t>
            </a:r>
            <a:r>
              <a:rPr lang="en-GB" sz="1200" b="1" dirty="0">
                <a:latin typeface="Verdana" panose="020B0604030504040204" pitchFamily="34" charset="0"/>
                <a:ea typeface="Verdana" panose="020B0604030504040204" pitchFamily="34" charset="0"/>
              </a:rPr>
              <a:t>): vegan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xmlns="" val="2588563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953" y="527405"/>
            <a:ext cx="6209407" cy="1134418"/>
          </a:xfrm>
        </p:spPr>
        <p:txBody>
          <a:bodyPr>
            <a:normAutofit/>
          </a:bodyPr>
          <a:lstStyle/>
          <a:p>
            <a:r>
              <a:rPr lang="en-US" sz="2000" b="1" dirty="0" smtClean="0"/>
              <a:t>References:</a:t>
            </a:r>
            <a:endParaRPr lang="en-US" sz="2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466" y="1388660"/>
            <a:ext cx="6209407" cy="6285266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US" dirty="0" smtClean="0"/>
              <a:t>Sugar Dish Me. </a:t>
            </a:r>
            <a:r>
              <a:rPr lang="en-US" dirty="0" err="1" smtClean="0"/>
              <a:t>n.d</a:t>
            </a:r>
            <a:r>
              <a:rPr lang="en-US" dirty="0" smtClean="0"/>
              <a:t>. </a:t>
            </a:r>
            <a:r>
              <a:rPr lang="en-US" i="1" dirty="0" smtClean="0"/>
              <a:t>Crispy Cajun Chicken</a:t>
            </a:r>
            <a:r>
              <a:rPr lang="en-US" dirty="0" smtClean="0"/>
              <a:t>. [online] Available at: </a:t>
            </a:r>
            <a:r>
              <a:rPr lang="en-US" u="sng" dirty="0" smtClean="0">
                <a:hlinkClick r:id="rId3"/>
              </a:rPr>
              <a:t>https://www.sugardishme.com/crispy-cajun-chicken/</a:t>
            </a:r>
            <a:r>
              <a:rPr lang="en-US" dirty="0" smtClean="0"/>
              <a:t>[Accessed 17 June 2022].</a:t>
            </a:r>
          </a:p>
          <a:p>
            <a:pPr lvl="0"/>
            <a:r>
              <a:rPr lang="en-US" dirty="0" smtClean="0"/>
              <a:t>Gilmore, N. and Gilmore, B., 2021. </a:t>
            </a:r>
            <a:r>
              <a:rPr lang="en-US" i="1" dirty="0" smtClean="0"/>
              <a:t>Chocolate fudge pudding</a:t>
            </a:r>
            <a:r>
              <a:rPr lang="en-US" dirty="0" smtClean="0"/>
              <a:t>. [online] www.taste.com.au. Available at: </a:t>
            </a:r>
            <a:r>
              <a:rPr lang="en-US" u="sng" dirty="0" smtClean="0">
                <a:hlinkClick r:id="rId4"/>
              </a:rPr>
              <a:t>https://www.taste.com.au/recipes/chocolate-fudge-pudding/4d84c459-38b0-47c7-a20a-6cd4b706e838</a:t>
            </a:r>
            <a:r>
              <a:rPr lang="en-US" dirty="0" smtClean="0"/>
              <a:t> [Accessed 17 June 2022].</a:t>
            </a:r>
          </a:p>
          <a:p>
            <a:pPr lvl="0"/>
            <a:r>
              <a:rPr lang="en-US" dirty="0" smtClean="0"/>
              <a:t>Recipes.timesofindia.com. 2021. </a:t>
            </a:r>
            <a:r>
              <a:rPr lang="en-US" i="1" dirty="0" smtClean="0"/>
              <a:t>Garlic Tomato </a:t>
            </a:r>
            <a:r>
              <a:rPr lang="en-US" i="1" dirty="0" err="1" smtClean="0"/>
              <a:t>Bruschetta</a:t>
            </a:r>
            <a:r>
              <a:rPr lang="en-US" i="1" dirty="0" smtClean="0"/>
              <a:t> Recipe: How to Make Garlic Tomato </a:t>
            </a:r>
            <a:r>
              <a:rPr lang="en-US" i="1" dirty="0" err="1" smtClean="0"/>
              <a:t>Bruschetta</a:t>
            </a:r>
            <a:r>
              <a:rPr lang="en-US" i="1" dirty="0" smtClean="0"/>
              <a:t> Recipe | Homemade Garlic Tomato </a:t>
            </a:r>
            <a:r>
              <a:rPr lang="en-US" i="1" dirty="0" err="1" smtClean="0"/>
              <a:t>Bruschetta</a:t>
            </a:r>
            <a:r>
              <a:rPr lang="en-US" i="1" dirty="0" smtClean="0"/>
              <a:t> Recipe</a:t>
            </a:r>
            <a:r>
              <a:rPr lang="en-US" dirty="0" smtClean="0"/>
              <a:t>. [online] Available at: </a:t>
            </a:r>
            <a:r>
              <a:rPr lang="en-US" u="sng" dirty="0" smtClean="0">
                <a:hlinkClick r:id="rId5"/>
              </a:rPr>
              <a:t>https://recipes.timesofindia.com/recipes/garlic-tomato-bruschetta/rs84338728.cms</a:t>
            </a:r>
            <a:r>
              <a:rPr lang="en-US" dirty="0" smtClean="0"/>
              <a:t>[Accessed 17 June 2022].</a:t>
            </a:r>
          </a:p>
          <a:p>
            <a:pPr lvl="0"/>
            <a:r>
              <a:rPr lang="en-US" dirty="0" smtClean="0"/>
              <a:t>Solexcatsmo.com. </a:t>
            </a:r>
            <a:r>
              <a:rPr lang="en-US" dirty="0" err="1" smtClean="0"/>
              <a:t>n.d</a:t>
            </a:r>
            <a:r>
              <a:rPr lang="en-US" dirty="0" smtClean="0"/>
              <a:t>. </a:t>
            </a:r>
            <a:r>
              <a:rPr lang="en-US" i="1" dirty="0" smtClean="0"/>
              <a:t>10 Quick and Easy Ways to Serve Smoked Salmon</a:t>
            </a:r>
            <a:r>
              <a:rPr lang="en-US" dirty="0" smtClean="0"/>
              <a:t>. [online] Available at: </a:t>
            </a:r>
            <a:r>
              <a:rPr lang="en-US" u="sng" dirty="0" smtClean="0">
                <a:hlinkClick r:id="rId6"/>
              </a:rPr>
              <a:t>https://www.solexcatsmo.com/blog/post/10-quick-and-easy-ways-to-serve-smoked-salmon.html</a:t>
            </a:r>
            <a:r>
              <a:rPr lang="en-US" dirty="0" smtClean="0"/>
              <a:t> [Accessed 17 June 2022].</a:t>
            </a:r>
          </a:p>
          <a:p>
            <a:pPr lvl="0"/>
            <a:r>
              <a:rPr lang="en-US" dirty="0" err="1" smtClean="0"/>
              <a:t>Hatchman</a:t>
            </a:r>
            <a:r>
              <a:rPr lang="en-US" dirty="0" smtClean="0"/>
              <a:t>, J., 2021. </a:t>
            </a:r>
            <a:r>
              <a:rPr lang="en-US" i="1" dirty="0" smtClean="0"/>
              <a:t>How To Make: Beetroot and Goat’s Cheese Tart</a:t>
            </a:r>
            <a:r>
              <a:rPr lang="en-US" dirty="0" smtClean="0"/>
              <a:t>. [online] The London Economic. Available at: </a:t>
            </a:r>
            <a:r>
              <a:rPr lang="en-US" u="sng" dirty="0" smtClean="0">
                <a:hlinkClick r:id="rId7"/>
              </a:rPr>
              <a:t>https://www.thelondoneconomic.com/food-drink/recipes/how-to-make-beetroot-and-goats-cheese-tart-304954/</a:t>
            </a:r>
            <a:r>
              <a:rPr lang="en-US" dirty="0" smtClean="0"/>
              <a:t> [Accessed 17 June 2022].</a:t>
            </a:r>
          </a:p>
          <a:p>
            <a:pPr lvl="0"/>
            <a:r>
              <a:rPr lang="en-US" dirty="0" smtClean="0"/>
              <a:t>Kennedy, S., </a:t>
            </a:r>
            <a:r>
              <a:rPr lang="en-US" dirty="0" err="1" smtClean="0"/>
              <a:t>n.d</a:t>
            </a:r>
            <a:r>
              <a:rPr lang="en-US" dirty="0" smtClean="0"/>
              <a:t>. </a:t>
            </a:r>
            <a:r>
              <a:rPr lang="en-US" i="1" dirty="0" smtClean="0"/>
              <a:t>Steak and chips with garlic sauce</a:t>
            </a:r>
            <a:r>
              <a:rPr lang="en-US" dirty="0" smtClean="0"/>
              <a:t>. [online] www.taste.com.au. Available at: </a:t>
            </a:r>
            <a:r>
              <a:rPr lang="en-US" u="sng" dirty="0" smtClean="0">
                <a:hlinkClick r:id="rId8"/>
              </a:rPr>
              <a:t>https://www.taste.com.au/recipes/steak-chips-garlic-sauce/8154e583-535a-4adb-b27b-92447fd971ad</a:t>
            </a:r>
            <a:r>
              <a:rPr lang="en-US" dirty="0" smtClean="0"/>
              <a:t> [Accessed 17 June 2022].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