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2" r:id="rId4"/>
  </p:sldMasterIdLst>
  <p:notesMasterIdLst>
    <p:notesMasterId r:id="rId18"/>
  </p:notesMasterIdLst>
  <p:handoutMasterIdLst>
    <p:handoutMasterId r:id="rId19"/>
  </p:handoutMasterIdLst>
  <p:sldIdLst>
    <p:sldId id="256" r:id="rId5"/>
    <p:sldId id="258" r:id="rId6"/>
    <p:sldId id="282" r:id="rId7"/>
    <p:sldId id="275" r:id="rId8"/>
    <p:sldId id="260" r:id="rId9"/>
    <p:sldId id="264" r:id="rId10"/>
    <p:sldId id="276" r:id="rId11"/>
    <p:sldId id="277" r:id="rId12"/>
    <p:sldId id="278" r:id="rId13"/>
    <p:sldId id="279" r:id="rId14"/>
    <p:sldId id="281" r:id="rId15"/>
    <p:sldId id="274" r:id="rId16"/>
    <p:sldId id="28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DDE796-3611-A34E-A7C0-C882FD2A3108}" v="491" dt="2024-12-22T00:38:25.8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87" autoAdjust="0"/>
    <p:restoredTop sz="94957" autoAdjust="0"/>
  </p:normalViewPr>
  <p:slideViewPr>
    <p:cSldViewPr snapToGrid="0" snapToObjects="1">
      <p:cViewPr varScale="1">
        <p:scale>
          <a:sx n="114" d="100"/>
          <a:sy n="114" d="100"/>
        </p:scale>
        <p:origin x="184" y="176"/>
      </p:cViewPr>
      <p:guideLst>
        <p:guide orient="horz" pos="2160"/>
        <p:guide pos="3840"/>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sw.wendy@outlook.com" userId="453300e896a1163d" providerId="LiveId" clId="{0BDDE796-3611-A34E-A7C0-C882FD2A3108}"/>
    <pc:docChg chg="undo redo custSel modSld">
      <pc:chgData name="chansw.wendy@outlook.com" userId="453300e896a1163d" providerId="LiveId" clId="{0BDDE796-3611-A34E-A7C0-C882FD2A3108}" dt="2024-12-22T00:48:37.977" v="14616" actId="2711"/>
      <pc:docMkLst>
        <pc:docMk/>
      </pc:docMkLst>
      <pc:sldChg chg="modSp mod">
        <pc:chgData name="chansw.wendy@outlook.com" userId="453300e896a1163d" providerId="LiveId" clId="{0BDDE796-3611-A34E-A7C0-C882FD2A3108}" dt="2024-12-21T22:55:50.747" v="14153"/>
        <pc:sldMkLst>
          <pc:docMk/>
          <pc:sldMk cId="3417721485" sldId="256"/>
        </pc:sldMkLst>
        <pc:spChg chg="mod">
          <ac:chgData name="chansw.wendy@outlook.com" userId="453300e896a1163d" providerId="LiveId" clId="{0BDDE796-3611-A34E-A7C0-C882FD2A3108}" dt="2024-12-21T22:55:50.747" v="14153"/>
          <ac:spMkLst>
            <pc:docMk/>
            <pc:sldMk cId="3417721485" sldId="256"/>
            <ac:spMk id="11" creationId="{744392F4-C2E9-468B-0093-8361FA5E05AA}"/>
          </ac:spMkLst>
        </pc:spChg>
      </pc:sldChg>
      <pc:sldChg chg="modSp">
        <pc:chgData name="chansw.wendy@outlook.com" userId="453300e896a1163d" providerId="LiveId" clId="{0BDDE796-3611-A34E-A7C0-C882FD2A3108}" dt="2024-12-21T20:03:30.503" v="9781" actId="20577"/>
        <pc:sldMkLst>
          <pc:docMk/>
          <pc:sldMk cId="2913824905" sldId="258"/>
        </pc:sldMkLst>
        <pc:graphicFrameChg chg="mod">
          <ac:chgData name="chansw.wendy@outlook.com" userId="453300e896a1163d" providerId="LiveId" clId="{0BDDE796-3611-A34E-A7C0-C882FD2A3108}" dt="2024-12-21T20:03:30.503" v="9781" actId="20577"/>
          <ac:graphicFrameMkLst>
            <pc:docMk/>
            <pc:sldMk cId="2913824905" sldId="258"/>
            <ac:graphicFrameMk id="9" creationId="{5147AD63-636A-630E-99F5-B7BD5F06C4A9}"/>
          </ac:graphicFrameMkLst>
        </pc:graphicFrameChg>
      </pc:sldChg>
      <pc:sldChg chg="modSp mod">
        <pc:chgData name="chansw.wendy@outlook.com" userId="453300e896a1163d" providerId="LiveId" clId="{0BDDE796-3611-A34E-A7C0-C882FD2A3108}" dt="2024-12-22T00:48:37.977" v="14616" actId="2711"/>
        <pc:sldMkLst>
          <pc:docMk/>
          <pc:sldMk cId="1429390259" sldId="260"/>
        </pc:sldMkLst>
        <pc:spChg chg="mod">
          <ac:chgData name="chansw.wendy@outlook.com" userId="453300e896a1163d" providerId="LiveId" clId="{0BDDE796-3611-A34E-A7C0-C882FD2A3108}" dt="2024-12-21T20:15:30.241" v="9802" actId="14100"/>
          <ac:spMkLst>
            <pc:docMk/>
            <pc:sldMk cId="1429390259" sldId="260"/>
            <ac:spMk id="2" creationId="{F188652B-B439-4AB5-8773-417F1E05177E}"/>
          </ac:spMkLst>
        </pc:spChg>
        <pc:spChg chg="mod">
          <ac:chgData name="chansw.wendy@outlook.com" userId="453300e896a1163d" providerId="LiveId" clId="{0BDDE796-3611-A34E-A7C0-C882FD2A3108}" dt="2024-12-22T00:48:37.977" v="14616" actId="2711"/>
          <ac:spMkLst>
            <pc:docMk/>
            <pc:sldMk cId="1429390259" sldId="260"/>
            <ac:spMk id="14" creationId="{C07EDE0D-5558-B85E-7379-4787B40CBA41}"/>
          </ac:spMkLst>
        </pc:spChg>
      </pc:sldChg>
      <pc:sldChg chg="modSp mod">
        <pc:chgData name="chansw.wendy@outlook.com" userId="453300e896a1163d" providerId="LiveId" clId="{0BDDE796-3611-A34E-A7C0-C882FD2A3108}" dt="2024-12-21T23:39:14.094" v="14450" actId="20577"/>
        <pc:sldMkLst>
          <pc:docMk/>
          <pc:sldMk cId="1974828406" sldId="264"/>
        </pc:sldMkLst>
        <pc:spChg chg="mod">
          <ac:chgData name="chansw.wendy@outlook.com" userId="453300e896a1163d" providerId="LiveId" clId="{0BDDE796-3611-A34E-A7C0-C882FD2A3108}" dt="2024-12-21T20:03:20.055" v="9780" actId="20577"/>
          <ac:spMkLst>
            <pc:docMk/>
            <pc:sldMk cId="1974828406" sldId="264"/>
            <ac:spMk id="2" creationId="{144E241E-3110-4B1C-B9B0-F17B90FEEC1D}"/>
          </ac:spMkLst>
        </pc:spChg>
        <pc:spChg chg="mod">
          <ac:chgData name="chansw.wendy@outlook.com" userId="453300e896a1163d" providerId="LiveId" clId="{0BDDE796-3611-A34E-A7C0-C882FD2A3108}" dt="2024-12-21T23:39:14.094" v="14450" actId="20577"/>
          <ac:spMkLst>
            <pc:docMk/>
            <pc:sldMk cId="1974828406" sldId="264"/>
            <ac:spMk id="8" creationId="{0F4F3247-8324-9CC5-D1D8-C2F710149F96}"/>
          </ac:spMkLst>
        </pc:spChg>
      </pc:sldChg>
      <pc:sldChg chg="addSp delSp modSp mod">
        <pc:chgData name="chansw.wendy@outlook.com" userId="453300e896a1163d" providerId="LiveId" clId="{0BDDE796-3611-A34E-A7C0-C882FD2A3108}" dt="2024-12-22T00:46:31.121" v="14612" actId="14100"/>
        <pc:sldMkLst>
          <pc:docMk/>
          <pc:sldMk cId="2939930866" sldId="274"/>
        </pc:sldMkLst>
        <pc:spChg chg="mod">
          <ac:chgData name="chansw.wendy@outlook.com" userId="453300e896a1163d" providerId="LiveId" clId="{0BDDE796-3611-A34E-A7C0-C882FD2A3108}" dt="2024-12-21T22:57:38.317" v="14162" actId="14100"/>
          <ac:spMkLst>
            <pc:docMk/>
            <pc:sldMk cId="2939930866" sldId="274"/>
            <ac:spMk id="2" creationId="{D44BCB7C-A6FC-4118-9027-468ECFDE6455}"/>
          </ac:spMkLst>
        </pc:spChg>
        <pc:spChg chg="mod">
          <ac:chgData name="chansw.wendy@outlook.com" userId="453300e896a1163d" providerId="LiveId" clId="{0BDDE796-3611-A34E-A7C0-C882FD2A3108}" dt="2024-12-22T00:46:31.121" v="14612" actId="14100"/>
          <ac:spMkLst>
            <pc:docMk/>
            <pc:sldMk cId="2939930866" sldId="274"/>
            <ac:spMk id="3" creationId="{4B64FA72-B055-4AE3-A6FD-8071BD687CBE}"/>
          </ac:spMkLst>
        </pc:spChg>
        <pc:spChg chg="add">
          <ac:chgData name="chansw.wendy@outlook.com" userId="453300e896a1163d" providerId="LiveId" clId="{0BDDE796-3611-A34E-A7C0-C882FD2A3108}" dt="2024-12-21T13:09:26.924" v="343"/>
          <ac:spMkLst>
            <pc:docMk/>
            <pc:sldMk cId="2939930866" sldId="274"/>
            <ac:spMk id="4" creationId="{D8C6B9EB-CE5C-7B37-38B8-4CD9F66CF86D}"/>
          </ac:spMkLst>
        </pc:spChg>
        <pc:spChg chg="add">
          <ac:chgData name="chansw.wendy@outlook.com" userId="453300e896a1163d" providerId="LiveId" clId="{0BDDE796-3611-A34E-A7C0-C882FD2A3108}" dt="2024-12-21T13:09:26.924" v="343"/>
          <ac:spMkLst>
            <pc:docMk/>
            <pc:sldMk cId="2939930866" sldId="274"/>
            <ac:spMk id="6" creationId="{038452AD-0B03-CC45-38F9-337FA8457E7A}"/>
          </ac:spMkLst>
        </pc:spChg>
        <pc:spChg chg="add">
          <ac:chgData name="chansw.wendy@outlook.com" userId="453300e896a1163d" providerId="LiveId" clId="{0BDDE796-3611-A34E-A7C0-C882FD2A3108}" dt="2024-12-21T13:09:26.924" v="343"/>
          <ac:spMkLst>
            <pc:docMk/>
            <pc:sldMk cId="2939930866" sldId="274"/>
            <ac:spMk id="7" creationId="{5D2D0145-A0C7-E990-A004-D0EBA1B33088}"/>
          </ac:spMkLst>
        </pc:spChg>
        <pc:spChg chg="add">
          <ac:chgData name="chansw.wendy@outlook.com" userId="453300e896a1163d" providerId="LiveId" clId="{0BDDE796-3611-A34E-A7C0-C882FD2A3108}" dt="2024-12-21T13:09:26.924" v="343"/>
          <ac:spMkLst>
            <pc:docMk/>
            <pc:sldMk cId="2939930866" sldId="274"/>
            <ac:spMk id="8" creationId="{93A42DD9-B26D-B941-C0DD-58862E679194}"/>
          </ac:spMkLst>
        </pc:spChg>
        <pc:spChg chg="add">
          <ac:chgData name="chansw.wendy@outlook.com" userId="453300e896a1163d" providerId="LiveId" clId="{0BDDE796-3611-A34E-A7C0-C882FD2A3108}" dt="2024-12-21T13:09:26.924" v="343"/>
          <ac:spMkLst>
            <pc:docMk/>
            <pc:sldMk cId="2939930866" sldId="274"/>
            <ac:spMk id="9" creationId="{264699DF-F7DC-579C-F07E-4E5D2312CCC3}"/>
          </ac:spMkLst>
        </pc:spChg>
        <pc:spChg chg="add del mod">
          <ac:chgData name="chansw.wendy@outlook.com" userId="453300e896a1163d" providerId="LiveId" clId="{0BDDE796-3611-A34E-A7C0-C882FD2A3108}" dt="2024-12-22T00:39:14.885" v="14560"/>
          <ac:spMkLst>
            <pc:docMk/>
            <pc:sldMk cId="2939930866" sldId="274"/>
            <ac:spMk id="10" creationId="{E68C008D-8116-AFBD-B1AD-D115422F8B0C}"/>
          </ac:spMkLst>
        </pc:spChg>
        <pc:picChg chg="mod">
          <ac:chgData name="chansw.wendy@outlook.com" userId="453300e896a1163d" providerId="LiveId" clId="{0BDDE796-3611-A34E-A7C0-C882FD2A3108}" dt="2024-12-21T22:34:34.950" v="13517" actId="1076"/>
          <ac:picMkLst>
            <pc:docMk/>
            <pc:sldMk cId="2939930866" sldId="274"/>
            <ac:picMk id="5" creationId="{20A520D0-11CF-4639-8537-F56A8A2FDCFD}"/>
          </ac:picMkLst>
        </pc:picChg>
        <pc:picChg chg="add">
          <ac:chgData name="chansw.wendy@outlook.com" userId="453300e896a1163d" providerId="LiveId" clId="{0BDDE796-3611-A34E-A7C0-C882FD2A3108}" dt="2024-12-21T13:09:26.924" v="343"/>
          <ac:picMkLst>
            <pc:docMk/>
            <pc:sldMk cId="2939930866" sldId="274"/>
            <ac:picMk id="1026" creationId="{D4C3FC84-F01A-A974-641D-7FC8735FB361}"/>
          </ac:picMkLst>
        </pc:picChg>
        <pc:picChg chg="add">
          <ac:chgData name="chansw.wendy@outlook.com" userId="453300e896a1163d" providerId="LiveId" clId="{0BDDE796-3611-A34E-A7C0-C882FD2A3108}" dt="2024-12-21T13:09:26.924" v="343"/>
          <ac:picMkLst>
            <pc:docMk/>
            <pc:sldMk cId="2939930866" sldId="274"/>
            <ac:picMk id="1027" creationId="{E8220838-3110-D1FB-7EDA-E2A66F9D46F0}"/>
          </ac:picMkLst>
        </pc:picChg>
        <pc:picChg chg="add">
          <ac:chgData name="chansw.wendy@outlook.com" userId="453300e896a1163d" providerId="LiveId" clId="{0BDDE796-3611-A34E-A7C0-C882FD2A3108}" dt="2024-12-21T13:09:26.924" v="343"/>
          <ac:picMkLst>
            <pc:docMk/>
            <pc:sldMk cId="2939930866" sldId="274"/>
            <ac:picMk id="1028" creationId="{036966B9-C296-7AF0-BB8D-C895FC95BD32}"/>
          </ac:picMkLst>
        </pc:picChg>
        <pc:picChg chg="add">
          <ac:chgData name="chansw.wendy@outlook.com" userId="453300e896a1163d" providerId="LiveId" clId="{0BDDE796-3611-A34E-A7C0-C882FD2A3108}" dt="2024-12-21T13:09:26.924" v="343"/>
          <ac:picMkLst>
            <pc:docMk/>
            <pc:sldMk cId="2939930866" sldId="274"/>
            <ac:picMk id="1032" creationId="{18C91234-E04B-B7E0-9FCD-3E2E3A7AF2B0}"/>
          </ac:picMkLst>
        </pc:picChg>
        <pc:picChg chg="add">
          <ac:chgData name="chansw.wendy@outlook.com" userId="453300e896a1163d" providerId="LiveId" clId="{0BDDE796-3611-A34E-A7C0-C882FD2A3108}" dt="2024-12-21T13:09:26.924" v="343"/>
          <ac:picMkLst>
            <pc:docMk/>
            <pc:sldMk cId="2939930866" sldId="274"/>
            <ac:picMk id="1033" creationId="{560510CA-33A6-2A86-A89A-B464F093D685}"/>
          </ac:picMkLst>
        </pc:picChg>
        <pc:picChg chg="add">
          <ac:chgData name="chansw.wendy@outlook.com" userId="453300e896a1163d" providerId="LiveId" clId="{0BDDE796-3611-A34E-A7C0-C882FD2A3108}" dt="2024-12-21T13:09:26.924" v="343"/>
          <ac:picMkLst>
            <pc:docMk/>
            <pc:sldMk cId="2939930866" sldId="274"/>
            <ac:picMk id="1034" creationId="{0CF6C84D-75AB-81ED-95CD-F6DAD3B1AFD0}"/>
          </ac:picMkLst>
        </pc:picChg>
      </pc:sldChg>
      <pc:sldChg chg="addSp delSp modSp mod">
        <pc:chgData name="chansw.wendy@outlook.com" userId="453300e896a1163d" providerId="LiveId" clId="{0BDDE796-3611-A34E-A7C0-C882FD2A3108}" dt="2024-12-21T23:07:19.386" v="14176"/>
        <pc:sldMkLst>
          <pc:docMk/>
          <pc:sldMk cId="2659402236" sldId="275"/>
        </pc:sldMkLst>
        <pc:spChg chg="add mod">
          <ac:chgData name="chansw.wendy@outlook.com" userId="453300e896a1163d" providerId="LiveId" clId="{0BDDE796-3611-A34E-A7C0-C882FD2A3108}" dt="2024-12-21T23:07:19.386" v="14176"/>
          <ac:spMkLst>
            <pc:docMk/>
            <pc:sldMk cId="2659402236" sldId="275"/>
            <ac:spMk id="5" creationId="{43422EE1-7BCE-4BD4-3A9C-F77A1B837673}"/>
          </ac:spMkLst>
        </pc:spChg>
        <pc:spChg chg="mod">
          <ac:chgData name="chansw.wendy@outlook.com" userId="453300e896a1163d" providerId="LiveId" clId="{0BDDE796-3611-A34E-A7C0-C882FD2A3108}" dt="2024-12-21T19:58:41.239" v="9771" actId="1076"/>
          <ac:spMkLst>
            <pc:docMk/>
            <pc:sldMk cId="2659402236" sldId="275"/>
            <ac:spMk id="14" creationId="{87533A50-7669-9EEF-A969-80BE09454225}"/>
          </ac:spMkLst>
        </pc:spChg>
        <pc:spChg chg="mod">
          <ac:chgData name="chansw.wendy@outlook.com" userId="453300e896a1163d" providerId="LiveId" clId="{0BDDE796-3611-A34E-A7C0-C882FD2A3108}" dt="2024-12-21T19:58:23.384" v="9767" actId="20577"/>
          <ac:spMkLst>
            <pc:docMk/>
            <pc:sldMk cId="2659402236" sldId="275"/>
            <ac:spMk id="29" creationId="{79EFFB0F-437A-9E54-7E35-4CFC51751F2F}"/>
          </ac:spMkLst>
        </pc:spChg>
        <pc:picChg chg="add del mod">
          <ac:chgData name="chansw.wendy@outlook.com" userId="453300e896a1163d" providerId="LiveId" clId="{0BDDE796-3611-A34E-A7C0-C882FD2A3108}" dt="2024-12-21T19:58:44.300" v="9773" actId="478"/>
          <ac:picMkLst>
            <pc:docMk/>
            <pc:sldMk cId="2659402236" sldId="275"/>
            <ac:picMk id="3" creationId="{FB5FEE94-FF33-2548-57F5-CA4E3AC476AD}"/>
          </ac:picMkLst>
        </pc:picChg>
        <pc:picChg chg="add del mod">
          <ac:chgData name="chansw.wendy@outlook.com" userId="453300e896a1163d" providerId="LiveId" clId="{0BDDE796-3611-A34E-A7C0-C882FD2A3108}" dt="2024-12-21T19:50:27.685" v="9759" actId="478"/>
          <ac:picMkLst>
            <pc:docMk/>
            <pc:sldMk cId="2659402236" sldId="275"/>
            <ac:picMk id="4" creationId="{00FC708A-739B-B4D6-0F84-E2AFA6EC6700}"/>
          </ac:picMkLst>
        </pc:picChg>
        <pc:picChg chg="mod">
          <ac:chgData name="chansw.wendy@outlook.com" userId="453300e896a1163d" providerId="LiveId" clId="{0BDDE796-3611-A34E-A7C0-C882FD2A3108}" dt="2024-12-21T19:58:50.020" v="9775" actId="14100"/>
          <ac:picMkLst>
            <pc:docMk/>
            <pc:sldMk cId="2659402236" sldId="275"/>
            <ac:picMk id="30" creationId="{13DA956F-423C-8095-0DFC-DDA03C467C5F}"/>
          </ac:picMkLst>
        </pc:picChg>
      </pc:sldChg>
      <pc:sldChg chg="addSp delSp modSp mod setBg addAnim delAnim">
        <pc:chgData name="chansw.wendy@outlook.com" userId="453300e896a1163d" providerId="LiveId" clId="{0BDDE796-3611-A34E-A7C0-C882FD2A3108}" dt="2024-12-21T23:38:54.515" v="14445" actId="255"/>
        <pc:sldMkLst>
          <pc:docMk/>
          <pc:sldMk cId="3670682138" sldId="276"/>
        </pc:sldMkLst>
        <pc:spChg chg="mod ord">
          <ac:chgData name="chansw.wendy@outlook.com" userId="453300e896a1163d" providerId="LiveId" clId="{0BDDE796-3611-A34E-A7C0-C882FD2A3108}" dt="2024-12-21T20:15:22.075" v="9801" actId="14100"/>
          <ac:spMkLst>
            <pc:docMk/>
            <pc:sldMk cId="3670682138" sldId="276"/>
            <ac:spMk id="2" creationId="{68C3F727-737D-DF79-DA20-B12A18504E1F}"/>
          </ac:spMkLst>
        </pc:spChg>
        <pc:spChg chg="del">
          <ac:chgData name="chansw.wendy@outlook.com" userId="453300e896a1163d" providerId="LiveId" clId="{0BDDE796-3611-A34E-A7C0-C882FD2A3108}" dt="2024-12-21T12:58:48.483" v="26" actId="478"/>
          <ac:spMkLst>
            <pc:docMk/>
            <pc:sldMk cId="3670682138" sldId="276"/>
            <ac:spMk id="3" creationId="{91EA7DF0-E67A-0151-5943-046ED72E92BD}"/>
          </ac:spMkLst>
        </pc:spChg>
        <pc:spChg chg="del">
          <ac:chgData name="chansw.wendy@outlook.com" userId="453300e896a1163d" providerId="LiveId" clId="{0BDDE796-3611-A34E-A7C0-C882FD2A3108}" dt="2024-12-21T12:58:46.101" v="25" actId="478"/>
          <ac:spMkLst>
            <pc:docMk/>
            <pc:sldMk cId="3670682138" sldId="276"/>
            <ac:spMk id="4" creationId="{7048D47A-0FBB-D292-3386-565CFAAA8C39}"/>
          </ac:spMkLst>
        </pc:spChg>
        <pc:spChg chg="add del mod">
          <ac:chgData name="chansw.wendy@outlook.com" userId="453300e896a1163d" providerId="LiveId" clId="{0BDDE796-3611-A34E-A7C0-C882FD2A3108}" dt="2024-12-21T17:12:46.940" v="6982"/>
          <ac:spMkLst>
            <pc:docMk/>
            <pc:sldMk cId="3670682138" sldId="276"/>
            <ac:spMk id="6" creationId="{453C732F-F177-E972-678E-B17F62CBF8E1}"/>
          </ac:spMkLst>
        </pc:spChg>
        <pc:spChg chg="add mod">
          <ac:chgData name="chansw.wendy@outlook.com" userId="453300e896a1163d" providerId="LiveId" clId="{0BDDE796-3611-A34E-A7C0-C882FD2A3108}" dt="2024-12-21T23:38:54.515" v="14445" actId="255"/>
          <ac:spMkLst>
            <pc:docMk/>
            <pc:sldMk cId="3670682138" sldId="276"/>
            <ac:spMk id="7" creationId="{E27301F5-E284-082A-EDB8-A08E04193793}"/>
          </ac:spMkLst>
        </pc:spChg>
        <pc:spChg chg="add del mod">
          <ac:chgData name="chansw.wendy@outlook.com" userId="453300e896a1163d" providerId="LiveId" clId="{0BDDE796-3611-A34E-A7C0-C882FD2A3108}" dt="2024-12-21T17:43:53.150" v="7780"/>
          <ac:spMkLst>
            <pc:docMk/>
            <pc:sldMk cId="3670682138" sldId="276"/>
            <ac:spMk id="8" creationId="{5B9E710E-A2D1-BF9B-2215-D0B1E4925181}"/>
          </ac:spMkLst>
        </pc:spChg>
        <pc:spChg chg="add del mod">
          <ac:chgData name="chansw.wendy@outlook.com" userId="453300e896a1163d" providerId="LiveId" clId="{0BDDE796-3611-A34E-A7C0-C882FD2A3108}" dt="2024-12-21T20:13:19.904" v="9792"/>
          <ac:spMkLst>
            <pc:docMk/>
            <pc:sldMk cId="3670682138" sldId="276"/>
            <ac:spMk id="9" creationId="{46014184-9EEF-3A18-A476-7BBE8DBA57DA}"/>
          </ac:spMkLst>
        </pc:spChg>
        <pc:spChg chg="add del">
          <ac:chgData name="chansw.wendy@outlook.com" userId="453300e896a1163d" providerId="LiveId" clId="{0BDDE796-3611-A34E-A7C0-C882FD2A3108}" dt="2024-12-21T12:58:57.405" v="31" actId="26606"/>
          <ac:spMkLst>
            <pc:docMk/>
            <pc:sldMk cId="3670682138" sldId="276"/>
            <ac:spMk id="14" creationId="{EE853D4C-8752-44E5-AD7A-063F8234AA37}"/>
          </ac:spMkLst>
        </pc:spChg>
        <pc:spChg chg="add del">
          <ac:chgData name="chansw.wendy@outlook.com" userId="453300e896a1163d" providerId="LiveId" clId="{0BDDE796-3611-A34E-A7C0-C882FD2A3108}" dt="2024-12-21T12:58:57.405" v="31" actId="26606"/>
          <ac:spMkLst>
            <pc:docMk/>
            <pc:sldMk cId="3670682138" sldId="276"/>
            <ac:spMk id="16" creationId="{73F69954-D4AA-45CE-A548-AEBF62E313AE}"/>
          </ac:spMkLst>
        </pc:spChg>
        <pc:spChg chg="add mod">
          <ac:chgData name="chansw.wendy@outlook.com" userId="453300e896a1163d" providerId="LiveId" clId="{0BDDE796-3611-A34E-A7C0-C882FD2A3108}" dt="2024-12-21T19:24:34.469" v="9505" actId="20577"/>
          <ac:spMkLst>
            <pc:docMk/>
            <pc:sldMk cId="3670682138" sldId="276"/>
            <ac:spMk id="98" creationId="{964EAFEC-96FC-B7CC-703E-F0AFA5780B61}"/>
          </ac:spMkLst>
        </pc:spChg>
        <pc:grpChg chg="add del">
          <ac:chgData name="chansw.wendy@outlook.com" userId="453300e896a1163d" providerId="LiveId" clId="{0BDDE796-3611-A34E-A7C0-C882FD2A3108}" dt="2024-12-21T12:58:57.405" v="31" actId="26606"/>
          <ac:grpSpMkLst>
            <pc:docMk/>
            <pc:sldMk cId="3670682138" sldId="276"/>
            <ac:grpSpMk id="18" creationId="{0068A9AF-AB93-401A-8CE9-F39578B3A7D3}"/>
          </ac:grpSpMkLst>
        </pc:grpChg>
        <pc:picChg chg="add del mod">
          <ac:chgData name="chansw.wendy@outlook.com" userId="453300e896a1163d" providerId="LiveId" clId="{0BDDE796-3611-A34E-A7C0-C882FD2A3108}" dt="2024-12-21T18:06:33.574" v="8531" actId="478"/>
          <ac:picMkLst>
            <pc:docMk/>
            <pc:sldMk cId="3670682138" sldId="276"/>
            <ac:picMk id="5" creationId="{726A728A-2D08-42FA-C047-39EBC78705AC}"/>
          </ac:picMkLst>
        </pc:picChg>
        <pc:picChg chg="add del">
          <ac:chgData name="chansw.wendy@outlook.com" userId="453300e896a1163d" providerId="LiveId" clId="{0BDDE796-3611-A34E-A7C0-C882FD2A3108}" dt="2024-12-21T12:58:57.405" v="31" actId="26606"/>
          <ac:picMkLst>
            <pc:docMk/>
            <pc:sldMk cId="3670682138" sldId="276"/>
            <ac:picMk id="10" creationId="{8A9487CD-7D0F-41CA-BC10-EA03D14049D7}"/>
          </ac:picMkLst>
        </pc:picChg>
        <pc:picChg chg="add del">
          <ac:chgData name="chansw.wendy@outlook.com" userId="453300e896a1163d" providerId="LiveId" clId="{0BDDE796-3611-A34E-A7C0-C882FD2A3108}" dt="2024-12-21T12:58:57.405" v="31" actId="26606"/>
          <ac:picMkLst>
            <pc:docMk/>
            <pc:sldMk cId="3670682138" sldId="276"/>
            <ac:picMk id="12" creationId="{2EB248D8-CF52-4E79-8818-CCF3E9CD55AF}"/>
          </ac:picMkLst>
        </pc:picChg>
        <pc:picChg chg="add mod">
          <ac:chgData name="chansw.wendy@outlook.com" userId="453300e896a1163d" providerId="LiveId" clId="{0BDDE796-3611-A34E-A7C0-C882FD2A3108}" dt="2024-12-21T19:06:26.652" v="9355" actId="1076"/>
          <ac:picMkLst>
            <pc:docMk/>
            <pc:sldMk cId="3670682138" sldId="276"/>
            <ac:picMk id="13" creationId="{2BDB5448-54A0-94E5-C819-F00788A90843}"/>
          </ac:picMkLst>
        </pc:picChg>
        <pc:picChg chg="add del mod">
          <ac:chgData name="chansw.wendy@outlook.com" userId="453300e896a1163d" providerId="LiveId" clId="{0BDDE796-3611-A34E-A7C0-C882FD2A3108}" dt="2024-12-21T18:13:24.363" v="8680" actId="478"/>
          <ac:picMkLst>
            <pc:docMk/>
            <pc:sldMk cId="3670682138" sldId="276"/>
            <ac:picMk id="15" creationId="{27C02A7A-8DDC-C371-ECF1-A195966BC035}"/>
          </ac:picMkLst>
        </pc:picChg>
        <pc:picChg chg="add del mod">
          <ac:chgData name="chansw.wendy@outlook.com" userId="453300e896a1163d" providerId="LiveId" clId="{0BDDE796-3611-A34E-A7C0-C882FD2A3108}" dt="2024-12-21T18:13:23.705" v="8679" actId="478"/>
          <ac:picMkLst>
            <pc:docMk/>
            <pc:sldMk cId="3670682138" sldId="276"/>
            <ac:picMk id="17" creationId="{23477FE0-A7CA-6934-553F-72BDB5814D6C}"/>
          </ac:picMkLst>
        </pc:picChg>
        <pc:picChg chg="add del mod">
          <ac:chgData name="chansw.wendy@outlook.com" userId="453300e896a1163d" providerId="LiveId" clId="{0BDDE796-3611-A34E-A7C0-C882FD2A3108}" dt="2024-12-21T19:05:06.221" v="9351" actId="478"/>
          <ac:picMkLst>
            <pc:docMk/>
            <pc:sldMk cId="3670682138" sldId="276"/>
            <ac:picMk id="97" creationId="{20A745FE-3565-B04C-1872-96D55BC5BF51}"/>
          </ac:picMkLst>
        </pc:picChg>
        <pc:picChg chg="add del mod">
          <ac:chgData name="chansw.wendy@outlook.com" userId="453300e896a1163d" providerId="LiveId" clId="{0BDDE796-3611-A34E-A7C0-C882FD2A3108}" dt="2024-12-21T18:15:34.802" v="8780" actId="14100"/>
          <ac:picMkLst>
            <pc:docMk/>
            <pc:sldMk cId="3670682138" sldId="276"/>
            <ac:picMk id="2050" creationId="{995E1B3A-508A-8F1C-298E-080EA2BB10F7}"/>
          </ac:picMkLst>
        </pc:picChg>
      </pc:sldChg>
      <pc:sldChg chg="addSp delSp modSp mod">
        <pc:chgData name="chansw.wendy@outlook.com" userId="453300e896a1163d" providerId="LiveId" clId="{0BDDE796-3611-A34E-A7C0-C882FD2A3108}" dt="2024-12-22T00:48:12.934" v="14614" actId="20577"/>
        <pc:sldMkLst>
          <pc:docMk/>
          <pc:sldMk cId="3721429365" sldId="277"/>
        </pc:sldMkLst>
        <pc:spChg chg="mod">
          <ac:chgData name="chansw.wendy@outlook.com" userId="453300e896a1163d" providerId="LiveId" clId="{0BDDE796-3611-A34E-A7C0-C882FD2A3108}" dt="2024-12-21T23:38:35.775" v="14443" actId="1076"/>
          <ac:spMkLst>
            <pc:docMk/>
            <pc:sldMk cId="3721429365" sldId="277"/>
            <ac:spMk id="2" creationId="{28E6D83F-CBAB-776C-89E7-E8D31E7345CA}"/>
          </ac:spMkLst>
        </pc:spChg>
        <pc:spChg chg="add del mod">
          <ac:chgData name="chansw.wendy@outlook.com" userId="453300e896a1163d" providerId="LiveId" clId="{0BDDE796-3611-A34E-A7C0-C882FD2A3108}" dt="2024-12-21T21:47:34.391" v="11642"/>
          <ac:spMkLst>
            <pc:docMk/>
            <pc:sldMk cId="3721429365" sldId="277"/>
            <ac:spMk id="3" creationId="{90250E35-C2A0-0B87-DAFC-53E1C17D5637}"/>
          </ac:spMkLst>
        </pc:spChg>
        <pc:spChg chg="mod">
          <ac:chgData name="chansw.wendy@outlook.com" userId="453300e896a1163d" providerId="LiveId" clId="{0BDDE796-3611-A34E-A7C0-C882FD2A3108}" dt="2024-12-22T00:48:12.934" v="14614" actId="20577"/>
          <ac:spMkLst>
            <pc:docMk/>
            <pc:sldMk cId="3721429365" sldId="277"/>
            <ac:spMk id="8" creationId="{58C95E31-A4B7-6BE4-237D-9C322154CDA8}"/>
          </ac:spMkLst>
        </pc:spChg>
        <pc:picChg chg="add del mod">
          <ac:chgData name="chansw.wendy@outlook.com" userId="453300e896a1163d" providerId="LiveId" clId="{0BDDE796-3611-A34E-A7C0-C882FD2A3108}" dt="2024-12-21T19:26:00.037" v="9507" actId="478"/>
          <ac:picMkLst>
            <pc:docMk/>
            <pc:sldMk cId="3721429365" sldId="277"/>
            <ac:picMk id="3074" creationId="{88472223-E7F2-F41F-432A-030D5F251E22}"/>
          </ac:picMkLst>
        </pc:picChg>
      </pc:sldChg>
      <pc:sldChg chg="addSp delSp modSp mod">
        <pc:chgData name="chansw.wendy@outlook.com" userId="453300e896a1163d" providerId="LiveId" clId="{0BDDE796-3611-A34E-A7C0-C882FD2A3108}" dt="2024-12-21T23:38:08.217" v="14440" actId="1076"/>
        <pc:sldMkLst>
          <pc:docMk/>
          <pc:sldMk cId="1432377174" sldId="278"/>
        </pc:sldMkLst>
        <pc:spChg chg="add mod">
          <ac:chgData name="chansw.wendy@outlook.com" userId="453300e896a1163d" providerId="LiveId" clId="{0BDDE796-3611-A34E-A7C0-C882FD2A3108}" dt="2024-12-21T23:38:08.217" v="14440" actId="1076"/>
          <ac:spMkLst>
            <pc:docMk/>
            <pc:sldMk cId="1432377174" sldId="278"/>
            <ac:spMk id="4" creationId="{A20189C9-2A24-474C-0445-E7722A3848E6}"/>
          </ac:spMkLst>
        </pc:spChg>
        <pc:spChg chg="del mod">
          <ac:chgData name="chansw.wendy@outlook.com" userId="453300e896a1163d" providerId="LiveId" clId="{0BDDE796-3611-A34E-A7C0-C882FD2A3108}" dt="2024-12-21T20:58:45.996" v="10302" actId="12084"/>
          <ac:spMkLst>
            <pc:docMk/>
            <pc:sldMk cId="1432377174" sldId="278"/>
            <ac:spMk id="5" creationId="{19B84473-BB2A-FA1D-D54A-2E357EDF7776}"/>
          </ac:spMkLst>
        </pc:spChg>
        <pc:graphicFrameChg chg="add del mod">
          <ac:chgData name="chansw.wendy@outlook.com" userId="453300e896a1163d" providerId="LiveId" clId="{0BDDE796-3611-A34E-A7C0-C882FD2A3108}" dt="2024-12-21T21:30:13.670" v="11318" actId="478"/>
          <ac:graphicFrameMkLst>
            <pc:docMk/>
            <pc:sldMk cId="1432377174" sldId="278"/>
            <ac:graphicFrameMk id="3" creationId="{A2727AEF-9215-B5E9-50EE-826B26C113C5}"/>
          </ac:graphicFrameMkLst>
        </pc:graphicFrameChg>
      </pc:sldChg>
      <pc:sldChg chg="addSp delSp modSp mod">
        <pc:chgData name="chansw.wendy@outlook.com" userId="453300e896a1163d" providerId="LiveId" clId="{0BDDE796-3611-A34E-A7C0-C882FD2A3108}" dt="2024-12-21T23:11:08.487" v="14186" actId="2711"/>
        <pc:sldMkLst>
          <pc:docMk/>
          <pc:sldMk cId="2775061966" sldId="279"/>
        </pc:sldMkLst>
        <pc:spChg chg="mod">
          <ac:chgData name="chansw.wendy@outlook.com" userId="453300e896a1163d" providerId="LiveId" clId="{0BDDE796-3611-A34E-A7C0-C882FD2A3108}" dt="2024-12-21T22:57:48.800" v="14164" actId="14100"/>
          <ac:spMkLst>
            <pc:docMk/>
            <pc:sldMk cId="2775061966" sldId="279"/>
            <ac:spMk id="2" creationId="{CAEACBFC-D15D-C500-9D0B-D8B8105376C3}"/>
          </ac:spMkLst>
        </pc:spChg>
        <pc:spChg chg="del mod">
          <ac:chgData name="chansw.wendy@outlook.com" userId="453300e896a1163d" providerId="LiveId" clId="{0BDDE796-3611-A34E-A7C0-C882FD2A3108}" dt="2024-12-21T13:15:59.676" v="440" actId="478"/>
          <ac:spMkLst>
            <pc:docMk/>
            <pc:sldMk cId="2775061966" sldId="279"/>
            <ac:spMk id="3" creationId="{E70F02EA-9BEC-01A4-540D-0038439E0762}"/>
          </ac:spMkLst>
        </pc:spChg>
        <pc:spChg chg="del">
          <ac:chgData name="chansw.wendy@outlook.com" userId="453300e896a1163d" providerId="LiveId" clId="{0BDDE796-3611-A34E-A7C0-C882FD2A3108}" dt="2024-12-21T13:16:01.087" v="441" actId="478"/>
          <ac:spMkLst>
            <pc:docMk/>
            <pc:sldMk cId="2775061966" sldId="279"/>
            <ac:spMk id="4" creationId="{AD218077-80B7-6DE0-7E6C-22039F16C9BD}"/>
          </ac:spMkLst>
        </pc:spChg>
        <pc:spChg chg="add del mod">
          <ac:chgData name="chansw.wendy@outlook.com" userId="453300e896a1163d" providerId="LiveId" clId="{0BDDE796-3611-A34E-A7C0-C882FD2A3108}" dt="2024-12-21T13:16:11.636" v="446"/>
          <ac:spMkLst>
            <pc:docMk/>
            <pc:sldMk cId="2775061966" sldId="279"/>
            <ac:spMk id="6" creationId="{B6C81770-355C-723A-5747-505F7B67093A}"/>
          </ac:spMkLst>
        </pc:spChg>
        <pc:spChg chg="add del mod">
          <ac:chgData name="chansw.wendy@outlook.com" userId="453300e896a1163d" providerId="LiveId" clId="{0BDDE796-3611-A34E-A7C0-C882FD2A3108}" dt="2024-12-21T23:11:08.487" v="14186" actId="2711"/>
          <ac:spMkLst>
            <pc:docMk/>
            <pc:sldMk cId="2775061966" sldId="279"/>
            <ac:spMk id="7" creationId="{A771E8A2-13BB-43BC-5643-C4CD78C1B0B0}"/>
          </ac:spMkLst>
        </pc:spChg>
        <pc:graphicFrameChg chg="add mod">
          <ac:chgData name="chansw.wendy@outlook.com" userId="453300e896a1163d" providerId="LiveId" clId="{0BDDE796-3611-A34E-A7C0-C882FD2A3108}" dt="2024-12-21T20:57:59.583" v="10294" actId="12084"/>
          <ac:graphicFrameMkLst>
            <pc:docMk/>
            <pc:sldMk cId="2775061966" sldId="279"/>
            <ac:graphicFrameMk id="8" creationId="{5E37A101-EE5D-058E-D0EB-F10BBDDC06B5}"/>
          </ac:graphicFrameMkLst>
        </pc:graphicFrameChg>
        <pc:graphicFrameChg chg="add mod">
          <ac:chgData name="chansw.wendy@outlook.com" userId="453300e896a1163d" providerId="LiveId" clId="{0BDDE796-3611-A34E-A7C0-C882FD2A3108}" dt="2024-12-21T20:58:24.501" v="10299" actId="1076"/>
          <ac:graphicFrameMkLst>
            <pc:docMk/>
            <pc:sldMk cId="2775061966" sldId="279"/>
            <ac:graphicFrameMk id="9" creationId="{59D8FADD-B59F-ACE2-DA7E-C719C511C2A2}"/>
          </ac:graphicFrameMkLst>
        </pc:graphicFrameChg>
        <pc:picChg chg="del">
          <ac:chgData name="chansw.wendy@outlook.com" userId="453300e896a1163d" providerId="LiveId" clId="{0BDDE796-3611-A34E-A7C0-C882FD2A3108}" dt="2024-12-21T12:58:37.856" v="24" actId="21"/>
          <ac:picMkLst>
            <pc:docMk/>
            <pc:sldMk cId="2775061966" sldId="279"/>
            <ac:picMk id="5" creationId="{52ED798B-C833-E97A-6315-BCD36F36D63B}"/>
          </ac:picMkLst>
        </pc:picChg>
      </pc:sldChg>
      <pc:sldChg chg="delSp modSp mod">
        <pc:chgData name="chansw.wendy@outlook.com" userId="453300e896a1163d" providerId="LiveId" clId="{0BDDE796-3611-A34E-A7C0-C882FD2A3108}" dt="2024-12-22T00:34:26.272" v="14538" actId="20577"/>
        <pc:sldMkLst>
          <pc:docMk/>
          <pc:sldMk cId="3750927940" sldId="280"/>
        </pc:sldMkLst>
        <pc:spChg chg="mod">
          <ac:chgData name="chansw.wendy@outlook.com" userId="453300e896a1163d" providerId="LiveId" clId="{0BDDE796-3611-A34E-A7C0-C882FD2A3108}" dt="2024-12-21T22:57:26.670" v="14160" actId="14100"/>
          <ac:spMkLst>
            <pc:docMk/>
            <pc:sldMk cId="3750927940" sldId="280"/>
            <ac:spMk id="2" creationId="{40E02B9B-4370-F1F7-448C-0A123A1E82D5}"/>
          </ac:spMkLst>
        </pc:spChg>
        <pc:spChg chg="mod">
          <ac:chgData name="chansw.wendy@outlook.com" userId="453300e896a1163d" providerId="LiveId" clId="{0BDDE796-3611-A34E-A7C0-C882FD2A3108}" dt="2024-12-22T00:34:26.272" v="14538" actId="20577"/>
          <ac:spMkLst>
            <pc:docMk/>
            <pc:sldMk cId="3750927940" sldId="280"/>
            <ac:spMk id="3" creationId="{C637E7D2-A673-221B-29C0-59091603973A}"/>
          </ac:spMkLst>
        </pc:spChg>
        <pc:spChg chg="del mod">
          <ac:chgData name="chansw.wendy@outlook.com" userId="453300e896a1163d" providerId="LiveId" clId="{0BDDE796-3611-A34E-A7C0-C882FD2A3108}" dt="2024-12-21T13:12:44.014" v="391" actId="478"/>
          <ac:spMkLst>
            <pc:docMk/>
            <pc:sldMk cId="3750927940" sldId="280"/>
            <ac:spMk id="4" creationId="{1540D56D-39E6-7A15-46F5-09A93993714D}"/>
          </ac:spMkLst>
        </pc:spChg>
      </pc:sldChg>
      <pc:sldChg chg="addSp delSp modSp mod">
        <pc:chgData name="chansw.wendy@outlook.com" userId="453300e896a1163d" providerId="LiveId" clId="{0BDDE796-3611-A34E-A7C0-C882FD2A3108}" dt="2024-12-21T23:38:02.198" v="14439" actId="20577"/>
        <pc:sldMkLst>
          <pc:docMk/>
          <pc:sldMk cId="843856133" sldId="281"/>
        </pc:sldMkLst>
        <pc:spChg chg="mod">
          <ac:chgData name="chansw.wendy@outlook.com" userId="453300e896a1163d" providerId="LiveId" clId="{0BDDE796-3611-A34E-A7C0-C882FD2A3108}" dt="2024-12-21T22:57:44.020" v="14163" actId="14100"/>
          <ac:spMkLst>
            <pc:docMk/>
            <pc:sldMk cId="843856133" sldId="281"/>
            <ac:spMk id="2" creationId="{7F6B6EFF-68C7-4E5E-A367-AFC90664A85C}"/>
          </ac:spMkLst>
        </pc:spChg>
        <pc:spChg chg="del">
          <ac:chgData name="chansw.wendy@outlook.com" userId="453300e896a1163d" providerId="LiveId" clId="{0BDDE796-3611-A34E-A7C0-C882FD2A3108}" dt="2024-12-21T19:27:04.305" v="9574" actId="478"/>
          <ac:spMkLst>
            <pc:docMk/>
            <pc:sldMk cId="843856133" sldId="281"/>
            <ac:spMk id="3" creationId="{2960568C-89AF-BB66-4E57-64E948B97F67}"/>
          </ac:spMkLst>
        </pc:spChg>
        <pc:spChg chg="add del mod">
          <ac:chgData name="chansw.wendy@outlook.com" userId="453300e896a1163d" providerId="LiveId" clId="{0BDDE796-3611-A34E-A7C0-C882FD2A3108}" dt="2024-12-21T13:13:35.027" v="401" actId="478"/>
          <ac:spMkLst>
            <pc:docMk/>
            <pc:sldMk cId="843856133" sldId="281"/>
            <ac:spMk id="4" creationId="{D1606AEB-39FF-42ED-9C94-DF4F847E2E5A}"/>
          </ac:spMkLst>
        </pc:spChg>
        <pc:spChg chg="add del mod">
          <ac:chgData name="chansw.wendy@outlook.com" userId="453300e896a1163d" providerId="LiveId" clId="{0BDDE796-3611-A34E-A7C0-C882FD2A3108}" dt="2024-12-21T22:36:44.914" v="13586"/>
          <ac:spMkLst>
            <pc:docMk/>
            <pc:sldMk cId="843856133" sldId="281"/>
            <ac:spMk id="5" creationId="{25B0C832-8F0B-8040-4D8F-7A55FECC6F24}"/>
          </ac:spMkLst>
        </pc:spChg>
        <pc:spChg chg="add del mod">
          <ac:chgData name="chansw.wendy@outlook.com" userId="453300e896a1163d" providerId="LiveId" clId="{0BDDE796-3611-A34E-A7C0-C882FD2A3108}" dt="2024-12-21T21:45:42.809" v="11567"/>
          <ac:spMkLst>
            <pc:docMk/>
            <pc:sldMk cId="843856133" sldId="281"/>
            <ac:spMk id="6" creationId="{FE1535EF-7020-094B-92DE-27CA4A79208A}"/>
          </ac:spMkLst>
        </pc:spChg>
        <pc:spChg chg="add mod">
          <ac:chgData name="chansw.wendy@outlook.com" userId="453300e896a1163d" providerId="LiveId" clId="{0BDDE796-3611-A34E-A7C0-C882FD2A3108}" dt="2024-12-21T23:38:02.198" v="14439" actId="20577"/>
          <ac:spMkLst>
            <pc:docMk/>
            <pc:sldMk cId="843856133" sldId="281"/>
            <ac:spMk id="7" creationId="{E4318509-CD94-6FDA-20A6-9BA1AE0E8F21}"/>
          </ac:spMkLst>
        </pc:spChg>
      </pc:sldChg>
      <pc:sldChg chg="modSp mod">
        <pc:chgData name="chansw.wendy@outlook.com" userId="453300e896a1163d" providerId="LiveId" clId="{0BDDE796-3611-A34E-A7C0-C882FD2A3108}" dt="2024-12-22T00:11:58.064" v="14505" actId="20577"/>
        <pc:sldMkLst>
          <pc:docMk/>
          <pc:sldMk cId="3170710081" sldId="282"/>
        </pc:sldMkLst>
        <pc:spChg chg="mod">
          <ac:chgData name="chansw.wendy@outlook.com" userId="453300e896a1163d" providerId="LiveId" clId="{0BDDE796-3611-A34E-A7C0-C882FD2A3108}" dt="2024-12-22T00:11:58.064" v="14505" actId="20577"/>
          <ac:spMkLst>
            <pc:docMk/>
            <pc:sldMk cId="3170710081" sldId="282"/>
            <ac:spMk id="19" creationId="{8C953E3A-66AE-0C21-D650-5F0459E47D4A}"/>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AI</a:t>
            </a:r>
            <a:r>
              <a:rPr lang="en-US" baseline="0" dirty="0"/>
              <a:t> </a:t>
            </a:r>
            <a:r>
              <a:rPr lang="en-US" dirty="0"/>
              <a:t>or Gen AI adoption</a:t>
            </a:r>
            <a:r>
              <a:rPr lang="en-US" baseline="0" dirty="0"/>
              <a:t> </a:t>
            </a:r>
            <a:r>
              <a:rPr lang="en-US" dirty="0"/>
              <a:t>at least 1 business function (% of respondents)</a:t>
            </a:r>
            <a:r>
              <a:rPr lang="en-US" baseline="0" dirty="0"/>
              <a:t> </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AI</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Sheet1!$A$2:$A$6</c:f>
              <c:numCache>
                <c:formatCode>General</c:formatCode>
                <c:ptCount val="5"/>
                <c:pt idx="0">
                  <c:v>2020</c:v>
                </c:pt>
                <c:pt idx="1">
                  <c:v>2021</c:v>
                </c:pt>
                <c:pt idx="2">
                  <c:v>2022</c:v>
                </c:pt>
                <c:pt idx="3">
                  <c:v>2023</c:v>
                </c:pt>
                <c:pt idx="4">
                  <c:v>2024</c:v>
                </c:pt>
              </c:numCache>
            </c:numRef>
          </c:cat>
          <c:val>
            <c:numRef>
              <c:f>Sheet1!$B$2:$B$6</c:f>
              <c:numCache>
                <c:formatCode>General</c:formatCode>
                <c:ptCount val="5"/>
                <c:pt idx="0">
                  <c:v>50</c:v>
                </c:pt>
                <c:pt idx="1">
                  <c:v>56</c:v>
                </c:pt>
                <c:pt idx="2">
                  <c:v>50</c:v>
                </c:pt>
                <c:pt idx="3">
                  <c:v>55</c:v>
                </c:pt>
                <c:pt idx="4">
                  <c:v>72</c:v>
                </c:pt>
              </c:numCache>
            </c:numRef>
          </c:val>
          <c:smooth val="0"/>
          <c:extLst>
            <c:ext xmlns:c16="http://schemas.microsoft.com/office/drawing/2014/chart" uri="{C3380CC4-5D6E-409C-BE32-E72D297353CC}">
              <c16:uniqueId val="{00000000-B523-D74E-8850-02503A4A1910}"/>
            </c:ext>
          </c:extLst>
        </c:ser>
        <c:ser>
          <c:idx val="1"/>
          <c:order val="1"/>
          <c:tx>
            <c:strRef>
              <c:f>Sheet1!$C$1</c:f>
              <c:strCache>
                <c:ptCount val="1"/>
                <c:pt idx="0">
                  <c:v>Gen AI</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Sheet1!$A$2:$A$6</c:f>
              <c:numCache>
                <c:formatCode>General</c:formatCode>
                <c:ptCount val="5"/>
                <c:pt idx="0">
                  <c:v>2020</c:v>
                </c:pt>
                <c:pt idx="1">
                  <c:v>2021</c:v>
                </c:pt>
                <c:pt idx="2">
                  <c:v>2022</c:v>
                </c:pt>
                <c:pt idx="3">
                  <c:v>2023</c:v>
                </c:pt>
                <c:pt idx="4">
                  <c:v>2024</c:v>
                </c:pt>
              </c:numCache>
            </c:numRef>
          </c:cat>
          <c:val>
            <c:numRef>
              <c:f>Sheet1!$C$2:$C$6</c:f>
              <c:numCache>
                <c:formatCode>General</c:formatCode>
                <c:ptCount val="5"/>
                <c:pt idx="3">
                  <c:v>33</c:v>
                </c:pt>
                <c:pt idx="4">
                  <c:v>65</c:v>
                </c:pt>
              </c:numCache>
            </c:numRef>
          </c:val>
          <c:smooth val="0"/>
          <c:extLst>
            <c:ext xmlns:c16="http://schemas.microsoft.com/office/drawing/2014/chart" uri="{C3380CC4-5D6E-409C-BE32-E72D297353CC}">
              <c16:uniqueId val="{00000001-B523-D74E-8850-02503A4A1910}"/>
            </c:ext>
          </c:extLst>
        </c:ser>
        <c:dLbls>
          <c:dLblPos val="ctr"/>
          <c:showLegendKey val="0"/>
          <c:showVal val="1"/>
          <c:showCatName val="0"/>
          <c:showSerName val="0"/>
          <c:showPercent val="0"/>
          <c:showBubbleSize val="0"/>
        </c:dLbls>
        <c:smooth val="0"/>
        <c:axId val="1953843088"/>
        <c:axId val="1493474799"/>
      </c:lineChart>
      <c:catAx>
        <c:axId val="19538430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93474799"/>
        <c:crosses val="autoZero"/>
        <c:auto val="1"/>
        <c:lblAlgn val="ctr"/>
        <c:lblOffset val="100"/>
        <c:noMultiLvlLbl val="0"/>
      </c:catAx>
      <c:valAx>
        <c:axId val="14934747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9538430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142121-108E-3E42-9F8F-F2CA0CE8F0F8}" type="doc">
      <dgm:prSet loTypeId="urn:microsoft.com/office/officeart/2008/layout/LinedList" loCatId="" qsTypeId="urn:microsoft.com/office/officeart/2005/8/quickstyle/simple4" qsCatId="simple" csTypeId="urn:microsoft.com/office/officeart/2005/8/colors/colorful5" csCatId="colorful" phldr="1"/>
      <dgm:spPr/>
      <dgm:t>
        <a:bodyPr/>
        <a:lstStyle/>
        <a:p>
          <a:endParaRPr lang="en-GB"/>
        </a:p>
      </dgm:t>
    </dgm:pt>
    <dgm:pt modelId="{D34AEBBF-25DA-024B-ADC9-6694A66D919C}">
      <dgm:prSet phldrT="[Text]"/>
      <dgm:spPr/>
      <dgm:t>
        <a:bodyPr/>
        <a:lstStyle/>
        <a:p>
          <a:r>
            <a:rPr lang="en-GB" dirty="0"/>
            <a:t>1 Artificial Intelligence (AI) in today’s business and operating environment</a:t>
          </a:r>
        </a:p>
      </dgm:t>
    </dgm:pt>
    <dgm:pt modelId="{E0769D4B-4848-2248-B3D5-C89841C08573}" type="parTrans" cxnId="{84E29564-053A-E545-A372-783D1E57CCC0}">
      <dgm:prSet/>
      <dgm:spPr/>
      <dgm:t>
        <a:bodyPr/>
        <a:lstStyle/>
        <a:p>
          <a:endParaRPr lang="en-GB"/>
        </a:p>
      </dgm:t>
    </dgm:pt>
    <dgm:pt modelId="{C65B8475-19AB-914D-BE3E-3ED5C3046CE2}" type="sibTrans" cxnId="{84E29564-053A-E545-A372-783D1E57CCC0}">
      <dgm:prSet/>
      <dgm:spPr/>
      <dgm:t>
        <a:bodyPr/>
        <a:lstStyle/>
        <a:p>
          <a:endParaRPr lang="en-GB"/>
        </a:p>
      </dgm:t>
    </dgm:pt>
    <dgm:pt modelId="{3E8248F1-15A7-5A41-93DD-6E048923ED90}">
      <dgm:prSet phldrT="[Text]"/>
      <dgm:spPr/>
      <dgm:t>
        <a:bodyPr/>
        <a:lstStyle/>
        <a:p>
          <a:r>
            <a:rPr lang="en-GB" dirty="0"/>
            <a:t>2. Market trend of AI in </a:t>
          </a:r>
          <a:r>
            <a:rPr lang="en-GB" dirty="0">
              <a:solidFill>
                <a:schemeClr val="tx1"/>
              </a:solidFill>
            </a:rPr>
            <a:t>Human Resource Management (HRM) and </a:t>
          </a:r>
          <a:r>
            <a:rPr lang="en-GB" dirty="0"/>
            <a:t>its implementation in recruitment and selection (RS)</a:t>
          </a:r>
        </a:p>
      </dgm:t>
    </dgm:pt>
    <dgm:pt modelId="{22881686-37F3-2645-A8B7-EC3F081E05D2}" type="parTrans" cxnId="{C34590C7-3FA6-534D-A515-CDA434B753B5}">
      <dgm:prSet/>
      <dgm:spPr/>
      <dgm:t>
        <a:bodyPr/>
        <a:lstStyle/>
        <a:p>
          <a:endParaRPr lang="en-GB"/>
        </a:p>
      </dgm:t>
    </dgm:pt>
    <dgm:pt modelId="{35DB65EE-5FAD-7540-A026-3958BE4451DD}" type="sibTrans" cxnId="{C34590C7-3FA6-534D-A515-CDA434B753B5}">
      <dgm:prSet/>
      <dgm:spPr/>
      <dgm:t>
        <a:bodyPr/>
        <a:lstStyle/>
        <a:p>
          <a:endParaRPr lang="en-GB"/>
        </a:p>
      </dgm:t>
    </dgm:pt>
    <dgm:pt modelId="{6D834B1A-F4C6-204E-88E5-B5B25BC06CE9}">
      <dgm:prSet phldrT="[Text]"/>
      <dgm:spPr/>
      <dgm:t>
        <a:bodyPr/>
        <a:lstStyle/>
        <a:p>
          <a:r>
            <a:rPr lang="en-US" dirty="0"/>
            <a:t>3. Insight and significance of AI implementation in RS</a:t>
          </a:r>
          <a:endParaRPr lang="en-GB" dirty="0"/>
        </a:p>
      </dgm:t>
    </dgm:pt>
    <dgm:pt modelId="{269BD785-ED5A-5B4B-900F-0ADC21E37672}" type="parTrans" cxnId="{8275833D-5B39-9A4B-B9D0-8BFE66A9F540}">
      <dgm:prSet/>
      <dgm:spPr/>
      <dgm:t>
        <a:bodyPr/>
        <a:lstStyle/>
        <a:p>
          <a:endParaRPr lang="en-GB"/>
        </a:p>
      </dgm:t>
    </dgm:pt>
    <dgm:pt modelId="{1ED7B8EF-2B26-9047-83DB-A7FBFCF6FAE4}" type="sibTrans" cxnId="{8275833D-5B39-9A4B-B9D0-8BFE66A9F540}">
      <dgm:prSet/>
      <dgm:spPr/>
      <dgm:t>
        <a:bodyPr/>
        <a:lstStyle/>
        <a:p>
          <a:endParaRPr lang="en-GB"/>
        </a:p>
      </dgm:t>
    </dgm:pt>
    <dgm:pt modelId="{519E95D9-66EC-C346-9A5A-1FD24AE6746D}">
      <dgm:prSet/>
      <dgm:spPr/>
      <dgm:t>
        <a:bodyPr/>
        <a:lstStyle/>
        <a:p>
          <a:r>
            <a:rPr lang="en-GB" dirty="0"/>
            <a:t>4. Strategies of </a:t>
          </a:r>
          <a:r>
            <a:rPr lang="en-GB" dirty="0">
              <a:solidFill>
                <a:schemeClr val="tx1"/>
              </a:solidFill>
            </a:rPr>
            <a:t>AI using AI in RS</a:t>
          </a:r>
        </a:p>
      </dgm:t>
    </dgm:pt>
    <dgm:pt modelId="{A9A92B81-3119-2348-BEEE-431085EEF4A6}" type="parTrans" cxnId="{3BC32459-9D06-7B46-BB93-57C33C879D61}">
      <dgm:prSet/>
      <dgm:spPr/>
      <dgm:t>
        <a:bodyPr/>
        <a:lstStyle/>
        <a:p>
          <a:endParaRPr lang="en-GB"/>
        </a:p>
      </dgm:t>
    </dgm:pt>
    <dgm:pt modelId="{673EB9EC-3421-AF46-B0EA-C3314190FCCD}" type="sibTrans" cxnId="{3BC32459-9D06-7B46-BB93-57C33C879D61}">
      <dgm:prSet/>
      <dgm:spPr/>
      <dgm:t>
        <a:bodyPr/>
        <a:lstStyle/>
        <a:p>
          <a:endParaRPr lang="en-GB"/>
        </a:p>
      </dgm:t>
    </dgm:pt>
    <dgm:pt modelId="{27CFB1D6-1278-4B4D-B2A3-DA2BC2D645D0}">
      <dgm:prSet/>
      <dgm:spPr/>
      <dgm:t>
        <a:bodyPr/>
        <a:lstStyle/>
        <a:p>
          <a:r>
            <a:rPr lang="en-GB" dirty="0"/>
            <a:t>5. Implication of </a:t>
          </a:r>
          <a:r>
            <a:rPr lang="en-GB" dirty="0">
              <a:solidFill>
                <a:schemeClr val="tx1"/>
              </a:solidFill>
            </a:rPr>
            <a:t>implementing AI in RS</a:t>
          </a:r>
        </a:p>
      </dgm:t>
    </dgm:pt>
    <dgm:pt modelId="{3365806B-0679-5444-B5E4-9F651219D9F7}" type="parTrans" cxnId="{E1AC330B-222A-BF4D-87FE-FE5320EB50D2}">
      <dgm:prSet/>
      <dgm:spPr/>
      <dgm:t>
        <a:bodyPr/>
        <a:lstStyle/>
        <a:p>
          <a:endParaRPr lang="en-GB"/>
        </a:p>
      </dgm:t>
    </dgm:pt>
    <dgm:pt modelId="{A513E0FE-8B1A-9144-9032-16750F073D07}" type="sibTrans" cxnId="{E1AC330B-222A-BF4D-87FE-FE5320EB50D2}">
      <dgm:prSet/>
      <dgm:spPr/>
      <dgm:t>
        <a:bodyPr/>
        <a:lstStyle/>
        <a:p>
          <a:endParaRPr lang="en-GB"/>
        </a:p>
      </dgm:t>
    </dgm:pt>
    <dgm:pt modelId="{F121933F-B817-1747-835C-B70488A66A13}">
      <dgm:prSet/>
      <dgm:spPr/>
      <dgm:t>
        <a:bodyPr/>
        <a:lstStyle/>
        <a:p>
          <a:r>
            <a:rPr lang="en-GB" dirty="0"/>
            <a:t>6. Challenges for </a:t>
          </a:r>
          <a:r>
            <a:rPr lang="en-GB" dirty="0">
              <a:solidFill>
                <a:schemeClr val="tx1"/>
              </a:solidFill>
            </a:rPr>
            <a:t>AI’s implementation in RS</a:t>
          </a:r>
        </a:p>
      </dgm:t>
    </dgm:pt>
    <dgm:pt modelId="{C316B5F6-83DC-C543-A2F3-E86A3ED6AB34}" type="parTrans" cxnId="{BB5A2EA1-F92E-5945-A2CB-7300EF60177D}">
      <dgm:prSet/>
      <dgm:spPr/>
      <dgm:t>
        <a:bodyPr/>
        <a:lstStyle/>
        <a:p>
          <a:endParaRPr lang="en-GB"/>
        </a:p>
      </dgm:t>
    </dgm:pt>
    <dgm:pt modelId="{622E3285-2229-EE4B-8F6C-CDB52B688014}" type="sibTrans" cxnId="{BB5A2EA1-F92E-5945-A2CB-7300EF60177D}">
      <dgm:prSet/>
      <dgm:spPr/>
      <dgm:t>
        <a:bodyPr/>
        <a:lstStyle/>
        <a:p>
          <a:endParaRPr lang="en-GB"/>
        </a:p>
      </dgm:t>
    </dgm:pt>
    <dgm:pt modelId="{83598718-EBDF-9741-A30A-33236953660B}">
      <dgm:prSet/>
      <dgm:spPr/>
      <dgm:t>
        <a:bodyPr/>
        <a:lstStyle/>
        <a:p>
          <a:r>
            <a:rPr lang="en-GB" dirty="0"/>
            <a:t>8. Recommendation for HR leaders</a:t>
          </a:r>
        </a:p>
      </dgm:t>
    </dgm:pt>
    <dgm:pt modelId="{B47B50D3-51DF-8D4F-AB97-5F5E65F42067}" type="parTrans" cxnId="{1C16CF40-E83D-E142-93BF-53FA09FD0130}">
      <dgm:prSet/>
      <dgm:spPr/>
      <dgm:t>
        <a:bodyPr/>
        <a:lstStyle/>
        <a:p>
          <a:endParaRPr lang="en-GB"/>
        </a:p>
      </dgm:t>
    </dgm:pt>
    <dgm:pt modelId="{0C4AD8EB-DCA4-6F4D-84A2-9E71101F09E0}" type="sibTrans" cxnId="{1C16CF40-E83D-E142-93BF-53FA09FD0130}">
      <dgm:prSet/>
      <dgm:spPr/>
      <dgm:t>
        <a:bodyPr/>
        <a:lstStyle/>
        <a:p>
          <a:endParaRPr lang="en-GB"/>
        </a:p>
      </dgm:t>
    </dgm:pt>
    <dgm:pt modelId="{0FB072E7-DA81-894B-8BEF-59170F95A00B}">
      <dgm:prSet/>
      <dgm:spPr/>
      <dgm:t>
        <a:bodyPr/>
        <a:lstStyle/>
        <a:p>
          <a:r>
            <a:rPr lang="en-GB" dirty="0"/>
            <a:t>7. Best Practice and Failure Case</a:t>
          </a:r>
        </a:p>
      </dgm:t>
    </dgm:pt>
    <dgm:pt modelId="{286933C5-68FF-484D-A481-FC71330D1B4F}" type="sibTrans" cxnId="{EA3C4963-D55B-CA43-A227-04D239CD4939}">
      <dgm:prSet/>
      <dgm:spPr/>
      <dgm:t>
        <a:bodyPr/>
        <a:lstStyle/>
        <a:p>
          <a:endParaRPr lang="en-GB"/>
        </a:p>
      </dgm:t>
    </dgm:pt>
    <dgm:pt modelId="{5F3F36C8-28CD-F248-9091-73C7766CFB62}" type="parTrans" cxnId="{EA3C4963-D55B-CA43-A227-04D239CD4939}">
      <dgm:prSet/>
      <dgm:spPr/>
      <dgm:t>
        <a:bodyPr/>
        <a:lstStyle/>
        <a:p>
          <a:endParaRPr lang="en-GB"/>
        </a:p>
      </dgm:t>
    </dgm:pt>
    <dgm:pt modelId="{C5700736-F64E-B342-B974-5C21DD5A58B3}" type="pres">
      <dgm:prSet presAssocID="{08142121-108E-3E42-9F8F-F2CA0CE8F0F8}" presName="vert0" presStyleCnt="0">
        <dgm:presLayoutVars>
          <dgm:dir/>
          <dgm:animOne val="branch"/>
          <dgm:animLvl val="lvl"/>
        </dgm:presLayoutVars>
      </dgm:prSet>
      <dgm:spPr/>
    </dgm:pt>
    <dgm:pt modelId="{C548BE5C-0963-434B-8936-2A21F2F96B27}" type="pres">
      <dgm:prSet presAssocID="{D34AEBBF-25DA-024B-ADC9-6694A66D919C}" presName="thickLine" presStyleLbl="alignNode1" presStyleIdx="0" presStyleCnt="8"/>
      <dgm:spPr/>
    </dgm:pt>
    <dgm:pt modelId="{776C3F3E-0BB6-454E-80F6-5EDC5F10D993}" type="pres">
      <dgm:prSet presAssocID="{D34AEBBF-25DA-024B-ADC9-6694A66D919C}" presName="horz1" presStyleCnt="0"/>
      <dgm:spPr/>
    </dgm:pt>
    <dgm:pt modelId="{0A73CC57-7470-5944-A27C-BCCF6C37F17C}" type="pres">
      <dgm:prSet presAssocID="{D34AEBBF-25DA-024B-ADC9-6694A66D919C}" presName="tx1" presStyleLbl="revTx" presStyleIdx="0" presStyleCnt="8"/>
      <dgm:spPr/>
    </dgm:pt>
    <dgm:pt modelId="{0BE95ECD-4B4E-204A-9806-80D790FCB6D3}" type="pres">
      <dgm:prSet presAssocID="{D34AEBBF-25DA-024B-ADC9-6694A66D919C}" presName="vert1" presStyleCnt="0"/>
      <dgm:spPr/>
    </dgm:pt>
    <dgm:pt modelId="{F1214A45-AD61-B24E-881F-5D4948C42A77}" type="pres">
      <dgm:prSet presAssocID="{3E8248F1-15A7-5A41-93DD-6E048923ED90}" presName="thickLine" presStyleLbl="alignNode1" presStyleIdx="1" presStyleCnt="8"/>
      <dgm:spPr/>
    </dgm:pt>
    <dgm:pt modelId="{908F04A1-ADB5-7742-8C9F-92DD195A617A}" type="pres">
      <dgm:prSet presAssocID="{3E8248F1-15A7-5A41-93DD-6E048923ED90}" presName="horz1" presStyleCnt="0"/>
      <dgm:spPr/>
    </dgm:pt>
    <dgm:pt modelId="{332B6B8A-801C-C546-88F9-334E4DE40FB7}" type="pres">
      <dgm:prSet presAssocID="{3E8248F1-15A7-5A41-93DD-6E048923ED90}" presName="tx1" presStyleLbl="revTx" presStyleIdx="1" presStyleCnt="8"/>
      <dgm:spPr/>
    </dgm:pt>
    <dgm:pt modelId="{893FA43F-0B8F-8847-AFF1-8B0918ACA6EA}" type="pres">
      <dgm:prSet presAssocID="{3E8248F1-15A7-5A41-93DD-6E048923ED90}" presName="vert1" presStyleCnt="0"/>
      <dgm:spPr/>
    </dgm:pt>
    <dgm:pt modelId="{49ED6ADD-9015-844F-AA79-5C914A1745A8}" type="pres">
      <dgm:prSet presAssocID="{6D834B1A-F4C6-204E-88E5-B5B25BC06CE9}" presName="thickLine" presStyleLbl="alignNode1" presStyleIdx="2" presStyleCnt="8"/>
      <dgm:spPr/>
    </dgm:pt>
    <dgm:pt modelId="{B780ED51-AFD0-FA47-8A84-8CF530D69E0C}" type="pres">
      <dgm:prSet presAssocID="{6D834B1A-F4C6-204E-88E5-B5B25BC06CE9}" presName="horz1" presStyleCnt="0"/>
      <dgm:spPr/>
    </dgm:pt>
    <dgm:pt modelId="{0B74B642-5936-154D-97BD-AEC3FD5D330C}" type="pres">
      <dgm:prSet presAssocID="{6D834B1A-F4C6-204E-88E5-B5B25BC06CE9}" presName="tx1" presStyleLbl="revTx" presStyleIdx="2" presStyleCnt="8"/>
      <dgm:spPr/>
    </dgm:pt>
    <dgm:pt modelId="{2FFDC679-3BA2-B042-943D-3E412185F612}" type="pres">
      <dgm:prSet presAssocID="{6D834B1A-F4C6-204E-88E5-B5B25BC06CE9}" presName="vert1" presStyleCnt="0"/>
      <dgm:spPr/>
    </dgm:pt>
    <dgm:pt modelId="{BF66DC7C-77F0-EA49-AC61-9E48F971AAB4}" type="pres">
      <dgm:prSet presAssocID="{519E95D9-66EC-C346-9A5A-1FD24AE6746D}" presName="thickLine" presStyleLbl="alignNode1" presStyleIdx="3" presStyleCnt="8"/>
      <dgm:spPr/>
    </dgm:pt>
    <dgm:pt modelId="{A7207912-94C2-1942-853D-AE3B3E685D9C}" type="pres">
      <dgm:prSet presAssocID="{519E95D9-66EC-C346-9A5A-1FD24AE6746D}" presName="horz1" presStyleCnt="0"/>
      <dgm:spPr/>
    </dgm:pt>
    <dgm:pt modelId="{35679BDB-5553-154F-8AC0-48A081B2CE36}" type="pres">
      <dgm:prSet presAssocID="{519E95D9-66EC-C346-9A5A-1FD24AE6746D}" presName="tx1" presStyleLbl="revTx" presStyleIdx="3" presStyleCnt="8"/>
      <dgm:spPr/>
    </dgm:pt>
    <dgm:pt modelId="{89AB535E-DA9D-9744-8EE1-F6F0851D9B8B}" type="pres">
      <dgm:prSet presAssocID="{519E95D9-66EC-C346-9A5A-1FD24AE6746D}" presName="vert1" presStyleCnt="0"/>
      <dgm:spPr/>
    </dgm:pt>
    <dgm:pt modelId="{B5E43D92-D751-2D46-A7B9-267FF44C1898}" type="pres">
      <dgm:prSet presAssocID="{27CFB1D6-1278-4B4D-B2A3-DA2BC2D645D0}" presName="thickLine" presStyleLbl="alignNode1" presStyleIdx="4" presStyleCnt="8"/>
      <dgm:spPr/>
    </dgm:pt>
    <dgm:pt modelId="{BE5C8183-059D-5848-BFE6-3A0A1D4EED4D}" type="pres">
      <dgm:prSet presAssocID="{27CFB1D6-1278-4B4D-B2A3-DA2BC2D645D0}" presName="horz1" presStyleCnt="0"/>
      <dgm:spPr/>
    </dgm:pt>
    <dgm:pt modelId="{21C099C3-7B1C-8447-958B-A8FF43185718}" type="pres">
      <dgm:prSet presAssocID="{27CFB1D6-1278-4B4D-B2A3-DA2BC2D645D0}" presName="tx1" presStyleLbl="revTx" presStyleIdx="4" presStyleCnt="8"/>
      <dgm:spPr/>
    </dgm:pt>
    <dgm:pt modelId="{1B8A287D-17A5-C244-B695-03512B051555}" type="pres">
      <dgm:prSet presAssocID="{27CFB1D6-1278-4B4D-B2A3-DA2BC2D645D0}" presName="vert1" presStyleCnt="0"/>
      <dgm:spPr/>
    </dgm:pt>
    <dgm:pt modelId="{F2F9EF3A-8674-1C40-B5FC-45A13EF4B7F5}" type="pres">
      <dgm:prSet presAssocID="{F121933F-B817-1747-835C-B70488A66A13}" presName="thickLine" presStyleLbl="alignNode1" presStyleIdx="5" presStyleCnt="8"/>
      <dgm:spPr/>
    </dgm:pt>
    <dgm:pt modelId="{F441175A-6227-1142-9271-8EC3F12F6990}" type="pres">
      <dgm:prSet presAssocID="{F121933F-B817-1747-835C-B70488A66A13}" presName="horz1" presStyleCnt="0"/>
      <dgm:spPr/>
    </dgm:pt>
    <dgm:pt modelId="{650CC420-B519-394A-A90F-D760CB5CB24F}" type="pres">
      <dgm:prSet presAssocID="{F121933F-B817-1747-835C-B70488A66A13}" presName="tx1" presStyleLbl="revTx" presStyleIdx="5" presStyleCnt="8"/>
      <dgm:spPr/>
    </dgm:pt>
    <dgm:pt modelId="{184BCB16-B96A-024D-96A5-2C66F9226C57}" type="pres">
      <dgm:prSet presAssocID="{F121933F-B817-1747-835C-B70488A66A13}" presName="vert1" presStyleCnt="0"/>
      <dgm:spPr/>
    </dgm:pt>
    <dgm:pt modelId="{D6C62715-DC5E-E24B-A101-4C5F1E92B6D8}" type="pres">
      <dgm:prSet presAssocID="{0FB072E7-DA81-894B-8BEF-59170F95A00B}" presName="thickLine" presStyleLbl="alignNode1" presStyleIdx="6" presStyleCnt="8"/>
      <dgm:spPr/>
    </dgm:pt>
    <dgm:pt modelId="{EA1B3999-67E5-E942-8CB4-AEEA28DADA27}" type="pres">
      <dgm:prSet presAssocID="{0FB072E7-DA81-894B-8BEF-59170F95A00B}" presName="horz1" presStyleCnt="0"/>
      <dgm:spPr/>
    </dgm:pt>
    <dgm:pt modelId="{9862CA65-8617-9A4B-9620-5B1E8E8935C4}" type="pres">
      <dgm:prSet presAssocID="{0FB072E7-DA81-894B-8BEF-59170F95A00B}" presName="tx1" presStyleLbl="revTx" presStyleIdx="6" presStyleCnt="8"/>
      <dgm:spPr/>
    </dgm:pt>
    <dgm:pt modelId="{90572F08-BBFF-A34A-9117-FBB72621D00E}" type="pres">
      <dgm:prSet presAssocID="{0FB072E7-DA81-894B-8BEF-59170F95A00B}" presName="vert1" presStyleCnt="0"/>
      <dgm:spPr/>
    </dgm:pt>
    <dgm:pt modelId="{B58C064C-0AFD-AC4C-A91B-06DE231465EF}" type="pres">
      <dgm:prSet presAssocID="{83598718-EBDF-9741-A30A-33236953660B}" presName="thickLine" presStyleLbl="alignNode1" presStyleIdx="7" presStyleCnt="8"/>
      <dgm:spPr/>
    </dgm:pt>
    <dgm:pt modelId="{0CD17BAC-2C4B-C24D-9C2D-F0F4027CF9D4}" type="pres">
      <dgm:prSet presAssocID="{83598718-EBDF-9741-A30A-33236953660B}" presName="horz1" presStyleCnt="0"/>
      <dgm:spPr/>
    </dgm:pt>
    <dgm:pt modelId="{C7552E63-6A23-3140-A9A4-EE6D1638AB44}" type="pres">
      <dgm:prSet presAssocID="{83598718-EBDF-9741-A30A-33236953660B}" presName="tx1" presStyleLbl="revTx" presStyleIdx="7" presStyleCnt="8"/>
      <dgm:spPr/>
    </dgm:pt>
    <dgm:pt modelId="{F20B6037-B5ED-F24F-A16A-FFE331B7C3BD}" type="pres">
      <dgm:prSet presAssocID="{83598718-EBDF-9741-A30A-33236953660B}" presName="vert1" presStyleCnt="0"/>
      <dgm:spPr/>
    </dgm:pt>
  </dgm:ptLst>
  <dgm:cxnLst>
    <dgm:cxn modelId="{E1AC330B-222A-BF4D-87FE-FE5320EB50D2}" srcId="{08142121-108E-3E42-9F8F-F2CA0CE8F0F8}" destId="{27CFB1D6-1278-4B4D-B2A3-DA2BC2D645D0}" srcOrd="4" destOrd="0" parTransId="{3365806B-0679-5444-B5E4-9F651219D9F7}" sibTransId="{A513E0FE-8B1A-9144-9032-16750F073D07}"/>
    <dgm:cxn modelId="{F0D60B25-0050-DD4E-8E3A-0460A4556DD1}" type="presOf" srcId="{6D834B1A-F4C6-204E-88E5-B5B25BC06CE9}" destId="{0B74B642-5936-154D-97BD-AEC3FD5D330C}" srcOrd="0" destOrd="0" presId="urn:microsoft.com/office/officeart/2008/layout/LinedList"/>
    <dgm:cxn modelId="{F9A6262A-FA56-D543-91AD-B89C8ACFEE47}" type="presOf" srcId="{0FB072E7-DA81-894B-8BEF-59170F95A00B}" destId="{9862CA65-8617-9A4B-9620-5B1E8E8935C4}" srcOrd="0" destOrd="0" presId="urn:microsoft.com/office/officeart/2008/layout/LinedList"/>
    <dgm:cxn modelId="{8275833D-5B39-9A4B-B9D0-8BFE66A9F540}" srcId="{08142121-108E-3E42-9F8F-F2CA0CE8F0F8}" destId="{6D834B1A-F4C6-204E-88E5-B5B25BC06CE9}" srcOrd="2" destOrd="0" parTransId="{269BD785-ED5A-5B4B-900F-0ADC21E37672}" sibTransId="{1ED7B8EF-2B26-9047-83DB-A7FBFCF6FAE4}"/>
    <dgm:cxn modelId="{1C16CF40-E83D-E142-93BF-53FA09FD0130}" srcId="{08142121-108E-3E42-9F8F-F2CA0CE8F0F8}" destId="{83598718-EBDF-9741-A30A-33236953660B}" srcOrd="7" destOrd="0" parTransId="{B47B50D3-51DF-8D4F-AB97-5F5E65F42067}" sibTransId="{0C4AD8EB-DCA4-6F4D-84A2-9E71101F09E0}"/>
    <dgm:cxn modelId="{06F1B04F-0B0B-9148-965B-A0FA778FDF52}" type="presOf" srcId="{3E8248F1-15A7-5A41-93DD-6E048923ED90}" destId="{332B6B8A-801C-C546-88F9-334E4DE40FB7}" srcOrd="0" destOrd="0" presId="urn:microsoft.com/office/officeart/2008/layout/LinedList"/>
    <dgm:cxn modelId="{3BC32459-9D06-7B46-BB93-57C33C879D61}" srcId="{08142121-108E-3E42-9F8F-F2CA0CE8F0F8}" destId="{519E95D9-66EC-C346-9A5A-1FD24AE6746D}" srcOrd="3" destOrd="0" parTransId="{A9A92B81-3119-2348-BEEE-431085EEF4A6}" sibTransId="{673EB9EC-3421-AF46-B0EA-C3314190FCCD}"/>
    <dgm:cxn modelId="{EA3C4963-D55B-CA43-A227-04D239CD4939}" srcId="{08142121-108E-3E42-9F8F-F2CA0CE8F0F8}" destId="{0FB072E7-DA81-894B-8BEF-59170F95A00B}" srcOrd="6" destOrd="0" parTransId="{5F3F36C8-28CD-F248-9091-73C7766CFB62}" sibTransId="{286933C5-68FF-484D-A481-FC71330D1B4F}"/>
    <dgm:cxn modelId="{84E29564-053A-E545-A372-783D1E57CCC0}" srcId="{08142121-108E-3E42-9F8F-F2CA0CE8F0F8}" destId="{D34AEBBF-25DA-024B-ADC9-6694A66D919C}" srcOrd="0" destOrd="0" parTransId="{E0769D4B-4848-2248-B3D5-C89841C08573}" sibTransId="{C65B8475-19AB-914D-BE3E-3ED5C3046CE2}"/>
    <dgm:cxn modelId="{C7A1FD7D-4A20-2A45-A183-BBBAD28B608F}" type="presOf" srcId="{08142121-108E-3E42-9F8F-F2CA0CE8F0F8}" destId="{C5700736-F64E-B342-B974-5C21DD5A58B3}" srcOrd="0" destOrd="0" presId="urn:microsoft.com/office/officeart/2008/layout/LinedList"/>
    <dgm:cxn modelId="{5D4F159F-9DB9-CB44-B7AD-C82308746064}" type="presOf" srcId="{519E95D9-66EC-C346-9A5A-1FD24AE6746D}" destId="{35679BDB-5553-154F-8AC0-48A081B2CE36}" srcOrd="0" destOrd="0" presId="urn:microsoft.com/office/officeart/2008/layout/LinedList"/>
    <dgm:cxn modelId="{BB5A2EA1-F92E-5945-A2CB-7300EF60177D}" srcId="{08142121-108E-3E42-9F8F-F2CA0CE8F0F8}" destId="{F121933F-B817-1747-835C-B70488A66A13}" srcOrd="5" destOrd="0" parTransId="{C316B5F6-83DC-C543-A2F3-E86A3ED6AB34}" sibTransId="{622E3285-2229-EE4B-8F6C-CDB52B688014}"/>
    <dgm:cxn modelId="{2DD202A8-8782-4A48-9840-87B733899CEE}" type="presOf" srcId="{27CFB1D6-1278-4B4D-B2A3-DA2BC2D645D0}" destId="{21C099C3-7B1C-8447-958B-A8FF43185718}" srcOrd="0" destOrd="0" presId="urn:microsoft.com/office/officeart/2008/layout/LinedList"/>
    <dgm:cxn modelId="{3BD951AE-D0B7-2B4A-82B8-B2AA929FB952}" type="presOf" srcId="{D34AEBBF-25DA-024B-ADC9-6694A66D919C}" destId="{0A73CC57-7470-5944-A27C-BCCF6C37F17C}" srcOrd="0" destOrd="0" presId="urn:microsoft.com/office/officeart/2008/layout/LinedList"/>
    <dgm:cxn modelId="{273ECEB7-6CA9-4D46-A4A6-3A125CE06C49}" type="presOf" srcId="{83598718-EBDF-9741-A30A-33236953660B}" destId="{C7552E63-6A23-3140-A9A4-EE6D1638AB44}" srcOrd="0" destOrd="0" presId="urn:microsoft.com/office/officeart/2008/layout/LinedList"/>
    <dgm:cxn modelId="{19ADFBBC-175A-2147-87F3-81A3D1F16E21}" type="presOf" srcId="{F121933F-B817-1747-835C-B70488A66A13}" destId="{650CC420-B519-394A-A90F-D760CB5CB24F}" srcOrd="0" destOrd="0" presId="urn:microsoft.com/office/officeart/2008/layout/LinedList"/>
    <dgm:cxn modelId="{C34590C7-3FA6-534D-A515-CDA434B753B5}" srcId="{08142121-108E-3E42-9F8F-F2CA0CE8F0F8}" destId="{3E8248F1-15A7-5A41-93DD-6E048923ED90}" srcOrd="1" destOrd="0" parTransId="{22881686-37F3-2645-A8B7-EC3F081E05D2}" sibTransId="{35DB65EE-5FAD-7540-A026-3958BE4451DD}"/>
    <dgm:cxn modelId="{BBC5515D-18E9-9F41-ACFE-A3801C063579}" type="presParOf" srcId="{C5700736-F64E-B342-B974-5C21DD5A58B3}" destId="{C548BE5C-0963-434B-8936-2A21F2F96B27}" srcOrd="0" destOrd="0" presId="urn:microsoft.com/office/officeart/2008/layout/LinedList"/>
    <dgm:cxn modelId="{DC96A147-ED4C-EE47-B191-C05552032CC7}" type="presParOf" srcId="{C5700736-F64E-B342-B974-5C21DD5A58B3}" destId="{776C3F3E-0BB6-454E-80F6-5EDC5F10D993}" srcOrd="1" destOrd="0" presId="urn:microsoft.com/office/officeart/2008/layout/LinedList"/>
    <dgm:cxn modelId="{0354564C-FA8C-6146-AE9D-67BEFE3E44E9}" type="presParOf" srcId="{776C3F3E-0BB6-454E-80F6-5EDC5F10D993}" destId="{0A73CC57-7470-5944-A27C-BCCF6C37F17C}" srcOrd="0" destOrd="0" presId="urn:microsoft.com/office/officeart/2008/layout/LinedList"/>
    <dgm:cxn modelId="{1998A9D8-63CA-9748-8A11-D4E9F50DB0DC}" type="presParOf" srcId="{776C3F3E-0BB6-454E-80F6-5EDC5F10D993}" destId="{0BE95ECD-4B4E-204A-9806-80D790FCB6D3}" srcOrd="1" destOrd="0" presId="urn:microsoft.com/office/officeart/2008/layout/LinedList"/>
    <dgm:cxn modelId="{BA3A9B10-65C0-9048-92F9-FA26E9CA2785}" type="presParOf" srcId="{C5700736-F64E-B342-B974-5C21DD5A58B3}" destId="{F1214A45-AD61-B24E-881F-5D4948C42A77}" srcOrd="2" destOrd="0" presId="urn:microsoft.com/office/officeart/2008/layout/LinedList"/>
    <dgm:cxn modelId="{7904CE13-940A-144D-B498-F7C1018418D2}" type="presParOf" srcId="{C5700736-F64E-B342-B974-5C21DD5A58B3}" destId="{908F04A1-ADB5-7742-8C9F-92DD195A617A}" srcOrd="3" destOrd="0" presId="urn:microsoft.com/office/officeart/2008/layout/LinedList"/>
    <dgm:cxn modelId="{2C63167C-3C5E-964E-984E-A0EF1BF9F187}" type="presParOf" srcId="{908F04A1-ADB5-7742-8C9F-92DD195A617A}" destId="{332B6B8A-801C-C546-88F9-334E4DE40FB7}" srcOrd="0" destOrd="0" presId="urn:microsoft.com/office/officeart/2008/layout/LinedList"/>
    <dgm:cxn modelId="{E5ACFFF2-2805-4247-83F0-7FD340FBC41F}" type="presParOf" srcId="{908F04A1-ADB5-7742-8C9F-92DD195A617A}" destId="{893FA43F-0B8F-8847-AFF1-8B0918ACA6EA}" srcOrd="1" destOrd="0" presId="urn:microsoft.com/office/officeart/2008/layout/LinedList"/>
    <dgm:cxn modelId="{4476AC1B-6022-2345-BEC7-E2CB1B45C548}" type="presParOf" srcId="{C5700736-F64E-B342-B974-5C21DD5A58B3}" destId="{49ED6ADD-9015-844F-AA79-5C914A1745A8}" srcOrd="4" destOrd="0" presId="urn:microsoft.com/office/officeart/2008/layout/LinedList"/>
    <dgm:cxn modelId="{C0FB3639-C673-C640-B1B5-A59E7640BE1F}" type="presParOf" srcId="{C5700736-F64E-B342-B974-5C21DD5A58B3}" destId="{B780ED51-AFD0-FA47-8A84-8CF530D69E0C}" srcOrd="5" destOrd="0" presId="urn:microsoft.com/office/officeart/2008/layout/LinedList"/>
    <dgm:cxn modelId="{506BDF09-8E5E-534D-87A1-F76FF72FEB36}" type="presParOf" srcId="{B780ED51-AFD0-FA47-8A84-8CF530D69E0C}" destId="{0B74B642-5936-154D-97BD-AEC3FD5D330C}" srcOrd="0" destOrd="0" presId="urn:microsoft.com/office/officeart/2008/layout/LinedList"/>
    <dgm:cxn modelId="{AD0AF3C3-6867-6949-B363-6F47F730A8FF}" type="presParOf" srcId="{B780ED51-AFD0-FA47-8A84-8CF530D69E0C}" destId="{2FFDC679-3BA2-B042-943D-3E412185F612}" srcOrd="1" destOrd="0" presId="urn:microsoft.com/office/officeart/2008/layout/LinedList"/>
    <dgm:cxn modelId="{8430568C-38DA-C241-864B-40B922F2DA66}" type="presParOf" srcId="{C5700736-F64E-B342-B974-5C21DD5A58B3}" destId="{BF66DC7C-77F0-EA49-AC61-9E48F971AAB4}" srcOrd="6" destOrd="0" presId="urn:microsoft.com/office/officeart/2008/layout/LinedList"/>
    <dgm:cxn modelId="{2A97CA5B-35B7-D142-AEAC-9A81C1DD984C}" type="presParOf" srcId="{C5700736-F64E-B342-B974-5C21DD5A58B3}" destId="{A7207912-94C2-1942-853D-AE3B3E685D9C}" srcOrd="7" destOrd="0" presId="urn:microsoft.com/office/officeart/2008/layout/LinedList"/>
    <dgm:cxn modelId="{217F7258-75BA-D749-8DE7-DDD85D2BAD78}" type="presParOf" srcId="{A7207912-94C2-1942-853D-AE3B3E685D9C}" destId="{35679BDB-5553-154F-8AC0-48A081B2CE36}" srcOrd="0" destOrd="0" presId="urn:microsoft.com/office/officeart/2008/layout/LinedList"/>
    <dgm:cxn modelId="{685E70A4-0EBD-784D-9F4E-78BC847E98E5}" type="presParOf" srcId="{A7207912-94C2-1942-853D-AE3B3E685D9C}" destId="{89AB535E-DA9D-9744-8EE1-F6F0851D9B8B}" srcOrd="1" destOrd="0" presId="urn:microsoft.com/office/officeart/2008/layout/LinedList"/>
    <dgm:cxn modelId="{49B3CA40-FF22-4B43-A081-0936D267659F}" type="presParOf" srcId="{C5700736-F64E-B342-B974-5C21DD5A58B3}" destId="{B5E43D92-D751-2D46-A7B9-267FF44C1898}" srcOrd="8" destOrd="0" presId="urn:microsoft.com/office/officeart/2008/layout/LinedList"/>
    <dgm:cxn modelId="{3D9EDFE1-2770-F04E-BCAD-625F546403ED}" type="presParOf" srcId="{C5700736-F64E-B342-B974-5C21DD5A58B3}" destId="{BE5C8183-059D-5848-BFE6-3A0A1D4EED4D}" srcOrd="9" destOrd="0" presId="urn:microsoft.com/office/officeart/2008/layout/LinedList"/>
    <dgm:cxn modelId="{7867FB0F-A09D-E041-AB00-AF15F582C54B}" type="presParOf" srcId="{BE5C8183-059D-5848-BFE6-3A0A1D4EED4D}" destId="{21C099C3-7B1C-8447-958B-A8FF43185718}" srcOrd="0" destOrd="0" presId="urn:microsoft.com/office/officeart/2008/layout/LinedList"/>
    <dgm:cxn modelId="{0E7B9E09-3AEE-1D47-8530-0DEF4D28595F}" type="presParOf" srcId="{BE5C8183-059D-5848-BFE6-3A0A1D4EED4D}" destId="{1B8A287D-17A5-C244-B695-03512B051555}" srcOrd="1" destOrd="0" presId="urn:microsoft.com/office/officeart/2008/layout/LinedList"/>
    <dgm:cxn modelId="{36A32CF5-C70D-7F42-9AAE-F74F9C5F7FE4}" type="presParOf" srcId="{C5700736-F64E-B342-B974-5C21DD5A58B3}" destId="{F2F9EF3A-8674-1C40-B5FC-45A13EF4B7F5}" srcOrd="10" destOrd="0" presId="urn:microsoft.com/office/officeart/2008/layout/LinedList"/>
    <dgm:cxn modelId="{3A2D31BD-7F2E-7443-8DBD-1779A0B8C2EC}" type="presParOf" srcId="{C5700736-F64E-B342-B974-5C21DD5A58B3}" destId="{F441175A-6227-1142-9271-8EC3F12F6990}" srcOrd="11" destOrd="0" presId="urn:microsoft.com/office/officeart/2008/layout/LinedList"/>
    <dgm:cxn modelId="{C01FABC9-1C0E-0743-8249-9A365B15755A}" type="presParOf" srcId="{F441175A-6227-1142-9271-8EC3F12F6990}" destId="{650CC420-B519-394A-A90F-D760CB5CB24F}" srcOrd="0" destOrd="0" presId="urn:microsoft.com/office/officeart/2008/layout/LinedList"/>
    <dgm:cxn modelId="{5F6E6C3E-DA45-D54F-AC80-2B00017260E5}" type="presParOf" srcId="{F441175A-6227-1142-9271-8EC3F12F6990}" destId="{184BCB16-B96A-024D-96A5-2C66F9226C57}" srcOrd="1" destOrd="0" presId="urn:microsoft.com/office/officeart/2008/layout/LinedList"/>
    <dgm:cxn modelId="{6C2C1323-DF38-E248-92EE-8DCB01194ECC}" type="presParOf" srcId="{C5700736-F64E-B342-B974-5C21DD5A58B3}" destId="{D6C62715-DC5E-E24B-A101-4C5F1E92B6D8}" srcOrd="12" destOrd="0" presId="urn:microsoft.com/office/officeart/2008/layout/LinedList"/>
    <dgm:cxn modelId="{141945BB-2C6B-8D4B-9E30-F6B2FA6037CB}" type="presParOf" srcId="{C5700736-F64E-B342-B974-5C21DD5A58B3}" destId="{EA1B3999-67E5-E942-8CB4-AEEA28DADA27}" srcOrd="13" destOrd="0" presId="urn:microsoft.com/office/officeart/2008/layout/LinedList"/>
    <dgm:cxn modelId="{A3C2DE9A-D29A-6A43-A124-A2475802C274}" type="presParOf" srcId="{EA1B3999-67E5-E942-8CB4-AEEA28DADA27}" destId="{9862CA65-8617-9A4B-9620-5B1E8E8935C4}" srcOrd="0" destOrd="0" presId="urn:microsoft.com/office/officeart/2008/layout/LinedList"/>
    <dgm:cxn modelId="{1826DF7F-C415-894E-9B8D-94A2F0268230}" type="presParOf" srcId="{EA1B3999-67E5-E942-8CB4-AEEA28DADA27}" destId="{90572F08-BBFF-A34A-9117-FBB72621D00E}" srcOrd="1" destOrd="0" presId="urn:microsoft.com/office/officeart/2008/layout/LinedList"/>
    <dgm:cxn modelId="{A914E1B0-066B-C44B-A43B-B61D19303227}" type="presParOf" srcId="{C5700736-F64E-B342-B974-5C21DD5A58B3}" destId="{B58C064C-0AFD-AC4C-A91B-06DE231465EF}" srcOrd="14" destOrd="0" presId="urn:microsoft.com/office/officeart/2008/layout/LinedList"/>
    <dgm:cxn modelId="{BE31B34C-93F3-BA43-8F06-E8C5AA7A76E8}" type="presParOf" srcId="{C5700736-F64E-B342-B974-5C21DD5A58B3}" destId="{0CD17BAC-2C4B-C24D-9C2D-F0F4027CF9D4}" srcOrd="15" destOrd="0" presId="urn:microsoft.com/office/officeart/2008/layout/LinedList"/>
    <dgm:cxn modelId="{CF330312-2BA1-9449-9A1B-3CB94A7A2295}" type="presParOf" srcId="{0CD17BAC-2C4B-C24D-9C2D-F0F4027CF9D4}" destId="{C7552E63-6A23-3140-A9A4-EE6D1638AB44}" srcOrd="0" destOrd="0" presId="urn:microsoft.com/office/officeart/2008/layout/LinedList"/>
    <dgm:cxn modelId="{1A06AD02-466B-194E-B1C2-88BE85E029EE}" type="presParOf" srcId="{0CD17BAC-2C4B-C24D-9C2D-F0F4027CF9D4}" destId="{F20B6037-B5ED-F24F-A16A-FFE331B7C3B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8BE5C-0963-434B-8936-2A21F2F96B27}">
      <dsp:nvSpPr>
        <dsp:cNvPr id="0" name=""/>
        <dsp:cNvSpPr/>
      </dsp:nvSpPr>
      <dsp:spPr>
        <a:xfrm>
          <a:off x="0" y="0"/>
          <a:ext cx="7477101" cy="0"/>
        </a:xfrm>
        <a:prstGeom prst="line">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w="9525"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A73CC57-7470-5944-A27C-BCCF6C37F17C}">
      <dsp:nvSpPr>
        <dsp:cNvPr id="0" name=""/>
        <dsp:cNvSpPr/>
      </dsp:nvSpPr>
      <dsp:spPr>
        <a:xfrm>
          <a:off x="0" y="0"/>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1 Artificial Intelligence (AI) in today’s business and operating environment</a:t>
          </a:r>
        </a:p>
      </dsp:txBody>
      <dsp:txXfrm>
        <a:off x="0" y="0"/>
        <a:ext cx="7477101" cy="648717"/>
      </dsp:txXfrm>
    </dsp:sp>
    <dsp:sp modelId="{F1214A45-AD61-B24E-881F-5D4948C42A77}">
      <dsp:nvSpPr>
        <dsp:cNvPr id="0" name=""/>
        <dsp:cNvSpPr/>
      </dsp:nvSpPr>
      <dsp:spPr>
        <a:xfrm>
          <a:off x="0" y="648717"/>
          <a:ext cx="7477101" cy="0"/>
        </a:xfrm>
        <a:prstGeom prst="line">
          <a:avLst/>
        </a:prstGeom>
        <a:gradFill rotWithShape="0">
          <a:gsLst>
            <a:gs pos="0">
              <a:schemeClr val="accent5">
                <a:hueOff val="-2766277"/>
                <a:satOff val="3015"/>
                <a:lumOff val="728"/>
                <a:alphaOff val="0"/>
                <a:tint val="98000"/>
                <a:lumMod val="100000"/>
              </a:schemeClr>
            </a:gs>
            <a:gs pos="100000">
              <a:schemeClr val="accent5">
                <a:hueOff val="-2766277"/>
                <a:satOff val="3015"/>
                <a:lumOff val="728"/>
                <a:alphaOff val="0"/>
                <a:shade val="88000"/>
                <a:lumMod val="88000"/>
              </a:schemeClr>
            </a:gs>
          </a:gsLst>
          <a:lin ang="5400000" scaled="1"/>
        </a:gradFill>
        <a:ln w="9525" cap="rnd" cmpd="sng" algn="ctr">
          <a:solidFill>
            <a:schemeClr val="accent5">
              <a:hueOff val="-2766277"/>
              <a:satOff val="3015"/>
              <a:lumOff val="728"/>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32B6B8A-801C-C546-88F9-334E4DE40FB7}">
      <dsp:nvSpPr>
        <dsp:cNvPr id="0" name=""/>
        <dsp:cNvSpPr/>
      </dsp:nvSpPr>
      <dsp:spPr>
        <a:xfrm>
          <a:off x="0" y="648717"/>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2. Market trend of AI in </a:t>
          </a:r>
          <a:r>
            <a:rPr lang="en-GB" sz="1800" kern="1200" dirty="0">
              <a:solidFill>
                <a:schemeClr val="tx1"/>
              </a:solidFill>
            </a:rPr>
            <a:t>Human Resource Management (HRM) and </a:t>
          </a:r>
          <a:r>
            <a:rPr lang="en-GB" sz="1800" kern="1200" dirty="0"/>
            <a:t>its implementation in recruitment and selection (RS)</a:t>
          </a:r>
        </a:p>
      </dsp:txBody>
      <dsp:txXfrm>
        <a:off x="0" y="648717"/>
        <a:ext cx="7477101" cy="648717"/>
      </dsp:txXfrm>
    </dsp:sp>
    <dsp:sp modelId="{49ED6ADD-9015-844F-AA79-5C914A1745A8}">
      <dsp:nvSpPr>
        <dsp:cNvPr id="0" name=""/>
        <dsp:cNvSpPr/>
      </dsp:nvSpPr>
      <dsp:spPr>
        <a:xfrm>
          <a:off x="0" y="1297434"/>
          <a:ext cx="7477101" cy="0"/>
        </a:xfrm>
        <a:prstGeom prst="line">
          <a:avLst/>
        </a:prstGeom>
        <a:gradFill rotWithShape="0">
          <a:gsLst>
            <a:gs pos="0">
              <a:schemeClr val="accent5">
                <a:hueOff val="-5532554"/>
                <a:satOff val="6030"/>
                <a:lumOff val="1457"/>
                <a:alphaOff val="0"/>
                <a:tint val="98000"/>
                <a:lumMod val="100000"/>
              </a:schemeClr>
            </a:gs>
            <a:gs pos="100000">
              <a:schemeClr val="accent5">
                <a:hueOff val="-5532554"/>
                <a:satOff val="6030"/>
                <a:lumOff val="1457"/>
                <a:alphaOff val="0"/>
                <a:shade val="88000"/>
                <a:lumMod val="88000"/>
              </a:schemeClr>
            </a:gs>
          </a:gsLst>
          <a:lin ang="5400000" scaled="1"/>
        </a:gradFill>
        <a:ln w="9525" cap="rnd" cmpd="sng" algn="ctr">
          <a:solidFill>
            <a:schemeClr val="accent5">
              <a:hueOff val="-5532554"/>
              <a:satOff val="6030"/>
              <a:lumOff val="1457"/>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B74B642-5936-154D-97BD-AEC3FD5D330C}">
      <dsp:nvSpPr>
        <dsp:cNvPr id="0" name=""/>
        <dsp:cNvSpPr/>
      </dsp:nvSpPr>
      <dsp:spPr>
        <a:xfrm>
          <a:off x="0" y="1297434"/>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3. Insight and significance of AI implementation in RS</a:t>
          </a:r>
          <a:endParaRPr lang="en-GB" sz="1800" kern="1200" dirty="0"/>
        </a:p>
      </dsp:txBody>
      <dsp:txXfrm>
        <a:off x="0" y="1297434"/>
        <a:ext cx="7477101" cy="648717"/>
      </dsp:txXfrm>
    </dsp:sp>
    <dsp:sp modelId="{BF66DC7C-77F0-EA49-AC61-9E48F971AAB4}">
      <dsp:nvSpPr>
        <dsp:cNvPr id="0" name=""/>
        <dsp:cNvSpPr/>
      </dsp:nvSpPr>
      <dsp:spPr>
        <a:xfrm>
          <a:off x="0" y="1946151"/>
          <a:ext cx="7477101" cy="0"/>
        </a:xfrm>
        <a:prstGeom prst="line">
          <a:avLst/>
        </a:prstGeom>
        <a:gradFill rotWithShape="0">
          <a:gsLst>
            <a:gs pos="0">
              <a:schemeClr val="accent5">
                <a:hueOff val="-8298831"/>
                <a:satOff val="9045"/>
                <a:lumOff val="2185"/>
                <a:alphaOff val="0"/>
                <a:tint val="98000"/>
                <a:lumMod val="100000"/>
              </a:schemeClr>
            </a:gs>
            <a:gs pos="100000">
              <a:schemeClr val="accent5">
                <a:hueOff val="-8298831"/>
                <a:satOff val="9045"/>
                <a:lumOff val="2185"/>
                <a:alphaOff val="0"/>
                <a:shade val="88000"/>
                <a:lumMod val="88000"/>
              </a:schemeClr>
            </a:gs>
          </a:gsLst>
          <a:lin ang="5400000" scaled="1"/>
        </a:gradFill>
        <a:ln w="9525" cap="rnd" cmpd="sng" algn="ctr">
          <a:solidFill>
            <a:schemeClr val="accent5">
              <a:hueOff val="-8298831"/>
              <a:satOff val="9045"/>
              <a:lumOff val="2185"/>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5679BDB-5553-154F-8AC0-48A081B2CE36}">
      <dsp:nvSpPr>
        <dsp:cNvPr id="0" name=""/>
        <dsp:cNvSpPr/>
      </dsp:nvSpPr>
      <dsp:spPr>
        <a:xfrm>
          <a:off x="0" y="1946151"/>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4. Strategies of </a:t>
          </a:r>
          <a:r>
            <a:rPr lang="en-GB" sz="1800" kern="1200" dirty="0">
              <a:solidFill>
                <a:schemeClr val="tx1"/>
              </a:solidFill>
            </a:rPr>
            <a:t>AI using AI in RS</a:t>
          </a:r>
        </a:p>
      </dsp:txBody>
      <dsp:txXfrm>
        <a:off x="0" y="1946151"/>
        <a:ext cx="7477101" cy="648717"/>
      </dsp:txXfrm>
    </dsp:sp>
    <dsp:sp modelId="{B5E43D92-D751-2D46-A7B9-267FF44C1898}">
      <dsp:nvSpPr>
        <dsp:cNvPr id="0" name=""/>
        <dsp:cNvSpPr/>
      </dsp:nvSpPr>
      <dsp:spPr>
        <a:xfrm>
          <a:off x="0" y="2594869"/>
          <a:ext cx="7477101" cy="0"/>
        </a:xfrm>
        <a:prstGeom prst="line">
          <a:avLst/>
        </a:prstGeom>
        <a:gradFill rotWithShape="0">
          <a:gsLst>
            <a:gs pos="0">
              <a:schemeClr val="accent5">
                <a:hueOff val="-11065108"/>
                <a:satOff val="12059"/>
                <a:lumOff val="2913"/>
                <a:alphaOff val="0"/>
                <a:tint val="98000"/>
                <a:lumMod val="100000"/>
              </a:schemeClr>
            </a:gs>
            <a:gs pos="100000">
              <a:schemeClr val="accent5">
                <a:hueOff val="-11065108"/>
                <a:satOff val="12059"/>
                <a:lumOff val="2913"/>
                <a:alphaOff val="0"/>
                <a:shade val="88000"/>
                <a:lumMod val="88000"/>
              </a:schemeClr>
            </a:gs>
          </a:gsLst>
          <a:lin ang="5400000" scaled="1"/>
        </a:gradFill>
        <a:ln w="9525" cap="rnd" cmpd="sng" algn="ctr">
          <a:solidFill>
            <a:schemeClr val="accent5">
              <a:hueOff val="-11065108"/>
              <a:satOff val="12059"/>
              <a:lumOff val="2913"/>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1C099C3-7B1C-8447-958B-A8FF43185718}">
      <dsp:nvSpPr>
        <dsp:cNvPr id="0" name=""/>
        <dsp:cNvSpPr/>
      </dsp:nvSpPr>
      <dsp:spPr>
        <a:xfrm>
          <a:off x="0" y="2594869"/>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5. Implication of </a:t>
          </a:r>
          <a:r>
            <a:rPr lang="en-GB" sz="1800" kern="1200" dirty="0">
              <a:solidFill>
                <a:schemeClr val="tx1"/>
              </a:solidFill>
            </a:rPr>
            <a:t>implementing AI in RS</a:t>
          </a:r>
        </a:p>
      </dsp:txBody>
      <dsp:txXfrm>
        <a:off x="0" y="2594869"/>
        <a:ext cx="7477101" cy="648717"/>
      </dsp:txXfrm>
    </dsp:sp>
    <dsp:sp modelId="{F2F9EF3A-8674-1C40-B5FC-45A13EF4B7F5}">
      <dsp:nvSpPr>
        <dsp:cNvPr id="0" name=""/>
        <dsp:cNvSpPr/>
      </dsp:nvSpPr>
      <dsp:spPr>
        <a:xfrm>
          <a:off x="0" y="3243586"/>
          <a:ext cx="7477101" cy="0"/>
        </a:xfrm>
        <a:prstGeom prst="line">
          <a:avLst/>
        </a:prstGeom>
        <a:gradFill rotWithShape="0">
          <a:gsLst>
            <a:gs pos="0">
              <a:schemeClr val="accent5">
                <a:hueOff val="-13831384"/>
                <a:satOff val="15074"/>
                <a:lumOff val="3641"/>
                <a:alphaOff val="0"/>
                <a:tint val="98000"/>
                <a:lumMod val="100000"/>
              </a:schemeClr>
            </a:gs>
            <a:gs pos="100000">
              <a:schemeClr val="accent5">
                <a:hueOff val="-13831384"/>
                <a:satOff val="15074"/>
                <a:lumOff val="3641"/>
                <a:alphaOff val="0"/>
                <a:shade val="88000"/>
                <a:lumMod val="88000"/>
              </a:schemeClr>
            </a:gs>
          </a:gsLst>
          <a:lin ang="5400000" scaled="1"/>
        </a:gradFill>
        <a:ln w="9525" cap="rnd" cmpd="sng" algn="ctr">
          <a:solidFill>
            <a:schemeClr val="accent5">
              <a:hueOff val="-13831384"/>
              <a:satOff val="15074"/>
              <a:lumOff val="3641"/>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50CC420-B519-394A-A90F-D760CB5CB24F}">
      <dsp:nvSpPr>
        <dsp:cNvPr id="0" name=""/>
        <dsp:cNvSpPr/>
      </dsp:nvSpPr>
      <dsp:spPr>
        <a:xfrm>
          <a:off x="0" y="3243586"/>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6. Challenges for </a:t>
          </a:r>
          <a:r>
            <a:rPr lang="en-GB" sz="1800" kern="1200" dirty="0">
              <a:solidFill>
                <a:schemeClr val="tx1"/>
              </a:solidFill>
            </a:rPr>
            <a:t>AI’s implementation in RS</a:t>
          </a:r>
        </a:p>
      </dsp:txBody>
      <dsp:txXfrm>
        <a:off x="0" y="3243586"/>
        <a:ext cx="7477101" cy="648717"/>
      </dsp:txXfrm>
    </dsp:sp>
    <dsp:sp modelId="{D6C62715-DC5E-E24B-A101-4C5F1E92B6D8}">
      <dsp:nvSpPr>
        <dsp:cNvPr id="0" name=""/>
        <dsp:cNvSpPr/>
      </dsp:nvSpPr>
      <dsp:spPr>
        <a:xfrm>
          <a:off x="0" y="3892303"/>
          <a:ext cx="7477101" cy="0"/>
        </a:xfrm>
        <a:prstGeom prst="line">
          <a:avLst/>
        </a:prstGeom>
        <a:gradFill rotWithShape="0">
          <a:gsLst>
            <a:gs pos="0">
              <a:schemeClr val="accent5">
                <a:hueOff val="-16597661"/>
                <a:satOff val="18089"/>
                <a:lumOff val="4370"/>
                <a:alphaOff val="0"/>
                <a:tint val="98000"/>
                <a:lumMod val="100000"/>
              </a:schemeClr>
            </a:gs>
            <a:gs pos="100000">
              <a:schemeClr val="accent5">
                <a:hueOff val="-16597661"/>
                <a:satOff val="18089"/>
                <a:lumOff val="4370"/>
                <a:alphaOff val="0"/>
                <a:shade val="88000"/>
                <a:lumMod val="88000"/>
              </a:schemeClr>
            </a:gs>
          </a:gsLst>
          <a:lin ang="5400000" scaled="1"/>
        </a:gradFill>
        <a:ln w="9525" cap="rnd" cmpd="sng" algn="ctr">
          <a:solidFill>
            <a:schemeClr val="accent5">
              <a:hueOff val="-16597661"/>
              <a:satOff val="18089"/>
              <a:lumOff val="437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862CA65-8617-9A4B-9620-5B1E8E8935C4}">
      <dsp:nvSpPr>
        <dsp:cNvPr id="0" name=""/>
        <dsp:cNvSpPr/>
      </dsp:nvSpPr>
      <dsp:spPr>
        <a:xfrm>
          <a:off x="0" y="3892303"/>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7. Best Practice and Failure Case</a:t>
          </a:r>
        </a:p>
      </dsp:txBody>
      <dsp:txXfrm>
        <a:off x="0" y="3892303"/>
        <a:ext cx="7477101" cy="648717"/>
      </dsp:txXfrm>
    </dsp:sp>
    <dsp:sp modelId="{B58C064C-0AFD-AC4C-A91B-06DE231465EF}">
      <dsp:nvSpPr>
        <dsp:cNvPr id="0" name=""/>
        <dsp:cNvSpPr/>
      </dsp:nvSpPr>
      <dsp:spPr>
        <a:xfrm>
          <a:off x="0" y="4541020"/>
          <a:ext cx="7477101" cy="0"/>
        </a:xfrm>
        <a:prstGeom prst="line">
          <a:avLst/>
        </a:prstGeom>
        <a:gradFill rotWithShape="0">
          <a:gsLst>
            <a:gs pos="0">
              <a:schemeClr val="accent5">
                <a:hueOff val="-19363938"/>
                <a:satOff val="21104"/>
                <a:lumOff val="5098"/>
                <a:alphaOff val="0"/>
                <a:tint val="98000"/>
                <a:lumMod val="100000"/>
              </a:schemeClr>
            </a:gs>
            <a:gs pos="100000">
              <a:schemeClr val="accent5">
                <a:hueOff val="-19363938"/>
                <a:satOff val="21104"/>
                <a:lumOff val="5098"/>
                <a:alphaOff val="0"/>
                <a:shade val="88000"/>
                <a:lumMod val="88000"/>
              </a:schemeClr>
            </a:gs>
          </a:gsLst>
          <a:lin ang="5400000" scaled="1"/>
        </a:gradFill>
        <a:ln w="9525" cap="rnd" cmpd="sng" algn="ctr">
          <a:solidFill>
            <a:schemeClr val="accent5">
              <a:hueOff val="-19363938"/>
              <a:satOff val="21104"/>
              <a:lumOff val="5098"/>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7552E63-6A23-3140-A9A4-EE6D1638AB44}">
      <dsp:nvSpPr>
        <dsp:cNvPr id="0" name=""/>
        <dsp:cNvSpPr/>
      </dsp:nvSpPr>
      <dsp:spPr>
        <a:xfrm>
          <a:off x="0" y="4541020"/>
          <a:ext cx="7477101" cy="648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8. Recommendation for HR leaders</a:t>
          </a:r>
        </a:p>
      </dsp:txBody>
      <dsp:txXfrm>
        <a:off x="0" y="4541020"/>
        <a:ext cx="7477101" cy="6487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7F2D40-DF92-4ADE-A761-CBF896599C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74F42E9-55BA-437C-85B3-324B4E2BF2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6D81A9-CFC2-4640-899E-DD3E177BE50A}" type="datetimeFigureOut">
              <a:rPr lang="en-US" smtClean="0"/>
              <a:t>12/22/24</a:t>
            </a:fld>
            <a:endParaRPr lang="en-US" dirty="0"/>
          </a:p>
        </p:txBody>
      </p:sp>
      <p:sp>
        <p:nvSpPr>
          <p:cNvPr id="4" name="Footer Placeholder 3">
            <a:extLst>
              <a:ext uri="{FF2B5EF4-FFF2-40B4-BE49-F238E27FC236}">
                <a16:creationId xmlns:a16="http://schemas.microsoft.com/office/drawing/2014/main" id="{407DF0FD-84A5-462F-A0AC-B2CEF6020C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D85C710-014C-4C89-9B64-843B9863CEB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605DA-80A8-4B7B-B889-6C5700BB4CEA}" type="slidenum">
              <a:rPr lang="en-US" smtClean="0"/>
              <a:t>‹#›</a:t>
            </a:fld>
            <a:endParaRPr lang="en-US" dirty="0"/>
          </a:p>
        </p:txBody>
      </p:sp>
    </p:spTree>
    <p:extLst>
      <p:ext uri="{BB962C8B-B14F-4D97-AF65-F5344CB8AC3E}">
        <p14:creationId xmlns:p14="http://schemas.microsoft.com/office/powerpoint/2010/main" val="21665392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E50F4-C55A-473A-A70B-4B042EF011A9}" type="datetimeFigureOut">
              <a:rPr lang="en-US" smtClean="0"/>
              <a:t>12/22/24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44625-0ADF-4414-89A2-9E135F0C849F}" type="slidenum">
              <a:rPr lang="en-US" smtClean="0"/>
              <a:t>‹#›</a:t>
            </a:fld>
            <a:endParaRPr lang="en-US" dirty="0"/>
          </a:p>
        </p:txBody>
      </p:sp>
    </p:spTree>
    <p:extLst>
      <p:ext uri="{BB962C8B-B14F-4D97-AF65-F5344CB8AC3E}">
        <p14:creationId xmlns:p14="http://schemas.microsoft.com/office/powerpoint/2010/main" val="112222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a:t>
            </a:fld>
            <a:endParaRPr lang="en-US" dirty="0"/>
          </a:p>
        </p:txBody>
      </p:sp>
    </p:spTree>
    <p:extLst>
      <p:ext uri="{BB962C8B-B14F-4D97-AF65-F5344CB8AC3E}">
        <p14:creationId xmlns:p14="http://schemas.microsoft.com/office/powerpoint/2010/main" val="3749808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2</a:t>
            </a:fld>
            <a:endParaRPr lang="en-US" dirty="0"/>
          </a:p>
        </p:txBody>
      </p:sp>
    </p:spTree>
    <p:extLst>
      <p:ext uri="{BB962C8B-B14F-4D97-AF65-F5344CB8AC3E}">
        <p14:creationId xmlns:p14="http://schemas.microsoft.com/office/powerpoint/2010/main" val="1636654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3</a:t>
            </a:fld>
            <a:endParaRPr lang="en-US" dirty="0"/>
          </a:p>
        </p:txBody>
      </p:sp>
    </p:spTree>
    <p:extLst>
      <p:ext uri="{BB962C8B-B14F-4D97-AF65-F5344CB8AC3E}">
        <p14:creationId xmlns:p14="http://schemas.microsoft.com/office/powerpoint/2010/main" val="2913819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4</a:t>
            </a:fld>
            <a:endParaRPr lang="en-US" dirty="0"/>
          </a:p>
        </p:txBody>
      </p:sp>
    </p:spTree>
    <p:extLst>
      <p:ext uri="{BB962C8B-B14F-4D97-AF65-F5344CB8AC3E}">
        <p14:creationId xmlns:p14="http://schemas.microsoft.com/office/powerpoint/2010/main" val="2493864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5</a:t>
            </a:fld>
            <a:endParaRPr lang="en-US" dirty="0"/>
          </a:p>
        </p:txBody>
      </p:sp>
    </p:spTree>
    <p:extLst>
      <p:ext uri="{BB962C8B-B14F-4D97-AF65-F5344CB8AC3E}">
        <p14:creationId xmlns:p14="http://schemas.microsoft.com/office/powerpoint/2010/main" val="724031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6</a:t>
            </a:fld>
            <a:endParaRPr lang="en-US" dirty="0"/>
          </a:p>
        </p:txBody>
      </p:sp>
    </p:spTree>
    <p:extLst>
      <p:ext uri="{BB962C8B-B14F-4D97-AF65-F5344CB8AC3E}">
        <p14:creationId xmlns:p14="http://schemas.microsoft.com/office/powerpoint/2010/main" val="173010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7</a:t>
            </a:fld>
            <a:endParaRPr lang="en-US" dirty="0"/>
          </a:p>
        </p:txBody>
      </p:sp>
    </p:spTree>
    <p:extLst>
      <p:ext uri="{BB962C8B-B14F-4D97-AF65-F5344CB8AC3E}">
        <p14:creationId xmlns:p14="http://schemas.microsoft.com/office/powerpoint/2010/main" val="3516569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8</a:t>
            </a:fld>
            <a:endParaRPr lang="en-US" dirty="0"/>
          </a:p>
        </p:txBody>
      </p:sp>
    </p:spTree>
    <p:extLst>
      <p:ext uri="{BB962C8B-B14F-4D97-AF65-F5344CB8AC3E}">
        <p14:creationId xmlns:p14="http://schemas.microsoft.com/office/powerpoint/2010/main" val="1506713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11</a:t>
            </a:fld>
            <a:endParaRPr lang="en-US" dirty="0"/>
          </a:p>
        </p:txBody>
      </p:sp>
    </p:spTree>
    <p:extLst>
      <p:ext uri="{BB962C8B-B14F-4D97-AF65-F5344CB8AC3E}">
        <p14:creationId xmlns:p14="http://schemas.microsoft.com/office/powerpoint/2010/main" val="1346950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12</a:t>
            </a:fld>
            <a:endParaRPr lang="en-US" dirty="0"/>
          </a:p>
        </p:txBody>
      </p:sp>
    </p:spTree>
    <p:extLst>
      <p:ext uri="{BB962C8B-B14F-4D97-AF65-F5344CB8AC3E}">
        <p14:creationId xmlns:p14="http://schemas.microsoft.com/office/powerpoint/2010/main" val="204834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61408996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73259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533138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39871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87771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2859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742529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801001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919840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046200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8920298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493714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960229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8676100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495134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708452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45137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DE6118-2437-4B30-8E3C-4D2BE6020583}" type="datetimeFigureOut">
              <a:rPr lang="en-US" smtClean="0"/>
              <a:pPr/>
              <a:t>12/22/24</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617495396"/>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6.jpg"/><Relationship Id="rId10" Type="http://schemas.microsoft.com/office/2007/relationships/diagramDrawing" Target="../diagrams/drawing1.xml"/><Relationship Id="rId4" Type="http://schemas.openxmlformats.org/officeDocument/2006/relationships/image" Target="../media/image5.jp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5.jp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psico-smart.com/en/blogs/blog-the-impact-of-artificial-intelligence-on-recruitment-automation-trends-and-predictions-163953" TargetMode="External"/><Relationship Id="rId3" Type="http://schemas.openxmlformats.org/officeDocument/2006/relationships/image" Target="../media/image9.jpeg"/><Relationship Id="rId7" Type="http://schemas.openxmlformats.org/officeDocument/2006/relationships/hyperlink" Target="https://www.shrm.org/content/dam/en/shrm/research/2023-2024-State-of-the-Workplace-Report.pdf"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mckinsey.com/capabilities/quantumblack/our-insights/the-state-of-ai" TargetMode="External"/><Relationship Id="rId5" Type="http://schemas.openxmlformats.org/officeDocument/2006/relationships/hyperlink" Target="https://www.mckinsey.com/capabilities/quantumblack/our-insights/the-state-of-ai-in-2023-generative-ais-breakout-year" TargetMode="External"/><Relationship Id="rId4" Type="http://schemas.openxmlformats.org/officeDocument/2006/relationships/hyperlink" Target="https://www.forbes.com/sites/robinryan/2021/05/25/recruiter-and-ats-expert-shares-resume-dos-donts--and-ats-myth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allyo.com/" TargetMode="External"/><Relationship Id="rId3" Type="http://schemas.openxmlformats.org/officeDocument/2006/relationships/hyperlink" Target="https://hbr.org/2019/10/using-ai-to-eliminate-bias-from-hiring" TargetMode="External"/><Relationship Id="rId7" Type="http://schemas.openxmlformats.org/officeDocument/2006/relationships/hyperlink" Target="https://www.forbes.com/sites/jameshudson/2024/01/30/how-the-use-of-ai-in-recruiting-will-impact-your-job-search/" TargetMode="External"/><Relationship Id="rId12" Type="http://schemas.openxmlformats.org/officeDocument/2006/relationships/hyperlink" Target="https://www.reuters.com/article/world/insight-amazon-scraps-secret-ai-recruiting-tool-that-showed-bias-against-women-idUSKCN1MK0AG/" TargetMode="External"/><Relationship Id="rId2" Type="http://schemas.openxmlformats.org/officeDocument/2006/relationships/hyperlink" Target="https://etedge-insights.com/industry/hr/how-ai-is-redefining-recruitment-and-employer-branding-for-a-new-era/" TargetMode="External"/><Relationship Id="rId1" Type="http://schemas.openxmlformats.org/officeDocument/2006/relationships/slideLayout" Target="../slideLayouts/slideLayout4.xml"/><Relationship Id="rId6" Type="http://schemas.openxmlformats.org/officeDocument/2006/relationships/hyperlink" Target="https://www.mckinsey.com/capabilities/operations/our-insights/gen-ai-in-corporate-functions-looking-beyond-efficiency-gains" TargetMode="External"/><Relationship Id="rId11" Type="http://schemas.openxmlformats.org/officeDocument/2006/relationships/hyperlink" Target="https://medium.com/@LeapIn.io/hilton-unleashing-the-power-of-ai-finding-the-perfect-culture-fit-4d726c17fa70" TargetMode="External"/><Relationship Id="rId5" Type="http://schemas.openxmlformats.org/officeDocument/2006/relationships/hyperlink" Target="https://datatron.com/real-life-examples-of-discriminating-artificial-intelligence/" TargetMode="External"/><Relationship Id="rId10" Type="http://schemas.openxmlformats.org/officeDocument/2006/relationships/hyperlink" Target="https://www.techtarget.com/searchhrsoftware/news/252471753/Hiring-algorithms-prove-beneficial-but-also-raise-ethical-questions" TargetMode="External"/><Relationship Id="rId4" Type="http://schemas.openxmlformats.org/officeDocument/2006/relationships/hyperlink" Target="https://www.forbes.com/sites/forbesbooksauthors/2024/09/24/speeding-up-the-wrong-hires-with-ai/" TargetMode="External"/><Relationship Id="rId9" Type="http://schemas.openxmlformats.org/officeDocument/2006/relationships/hyperlink" Target="https://www.allyo.com/wp-content/uploads/2018/08/Hilton-Case-Stud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5" name="Picture 4" descr="night sky with mountains far away on the horizon">
            <a:extLst>
              <a:ext uri="{FF2B5EF4-FFF2-40B4-BE49-F238E27FC236}">
                <a16:creationId xmlns:a16="http://schemas.microsoft.com/office/drawing/2014/main" id="{7C454B0C-0819-4D56-9275-BCE254DA659D}"/>
              </a:ext>
            </a:extLst>
          </p:cNvPr>
          <p:cNvPicPr>
            <a:picLocks noChangeAspect="1"/>
          </p:cNvPicPr>
          <p:nvPr/>
        </p:nvPicPr>
        <p:blipFill rotWithShape="1">
          <a:blip r:embed="rId4">
            <a:alphaModFix amt="20000"/>
            <a:extLst>
              <a:ext uri="{28A0092B-C50C-407E-A947-70E740481C1C}">
                <a14:useLocalDpi xmlns:a14="http://schemas.microsoft.com/office/drawing/2010/main"/>
              </a:ext>
            </a:extLst>
          </a:blip>
          <a:srcRect/>
          <a:stretch/>
        </p:blipFill>
        <p:spPr>
          <a:xfrm>
            <a:off x="-3155" y="10"/>
            <a:ext cx="12191980" cy="6857990"/>
          </a:xfrm>
          <a:prstGeom prst="rect">
            <a:avLst/>
          </a:prstGeom>
        </p:spPr>
      </p:pic>
      <p:sp>
        <p:nvSpPr>
          <p:cNvPr id="4" name="TextBox 3">
            <a:extLst>
              <a:ext uri="{FF2B5EF4-FFF2-40B4-BE49-F238E27FC236}">
                <a16:creationId xmlns:a16="http://schemas.microsoft.com/office/drawing/2014/main" id="{0047A64B-229E-3B69-CC6B-A43B145BDD27}"/>
              </a:ext>
            </a:extLst>
          </p:cNvPr>
          <p:cNvSpPr txBox="1"/>
          <p:nvPr/>
        </p:nvSpPr>
        <p:spPr>
          <a:xfrm>
            <a:off x="2233612" y="135777"/>
            <a:ext cx="7721600" cy="2123658"/>
          </a:xfrm>
          <a:prstGeom prst="rect">
            <a:avLst/>
          </a:prstGeom>
          <a:noFill/>
        </p:spPr>
        <p:txBody>
          <a:bodyPr wrap="square" rtlCol="0">
            <a:spAutoFit/>
          </a:bodyPr>
          <a:lstStyle/>
          <a:p>
            <a:pPr algn="ctr">
              <a:spcAft>
                <a:spcPts val="600"/>
              </a:spcAft>
            </a:pPr>
            <a:r>
              <a:rPr lang="en-US" sz="2400" dirty="0"/>
              <a:t>University of Wales Trinity Saint David</a:t>
            </a:r>
          </a:p>
          <a:p>
            <a:pPr algn="ctr">
              <a:spcAft>
                <a:spcPts val="600"/>
              </a:spcAft>
            </a:pPr>
            <a:r>
              <a:rPr lang="en-US" sz="2200" dirty="0"/>
              <a:t>Master of Business Administration</a:t>
            </a:r>
          </a:p>
          <a:p>
            <a:pPr algn="ctr">
              <a:spcAft>
                <a:spcPts val="600"/>
              </a:spcAft>
            </a:pPr>
            <a:endParaRPr lang="en-US" sz="2200" dirty="0"/>
          </a:p>
          <a:p>
            <a:pPr algn="ctr">
              <a:spcAft>
                <a:spcPts val="600"/>
              </a:spcAft>
            </a:pPr>
            <a:r>
              <a:rPr lang="en-US" sz="2200" b="1" dirty="0"/>
              <a:t>Human Resource Management (HKBM7007) </a:t>
            </a:r>
          </a:p>
          <a:p>
            <a:pPr algn="ctr">
              <a:spcAft>
                <a:spcPts val="600"/>
              </a:spcAft>
            </a:pPr>
            <a:r>
              <a:rPr lang="en-US" sz="2200" b="1" dirty="0"/>
              <a:t>Assessment 1</a:t>
            </a:r>
          </a:p>
        </p:txBody>
      </p:sp>
      <p:sp>
        <p:nvSpPr>
          <p:cNvPr id="11" name="TextBox 10">
            <a:extLst>
              <a:ext uri="{FF2B5EF4-FFF2-40B4-BE49-F238E27FC236}">
                <a16:creationId xmlns:a16="http://schemas.microsoft.com/office/drawing/2014/main" id="{744392F4-C2E9-468B-0093-8361FA5E05AA}"/>
              </a:ext>
            </a:extLst>
          </p:cNvPr>
          <p:cNvSpPr txBox="1"/>
          <p:nvPr/>
        </p:nvSpPr>
        <p:spPr>
          <a:xfrm>
            <a:off x="4135551" y="5167645"/>
            <a:ext cx="3700052" cy="923330"/>
          </a:xfrm>
          <a:prstGeom prst="rect">
            <a:avLst/>
          </a:prstGeom>
          <a:noFill/>
        </p:spPr>
        <p:txBody>
          <a:bodyPr wrap="none" rtlCol="0">
            <a:spAutoFit/>
          </a:bodyPr>
          <a:lstStyle/>
          <a:p>
            <a:r>
              <a:rPr lang="en-US" dirty="0"/>
              <a:t>Presented by: Chan Sze Wan (Wendy)</a:t>
            </a:r>
          </a:p>
          <a:p>
            <a:r>
              <a:rPr lang="en-US" dirty="0"/>
              <a:t>Student number: 2425266</a:t>
            </a:r>
          </a:p>
          <a:p>
            <a:endParaRPr lang="en-US" dirty="0"/>
          </a:p>
        </p:txBody>
      </p:sp>
      <p:sp>
        <p:nvSpPr>
          <p:cNvPr id="96" name="TextBox 95">
            <a:extLst>
              <a:ext uri="{FF2B5EF4-FFF2-40B4-BE49-F238E27FC236}">
                <a16:creationId xmlns:a16="http://schemas.microsoft.com/office/drawing/2014/main" id="{31CFDCF6-2D23-D66F-222E-881DA60C97BA}"/>
              </a:ext>
            </a:extLst>
          </p:cNvPr>
          <p:cNvSpPr txBox="1"/>
          <p:nvPr/>
        </p:nvSpPr>
        <p:spPr>
          <a:xfrm>
            <a:off x="3176" y="3041840"/>
            <a:ext cx="12188824" cy="1246495"/>
          </a:xfrm>
          <a:prstGeom prst="rect">
            <a:avLst/>
          </a:prstGeom>
          <a:noFill/>
        </p:spPr>
        <p:txBody>
          <a:bodyPr wrap="square" rtlCol="0">
            <a:spAutoFit/>
          </a:bodyPr>
          <a:lstStyle/>
          <a:p>
            <a:pPr algn="ctr"/>
            <a:r>
              <a:rPr lang="en-US" sz="2400" b="1" dirty="0">
                <a:latin typeface="+mj-lt"/>
              </a:rPr>
              <a:t>Transforming into the landscape of Digital Human Resource: </a:t>
            </a:r>
          </a:p>
          <a:p>
            <a:pPr algn="ctr"/>
            <a:r>
              <a:rPr lang="en-US" sz="2400" b="1" dirty="0">
                <a:latin typeface="+mj-lt"/>
              </a:rPr>
              <a:t>A study of the integration of Artificial Intelligence (AI) onto Human Resources Management</a:t>
            </a:r>
          </a:p>
          <a:p>
            <a:pPr algn="ctr"/>
            <a:r>
              <a:rPr lang="en-US" sz="2400" b="1" dirty="0">
                <a:latin typeface="+mj-lt"/>
              </a:rPr>
              <a:t> - Recruitment and Selection</a:t>
            </a:r>
          </a:p>
        </p:txBody>
      </p:sp>
    </p:spTree>
    <p:extLst>
      <p:ext uri="{BB962C8B-B14F-4D97-AF65-F5344CB8AC3E}">
        <p14:creationId xmlns:p14="http://schemas.microsoft.com/office/powerpoint/2010/main" val="341772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F444-FCBD-B140-9C05-E443FA0805C4}"/>
              </a:ext>
            </a:extLst>
          </p:cNvPr>
          <p:cNvSpPr>
            <a:spLocks noGrp="1"/>
          </p:cNvSpPr>
          <p:nvPr>
            <p:ph type="title"/>
          </p:nvPr>
        </p:nvSpPr>
        <p:spPr>
          <a:xfrm>
            <a:off x="362396" y="-50705"/>
            <a:ext cx="6986379" cy="1456267"/>
          </a:xfrm>
        </p:spPr>
        <p:txBody>
          <a:bodyPr>
            <a:normAutofit/>
          </a:bodyPr>
          <a:lstStyle/>
          <a:p>
            <a:r>
              <a:rPr lang="en-US" dirty="0"/>
              <a:t>TABLE OF CONTENTs</a:t>
            </a:r>
            <a:endParaRPr lang="ru-RU" dirty="0"/>
          </a:p>
        </p:txBody>
      </p:sp>
      <p:pic>
        <p:nvPicPr>
          <p:cNvPr id="4" name="Picture 3" descr="satellite against the night sky">
            <a:extLst>
              <a:ext uri="{FF2B5EF4-FFF2-40B4-BE49-F238E27FC236}">
                <a16:creationId xmlns:a16="http://schemas.microsoft.com/office/drawing/2014/main" id="{D4F2268B-BB87-42FB-B84F-C145C01B497A}"/>
              </a:ext>
            </a:extLst>
          </p:cNvPr>
          <p:cNvPicPr>
            <a:picLocks noChangeAspect="1"/>
          </p:cNvPicPr>
          <p:nvPr/>
        </p:nvPicPr>
        <p:blipFill rotWithShape="1">
          <a:blip r:embed="rId4"/>
          <a:srcRect l="9206" r="1543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346" name="Group 345">
            <a:extLst>
              <a:ext uri="{FF2B5EF4-FFF2-40B4-BE49-F238E27FC236}">
                <a16:creationId xmlns:a16="http://schemas.microsoft.com/office/drawing/2014/main" id="{8C07AEC9-9EAB-4BFE-9E8B-0A88819A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347" name="Freeform 98">
              <a:extLst>
                <a:ext uri="{FF2B5EF4-FFF2-40B4-BE49-F238E27FC236}">
                  <a16:creationId xmlns:a16="http://schemas.microsoft.com/office/drawing/2014/main" id="{F1282140-09D2-4C25-B13E-800140960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8" name="Group 347">
              <a:extLst>
                <a:ext uri="{FF2B5EF4-FFF2-40B4-BE49-F238E27FC236}">
                  <a16:creationId xmlns:a16="http://schemas.microsoft.com/office/drawing/2014/main" id="{01DDE92A-A4E7-4CE8-AE27-5F761E3043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49" name="Straight Connector 348">
                <a:extLst>
                  <a:ext uri="{FF2B5EF4-FFF2-40B4-BE49-F238E27FC236}">
                    <a16:creationId xmlns:a16="http://schemas.microsoft.com/office/drawing/2014/main" id="{3320B63E-D7BD-43AC-84C5-440D2577B5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id="{D1857C07-B4DF-4B6F-B782-859264D7D8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1" name="Straight Connector 350">
                <a:extLst>
                  <a:ext uri="{FF2B5EF4-FFF2-40B4-BE49-F238E27FC236}">
                    <a16:creationId xmlns:a16="http://schemas.microsoft.com/office/drawing/2014/main" id="{DEF0D51B-B72F-4918-AAB1-A6BE4B82A7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2" name="Straight Connector 351">
                <a:extLst>
                  <a:ext uri="{FF2B5EF4-FFF2-40B4-BE49-F238E27FC236}">
                    <a16:creationId xmlns:a16="http://schemas.microsoft.com/office/drawing/2014/main" id="{2E229AF8-7F20-4524-8FA2-E3E29BF21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5C87E978-EC26-4EA5-9DFE-B84C4C2B9C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C4115A8A-0175-495F-B7DA-C59F0D5991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17B44B3D-D148-4FD7-B8CD-5FF3155CFB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053928E8-F407-44BF-9A91-041E649AF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C61F5A62-82DB-4B66-BD14-C92BCF8D3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FCBCB962-7F30-4DBF-AB1F-C53DEACDC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48497F5B-65FB-4EE8-9FCF-FE0D49F3A1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D8C46E6C-774F-4C36-927A-BAA7DEB7D2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2531B587-919E-433D-B327-DB808F716C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DDCE57BD-EC34-4A76-B287-D23AC5FD4F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E9E7C9C6-C39D-4EB5-8AA8-2023FB7EE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A3B78F45-3048-4595-8C48-D646E25E46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E8DD4AD3-998F-4837-A5CA-F02017A63F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C90882A5-BB39-4E31-BAF5-97EF47ED8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26EC88EF-0939-4A86-A45F-BC8C2B26FC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849DD588-37E7-4B23-9ED6-F131F03B8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14460794-AF86-4574-B424-D631823D3C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D6690C8A-042E-433D-B253-6F06AA6952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14C5E5A5-DA67-4881-88C8-D75582BE11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12E2B0F9-55EA-4641-9CE3-FCC5190432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F34F27AA-CF8E-4932-9EC9-F14A918B94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FF8E811C-1786-4DEB-9E69-6DE9F58A34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6F973AE6-1228-44C3-9539-A52C9B1D1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40D667F6-8D7D-428B-BF6F-A63BF5FBC1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51493161-972F-4035-82D4-1CCC8A40A7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CBF5D3FF-5D5D-4416-B40B-11E70DC71B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449344B8-784E-418E-A715-E46BE55B6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56C1159D-CDB4-473C-A602-4C61F648B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67CEEC98-B022-4C88-9E3C-5423114E92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D0E777FD-A0D8-4ADD-9C76-2B0407F721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66F04DA7-9CD2-4BC0-8DBE-3846A4A3CF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F9780951-740D-4EF7-AA1A-49B2914417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E9967E5-6E93-471F-A0CC-A672AE17FA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EA1BCC38-1F57-4C90-B954-4B53F1E5C5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65CF7B5C-1BEC-4D5D-8B95-8633ECF432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1ED04EA6-5508-427D-8D22-81C59266AD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1B9004AD-3371-4FFC-A5A4-BE80CB57B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0782535D-5285-44E5-B0C5-FC0BDC8E0F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6EC38B95-A7C9-403B-9F93-74C1A18BEC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210C6357-BE69-4A3B-87BA-018112593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CC41DA3D-A7F6-4FB5-9A14-9E93E449A7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AD8DEF88-B68B-4C40-8729-91C1626B95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5C9971C2-04A2-4FD6-98D0-B7073996A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62C046FF-0BD4-41DD-94DF-29CEE8F88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CEE25D21-6A38-45D8-B01C-E31EF664E5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F622EE14-7B3C-448B-A043-BC43658EC2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5BEE20CD-3E74-4C3F-AA60-C563417D2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BC4BDE27-36BB-412B-BC30-B29F24D466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A21127E0-675A-4618-9A07-FE8C1E6268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2AAA0CF5-A5AD-4480-A771-6DC7CEFAE7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D9445CFB-F018-4FD9-9326-F900B781B2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4B273038-DE20-491F-9939-BC0CD44053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A0D9CBA9-FF19-4776-AC11-BAE91D68E3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C3644A66-F98B-47AA-8254-41D0259C37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5A71F829-705B-4DEF-8017-30AA98B2F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9ADB28A1-8EE2-4ACB-BD6A-613AE6B667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5B03F8C3-1989-4AF2-8B5A-E4F826CDC0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48911BCB-1DB5-47AB-81D0-8ECC55AD4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7C953592-A4AB-4B66-B56C-E7E55375F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E06B32BB-10C9-47F7-942B-E68D388ACF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2A419952-02EB-45AF-844C-84FD5B3DEF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765667A9-017B-4F63-B4C5-D34CE478F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7C992FC9-E7E7-428D-B82E-439AAF7C53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6608CED2-F16E-48F3-A14B-21D5E39FC3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43D76777-7C4B-42B4-AED8-A5539FB167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F42983A-E263-4138-BF3C-3BAC377B09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BB7E20FA-2DE7-4277-87F8-1D82DB6406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0A715BAF-7C88-4BB5-B7AC-268F56E0D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819D3BD0-A78B-47B1-A75E-F52EF605DE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0FF948B3-F575-4AC3-B5CB-61DD5FA763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A87C7265-9EC1-44BF-8C52-3AA87BD0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E04A47CC-202F-4AA2-AB3E-C54FE35A8B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92FC81F2-9316-46C1-A8D8-7DDA27F8A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CBD9A078-5764-467B-9FC0-DFC64F676F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28" name="Group 427">
            <a:extLst>
              <a:ext uri="{FF2B5EF4-FFF2-40B4-BE49-F238E27FC236}">
                <a16:creationId xmlns:a16="http://schemas.microsoft.com/office/drawing/2014/main" id="{27B2EBE5-458B-4D53-9B88-ED83CFF1A2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429" name="Freeform 17">
              <a:extLst>
                <a:ext uri="{FF2B5EF4-FFF2-40B4-BE49-F238E27FC236}">
                  <a16:creationId xmlns:a16="http://schemas.microsoft.com/office/drawing/2014/main" id="{4F3107B1-873C-4EFA-808F-2BA7686C8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0" name="Group 429">
              <a:extLst>
                <a:ext uri="{FF2B5EF4-FFF2-40B4-BE49-F238E27FC236}">
                  <a16:creationId xmlns:a16="http://schemas.microsoft.com/office/drawing/2014/main" id="{9C36E72E-D186-4E07-B0AC-CA9B880F95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1" name="Straight Connector 430">
                <a:extLst>
                  <a:ext uri="{FF2B5EF4-FFF2-40B4-BE49-F238E27FC236}">
                    <a16:creationId xmlns:a16="http://schemas.microsoft.com/office/drawing/2014/main" id="{820267E3-AB30-4642-A034-71F86FCF6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id="{EFD2D1EF-CFA4-4FBC-A160-9A6E66140D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3" name="Straight Connector 432">
                <a:extLst>
                  <a:ext uri="{FF2B5EF4-FFF2-40B4-BE49-F238E27FC236}">
                    <a16:creationId xmlns:a16="http://schemas.microsoft.com/office/drawing/2014/main" id="{C7EB9FF9-E1B5-435B-B204-2EB6EA1921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4" name="Straight Connector 433">
                <a:extLst>
                  <a:ext uri="{FF2B5EF4-FFF2-40B4-BE49-F238E27FC236}">
                    <a16:creationId xmlns:a16="http://schemas.microsoft.com/office/drawing/2014/main" id="{78BE4B63-95E8-4E3A-9039-4A6567F85A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71004DE9-B326-4AE0-A43A-06D38E085A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54894533-9533-42BB-B981-ECBC8136C7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D0B2DBFC-7360-4F73-A8A3-FC6651233B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AAF954A4-4509-4E0B-8A7E-C5ED65BA9D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30DE8D61-F7C6-4611-9655-0556F2E8C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9AB6CBE5-E043-42BB-AFB8-4A4894C4B1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2FEDDC7F-06BE-4638-AF08-9173232944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DACCD129-C3C4-4157-BEDE-7611E829EC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DF817751-8ED5-487E-9976-216EEE1311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887B65EB-E838-4CF7-9F73-5B117BA2F8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C7218803-BDF0-4296-BD4D-2F6D341C57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C64C08D4-4A3C-4644-9A6B-A3E44F8C49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7448942A-BFE6-4A74-8AC2-D0A3D09D8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5FE588F5-37CB-4EDE-90D5-20DE068E86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3E34BBD7-4CCF-4691-952A-C2E662DF8B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457B31F6-4799-4A8D-A7D8-261DCAE1C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00424E31-1D0B-4E13-9D73-4DC0DB7B83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A4379BE6-2A1F-4CF3-971D-B23BF4AF8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8EB3993A-1002-4C8D-8F50-CAEF0F1835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01D2DBC3-0B30-4312-91E1-6FA2C18705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696B6005-D67A-4006-844E-C561284F79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4F119E0F-FB34-440B-8C52-AC64584F0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2C8E579E-53EA-4DAB-BB89-49243AE85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5D603BD5-619E-44A4-BA18-61B4501FC2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8743652E-C89F-4433-A122-83CA187F9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3F45C8D9-C3D7-4DE6-A151-4FC02FD565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88F4DE1F-74D6-4B7E-A864-A7354F287F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B8EBD3EA-DB69-4954-88BD-1218B340EB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20F8B685-F78E-4261-B345-F5E4238CA9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4F587EF1-D784-4D0C-85F1-84D9896205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EAFC9F26-DE9C-44ED-BFDA-B53D4373F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6C5C5B20-2957-4913-974F-6C643B14AC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4FF2B521-7E20-4B95-8B57-723DDEA0DF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B099D084-404A-48EA-8AA4-3DE23D0A7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BFBCBDE4-1CF7-47CF-A3AC-40A225657D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BB04CE69-D714-4B45-AA45-C18988347B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FACDC249-F5DC-498A-B86E-B98736F391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66F9CACB-3D25-4CD3-BACC-6CAF8C923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CE0A759E-B512-4C6B-A2AC-CB59E1068F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48FDDBB3-375D-438E-AB85-DEE34D6B4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6571AE7B-9324-4652-BA2F-50550D60E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AD8EC0F0-66AE-4542-B774-FE12EDC16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9FE28852-1AE5-4C7D-8A5A-FE72DA532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504E5358-618D-4DE9-85BF-84AFB4BEB1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1286D725-FCF5-44D0-B5FF-4001A5A31C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9BD6607D-EE36-4270-BE75-B5D58808B7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47CB98F5-FB6F-4EA1-BE45-73A75DFC96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6C48DEF1-B84B-4C6B-BC15-5C9CF3DAAF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81A1657A-7197-4559-8DAD-640280FF93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F30DEEEE-6BC2-4F12-AC26-EA02BB27F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4F70A519-7171-4594-B492-974B23F18F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390583A9-FCC7-474E-B10D-8F6DD7B74D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A04E1E01-2468-4ED6-932B-DFE74F1803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45DE2855-EBF3-46B5-B5AB-37F33DAECD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AAB63BD3-DF06-4DC8-8B81-A4A0930731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CA8FEC80-A785-4B83-A1F5-AA524E2D4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E56E08B4-7863-4447-ADE5-AAC63C8EBD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A48D39C2-1010-4240-9865-B0EBD7E040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53FD354F-81D1-4345-8C40-E58D5C27B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5A343148-BCCD-4618-8B23-EB728235BA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732D1A89-C062-4D40-A079-980BAD591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1319DEE0-4918-468D-8B5A-A4759D5C8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5BB6155A-8B2E-4CCD-B852-26927EF9EA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357B2E68-E4C5-47DD-988F-125E7C2F80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A549DE4B-B602-48AF-AC61-05F694A347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5E8CA150-1FC4-4A4D-9DB2-1AA3A34669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1BEB0DDA-B2FE-427A-A2F0-9FC06C33D0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63C95539-7E29-4577-ACE2-8642D81C7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2FF50C42-6433-4328-B5CA-389C28317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74A59028-6EE1-4E53-959E-067DF80BE7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2C184BDD-4E87-4C6F-9249-7CA2121B72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60AE336B-F4C5-44E8-8E78-382683C04A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CDF74550-C0B6-4EDE-81AF-ABAE0AD23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CC7509FB-3C93-4ADB-B6BF-06A5025F2A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7" name="Picture 6" descr="abstract image of light dots">
            <a:extLst>
              <a:ext uri="{FF2B5EF4-FFF2-40B4-BE49-F238E27FC236}">
                <a16:creationId xmlns:a16="http://schemas.microsoft.com/office/drawing/2014/main" id="{FE6C54C5-D2F4-48F8-B65E-7506F07BCCF3}"/>
              </a:ext>
            </a:extLst>
          </p:cNvPr>
          <p:cNvPicPr>
            <a:picLocks noChangeAspect="1"/>
          </p:cNvPicPr>
          <p:nvPr/>
        </p:nvPicPr>
        <p:blipFill rotWithShape="1">
          <a:blip r:embed="rId5"/>
          <a:srcRect l="23983" r="4058"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graphicFrame>
        <p:nvGraphicFramePr>
          <p:cNvPr id="9" name="Content Placeholder 8">
            <a:extLst>
              <a:ext uri="{FF2B5EF4-FFF2-40B4-BE49-F238E27FC236}">
                <a16:creationId xmlns:a16="http://schemas.microsoft.com/office/drawing/2014/main" id="{5147AD63-636A-630E-99F5-B7BD5F06C4A9}"/>
              </a:ext>
            </a:extLst>
          </p:cNvPr>
          <p:cNvGraphicFramePr>
            <a:graphicFrameLocks noGrp="1"/>
          </p:cNvGraphicFramePr>
          <p:nvPr>
            <p:ph idx="1"/>
            <p:extLst>
              <p:ext uri="{D42A27DB-BD31-4B8C-83A1-F6EECF244321}">
                <p14:modId xmlns:p14="http://schemas.microsoft.com/office/powerpoint/2010/main" val="416492487"/>
              </p:ext>
            </p:extLst>
          </p:nvPr>
        </p:nvGraphicFramePr>
        <p:xfrm>
          <a:off x="376454" y="1235756"/>
          <a:ext cx="7477101" cy="51897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1382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DE875-4CA3-772A-9C70-6D8771303F50}"/>
              </a:ext>
            </a:extLst>
          </p:cNvPr>
          <p:cNvSpPr>
            <a:spLocks noGrp="1"/>
          </p:cNvSpPr>
          <p:nvPr>
            <p:ph type="title"/>
          </p:nvPr>
        </p:nvSpPr>
        <p:spPr>
          <a:xfrm>
            <a:off x="153802" y="39966"/>
            <a:ext cx="10131425" cy="1210235"/>
          </a:xfrm>
        </p:spPr>
        <p:txBody>
          <a:bodyPr/>
          <a:lstStyle/>
          <a:p>
            <a:pPr lvl="0"/>
            <a:r>
              <a:rPr lang="en-GB" dirty="0"/>
              <a:t>Artificial Intelligence (AI) in today’s business and operating environment</a:t>
            </a:r>
          </a:p>
        </p:txBody>
      </p:sp>
      <p:graphicFrame>
        <p:nvGraphicFramePr>
          <p:cNvPr id="15" name="Content Placeholder 14">
            <a:extLst>
              <a:ext uri="{FF2B5EF4-FFF2-40B4-BE49-F238E27FC236}">
                <a16:creationId xmlns:a16="http://schemas.microsoft.com/office/drawing/2014/main" id="{337EE46A-F5E1-7C3F-55CA-7777C3C5BC08}"/>
              </a:ext>
            </a:extLst>
          </p:cNvPr>
          <p:cNvGraphicFramePr>
            <a:graphicFrameLocks noGrp="1"/>
          </p:cNvGraphicFramePr>
          <p:nvPr>
            <p:ph idx="1"/>
            <p:extLst>
              <p:ext uri="{D42A27DB-BD31-4B8C-83A1-F6EECF244321}">
                <p14:modId xmlns:p14="http://schemas.microsoft.com/office/powerpoint/2010/main" val="4014573459"/>
              </p:ext>
            </p:extLst>
          </p:nvPr>
        </p:nvGraphicFramePr>
        <p:xfrm>
          <a:off x="6414247" y="1250201"/>
          <a:ext cx="5623951" cy="4504764"/>
        </p:xfrm>
        <a:graphic>
          <a:graphicData uri="http://schemas.openxmlformats.org/drawingml/2006/chart">
            <c:chart xmlns:c="http://schemas.openxmlformats.org/drawingml/2006/chart" xmlns:r="http://schemas.openxmlformats.org/officeDocument/2006/relationships" r:id="rId3"/>
          </a:graphicData>
        </a:graphic>
      </p:graphicFrame>
      <p:sp>
        <p:nvSpPr>
          <p:cNvPr id="17" name="TextBox 16">
            <a:extLst>
              <a:ext uri="{FF2B5EF4-FFF2-40B4-BE49-F238E27FC236}">
                <a16:creationId xmlns:a16="http://schemas.microsoft.com/office/drawing/2014/main" id="{2D3CCDE3-4394-4A89-9FF5-E8CFD90C0FE2}"/>
              </a:ext>
            </a:extLst>
          </p:cNvPr>
          <p:cNvSpPr txBox="1"/>
          <p:nvPr/>
        </p:nvSpPr>
        <p:spPr>
          <a:xfrm>
            <a:off x="7723580" y="5820060"/>
            <a:ext cx="3469341" cy="369332"/>
          </a:xfrm>
          <a:prstGeom prst="rect">
            <a:avLst/>
          </a:prstGeom>
          <a:noFill/>
        </p:spPr>
        <p:txBody>
          <a:bodyPr wrap="square" rtlCol="0">
            <a:spAutoFit/>
          </a:bodyPr>
          <a:lstStyle/>
          <a:p>
            <a:r>
              <a:rPr lang="en-US" dirty="0"/>
              <a:t>Figure 1: (</a:t>
            </a:r>
            <a:r>
              <a:rPr lang="en-US" dirty="0" err="1"/>
              <a:t>Mckiney</a:t>
            </a:r>
            <a:r>
              <a:rPr lang="en-US" dirty="0"/>
              <a:t> &amp; Co, 2024)</a:t>
            </a:r>
          </a:p>
        </p:txBody>
      </p:sp>
      <p:sp>
        <p:nvSpPr>
          <p:cNvPr id="19" name="TextBox 18">
            <a:extLst>
              <a:ext uri="{FF2B5EF4-FFF2-40B4-BE49-F238E27FC236}">
                <a16:creationId xmlns:a16="http://schemas.microsoft.com/office/drawing/2014/main" id="{8C953E3A-66AE-0C21-D650-5F0459E47D4A}"/>
              </a:ext>
            </a:extLst>
          </p:cNvPr>
          <p:cNvSpPr txBox="1"/>
          <p:nvPr/>
        </p:nvSpPr>
        <p:spPr>
          <a:xfrm>
            <a:off x="0" y="1560602"/>
            <a:ext cx="5942198" cy="5162311"/>
          </a:xfrm>
          <a:prstGeom prst="rect">
            <a:avLst/>
          </a:prstGeom>
          <a:noFill/>
        </p:spPr>
        <p:txBody>
          <a:bodyPr wrap="square" rtlCol="0">
            <a:spAutoFit/>
          </a:bodyPr>
          <a:lstStyle/>
          <a:p>
            <a:pPr marL="342900" lvl="0" indent="-342900">
              <a:lnSpc>
                <a:spcPct val="107000"/>
              </a:lnSpc>
              <a:spcAft>
                <a:spcPts val="800"/>
              </a:spcAft>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AI adoption will contribute USD 19.9 trillion in 2030 and facilitate 3.5% of global GDP mainly on business solution or service seeking digital transformation </a:t>
            </a:r>
            <a:r>
              <a:rPr lang="en-HK" sz="1600" b="0" i="0" dirty="0">
                <a:effectLst/>
                <a:latin typeface="Roboto" panose="02000000000000000000" pitchFamily="2" charset="0"/>
              </a:rPr>
              <a:t>(Shirer, 2024)</a:t>
            </a:r>
            <a:r>
              <a:rPr lang="en-US" sz="1600" dirty="0">
                <a:effectLst/>
                <a:latin typeface="Calibri" panose="020F0502020204030204" pitchFamily="34" charset="0"/>
                <a:ea typeface="PMingLiU" panose="02020500000000000000" pitchFamily="18" charset="-120"/>
                <a:cs typeface="Times New Roman" panose="02020603050405020304" pitchFamily="18" charset="0"/>
              </a:rPr>
              <a:t>.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AI refers to "a machine, system or tools via algorithms and software programs” with similar human abilities on learning, organizing, planning and problem-solving (Philip et al., 2023).“</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indent="-342900">
              <a:lnSpc>
                <a:spcPct val="107000"/>
              </a:lnSpc>
              <a:spcAft>
                <a:spcPts val="800"/>
              </a:spcAft>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These capabilities have been widely applied into different business functions, such as marketing, IT, financial etc. There is no exception in (Human Resources McKinsey &amp; Company, 2024).</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In the era of “industrial 4.0”, AI’s adoption in global businesses generates a predominant trend integrating AI technologies to enable companies to:</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Symbol" pitchFamily="2" charset="2"/>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reshape business</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Symbol" pitchFamily="2" charset="2"/>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streamline operational process</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Symbol" pitchFamily="2" charset="2"/>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improve customers’ experience</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spcAft>
                <a:spcPts val="800"/>
              </a:spcAft>
              <a:buFont typeface="Symbol" pitchFamily="2" charset="2"/>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gain competitive advantage (Bansal et al., 2023; Costa </a:t>
            </a:r>
            <a:r>
              <a:rPr lang="en-US" sz="1600" dirty="0" err="1">
                <a:effectLst/>
                <a:latin typeface="Calibri" panose="020F0502020204030204" pitchFamily="34" charset="0"/>
                <a:ea typeface="PMingLiU" panose="02020500000000000000" pitchFamily="18" charset="-120"/>
                <a:cs typeface="Times New Roman" panose="02020603050405020304" pitchFamily="18" charset="0"/>
              </a:rPr>
              <a:t>Climent</a:t>
            </a:r>
            <a:r>
              <a:rPr lang="en-US" sz="1600" dirty="0">
                <a:effectLst/>
                <a:latin typeface="Calibri" panose="020F0502020204030204" pitchFamily="34" charset="0"/>
                <a:ea typeface="PMingLiU" panose="02020500000000000000" pitchFamily="18" charset="-120"/>
                <a:cs typeface="Times New Roman" panose="02020603050405020304" pitchFamily="18" charset="0"/>
              </a:rPr>
              <a:t>, </a:t>
            </a:r>
            <a:r>
              <a:rPr lang="en-US" sz="1600" dirty="0" err="1">
                <a:effectLst/>
                <a:latin typeface="Calibri" panose="020F0502020204030204" pitchFamily="34" charset="0"/>
                <a:ea typeface="PMingLiU" panose="02020500000000000000" pitchFamily="18" charset="-120"/>
                <a:cs typeface="Times New Roman" panose="02020603050405020304" pitchFamily="18" charset="0"/>
              </a:rPr>
              <a:t>Haftor</a:t>
            </a:r>
            <a:r>
              <a:rPr lang="en-US" sz="1600" dirty="0">
                <a:effectLst/>
                <a:latin typeface="Calibri" panose="020F0502020204030204" pitchFamily="34" charset="0"/>
                <a:ea typeface="PMingLiU" panose="02020500000000000000" pitchFamily="18" charset="-120"/>
                <a:cs typeface="Times New Roman" panose="02020603050405020304" pitchFamily="18" charset="0"/>
              </a:rPr>
              <a:t> and </a:t>
            </a:r>
            <a:r>
              <a:rPr lang="en-US" sz="1600" dirty="0" err="1">
                <a:effectLst/>
                <a:latin typeface="Calibri" panose="020F0502020204030204" pitchFamily="34" charset="0"/>
                <a:ea typeface="PMingLiU" panose="02020500000000000000" pitchFamily="18" charset="-120"/>
                <a:cs typeface="Times New Roman" panose="02020603050405020304" pitchFamily="18" charset="0"/>
              </a:rPr>
              <a:t>Staniewski</a:t>
            </a:r>
            <a:r>
              <a:rPr lang="en-US" sz="1600" dirty="0">
                <a:effectLst/>
                <a:latin typeface="Calibri" panose="020F0502020204030204" pitchFamily="34" charset="0"/>
                <a:ea typeface="PMingLiU" panose="02020500000000000000" pitchFamily="18" charset="-120"/>
                <a:cs typeface="Times New Roman" panose="02020603050405020304" pitchFamily="18" charset="0"/>
              </a:rPr>
              <a:t>, 2024).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PMingLiU" panose="02020500000000000000" pitchFamily="18" charset="-120"/>
                <a:cs typeface="Times New Roman" panose="02020603050405020304" pitchFamily="18" charset="0"/>
              </a:rPr>
              <a:t> </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3170710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C76A1-CCAF-EFE9-CB65-211621ED1827}"/>
              </a:ext>
            </a:extLst>
          </p:cNvPr>
          <p:cNvSpPr>
            <a:spLocks noGrp="1"/>
          </p:cNvSpPr>
          <p:nvPr>
            <p:ph type="title"/>
          </p:nvPr>
        </p:nvSpPr>
        <p:spPr>
          <a:xfrm>
            <a:off x="174709" y="234556"/>
            <a:ext cx="11533093" cy="646330"/>
          </a:xfrm>
        </p:spPr>
        <p:txBody>
          <a:bodyPr>
            <a:noAutofit/>
          </a:bodyPr>
          <a:lstStyle/>
          <a:p>
            <a:pPr lvl="0"/>
            <a:r>
              <a:rPr lang="en-GB" sz="3200" dirty="0"/>
              <a:t>Market trend of AI in human resource management (HRM) and its implementation in recruitment and selection (RS)</a:t>
            </a:r>
          </a:p>
        </p:txBody>
      </p:sp>
      <p:sp>
        <p:nvSpPr>
          <p:cNvPr id="14" name="TextBox 13">
            <a:extLst>
              <a:ext uri="{FF2B5EF4-FFF2-40B4-BE49-F238E27FC236}">
                <a16:creationId xmlns:a16="http://schemas.microsoft.com/office/drawing/2014/main" id="{87533A50-7669-9EEF-A969-80BE09454225}"/>
              </a:ext>
            </a:extLst>
          </p:cNvPr>
          <p:cNvSpPr txBox="1"/>
          <p:nvPr/>
        </p:nvSpPr>
        <p:spPr>
          <a:xfrm>
            <a:off x="7054920" y="6438778"/>
            <a:ext cx="4743990" cy="369332"/>
          </a:xfrm>
          <a:prstGeom prst="rect">
            <a:avLst/>
          </a:prstGeom>
          <a:noFill/>
        </p:spPr>
        <p:txBody>
          <a:bodyPr wrap="square" rtlCol="0">
            <a:spAutoFit/>
          </a:bodyPr>
          <a:lstStyle/>
          <a:p>
            <a:r>
              <a:rPr lang="en-US" dirty="0"/>
              <a:t>Figure 2: </a:t>
            </a:r>
            <a:r>
              <a:rPr lang="en-US" sz="1800" dirty="0">
                <a:effectLst/>
                <a:latin typeface="Calibri" panose="020F0502020204030204" pitchFamily="34" charset="0"/>
                <a:ea typeface="PMingLiU" panose="02020500000000000000" pitchFamily="18" charset="-120"/>
                <a:cs typeface="Times New Roman" panose="02020603050405020304" pitchFamily="18" charset="0"/>
              </a:rPr>
              <a:t>(SHRM, 2023)</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p:txBody>
      </p:sp>
      <p:sp>
        <p:nvSpPr>
          <p:cNvPr id="29" name="TextBox 28">
            <a:extLst>
              <a:ext uri="{FF2B5EF4-FFF2-40B4-BE49-F238E27FC236}">
                <a16:creationId xmlns:a16="http://schemas.microsoft.com/office/drawing/2014/main" id="{79EFFB0F-437A-9E54-7E35-4CFC51751F2F}"/>
              </a:ext>
            </a:extLst>
          </p:cNvPr>
          <p:cNvSpPr txBox="1"/>
          <p:nvPr/>
        </p:nvSpPr>
        <p:spPr>
          <a:xfrm>
            <a:off x="0" y="1051316"/>
            <a:ext cx="6750424" cy="3332964"/>
          </a:xfrm>
          <a:prstGeom prst="rect">
            <a:avLst/>
          </a:prstGeom>
          <a:noFill/>
        </p:spPr>
        <p:txBody>
          <a:bodyPr wrap="square" rtlCol="0">
            <a:spAutoFit/>
          </a:bodyPr>
          <a:lstStyle/>
          <a:p>
            <a:pPr marL="342900" lvl="0" indent="-342900">
              <a:lnSpc>
                <a:spcPct val="107000"/>
              </a:lnSpc>
              <a:buFont typeface="Symbol" pitchFamily="2" charset="2"/>
              <a:buChar char=""/>
            </a:pPr>
            <a:r>
              <a:rPr lang="en-US" sz="1800" dirty="0">
                <a:effectLst/>
                <a:latin typeface="Calibri" panose="020F0502020204030204" pitchFamily="34" charset="0"/>
                <a:ea typeface="PMingLiU" panose="02020500000000000000" pitchFamily="18" charset="-120"/>
                <a:cs typeface="Times New Roman" panose="02020603050405020304" pitchFamily="18" charset="0"/>
              </a:rPr>
              <a:t>HRM has included 5 processes namely recruitment and selection, training / </a:t>
            </a:r>
            <a:r>
              <a:rPr lang="en-US" sz="1800" dirty="0" err="1">
                <a:effectLst/>
                <a:latin typeface="Calibri" panose="020F0502020204030204" pitchFamily="34" charset="0"/>
                <a:ea typeface="PMingLiU" panose="02020500000000000000" pitchFamily="18" charset="-120"/>
                <a:cs typeface="Times New Roman" panose="02020603050405020304" pitchFamily="18" charset="0"/>
              </a:rPr>
              <a:t>developent</a:t>
            </a:r>
            <a:r>
              <a:rPr lang="en-US" sz="1800" dirty="0">
                <a:effectLst/>
                <a:latin typeface="Calibri" panose="020F0502020204030204" pitchFamily="34" charset="0"/>
                <a:ea typeface="PMingLiU" panose="02020500000000000000" pitchFamily="18" charset="-120"/>
                <a:cs typeface="Times New Roman" panose="02020603050405020304" pitchFamily="18" charset="0"/>
              </a:rPr>
              <a:t>, performance management and compensation and benefits. However, most organizations use AI adoption mostly on recruitment and selection.</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pPr marL="457200">
              <a:lnSpc>
                <a:spcPct val="107000"/>
              </a:lnSpc>
            </a:pPr>
            <a:r>
              <a:rPr lang="en-US" sz="1800" dirty="0">
                <a:effectLst/>
                <a:latin typeface="Calibri" panose="020F0502020204030204" pitchFamily="34" charset="0"/>
                <a:ea typeface="PMingLiU" panose="02020500000000000000" pitchFamily="18" charset="-120"/>
                <a:cs typeface="Times New Roman" panose="02020603050405020304" pitchFamily="18" charset="0"/>
              </a:rPr>
              <a:t> </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Symbol" pitchFamily="2" charset="2"/>
              <a:buChar char=""/>
            </a:pPr>
            <a:r>
              <a:rPr lang="en-US" sz="1800" dirty="0">
                <a:effectLst/>
                <a:latin typeface="Calibri" panose="020F0502020204030204" pitchFamily="34" charset="0"/>
                <a:ea typeface="PMingLiU" panose="02020500000000000000" pitchFamily="18" charset="-120"/>
                <a:cs typeface="Times New Roman" panose="02020603050405020304" pitchFamily="18" charset="0"/>
              </a:rPr>
              <a:t>For organizations to create competitive advantage, they must strengthen the talent requisition through AI adoption.  Using AI adoption, it will streamline recruitment / tasks and increase the speed of recruitment. (</a:t>
            </a:r>
            <a:r>
              <a:rPr lang="en-US" sz="1800" dirty="0" err="1">
                <a:effectLst/>
                <a:latin typeface="Calibri" panose="020F0502020204030204" pitchFamily="34" charset="0"/>
                <a:ea typeface="PMingLiU" panose="02020500000000000000" pitchFamily="18" charset="-120"/>
                <a:cs typeface="Times New Roman" panose="02020603050405020304" pitchFamily="18" charset="0"/>
              </a:rPr>
              <a:t>Koman</a:t>
            </a:r>
            <a:r>
              <a:rPr lang="en-US" sz="1800" dirty="0">
                <a:effectLst/>
                <a:latin typeface="Calibri" panose="020F0502020204030204" pitchFamily="34" charset="0"/>
                <a:ea typeface="PMingLiU" panose="02020500000000000000" pitchFamily="18" charset="-120"/>
                <a:cs typeface="Times New Roman" panose="02020603050405020304" pitchFamily="18" charset="0"/>
              </a:rPr>
              <a:t>, Patrik </a:t>
            </a:r>
            <a:r>
              <a:rPr lang="en-US" sz="1800" dirty="0" err="1">
                <a:effectLst/>
                <a:latin typeface="Calibri" panose="020F0502020204030204" pitchFamily="34" charset="0"/>
                <a:ea typeface="PMingLiU" panose="02020500000000000000" pitchFamily="18" charset="-120"/>
                <a:cs typeface="Times New Roman" panose="02020603050405020304" pitchFamily="18" charset="0"/>
              </a:rPr>
              <a:t>Boršoš</a:t>
            </a:r>
            <a:r>
              <a:rPr lang="en-US" sz="1800" dirty="0">
                <a:effectLst/>
                <a:latin typeface="Calibri" panose="020F0502020204030204" pitchFamily="34" charset="0"/>
                <a:ea typeface="PMingLiU" panose="02020500000000000000" pitchFamily="18" charset="-120"/>
                <a:cs typeface="Times New Roman" panose="02020603050405020304" pitchFamily="18" charset="0"/>
              </a:rPr>
              <a:t> and Kubina, 2024)</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pPr marL="457200">
              <a:lnSpc>
                <a:spcPct val="107000"/>
              </a:lnSpc>
            </a:pPr>
            <a:r>
              <a:rPr lang="en-US" sz="1800" dirty="0">
                <a:effectLst/>
                <a:latin typeface="Calibri" panose="020F0502020204030204" pitchFamily="34" charset="0"/>
                <a:ea typeface="PMingLiU" panose="02020500000000000000" pitchFamily="18" charset="-120"/>
                <a:cs typeface="Times New Roman" panose="02020603050405020304" pitchFamily="18" charset="0"/>
              </a:rPr>
              <a:t> </a:t>
            </a:r>
            <a:endParaRPr lang="en-US" dirty="0"/>
          </a:p>
          <a:p>
            <a:pPr marL="285750" indent="-285750">
              <a:buFont typeface="Arial" panose="020B0604020202020204" pitchFamily="34" charset="0"/>
              <a:buChar char="•"/>
            </a:pPr>
            <a:endParaRPr lang="en-US" dirty="0"/>
          </a:p>
        </p:txBody>
      </p:sp>
      <p:pic>
        <p:nvPicPr>
          <p:cNvPr id="30" name="Content Placeholder 11">
            <a:extLst>
              <a:ext uri="{FF2B5EF4-FFF2-40B4-BE49-F238E27FC236}">
                <a16:creationId xmlns:a16="http://schemas.microsoft.com/office/drawing/2014/main" id="{13DA956F-423C-8095-0DFC-DDA03C467C5F}"/>
              </a:ext>
            </a:extLst>
          </p:cNvPr>
          <p:cNvPicPr>
            <a:picLocks noGrp="1" noChangeAspect="1"/>
          </p:cNvPicPr>
          <p:nvPr>
            <p:ph idx="1"/>
          </p:nvPr>
        </p:nvPicPr>
        <p:blipFill>
          <a:blip r:embed="rId3"/>
          <a:stretch>
            <a:fillRect/>
          </a:stretch>
        </p:blipFill>
        <p:spPr>
          <a:xfrm>
            <a:off x="7141477" y="2743200"/>
            <a:ext cx="5050523" cy="3695578"/>
          </a:xfrm>
          <a:prstGeom prst="rect">
            <a:avLst/>
          </a:prstGeom>
        </p:spPr>
      </p:pic>
      <p:sp>
        <p:nvSpPr>
          <p:cNvPr id="5" name="TextBox 4">
            <a:extLst>
              <a:ext uri="{FF2B5EF4-FFF2-40B4-BE49-F238E27FC236}">
                <a16:creationId xmlns:a16="http://schemas.microsoft.com/office/drawing/2014/main" id="{43422EE1-7BCE-4BD4-3A9C-F77A1B837673}"/>
              </a:ext>
            </a:extLst>
          </p:cNvPr>
          <p:cNvSpPr txBox="1"/>
          <p:nvPr/>
        </p:nvSpPr>
        <p:spPr>
          <a:xfrm>
            <a:off x="0" y="4015170"/>
            <a:ext cx="6350000" cy="2842830"/>
          </a:xfrm>
          <a:prstGeom prst="rect">
            <a:avLst/>
          </a:prstGeom>
          <a:noFill/>
        </p:spPr>
        <p:txBody>
          <a:bodyPr wrap="square" rtlCol="0">
            <a:spAutoFit/>
          </a:bodyPr>
          <a:lstStyle/>
          <a:p>
            <a:pPr marL="342900" lvl="0" indent="-342900">
              <a:lnSpc>
                <a:spcPct val="107000"/>
              </a:lnSpc>
              <a:buFont typeface="Symbol" pitchFamily="2" charset="2"/>
              <a:buChar char=""/>
            </a:pPr>
            <a:r>
              <a:rPr lang="en-US" sz="1800" dirty="0">
                <a:effectLst/>
                <a:latin typeface="Calibri" panose="020F0502020204030204" pitchFamily="34" charset="0"/>
                <a:ea typeface="PMingLiU" panose="02020500000000000000" pitchFamily="18" charset="-120"/>
                <a:cs typeface="Times New Roman" panose="02020603050405020304" pitchFamily="18" charset="0"/>
              </a:rPr>
              <a:t>According to the report of AI from Society for Human Resources Management in 2023, 42% of organizations used AI adoption in the function of Talent acquisition, which is the highest ranking comparing with others HRM functions  (SHRM, 2023).</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pPr marL="457200">
              <a:lnSpc>
                <a:spcPct val="107000"/>
              </a:lnSpc>
            </a:pP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spcAft>
                <a:spcPts val="800"/>
              </a:spcAft>
              <a:buFont typeface="Symbol" pitchFamily="2" charset="2"/>
              <a:buChar char=""/>
            </a:pPr>
            <a:r>
              <a:rPr lang="en-US" sz="1800" dirty="0">
                <a:effectLst/>
                <a:latin typeface="Calibri" panose="020F0502020204030204" pitchFamily="34" charset="0"/>
                <a:ea typeface="PMingLiU" panose="02020500000000000000" pitchFamily="18" charset="-120"/>
                <a:cs typeface="Times New Roman" panose="02020603050405020304" pitchFamily="18" charset="0"/>
              </a:rPr>
              <a:t>The rest of the distribution of the components is reflected in the attached graph (SHRM, 2023)</a:t>
            </a: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US" dirty="0"/>
          </a:p>
        </p:txBody>
      </p:sp>
    </p:spTree>
    <p:extLst>
      <p:ext uri="{BB962C8B-B14F-4D97-AF65-F5344CB8AC3E}">
        <p14:creationId xmlns:p14="http://schemas.microsoft.com/office/powerpoint/2010/main" val="2659402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8652B-B439-4AB5-8773-417F1E05177E}"/>
              </a:ext>
            </a:extLst>
          </p:cNvPr>
          <p:cNvSpPr>
            <a:spLocks noGrp="1"/>
          </p:cNvSpPr>
          <p:nvPr>
            <p:ph type="title"/>
          </p:nvPr>
        </p:nvSpPr>
        <p:spPr>
          <a:xfrm>
            <a:off x="0" y="0"/>
            <a:ext cx="11772900" cy="1066800"/>
          </a:xfrm>
        </p:spPr>
        <p:txBody>
          <a:bodyPr/>
          <a:lstStyle/>
          <a:p>
            <a:pPr lvl="0"/>
            <a:r>
              <a:rPr lang="en-US" dirty="0"/>
              <a:t>Insight and significance of AI implementation in RS</a:t>
            </a:r>
            <a:endParaRPr lang="en-GB" dirty="0"/>
          </a:p>
        </p:txBody>
      </p:sp>
      <p:sp>
        <p:nvSpPr>
          <p:cNvPr id="14" name="Content Placeholder 13">
            <a:extLst>
              <a:ext uri="{FF2B5EF4-FFF2-40B4-BE49-F238E27FC236}">
                <a16:creationId xmlns:a16="http://schemas.microsoft.com/office/drawing/2014/main" id="{C07EDE0D-5558-B85E-7379-4787B40CBA41}"/>
              </a:ext>
            </a:extLst>
          </p:cNvPr>
          <p:cNvSpPr>
            <a:spLocks noGrp="1"/>
          </p:cNvSpPr>
          <p:nvPr>
            <p:ph idx="1"/>
          </p:nvPr>
        </p:nvSpPr>
        <p:spPr>
          <a:xfrm>
            <a:off x="0" y="622300"/>
            <a:ext cx="12192000" cy="5168900"/>
          </a:xfrm>
        </p:spPr>
        <p:txBody>
          <a:bodyPr>
            <a:normAutofit/>
          </a:bodyPr>
          <a:lstStyle/>
          <a:p>
            <a:pPr marL="0" indent="0">
              <a:buNone/>
            </a:pPr>
            <a:r>
              <a:rPr lang="en-US" sz="1600" dirty="0"/>
              <a:t>Pros in AI adoption in RS:</a:t>
            </a:r>
          </a:p>
          <a:p>
            <a:r>
              <a:rPr lang="en-US" sz="1600" dirty="0"/>
              <a:t>Increasing efficiency and reducing cost for talent acquisition by reduction manual and repetitive works (Tiwari et al., 2021; </a:t>
            </a:r>
            <a:r>
              <a:rPr lang="en-US" sz="1600" dirty="0" err="1"/>
              <a:t>psico-smart.com</a:t>
            </a:r>
            <a:r>
              <a:rPr lang="en-US" sz="1600" dirty="0"/>
              <a:t>, 2023)</a:t>
            </a:r>
          </a:p>
          <a:p>
            <a:r>
              <a:rPr lang="en-US" sz="1600" dirty="0"/>
              <a:t>Improvement of employer branding (</a:t>
            </a:r>
            <a:r>
              <a:rPr lang="en-US" sz="1600" dirty="0" err="1"/>
              <a:t>Horodyski</a:t>
            </a:r>
            <a:r>
              <a:rPr lang="en-US" sz="1600" dirty="0"/>
              <a:t>, 2023; Srivastava and Bhatnagar, 2010; Kaur, 2024; Weinert et al., 2020)</a:t>
            </a:r>
          </a:p>
          <a:p>
            <a:r>
              <a:rPr lang="en-US" sz="1600" dirty="0"/>
              <a:t>Reduction of Human-Bias (Polli, 2019). </a:t>
            </a:r>
          </a:p>
          <a:p>
            <a:endParaRPr lang="en-US" sz="1600" dirty="0"/>
          </a:p>
          <a:p>
            <a:pPr marL="0" indent="0">
              <a:buNone/>
            </a:pPr>
            <a:endParaRPr lang="en-US" sz="1600" dirty="0"/>
          </a:p>
          <a:p>
            <a:pPr marL="0" indent="0">
              <a:buNone/>
            </a:pPr>
            <a:r>
              <a:rPr lang="en-US" sz="1600" dirty="0"/>
              <a:t>Cons in AI adoption in RS :</a:t>
            </a:r>
          </a:p>
          <a:p>
            <a:r>
              <a:rPr lang="en-US" sz="1600" dirty="0"/>
              <a:t>Over-filtering the “right” candidates (</a:t>
            </a:r>
            <a:r>
              <a:rPr lang="en-US" sz="1600" dirty="0" err="1"/>
              <a:t>Köchling</a:t>
            </a:r>
            <a:r>
              <a:rPr lang="en-US" sz="1600" dirty="0"/>
              <a:t>, </a:t>
            </a:r>
            <a:r>
              <a:rPr lang="en-US" sz="1600" dirty="0" err="1"/>
              <a:t>Wehner</a:t>
            </a:r>
            <a:r>
              <a:rPr lang="en-US" sz="1600" dirty="0"/>
              <a:t> and </a:t>
            </a:r>
            <a:r>
              <a:rPr lang="en-US" sz="1600" dirty="0" err="1"/>
              <a:t>Warkocz</a:t>
            </a:r>
            <a:r>
              <a:rPr lang="en-US" sz="1600" dirty="0"/>
              <a:t>, 2022; Smart, 2024)</a:t>
            </a:r>
          </a:p>
          <a:p>
            <a:r>
              <a:rPr lang="en-US" sz="1600" dirty="0"/>
              <a:t>Algorithms bias (</a:t>
            </a:r>
            <a:r>
              <a:rPr lang="en-HK" sz="1600" b="0" i="0" dirty="0" err="1">
                <a:effectLst/>
              </a:rPr>
              <a:t>Datatron</a:t>
            </a:r>
            <a:r>
              <a:rPr lang="en-HK" sz="1600" b="0" i="0" dirty="0">
                <a:effectLst/>
              </a:rPr>
              <a:t>, 2021)</a:t>
            </a:r>
            <a:endParaRPr lang="en-US" sz="1600" dirty="0"/>
          </a:p>
        </p:txBody>
      </p:sp>
    </p:spTree>
    <p:extLst>
      <p:ext uri="{BB962C8B-B14F-4D97-AF65-F5344CB8AC3E}">
        <p14:creationId xmlns:p14="http://schemas.microsoft.com/office/powerpoint/2010/main" val="1429390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88C60C8E-CBEB-4FFC-AADB-4123E31227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2" name="Rectangle 21">
            <a:extLst>
              <a:ext uri="{FF2B5EF4-FFF2-40B4-BE49-F238E27FC236}">
                <a16:creationId xmlns:a16="http://schemas.microsoft.com/office/drawing/2014/main" id="{151A9C99-FD39-4971-A548-0B9E5A2A6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night sky with mountains on the horizon">
            <a:extLst>
              <a:ext uri="{FF2B5EF4-FFF2-40B4-BE49-F238E27FC236}">
                <a16:creationId xmlns:a16="http://schemas.microsoft.com/office/drawing/2014/main" id="{2739CFE1-3E46-48B5-9BDB-769492BA7A53}"/>
              </a:ext>
            </a:extLst>
          </p:cNvPr>
          <p:cNvPicPr>
            <a:picLocks noChangeAspect="1"/>
          </p:cNvPicPr>
          <p:nvPr/>
        </p:nvPicPr>
        <p:blipFill rotWithShape="1">
          <a:blip r:embed="rId5">
            <a:alphaModFix amt="20000"/>
          </a:blip>
          <a:srcRect t="17522" r="9091"/>
          <a:stretch/>
        </p:blipFill>
        <p:spPr>
          <a:xfrm>
            <a:off x="20" y="10"/>
            <a:ext cx="12191980" cy="6857990"/>
          </a:xfrm>
          <a:prstGeom prst="rect">
            <a:avLst/>
          </a:prstGeom>
        </p:spPr>
      </p:pic>
      <p:pic>
        <p:nvPicPr>
          <p:cNvPr id="24" name="Picture 23">
            <a:extLst>
              <a:ext uri="{FF2B5EF4-FFF2-40B4-BE49-F238E27FC236}">
                <a16:creationId xmlns:a16="http://schemas.microsoft.com/office/drawing/2014/main" id="{6DAB2DF7-34C9-45C2-BB70-6797ACA67C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44E241E-3110-4B1C-B9B0-F17B90FEEC1D}"/>
              </a:ext>
            </a:extLst>
          </p:cNvPr>
          <p:cNvSpPr>
            <a:spLocks noGrp="1"/>
          </p:cNvSpPr>
          <p:nvPr>
            <p:ph type="title"/>
          </p:nvPr>
        </p:nvSpPr>
        <p:spPr>
          <a:xfrm>
            <a:off x="3175" y="1786"/>
            <a:ext cx="10131425" cy="1456267"/>
          </a:xfrm>
        </p:spPr>
        <p:txBody>
          <a:bodyPr vert="horz" lIns="91440" tIns="45720" rIns="91440" bIns="45720" rtlCol="0" anchor="ctr">
            <a:normAutofit/>
          </a:bodyPr>
          <a:lstStyle/>
          <a:p>
            <a:pPr lvl="0"/>
            <a:r>
              <a:rPr lang="en-US" b="1" dirty="0"/>
              <a:t>Strategies of AI using in RS</a:t>
            </a:r>
          </a:p>
        </p:txBody>
      </p:sp>
      <p:sp>
        <p:nvSpPr>
          <p:cNvPr id="8" name="Content Placeholder 7">
            <a:extLst>
              <a:ext uri="{FF2B5EF4-FFF2-40B4-BE49-F238E27FC236}">
                <a16:creationId xmlns:a16="http://schemas.microsoft.com/office/drawing/2014/main" id="{0F4F3247-8324-9CC5-D1D8-C2F710149F96}"/>
              </a:ext>
            </a:extLst>
          </p:cNvPr>
          <p:cNvSpPr>
            <a:spLocks noGrp="1"/>
          </p:cNvSpPr>
          <p:nvPr>
            <p:ph sz="half" idx="1"/>
          </p:nvPr>
        </p:nvSpPr>
        <p:spPr>
          <a:xfrm>
            <a:off x="-9525" y="1193800"/>
            <a:ext cx="12182475" cy="5511800"/>
          </a:xfrm>
        </p:spPr>
        <p:txBody>
          <a:bodyPr vert="horz" lIns="91440" tIns="45720" rIns="91440" bIns="45720" rtlCol="0" anchor="ctr">
            <a:noAutofit/>
          </a:bodyPr>
          <a:lstStyle/>
          <a:p>
            <a:pPr marL="0" indent="0">
              <a:buNone/>
            </a:pPr>
            <a:endParaRPr lang="en-US" dirty="0"/>
          </a:p>
          <a:p>
            <a:pPr marL="0" indent="0">
              <a:buNone/>
            </a:pPr>
            <a:endParaRPr lang="en-US" dirty="0"/>
          </a:p>
          <a:p>
            <a:pPr marL="0" indent="0">
              <a:buNone/>
            </a:pPr>
            <a:r>
              <a:rPr lang="en-US" sz="1600" dirty="0"/>
              <a:t>1. Applicant Tracking System (ATS): an AI-Powered software platform automates and streamlines the hiring and selecting process   for recruiter. It enables automatically electronic management of job application, facilitating process of sourcing, screening resume, scheduling interview and tracking the candidate via one platform. The features are using key word screening resume, ranking the candidates and auto-scheduling interview. According to the survey of using ATS, 90% of Fortune 500 companies use ATS (Ryan, 2021).</a:t>
            </a:r>
          </a:p>
          <a:p>
            <a:pPr>
              <a:buFont typeface="Wingdings" pitchFamily="2" charset="2"/>
              <a:buChar char="ü"/>
            </a:pPr>
            <a:r>
              <a:rPr lang="en-US" sz="1600" dirty="0"/>
              <a:t>Example : BambooHR is one of the ATS system. The special features in BambooHR is rich reports, including selection ratio, turnover of new hires within a year, reason of turnover, offer acceptance rate (OAR). These report can facilitate the recruiter to analyze the recruitment process and strategies (</a:t>
            </a:r>
            <a:r>
              <a:rPr lang="en-US" sz="1600" dirty="0" err="1"/>
              <a:t>Peicheva</a:t>
            </a:r>
            <a:r>
              <a:rPr lang="en-US" sz="1600" dirty="0"/>
              <a:t>, 2022) . </a:t>
            </a:r>
          </a:p>
          <a:p>
            <a:pPr marL="0" indent="0">
              <a:buNone/>
            </a:pPr>
            <a:endParaRPr lang="en-US" sz="1600" dirty="0"/>
          </a:p>
          <a:p>
            <a:pPr marL="0" indent="0">
              <a:buNone/>
            </a:pPr>
            <a:endParaRPr lang="en-US" sz="1600" dirty="0"/>
          </a:p>
          <a:p>
            <a:pPr marL="0" indent="0">
              <a:buNone/>
            </a:pPr>
            <a:r>
              <a:rPr lang="en-US" sz="1600" dirty="0"/>
              <a:t>2. AI Chatbot:  AI application integrates deep learning and language learning processing function to automatically conduct schedule management and real-time interaction with candidates for sourcing, screening and messaging. The features are automatically conducting real-time interview with couples of candidates at the same time,  electronically analysis candidate facial expression and word choices and asking fundamental question in initial interview (Swapna and </a:t>
            </a:r>
            <a:r>
              <a:rPr lang="en-US" sz="1600" dirty="0" err="1"/>
              <a:t>Arpana</a:t>
            </a:r>
            <a:r>
              <a:rPr lang="en-US" sz="1600" dirty="0"/>
              <a:t>, 2021). </a:t>
            </a:r>
          </a:p>
          <a:p>
            <a:pPr>
              <a:buFont typeface="Wingdings" pitchFamily="2" charset="2"/>
              <a:buChar char="ü"/>
            </a:pPr>
            <a:r>
              <a:rPr lang="en-US" sz="1600" dirty="0"/>
              <a:t>Example: </a:t>
            </a:r>
            <a:r>
              <a:rPr lang="en-US" sz="1600" dirty="0" err="1"/>
              <a:t>HireVue</a:t>
            </a:r>
            <a:r>
              <a:rPr lang="en-US" sz="1600" dirty="0"/>
              <a:t> adopt AI for candidate assessment via facial expression, tone of voice, using language etc. </a:t>
            </a:r>
          </a:p>
          <a:p>
            <a:pPr marL="0" indent="0">
              <a:buNone/>
            </a:pPr>
            <a:endParaRPr lang="en-US" dirty="0"/>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1974828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3F727-737D-DF79-DA20-B12A18504E1F}"/>
              </a:ext>
            </a:extLst>
          </p:cNvPr>
          <p:cNvSpPr>
            <a:spLocks noGrp="1"/>
          </p:cNvSpPr>
          <p:nvPr>
            <p:ph type="title"/>
          </p:nvPr>
        </p:nvSpPr>
        <p:spPr>
          <a:xfrm>
            <a:off x="0" y="0"/>
            <a:ext cx="10131425" cy="892905"/>
          </a:xfrm>
        </p:spPr>
        <p:txBody>
          <a:bodyPr>
            <a:normAutofit/>
          </a:bodyPr>
          <a:lstStyle/>
          <a:p>
            <a:r>
              <a:rPr lang="en-GB" dirty="0"/>
              <a:t>implication of AI implementation in RS</a:t>
            </a:r>
            <a:endParaRPr lang="en-US" dirty="0"/>
          </a:p>
        </p:txBody>
      </p:sp>
      <p:sp>
        <p:nvSpPr>
          <p:cNvPr id="7" name="TextBox 6">
            <a:extLst>
              <a:ext uri="{FF2B5EF4-FFF2-40B4-BE49-F238E27FC236}">
                <a16:creationId xmlns:a16="http://schemas.microsoft.com/office/drawing/2014/main" id="{E27301F5-E284-082A-EDB8-A08E04193793}"/>
              </a:ext>
            </a:extLst>
          </p:cNvPr>
          <p:cNvSpPr txBox="1"/>
          <p:nvPr/>
        </p:nvSpPr>
        <p:spPr>
          <a:xfrm>
            <a:off x="0" y="892905"/>
            <a:ext cx="6769100" cy="4877297"/>
          </a:xfrm>
          <a:prstGeom prst="rect">
            <a:avLst/>
          </a:prstGeom>
          <a:noFill/>
        </p:spPr>
        <p:txBody>
          <a:bodyPr wrap="square" rtlCol="0">
            <a:spAutoFit/>
          </a:bodyPr>
          <a:lstStyle/>
          <a:p>
            <a:pPr>
              <a:lnSpc>
                <a:spcPct val="107000"/>
              </a:lnSpc>
              <a:spcAft>
                <a:spcPts val="800"/>
              </a:spcAft>
            </a:pPr>
            <a:r>
              <a:rPr lang="en-US" sz="1600" dirty="0">
                <a:effectLst/>
                <a:latin typeface="Calibri" panose="020F0502020204030204" pitchFamily="34" charset="0"/>
                <a:ea typeface="PMingLiU" panose="02020500000000000000" pitchFamily="18" charset="-120"/>
                <a:cs typeface="Times New Roman" panose="02020603050405020304" pitchFamily="18" charset="0"/>
              </a:rPr>
              <a:t>The AI adoption in HRM creates benefits :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gn="just">
              <a:buClr>
                <a:srgbClr val="000000"/>
              </a:buClr>
              <a:buFont typeface="Calibri" panose="020F0502020204030204" pitchFamily="34" charset="0"/>
              <a:buChar char="-"/>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cost reduction</a:t>
            </a:r>
            <a:endParaRPr lang="en-HK" sz="1600" dirty="0">
              <a:effectLst/>
              <a:latin typeface="Times New Roman" panose="02020603050405020304" pitchFamily="18" charset="0"/>
              <a:ea typeface="PMingLiU" panose="02020500000000000000" pitchFamily="18" charset="-120"/>
            </a:endParaRPr>
          </a:p>
          <a:p>
            <a:pPr marL="342900" lvl="0" indent="-342900" algn="just">
              <a:buClr>
                <a:srgbClr val="000000"/>
              </a:buClr>
              <a:buFont typeface="Calibri" panose="020F0502020204030204" pitchFamily="34" charset="0"/>
              <a:buChar char="-"/>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reduction time-consuming and manual repetitive works</a:t>
            </a:r>
            <a:endParaRPr lang="en-HK" sz="1600" dirty="0">
              <a:effectLst/>
              <a:latin typeface="Times New Roman" panose="02020603050405020304" pitchFamily="18" charset="0"/>
              <a:ea typeface="PMingLiU" panose="02020500000000000000" pitchFamily="18" charset="-120"/>
            </a:endParaRPr>
          </a:p>
          <a:p>
            <a:pPr marL="342900" lvl="0" indent="-342900" algn="just">
              <a:buClr>
                <a:srgbClr val="000000"/>
              </a:buClr>
              <a:buFont typeface="Calibri" panose="020F0502020204030204" pitchFamily="34" charset="0"/>
              <a:buChar char="-"/>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increase the efficiency</a:t>
            </a:r>
            <a:endParaRPr lang="en-HK" sz="1600" dirty="0">
              <a:effectLst/>
              <a:latin typeface="Times New Roman" panose="02020603050405020304" pitchFamily="18" charset="0"/>
              <a:ea typeface="PMingLiU" panose="02020500000000000000" pitchFamily="18" charset="-120"/>
            </a:endParaRPr>
          </a:p>
          <a:p>
            <a:pPr marL="342900" lvl="0" indent="-342900" algn="just">
              <a:buClr>
                <a:srgbClr val="000000"/>
              </a:buClr>
              <a:buFont typeface="Calibri" panose="020F0502020204030204" pitchFamily="34" charset="0"/>
              <a:buChar char="-"/>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improvement of employer’s brand. </a:t>
            </a:r>
            <a:endParaRPr lang="en-HK" sz="1600" dirty="0">
              <a:effectLst/>
              <a:latin typeface="Times New Roman" panose="02020603050405020304" pitchFamily="18" charset="0"/>
              <a:ea typeface="PMingLiU" panose="02020500000000000000" pitchFamily="18" charset="-120"/>
            </a:endParaRPr>
          </a:p>
          <a:p>
            <a:pPr algn="just">
              <a:lnSpc>
                <a:spcPct val="107000"/>
              </a:lnSpc>
              <a:spcAft>
                <a:spcPts val="800"/>
              </a:spcAft>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algn="just">
              <a:lnSpc>
                <a:spcPct val="107000"/>
              </a:lnSpc>
              <a:spcAft>
                <a:spcPts val="800"/>
              </a:spcAft>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AI adoption in HRM is moving slow: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gn="just">
              <a:buClr>
                <a:srgbClr val="000000"/>
              </a:buClr>
              <a:buFont typeface="Calibri" panose="020F0502020204030204" pitchFamily="34" charset="0"/>
              <a:buChar char="-"/>
            </a:pPr>
            <a:r>
              <a:rPr lang="en-US" sz="1600" kern="1200" dirty="0">
                <a:effectLst/>
                <a:latin typeface="Times New Roman" panose="02020603050405020304" pitchFamily="18" charset="0"/>
                <a:ea typeface="PMingLiU" panose="02020500000000000000" pitchFamily="18" charset="-120"/>
              </a:rPr>
              <a:t>21% and 47% of AI adoption in HRM are still in piloting and researching stage while and 8% has not started. (</a:t>
            </a:r>
            <a:r>
              <a:rPr lang="en-US" sz="1600" kern="1200" dirty="0" err="1">
                <a:effectLst/>
                <a:latin typeface="Times New Roman" panose="02020603050405020304" pitchFamily="18" charset="0"/>
                <a:ea typeface="PMingLiU" panose="02020500000000000000" pitchFamily="18" charset="-120"/>
              </a:rPr>
              <a:t>Heimes</a:t>
            </a:r>
            <a:r>
              <a:rPr lang="en-US" sz="1600" kern="1200" dirty="0">
                <a:effectLst/>
                <a:latin typeface="Times New Roman" panose="02020603050405020304" pitchFamily="18" charset="0"/>
                <a:ea typeface="PMingLiU" panose="02020500000000000000" pitchFamily="18" charset="-120"/>
              </a:rPr>
              <a:t>, 2024)</a:t>
            </a:r>
            <a:endParaRPr lang="en-HK" sz="1600" dirty="0">
              <a:effectLst/>
              <a:latin typeface="Times New Roman" panose="02020603050405020304" pitchFamily="18" charset="0"/>
              <a:ea typeface="PMingLiU" panose="02020500000000000000" pitchFamily="18" charset="-120"/>
            </a:endParaRPr>
          </a:p>
          <a:p>
            <a:pPr marL="342900" lvl="0" indent="-342900" algn="just">
              <a:buClr>
                <a:srgbClr val="000000"/>
              </a:buClr>
              <a:buFont typeface="Calibri" panose="020F0502020204030204" pitchFamily="34" charset="0"/>
              <a:buChar char="-"/>
            </a:pPr>
            <a:r>
              <a:rPr lang="en-US" sz="1600" kern="1200" dirty="0">
                <a:effectLst/>
                <a:latin typeface="Times New Roman" panose="02020603050405020304" pitchFamily="18" charset="0"/>
                <a:ea typeface="PMingLiU" panose="02020500000000000000" pitchFamily="18" charset="-120"/>
              </a:rPr>
              <a:t>other business function like customer care is 50% and 23% piloting and researching and only 2% has not started. (</a:t>
            </a:r>
            <a:r>
              <a:rPr lang="en-US" sz="1600" kern="1200" dirty="0" err="1">
                <a:effectLst/>
                <a:latin typeface="Times New Roman" panose="02020603050405020304" pitchFamily="18" charset="0"/>
                <a:ea typeface="PMingLiU" panose="02020500000000000000" pitchFamily="18" charset="-120"/>
              </a:rPr>
              <a:t>Heimes</a:t>
            </a:r>
            <a:r>
              <a:rPr lang="en-US" sz="1600" kern="1200" dirty="0">
                <a:effectLst/>
                <a:latin typeface="Times New Roman" panose="02020603050405020304" pitchFamily="18" charset="0"/>
                <a:ea typeface="PMingLiU" panose="02020500000000000000" pitchFamily="18" charset="-120"/>
              </a:rPr>
              <a:t>, 2024) </a:t>
            </a:r>
            <a:endParaRPr lang="en-HK" sz="1600" dirty="0">
              <a:effectLst/>
              <a:latin typeface="Times New Roman" panose="02020603050405020304" pitchFamily="18" charset="0"/>
              <a:ea typeface="PMingLiU" panose="02020500000000000000" pitchFamily="18" charset="-120"/>
            </a:endParaRPr>
          </a:p>
          <a:p>
            <a:pPr algn="just">
              <a:lnSpc>
                <a:spcPct val="107000"/>
              </a:lnSpc>
              <a:spcAft>
                <a:spcPts val="800"/>
              </a:spcAft>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algn="just">
              <a:lnSpc>
                <a:spcPct val="107000"/>
              </a:lnSpc>
              <a:spcAft>
                <a:spcPts val="800"/>
              </a:spcAft>
            </a:pPr>
            <a:r>
              <a:rPr lang="en-US" sz="1600" kern="1200" dirty="0">
                <a:effectLst/>
                <a:latin typeface="Calibri" panose="020F0502020204030204" pitchFamily="34" charset="0"/>
                <a:ea typeface="PMingLiU" panose="02020500000000000000" pitchFamily="18" charset="-120"/>
                <a:cs typeface="Times New Roman" panose="02020603050405020304" pitchFamily="18" charset="0"/>
              </a:rPr>
              <a:t>AI adoption is in lower priority than other business units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gn="just">
              <a:buClr>
                <a:srgbClr val="000000"/>
              </a:buClr>
              <a:buFont typeface="Calibri" panose="020F0502020204030204" pitchFamily="34" charset="0"/>
              <a:buChar char="-"/>
            </a:pPr>
            <a:r>
              <a:rPr lang="en-US" sz="1600" kern="1200" dirty="0">
                <a:effectLst/>
                <a:latin typeface="Times New Roman" panose="02020603050405020304" pitchFamily="18" charset="0"/>
                <a:ea typeface="PMingLiU" panose="02020500000000000000" pitchFamily="18" charset="-120"/>
              </a:rPr>
              <a:t>AI requires substantial amount for researching, designing, integrating and implementing</a:t>
            </a:r>
            <a:endParaRPr lang="en-HK" sz="1600" dirty="0">
              <a:effectLst/>
              <a:latin typeface="Times New Roman" panose="02020603050405020304" pitchFamily="18" charset="0"/>
              <a:ea typeface="PMingLiU" panose="02020500000000000000" pitchFamily="18" charset="-120"/>
            </a:endParaRPr>
          </a:p>
          <a:p>
            <a:pPr marL="342900" lvl="0" indent="-342900" algn="just">
              <a:buClr>
                <a:srgbClr val="000000"/>
              </a:buClr>
              <a:buFont typeface="Calibri" panose="020F0502020204030204" pitchFamily="34" charset="0"/>
              <a:buChar char="-"/>
            </a:pPr>
            <a:r>
              <a:rPr lang="en-US" sz="1600" kern="1200" dirty="0">
                <a:effectLst/>
                <a:latin typeface="Times New Roman" panose="02020603050405020304" pitchFamily="18" charset="0"/>
                <a:ea typeface="PMingLiU" panose="02020500000000000000" pitchFamily="18" charset="-120"/>
              </a:rPr>
              <a:t>HRM is always a cost center nut not a revenue generation </a:t>
            </a:r>
            <a:r>
              <a:rPr lang="en-US" sz="1600" kern="1200" dirty="0" err="1">
                <a:effectLst/>
                <a:latin typeface="Times New Roman" panose="02020603050405020304" pitchFamily="18" charset="0"/>
                <a:ea typeface="PMingLiU" panose="02020500000000000000" pitchFamily="18" charset="-120"/>
              </a:rPr>
              <a:t>centre</a:t>
            </a:r>
            <a:r>
              <a:rPr lang="en-US" sz="1600" kern="1200" dirty="0">
                <a:effectLst/>
                <a:latin typeface="Times New Roman" panose="02020603050405020304" pitchFamily="18" charset="0"/>
                <a:ea typeface="PMingLiU" panose="02020500000000000000" pitchFamily="18" charset="-120"/>
              </a:rPr>
              <a:t>.</a:t>
            </a:r>
            <a:endParaRPr lang="en-HK" sz="1600" dirty="0">
              <a:effectLst/>
              <a:latin typeface="Times New Roman" panose="02020603050405020304" pitchFamily="18" charset="0"/>
              <a:ea typeface="PMingLiU" panose="02020500000000000000" pitchFamily="18" charset="-120"/>
            </a:endParaRPr>
          </a:p>
          <a:p>
            <a:pPr marL="342900" lvl="0" indent="-342900" algn="just">
              <a:buClr>
                <a:srgbClr val="000000"/>
              </a:buClr>
              <a:buFont typeface="Calibri" panose="020F0502020204030204" pitchFamily="34" charset="0"/>
              <a:buChar char="-"/>
            </a:pPr>
            <a:r>
              <a:rPr lang="en-US" sz="1600" kern="1200" dirty="0">
                <a:effectLst/>
                <a:latin typeface="Times New Roman" panose="02020603050405020304" pitchFamily="18" charset="0"/>
                <a:ea typeface="PMingLiU" panose="02020500000000000000" pitchFamily="18" charset="-120"/>
              </a:rPr>
              <a:t>AI adoption will be lower priorities for investment dollars (Hudson, n.d.).   </a:t>
            </a:r>
            <a:endParaRPr lang="en-HK" sz="1600" dirty="0">
              <a:effectLst/>
              <a:latin typeface="Times New Roman" panose="02020603050405020304" pitchFamily="18" charset="0"/>
              <a:ea typeface="PMingLiU" panose="02020500000000000000" pitchFamily="18" charset="-120"/>
            </a:endParaRPr>
          </a:p>
        </p:txBody>
      </p:sp>
      <p:pic>
        <p:nvPicPr>
          <p:cNvPr id="13" name="Picture 12" descr="A graph of blue squares&#10;&#10;Description automatically generated with medium confidence">
            <a:extLst>
              <a:ext uri="{FF2B5EF4-FFF2-40B4-BE49-F238E27FC236}">
                <a16:creationId xmlns:a16="http://schemas.microsoft.com/office/drawing/2014/main" id="{2BDB5448-54A0-94E5-C819-F00788A90843}"/>
              </a:ext>
            </a:extLst>
          </p:cNvPr>
          <p:cNvPicPr>
            <a:picLocks noChangeAspect="1"/>
          </p:cNvPicPr>
          <p:nvPr/>
        </p:nvPicPr>
        <p:blipFill>
          <a:blip r:embed="rId3"/>
          <a:stretch>
            <a:fillRect/>
          </a:stretch>
        </p:blipFill>
        <p:spPr>
          <a:xfrm>
            <a:off x="7347863" y="1804755"/>
            <a:ext cx="4399528" cy="3248489"/>
          </a:xfrm>
          <a:prstGeom prst="rect">
            <a:avLst/>
          </a:prstGeom>
        </p:spPr>
      </p:pic>
      <p:sp>
        <p:nvSpPr>
          <p:cNvPr id="98" name="TextBox 97">
            <a:extLst>
              <a:ext uri="{FF2B5EF4-FFF2-40B4-BE49-F238E27FC236}">
                <a16:creationId xmlns:a16="http://schemas.microsoft.com/office/drawing/2014/main" id="{964EAFEC-96FC-B7CC-703E-F0AFA5780B61}"/>
              </a:ext>
            </a:extLst>
          </p:cNvPr>
          <p:cNvSpPr txBox="1"/>
          <p:nvPr/>
        </p:nvSpPr>
        <p:spPr>
          <a:xfrm>
            <a:off x="8153400" y="5229493"/>
            <a:ext cx="2514600" cy="369332"/>
          </a:xfrm>
          <a:prstGeom prst="rect">
            <a:avLst/>
          </a:prstGeom>
          <a:noFill/>
        </p:spPr>
        <p:txBody>
          <a:bodyPr wrap="square" rtlCol="0">
            <a:spAutoFit/>
          </a:bodyPr>
          <a:lstStyle/>
          <a:p>
            <a:r>
              <a:rPr lang="en-US" dirty="0"/>
              <a:t>Figure 3: (</a:t>
            </a:r>
            <a:r>
              <a:rPr lang="en-US" dirty="0" err="1"/>
              <a:t>Heimes</a:t>
            </a:r>
            <a:r>
              <a:rPr lang="en-US" dirty="0"/>
              <a:t>, 2024).</a:t>
            </a:r>
          </a:p>
        </p:txBody>
      </p:sp>
    </p:spTree>
    <p:extLst>
      <p:ext uri="{BB962C8B-B14F-4D97-AF65-F5344CB8AC3E}">
        <p14:creationId xmlns:p14="http://schemas.microsoft.com/office/powerpoint/2010/main" val="3670682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6D83F-CBAB-776C-89E7-E8D31E7345CA}"/>
              </a:ext>
            </a:extLst>
          </p:cNvPr>
          <p:cNvSpPr>
            <a:spLocks noGrp="1"/>
          </p:cNvSpPr>
          <p:nvPr>
            <p:ph type="title"/>
          </p:nvPr>
        </p:nvSpPr>
        <p:spPr>
          <a:xfrm>
            <a:off x="0" y="0"/>
            <a:ext cx="11802782" cy="1165412"/>
          </a:xfrm>
        </p:spPr>
        <p:txBody>
          <a:bodyPr>
            <a:noAutofit/>
          </a:bodyPr>
          <a:lstStyle/>
          <a:p>
            <a:r>
              <a:rPr lang="en-GB" dirty="0"/>
              <a:t>Challenges for AI implementation in RS in the future </a:t>
            </a:r>
            <a:endParaRPr lang="en-US" dirty="0"/>
          </a:p>
        </p:txBody>
      </p:sp>
      <p:sp>
        <p:nvSpPr>
          <p:cNvPr id="8" name="TextBox 7">
            <a:extLst>
              <a:ext uri="{FF2B5EF4-FFF2-40B4-BE49-F238E27FC236}">
                <a16:creationId xmlns:a16="http://schemas.microsoft.com/office/drawing/2014/main" id="{58C95E31-A4B7-6BE4-237D-9C322154CDA8}"/>
              </a:ext>
            </a:extLst>
          </p:cNvPr>
          <p:cNvSpPr txBox="1"/>
          <p:nvPr/>
        </p:nvSpPr>
        <p:spPr>
          <a:xfrm>
            <a:off x="0" y="1304366"/>
            <a:ext cx="12192000" cy="6249916"/>
          </a:xfrm>
          <a:prstGeom prst="rect">
            <a:avLst/>
          </a:prstGeom>
          <a:noFill/>
        </p:spPr>
        <p:txBody>
          <a:bodyPr wrap="square" rtlCol="0">
            <a:spAutoFit/>
          </a:bodyPr>
          <a:lstStyle/>
          <a:p>
            <a:pPr>
              <a:lnSpc>
                <a:spcPct val="107000"/>
              </a:lnSpc>
              <a:spcAft>
                <a:spcPts val="800"/>
              </a:spcAft>
            </a:pPr>
            <a:r>
              <a:rPr lang="en-US" sz="1600" dirty="0">
                <a:effectLst/>
                <a:latin typeface="Calibri" panose="020F0502020204030204" pitchFamily="34" charset="0"/>
                <a:ea typeface="PMingLiU" panose="02020500000000000000" pitchFamily="18" charset="-120"/>
                <a:cs typeface="Times New Roman" panose="02020603050405020304" pitchFamily="18" charset="0"/>
              </a:rPr>
              <a:t>Restrictions for ethical compliance (Mori et al, 2024).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the utilitarian view – the efficient </a:t>
            </a:r>
            <a:r>
              <a:rPr lang="en-US" sz="1600" dirty="0" err="1">
                <a:effectLst/>
                <a:latin typeface="Calibri" panose="020F0502020204030204" pitchFamily="34" charset="0"/>
                <a:ea typeface="PMingLiU" panose="02020500000000000000" pitchFamily="18" charset="-120"/>
                <a:cs typeface="Times New Roman" panose="02020603050405020304" pitchFamily="18" charset="0"/>
              </a:rPr>
              <a:t>optimisation</a:t>
            </a:r>
            <a:r>
              <a:rPr lang="en-US" sz="1600" dirty="0">
                <a:effectLst/>
                <a:latin typeface="Calibri" panose="020F0502020204030204" pitchFamily="34" charset="0"/>
                <a:ea typeface="PMingLiU" panose="02020500000000000000" pitchFamily="18" charset="-120"/>
                <a:cs typeface="Times New Roman" panose="02020603050405020304" pitchFamily="18" charset="0"/>
              </a:rPr>
              <a:t> of R&amp;S through AI</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the justice view – the perceptions of justice and fairness related to AI techniques</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the rights view – the respect for legal and human rights requirements when AI is applied  (Mori et al 2024).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PMingLiU" panose="02020500000000000000" pitchFamily="18" charset="-120"/>
                <a:cs typeface="Times New Roman" panose="02020603050405020304" pitchFamily="18" charset="0"/>
              </a:rPr>
              <a:t>Resistance to change by employee</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Employees are feared to be replaced by AI technology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Employees are threatened by a lack of leadership support</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indent="-342900">
              <a:lnSpc>
                <a:spcPct val="107000"/>
              </a:lnSpc>
              <a:spcAft>
                <a:spcPts val="800"/>
              </a:spcAft>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Inadequate training support by the organization (Cai et al., 2023).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PMingLiU" panose="02020500000000000000" pitchFamily="18" charset="-120"/>
                <a:cs typeface="Times New Roman" panose="02020603050405020304" pitchFamily="18" charset="0"/>
              </a:rPr>
              <a:t>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PMingLiU" panose="02020500000000000000" pitchFamily="18" charset="-120"/>
                <a:cs typeface="Times New Roman" panose="02020603050405020304" pitchFamily="18" charset="0"/>
              </a:rPr>
              <a:t>Privacy Data Leakage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Cyberattacks can be a serious privacy threat by exploiting weaknesses in AI systems for getting sensitive customer data without authorization </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Sophisticated phishing assaults on databases can result in the exposure of confidential personal information</a:t>
            </a:r>
            <a:endParaRPr lang="en-HK" sz="1600" dirty="0">
              <a:effectLst/>
              <a:latin typeface="Calibri" panose="020F0502020204030204" pitchFamily="34" charset="0"/>
              <a:ea typeface="PMingLiU" panose="02020500000000000000" pitchFamily="18" charset="-120"/>
              <a:cs typeface="Times New Roman" panose="02020603050405020304" pitchFamily="18" charset="0"/>
            </a:endParaRPr>
          </a:p>
          <a:p>
            <a:pPr marL="342900" indent="-342900">
              <a:lnSpc>
                <a:spcPct val="107000"/>
              </a:lnSpc>
              <a:spcAft>
                <a:spcPts val="800"/>
              </a:spcAft>
              <a:buFont typeface="Calibri" panose="020F0502020204030204" pitchFamily="34" charset="0"/>
              <a:buChar char="-"/>
            </a:pPr>
            <a:r>
              <a:rPr lang="en-US" sz="1600" dirty="0">
                <a:effectLst/>
                <a:latin typeface="Calibri" panose="020F0502020204030204" pitchFamily="34" charset="0"/>
                <a:ea typeface="PMingLiU" panose="02020500000000000000" pitchFamily="18" charset="-120"/>
                <a:cs typeface="Times New Roman" panose="02020603050405020304" pitchFamily="18" charset="0"/>
              </a:rPr>
              <a:t>Generated significant risks to consumer privacy and confidence (</a:t>
            </a:r>
            <a:r>
              <a:rPr lang="en-US" sz="1600" dirty="0" err="1">
                <a:effectLst/>
                <a:latin typeface="Calibri" panose="020F0502020204030204" pitchFamily="34" charset="0"/>
                <a:ea typeface="PMingLiU" panose="02020500000000000000" pitchFamily="18" charset="-120"/>
                <a:cs typeface="Times New Roman" panose="02020603050405020304" pitchFamily="18" charset="0"/>
              </a:rPr>
              <a:t>Alhitmi</a:t>
            </a:r>
            <a:r>
              <a:rPr lang="en-US" sz="1600" dirty="0">
                <a:effectLst/>
                <a:latin typeface="Calibri" panose="020F0502020204030204" pitchFamily="34" charset="0"/>
                <a:ea typeface="PMingLiU" panose="02020500000000000000" pitchFamily="18" charset="-120"/>
                <a:cs typeface="Times New Roman" panose="02020603050405020304" pitchFamily="18" charset="0"/>
              </a:rPr>
              <a:t> et al., 2024)</a:t>
            </a:r>
          </a:p>
          <a:p>
            <a:pPr>
              <a:lnSpc>
                <a:spcPct val="107000"/>
              </a:lnSpc>
              <a:spcAft>
                <a:spcPts val="800"/>
              </a:spcAft>
            </a:pPr>
            <a:br>
              <a:rPr lang="en-US" sz="1800" dirty="0">
                <a:effectLst/>
                <a:latin typeface="Calibri" panose="020F0502020204030204" pitchFamily="34" charset="0"/>
                <a:ea typeface="PMingLiU" panose="02020500000000000000" pitchFamily="18" charset="-120"/>
                <a:cs typeface="Times New Roman" panose="02020603050405020304" pitchFamily="18" charset="0"/>
              </a:rPr>
            </a:b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p>
            <a:pPr marL="342900" indent="-342900">
              <a:lnSpc>
                <a:spcPct val="107000"/>
              </a:lnSpc>
              <a:spcAft>
                <a:spcPts val="800"/>
              </a:spcAft>
              <a:buFont typeface="Calibri" panose="020F0502020204030204" pitchFamily="34" charset="0"/>
              <a:buChar char="-"/>
            </a:pPr>
            <a:endParaRPr lang="en-HK" sz="18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721429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CE6AA-4A70-C190-5D6A-7C228A536EFC}"/>
              </a:ext>
            </a:extLst>
          </p:cNvPr>
          <p:cNvSpPr>
            <a:spLocks noGrp="1"/>
          </p:cNvSpPr>
          <p:nvPr>
            <p:ph type="title"/>
          </p:nvPr>
        </p:nvSpPr>
        <p:spPr>
          <a:xfrm>
            <a:off x="0" y="0"/>
            <a:ext cx="10131425" cy="1456267"/>
          </a:xfrm>
        </p:spPr>
        <p:txBody>
          <a:bodyPr/>
          <a:lstStyle/>
          <a:p>
            <a:r>
              <a:rPr lang="en-GB" dirty="0"/>
              <a:t>Best Practice and Failure Case</a:t>
            </a:r>
            <a:endParaRPr lang="en-US" dirty="0"/>
          </a:p>
        </p:txBody>
      </p:sp>
      <p:sp>
        <p:nvSpPr>
          <p:cNvPr id="4" name="TextBox 3">
            <a:extLst>
              <a:ext uri="{FF2B5EF4-FFF2-40B4-BE49-F238E27FC236}">
                <a16:creationId xmlns:a16="http://schemas.microsoft.com/office/drawing/2014/main" id="{A20189C9-2A24-474C-0445-E7722A3848E6}"/>
              </a:ext>
            </a:extLst>
          </p:cNvPr>
          <p:cNvSpPr txBox="1"/>
          <p:nvPr/>
        </p:nvSpPr>
        <p:spPr>
          <a:xfrm>
            <a:off x="0" y="1289953"/>
            <a:ext cx="9207500" cy="4278094"/>
          </a:xfrm>
          <a:prstGeom prst="rect">
            <a:avLst/>
          </a:prstGeom>
          <a:noFill/>
        </p:spPr>
        <p:txBody>
          <a:bodyPr wrap="square" rtlCol="0">
            <a:spAutoFit/>
          </a:bodyPr>
          <a:lstStyle/>
          <a:p>
            <a:r>
              <a:rPr lang="en-US" sz="1600" dirty="0"/>
              <a:t>Best Practice: Hilton Worldwide</a:t>
            </a:r>
          </a:p>
          <a:p>
            <a:endParaRPr lang="en-US" sz="1600" dirty="0"/>
          </a:p>
          <a:p>
            <a:r>
              <a:rPr lang="en-US" sz="1600" dirty="0"/>
              <a:t>Background: Hilton is a global hospitality company. Global owned over 6000 hotels internationally. Hotel group has over 1.4 million employees internationally </a:t>
            </a:r>
            <a:r>
              <a:rPr lang="en-HK" sz="1600" b="0" i="0" dirty="0">
                <a:effectLst/>
              </a:rPr>
              <a:t>(Zhang, 2023)</a:t>
            </a:r>
            <a:endParaRPr lang="en-US" sz="1600" dirty="0"/>
          </a:p>
          <a:p>
            <a:endParaRPr lang="en-US" sz="1600" dirty="0"/>
          </a:p>
          <a:p>
            <a:r>
              <a:rPr lang="en-US" sz="1600" dirty="0"/>
              <a:t>AI adoption in RS process:</a:t>
            </a:r>
          </a:p>
          <a:p>
            <a:r>
              <a:rPr lang="en-US" sz="1600" dirty="0"/>
              <a:t>Hilton uses ATS Ally O with </a:t>
            </a:r>
            <a:r>
              <a:rPr lang="en-US" altLang="zh-HK" sz="1600" dirty="0">
                <a:solidFill>
                  <a:schemeClr val="tx2"/>
                </a:solidFill>
              </a:rPr>
              <a:t>AI chatbots Taleo for candidate (</a:t>
            </a:r>
            <a:r>
              <a:rPr lang="en-US" sz="1600" dirty="0"/>
              <a:t>Ally O, 2024).</a:t>
            </a:r>
          </a:p>
          <a:p>
            <a:endParaRPr lang="en-US" sz="1600" dirty="0"/>
          </a:p>
          <a:p>
            <a:endParaRPr lang="en-US" sz="1600" dirty="0"/>
          </a:p>
          <a:p>
            <a:r>
              <a:rPr lang="en-US" sz="1600" dirty="0"/>
              <a:t>Results: </a:t>
            </a:r>
          </a:p>
          <a:p>
            <a:pPr marL="285750" indent="-285750">
              <a:buFontTx/>
              <a:buChar char="-"/>
            </a:pPr>
            <a:r>
              <a:rPr lang="en-US" sz="1600" dirty="0"/>
              <a:t>Speed up the process of</a:t>
            </a:r>
            <a:r>
              <a:rPr lang="en-US" altLang="zh-HK" sz="1600" dirty="0">
                <a:solidFill>
                  <a:schemeClr val="tx2"/>
                </a:solidFill>
              </a:rPr>
              <a:t> resume screening (within 7 days recruiting </a:t>
            </a:r>
            <a:r>
              <a:rPr lang="en-US" altLang="zh-HK" sz="1600" dirty="0"/>
              <a:t>time)</a:t>
            </a:r>
            <a:r>
              <a:rPr lang="en-HK" sz="1600" b="0" i="0" dirty="0">
                <a:effectLst/>
              </a:rPr>
              <a:t>(AI, 2024)</a:t>
            </a:r>
            <a:endParaRPr lang="en-US" altLang="zh-HK" sz="1600" dirty="0"/>
          </a:p>
          <a:p>
            <a:r>
              <a:rPr lang="en-US" altLang="zh-HK" sz="1600" dirty="0">
                <a:solidFill>
                  <a:schemeClr val="tx2"/>
                </a:solidFill>
              </a:rPr>
              <a:t>-    Chatbot reduced the need for recruiters to handle call center recruiting by 23% </a:t>
            </a:r>
            <a:r>
              <a:rPr lang="en-HK" sz="1600" b="0" i="0" dirty="0">
                <a:effectLst/>
              </a:rPr>
              <a:t>(</a:t>
            </a:r>
            <a:r>
              <a:rPr lang="en-HK" sz="1600" b="0" i="0" dirty="0" err="1">
                <a:effectLst/>
              </a:rPr>
              <a:t>SearchHRSoftware</a:t>
            </a:r>
            <a:r>
              <a:rPr lang="en-HK" sz="1600" b="0" i="0" dirty="0">
                <a:effectLst/>
              </a:rPr>
              <a:t>, 2024.)</a:t>
            </a:r>
            <a:r>
              <a:rPr lang="en-US" altLang="zh-HK" sz="1600" dirty="0"/>
              <a:t>.</a:t>
            </a:r>
          </a:p>
          <a:p>
            <a:endParaRPr lang="en-US" sz="1600" dirty="0"/>
          </a:p>
          <a:p>
            <a:r>
              <a:rPr lang="en-US" sz="1600" dirty="0"/>
              <a:t>Key of success:</a:t>
            </a:r>
          </a:p>
          <a:p>
            <a:pPr marL="285750" indent="-285750">
              <a:buFont typeface="Arial" panose="020B0604020202020204" pitchFamily="34" charset="0"/>
              <a:buChar char="•"/>
            </a:pPr>
            <a:r>
              <a:rPr lang="en-US" altLang="zh-HK" sz="1600" dirty="0">
                <a:solidFill>
                  <a:schemeClr val="tx2"/>
                </a:solidFill>
              </a:rPr>
              <a:t>Alignment with corporate strategic goal</a:t>
            </a:r>
          </a:p>
          <a:p>
            <a:pPr marL="285750" indent="-285750">
              <a:buFont typeface="Arial" panose="020B0604020202020204" pitchFamily="34" charset="0"/>
              <a:buChar char="•"/>
            </a:pPr>
            <a:r>
              <a:rPr lang="en-HK" sz="1600" i="0" dirty="0">
                <a:effectLst/>
              </a:rPr>
              <a:t>Customized unique AI Algorithm for the organization</a:t>
            </a:r>
            <a:endParaRPr kumimoji="1" lang="zh-HK" altLang="en-US" sz="1600" dirty="0"/>
          </a:p>
          <a:p>
            <a:pPr marL="285750" indent="-285750">
              <a:buFont typeface="Arial" panose="020B0604020202020204" pitchFamily="34" charset="0"/>
              <a:buChar char="•"/>
            </a:pPr>
            <a:r>
              <a:rPr lang="en-US" altLang="zh-HK" sz="1600" dirty="0">
                <a:solidFill>
                  <a:schemeClr val="tx2"/>
                </a:solidFill>
              </a:rPr>
              <a:t>Predictive hiring analytics for success forecasting</a:t>
            </a:r>
          </a:p>
        </p:txBody>
      </p:sp>
    </p:spTree>
    <p:extLst>
      <p:ext uri="{BB962C8B-B14F-4D97-AF65-F5344CB8AC3E}">
        <p14:creationId xmlns:p14="http://schemas.microsoft.com/office/powerpoint/2010/main" val="1432377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ACBFC-D15D-C500-9D0B-D8B8105376C3}"/>
              </a:ext>
            </a:extLst>
          </p:cNvPr>
          <p:cNvSpPr>
            <a:spLocks noGrp="1"/>
          </p:cNvSpPr>
          <p:nvPr>
            <p:ph type="title"/>
          </p:nvPr>
        </p:nvSpPr>
        <p:spPr>
          <a:xfrm>
            <a:off x="0" y="1"/>
            <a:ext cx="10131425" cy="1206500"/>
          </a:xfrm>
        </p:spPr>
        <p:txBody>
          <a:bodyPr/>
          <a:lstStyle/>
          <a:p>
            <a:r>
              <a:rPr lang="en-GB" dirty="0"/>
              <a:t>Best Practice and Failure Case</a:t>
            </a:r>
            <a:endParaRPr lang="en-US" dirty="0"/>
          </a:p>
        </p:txBody>
      </p:sp>
      <p:sp>
        <p:nvSpPr>
          <p:cNvPr id="7" name="TextBox 6">
            <a:extLst>
              <a:ext uri="{FF2B5EF4-FFF2-40B4-BE49-F238E27FC236}">
                <a16:creationId xmlns:a16="http://schemas.microsoft.com/office/drawing/2014/main" id="{A771E8A2-13BB-43BC-5643-C4CD78C1B0B0}"/>
              </a:ext>
            </a:extLst>
          </p:cNvPr>
          <p:cNvSpPr txBox="1"/>
          <p:nvPr/>
        </p:nvSpPr>
        <p:spPr>
          <a:xfrm>
            <a:off x="0" y="1367366"/>
            <a:ext cx="12192000" cy="3570208"/>
          </a:xfrm>
          <a:prstGeom prst="rect">
            <a:avLst/>
          </a:prstGeom>
          <a:noFill/>
        </p:spPr>
        <p:txBody>
          <a:bodyPr wrap="square" rtlCol="0">
            <a:spAutoFit/>
          </a:bodyPr>
          <a:lstStyle/>
          <a:p>
            <a:r>
              <a:rPr lang="en-US" sz="1600" dirty="0"/>
              <a:t>Failure case: Amazon </a:t>
            </a:r>
          </a:p>
          <a:p>
            <a:endParaRPr lang="en-US" sz="1600" dirty="0"/>
          </a:p>
          <a:p>
            <a:r>
              <a:rPr lang="en-US" sz="1600" dirty="0"/>
              <a:t>Background: is e-commerce, cloud-computing, online advisement company. </a:t>
            </a:r>
          </a:p>
          <a:p>
            <a:endParaRPr lang="en-US" sz="1600" dirty="0"/>
          </a:p>
          <a:p>
            <a:r>
              <a:rPr lang="en-US" sz="1600" dirty="0"/>
              <a:t>AI adoption in RS process:</a:t>
            </a:r>
          </a:p>
          <a:p>
            <a:r>
              <a:rPr lang="en-US" sz="1600" dirty="0"/>
              <a:t>Amazon use AI ATS for screening process</a:t>
            </a:r>
            <a:endParaRPr lang="en-US" altLang="zh-HK" sz="1600" dirty="0">
              <a:solidFill>
                <a:schemeClr val="tx2"/>
              </a:solidFill>
            </a:endParaRPr>
          </a:p>
          <a:p>
            <a:endParaRPr lang="en-US" sz="1600" dirty="0"/>
          </a:p>
          <a:p>
            <a:r>
              <a:rPr lang="en-US" sz="1600" dirty="0"/>
              <a:t>Results: Bias women occurred via the keywords “</a:t>
            </a:r>
            <a:r>
              <a:rPr lang="en-HK" sz="1600" b="0" i="0" dirty="0">
                <a:effectLst/>
              </a:rPr>
              <a:t>execute” and “capture”</a:t>
            </a:r>
            <a:r>
              <a:rPr lang="en-US" sz="1600" dirty="0"/>
              <a:t> which are preferred men end to use (Goodman, 2018). </a:t>
            </a:r>
          </a:p>
          <a:p>
            <a:r>
              <a:rPr lang="en-US" sz="1600" dirty="0"/>
              <a:t>Finally, suspend the ATS for screening process (</a:t>
            </a:r>
            <a:r>
              <a:rPr lang="en-US" sz="1600" dirty="0" err="1"/>
              <a:t>Dastin</a:t>
            </a:r>
            <a:r>
              <a:rPr lang="en-US" sz="1600" dirty="0"/>
              <a:t>, 2018).  </a:t>
            </a:r>
            <a:endParaRPr lang="en-US" altLang="zh-HK" sz="1600" dirty="0">
              <a:solidFill>
                <a:schemeClr val="tx2"/>
              </a:solidFill>
            </a:endParaRPr>
          </a:p>
          <a:p>
            <a:endParaRPr lang="en-US" sz="1600" dirty="0"/>
          </a:p>
          <a:p>
            <a:r>
              <a:rPr lang="en-US" sz="1600" dirty="0"/>
              <a:t>Roust cause :</a:t>
            </a:r>
          </a:p>
          <a:p>
            <a:pPr marL="285750" indent="-285750">
              <a:buFont typeface="Arial" panose="020B0604020202020204" pitchFamily="34" charset="0"/>
              <a:buChar char="•"/>
            </a:pPr>
            <a:r>
              <a:rPr lang="en-US" altLang="zh-HK" sz="1600" dirty="0">
                <a:solidFill>
                  <a:schemeClr val="tx2"/>
                </a:solidFill>
              </a:rPr>
              <a:t>Miscommunication with machine learning specialists</a:t>
            </a:r>
          </a:p>
          <a:p>
            <a:pPr marL="285750" indent="-285750">
              <a:buFont typeface="Arial" panose="020B0604020202020204" pitchFamily="34" charset="0"/>
              <a:buChar char="•"/>
            </a:pPr>
            <a:r>
              <a:rPr lang="en-US" altLang="zh-HK" sz="1600" dirty="0">
                <a:solidFill>
                  <a:schemeClr val="tx2"/>
                </a:solidFill>
              </a:rPr>
              <a:t>Missing review the raw data</a:t>
            </a:r>
          </a:p>
          <a:p>
            <a:endParaRPr lang="en-US" dirty="0"/>
          </a:p>
        </p:txBody>
      </p:sp>
    </p:spTree>
    <p:extLst>
      <p:ext uri="{BB962C8B-B14F-4D97-AF65-F5344CB8AC3E}">
        <p14:creationId xmlns:p14="http://schemas.microsoft.com/office/powerpoint/2010/main" val="2775061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6EFF-68C7-4E5E-A367-AFC90664A85C}"/>
              </a:ext>
            </a:extLst>
          </p:cNvPr>
          <p:cNvSpPr>
            <a:spLocks noGrp="1"/>
          </p:cNvSpPr>
          <p:nvPr>
            <p:ph type="title"/>
          </p:nvPr>
        </p:nvSpPr>
        <p:spPr>
          <a:xfrm>
            <a:off x="0" y="0"/>
            <a:ext cx="10131425" cy="1305341"/>
          </a:xfrm>
        </p:spPr>
        <p:txBody>
          <a:bodyPr/>
          <a:lstStyle/>
          <a:p>
            <a:r>
              <a:rPr lang="en-GB" dirty="0"/>
              <a:t>Recommendation for HR leaders</a:t>
            </a:r>
            <a:endParaRPr lang="en-US" dirty="0"/>
          </a:p>
        </p:txBody>
      </p:sp>
      <p:sp>
        <p:nvSpPr>
          <p:cNvPr id="7" name="TextBox 6">
            <a:extLst>
              <a:ext uri="{FF2B5EF4-FFF2-40B4-BE49-F238E27FC236}">
                <a16:creationId xmlns:a16="http://schemas.microsoft.com/office/drawing/2014/main" id="{E4318509-CD94-6FDA-20A6-9BA1AE0E8F21}"/>
              </a:ext>
            </a:extLst>
          </p:cNvPr>
          <p:cNvSpPr txBox="1"/>
          <p:nvPr/>
        </p:nvSpPr>
        <p:spPr>
          <a:xfrm>
            <a:off x="90487" y="1406941"/>
            <a:ext cx="10131425" cy="3416320"/>
          </a:xfrm>
          <a:prstGeom prst="rect">
            <a:avLst/>
          </a:prstGeom>
          <a:noFill/>
        </p:spPr>
        <p:txBody>
          <a:bodyPr wrap="square" rtlCol="0">
            <a:spAutoFit/>
          </a:bodyPr>
          <a:lstStyle/>
          <a:p>
            <a:pPr marL="285750" indent="-285750">
              <a:buFont typeface="Arial" panose="020B0604020202020204" pitchFamily="34" charset="0"/>
              <a:buChar char="•"/>
            </a:pPr>
            <a:r>
              <a:rPr lang="en-US" dirty="0"/>
              <a:t>HR leaders should set long-term objectives for AI adoption in RS although requires substantial investment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r>
              <a:rPr lang="en-US" dirty="0"/>
              <a:t> </a:t>
            </a:r>
          </a:p>
          <a:p>
            <a:pPr marL="285750" indent="-285750">
              <a:buFont typeface="Arial" panose="020B0604020202020204" pitchFamily="34" charset="0"/>
              <a:buChar char="•"/>
            </a:pPr>
            <a:r>
              <a:rPr lang="en-US" dirty="0"/>
              <a:t>HR leaders should insist on putting higher priority on AI adoption to achieve successful results</a:t>
            </a:r>
          </a:p>
          <a:p>
            <a:endParaRPr lang="en-US" dirty="0"/>
          </a:p>
          <a:p>
            <a:endParaRPr lang="en-US" dirty="0"/>
          </a:p>
          <a:p>
            <a:endParaRPr lang="en-US" dirty="0"/>
          </a:p>
          <a:p>
            <a:endParaRPr lang="en-US" dirty="0"/>
          </a:p>
          <a:p>
            <a:pPr marL="285750" indent="-285750">
              <a:buFont typeface="Arial" panose="020B0604020202020204" pitchFamily="34" charset="0"/>
              <a:buChar char="•"/>
            </a:pPr>
            <a:r>
              <a:rPr lang="en-US" dirty="0"/>
              <a:t>After successful implementation, multiple benefits can be achieved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843856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20A520D0-11CF-4639-8537-F56A8A2FDCFD}"/>
              </a:ext>
            </a:extLst>
          </p:cNvPr>
          <p:cNvPicPr>
            <a:picLocks noChangeAspect="1"/>
          </p:cNvPicPr>
          <p:nvPr/>
        </p:nvPicPr>
        <p:blipFill rotWithShape="1">
          <a:blip r:embed="rId3">
            <a:alphaModFix amt="2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4BCB7C-A6FC-4118-9027-468ECFDE6455}"/>
              </a:ext>
            </a:extLst>
          </p:cNvPr>
          <p:cNvSpPr>
            <a:spLocks noGrp="1"/>
          </p:cNvSpPr>
          <p:nvPr>
            <p:ph type="ctrTitle"/>
          </p:nvPr>
        </p:nvSpPr>
        <p:spPr>
          <a:xfrm>
            <a:off x="116540" y="126503"/>
            <a:ext cx="7197726" cy="724398"/>
          </a:xfrm>
        </p:spPr>
        <p:txBody>
          <a:bodyPr>
            <a:normAutofit/>
          </a:bodyPr>
          <a:lstStyle/>
          <a:p>
            <a:pPr algn="l"/>
            <a:r>
              <a:rPr lang="en-US" sz="3600" b="1" dirty="0"/>
              <a:t>reference</a:t>
            </a:r>
          </a:p>
        </p:txBody>
      </p:sp>
      <p:sp>
        <p:nvSpPr>
          <p:cNvPr id="3" name="Subtitle 2">
            <a:extLst>
              <a:ext uri="{FF2B5EF4-FFF2-40B4-BE49-F238E27FC236}">
                <a16:creationId xmlns:a16="http://schemas.microsoft.com/office/drawing/2014/main" id="{4B64FA72-B055-4AE3-A6FD-8071BD687CBE}"/>
              </a:ext>
            </a:extLst>
          </p:cNvPr>
          <p:cNvSpPr>
            <a:spLocks noGrp="1"/>
          </p:cNvSpPr>
          <p:nvPr>
            <p:ph type="subTitle" idx="1"/>
          </p:nvPr>
        </p:nvSpPr>
        <p:spPr>
          <a:xfrm>
            <a:off x="0" y="1108127"/>
            <a:ext cx="12191980" cy="5749863"/>
          </a:xfrm>
        </p:spPr>
        <p:txBody>
          <a:bodyPr>
            <a:normAutofit fontScale="85000" lnSpcReduction="10000"/>
          </a:bodyPr>
          <a:lstStyle/>
          <a:p>
            <a:pPr marL="285750" indent="-285750" algn="l">
              <a:buFont typeface="Arial" panose="020B0604020202020204" pitchFamily="34" charset="0"/>
              <a:buChar char="•"/>
            </a:pPr>
            <a:r>
              <a:rPr lang="en-HK" sz="1100" b="0" i="0" dirty="0">
                <a:effectLst/>
                <a:latin typeface="Calibri" panose="020F0502020204030204" pitchFamily="34" charset="0"/>
              </a:rPr>
              <a:t>Shirer, M. (2024). IDC: Artificial Intelligence Will Contribute $19.9 Trillion to the Global Economy through 2030 and Drive 3.5% of Global GDP in 2030. [online] IDC: The premier global market intelligence company. Available at: https://</a:t>
            </a:r>
            <a:r>
              <a:rPr lang="en-HK" sz="1100" b="0" i="0" dirty="0" err="1">
                <a:effectLst/>
                <a:latin typeface="Calibri" panose="020F0502020204030204" pitchFamily="34" charset="0"/>
              </a:rPr>
              <a:t>www.idc.com</a:t>
            </a:r>
            <a:r>
              <a:rPr lang="en-HK" sz="1100" b="0" i="0" dirty="0">
                <a:effectLst/>
                <a:latin typeface="Calibri" panose="020F0502020204030204" pitchFamily="34" charset="0"/>
              </a:rPr>
              <a:t>/</a:t>
            </a:r>
            <a:r>
              <a:rPr lang="en-HK" sz="1100" b="0" i="0" dirty="0" err="1">
                <a:effectLst/>
                <a:latin typeface="Calibri" panose="020F0502020204030204" pitchFamily="34" charset="0"/>
              </a:rPr>
              <a:t>getdoc.jsp?containerId</a:t>
            </a:r>
            <a:r>
              <a:rPr lang="en-HK" sz="1100" b="0" i="0" dirty="0">
                <a:effectLst/>
                <a:latin typeface="Calibri" panose="020F0502020204030204" pitchFamily="34" charset="0"/>
              </a:rPr>
              <a:t>=prUS52600524.</a:t>
            </a:r>
          </a:p>
          <a:p>
            <a:pPr marL="285750" indent="-285750" algn="l">
              <a:buFont typeface="Arial" panose="020B0604020202020204" pitchFamily="34" charset="0"/>
              <a:buChar char="•"/>
            </a:pPr>
            <a:r>
              <a:rPr lang="en-HK" sz="1100" b="0" i="0" dirty="0">
                <a:effectLst/>
                <a:latin typeface="Calibri" panose="020F0502020204030204" pitchFamily="34" charset="0"/>
              </a:rPr>
              <a:t>Costa </a:t>
            </a:r>
            <a:r>
              <a:rPr lang="en-HK" sz="1100" b="0" i="0" dirty="0" err="1">
                <a:effectLst/>
                <a:latin typeface="Calibri" panose="020F0502020204030204" pitchFamily="34" charset="0"/>
              </a:rPr>
              <a:t>Climent</a:t>
            </a:r>
            <a:r>
              <a:rPr lang="en-HK" sz="1100" b="0" i="0" dirty="0">
                <a:effectLst/>
                <a:latin typeface="Calibri" panose="020F0502020204030204" pitchFamily="34" charset="0"/>
              </a:rPr>
              <a:t>, R., </a:t>
            </a:r>
            <a:r>
              <a:rPr lang="en-HK" sz="1100" b="0" i="0" dirty="0" err="1">
                <a:effectLst/>
                <a:latin typeface="Calibri" panose="020F0502020204030204" pitchFamily="34" charset="0"/>
              </a:rPr>
              <a:t>Haftor</a:t>
            </a:r>
            <a:r>
              <a:rPr lang="en-HK" sz="1100" b="0" i="0" dirty="0">
                <a:effectLst/>
                <a:latin typeface="Calibri" panose="020F0502020204030204" pitchFamily="34" charset="0"/>
              </a:rPr>
              <a:t>, D.M. and </a:t>
            </a:r>
            <a:r>
              <a:rPr lang="en-HK" sz="1100" b="0" i="0" dirty="0" err="1">
                <a:effectLst/>
                <a:latin typeface="Calibri" panose="020F0502020204030204" pitchFamily="34" charset="0"/>
              </a:rPr>
              <a:t>Staniewski</a:t>
            </a:r>
            <a:r>
              <a:rPr lang="en-HK" sz="1100" b="0" i="0" dirty="0">
                <a:effectLst/>
                <a:latin typeface="Calibri" panose="020F0502020204030204" pitchFamily="34" charset="0"/>
              </a:rPr>
              <a:t>, M.W. (2024). AI-enabled business models for competitive advantage. </a:t>
            </a:r>
            <a:r>
              <a:rPr lang="en-HK" sz="1100" b="0" i="1" dirty="0">
                <a:effectLst/>
                <a:latin typeface="Calibri" panose="020F0502020204030204" pitchFamily="34" charset="0"/>
              </a:rPr>
              <a:t>Journal of Innovation &amp; Knowledge</a:t>
            </a:r>
            <a:r>
              <a:rPr lang="en-HK" sz="1100" b="0" i="0" dirty="0">
                <a:effectLst/>
                <a:latin typeface="Calibri" panose="020F0502020204030204" pitchFamily="34" charset="0"/>
              </a:rPr>
              <a:t>, 9(3), pp.100532–100532.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/10.1016/j.jik.2024.100532.</a:t>
            </a:r>
          </a:p>
          <a:p>
            <a:pPr marL="285750" indent="-285750" algn="l">
              <a:buFont typeface="Arial" panose="020B0604020202020204" pitchFamily="34" charset="0"/>
              <a:buChar char="•"/>
            </a:pPr>
            <a:r>
              <a:rPr lang="en-HK" sz="1100" b="0" i="0" dirty="0">
                <a:effectLst/>
                <a:latin typeface="Calibri" panose="020F0502020204030204" pitchFamily="34" charset="0"/>
              </a:rPr>
              <a:t>Mori, M., </a:t>
            </a:r>
            <a:r>
              <a:rPr lang="en-HK" sz="1100" b="0" i="0" dirty="0" err="1">
                <a:effectLst/>
                <a:latin typeface="Calibri" panose="020F0502020204030204" pitchFamily="34" charset="0"/>
              </a:rPr>
              <a:t>Sassetti</a:t>
            </a:r>
            <a:r>
              <a:rPr lang="en-HK" sz="1100" b="0" i="0" dirty="0">
                <a:effectLst/>
                <a:latin typeface="Calibri" panose="020F0502020204030204" pitchFamily="34" charset="0"/>
              </a:rPr>
              <a:t>, S., Cavaliere, V. and </a:t>
            </a:r>
            <a:r>
              <a:rPr lang="en-HK" sz="1100" b="0" i="0" dirty="0" err="1">
                <a:effectLst/>
                <a:latin typeface="Calibri" panose="020F0502020204030204" pitchFamily="34" charset="0"/>
              </a:rPr>
              <a:t>Mariacristina</a:t>
            </a:r>
            <a:r>
              <a:rPr lang="en-HK" sz="1100" b="0" i="0" dirty="0">
                <a:effectLst/>
                <a:latin typeface="Calibri" panose="020F0502020204030204" pitchFamily="34" charset="0"/>
              </a:rPr>
              <a:t> </a:t>
            </a:r>
            <a:r>
              <a:rPr lang="en-HK" sz="1100" b="0" i="0" dirty="0" err="1">
                <a:effectLst/>
                <a:latin typeface="Calibri" panose="020F0502020204030204" pitchFamily="34" charset="0"/>
              </a:rPr>
              <a:t>Bonti</a:t>
            </a:r>
            <a:r>
              <a:rPr lang="en-HK" sz="1100" b="0" i="0" dirty="0">
                <a:effectLst/>
                <a:latin typeface="Calibri" panose="020F0502020204030204" pitchFamily="34" charset="0"/>
              </a:rPr>
              <a:t> (2024). A systematic literature review on artificial intelligence in recruiting and selection: a matter of ethics. Personnel review.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/10.1108/pr-03-2023-0257.</a:t>
            </a:r>
          </a:p>
          <a:p>
            <a:pPr marL="285750" indent="-285750" algn="l">
              <a:buFont typeface="Arial" panose="020B0604020202020204" pitchFamily="34" charset="0"/>
              <a:buChar char="•"/>
            </a:pPr>
            <a:r>
              <a:rPr lang="en-HK" sz="1100" b="0" i="0" dirty="0" err="1">
                <a:effectLst/>
                <a:latin typeface="Calibri" panose="020F0502020204030204" pitchFamily="34" charset="0"/>
              </a:rPr>
              <a:t>Alhitmi</a:t>
            </a:r>
            <a:r>
              <a:rPr lang="en-HK" sz="1100" b="0" i="0" dirty="0">
                <a:effectLst/>
                <a:latin typeface="Calibri" panose="020F0502020204030204" pitchFamily="34" charset="0"/>
              </a:rPr>
              <a:t>, H.K., </a:t>
            </a:r>
            <a:r>
              <a:rPr lang="en-HK" sz="1100" b="0" i="0" dirty="0" err="1">
                <a:effectLst/>
                <a:latin typeface="Calibri" panose="020F0502020204030204" pitchFamily="34" charset="0"/>
              </a:rPr>
              <a:t>Mardiah</a:t>
            </a:r>
            <a:r>
              <a:rPr lang="en-HK" sz="1100" b="0" i="0" dirty="0">
                <a:effectLst/>
                <a:latin typeface="Calibri" panose="020F0502020204030204" pitchFamily="34" charset="0"/>
              </a:rPr>
              <a:t>, A., Al-</a:t>
            </a:r>
            <a:r>
              <a:rPr lang="en-HK" sz="1100" b="0" i="0" dirty="0" err="1">
                <a:effectLst/>
                <a:latin typeface="Calibri" panose="020F0502020204030204" pitchFamily="34" charset="0"/>
              </a:rPr>
              <a:t>Sulaiti</a:t>
            </a:r>
            <a:r>
              <a:rPr lang="en-HK" sz="1100" b="0" i="0" dirty="0">
                <a:effectLst/>
                <a:latin typeface="Calibri" panose="020F0502020204030204" pitchFamily="34" charset="0"/>
              </a:rPr>
              <a:t>, K.I. and Abbas, J. (2024). Data security and privacy concerns of AI-driven marketing in the context of economics and business field: an exploration into possible solutions. Cogent Business &amp; Management, 11(1), pp.1–9.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/10.1080/23311975.2024.2393743.</a:t>
            </a:r>
          </a:p>
          <a:p>
            <a:pPr marL="285750" indent="-285750" algn="l">
              <a:buFont typeface="Arial" panose="020B0604020202020204" pitchFamily="34" charset="0"/>
              <a:buChar char="•"/>
            </a:pPr>
            <a:r>
              <a:rPr lang="en-HK" sz="1100" b="0" i="0" dirty="0">
                <a:effectLst/>
                <a:latin typeface="Calibri" panose="020F0502020204030204" pitchFamily="34" charset="0"/>
              </a:rPr>
              <a:t>Bansal, A., Panchal, T., Jabeen, F., Mangla, S.K. and Singh, G. (2023). A study of human resource digital transformation (HRDT): A phenomenon of innovation capability led by digital and individual factors. </a:t>
            </a:r>
            <a:r>
              <a:rPr lang="en-HK" sz="1100" b="0" i="1" dirty="0">
                <a:effectLst/>
                <a:latin typeface="Calibri" panose="020F0502020204030204" pitchFamily="34" charset="0"/>
              </a:rPr>
              <a:t>Journal of Business Research</a:t>
            </a:r>
            <a:r>
              <a:rPr lang="en-HK" sz="1100" b="0" i="0" dirty="0">
                <a:effectLst/>
                <a:latin typeface="Calibri" panose="020F0502020204030204" pitchFamily="34" charset="0"/>
              </a:rPr>
              <a:t>, [online] 157, p.113611.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/10.1016/j.jbusres.2022.113611.</a:t>
            </a:r>
          </a:p>
          <a:p>
            <a:pPr marL="285750" indent="-285750" algn="l">
              <a:buFont typeface="Arial" panose="020B0604020202020204" pitchFamily="34" charset="0"/>
              <a:buChar char="•"/>
            </a:pPr>
            <a:r>
              <a:rPr lang="en-HK" sz="1100" b="0" i="0" dirty="0">
                <a:effectLst/>
                <a:latin typeface="Calibri" panose="020F0502020204030204" pitchFamily="34" charset="0"/>
              </a:rPr>
              <a:t>Philip, A.K., </a:t>
            </a:r>
            <a:r>
              <a:rPr lang="en-HK" sz="1100" b="0" i="0" dirty="0" err="1">
                <a:effectLst/>
                <a:latin typeface="Calibri" panose="020F0502020204030204" pitchFamily="34" charset="0"/>
              </a:rPr>
              <a:t>Aliasgar</a:t>
            </a:r>
            <a:r>
              <a:rPr lang="en-HK" sz="1100" b="0" i="0" dirty="0">
                <a:effectLst/>
                <a:latin typeface="Calibri" panose="020F0502020204030204" pitchFamily="34" charset="0"/>
              </a:rPr>
              <a:t> </a:t>
            </a:r>
            <a:r>
              <a:rPr lang="en-HK" sz="1100" b="0" i="0" dirty="0" err="1">
                <a:effectLst/>
                <a:latin typeface="Calibri" panose="020F0502020204030204" pitchFamily="34" charset="0"/>
              </a:rPr>
              <a:t>Shahiwala</a:t>
            </a:r>
            <a:r>
              <a:rPr lang="en-HK" sz="1100" b="0" i="0" dirty="0">
                <a:effectLst/>
                <a:latin typeface="Calibri" panose="020F0502020204030204" pitchFamily="34" charset="0"/>
              </a:rPr>
              <a:t>, Rashid, M. and Md </a:t>
            </a:r>
            <a:r>
              <a:rPr lang="en-HK" sz="1100" b="0" i="0" dirty="0" err="1">
                <a:effectLst/>
                <a:latin typeface="Calibri" panose="020F0502020204030204" pitchFamily="34" charset="0"/>
              </a:rPr>
              <a:t>Faiyazuddin</a:t>
            </a:r>
            <a:r>
              <a:rPr lang="en-HK" sz="1100" b="0" i="0" dirty="0">
                <a:effectLst/>
                <a:latin typeface="Calibri" panose="020F0502020204030204" pitchFamily="34" charset="0"/>
              </a:rPr>
              <a:t> (2023). A Handbook of Artificial Intelligence in Drug Delivery. Academic Press.</a:t>
            </a:r>
          </a:p>
          <a:p>
            <a:pPr marL="285750" indent="-285750" algn="l">
              <a:buFont typeface="Arial" panose="020B0604020202020204" pitchFamily="34" charset="0"/>
              <a:buChar char="•"/>
            </a:pPr>
            <a:r>
              <a:rPr lang="en-US" sz="1100" dirty="0"/>
              <a:t>Ryan, R. (2021). Recruiter And ATS Expert Shares Resume Dos, Don’ts And ATS Myths. Forbes. [online] 25 May. Available at: </a:t>
            </a:r>
            <a:r>
              <a:rPr lang="en-US" sz="1100" dirty="0">
                <a:hlinkClick r:id="rId4"/>
              </a:rPr>
              <a:t>https://www.forbes.com/sites/robinryan/2021/05/25/recruiter-and-ats-expert-shares-resume-dos-donts--and-ats-myths/</a:t>
            </a:r>
            <a:r>
              <a:rPr lang="en-US" sz="1100" dirty="0"/>
              <a:t>.</a:t>
            </a:r>
          </a:p>
          <a:p>
            <a:pPr marL="285750" indent="-285750" algn="l">
              <a:buFont typeface="Arial" panose="020B0604020202020204" pitchFamily="34" charset="0"/>
              <a:buChar char="•"/>
            </a:pPr>
            <a:r>
              <a:rPr lang="en-US" sz="1100" dirty="0"/>
              <a:t>McKinsey &amp; Company (2023). The state of AI in 2023: Generative AI’s breakout year. [online] </a:t>
            </a:r>
            <a:r>
              <a:rPr lang="en-US" sz="1100" dirty="0" err="1"/>
              <a:t>mckinsey</a:t>
            </a:r>
            <a:r>
              <a:rPr lang="en-US" sz="1100" dirty="0"/>
              <a:t>. Available at: </a:t>
            </a:r>
            <a:r>
              <a:rPr lang="en-US" sz="1100" dirty="0">
                <a:hlinkClick r:id="rId5"/>
              </a:rPr>
              <a:t>https://www.mckinsey.com/capabilities/quantumblack/our-insights/the-state-of-ai-in-2023-generative-ais-breakout-year</a:t>
            </a:r>
            <a:r>
              <a:rPr lang="en-US" sz="1100" dirty="0"/>
              <a:t>.</a:t>
            </a:r>
          </a:p>
          <a:p>
            <a:pPr marL="285750" indent="-285750" algn="l">
              <a:buFont typeface="Arial" panose="020B0604020202020204" pitchFamily="34" charset="0"/>
              <a:buChar char="•"/>
            </a:pPr>
            <a:r>
              <a:rPr lang="en-US" sz="1100" dirty="0"/>
              <a:t>McKinsey &amp; Company (2024). The state of AI in early 2024: Gen AI adoption spikes and starts to generate value | McKinsey. [online] </a:t>
            </a:r>
            <a:r>
              <a:rPr lang="en-US" sz="1100" dirty="0" err="1"/>
              <a:t>www.mckinsey.com</a:t>
            </a:r>
            <a:r>
              <a:rPr lang="en-US" sz="1100" dirty="0"/>
              <a:t>. Available at: </a:t>
            </a:r>
            <a:r>
              <a:rPr lang="en-US" sz="1100" dirty="0">
                <a:hlinkClick r:id="rId6"/>
              </a:rPr>
              <a:t>https://www.mckinsey.com/capabilities/quantumblack/our-insights/the-state-of-ai</a:t>
            </a:r>
            <a:r>
              <a:rPr lang="en-US" sz="1100" dirty="0"/>
              <a:t>.</a:t>
            </a:r>
          </a:p>
          <a:p>
            <a:pPr marL="285750" indent="-285750" algn="l">
              <a:buFont typeface="Arial" panose="020B0604020202020204" pitchFamily="34" charset="0"/>
              <a:buChar char="•"/>
            </a:pPr>
            <a:r>
              <a:rPr lang="en-US" sz="1100" dirty="0"/>
              <a:t>Cai, L., Sheikh Farhan Ashraf, Amin, S. and Muhammad Nabeel Safdar (2023). Consequence of Resistance to Change on AI Readiness: Mediating–Moderating Role of Task-oriented Leadership and High-Performance Work System in the Hospitality Sector. SAGE Open, [online] 13(4). </a:t>
            </a:r>
            <a:r>
              <a:rPr lang="en-US" sz="1100" dirty="0" err="1"/>
              <a:t>doi:https</a:t>
            </a:r>
            <a:r>
              <a:rPr lang="en-US" sz="1100" dirty="0"/>
              <a:t>://</a:t>
            </a:r>
            <a:r>
              <a:rPr lang="en-US" sz="1100" dirty="0" err="1"/>
              <a:t>doi.org</a:t>
            </a:r>
            <a:r>
              <a:rPr lang="en-US" sz="1100" dirty="0"/>
              <a:t>/10.1177/21582440231217731.</a:t>
            </a:r>
          </a:p>
          <a:p>
            <a:pPr marL="285750" indent="-285750" algn="l">
              <a:buFont typeface="Arial" panose="020B0604020202020204" pitchFamily="34" charset="0"/>
              <a:buChar char="•"/>
            </a:pPr>
            <a:r>
              <a:rPr lang="en-HK" sz="1100" b="0" i="0" dirty="0">
                <a:effectLst/>
                <a:latin typeface="Calibri" panose="020F0502020204030204" pitchFamily="34" charset="0"/>
              </a:rPr>
              <a:t>Mori, M., </a:t>
            </a:r>
            <a:r>
              <a:rPr lang="en-HK" sz="1100" b="0" i="0" dirty="0" err="1">
                <a:effectLst/>
                <a:latin typeface="Calibri" panose="020F0502020204030204" pitchFamily="34" charset="0"/>
              </a:rPr>
              <a:t>Sassetti</a:t>
            </a:r>
            <a:r>
              <a:rPr lang="en-HK" sz="1100" b="0" i="0" dirty="0">
                <a:effectLst/>
                <a:latin typeface="Calibri" panose="020F0502020204030204" pitchFamily="34" charset="0"/>
              </a:rPr>
              <a:t>, S., Cavaliere, V. and </a:t>
            </a:r>
            <a:r>
              <a:rPr lang="en-HK" sz="1100" b="0" i="0" dirty="0" err="1">
                <a:effectLst/>
                <a:latin typeface="Calibri" panose="020F0502020204030204" pitchFamily="34" charset="0"/>
              </a:rPr>
              <a:t>Mariacristina</a:t>
            </a:r>
            <a:r>
              <a:rPr lang="en-HK" sz="1100" b="0" i="0" dirty="0">
                <a:effectLst/>
                <a:latin typeface="Calibri" panose="020F0502020204030204" pitchFamily="34" charset="0"/>
              </a:rPr>
              <a:t> </a:t>
            </a:r>
            <a:r>
              <a:rPr lang="en-HK" sz="1100" b="0" i="0" dirty="0" err="1">
                <a:effectLst/>
                <a:latin typeface="Calibri" panose="020F0502020204030204" pitchFamily="34" charset="0"/>
              </a:rPr>
              <a:t>Bonti</a:t>
            </a:r>
            <a:r>
              <a:rPr lang="en-HK" sz="1100" b="0" i="0" dirty="0">
                <a:effectLst/>
                <a:latin typeface="Calibri" panose="020F0502020204030204" pitchFamily="34" charset="0"/>
              </a:rPr>
              <a:t> (2024). A systematic literature review on artificial intelligence in recruiting and selection: a matter of ethics. </a:t>
            </a:r>
            <a:r>
              <a:rPr lang="en-HK" sz="1100" b="0" i="1" dirty="0">
                <a:effectLst/>
                <a:latin typeface="Calibri" panose="020F0502020204030204" pitchFamily="34" charset="0"/>
              </a:rPr>
              <a:t>Personnel review</a:t>
            </a:r>
            <a:r>
              <a:rPr lang="en-HK" sz="1100" b="0" i="0" dirty="0">
                <a:effectLst/>
                <a:latin typeface="Calibri" panose="020F0502020204030204" pitchFamily="34" charset="0"/>
              </a:rPr>
              <a:t>.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/10.1108/pr-03-2023-0257.</a:t>
            </a:r>
          </a:p>
          <a:p>
            <a:pPr marL="285750" indent="-285750" algn="l">
              <a:buFont typeface="Arial" panose="020B0604020202020204" pitchFamily="34" charset="0"/>
              <a:buChar char="•"/>
            </a:pPr>
            <a:r>
              <a:rPr lang="en-HK" sz="1100" b="0" i="0" dirty="0">
                <a:effectLst/>
                <a:latin typeface="Calibri" panose="020F0502020204030204" pitchFamily="34" charset="0"/>
              </a:rPr>
              <a:t>SHRM (2023). </a:t>
            </a:r>
            <a:r>
              <a:rPr lang="en-HK" sz="1100" b="0" i="1" dirty="0">
                <a:effectLst/>
                <a:latin typeface="Calibri" panose="020F0502020204030204" pitchFamily="34" charset="0"/>
              </a:rPr>
              <a:t>SHRM State of the Workplace Report 2023-24</a:t>
            </a:r>
            <a:r>
              <a:rPr lang="en-HK" sz="1100" b="0" i="0" dirty="0">
                <a:effectLst/>
                <a:latin typeface="Calibri" panose="020F0502020204030204" pitchFamily="34" charset="0"/>
              </a:rPr>
              <a:t>. [online] Available at: </a:t>
            </a:r>
            <a:r>
              <a:rPr lang="en-HK" sz="1100" b="0" i="0" dirty="0">
                <a:effectLst/>
                <a:latin typeface="Calibri" panose="020F0502020204030204" pitchFamily="34" charset="0"/>
                <a:hlinkClick r:id="rId7"/>
              </a:rPr>
              <a:t>https://www.shrm.org/content/dam/en/shrm/research/2023-2024-State-of-the-Workplace-Report.pdf</a:t>
            </a:r>
            <a:r>
              <a:rPr lang="en-HK" sz="1100" b="0" i="0" dirty="0">
                <a:effectLst/>
                <a:latin typeface="Calibri" panose="020F0502020204030204" pitchFamily="34" charset="0"/>
              </a:rPr>
              <a:t>.</a:t>
            </a:r>
          </a:p>
          <a:p>
            <a:pPr marL="285750" indent="-285750" algn="l">
              <a:buFont typeface="Arial" panose="020B0604020202020204" pitchFamily="34" charset="0"/>
              <a:buChar char="•"/>
            </a:pPr>
            <a:r>
              <a:rPr lang="en-HK" sz="1100" dirty="0" err="1"/>
              <a:t>Koman</a:t>
            </a:r>
            <a:r>
              <a:rPr lang="en-HK" sz="1100" dirty="0"/>
              <a:t>, G., Patrik </a:t>
            </a:r>
            <a:r>
              <a:rPr lang="en-HK" sz="1100" dirty="0" err="1"/>
              <a:t>Boršoš</a:t>
            </a:r>
            <a:r>
              <a:rPr lang="en-HK" sz="1100" dirty="0"/>
              <a:t> and Kubina, M. (2024). The Possibilities of Using Artificial Intelligence as a Key Technology in the Current Employee Recruitment Process. Administrative Sciences, 14(7), pp.157–157. </a:t>
            </a:r>
            <a:r>
              <a:rPr lang="en-HK" sz="1100" dirty="0" err="1"/>
              <a:t>doi:https</a:t>
            </a:r>
            <a:r>
              <a:rPr lang="en-HK" sz="1100" dirty="0"/>
              <a:t>://</a:t>
            </a:r>
            <a:r>
              <a:rPr lang="en-HK" sz="1100" dirty="0" err="1"/>
              <a:t>doi.org</a:t>
            </a:r>
            <a:r>
              <a:rPr lang="en-HK" sz="1100" dirty="0"/>
              <a:t>/10.3390/admsci14070157.</a:t>
            </a:r>
            <a:br>
              <a:rPr lang="en-HK" sz="1100" dirty="0"/>
            </a:br>
            <a:endParaRPr lang="en-HK" sz="1100" dirty="0"/>
          </a:p>
          <a:p>
            <a:pPr marL="285750" indent="-285750" algn="l">
              <a:buFont typeface="Arial" panose="020B0604020202020204" pitchFamily="34" charset="0"/>
              <a:buChar char="•"/>
            </a:pPr>
            <a:r>
              <a:rPr lang="en-HK" sz="1100" b="0" i="0" dirty="0">
                <a:effectLst/>
                <a:latin typeface="Calibri" panose="020F0502020204030204" pitchFamily="34" charset="0"/>
              </a:rPr>
              <a:t>Tiwari, P., Pandey, R., Garg, V. and Singhal, A. (2021). Application of Artificial Intelligence in Human Resource Management Practices. 2021 11th International Conference on Cloud Computing, Data Science &amp; Engineering (Confluence).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/10.1109/confluence51648.2021.9377160.</a:t>
            </a:r>
          </a:p>
          <a:p>
            <a:pPr marL="285750" indent="-285750" algn="l">
              <a:buFont typeface="Arial" panose="020B0604020202020204" pitchFamily="34" charset="0"/>
              <a:buChar char="•"/>
            </a:pPr>
            <a:r>
              <a:rPr lang="en-HK" sz="1100" b="0" i="0" dirty="0" err="1">
                <a:effectLst/>
                <a:latin typeface="Calibri" panose="020F0502020204030204" pitchFamily="34" charset="0"/>
              </a:rPr>
              <a:t>psico-smart.com</a:t>
            </a:r>
            <a:r>
              <a:rPr lang="en-HK" sz="1100" b="0" i="0" dirty="0">
                <a:effectLst/>
                <a:latin typeface="Calibri" panose="020F0502020204030204" pitchFamily="34" charset="0"/>
              </a:rPr>
              <a:t> (2023). The Impact of Artificial Intelligence on Recruitment Automation: Trends and Predictions. [online] </a:t>
            </a:r>
            <a:r>
              <a:rPr lang="en-HK" sz="1100" b="0" i="0" dirty="0" err="1">
                <a:effectLst/>
                <a:latin typeface="Calibri" panose="020F0502020204030204" pitchFamily="34" charset="0"/>
              </a:rPr>
              <a:t>Psico-smart.com</a:t>
            </a:r>
            <a:r>
              <a:rPr lang="en-HK" sz="1100" b="0" i="0" dirty="0">
                <a:effectLst/>
                <a:latin typeface="Calibri" panose="020F0502020204030204" pitchFamily="34" charset="0"/>
              </a:rPr>
              <a:t>. Available at: </a:t>
            </a:r>
            <a:r>
              <a:rPr lang="en-HK" sz="1100" b="0" i="0" dirty="0">
                <a:effectLst/>
                <a:latin typeface="Calibri" panose="020F0502020204030204" pitchFamily="34" charset="0"/>
                <a:hlinkClick r:id="rId8"/>
              </a:rPr>
              <a:t>https://psico-smart.com/en/blogs/blog-the-impact-of-artificial-intelligence-on-recruitment-automation-trends-and-predictions-163953</a:t>
            </a:r>
            <a:r>
              <a:rPr lang="en-HK" sz="1100" b="0" i="0" dirty="0">
                <a:effectLst/>
                <a:latin typeface="Calibri" panose="020F0502020204030204" pitchFamily="34" charset="0"/>
              </a:rPr>
              <a:t>.</a:t>
            </a:r>
          </a:p>
          <a:p>
            <a:pPr marL="285750" indent="-285750" algn="l">
              <a:buFont typeface="Arial" panose="020B0604020202020204" pitchFamily="34" charset="0"/>
              <a:buChar char="•"/>
            </a:pPr>
            <a:r>
              <a:rPr lang="en-HK" sz="1100" b="0" i="0" dirty="0" err="1">
                <a:effectLst/>
                <a:latin typeface="Calibri" panose="020F0502020204030204" pitchFamily="34" charset="0"/>
              </a:rPr>
              <a:t>Horodyski</a:t>
            </a:r>
            <a:r>
              <a:rPr lang="en-HK" sz="1100" b="0" i="0" dirty="0">
                <a:effectLst/>
                <a:latin typeface="Calibri" panose="020F0502020204030204" pitchFamily="34" charset="0"/>
              </a:rPr>
              <a:t>, P. (2023). Applicants’ perception of artificial intelligence in the recruitment process. Computers in Human </a:t>
            </a:r>
            <a:r>
              <a:rPr lang="en-HK" sz="1100" b="0" i="0" dirty="0" err="1">
                <a:effectLst/>
                <a:latin typeface="Calibri" panose="020F0502020204030204" pitchFamily="34" charset="0"/>
              </a:rPr>
              <a:t>Behavior</a:t>
            </a:r>
            <a:r>
              <a:rPr lang="en-HK" sz="1100" b="0" i="0" dirty="0">
                <a:effectLst/>
                <a:latin typeface="Calibri" panose="020F0502020204030204" pitchFamily="34" charset="0"/>
              </a:rPr>
              <a:t> Reports, [online] 11.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/10.1016/j.chbr.2023.100303fcial intelligence in personnel </a:t>
            </a:r>
            <a:r>
              <a:rPr lang="en-HK" sz="1100" b="0" i="0" dirty="0" err="1">
                <a:effectLst/>
                <a:latin typeface="Calibri" panose="020F0502020204030204" pitchFamily="34" charset="0"/>
              </a:rPr>
              <a:t>selec</a:t>
            </a:r>
            <a:endParaRPr lang="en-HK" sz="1100" b="0" i="0" dirty="0">
              <a:effectLst/>
              <a:latin typeface="Calibri" panose="020F0502020204030204" pitchFamily="34" charset="0"/>
            </a:endParaRPr>
          </a:p>
          <a:p>
            <a:pPr marL="285750" indent="-285750" algn="l">
              <a:buFont typeface="Arial" panose="020B0604020202020204" pitchFamily="34" charset="0"/>
              <a:buChar char="•"/>
            </a:pPr>
            <a:r>
              <a:rPr lang="en-HK" sz="1100" b="0" i="0" dirty="0" err="1">
                <a:effectLst/>
                <a:latin typeface="Calibri" panose="020F0502020204030204" pitchFamily="34" charset="0"/>
              </a:rPr>
              <a:t>tion</a:t>
            </a:r>
            <a:r>
              <a:rPr lang="en-HK" sz="1100" b="0" i="0" dirty="0">
                <a:effectLst/>
                <a:latin typeface="Calibri" panose="020F0502020204030204" pitchFamily="34" charset="0"/>
              </a:rPr>
              <a:t> and its inﬂuence on employer attractiveness. Marketing Science &amp; Inspirations, 15(3), pp.22–35. </a:t>
            </a:r>
            <a:r>
              <a:rPr lang="en-HK" sz="1100" b="0" i="0" dirty="0" err="1">
                <a:effectLst/>
                <a:latin typeface="Calibri" panose="020F0502020204030204" pitchFamily="34" charset="0"/>
              </a:rPr>
              <a:t>doi:https</a:t>
            </a:r>
            <a:r>
              <a:rPr lang="en-HK" sz="1100" b="0" i="0" dirty="0">
                <a:effectLst/>
                <a:latin typeface="Calibri" panose="020F0502020204030204" pitchFamily="34" charset="0"/>
              </a:rPr>
              <a:t>://</a:t>
            </a:r>
            <a:r>
              <a:rPr lang="en-HK" sz="1100" b="0" i="0" dirty="0" err="1">
                <a:effectLst/>
                <a:latin typeface="Calibri" panose="020F0502020204030204" pitchFamily="34" charset="0"/>
              </a:rPr>
              <a:t>doi.org</a:t>
            </a:r>
            <a:r>
              <a:rPr lang="en-HK" sz="1100" b="0" i="0" dirty="0">
                <a:effectLst/>
                <a:latin typeface="Calibri" panose="020F0502020204030204" pitchFamily="34" charset="0"/>
              </a:rPr>
              <a:t>/10.46286/msi.2020.15.3.2.</a:t>
            </a:r>
          </a:p>
          <a:p>
            <a:pPr marL="285750" indent="-285750" algn="l">
              <a:buFont typeface="Arial" panose="020B0604020202020204" pitchFamily="34" charset="0"/>
              <a:buChar char="•"/>
            </a:pPr>
            <a:endParaRPr lang="en-HK" sz="1100" b="0" i="0" dirty="0">
              <a:effectLst/>
              <a:latin typeface="Calibri" panose="020F0502020204030204" pitchFamily="34" charset="0"/>
            </a:endParaRPr>
          </a:p>
          <a:p>
            <a:pPr marL="285750" indent="-285750" algn="l">
              <a:buFont typeface="Arial" panose="020B0604020202020204" pitchFamily="34" charset="0"/>
              <a:buChar char="•"/>
            </a:pPr>
            <a:endParaRPr lang="en-HK" sz="1100" b="0" i="0" dirty="0">
              <a:effectLst/>
              <a:latin typeface="Calibri" panose="020F0502020204030204" pitchFamily="34" charset="0"/>
            </a:endParaRP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endParaRPr lang="en-US" dirty="0"/>
          </a:p>
        </p:txBody>
      </p:sp>
    </p:spTree>
    <p:extLst>
      <p:ext uri="{BB962C8B-B14F-4D97-AF65-F5344CB8AC3E}">
        <p14:creationId xmlns:p14="http://schemas.microsoft.com/office/powerpoint/2010/main" val="2939930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02B9B-4370-F1F7-448C-0A123A1E82D5}"/>
              </a:ext>
            </a:extLst>
          </p:cNvPr>
          <p:cNvSpPr>
            <a:spLocks noGrp="1"/>
          </p:cNvSpPr>
          <p:nvPr>
            <p:ph type="title"/>
          </p:nvPr>
        </p:nvSpPr>
        <p:spPr>
          <a:xfrm>
            <a:off x="79745" y="1"/>
            <a:ext cx="10131425" cy="1155700"/>
          </a:xfrm>
        </p:spPr>
        <p:txBody>
          <a:bodyPr/>
          <a:lstStyle/>
          <a:p>
            <a:r>
              <a:rPr lang="en-US" b="1" dirty="0"/>
              <a:t>reference</a:t>
            </a:r>
            <a:endParaRPr lang="en-US" dirty="0"/>
          </a:p>
        </p:txBody>
      </p:sp>
      <p:sp>
        <p:nvSpPr>
          <p:cNvPr id="3" name="Content Placeholder 2">
            <a:extLst>
              <a:ext uri="{FF2B5EF4-FFF2-40B4-BE49-F238E27FC236}">
                <a16:creationId xmlns:a16="http://schemas.microsoft.com/office/drawing/2014/main" id="{C637E7D2-A673-221B-29C0-59091603973A}"/>
              </a:ext>
            </a:extLst>
          </p:cNvPr>
          <p:cNvSpPr>
            <a:spLocks noGrp="1"/>
          </p:cNvSpPr>
          <p:nvPr>
            <p:ph sz="half" idx="1"/>
          </p:nvPr>
        </p:nvSpPr>
        <p:spPr>
          <a:xfrm>
            <a:off x="-1" y="876300"/>
            <a:ext cx="12112256" cy="6235700"/>
          </a:xfrm>
        </p:spPr>
        <p:txBody>
          <a:bodyPr>
            <a:normAutofit fontScale="55000" lnSpcReduction="20000"/>
          </a:bodyPr>
          <a:lstStyle/>
          <a:p>
            <a:r>
              <a:rPr lang="en-HK" b="0" i="0" dirty="0">
                <a:effectLst/>
                <a:latin typeface="Calibri" panose="020F0502020204030204" pitchFamily="34" charset="0"/>
              </a:rPr>
              <a:t>Weinert, S., Gunther, E., Ruger­-Muck, E. and Raab, G. (2020). </a:t>
            </a:r>
            <a:r>
              <a:rPr lang="en-HK" b="0" i="0" dirty="0" err="1">
                <a:effectLst/>
                <a:latin typeface="Calibri" panose="020F0502020204030204" pitchFamily="34" charset="0"/>
              </a:rPr>
              <a:t>Artifcial</a:t>
            </a:r>
            <a:r>
              <a:rPr lang="en-HK" b="0" i="0" dirty="0">
                <a:effectLst/>
                <a:latin typeface="Calibri" panose="020F0502020204030204" pitchFamily="34" charset="0"/>
              </a:rPr>
              <a:t> intelligence in personnel selection and its inﬂuence on employer attractiveness. </a:t>
            </a:r>
            <a:r>
              <a:rPr lang="en-HK" b="0" i="1" dirty="0">
                <a:effectLst/>
                <a:latin typeface="Calibri" panose="020F0502020204030204" pitchFamily="34" charset="0"/>
              </a:rPr>
              <a:t>Marketing Science &amp; Inspirations</a:t>
            </a:r>
            <a:r>
              <a:rPr lang="en-HK" b="0" i="0" dirty="0">
                <a:effectLst/>
                <a:latin typeface="Calibri" panose="020F0502020204030204" pitchFamily="34" charset="0"/>
              </a:rPr>
              <a:t>, 15(3), pp.22–35. </a:t>
            </a:r>
            <a:r>
              <a:rPr lang="en-HK" b="0" i="0" dirty="0" err="1">
                <a:effectLst/>
                <a:latin typeface="Calibri" panose="020F0502020204030204" pitchFamily="34" charset="0"/>
              </a:rPr>
              <a:t>doi:https</a:t>
            </a:r>
            <a:r>
              <a:rPr lang="en-HK" b="0" i="0" dirty="0">
                <a:effectLst/>
                <a:latin typeface="Calibri" panose="020F0502020204030204" pitchFamily="34" charset="0"/>
              </a:rPr>
              <a:t>://</a:t>
            </a:r>
            <a:r>
              <a:rPr lang="en-HK" b="0" i="0" dirty="0" err="1">
                <a:effectLst/>
                <a:latin typeface="Calibri" panose="020F0502020204030204" pitchFamily="34" charset="0"/>
              </a:rPr>
              <a:t>doi.org</a:t>
            </a:r>
            <a:r>
              <a:rPr lang="en-HK" b="0" i="0" dirty="0">
                <a:effectLst/>
                <a:latin typeface="Calibri" panose="020F0502020204030204" pitchFamily="34" charset="0"/>
              </a:rPr>
              <a:t>/10.46286/msi.2020.15.3.2.</a:t>
            </a:r>
          </a:p>
          <a:p>
            <a:r>
              <a:rPr lang="en-US" dirty="0"/>
              <a:t>Srivastava, P. and Bhatnagar, J. (2010). Employer Brand for Talent Acquisition: An Exploration towards its Measurement. Vision: The Journal of Business Perspective, 14(1-2), pp.25–34. </a:t>
            </a:r>
            <a:r>
              <a:rPr lang="en-US" dirty="0" err="1"/>
              <a:t>doi:https</a:t>
            </a:r>
            <a:r>
              <a:rPr lang="en-US" dirty="0"/>
              <a:t>://</a:t>
            </a:r>
            <a:r>
              <a:rPr lang="en-US" dirty="0" err="1"/>
              <a:t>doi.org</a:t>
            </a:r>
            <a:r>
              <a:rPr lang="en-US" dirty="0"/>
              <a:t>/10.1177/097226291001400103.</a:t>
            </a:r>
          </a:p>
          <a:p>
            <a:r>
              <a:rPr lang="en-US" dirty="0"/>
              <a:t>Kaur, A. (2024). How AI is redefining recruitment and employer branding for a new era - ET Edge Insights. [online] ET Edge Insights. Available at: </a:t>
            </a:r>
            <a:r>
              <a:rPr lang="en-US" dirty="0">
                <a:hlinkClick r:id="rId2"/>
              </a:rPr>
              <a:t>https://etedge-insights.com/industry/hr/how-ai-is-redefining-recruitment-and-employer-branding-for-a-new-era/</a:t>
            </a:r>
            <a:r>
              <a:rPr lang="en-US" dirty="0"/>
              <a:t>.</a:t>
            </a:r>
          </a:p>
          <a:p>
            <a:r>
              <a:rPr lang="en-US" dirty="0"/>
              <a:t>Polli, F. (2019). Using AI to Eliminate Bias from Hiring. [online] Harvard Business Review. Available at: </a:t>
            </a:r>
            <a:r>
              <a:rPr lang="en-US" dirty="0">
                <a:hlinkClick r:id="rId3"/>
              </a:rPr>
              <a:t>https://hbr.org/2019/10/using-ai-to-eliminate-bias-from-hiring</a:t>
            </a:r>
            <a:r>
              <a:rPr lang="en-US" dirty="0"/>
              <a:t>.</a:t>
            </a:r>
          </a:p>
          <a:p>
            <a:r>
              <a:rPr lang="en-US" dirty="0" err="1"/>
              <a:t>Köchling</a:t>
            </a:r>
            <a:r>
              <a:rPr lang="en-US" dirty="0"/>
              <a:t>, A., </a:t>
            </a:r>
            <a:r>
              <a:rPr lang="en-US" dirty="0" err="1"/>
              <a:t>Wehner</a:t>
            </a:r>
            <a:r>
              <a:rPr lang="en-US" dirty="0"/>
              <a:t>, M.C. and </a:t>
            </a:r>
            <a:r>
              <a:rPr lang="en-US" dirty="0" err="1"/>
              <a:t>Warkocz</a:t>
            </a:r>
            <a:r>
              <a:rPr lang="en-US" dirty="0"/>
              <a:t>, J. (2022). Can I show my skills? Affective responses to artificial intelligence in the recruitment process. Review of Managerial Science, 17(6). </a:t>
            </a:r>
            <a:r>
              <a:rPr lang="en-US" dirty="0" err="1"/>
              <a:t>doi:https</a:t>
            </a:r>
            <a:r>
              <a:rPr lang="en-US" dirty="0"/>
              <a:t>://</a:t>
            </a:r>
            <a:r>
              <a:rPr lang="en-US" dirty="0" err="1"/>
              <a:t>doi.org</a:t>
            </a:r>
            <a:r>
              <a:rPr lang="en-US" dirty="0"/>
              <a:t>/10.1007/s11846-021-00514-4.</a:t>
            </a:r>
          </a:p>
          <a:p>
            <a:r>
              <a:rPr lang="en-US" dirty="0"/>
              <a:t>Smart, B. (2024). Speeding Up the Wrong Hires With AI. Forbes. [online] 24 Sep. Available at: </a:t>
            </a:r>
            <a:r>
              <a:rPr lang="en-US" dirty="0">
                <a:hlinkClick r:id="rId4">
                  <a:extLst>
                    <a:ext uri="{A12FA001-AC4F-418D-AE19-62706E023703}">
                      <ahyp:hlinkClr xmlns:ahyp="http://schemas.microsoft.com/office/drawing/2018/hyperlinkcolor" val="tx"/>
                    </a:ext>
                  </a:extLst>
                </a:hlinkClick>
              </a:rPr>
              <a:t>https://www.forbes.com/sites/forbesbooksauthors/2024/09/24/speeding-up-the-wrong-hires-with-ai/</a:t>
            </a:r>
            <a:r>
              <a:rPr lang="en-US" dirty="0"/>
              <a:t>.</a:t>
            </a:r>
          </a:p>
          <a:p>
            <a:r>
              <a:rPr lang="en-HK" b="0" i="0" dirty="0" err="1">
                <a:effectLst/>
                <a:latin typeface="Calibri" panose="020F0502020204030204" pitchFamily="34" charset="0"/>
              </a:rPr>
              <a:t>Datatron</a:t>
            </a:r>
            <a:r>
              <a:rPr lang="en-HK" b="0" i="0" dirty="0">
                <a:effectLst/>
                <a:latin typeface="Calibri" panose="020F0502020204030204" pitchFamily="34" charset="0"/>
              </a:rPr>
              <a:t> (2021). </a:t>
            </a:r>
            <a:r>
              <a:rPr lang="en-HK" b="0" i="1" dirty="0">
                <a:effectLst/>
                <a:latin typeface="Calibri" panose="020F0502020204030204" pitchFamily="34" charset="0"/>
              </a:rPr>
              <a:t>Real-life Examples of Discriminating Artificial Intelligence</a:t>
            </a:r>
            <a:r>
              <a:rPr lang="en-HK" b="0" i="0" dirty="0">
                <a:effectLst/>
                <a:latin typeface="Calibri" panose="020F0502020204030204" pitchFamily="34" charset="0"/>
              </a:rPr>
              <a:t>. [online] </a:t>
            </a:r>
            <a:r>
              <a:rPr lang="en-HK" b="0" i="0" dirty="0" err="1">
                <a:effectLst/>
                <a:latin typeface="Calibri" panose="020F0502020204030204" pitchFamily="34" charset="0"/>
              </a:rPr>
              <a:t>Datatron</a:t>
            </a:r>
            <a:r>
              <a:rPr lang="en-HK" b="0" i="0" dirty="0">
                <a:effectLst/>
                <a:latin typeface="Calibri" panose="020F0502020204030204" pitchFamily="34" charset="0"/>
              </a:rPr>
              <a:t>. Available at: </a:t>
            </a:r>
            <a:r>
              <a:rPr lang="en-HK" b="0" i="0" dirty="0">
                <a:effectLst/>
                <a:latin typeface="Calibri" panose="020F0502020204030204" pitchFamily="34" charset="0"/>
                <a:hlinkClick r:id="rId5"/>
              </a:rPr>
              <a:t>https://datatron.com/real-life-examples-of-discriminating-artificial-intelligence/</a:t>
            </a:r>
            <a:r>
              <a:rPr lang="en-HK" b="0" i="0" dirty="0">
                <a:effectLst/>
                <a:latin typeface="Calibri" panose="020F0502020204030204" pitchFamily="34" charset="0"/>
              </a:rPr>
              <a:t>.</a:t>
            </a:r>
          </a:p>
          <a:p>
            <a:r>
              <a:rPr lang="en-US" dirty="0" err="1"/>
              <a:t>Peicheva</a:t>
            </a:r>
            <a:r>
              <a:rPr lang="en-US" dirty="0"/>
              <a:t>, M. (2022) Data analysis from the applicant tracking system. Journal “</a:t>
            </a:r>
            <a:r>
              <a:rPr lang="az-Cyrl-AZ" dirty="0"/>
              <a:t>Човешки ресурси &amp; Технологии = </a:t>
            </a:r>
            <a:r>
              <a:rPr lang="en-US" dirty="0"/>
              <a:t>HR &amp; Technologies”, Creative Space, Association, 2, pp. 6 – 15.</a:t>
            </a:r>
          </a:p>
          <a:p>
            <a:r>
              <a:rPr lang="en-US" dirty="0"/>
              <a:t>Swapna, H.R. and </a:t>
            </a:r>
            <a:r>
              <a:rPr lang="en-US" dirty="0" err="1"/>
              <a:t>Arpana</a:t>
            </a:r>
            <a:r>
              <a:rPr lang="en-US" dirty="0"/>
              <a:t>, D. (2021). Chatbots as a Game Changer in E-recruitment: An Analysis of Adaptation of Chatbots. Lecture Notes in Networks and Systems, pp.61–69. </a:t>
            </a:r>
            <a:r>
              <a:rPr lang="en-US" dirty="0" err="1"/>
              <a:t>doi:https</a:t>
            </a:r>
            <a:r>
              <a:rPr lang="en-US" dirty="0"/>
              <a:t>://</a:t>
            </a:r>
            <a:r>
              <a:rPr lang="en-US" dirty="0" err="1"/>
              <a:t>doi.org</a:t>
            </a:r>
            <a:r>
              <a:rPr lang="en-US" dirty="0"/>
              <a:t>/10.1007/978-981-16-0666-3_7.</a:t>
            </a:r>
          </a:p>
          <a:p>
            <a:r>
              <a:rPr lang="en-US" dirty="0"/>
              <a:t>Buil, I., </a:t>
            </a:r>
            <a:r>
              <a:rPr lang="en-US" dirty="0" err="1"/>
              <a:t>Catalán</a:t>
            </a:r>
            <a:r>
              <a:rPr lang="en-US" dirty="0"/>
              <a:t>, S. and Martínez, E. (2020). Understanding applicants’ reactions to gamified recruitment. Journal of Business Research, 110, pp.41–50. </a:t>
            </a:r>
            <a:r>
              <a:rPr lang="en-US" dirty="0" err="1"/>
              <a:t>doi:https</a:t>
            </a:r>
            <a:r>
              <a:rPr lang="en-US" dirty="0"/>
              <a:t>://</a:t>
            </a:r>
            <a:r>
              <a:rPr lang="en-US" dirty="0" err="1"/>
              <a:t>doi.org</a:t>
            </a:r>
            <a:r>
              <a:rPr lang="en-US" dirty="0"/>
              <a:t>/10.1016/j.jbusres.2019.12.041.</a:t>
            </a:r>
          </a:p>
          <a:p>
            <a:r>
              <a:rPr lang="en-US" dirty="0" err="1"/>
              <a:t>Heimes</a:t>
            </a:r>
            <a:r>
              <a:rPr lang="en-US" dirty="0"/>
              <a:t>, H. (2024). Gen AI in corporate functions: Looking beyond efficiency gains. [online] McKinsey &amp; Company. Available at: </a:t>
            </a:r>
            <a:r>
              <a:rPr lang="en-US" dirty="0">
                <a:hlinkClick r:id="rId6"/>
              </a:rPr>
              <a:t>https://www.mckinsey.com/capabilities/operations/our-insights/gen-ai-in-corporate-functions-looking-beyond-efficiency-gains</a:t>
            </a:r>
            <a:r>
              <a:rPr lang="en-US" dirty="0"/>
              <a:t>.</a:t>
            </a:r>
          </a:p>
          <a:p>
            <a:r>
              <a:rPr lang="en-HK" b="0" i="0" dirty="0">
                <a:effectLst/>
                <a:latin typeface="Calibri" panose="020F0502020204030204" pitchFamily="34" charset="0"/>
              </a:rPr>
              <a:t>Hudson, J. (n.d.). </a:t>
            </a:r>
            <a:r>
              <a:rPr lang="en-HK" b="0" i="1" dirty="0">
                <a:effectLst/>
                <a:latin typeface="Calibri" panose="020F0502020204030204" pitchFamily="34" charset="0"/>
              </a:rPr>
              <a:t>How The Use Of AI In Recruiting Will Impact Your Job Search</a:t>
            </a:r>
            <a:r>
              <a:rPr lang="en-HK" b="0" i="0" dirty="0">
                <a:effectLst/>
                <a:latin typeface="Calibri" panose="020F0502020204030204" pitchFamily="34" charset="0"/>
              </a:rPr>
              <a:t>. [online] Forbes. Available at: </a:t>
            </a:r>
            <a:r>
              <a:rPr lang="en-HK" b="0" i="0" dirty="0">
                <a:effectLst/>
                <a:latin typeface="Calibri" panose="020F0502020204030204" pitchFamily="34" charset="0"/>
                <a:hlinkClick r:id="rId7"/>
              </a:rPr>
              <a:t>https://www.forbes.com/sites/jameshudson/2024/01/30/how-the-use-of-ai-in-recruiting-will-impact-your-job-search/</a:t>
            </a:r>
            <a:r>
              <a:rPr lang="en-HK" b="0" i="0" dirty="0">
                <a:effectLst/>
                <a:latin typeface="Calibri" panose="020F0502020204030204" pitchFamily="34" charset="0"/>
              </a:rPr>
              <a:t>.</a:t>
            </a:r>
          </a:p>
          <a:p>
            <a:r>
              <a:rPr lang="en-US" sz="1800" dirty="0"/>
              <a:t>Ally O (2024). HOSPITALITY SUCCESS STORY Hilton Case Study [online] </a:t>
            </a:r>
            <a:r>
              <a:rPr lang="en-HK" dirty="0">
                <a:hlinkClick r:id="rId8"/>
              </a:rPr>
              <a:t>www.allyo.com</a:t>
            </a:r>
            <a:r>
              <a:rPr lang="en-HK" dirty="0"/>
              <a:t>.</a:t>
            </a:r>
            <a:r>
              <a:rPr lang="en-US" sz="1800" dirty="0"/>
              <a:t>Available at: </a:t>
            </a:r>
            <a:r>
              <a:rPr lang="en-HK" dirty="0">
                <a:solidFill>
                  <a:srgbClr val="FFFDFD"/>
                </a:solidFill>
                <a:effectLst/>
                <a:latin typeface="Helvetica" pitchFamily="2" charset="0"/>
                <a:hlinkClick r:id="rId9"/>
              </a:rPr>
              <a:t>https://www.allyo.com/wp-content/uploads/2018/08/Hilton-Case-Study.pdf</a:t>
            </a:r>
            <a:r>
              <a:rPr lang="en-HK" dirty="0">
                <a:solidFill>
                  <a:srgbClr val="FFFDFD"/>
                </a:solidFill>
                <a:effectLst/>
                <a:latin typeface="Helvetica" pitchFamily="2" charset="0"/>
              </a:rPr>
              <a:t> </a:t>
            </a:r>
          </a:p>
          <a:p>
            <a:r>
              <a:rPr lang="en-HK" dirty="0">
                <a:solidFill>
                  <a:srgbClr val="FFFDFD"/>
                </a:solidFill>
                <a:effectLst/>
                <a:latin typeface="Helvetica" pitchFamily="2" charset="0"/>
              </a:rPr>
              <a:t>Zhang, J. (2023). Analysis of Strategic Human Resource Management Practices. Frontiers in Business, Economics and Management, [online] 8(3), pp.215–222. </a:t>
            </a:r>
            <a:r>
              <a:rPr lang="en-HK" dirty="0" err="1">
                <a:solidFill>
                  <a:srgbClr val="FFFDFD"/>
                </a:solidFill>
                <a:effectLst/>
                <a:latin typeface="Helvetica" pitchFamily="2" charset="0"/>
              </a:rPr>
              <a:t>doi:https</a:t>
            </a:r>
            <a:r>
              <a:rPr lang="en-HK" dirty="0">
                <a:solidFill>
                  <a:srgbClr val="FFFDFD"/>
                </a:solidFill>
                <a:effectLst/>
                <a:latin typeface="Helvetica" pitchFamily="2" charset="0"/>
              </a:rPr>
              <a:t>://</a:t>
            </a:r>
            <a:r>
              <a:rPr lang="en-HK" dirty="0" err="1">
                <a:solidFill>
                  <a:srgbClr val="FFFDFD"/>
                </a:solidFill>
                <a:effectLst/>
                <a:latin typeface="Helvetica" pitchFamily="2" charset="0"/>
              </a:rPr>
              <a:t>doi.org</a:t>
            </a:r>
            <a:r>
              <a:rPr lang="en-HK" dirty="0">
                <a:solidFill>
                  <a:srgbClr val="FFFDFD"/>
                </a:solidFill>
                <a:effectLst/>
                <a:latin typeface="Helvetica" pitchFamily="2" charset="0"/>
              </a:rPr>
              <a:t>/10.54097/fbem.v8i3.7872.</a:t>
            </a:r>
          </a:p>
          <a:p>
            <a:r>
              <a:rPr lang="en-HK" dirty="0" err="1">
                <a:solidFill>
                  <a:srgbClr val="FFFDFD"/>
                </a:solidFill>
                <a:effectLst/>
                <a:latin typeface="Helvetica" pitchFamily="2" charset="0"/>
              </a:rPr>
              <a:t>SearchHRSoftware</a:t>
            </a:r>
            <a:r>
              <a:rPr lang="en-HK" dirty="0">
                <a:solidFill>
                  <a:srgbClr val="FFFDFD"/>
                </a:solidFill>
                <a:effectLst/>
                <a:latin typeface="Helvetica" pitchFamily="2" charset="0"/>
              </a:rPr>
              <a:t>. (2024). Hiring algorithms prove beneficial, but also raise ethical questions. [online] Available at: </a:t>
            </a:r>
            <a:r>
              <a:rPr lang="en-HK" dirty="0">
                <a:solidFill>
                  <a:srgbClr val="FFFDFD"/>
                </a:solidFill>
                <a:effectLst/>
                <a:latin typeface="Helvetica" pitchFamily="2" charset="0"/>
                <a:hlinkClick r:id="rId10"/>
              </a:rPr>
              <a:t>https://www.techtarget.com/searchhrsoftware/news/252471753/Hiring-algorithms-prove-beneficial-but-also-raise-ethical-questions</a:t>
            </a:r>
            <a:r>
              <a:rPr lang="en-HK" dirty="0">
                <a:solidFill>
                  <a:srgbClr val="FFFDFD"/>
                </a:solidFill>
                <a:effectLst/>
                <a:latin typeface="Helvetica" pitchFamily="2" charset="0"/>
              </a:rPr>
              <a:t>.</a:t>
            </a:r>
          </a:p>
          <a:p>
            <a:r>
              <a:rPr lang="en-HK" dirty="0">
                <a:solidFill>
                  <a:srgbClr val="FFFDFD"/>
                </a:solidFill>
                <a:effectLst/>
                <a:latin typeface="Helvetica" pitchFamily="2" charset="0"/>
              </a:rPr>
              <a:t>AI, L. (2024). Hilton: Unleashing the power of AI, finding the perfect culture fit. [online] Medium. Available at: </a:t>
            </a:r>
            <a:r>
              <a:rPr lang="en-HK" dirty="0">
                <a:solidFill>
                  <a:srgbClr val="FFFDFD"/>
                </a:solidFill>
                <a:effectLst/>
                <a:latin typeface="Helvetica" pitchFamily="2" charset="0"/>
                <a:hlinkClick r:id="rId11"/>
              </a:rPr>
              <a:t>https://medium.com/@LeapIn.io/hilton-unleashing-the-power-of-ai-finding-the-perfect-culture-fit-4d726c17fa70</a:t>
            </a:r>
            <a:r>
              <a:rPr lang="en-HK" dirty="0">
                <a:solidFill>
                  <a:srgbClr val="FFFDFD"/>
                </a:solidFill>
                <a:effectLst/>
                <a:latin typeface="Helvetica" pitchFamily="2" charset="0"/>
              </a:rPr>
              <a:t>.</a:t>
            </a:r>
          </a:p>
          <a:p>
            <a:r>
              <a:rPr lang="en-HK" dirty="0">
                <a:solidFill>
                  <a:srgbClr val="FFFDFD"/>
                </a:solidFill>
                <a:effectLst/>
                <a:latin typeface="Helvetica" pitchFamily="2" charset="0"/>
              </a:rPr>
              <a:t>Goodman, R. (2018). Why Amazon’s Automated Hiring Tool Discriminated against Women | News &amp; Commentary. [online] American Civil Liberties Union. Available at: https://</a:t>
            </a:r>
            <a:r>
              <a:rPr lang="en-HK" dirty="0" err="1">
                <a:solidFill>
                  <a:srgbClr val="FFFDFD"/>
                </a:solidFill>
                <a:effectLst/>
                <a:latin typeface="Helvetica" pitchFamily="2" charset="0"/>
              </a:rPr>
              <a:t>www.aclu.org</a:t>
            </a:r>
            <a:r>
              <a:rPr lang="en-HK" dirty="0">
                <a:solidFill>
                  <a:srgbClr val="FFFDFD"/>
                </a:solidFill>
                <a:effectLst/>
                <a:latin typeface="Helvetica" pitchFamily="2" charset="0"/>
              </a:rPr>
              <a:t>/news/</a:t>
            </a:r>
            <a:r>
              <a:rPr lang="en-HK" dirty="0" err="1">
                <a:solidFill>
                  <a:srgbClr val="FFFDFD"/>
                </a:solidFill>
                <a:effectLst/>
                <a:latin typeface="Helvetica" pitchFamily="2" charset="0"/>
              </a:rPr>
              <a:t>womens</a:t>
            </a:r>
            <a:r>
              <a:rPr lang="en-HK" dirty="0">
                <a:solidFill>
                  <a:srgbClr val="FFFDFD"/>
                </a:solidFill>
                <a:effectLst/>
                <a:latin typeface="Helvetica" pitchFamily="2" charset="0"/>
              </a:rPr>
              <a:t>-rights/why-amazons-automated-hiring-tool-discriminated-against.</a:t>
            </a:r>
          </a:p>
          <a:p>
            <a:r>
              <a:rPr lang="en-HK" dirty="0" err="1">
                <a:solidFill>
                  <a:srgbClr val="FFFDFD"/>
                </a:solidFill>
                <a:effectLst/>
                <a:latin typeface="Helvetica" pitchFamily="2" charset="0"/>
              </a:rPr>
              <a:t>Dastin</a:t>
            </a:r>
            <a:r>
              <a:rPr lang="en-HK" dirty="0">
                <a:solidFill>
                  <a:srgbClr val="FFFDFD"/>
                </a:solidFill>
                <a:effectLst/>
                <a:latin typeface="Helvetica" pitchFamily="2" charset="0"/>
              </a:rPr>
              <a:t>, J. (2018). Insight - Amazon Scraps Secret AI Recruiting Tool That Showed Bias against Women. [online] Reuters. Available at: </a:t>
            </a:r>
            <a:r>
              <a:rPr lang="en-HK" dirty="0">
                <a:solidFill>
                  <a:srgbClr val="FFFDFD"/>
                </a:solidFill>
                <a:effectLst/>
                <a:latin typeface="Helvetica" pitchFamily="2" charset="0"/>
                <a:hlinkClick r:id="rId12"/>
              </a:rPr>
              <a:t>https://www.reuters.com/article/world/insight-amazon-scraps-secret-ai-recruiting-tool-that-showed-bias-against-women-idUSKCN1MK0AG/</a:t>
            </a:r>
            <a:r>
              <a:rPr lang="en-HK" dirty="0">
                <a:solidFill>
                  <a:srgbClr val="FFFDFD"/>
                </a:solidFill>
                <a:effectLst/>
                <a:latin typeface="Helvetica" pitchFamily="2" charset="0"/>
              </a:rPr>
              <a:t>.</a:t>
            </a:r>
          </a:p>
          <a:p>
            <a:endParaRPr lang="en-HK" dirty="0">
              <a:solidFill>
                <a:srgbClr val="FFFDFD"/>
              </a:solidFill>
              <a:effectLst/>
              <a:latin typeface="Helvetica" pitchFamily="2" charset="0"/>
            </a:endParaRPr>
          </a:p>
        </p:txBody>
      </p:sp>
    </p:spTree>
    <p:extLst>
      <p:ext uri="{BB962C8B-B14F-4D97-AF65-F5344CB8AC3E}">
        <p14:creationId xmlns:p14="http://schemas.microsoft.com/office/powerpoint/2010/main" val="3750927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08B90B-70ED-4539-9C14-FB2728D9064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0D51BCB-0419-432E-B7F1-25548446A625}">
  <ds:schemaRefs>
    <ds:schemaRef ds:uri="http://schemas.microsoft.com/sharepoint/v3/contenttype/forms"/>
  </ds:schemaRefs>
</ds:datastoreItem>
</file>

<file path=customXml/itemProps3.xml><?xml version="1.0" encoding="utf-8"?>
<ds:datastoreItem xmlns:ds="http://schemas.openxmlformats.org/officeDocument/2006/customXml" ds:itemID="{9E8D3305-1D9D-4BC8-A40F-6F8AE50BD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Celestial</Template>
  <TotalTime>13993</TotalTime>
  <Words>3111</Words>
  <Application>Microsoft Macintosh PowerPoint</Application>
  <PresentationFormat>Widescreen</PresentationFormat>
  <Paragraphs>186</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Calibri Light</vt:lpstr>
      <vt:lpstr>Helvetica</vt:lpstr>
      <vt:lpstr>Roboto</vt:lpstr>
      <vt:lpstr>Symbol</vt:lpstr>
      <vt:lpstr>Times New Roman</vt:lpstr>
      <vt:lpstr>Wingdings</vt:lpstr>
      <vt:lpstr>Celestial</vt:lpstr>
      <vt:lpstr>PowerPoint Presentation</vt:lpstr>
      <vt:lpstr>TABLE OF CONTENTs</vt:lpstr>
      <vt:lpstr>Artificial Intelligence (AI) in today’s business and operating environment</vt:lpstr>
      <vt:lpstr>Market trend of AI in human resource management (HRM) and its implementation in recruitment and selection (RS)</vt:lpstr>
      <vt:lpstr>Insight and significance of AI implementation in RS</vt:lpstr>
      <vt:lpstr>Strategies of AI using in RS</vt:lpstr>
      <vt:lpstr>implication of AI implementation in RS</vt:lpstr>
      <vt:lpstr>Challenges for AI implementation in RS in the future </vt:lpstr>
      <vt:lpstr>Best Practice and Failure Case</vt:lpstr>
      <vt:lpstr>Best Practice and Failure Case</vt:lpstr>
      <vt:lpstr>Recommendation for HR leaders</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chansw.wendy@outlook.com</dc:creator>
  <cp:lastModifiedBy>chansw.wendy@outlook.com</cp:lastModifiedBy>
  <cp:revision>3</cp:revision>
  <dcterms:created xsi:type="dcterms:W3CDTF">2024-12-12T07:32:09Z</dcterms:created>
  <dcterms:modified xsi:type="dcterms:W3CDTF">2024-12-22T01:24:37Z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