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24AA08-0CCA-68C5-CD0E-606D0A167EDF}" v="14" dt="2023-11-12T11:11:24.5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62140" autoAdjust="0"/>
  </p:normalViewPr>
  <p:slideViewPr>
    <p:cSldViewPr snapToGrid="0">
      <p:cViewPr varScale="1">
        <p:scale>
          <a:sx n="38" d="100"/>
          <a:sy n="38" d="100"/>
        </p:scale>
        <p:origin x="1800" y="40"/>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jpg"/><Relationship Id="rId4" Type="http://schemas.openxmlformats.org/officeDocument/2006/relationships/image" Target="../media/image7.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jpg"/><Relationship Id="rId4"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B69A2E-FFD0-4FC9-8FBF-032F05657E34}"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48F487A2-9426-459A-B549-77CFCFB0DC94}">
      <dgm:prSet/>
      <dgm:spPr/>
      <dgm:t>
        <a:bodyPr/>
        <a:lstStyle/>
        <a:p>
          <a:r>
            <a:rPr lang="en-US" b="1" dirty="0"/>
            <a:t>Knowledge acquisition</a:t>
          </a:r>
          <a:endParaRPr lang="en-US" dirty="0"/>
        </a:p>
      </dgm:t>
    </dgm:pt>
    <dgm:pt modelId="{93E726DF-523D-4774-B073-CB86901124DB}" type="parTrans" cxnId="{AA98442F-E9F1-4469-881D-47245920D77E}">
      <dgm:prSet/>
      <dgm:spPr/>
      <dgm:t>
        <a:bodyPr/>
        <a:lstStyle/>
        <a:p>
          <a:endParaRPr lang="en-US"/>
        </a:p>
      </dgm:t>
    </dgm:pt>
    <dgm:pt modelId="{BD36820C-BD41-4BB0-924C-6E4986A5DF6C}" type="sibTrans" cxnId="{AA98442F-E9F1-4469-881D-47245920D77E}">
      <dgm:prSet/>
      <dgm:spPr/>
      <dgm:t>
        <a:bodyPr/>
        <a:lstStyle/>
        <a:p>
          <a:endParaRPr lang="en-US"/>
        </a:p>
      </dgm:t>
    </dgm:pt>
    <dgm:pt modelId="{D76DF86B-7079-4DC6-B3B4-C15B3C1693F2}">
      <dgm:prSet/>
      <dgm:spPr/>
      <dgm:t>
        <a:bodyPr/>
        <a:lstStyle/>
        <a:p>
          <a:r>
            <a:rPr lang="en-US" b="1"/>
            <a:t>Knowledge storage</a:t>
          </a:r>
          <a:endParaRPr lang="en-US"/>
        </a:p>
      </dgm:t>
    </dgm:pt>
    <dgm:pt modelId="{7FDA9C57-DE49-48B8-8EC4-8EAA342962A0}" type="parTrans" cxnId="{F028F49F-9F65-46AE-AD73-E7D03C397A15}">
      <dgm:prSet/>
      <dgm:spPr/>
      <dgm:t>
        <a:bodyPr/>
        <a:lstStyle/>
        <a:p>
          <a:endParaRPr lang="en-US"/>
        </a:p>
      </dgm:t>
    </dgm:pt>
    <dgm:pt modelId="{FF8127C4-8E7C-447F-AC2B-60ACCAB4F6EA}" type="sibTrans" cxnId="{F028F49F-9F65-46AE-AD73-E7D03C397A15}">
      <dgm:prSet/>
      <dgm:spPr/>
      <dgm:t>
        <a:bodyPr/>
        <a:lstStyle/>
        <a:p>
          <a:endParaRPr lang="en-US"/>
        </a:p>
      </dgm:t>
    </dgm:pt>
    <dgm:pt modelId="{3DF388EC-4776-4F57-AF87-941C3134E611}">
      <dgm:prSet/>
      <dgm:spPr/>
      <dgm:t>
        <a:bodyPr/>
        <a:lstStyle/>
        <a:p>
          <a:r>
            <a:rPr lang="en-US" b="1" dirty="0"/>
            <a:t>Knowledge distribution</a:t>
          </a:r>
          <a:endParaRPr lang="en-US" dirty="0"/>
        </a:p>
      </dgm:t>
    </dgm:pt>
    <dgm:pt modelId="{D535946D-ECA9-4244-81CE-B09C7266A913}" type="parTrans" cxnId="{EC81715F-8D1D-46E9-83A9-9EF9E800FDC0}">
      <dgm:prSet/>
      <dgm:spPr/>
      <dgm:t>
        <a:bodyPr/>
        <a:lstStyle/>
        <a:p>
          <a:endParaRPr lang="en-US"/>
        </a:p>
      </dgm:t>
    </dgm:pt>
    <dgm:pt modelId="{65DA7758-E4C3-4B8C-B213-BBA0B0A6DDA1}" type="sibTrans" cxnId="{EC81715F-8D1D-46E9-83A9-9EF9E800FDC0}">
      <dgm:prSet/>
      <dgm:spPr/>
      <dgm:t>
        <a:bodyPr/>
        <a:lstStyle/>
        <a:p>
          <a:endParaRPr lang="en-US"/>
        </a:p>
      </dgm:t>
    </dgm:pt>
    <dgm:pt modelId="{F6128E76-7D4D-43F9-BF99-97D33D905526}">
      <dgm:prSet/>
      <dgm:spPr/>
      <dgm:t>
        <a:bodyPr/>
        <a:lstStyle/>
        <a:p>
          <a:r>
            <a:rPr lang="en-US" b="1"/>
            <a:t>Knowledge usage</a:t>
          </a:r>
          <a:endParaRPr lang="en-US"/>
        </a:p>
      </dgm:t>
    </dgm:pt>
    <dgm:pt modelId="{44C9A3C3-F1E6-4257-B145-B5DC37E68CAD}" type="parTrans" cxnId="{29BCFEF4-7671-4156-BA67-47B512A2B83A}">
      <dgm:prSet/>
      <dgm:spPr/>
      <dgm:t>
        <a:bodyPr/>
        <a:lstStyle/>
        <a:p>
          <a:endParaRPr lang="en-US"/>
        </a:p>
      </dgm:t>
    </dgm:pt>
    <dgm:pt modelId="{4D7A4918-0DC7-40E1-A150-5F59967ACC8D}" type="sibTrans" cxnId="{29BCFEF4-7671-4156-BA67-47B512A2B83A}">
      <dgm:prSet/>
      <dgm:spPr/>
      <dgm:t>
        <a:bodyPr/>
        <a:lstStyle/>
        <a:p>
          <a:endParaRPr lang="en-US"/>
        </a:p>
      </dgm:t>
    </dgm:pt>
    <dgm:pt modelId="{87359BFF-FDD5-4F65-ABA5-EF974ECCD8B9}" type="pres">
      <dgm:prSet presAssocID="{33B69A2E-FFD0-4FC9-8FBF-032F05657E34}" presName="Name0" presStyleCnt="0">
        <dgm:presLayoutVars>
          <dgm:dir/>
          <dgm:resizeHandles val="exact"/>
        </dgm:presLayoutVars>
      </dgm:prSet>
      <dgm:spPr/>
    </dgm:pt>
    <dgm:pt modelId="{21805642-C47B-4CD4-B677-5B077A52D80F}" type="pres">
      <dgm:prSet presAssocID="{48F487A2-9426-459A-B549-77CFCFB0DC94}" presName="compNode" presStyleCnt="0"/>
      <dgm:spPr/>
    </dgm:pt>
    <dgm:pt modelId="{B520E4EB-7F3E-4461-B6CD-696CA49E5A3D}" type="pres">
      <dgm:prSet presAssocID="{48F487A2-9426-459A-B549-77CFCFB0DC94}" presName="pictRect" presStyleLbl="node1" presStyleIdx="0" presStyleCnt="4" custLinFactNeighborX="-210" custLinFactNeighborY="6624"/>
      <dgm:spPr>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dgm:spPr>
    </dgm:pt>
    <dgm:pt modelId="{F698887D-AD4E-41CA-AFC7-E8A5B6CD55A3}" type="pres">
      <dgm:prSet presAssocID="{48F487A2-9426-459A-B549-77CFCFB0DC94}" presName="textRect" presStyleLbl="revTx" presStyleIdx="0" presStyleCnt="4">
        <dgm:presLayoutVars>
          <dgm:bulletEnabled val="1"/>
        </dgm:presLayoutVars>
      </dgm:prSet>
      <dgm:spPr/>
    </dgm:pt>
    <dgm:pt modelId="{A9A931DB-FC02-4862-B0A5-B9C2B8969072}" type="pres">
      <dgm:prSet presAssocID="{BD36820C-BD41-4BB0-924C-6E4986A5DF6C}" presName="sibTrans" presStyleLbl="sibTrans2D1" presStyleIdx="0" presStyleCnt="0"/>
      <dgm:spPr/>
    </dgm:pt>
    <dgm:pt modelId="{8C856C32-8F12-4D76-B01F-D7FD434B148C}" type="pres">
      <dgm:prSet presAssocID="{D76DF86B-7079-4DC6-B3B4-C15B3C1693F2}" presName="compNode" presStyleCnt="0"/>
      <dgm:spPr/>
    </dgm:pt>
    <dgm:pt modelId="{185F179D-F88B-43FC-BA79-450A4F573E15}" type="pres">
      <dgm:prSet presAssocID="{D76DF86B-7079-4DC6-B3B4-C15B3C1693F2}" presName="pictRect" presStyleLbl="nod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t="-6000" b="-6000"/>
          </a:stretch>
        </a:blipFill>
      </dgm:spPr>
    </dgm:pt>
    <dgm:pt modelId="{B6ABEE6C-673A-4618-A20C-7E17D62D09EB}" type="pres">
      <dgm:prSet presAssocID="{D76DF86B-7079-4DC6-B3B4-C15B3C1693F2}" presName="textRect" presStyleLbl="revTx" presStyleIdx="1" presStyleCnt="4">
        <dgm:presLayoutVars>
          <dgm:bulletEnabled val="1"/>
        </dgm:presLayoutVars>
      </dgm:prSet>
      <dgm:spPr/>
    </dgm:pt>
    <dgm:pt modelId="{9F41AAC9-79CD-4D23-A9F6-9BE74246F836}" type="pres">
      <dgm:prSet presAssocID="{FF8127C4-8E7C-447F-AC2B-60ACCAB4F6EA}" presName="sibTrans" presStyleLbl="sibTrans2D1" presStyleIdx="0" presStyleCnt="0"/>
      <dgm:spPr/>
    </dgm:pt>
    <dgm:pt modelId="{B12AC56A-846C-47F0-A043-B77B26BBB2FD}" type="pres">
      <dgm:prSet presAssocID="{3DF388EC-4776-4F57-AF87-941C3134E611}" presName="compNode" presStyleCnt="0"/>
      <dgm:spPr/>
    </dgm:pt>
    <dgm:pt modelId="{24C9A2B9-89E6-466C-B7E3-E17244921F29}" type="pres">
      <dgm:prSet presAssocID="{3DF388EC-4776-4F57-AF87-941C3134E611}" presName="pict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2000" b="-2000"/>
          </a:stretch>
        </a:blipFill>
      </dgm:spPr>
    </dgm:pt>
    <dgm:pt modelId="{0108D9FF-779A-4059-B94F-FCD614E1F63E}" type="pres">
      <dgm:prSet presAssocID="{3DF388EC-4776-4F57-AF87-941C3134E611}" presName="textRect" presStyleLbl="revTx" presStyleIdx="2" presStyleCnt="4">
        <dgm:presLayoutVars>
          <dgm:bulletEnabled val="1"/>
        </dgm:presLayoutVars>
      </dgm:prSet>
      <dgm:spPr/>
    </dgm:pt>
    <dgm:pt modelId="{1D992251-524E-469B-AEEF-E9FA00AF71BA}" type="pres">
      <dgm:prSet presAssocID="{65DA7758-E4C3-4B8C-B213-BBA0B0A6DDA1}" presName="sibTrans" presStyleLbl="sibTrans2D1" presStyleIdx="0" presStyleCnt="0"/>
      <dgm:spPr/>
    </dgm:pt>
    <dgm:pt modelId="{D95FA1B5-13DE-49EC-85CE-A15B6C8C4B94}" type="pres">
      <dgm:prSet presAssocID="{F6128E76-7D4D-43F9-BF99-97D33D905526}" presName="compNode" presStyleCnt="0"/>
      <dgm:spPr/>
    </dgm:pt>
    <dgm:pt modelId="{5C88CAEC-5882-4DF7-9D96-6F587D717E18}" type="pres">
      <dgm:prSet presAssocID="{F6128E76-7D4D-43F9-BF99-97D33D905526}" presName="pictRect" presStyleLbl="nod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6000" b="-6000"/>
          </a:stretch>
        </a:blipFill>
      </dgm:spPr>
    </dgm:pt>
    <dgm:pt modelId="{A9DB7FB6-2B9B-4A34-A691-67E6BB5E57D9}" type="pres">
      <dgm:prSet presAssocID="{F6128E76-7D4D-43F9-BF99-97D33D905526}" presName="textRect" presStyleLbl="revTx" presStyleIdx="3" presStyleCnt="4">
        <dgm:presLayoutVars>
          <dgm:bulletEnabled val="1"/>
        </dgm:presLayoutVars>
      </dgm:prSet>
      <dgm:spPr/>
    </dgm:pt>
  </dgm:ptLst>
  <dgm:cxnLst>
    <dgm:cxn modelId="{AA98442F-E9F1-4469-881D-47245920D77E}" srcId="{33B69A2E-FFD0-4FC9-8FBF-032F05657E34}" destId="{48F487A2-9426-459A-B549-77CFCFB0DC94}" srcOrd="0" destOrd="0" parTransId="{93E726DF-523D-4774-B073-CB86901124DB}" sibTransId="{BD36820C-BD41-4BB0-924C-6E4986A5DF6C}"/>
    <dgm:cxn modelId="{7C730937-D509-4A04-A845-37D69D9D84BD}" type="presOf" srcId="{65DA7758-E4C3-4B8C-B213-BBA0B0A6DDA1}" destId="{1D992251-524E-469B-AEEF-E9FA00AF71BA}" srcOrd="0" destOrd="0" presId="urn:microsoft.com/office/officeart/2005/8/layout/pList1"/>
    <dgm:cxn modelId="{FB1C693B-D15D-4106-8535-F739FAAB896F}" type="presOf" srcId="{48F487A2-9426-459A-B549-77CFCFB0DC94}" destId="{F698887D-AD4E-41CA-AFC7-E8A5B6CD55A3}" srcOrd="0" destOrd="0" presId="urn:microsoft.com/office/officeart/2005/8/layout/pList1"/>
    <dgm:cxn modelId="{EC81715F-8D1D-46E9-83A9-9EF9E800FDC0}" srcId="{33B69A2E-FFD0-4FC9-8FBF-032F05657E34}" destId="{3DF388EC-4776-4F57-AF87-941C3134E611}" srcOrd="2" destOrd="0" parTransId="{D535946D-ECA9-4244-81CE-B09C7266A913}" sibTransId="{65DA7758-E4C3-4B8C-B213-BBA0B0A6DDA1}"/>
    <dgm:cxn modelId="{25B3E365-9EBD-4F12-B3B0-F61E04C8C722}" type="presOf" srcId="{F6128E76-7D4D-43F9-BF99-97D33D905526}" destId="{A9DB7FB6-2B9B-4A34-A691-67E6BB5E57D9}" srcOrd="0" destOrd="0" presId="urn:microsoft.com/office/officeart/2005/8/layout/pList1"/>
    <dgm:cxn modelId="{2EF00184-4939-4927-8773-BF2E6FC8C93E}" type="presOf" srcId="{D76DF86B-7079-4DC6-B3B4-C15B3C1693F2}" destId="{B6ABEE6C-673A-4618-A20C-7E17D62D09EB}" srcOrd="0" destOrd="0" presId="urn:microsoft.com/office/officeart/2005/8/layout/pList1"/>
    <dgm:cxn modelId="{F028F49F-9F65-46AE-AD73-E7D03C397A15}" srcId="{33B69A2E-FFD0-4FC9-8FBF-032F05657E34}" destId="{D76DF86B-7079-4DC6-B3B4-C15B3C1693F2}" srcOrd="1" destOrd="0" parTransId="{7FDA9C57-DE49-48B8-8EC4-8EAA342962A0}" sibTransId="{FF8127C4-8E7C-447F-AC2B-60ACCAB4F6EA}"/>
    <dgm:cxn modelId="{BFF819B9-479F-4E07-8C85-4169DBCD52D8}" type="presOf" srcId="{3DF388EC-4776-4F57-AF87-941C3134E611}" destId="{0108D9FF-779A-4059-B94F-FCD614E1F63E}" srcOrd="0" destOrd="0" presId="urn:microsoft.com/office/officeart/2005/8/layout/pList1"/>
    <dgm:cxn modelId="{6328C7BC-9978-4ADE-B2FC-89E01B938181}" type="presOf" srcId="{33B69A2E-FFD0-4FC9-8FBF-032F05657E34}" destId="{87359BFF-FDD5-4F65-ABA5-EF974ECCD8B9}" srcOrd="0" destOrd="0" presId="urn:microsoft.com/office/officeart/2005/8/layout/pList1"/>
    <dgm:cxn modelId="{5CF88AD3-86B9-4020-9866-F02ED9C3EB82}" type="presOf" srcId="{BD36820C-BD41-4BB0-924C-6E4986A5DF6C}" destId="{A9A931DB-FC02-4862-B0A5-B9C2B8969072}" srcOrd="0" destOrd="0" presId="urn:microsoft.com/office/officeart/2005/8/layout/pList1"/>
    <dgm:cxn modelId="{F82ED2D5-C05E-47EE-B575-FF9AEA98788A}" type="presOf" srcId="{FF8127C4-8E7C-447F-AC2B-60ACCAB4F6EA}" destId="{9F41AAC9-79CD-4D23-A9F6-9BE74246F836}" srcOrd="0" destOrd="0" presId="urn:microsoft.com/office/officeart/2005/8/layout/pList1"/>
    <dgm:cxn modelId="{29BCFEF4-7671-4156-BA67-47B512A2B83A}" srcId="{33B69A2E-FFD0-4FC9-8FBF-032F05657E34}" destId="{F6128E76-7D4D-43F9-BF99-97D33D905526}" srcOrd="3" destOrd="0" parTransId="{44C9A3C3-F1E6-4257-B145-B5DC37E68CAD}" sibTransId="{4D7A4918-0DC7-40E1-A150-5F59967ACC8D}"/>
    <dgm:cxn modelId="{DF0FDA97-F310-4BA5-B4C4-C04D0CCE75DB}" type="presParOf" srcId="{87359BFF-FDD5-4F65-ABA5-EF974ECCD8B9}" destId="{21805642-C47B-4CD4-B677-5B077A52D80F}" srcOrd="0" destOrd="0" presId="urn:microsoft.com/office/officeart/2005/8/layout/pList1"/>
    <dgm:cxn modelId="{A5D5CC2F-8498-47E7-8789-DF8F9D2F268C}" type="presParOf" srcId="{21805642-C47B-4CD4-B677-5B077A52D80F}" destId="{B520E4EB-7F3E-4461-B6CD-696CA49E5A3D}" srcOrd="0" destOrd="0" presId="urn:microsoft.com/office/officeart/2005/8/layout/pList1"/>
    <dgm:cxn modelId="{DF6DA055-C4F6-4754-8F97-6EF4969B46C4}" type="presParOf" srcId="{21805642-C47B-4CD4-B677-5B077A52D80F}" destId="{F698887D-AD4E-41CA-AFC7-E8A5B6CD55A3}" srcOrd="1" destOrd="0" presId="urn:microsoft.com/office/officeart/2005/8/layout/pList1"/>
    <dgm:cxn modelId="{CDAB151F-0C29-4D89-BE23-72261ACC24C4}" type="presParOf" srcId="{87359BFF-FDD5-4F65-ABA5-EF974ECCD8B9}" destId="{A9A931DB-FC02-4862-B0A5-B9C2B8969072}" srcOrd="1" destOrd="0" presId="urn:microsoft.com/office/officeart/2005/8/layout/pList1"/>
    <dgm:cxn modelId="{31ADCB65-E231-4A36-ACD2-840DAE36B79F}" type="presParOf" srcId="{87359BFF-FDD5-4F65-ABA5-EF974ECCD8B9}" destId="{8C856C32-8F12-4D76-B01F-D7FD434B148C}" srcOrd="2" destOrd="0" presId="urn:microsoft.com/office/officeart/2005/8/layout/pList1"/>
    <dgm:cxn modelId="{B10E8073-E374-4943-A43A-F856794E94CB}" type="presParOf" srcId="{8C856C32-8F12-4D76-B01F-D7FD434B148C}" destId="{185F179D-F88B-43FC-BA79-450A4F573E15}" srcOrd="0" destOrd="0" presId="urn:microsoft.com/office/officeart/2005/8/layout/pList1"/>
    <dgm:cxn modelId="{9AA7342D-8F62-439A-B74C-BC65A229CEF1}" type="presParOf" srcId="{8C856C32-8F12-4D76-B01F-D7FD434B148C}" destId="{B6ABEE6C-673A-4618-A20C-7E17D62D09EB}" srcOrd="1" destOrd="0" presId="urn:microsoft.com/office/officeart/2005/8/layout/pList1"/>
    <dgm:cxn modelId="{460B3CC9-9F13-4FAD-B01E-18550696F09D}" type="presParOf" srcId="{87359BFF-FDD5-4F65-ABA5-EF974ECCD8B9}" destId="{9F41AAC9-79CD-4D23-A9F6-9BE74246F836}" srcOrd="3" destOrd="0" presId="urn:microsoft.com/office/officeart/2005/8/layout/pList1"/>
    <dgm:cxn modelId="{EC2B11CC-8F07-4E66-AD83-67BAC6DFC73D}" type="presParOf" srcId="{87359BFF-FDD5-4F65-ABA5-EF974ECCD8B9}" destId="{B12AC56A-846C-47F0-A043-B77B26BBB2FD}" srcOrd="4" destOrd="0" presId="urn:microsoft.com/office/officeart/2005/8/layout/pList1"/>
    <dgm:cxn modelId="{FFFFF662-F00F-47B6-A3C6-CF1A4CE4B4FA}" type="presParOf" srcId="{B12AC56A-846C-47F0-A043-B77B26BBB2FD}" destId="{24C9A2B9-89E6-466C-B7E3-E17244921F29}" srcOrd="0" destOrd="0" presId="urn:microsoft.com/office/officeart/2005/8/layout/pList1"/>
    <dgm:cxn modelId="{5447C75E-F2B5-477E-A5F6-3F420C14C2C2}" type="presParOf" srcId="{B12AC56A-846C-47F0-A043-B77B26BBB2FD}" destId="{0108D9FF-779A-4059-B94F-FCD614E1F63E}" srcOrd="1" destOrd="0" presId="urn:microsoft.com/office/officeart/2005/8/layout/pList1"/>
    <dgm:cxn modelId="{DFC7A13D-C524-4017-BC5F-4B4A9A96B6DC}" type="presParOf" srcId="{87359BFF-FDD5-4F65-ABA5-EF974ECCD8B9}" destId="{1D992251-524E-469B-AEEF-E9FA00AF71BA}" srcOrd="5" destOrd="0" presId="urn:microsoft.com/office/officeart/2005/8/layout/pList1"/>
    <dgm:cxn modelId="{007A10F4-F9DE-471F-8C51-A59A14F803CF}" type="presParOf" srcId="{87359BFF-FDD5-4F65-ABA5-EF974ECCD8B9}" destId="{D95FA1B5-13DE-49EC-85CE-A15B6C8C4B94}" srcOrd="6" destOrd="0" presId="urn:microsoft.com/office/officeart/2005/8/layout/pList1"/>
    <dgm:cxn modelId="{9CB85363-A49C-4C2F-9595-3F22687F9BCD}" type="presParOf" srcId="{D95FA1B5-13DE-49EC-85CE-A15B6C8C4B94}" destId="{5C88CAEC-5882-4DF7-9D96-6F587D717E18}" srcOrd="0" destOrd="0" presId="urn:microsoft.com/office/officeart/2005/8/layout/pList1"/>
    <dgm:cxn modelId="{63FFD576-A4EB-4974-9476-5843DAC2A4B5}" type="presParOf" srcId="{D95FA1B5-13DE-49EC-85CE-A15B6C8C4B94}" destId="{A9DB7FB6-2B9B-4A34-A691-67E6BB5E57D9}"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250990-0AC9-427D-A000-EFD6AD32C82F}"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US"/>
        </a:p>
      </dgm:t>
    </dgm:pt>
    <dgm:pt modelId="{1D8DE1D6-2B14-4B90-98AC-C9C25E7B8133}">
      <dgm:prSet/>
      <dgm:spPr/>
      <dgm:t>
        <a:bodyPr/>
        <a:lstStyle/>
        <a:p>
          <a:r>
            <a:rPr lang="en-US" b="1" dirty="0"/>
            <a:t>Knowledge creation</a:t>
          </a:r>
          <a:endParaRPr lang="en-US" dirty="0"/>
        </a:p>
      </dgm:t>
    </dgm:pt>
    <dgm:pt modelId="{21F7661C-EB62-4B88-8C2D-6A3F0EF820AA}" type="parTrans" cxnId="{D7671067-9C6F-460B-90E9-8F561CFFCC47}">
      <dgm:prSet/>
      <dgm:spPr/>
      <dgm:t>
        <a:bodyPr/>
        <a:lstStyle/>
        <a:p>
          <a:endParaRPr lang="en-US"/>
        </a:p>
      </dgm:t>
    </dgm:pt>
    <dgm:pt modelId="{8D360228-2493-49EF-8AB5-42D735C16632}" type="sibTrans" cxnId="{D7671067-9C6F-460B-90E9-8F561CFFCC47}">
      <dgm:prSet/>
      <dgm:spPr/>
      <dgm:t>
        <a:bodyPr/>
        <a:lstStyle/>
        <a:p>
          <a:endParaRPr lang="en-US"/>
        </a:p>
      </dgm:t>
    </dgm:pt>
    <dgm:pt modelId="{1E4209A9-19DD-4092-84C8-FB8FEDF9CA69}">
      <dgm:prSet/>
      <dgm:spPr/>
      <dgm:t>
        <a:bodyPr/>
        <a:lstStyle/>
        <a:p>
          <a:r>
            <a:rPr lang="en-US" b="1" dirty="0"/>
            <a:t>Knowledge acquisition</a:t>
          </a:r>
          <a:endParaRPr lang="en-US" dirty="0"/>
        </a:p>
      </dgm:t>
    </dgm:pt>
    <dgm:pt modelId="{B3F60732-0465-4081-8BC6-B154D8F6DF60}" type="parTrans" cxnId="{4249894E-4EF3-44C9-B4E7-DA826B3F7459}">
      <dgm:prSet/>
      <dgm:spPr/>
      <dgm:t>
        <a:bodyPr/>
        <a:lstStyle/>
        <a:p>
          <a:endParaRPr lang="en-US"/>
        </a:p>
      </dgm:t>
    </dgm:pt>
    <dgm:pt modelId="{898BA42B-1C04-48CF-A497-DFE81C5F2B62}" type="sibTrans" cxnId="{4249894E-4EF3-44C9-B4E7-DA826B3F7459}">
      <dgm:prSet/>
      <dgm:spPr/>
      <dgm:t>
        <a:bodyPr/>
        <a:lstStyle/>
        <a:p>
          <a:endParaRPr lang="en-US"/>
        </a:p>
      </dgm:t>
    </dgm:pt>
    <dgm:pt modelId="{4BFA5720-DEBF-48BC-ACBA-C2704E69149D}">
      <dgm:prSet/>
      <dgm:spPr/>
      <dgm:t>
        <a:bodyPr/>
        <a:lstStyle/>
        <a:p>
          <a:r>
            <a:rPr lang="en-US" b="1" dirty="0"/>
            <a:t>Knowledge storage</a:t>
          </a:r>
          <a:endParaRPr lang="en-US" dirty="0"/>
        </a:p>
      </dgm:t>
    </dgm:pt>
    <dgm:pt modelId="{E6FB9A3C-AFA1-42A9-9496-7D9339AA757C}" type="parTrans" cxnId="{378FF0CF-855D-4C9A-BC05-33645C8272C9}">
      <dgm:prSet/>
      <dgm:spPr/>
      <dgm:t>
        <a:bodyPr/>
        <a:lstStyle/>
        <a:p>
          <a:endParaRPr lang="en-US"/>
        </a:p>
      </dgm:t>
    </dgm:pt>
    <dgm:pt modelId="{8DC29024-B025-4789-AAE3-E5A263EE92F3}" type="sibTrans" cxnId="{378FF0CF-855D-4C9A-BC05-33645C8272C9}">
      <dgm:prSet/>
      <dgm:spPr/>
      <dgm:t>
        <a:bodyPr/>
        <a:lstStyle/>
        <a:p>
          <a:endParaRPr lang="en-US"/>
        </a:p>
      </dgm:t>
    </dgm:pt>
    <dgm:pt modelId="{6C988418-3435-4731-A04B-758FCD65B8A2}">
      <dgm:prSet/>
      <dgm:spPr/>
      <dgm:t>
        <a:bodyPr/>
        <a:lstStyle/>
        <a:p>
          <a:r>
            <a:rPr lang="en-US" b="1" dirty="0"/>
            <a:t>Knowledge distribution</a:t>
          </a:r>
          <a:endParaRPr lang="en-US" dirty="0"/>
        </a:p>
      </dgm:t>
    </dgm:pt>
    <dgm:pt modelId="{8B972462-2470-4940-995E-B826B91AB57A}" type="parTrans" cxnId="{13E3BDD9-93E4-4E25-BD0D-B3D37EFB4284}">
      <dgm:prSet/>
      <dgm:spPr/>
      <dgm:t>
        <a:bodyPr/>
        <a:lstStyle/>
        <a:p>
          <a:endParaRPr lang="en-US"/>
        </a:p>
      </dgm:t>
    </dgm:pt>
    <dgm:pt modelId="{068B3767-9FD9-4877-A6EB-F8B5D34A0667}" type="sibTrans" cxnId="{13E3BDD9-93E4-4E25-BD0D-B3D37EFB4284}">
      <dgm:prSet/>
      <dgm:spPr/>
      <dgm:t>
        <a:bodyPr/>
        <a:lstStyle/>
        <a:p>
          <a:endParaRPr lang="en-US"/>
        </a:p>
      </dgm:t>
    </dgm:pt>
    <dgm:pt modelId="{E739ACE0-5069-4743-8716-C9CFD50358BF}">
      <dgm:prSet/>
      <dgm:spPr/>
      <dgm:t>
        <a:bodyPr/>
        <a:lstStyle/>
        <a:p>
          <a:r>
            <a:rPr lang="en-US" b="1" dirty="0"/>
            <a:t>Knowledge usage</a:t>
          </a:r>
          <a:endParaRPr lang="en-US" dirty="0"/>
        </a:p>
      </dgm:t>
    </dgm:pt>
    <dgm:pt modelId="{494E432C-B7A9-46AA-8A0A-E6E974BDE124}" type="parTrans" cxnId="{E2D851DC-4531-47B7-AF24-B4BCBD825DA5}">
      <dgm:prSet/>
      <dgm:spPr/>
      <dgm:t>
        <a:bodyPr/>
        <a:lstStyle/>
        <a:p>
          <a:endParaRPr lang="en-US"/>
        </a:p>
      </dgm:t>
    </dgm:pt>
    <dgm:pt modelId="{80D3ECA5-CD47-4568-B879-81030F58E770}" type="sibTrans" cxnId="{E2D851DC-4531-47B7-AF24-B4BCBD825DA5}">
      <dgm:prSet/>
      <dgm:spPr/>
      <dgm:t>
        <a:bodyPr/>
        <a:lstStyle/>
        <a:p>
          <a:endParaRPr lang="en-US"/>
        </a:p>
      </dgm:t>
    </dgm:pt>
    <dgm:pt modelId="{CAD5BBC4-5117-4513-953D-A61F4B7D242A}" type="pres">
      <dgm:prSet presAssocID="{4F250990-0AC9-427D-A000-EFD6AD32C82F}" presName="compositeShape" presStyleCnt="0">
        <dgm:presLayoutVars>
          <dgm:dir/>
          <dgm:resizeHandles/>
        </dgm:presLayoutVars>
      </dgm:prSet>
      <dgm:spPr/>
    </dgm:pt>
    <dgm:pt modelId="{7038DD11-A6CE-4ED2-B266-E60D2F399522}" type="pres">
      <dgm:prSet presAssocID="{4F250990-0AC9-427D-A000-EFD6AD32C82F}" presName="pyramid" presStyleLbl="node1" presStyleIdx="0" presStyleCnt="1"/>
      <dgm:spPr/>
    </dgm:pt>
    <dgm:pt modelId="{873D5613-C300-4B25-BECB-3D91F3C9A2E3}" type="pres">
      <dgm:prSet presAssocID="{4F250990-0AC9-427D-A000-EFD6AD32C82F}" presName="theList" presStyleCnt="0"/>
      <dgm:spPr/>
    </dgm:pt>
    <dgm:pt modelId="{B9A27F9D-8E9A-4373-BCD6-A50B7C84515A}" type="pres">
      <dgm:prSet presAssocID="{1D8DE1D6-2B14-4B90-98AC-C9C25E7B8133}" presName="aNode" presStyleLbl="fgAcc1" presStyleIdx="0" presStyleCnt="5">
        <dgm:presLayoutVars>
          <dgm:bulletEnabled val="1"/>
        </dgm:presLayoutVars>
      </dgm:prSet>
      <dgm:spPr/>
    </dgm:pt>
    <dgm:pt modelId="{6311DD95-27CC-417C-94A3-32AFA49824DA}" type="pres">
      <dgm:prSet presAssocID="{1D8DE1D6-2B14-4B90-98AC-C9C25E7B8133}" presName="aSpace" presStyleCnt="0"/>
      <dgm:spPr/>
    </dgm:pt>
    <dgm:pt modelId="{DA0D80DE-4458-461C-91C3-8A67DCFB82C9}" type="pres">
      <dgm:prSet presAssocID="{1E4209A9-19DD-4092-84C8-FB8FEDF9CA69}" presName="aNode" presStyleLbl="fgAcc1" presStyleIdx="1" presStyleCnt="5">
        <dgm:presLayoutVars>
          <dgm:bulletEnabled val="1"/>
        </dgm:presLayoutVars>
      </dgm:prSet>
      <dgm:spPr/>
    </dgm:pt>
    <dgm:pt modelId="{3296F554-2EAE-4278-B880-66BA73D8ED63}" type="pres">
      <dgm:prSet presAssocID="{1E4209A9-19DD-4092-84C8-FB8FEDF9CA69}" presName="aSpace" presStyleCnt="0"/>
      <dgm:spPr/>
    </dgm:pt>
    <dgm:pt modelId="{5954B856-3B18-4DC8-AD23-F3F7AEA4FEF0}" type="pres">
      <dgm:prSet presAssocID="{4BFA5720-DEBF-48BC-ACBA-C2704E69149D}" presName="aNode" presStyleLbl="fgAcc1" presStyleIdx="2" presStyleCnt="5">
        <dgm:presLayoutVars>
          <dgm:bulletEnabled val="1"/>
        </dgm:presLayoutVars>
      </dgm:prSet>
      <dgm:spPr/>
    </dgm:pt>
    <dgm:pt modelId="{40A9688C-0A73-4D94-97DC-750538A7FCCE}" type="pres">
      <dgm:prSet presAssocID="{4BFA5720-DEBF-48BC-ACBA-C2704E69149D}" presName="aSpace" presStyleCnt="0"/>
      <dgm:spPr/>
    </dgm:pt>
    <dgm:pt modelId="{4F6A5794-46E8-4EE5-8A8D-288509D126D6}" type="pres">
      <dgm:prSet presAssocID="{6C988418-3435-4731-A04B-758FCD65B8A2}" presName="aNode" presStyleLbl="fgAcc1" presStyleIdx="3" presStyleCnt="5">
        <dgm:presLayoutVars>
          <dgm:bulletEnabled val="1"/>
        </dgm:presLayoutVars>
      </dgm:prSet>
      <dgm:spPr/>
    </dgm:pt>
    <dgm:pt modelId="{2A481D91-ED3F-4F69-AC77-B7E0BDBE2DB9}" type="pres">
      <dgm:prSet presAssocID="{6C988418-3435-4731-A04B-758FCD65B8A2}" presName="aSpace" presStyleCnt="0"/>
      <dgm:spPr/>
    </dgm:pt>
    <dgm:pt modelId="{DDD49EDC-49BE-4BCA-B908-CE2CABC5D6A3}" type="pres">
      <dgm:prSet presAssocID="{E739ACE0-5069-4743-8716-C9CFD50358BF}" presName="aNode" presStyleLbl="fgAcc1" presStyleIdx="4" presStyleCnt="5">
        <dgm:presLayoutVars>
          <dgm:bulletEnabled val="1"/>
        </dgm:presLayoutVars>
      </dgm:prSet>
      <dgm:spPr/>
    </dgm:pt>
    <dgm:pt modelId="{92C2F139-0FDB-48AC-B516-89BA5F37DA2F}" type="pres">
      <dgm:prSet presAssocID="{E739ACE0-5069-4743-8716-C9CFD50358BF}" presName="aSpace" presStyleCnt="0"/>
      <dgm:spPr/>
    </dgm:pt>
  </dgm:ptLst>
  <dgm:cxnLst>
    <dgm:cxn modelId="{D498693A-85A2-425C-9A15-F456540A05F7}" type="presOf" srcId="{4F250990-0AC9-427D-A000-EFD6AD32C82F}" destId="{CAD5BBC4-5117-4513-953D-A61F4B7D242A}" srcOrd="0" destOrd="0" presId="urn:microsoft.com/office/officeart/2005/8/layout/pyramid2"/>
    <dgm:cxn modelId="{A155CB62-3E40-4989-B48D-93BE75C0311C}" type="presOf" srcId="{E739ACE0-5069-4743-8716-C9CFD50358BF}" destId="{DDD49EDC-49BE-4BCA-B908-CE2CABC5D6A3}" srcOrd="0" destOrd="0" presId="urn:microsoft.com/office/officeart/2005/8/layout/pyramid2"/>
    <dgm:cxn modelId="{D7671067-9C6F-460B-90E9-8F561CFFCC47}" srcId="{4F250990-0AC9-427D-A000-EFD6AD32C82F}" destId="{1D8DE1D6-2B14-4B90-98AC-C9C25E7B8133}" srcOrd="0" destOrd="0" parTransId="{21F7661C-EB62-4B88-8C2D-6A3F0EF820AA}" sibTransId="{8D360228-2493-49EF-8AB5-42D735C16632}"/>
    <dgm:cxn modelId="{4249894E-4EF3-44C9-B4E7-DA826B3F7459}" srcId="{4F250990-0AC9-427D-A000-EFD6AD32C82F}" destId="{1E4209A9-19DD-4092-84C8-FB8FEDF9CA69}" srcOrd="1" destOrd="0" parTransId="{B3F60732-0465-4081-8BC6-B154D8F6DF60}" sibTransId="{898BA42B-1C04-48CF-A497-DFE81C5F2B62}"/>
    <dgm:cxn modelId="{4C92558A-4144-4CF5-9385-12119D8DE91F}" type="presOf" srcId="{4BFA5720-DEBF-48BC-ACBA-C2704E69149D}" destId="{5954B856-3B18-4DC8-AD23-F3F7AEA4FEF0}" srcOrd="0" destOrd="0" presId="urn:microsoft.com/office/officeart/2005/8/layout/pyramid2"/>
    <dgm:cxn modelId="{F460019B-9146-40DB-8163-1D2A7A1D1C22}" type="presOf" srcId="{6C988418-3435-4731-A04B-758FCD65B8A2}" destId="{4F6A5794-46E8-4EE5-8A8D-288509D126D6}" srcOrd="0" destOrd="0" presId="urn:microsoft.com/office/officeart/2005/8/layout/pyramid2"/>
    <dgm:cxn modelId="{47C700B1-B59C-4ED5-B390-6681EB8AFC23}" type="presOf" srcId="{1D8DE1D6-2B14-4B90-98AC-C9C25E7B8133}" destId="{B9A27F9D-8E9A-4373-BCD6-A50B7C84515A}" srcOrd="0" destOrd="0" presId="urn:microsoft.com/office/officeart/2005/8/layout/pyramid2"/>
    <dgm:cxn modelId="{378FF0CF-855D-4C9A-BC05-33645C8272C9}" srcId="{4F250990-0AC9-427D-A000-EFD6AD32C82F}" destId="{4BFA5720-DEBF-48BC-ACBA-C2704E69149D}" srcOrd="2" destOrd="0" parTransId="{E6FB9A3C-AFA1-42A9-9496-7D9339AA757C}" sibTransId="{8DC29024-B025-4789-AAE3-E5A263EE92F3}"/>
    <dgm:cxn modelId="{13E3BDD9-93E4-4E25-BD0D-B3D37EFB4284}" srcId="{4F250990-0AC9-427D-A000-EFD6AD32C82F}" destId="{6C988418-3435-4731-A04B-758FCD65B8A2}" srcOrd="3" destOrd="0" parTransId="{8B972462-2470-4940-995E-B826B91AB57A}" sibTransId="{068B3767-9FD9-4877-A6EB-F8B5D34A0667}"/>
    <dgm:cxn modelId="{E2D851DC-4531-47B7-AF24-B4BCBD825DA5}" srcId="{4F250990-0AC9-427D-A000-EFD6AD32C82F}" destId="{E739ACE0-5069-4743-8716-C9CFD50358BF}" srcOrd="4" destOrd="0" parTransId="{494E432C-B7A9-46AA-8A0A-E6E974BDE124}" sibTransId="{80D3ECA5-CD47-4568-B879-81030F58E770}"/>
    <dgm:cxn modelId="{3716E2FE-F279-467F-9B03-5F391ED41535}" type="presOf" srcId="{1E4209A9-19DD-4092-84C8-FB8FEDF9CA69}" destId="{DA0D80DE-4458-461C-91C3-8A67DCFB82C9}" srcOrd="0" destOrd="0" presId="urn:microsoft.com/office/officeart/2005/8/layout/pyramid2"/>
    <dgm:cxn modelId="{A149949A-9804-43B4-8AC9-1CC08D66DE90}" type="presParOf" srcId="{CAD5BBC4-5117-4513-953D-A61F4B7D242A}" destId="{7038DD11-A6CE-4ED2-B266-E60D2F399522}" srcOrd="0" destOrd="0" presId="urn:microsoft.com/office/officeart/2005/8/layout/pyramid2"/>
    <dgm:cxn modelId="{AD05BA3B-7547-48CB-B3A6-A0EED2EE70D9}" type="presParOf" srcId="{CAD5BBC4-5117-4513-953D-A61F4B7D242A}" destId="{873D5613-C300-4B25-BECB-3D91F3C9A2E3}" srcOrd="1" destOrd="0" presId="urn:microsoft.com/office/officeart/2005/8/layout/pyramid2"/>
    <dgm:cxn modelId="{7266A87D-FC73-401F-AFEE-B3A8EACEE423}" type="presParOf" srcId="{873D5613-C300-4B25-BECB-3D91F3C9A2E3}" destId="{B9A27F9D-8E9A-4373-BCD6-A50B7C84515A}" srcOrd="0" destOrd="0" presId="urn:microsoft.com/office/officeart/2005/8/layout/pyramid2"/>
    <dgm:cxn modelId="{F93D9767-D9C2-4561-9E01-B3FA3FEA2D93}" type="presParOf" srcId="{873D5613-C300-4B25-BECB-3D91F3C9A2E3}" destId="{6311DD95-27CC-417C-94A3-32AFA49824DA}" srcOrd="1" destOrd="0" presId="urn:microsoft.com/office/officeart/2005/8/layout/pyramid2"/>
    <dgm:cxn modelId="{9C82AA64-2A5C-427D-9E34-5DFA4B36DE70}" type="presParOf" srcId="{873D5613-C300-4B25-BECB-3D91F3C9A2E3}" destId="{DA0D80DE-4458-461C-91C3-8A67DCFB82C9}" srcOrd="2" destOrd="0" presId="urn:microsoft.com/office/officeart/2005/8/layout/pyramid2"/>
    <dgm:cxn modelId="{6F3E09AB-9B79-4FEA-B96A-E4D7AC1B2411}" type="presParOf" srcId="{873D5613-C300-4B25-BECB-3D91F3C9A2E3}" destId="{3296F554-2EAE-4278-B880-66BA73D8ED63}" srcOrd="3" destOrd="0" presId="urn:microsoft.com/office/officeart/2005/8/layout/pyramid2"/>
    <dgm:cxn modelId="{A2D88393-41AE-458F-A593-07A5ABA88DC1}" type="presParOf" srcId="{873D5613-C300-4B25-BECB-3D91F3C9A2E3}" destId="{5954B856-3B18-4DC8-AD23-F3F7AEA4FEF0}" srcOrd="4" destOrd="0" presId="urn:microsoft.com/office/officeart/2005/8/layout/pyramid2"/>
    <dgm:cxn modelId="{4DE72CDD-DA6E-4325-B18E-E170D27E4C85}" type="presParOf" srcId="{873D5613-C300-4B25-BECB-3D91F3C9A2E3}" destId="{40A9688C-0A73-4D94-97DC-750538A7FCCE}" srcOrd="5" destOrd="0" presId="urn:microsoft.com/office/officeart/2005/8/layout/pyramid2"/>
    <dgm:cxn modelId="{655D76FB-8D20-489D-BFB4-7E468464957A}" type="presParOf" srcId="{873D5613-C300-4B25-BECB-3D91F3C9A2E3}" destId="{4F6A5794-46E8-4EE5-8A8D-288509D126D6}" srcOrd="6" destOrd="0" presId="urn:microsoft.com/office/officeart/2005/8/layout/pyramid2"/>
    <dgm:cxn modelId="{80418233-069C-4099-99DF-B1F80D04932C}" type="presParOf" srcId="{873D5613-C300-4B25-BECB-3D91F3C9A2E3}" destId="{2A481D91-ED3F-4F69-AC77-B7E0BDBE2DB9}" srcOrd="7" destOrd="0" presId="urn:microsoft.com/office/officeart/2005/8/layout/pyramid2"/>
    <dgm:cxn modelId="{5C2F0E62-6F9D-4720-986B-29932F7742EE}" type="presParOf" srcId="{873D5613-C300-4B25-BECB-3D91F3C9A2E3}" destId="{DDD49EDC-49BE-4BCA-B908-CE2CABC5D6A3}" srcOrd="8" destOrd="0" presId="urn:microsoft.com/office/officeart/2005/8/layout/pyramid2"/>
    <dgm:cxn modelId="{82AF8FBA-8A17-43AC-AD56-E396E36DD709}" type="presParOf" srcId="{873D5613-C300-4B25-BECB-3D91F3C9A2E3}" destId="{92C2F139-0FDB-48AC-B516-89BA5F37DA2F}"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FC865C-3252-4373-ADF4-6E17335D2EF8}"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505AC8CE-5009-4089-A562-B7012843D73A}">
      <dgm:prSet/>
      <dgm:spPr/>
      <dgm:t>
        <a:bodyPr/>
        <a:lstStyle/>
        <a:p>
          <a:r>
            <a:rPr lang="en-US" b="0" dirty="0">
              <a:solidFill>
                <a:schemeClr val="tx1"/>
              </a:solidFill>
            </a:rPr>
            <a:t>Modern technological adaption</a:t>
          </a:r>
        </a:p>
      </dgm:t>
    </dgm:pt>
    <dgm:pt modelId="{FE047238-4764-4B06-9892-E4C8D2CAEEDB}" type="parTrans" cxnId="{D232B8C2-4F41-422A-830D-1E183B626B34}">
      <dgm:prSet/>
      <dgm:spPr/>
      <dgm:t>
        <a:bodyPr/>
        <a:lstStyle/>
        <a:p>
          <a:endParaRPr lang="en-US" b="0">
            <a:solidFill>
              <a:schemeClr val="tx1"/>
            </a:solidFill>
          </a:endParaRPr>
        </a:p>
      </dgm:t>
    </dgm:pt>
    <dgm:pt modelId="{E58FC2CD-4ED2-40C2-8231-17FF17FBF07F}" type="sibTrans" cxnId="{D232B8C2-4F41-422A-830D-1E183B626B34}">
      <dgm:prSet/>
      <dgm:spPr/>
      <dgm:t>
        <a:bodyPr/>
        <a:lstStyle/>
        <a:p>
          <a:endParaRPr lang="en-US" b="0">
            <a:solidFill>
              <a:schemeClr val="tx1"/>
            </a:solidFill>
          </a:endParaRPr>
        </a:p>
      </dgm:t>
    </dgm:pt>
    <dgm:pt modelId="{FD603587-83F2-463D-8596-49E758F6D54B}">
      <dgm:prSet/>
      <dgm:spPr/>
      <dgm:t>
        <a:bodyPr/>
        <a:lstStyle/>
        <a:p>
          <a:r>
            <a:rPr lang="en-US" b="0" dirty="0">
              <a:solidFill>
                <a:schemeClr val="tx1"/>
              </a:solidFill>
            </a:rPr>
            <a:t>Incorporation of innovative culture</a:t>
          </a:r>
        </a:p>
      </dgm:t>
    </dgm:pt>
    <dgm:pt modelId="{855419F9-CB8E-4632-A892-52406A33F675}" type="parTrans" cxnId="{14B29F18-7B81-4BB2-9236-B9F8952B5673}">
      <dgm:prSet/>
      <dgm:spPr/>
      <dgm:t>
        <a:bodyPr/>
        <a:lstStyle/>
        <a:p>
          <a:endParaRPr lang="en-US" b="0">
            <a:solidFill>
              <a:schemeClr val="tx1"/>
            </a:solidFill>
          </a:endParaRPr>
        </a:p>
      </dgm:t>
    </dgm:pt>
    <dgm:pt modelId="{871987FE-C36D-4D16-818C-6C340D148A5C}" type="sibTrans" cxnId="{14B29F18-7B81-4BB2-9236-B9F8952B5673}">
      <dgm:prSet/>
      <dgm:spPr/>
      <dgm:t>
        <a:bodyPr/>
        <a:lstStyle/>
        <a:p>
          <a:endParaRPr lang="en-US" b="0">
            <a:solidFill>
              <a:schemeClr val="tx1"/>
            </a:solidFill>
          </a:endParaRPr>
        </a:p>
      </dgm:t>
    </dgm:pt>
    <dgm:pt modelId="{AC72A615-81A7-41FB-86C1-CBEFB4ACDA33}">
      <dgm:prSet/>
      <dgm:spPr/>
      <dgm:t>
        <a:bodyPr/>
        <a:lstStyle/>
        <a:p>
          <a:r>
            <a:rPr lang="en-US" b="0" dirty="0">
              <a:solidFill>
                <a:schemeClr val="tx1"/>
              </a:solidFill>
            </a:rPr>
            <a:t>Use of data analytics and AI</a:t>
          </a:r>
        </a:p>
      </dgm:t>
    </dgm:pt>
    <dgm:pt modelId="{7D300500-DE8C-41EA-A39A-18DD1FFB1EDD}" type="parTrans" cxnId="{CB184D4B-7829-4190-9411-FA863A88764D}">
      <dgm:prSet/>
      <dgm:spPr/>
      <dgm:t>
        <a:bodyPr/>
        <a:lstStyle/>
        <a:p>
          <a:endParaRPr lang="en-US" b="0">
            <a:solidFill>
              <a:schemeClr val="tx1"/>
            </a:solidFill>
          </a:endParaRPr>
        </a:p>
      </dgm:t>
    </dgm:pt>
    <dgm:pt modelId="{854D7E12-9D53-49E7-B444-3ACC1E56625A}" type="sibTrans" cxnId="{CB184D4B-7829-4190-9411-FA863A88764D}">
      <dgm:prSet/>
      <dgm:spPr/>
      <dgm:t>
        <a:bodyPr/>
        <a:lstStyle/>
        <a:p>
          <a:endParaRPr lang="en-US" b="0">
            <a:solidFill>
              <a:schemeClr val="tx1"/>
            </a:solidFill>
          </a:endParaRPr>
        </a:p>
      </dgm:t>
    </dgm:pt>
    <dgm:pt modelId="{45483D12-8470-4A0B-BBBE-192DCF3E3F81}">
      <dgm:prSet/>
      <dgm:spPr/>
      <dgm:t>
        <a:bodyPr/>
        <a:lstStyle/>
        <a:p>
          <a:r>
            <a:rPr lang="en-US" b="0" dirty="0">
              <a:solidFill>
                <a:schemeClr val="tx1"/>
              </a:solidFill>
            </a:rPr>
            <a:t>Effective knowledge sharing &amp; storage</a:t>
          </a:r>
        </a:p>
      </dgm:t>
    </dgm:pt>
    <dgm:pt modelId="{927B88D5-D7BA-485B-93A2-D6584920C8C8}" type="parTrans" cxnId="{2E485285-0C8A-4CA6-943C-951A9CFD5EB0}">
      <dgm:prSet/>
      <dgm:spPr/>
      <dgm:t>
        <a:bodyPr/>
        <a:lstStyle/>
        <a:p>
          <a:endParaRPr lang="en-US" b="0">
            <a:solidFill>
              <a:schemeClr val="tx1"/>
            </a:solidFill>
          </a:endParaRPr>
        </a:p>
      </dgm:t>
    </dgm:pt>
    <dgm:pt modelId="{EADE30E6-8A2D-463D-A127-BC03F35CEEA0}" type="sibTrans" cxnId="{2E485285-0C8A-4CA6-943C-951A9CFD5EB0}">
      <dgm:prSet/>
      <dgm:spPr/>
      <dgm:t>
        <a:bodyPr/>
        <a:lstStyle/>
        <a:p>
          <a:endParaRPr lang="en-US" b="0">
            <a:solidFill>
              <a:schemeClr val="tx1"/>
            </a:solidFill>
          </a:endParaRPr>
        </a:p>
      </dgm:t>
    </dgm:pt>
    <dgm:pt modelId="{2ABB1C98-E867-4FE1-9BE2-0F0145820A17}">
      <dgm:prSet/>
      <dgm:spPr/>
      <dgm:t>
        <a:bodyPr/>
        <a:lstStyle/>
        <a:p>
          <a:r>
            <a:rPr lang="en-US" b="0" dirty="0">
              <a:solidFill>
                <a:schemeClr val="tx1"/>
              </a:solidFill>
            </a:rPr>
            <a:t>New partnerships &amp; alliances</a:t>
          </a:r>
        </a:p>
      </dgm:t>
    </dgm:pt>
    <dgm:pt modelId="{579E5B3F-C0FE-4988-A8C3-9D2F744B60DF}" type="parTrans" cxnId="{E25CA730-5DC4-43A9-B97D-FAB0D28530DC}">
      <dgm:prSet/>
      <dgm:spPr/>
      <dgm:t>
        <a:bodyPr/>
        <a:lstStyle/>
        <a:p>
          <a:endParaRPr lang="en-US" b="0">
            <a:solidFill>
              <a:schemeClr val="tx1"/>
            </a:solidFill>
          </a:endParaRPr>
        </a:p>
      </dgm:t>
    </dgm:pt>
    <dgm:pt modelId="{E6BB21F9-6E5A-44B3-8EEE-4E1AD6B84566}" type="sibTrans" cxnId="{E25CA730-5DC4-43A9-B97D-FAB0D28530DC}">
      <dgm:prSet/>
      <dgm:spPr/>
      <dgm:t>
        <a:bodyPr/>
        <a:lstStyle/>
        <a:p>
          <a:endParaRPr lang="en-US" b="0">
            <a:solidFill>
              <a:schemeClr val="tx1"/>
            </a:solidFill>
          </a:endParaRPr>
        </a:p>
      </dgm:t>
    </dgm:pt>
    <dgm:pt modelId="{03FCF617-E5FB-41BB-9C8B-469116689B4F}" type="pres">
      <dgm:prSet presAssocID="{69FC865C-3252-4373-ADF4-6E17335D2EF8}" presName="CompostProcess" presStyleCnt="0">
        <dgm:presLayoutVars>
          <dgm:dir/>
          <dgm:resizeHandles val="exact"/>
        </dgm:presLayoutVars>
      </dgm:prSet>
      <dgm:spPr/>
    </dgm:pt>
    <dgm:pt modelId="{A75832E4-66B4-4C95-84F6-7A1BF3867273}" type="pres">
      <dgm:prSet presAssocID="{69FC865C-3252-4373-ADF4-6E17335D2EF8}" presName="arrow" presStyleLbl="bgShp" presStyleIdx="0" presStyleCnt="1"/>
      <dgm:spPr/>
    </dgm:pt>
    <dgm:pt modelId="{E5143795-6B14-4141-A754-F9C35D7599BC}" type="pres">
      <dgm:prSet presAssocID="{69FC865C-3252-4373-ADF4-6E17335D2EF8}" presName="linearProcess" presStyleCnt="0"/>
      <dgm:spPr/>
    </dgm:pt>
    <dgm:pt modelId="{201FDCDB-92B7-482F-9D88-E9B5F5C12334}" type="pres">
      <dgm:prSet presAssocID="{505AC8CE-5009-4089-A562-B7012843D73A}" presName="textNode" presStyleLbl="node1" presStyleIdx="0" presStyleCnt="5" custLinFactNeighborX="-50233">
        <dgm:presLayoutVars>
          <dgm:bulletEnabled val="1"/>
        </dgm:presLayoutVars>
      </dgm:prSet>
      <dgm:spPr/>
    </dgm:pt>
    <dgm:pt modelId="{A98F3E7E-27A3-4202-91EE-759C99C2DE24}" type="pres">
      <dgm:prSet presAssocID="{E58FC2CD-4ED2-40C2-8231-17FF17FBF07F}" presName="sibTrans" presStyleCnt="0"/>
      <dgm:spPr/>
    </dgm:pt>
    <dgm:pt modelId="{916121F8-EA93-4212-94E3-9BBD08ED875D}" type="pres">
      <dgm:prSet presAssocID="{FD603587-83F2-463D-8596-49E758F6D54B}" presName="textNode" presStyleLbl="node1" presStyleIdx="1" presStyleCnt="5">
        <dgm:presLayoutVars>
          <dgm:bulletEnabled val="1"/>
        </dgm:presLayoutVars>
      </dgm:prSet>
      <dgm:spPr/>
    </dgm:pt>
    <dgm:pt modelId="{F615FD8E-E87F-48C0-822F-9F5DCA1F71DA}" type="pres">
      <dgm:prSet presAssocID="{871987FE-C36D-4D16-818C-6C340D148A5C}" presName="sibTrans" presStyleCnt="0"/>
      <dgm:spPr/>
    </dgm:pt>
    <dgm:pt modelId="{9855866B-50D7-494A-B244-1377A300E141}" type="pres">
      <dgm:prSet presAssocID="{AC72A615-81A7-41FB-86C1-CBEFB4ACDA33}" presName="textNode" presStyleLbl="node1" presStyleIdx="2" presStyleCnt="5">
        <dgm:presLayoutVars>
          <dgm:bulletEnabled val="1"/>
        </dgm:presLayoutVars>
      </dgm:prSet>
      <dgm:spPr/>
    </dgm:pt>
    <dgm:pt modelId="{9A914129-FD83-4E29-BBD1-390A490BF922}" type="pres">
      <dgm:prSet presAssocID="{854D7E12-9D53-49E7-B444-3ACC1E56625A}" presName="sibTrans" presStyleCnt="0"/>
      <dgm:spPr/>
    </dgm:pt>
    <dgm:pt modelId="{76F53548-3706-40D9-B22D-411F26B32CAE}" type="pres">
      <dgm:prSet presAssocID="{45483D12-8470-4A0B-BBBE-192DCF3E3F81}" presName="textNode" presStyleLbl="node1" presStyleIdx="3" presStyleCnt="5">
        <dgm:presLayoutVars>
          <dgm:bulletEnabled val="1"/>
        </dgm:presLayoutVars>
      </dgm:prSet>
      <dgm:spPr/>
    </dgm:pt>
    <dgm:pt modelId="{2CADD08C-41D8-423E-80DB-2D1EE6CBEBB9}" type="pres">
      <dgm:prSet presAssocID="{EADE30E6-8A2D-463D-A127-BC03F35CEEA0}" presName="sibTrans" presStyleCnt="0"/>
      <dgm:spPr/>
    </dgm:pt>
    <dgm:pt modelId="{557C6A40-5815-4552-B710-8002C6C3F507}" type="pres">
      <dgm:prSet presAssocID="{2ABB1C98-E867-4FE1-9BE2-0F0145820A17}" presName="textNode" presStyleLbl="node1" presStyleIdx="4" presStyleCnt="5">
        <dgm:presLayoutVars>
          <dgm:bulletEnabled val="1"/>
        </dgm:presLayoutVars>
      </dgm:prSet>
      <dgm:spPr/>
    </dgm:pt>
  </dgm:ptLst>
  <dgm:cxnLst>
    <dgm:cxn modelId="{14B29F18-7B81-4BB2-9236-B9F8952B5673}" srcId="{69FC865C-3252-4373-ADF4-6E17335D2EF8}" destId="{FD603587-83F2-463D-8596-49E758F6D54B}" srcOrd="1" destOrd="0" parTransId="{855419F9-CB8E-4632-A892-52406A33F675}" sibTransId="{871987FE-C36D-4D16-818C-6C340D148A5C}"/>
    <dgm:cxn modelId="{3DB5642A-BB29-49BC-A0C9-4D3C5DF97ED9}" type="presOf" srcId="{505AC8CE-5009-4089-A562-B7012843D73A}" destId="{201FDCDB-92B7-482F-9D88-E9B5F5C12334}" srcOrd="0" destOrd="0" presId="urn:microsoft.com/office/officeart/2005/8/layout/hProcess9"/>
    <dgm:cxn modelId="{3ED7C52E-0106-428C-9B58-F32DD7974075}" type="presOf" srcId="{FD603587-83F2-463D-8596-49E758F6D54B}" destId="{916121F8-EA93-4212-94E3-9BBD08ED875D}" srcOrd="0" destOrd="0" presId="urn:microsoft.com/office/officeart/2005/8/layout/hProcess9"/>
    <dgm:cxn modelId="{E25CA730-5DC4-43A9-B97D-FAB0D28530DC}" srcId="{69FC865C-3252-4373-ADF4-6E17335D2EF8}" destId="{2ABB1C98-E867-4FE1-9BE2-0F0145820A17}" srcOrd="4" destOrd="0" parTransId="{579E5B3F-C0FE-4988-A8C3-9D2F744B60DF}" sibTransId="{E6BB21F9-6E5A-44B3-8EEE-4E1AD6B84566}"/>
    <dgm:cxn modelId="{A986B93C-9AF5-4E06-B0A3-CE1D80BE6FDE}" type="presOf" srcId="{69FC865C-3252-4373-ADF4-6E17335D2EF8}" destId="{03FCF617-E5FB-41BB-9C8B-469116689B4F}" srcOrd="0" destOrd="0" presId="urn:microsoft.com/office/officeart/2005/8/layout/hProcess9"/>
    <dgm:cxn modelId="{CB184D4B-7829-4190-9411-FA863A88764D}" srcId="{69FC865C-3252-4373-ADF4-6E17335D2EF8}" destId="{AC72A615-81A7-41FB-86C1-CBEFB4ACDA33}" srcOrd="2" destOrd="0" parTransId="{7D300500-DE8C-41EA-A39A-18DD1FFB1EDD}" sibTransId="{854D7E12-9D53-49E7-B444-3ACC1E56625A}"/>
    <dgm:cxn modelId="{AD8EA454-1B6C-4A4D-A85B-9CA3EA2CE6D2}" type="presOf" srcId="{45483D12-8470-4A0B-BBBE-192DCF3E3F81}" destId="{76F53548-3706-40D9-B22D-411F26B32CAE}" srcOrd="0" destOrd="0" presId="urn:microsoft.com/office/officeart/2005/8/layout/hProcess9"/>
    <dgm:cxn modelId="{2E485285-0C8A-4CA6-943C-951A9CFD5EB0}" srcId="{69FC865C-3252-4373-ADF4-6E17335D2EF8}" destId="{45483D12-8470-4A0B-BBBE-192DCF3E3F81}" srcOrd="3" destOrd="0" parTransId="{927B88D5-D7BA-485B-93A2-D6584920C8C8}" sibTransId="{EADE30E6-8A2D-463D-A127-BC03F35CEEA0}"/>
    <dgm:cxn modelId="{A6C09E8B-8D3F-4797-8DA0-22EA101A722F}" type="presOf" srcId="{AC72A615-81A7-41FB-86C1-CBEFB4ACDA33}" destId="{9855866B-50D7-494A-B244-1377A300E141}" srcOrd="0" destOrd="0" presId="urn:microsoft.com/office/officeart/2005/8/layout/hProcess9"/>
    <dgm:cxn modelId="{98BA249C-3AE0-4C57-8592-3F9662F711AE}" type="presOf" srcId="{2ABB1C98-E867-4FE1-9BE2-0F0145820A17}" destId="{557C6A40-5815-4552-B710-8002C6C3F507}" srcOrd="0" destOrd="0" presId="urn:microsoft.com/office/officeart/2005/8/layout/hProcess9"/>
    <dgm:cxn modelId="{D232B8C2-4F41-422A-830D-1E183B626B34}" srcId="{69FC865C-3252-4373-ADF4-6E17335D2EF8}" destId="{505AC8CE-5009-4089-A562-B7012843D73A}" srcOrd="0" destOrd="0" parTransId="{FE047238-4764-4B06-9892-E4C8D2CAEEDB}" sibTransId="{E58FC2CD-4ED2-40C2-8231-17FF17FBF07F}"/>
    <dgm:cxn modelId="{C1798574-0773-4E3B-B9AE-B7C2E06B7FA2}" type="presParOf" srcId="{03FCF617-E5FB-41BB-9C8B-469116689B4F}" destId="{A75832E4-66B4-4C95-84F6-7A1BF3867273}" srcOrd="0" destOrd="0" presId="urn:microsoft.com/office/officeart/2005/8/layout/hProcess9"/>
    <dgm:cxn modelId="{1D4D51EA-BDC9-414B-8E69-6E745164B5A0}" type="presParOf" srcId="{03FCF617-E5FB-41BB-9C8B-469116689B4F}" destId="{E5143795-6B14-4141-A754-F9C35D7599BC}" srcOrd="1" destOrd="0" presId="urn:microsoft.com/office/officeart/2005/8/layout/hProcess9"/>
    <dgm:cxn modelId="{32740328-927D-455B-A74D-548290BDBD1C}" type="presParOf" srcId="{E5143795-6B14-4141-A754-F9C35D7599BC}" destId="{201FDCDB-92B7-482F-9D88-E9B5F5C12334}" srcOrd="0" destOrd="0" presId="urn:microsoft.com/office/officeart/2005/8/layout/hProcess9"/>
    <dgm:cxn modelId="{66C7E659-DD86-47D3-A1B4-B8D25177BAB8}" type="presParOf" srcId="{E5143795-6B14-4141-A754-F9C35D7599BC}" destId="{A98F3E7E-27A3-4202-91EE-759C99C2DE24}" srcOrd="1" destOrd="0" presId="urn:microsoft.com/office/officeart/2005/8/layout/hProcess9"/>
    <dgm:cxn modelId="{F87DFE71-BB72-4405-9250-8A89F024D1F2}" type="presParOf" srcId="{E5143795-6B14-4141-A754-F9C35D7599BC}" destId="{916121F8-EA93-4212-94E3-9BBD08ED875D}" srcOrd="2" destOrd="0" presId="urn:microsoft.com/office/officeart/2005/8/layout/hProcess9"/>
    <dgm:cxn modelId="{E328F475-6E6D-41DA-BBA6-5FDD68035982}" type="presParOf" srcId="{E5143795-6B14-4141-A754-F9C35D7599BC}" destId="{F615FD8E-E87F-48C0-822F-9F5DCA1F71DA}" srcOrd="3" destOrd="0" presId="urn:microsoft.com/office/officeart/2005/8/layout/hProcess9"/>
    <dgm:cxn modelId="{FAA23F40-3424-40BF-9AC7-057A1F904272}" type="presParOf" srcId="{E5143795-6B14-4141-A754-F9C35D7599BC}" destId="{9855866B-50D7-494A-B244-1377A300E141}" srcOrd="4" destOrd="0" presId="urn:microsoft.com/office/officeart/2005/8/layout/hProcess9"/>
    <dgm:cxn modelId="{711C2CEA-FF0F-421F-AF7C-AFB56DA21A76}" type="presParOf" srcId="{E5143795-6B14-4141-A754-F9C35D7599BC}" destId="{9A914129-FD83-4E29-BBD1-390A490BF922}" srcOrd="5" destOrd="0" presId="urn:microsoft.com/office/officeart/2005/8/layout/hProcess9"/>
    <dgm:cxn modelId="{AB6F1F34-1FBE-4C05-B724-4329741ECF8D}" type="presParOf" srcId="{E5143795-6B14-4141-A754-F9C35D7599BC}" destId="{76F53548-3706-40D9-B22D-411F26B32CAE}" srcOrd="6" destOrd="0" presId="urn:microsoft.com/office/officeart/2005/8/layout/hProcess9"/>
    <dgm:cxn modelId="{ECEAD53F-3A3A-4F83-A9E4-960A367EFC2B}" type="presParOf" srcId="{E5143795-6B14-4141-A754-F9C35D7599BC}" destId="{2CADD08C-41D8-423E-80DB-2D1EE6CBEBB9}" srcOrd="7" destOrd="0" presId="urn:microsoft.com/office/officeart/2005/8/layout/hProcess9"/>
    <dgm:cxn modelId="{073208BD-967D-4503-AE4E-6BB147C22C51}" type="presParOf" srcId="{E5143795-6B14-4141-A754-F9C35D7599BC}" destId="{557C6A40-5815-4552-B710-8002C6C3F507}"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0E4EB-7F3E-4461-B6CD-696CA49E5A3D}">
      <dsp:nvSpPr>
        <dsp:cNvPr id="0" name=""/>
        <dsp:cNvSpPr/>
      </dsp:nvSpPr>
      <dsp:spPr>
        <a:xfrm>
          <a:off x="3" y="644662"/>
          <a:ext cx="2231073" cy="1537209"/>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98887D-AD4E-41CA-AFC7-E8A5B6CD55A3}">
      <dsp:nvSpPr>
        <dsp:cNvPr id="0" name=""/>
        <dsp:cNvSpPr/>
      </dsp:nvSpPr>
      <dsp:spPr>
        <a:xfrm>
          <a:off x="4688" y="2080047"/>
          <a:ext cx="2231073" cy="827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b="1" kern="1200" dirty="0"/>
            <a:t>Knowledge acquisition</a:t>
          </a:r>
          <a:endParaRPr lang="en-US" sz="2400" kern="1200" dirty="0"/>
        </a:p>
      </dsp:txBody>
      <dsp:txXfrm>
        <a:off x="4688" y="2080047"/>
        <a:ext cx="2231073" cy="827728"/>
      </dsp:txXfrm>
    </dsp:sp>
    <dsp:sp modelId="{185F179D-F88B-43FC-BA79-450A4F573E15}">
      <dsp:nvSpPr>
        <dsp:cNvPr id="0" name=""/>
        <dsp:cNvSpPr/>
      </dsp:nvSpPr>
      <dsp:spPr>
        <a:xfrm>
          <a:off x="2458963" y="542837"/>
          <a:ext cx="2231073" cy="1537209"/>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6000" b="-6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ABEE6C-673A-4618-A20C-7E17D62D09EB}">
      <dsp:nvSpPr>
        <dsp:cNvPr id="0" name=""/>
        <dsp:cNvSpPr/>
      </dsp:nvSpPr>
      <dsp:spPr>
        <a:xfrm>
          <a:off x="2458963" y="2080047"/>
          <a:ext cx="2231073" cy="827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b="1" kern="1200"/>
            <a:t>Knowledge storage</a:t>
          </a:r>
          <a:endParaRPr lang="en-US" sz="2400" kern="1200"/>
        </a:p>
      </dsp:txBody>
      <dsp:txXfrm>
        <a:off x="2458963" y="2080047"/>
        <a:ext cx="2231073" cy="827728"/>
      </dsp:txXfrm>
    </dsp:sp>
    <dsp:sp modelId="{24C9A2B9-89E6-466C-B7E3-E17244921F29}">
      <dsp:nvSpPr>
        <dsp:cNvPr id="0" name=""/>
        <dsp:cNvSpPr/>
      </dsp:nvSpPr>
      <dsp:spPr>
        <a:xfrm>
          <a:off x="4913238" y="542837"/>
          <a:ext cx="2231073" cy="1537209"/>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000" b="-2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08D9FF-779A-4059-B94F-FCD614E1F63E}">
      <dsp:nvSpPr>
        <dsp:cNvPr id="0" name=""/>
        <dsp:cNvSpPr/>
      </dsp:nvSpPr>
      <dsp:spPr>
        <a:xfrm>
          <a:off x="4913238" y="2080047"/>
          <a:ext cx="2231073" cy="827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b="1" kern="1200" dirty="0"/>
            <a:t>Knowledge distribution</a:t>
          </a:r>
          <a:endParaRPr lang="en-US" sz="2400" kern="1200" dirty="0"/>
        </a:p>
      </dsp:txBody>
      <dsp:txXfrm>
        <a:off x="4913238" y="2080047"/>
        <a:ext cx="2231073" cy="827728"/>
      </dsp:txXfrm>
    </dsp:sp>
    <dsp:sp modelId="{5C88CAEC-5882-4DF7-9D96-6F587D717E18}">
      <dsp:nvSpPr>
        <dsp:cNvPr id="0" name=""/>
        <dsp:cNvSpPr/>
      </dsp:nvSpPr>
      <dsp:spPr>
        <a:xfrm>
          <a:off x="7367512" y="542837"/>
          <a:ext cx="2231073" cy="1537209"/>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6000" b="-6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DB7FB6-2B9B-4A34-A691-67E6BB5E57D9}">
      <dsp:nvSpPr>
        <dsp:cNvPr id="0" name=""/>
        <dsp:cNvSpPr/>
      </dsp:nvSpPr>
      <dsp:spPr>
        <a:xfrm>
          <a:off x="7367512" y="2080047"/>
          <a:ext cx="2231073" cy="827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b="1" kern="1200"/>
            <a:t>Knowledge usage</a:t>
          </a:r>
          <a:endParaRPr lang="en-US" sz="2400" kern="1200"/>
        </a:p>
      </dsp:txBody>
      <dsp:txXfrm>
        <a:off x="7367512" y="2080047"/>
        <a:ext cx="2231073" cy="8277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8DD11-A6CE-4ED2-B266-E60D2F399522}">
      <dsp:nvSpPr>
        <dsp:cNvPr id="0" name=""/>
        <dsp:cNvSpPr/>
      </dsp:nvSpPr>
      <dsp:spPr>
        <a:xfrm>
          <a:off x="2817535" y="0"/>
          <a:ext cx="3450613" cy="3450613"/>
        </a:xfrm>
        <a:prstGeom prst="triangl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A27F9D-8E9A-4373-BCD6-A50B7C84515A}">
      <dsp:nvSpPr>
        <dsp:cNvPr id="0" name=""/>
        <dsp:cNvSpPr/>
      </dsp:nvSpPr>
      <dsp:spPr>
        <a:xfrm>
          <a:off x="4542841" y="345398"/>
          <a:ext cx="2242898" cy="49063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Knowledge creation</a:t>
          </a:r>
          <a:endParaRPr lang="en-US" sz="1500" kern="1200" dirty="0"/>
        </a:p>
      </dsp:txBody>
      <dsp:txXfrm>
        <a:off x="4566792" y="369349"/>
        <a:ext cx="2194996" cy="442732"/>
      </dsp:txXfrm>
    </dsp:sp>
    <dsp:sp modelId="{DA0D80DE-4458-461C-91C3-8A67DCFB82C9}">
      <dsp:nvSpPr>
        <dsp:cNvPr id="0" name=""/>
        <dsp:cNvSpPr/>
      </dsp:nvSpPr>
      <dsp:spPr>
        <a:xfrm>
          <a:off x="4542841" y="897361"/>
          <a:ext cx="2242898" cy="49063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Knowledge acquisition</a:t>
          </a:r>
          <a:endParaRPr lang="en-US" sz="1500" kern="1200" dirty="0"/>
        </a:p>
      </dsp:txBody>
      <dsp:txXfrm>
        <a:off x="4566792" y="921312"/>
        <a:ext cx="2194996" cy="442732"/>
      </dsp:txXfrm>
    </dsp:sp>
    <dsp:sp modelId="{5954B856-3B18-4DC8-AD23-F3F7AEA4FEF0}">
      <dsp:nvSpPr>
        <dsp:cNvPr id="0" name=""/>
        <dsp:cNvSpPr/>
      </dsp:nvSpPr>
      <dsp:spPr>
        <a:xfrm>
          <a:off x="4542841" y="1449324"/>
          <a:ext cx="2242898" cy="49063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Knowledge storage</a:t>
          </a:r>
          <a:endParaRPr lang="en-US" sz="1500" kern="1200" dirty="0"/>
        </a:p>
      </dsp:txBody>
      <dsp:txXfrm>
        <a:off x="4566792" y="1473275"/>
        <a:ext cx="2194996" cy="442732"/>
      </dsp:txXfrm>
    </dsp:sp>
    <dsp:sp modelId="{4F6A5794-46E8-4EE5-8A8D-288509D126D6}">
      <dsp:nvSpPr>
        <dsp:cNvPr id="0" name=""/>
        <dsp:cNvSpPr/>
      </dsp:nvSpPr>
      <dsp:spPr>
        <a:xfrm>
          <a:off x="4542841" y="2001288"/>
          <a:ext cx="2242898" cy="49063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Knowledge distribution</a:t>
          </a:r>
          <a:endParaRPr lang="en-US" sz="1500" kern="1200" dirty="0"/>
        </a:p>
      </dsp:txBody>
      <dsp:txXfrm>
        <a:off x="4566792" y="2025239"/>
        <a:ext cx="2194996" cy="442732"/>
      </dsp:txXfrm>
    </dsp:sp>
    <dsp:sp modelId="{DDD49EDC-49BE-4BCA-B908-CE2CABC5D6A3}">
      <dsp:nvSpPr>
        <dsp:cNvPr id="0" name=""/>
        <dsp:cNvSpPr/>
      </dsp:nvSpPr>
      <dsp:spPr>
        <a:xfrm>
          <a:off x="4542841" y="2553251"/>
          <a:ext cx="2242898" cy="49063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Knowledge usage</a:t>
          </a:r>
          <a:endParaRPr lang="en-US" sz="1500" kern="1200" dirty="0"/>
        </a:p>
      </dsp:txBody>
      <dsp:txXfrm>
        <a:off x="4566792" y="2577202"/>
        <a:ext cx="2194996" cy="442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5832E4-66B4-4C95-84F6-7A1BF3867273}">
      <dsp:nvSpPr>
        <dsp:cNvPr id="0" name=""/>
        <dsp:cNvSpPr/>
      </dsp:nvSpPr>
      <dsp:spPr>
        <a:xfrm>
          <a:off x="720245" y="0"/>
          <a:ext cx="8162783" cy="3482562"/>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1FDCDB-92B7-482F-9D88-E9B5F5C12334}">
      <dsp:nvSpPr>
        <dsp:cNvPr id="0" name=""/>
        <dsp:cNvSpPr/>
      </dsp:nvSpPr>
      <dsp:spPr>
        <a:xfrm>
          <a:off x="0" y="1044768"/>
          <a:ext cx="1845160" cy="139302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tx1"/>
              </a:solidFill>
            </a:rPr>
            <a:t>Modern technological adaption</a:t>
          </a:r>
        </a:p>
      </dsp:txBody>
      <dsp:txXfrm>
        <a:off x="68002" y="1112770"/>
        <a:ext cx="1709156" cy="1257020"/>
      </dsp:txXfrm>
    </dsp:sp>
    <dsp:sp modelId="{916121F8-EA93-4212-94E3-9BBD08ED875D}">
      <dsp:nvSpPr>
        <dsp:cNvPr id="0" name=""/>
        <dsp:cNvSpPr/>
      </dsp:nvSpPr>
      <dsp:spPr>
        <a:xfrm>
          <a:off x="1941638" y="1044768"/>
          <a:ext cx="1845160" cy="1393024"/>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tx1"/>
              </a:solidFill>
            </a:rPr>
            <a:t>Incorporation of innovative culture</a:t>
          </a:r>
        </a:p>
      </dsp:txBody>
      <dsp:txXfrm>
        <a:off x="2009640" y="1112770"/>
        <a:ext cx="1709156" cy="1257020"/>
      </dsp:txXfrm>
    </dsp:sp>
    <dsp:sp modelId="{9855866B-50D7-494A-B244-1377A300E141}">
      <dsp:nvSpPr>
        <dsp:cNvPr id="0" name=""/>
        <dsp:cNvSpPr/>
      </dsp:nvSpPr>
      <dsp:spPr>
        <a:xfrm>
          <a:off x="3879057" y="1044768"/>
          <a:ext cx="1845160" cy="1393024"/>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tx1"/>
              </a:solidFill>
            </a:rPr>
            <a:t>Use of data analytics and AI</a:t>
          </a:r>
        </a:p>
      </dsp:txBody>
      <dsp:txXfrm>
        <a:off x="3947059" y="1112770"/>
        <a:ext cx="1709156" cy="1257020"/>
      </dsp:txXfrm>
    </dsp:sp>
    <dsp:sp modelId="{76F53548-3706-40D9-B22D-411F26B32CAE}">
      <dsp:nvSpPr>
        <dsp:cNvPr id="0" name=""/>
        <dsp:cNvSpPr/>
      </dsp:nvSpPr>
      <dsp:spPr>
        <a:xfrm>
          <a:off x="5816475" y="1044768"/>
          <a:ext cx="1845160" cy="139302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tx1"/>
              </a:solidFill>
            </a:rPr>
            <a:t>Effective knowledge sharing &amp; storage</a:t>
          </a:r>
        </a:p>
      </dsp:txBody>
      <dsp:txXfrm>
        <a:off x="5884477" y="1112770"/>
        <a:ext cx="1709156" cy="1257020"/>
      </dsp:txXfrm>
    </dsp:sp>
    <dsp:sp modelId="{557C6A40-5815-4552-B710-8002C6C3F507}">
      <dsp:nvSpPr>
        <dsp:cNvPr id="0" name=""/>
        <dsp:cNvSpPr/>
      </dsp:nvSpPr>
      <dsp:spPr>
        <a:xfrm>
          <a:off x="7753894" y="1044768"/>
          <a:ext cx="1845160" cy="1393024"/>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solidFill>
                <a:schemeClr val="tx1"/>
              </a:solidFill>
            </a:rPr>
            <a:t>New partnerships &amp; alliances</a:t>
          </a:r>
        </a:p>
      </dsp:txBody>
      <dsp:txXfrm>
        <a:off x="7821896" y="1112770"/>
        <a:ext cx="1709156" cy="1257020"/>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A56EE9-AE03-4E4D-B5C7-CB5B4EE38997}"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23E259-A91A-424C-8653-6EE59040DDEB}" type="slidenum">
              <a:rPr lang="en-US" smtClean="0"/>
              <a:t>‹#›</a:t>
            </a:fld>
            <a:endParaRPr lang="en-US"/>
          </a:p>
        </p:txBody>
      </p:sp>
    </p:spTree>
    <p:extLst>
      <p:ext uri="{BB962C8B-B14F-4D97-AF65-F5344CB8AC3E}">
        <p14:creationId xmlns:p14="http://schemas.microsoft.com/office/powerpoint/2010/main" val="1385512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TOWS Analysis: Virgin Media</a:t>
            </a:r>
          </a:p>
          <a:p>
            <a:pPr algn="just"/>
            <a:r>
              <a:rPr lang="en-US" dirty="0"/>
              <a:t>Based on the analysis, Virgin Media has the potential to expand its presence in overseas areas by leveraging its established brand and offering innovative products and services, including content production and original programming. Furthermore, the organization can effectively establish a competitive edge over comparable enterprises by continuous innovation and differentiation strategies. Virgin Media has the potential to enhance its service offerings by establishing strategic alliances with other enterprises, owing to its dependence on third-party infrastructure. By prioritizing customer satisfaction and the extension of services, alongside the exploration of cost-cutting innovations, the company may be able to mitigate the impact of substantial capital expenditures and operational costs.</a:t>
            </a:r>
          </a:p>
        </p:txBody>
      </p:sp>
      <p:sp>
        <p:nvSpPr>
          <p:cNvPr id="4" name="Slide Number Placeholder 3"/>
          <p:cNvSpPr>
            <a:spLocks noGrp="1"/>
          </p:cNvSpPr>
          <p:nvPr>
            <p:ph type="sldNum" sz="quarter" idx="5"/>
          </p:nvPr>
        </p:nvSpPr>
        <p:spPr/>
        <p:txBody>
          <a:bodyPr/>
          <a:lstStyle/>
          <a:p>
            <a:fld id="{CA23E259-A91A-424C-8653-6EE59040DDEB}" type="slidenum">
              <a:rPr lang="en-US" smtClean="0"/>
              <a:t>5</a:t>
            </a:fld>
            <a:endParaRPr lang="en-US"/>
          </a:p>
        </p:txBody>
      </p:sp>
    </p:spTree>
    <p:extLst>
      <p:ext uri="{BB962C8B-B14F-4D97-AF65-F5344CB8AC3E}">
        <p14:creationId xmlns:p14="http://schemas.microsoft.com/office/powerpoint/2010/main" val="928273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TOWS Analysis: Airbus</a:t>
            </a:r>
          </a:p>
          <a:p>
            <a:pPr algn="just"/>
            <a:r>
              <a:rPr lang="en-US" b="0" dirty="0"/>
              <a:t>Based on the analysis, Airbus may allocate resources towards research and development in order to produce fuel-efficient and environmentally sustainable aircraft, thereby satisfying market demands and environmental standards. In order to enhance responsiveness to regulatory obstacles and geopolitical disputes, the </a:t>
            </a:r>
            <a:r>
              <a:rPr lang="en-US" b="0" dirty="0" err="1"/>
              <a:t>organisation</a:t>
            </a:r>
            <a:r>
              <a:rPr lang="en-US" b="0" dirty="0"/>
              <a:t> could consider streamlining its decision-making processes. After evaluating its current strengths and long-term objectives, Airbus must determine the most suitable strategies for the future. Due to the aerospace sector's high degree of dynamism and susceptibility to many external factors, it is imperative to consistently assess and modify these methodologies to maintain a competitive advantage over adversaries and effectively overcome any obstacles.</a:t>
            </a:r>
          </a:p>
        </p:txBody>
      </p:sp>
      <p:sp>
        <p:nvSpPr>
          <p:cNvPr id="4" name="Slide Number Placeholder 3"/>
          <p:cNvSpPr>
            <a:spLocks noGrp="1"/>
          </p:cNvSpPr>
          <p:nvPr>
            <p:ph type="sldNum" sz="quarter" idx="5"/>
          </p:nvPr>
        </p:nvSpPr>
        <p:spPr/>
        <p:txBody>
          <a:bodyPr/>
          <a:lstStyle/>
          <a:p>
            <a:fld id="{CA23E259-A91A-424C-8653-6EE59040DDEB}" type="slidenum">
              <a:rPr lang="en-US" smtClean="0"/>
              <a:t>6</a:t>
            </a:fld>
            <a:endParaRPr lang="en-US"/>
          </a:p>
        </p:txBody>
      </p:sp>
    </p:spTree>
    <p:extLst>
      <p:ext uri="{BB962C8B-B14F-4D97-AF65-F5344CB8AC3E}">
        <p14:creationId xmlns:p14="http://schemas.microsoft.com/office/powerpoint/2010/main" val="2026147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Knowledge Management System of Virgin Media</a:t>
            </a:r>
          </a:p>
          <a:p>
            <a:r>
              <a:rPr lang="en-US" b="0" dirty="0"/>
              <a:t>The knowledge management system of Virgin Media includes:</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t>Knowledge acquisition</a:t>
            </a:r>
            <a:r>
              <a:rPr lang="en-US" b="0" dirty="0"/>
              <a:t>: The volume of information generated by Virgin Media's many services, such as the web, television, and mobile phones, is always growing. These insights into consumer wants and needs pave the way for more easily delivering </a:t>
            </a:r>
            <a:r>
              <a:rPr lang="en-US" b="0" dirty="0" err="1"/>
              <a:t>personalised</a:t>
            </a:r>
            <a:r>
              <a:rPr lang="en-US" b="0" dirty="0"/>
              <a:t> services and products.</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t>Knowledge Storage</a:t>
            </a:r>
            <a:r>
              <a:rPr lang="en-US" b="0" dirty="0"/>
              <a:t>: The organization's technological prowess enables the construction of substantial data materials, which in turn enables the efficient preservation of data.</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t>Knowledge Distribution</a:t>
            </a:r>
            <a:r>
              <a:rPr lang="en-US" dirty="0"/>
              <a:t>: Virgin Media should improve its knowledge management system by adopting strategies that increase the efficiency with which information is shared within the company. It is crucial that data about customers be shared between teams and divisions.</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t>Knowledge usage</a:t>
            </a:r>
            <a:r>
              <a:rPr lang="en-US" dirty="0"/>
              <a:t>: Virgin Media's offerings are a model of how knowledge may be put to use in a variety of contexts, including product development, service delivery, and communication. There is a potential for strategic decision-making to benefit from a more pronounced focus on the application of knowledge.</a:t>
            </a:r>
          </a:p>
          <a:p>
            <a:pPr algn="just"/>
            <a:endParaRPr lang="en-US" dirty="0"/>
          </a:p>
        </p:txBody>
      </p:sp>
      <p:sp>
        <p:nvSpPr>
          <p:cNvPr id="4" name="Slide Number Placeholder 3"/>
          <p:cNvSpPr>
            <a:spLocks noGrp="1"/>
          </p:cNvSpPr>
          <p:nvPr>
            <p:ph type="sldNum" sz="quarter" idx="5"/>
          </p:nvPr>
        </p:nvSpPr>
        <p:spPr/>
        <p:txBody>
          <a:bodyPr/>
          <a:lstStyle/>
          <a:p>
            <a:fld id="{CA23E259-A91A-424C-8653-6EE59040DDEB}" type="slidenum">
              <a:rPr lang="en-US" smtClean="0"/>
              <a:t>7</a:t>
            </a:fld>
            <a:endParaRPr lang="en-US"/>
          </a:p>
        </p:txBody>
      </p:sp>
    </p:spTree>
    <p:extLst>
      <p:ext uri="{BB962C8B-B14F-4D97-AF65-F5344CB8AC3E}">
        <p14:creationId xmlns:p14="http://schemas.microsoft.com/office/powerpoint/2010/main" val="3090055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Knowledge Management System of Airbus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The knowledge management system of Airbus includes:</a:t>
            </a:r>
            <a:endParaRPr lang="en-US" b="1" dirty="0"/>
          </a:p>
          <a:p>
            <a:pPr marL="171450" lvl="0" indent="-171450" algn="just">
              <a:buFont typeface="Arial" panose="020B0604020202020204" pitchFamily="34" charset="0"/>
              <a:buChar char="•"/>
            </a:pPr>
            <a:r>
              <a:rPr lang="en-US" b="1" dirty="0"/>
              <a:t>Knowledge creation</a:t>
            </a:r>
            <a:r>
              <a:rPr lang="en-US" b="0" dirty="0"/>
              <a:t>: Airbus exemplifies exceptional knowledge acquisition skills by possessing a vast body of technical expertise, consistently investing in R&amp;D, and maintaining profitable international ties. Gathering data may be considerably improved via the addition of different types of expertise, like industrial relationships.</a:t>
            </a:r>
            <a:endParaRPr lang="en-US" dirty="0"/>
          </a:p>
          <a:p>
            <a:pPr marL="171450" lvl="0" indent="-171450" algn="just">
              <a:buFont typeface="Arial" panose="020B0604020202020204" pitchFamily="34" charset="0"/>
              <a:buChar char="•"/>
            </a:pPr>
            <a:r>
              <a:rPr lang="en-US" b="1" dirty="0"/>
              <a:t>Knowledge acquisition</a:t>
            </a:r>
            <a:r>
              <a:rPr lang="en-US" b="0" dirty="0"/>
              <a:t>: Airbus can efficiently manage a massive amount of data and information related to the design, production, and operation of aircraft. To guarantee the privacy of their data, it appears they rely largely on reputable cloud storage providers and modern data management techniques.</a:t>
            </a:r>
            <a:endParaRPr lang="en-US" dirty="0"/>
          </a:p>
          <a:p>
            <a:pPr marL="171450" lvl="0" indent="-171450" algn="just">
              <a:buFont typeface="Arial" panose="020B0604020202020204" pitchFamily="34" charset="0"/>
              <a:buChar char="•"/>
            </a:pPr>
            <a:r>
              <a:rPr lang="en-US" b="1" dirty="0"/>
              <a:t>Knowledge storage</a:t>
            </a:r>
            <a:r>
              <a:rPr lang="en-US" b="0" dirty="0"/>
              <a:t>: Airbus effectively leverages contemporary communication and data storage technology, alongside a highly engaging online platform. These strategies enhance global accessibility to essential information and optimal </a:t>
            </a:r>
            <a:r>
              <a:rPr lang="en-US" b="0" dirty="0" err="1"/>
              <a:t>practises</a:t>
            </a:r>
            <a:r>
              <a:rPr lang="en-US" b="0" dirty="0"/>
              <a:t> for all parties involved.</a:t>
            </a:r>
            <a:endParaRPr lang="en-US" dirty="0"/>
          </a:p>
          <a:p>
            <a:pPr marL="171450" lvl="0" indent="-171450" algn="just">
              <a:buFont typeface="Arial" panose="020B0604020202020204" pitchFamily="34" charset="0"/>
              <a:buChar char="•"/>
            </a:pPr>
            <a:r>
              <a:rPr lang="en-US" b="1" dirty="0"/>
              <a:t>Knowledge distribution</a:t>
            </a:r>
            <a:r>
              <a:rPr lang="en-US" b="0" dirty="0"/>
              <a:t>: In addition to aircraft design, manufacturing methods, and safety measures, the application of </a:t>
            </a:r>
            <a:r>
              <a:rPr lang="en-US" b="0" dirty="0" err="1"/>
              <a:t>specialised</a:t>
            </a:r>
            <a:r>
              <a:rPr lang="en-US" b="0" dirty="0"/>
              <a:t> knowledge can be seen in other domains. By combining simulation and modelling technology with managing project structures, aircraft and other platforms can advance more quickly.</a:t>
            </a:r>
            <a:endParaRPr lang="en-US" dirty="0"/>
          </a:p>
          <a:p>
            <a:pPr marL="171450" lvl="0" indent="-171450" algn="just">
              <a:buFont typeface="Arial" panose="020B0604020202020204" pitchFamily="34" charset="0"/>
              <a:buChar char="•"/>
            </a:pPr>
            <a:r>
              <a:rPr lang="en-US" b="1" dirty="0"/>
              <a:t>Knowledge usage</a:t>
            </a:r>
            <a:r>
              <a:rPr lang="en-US" b="0" dirty="0"/>
              <a:t>: Airbus fosters an </a:t>
            </a:r>
            <a:r>
              <a:rPr lang="en-US" b="0" dirty="0" err="1"/>
              <a:t>organisational</a:t>
            </a:r>
            <a:r>
              <a:rPr lang="en-US" b="0" dirty="0"/>
              <a:t> culture that encourages innovation and the pursuit of new knowledge by taking part in efforts to speed up advances in technology, forming cooperative partnerships with suppliers, and providing employees with extensive training courses. The outcomes of the knowledge-creation cycle are crucial to the development of cutting-edge technology and the maintenance of competitive advantage.</a:t>
            </a:r>
            <a:endParaRPr lang="en-US" dirty="0"/>
          </a:p>
        </p:txBody>
      </p:sp>
      <p:sp>
        <p:nvSpPr>
          <p:cNvPr id="4" name="Slide Number Placeholder 3"/>
          <p:cNvSpPr>
            <a:spLocks noGrp="1"/>
          </p:cNvSpPr>
          <p:nvPr>
            <p:ph type="sldNum" sz="quarter" idx="5"/>
          </p:nvPr>
        </p:nvSpPr>
        <p:spPr/>
        <p:txBody>
          <a:bodyPr/>
          <a:lstStyle/>
          <a:p>
            <a:fld id="{CA23E259-A91A-424C-8653-6EE59040DDEB}" type="slidenum">
              <a:rPr lang="en-US" smtClean="0"/>
              <a:t>8</a:t>
            </a:fld>
            <a:endParaRPr lang="en-US"/>
          </a:p>
        </p:txBody>
      </p:sp>
    </p:spTree>
    <p:extLst>
      <p:ext uri="{BB962C8B-B14F-4D97-AF65-F5344CB8AC3E}">
        <p14:creationId xmlns:p14="http://schemas.microsoft.com/office/powerpoint/2010/main" val="3649189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Recommendations</a:t>
            </a:r>
          </a:p>
          <a:p>
            <a:r>
              <a:rPr lang="en-US" b="0" dirty="0"/>
              <a:t>The recommendations that both Virgin Media &amp; Airbus could include:</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solidFill>
                  <a:schemeClr val="tx1"/>
                </a:solidFill>
              </a:rPr>
              <a:t>Modern technological adaption</a:t>
            </a:r>
            <a:r>
              <a:rPr lang="en-US" b="0" dirty="0">
                <a:solidFill>
                  <a:schemeClr val="tx1"/>
                </a:solidFill>
              </a:rPr>
              <a:t>: To properly leverage on customer data, both companies must invest in cutting-edge artificial intelligence and machine learning systems. These advancements may hasten the spread of data-driven, tailored decision-making by making it easier to extract relevant information from data.</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solidFill>
                  <a:schemeClr val="tx1"/>
                </a:solidFill>
              </a:rPr>
              <a:t>Incorporation of innovative culture</a:t>
            </a:r>
            <a:r>
              <a:rPr lang="en-US" b="0" dirty="0">
                <a:solidFill>
                  <a:schemeClr val="tx1"/>
                </a:solidFill>
              </a:rPr>
              <a:t>: The execution of innovation projects, the scheduling of information-sharing sessions, and the availability of opportunities for employees to suggest and implement fresh concepts are all things that both companies should do to encourage the growth of knowledge. The discovery of useful ideas may be facilitated by creating a setting that encourages experimentation and innovation.</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solidFill>
                  <a:schemeClr val="tx1"/>
                </a:solidFill>
              </a:rPr>
              <a:t>Use of data analytics and AI</a:t>
            </a:r>
            <a:r>
              <a:rPr lang="en-US" b="0" dirty="0">
                <a:solidFill>
                  <a:schemeClr val="tx1"/>
                </a:solidFill>
              </a:rPr>
              <a:t>: Technology management tools and digital skills can help firms modernize more effectively. By implementing Industry 4.0 innovations, employing innovative manufacturing strategies, and making use of analytical data, it is possible to reduce the time required for product creation and enhance production efficiency. </a:t>
            </a:r>
            <a:endParaRPr lang="en-US" b="1" dirty="0">
              <a:solidFill>
                <a:schemeClr val="tx1"/>
              </a:solidFill>
            </a:endParaRP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solidFill>
                  <a:schemeClr val="tx1"/>
                </a:solidFill>
              </a:rPr>
              <a:t>Effective knowledge sharing &amp; storage</a:t>
            </a:r>
            <a:r>
              <a:rPr lang="en-US" b="0" dirty="0">
                <a:solidFill>
                  <a:schemeClr val="tx1"/>
                </a:solidFill>
              </a:rPr>
              <a:t>: They could determine if an increase in data storage space is feasible. The combination of cloud-based services, data classification, and improved search features has the potential to increase the usability and efficiency of knowledge repositories. </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a:solidFill>
                  <a:schemeClr val="tx1"/>
                </a:solidFill>
              </a:rPr>
              <a:t>New partnerships &amp; alliances</a:t>
            </a:r>
            <a:r>
              <a:rPr lang="en-US" b="0" dirty="0">
                <a:solidFill>
                  <a:schemeClr val="tx1"/>
                </a:solidFill>
              </a:rPr>
              <a:t>: Collaborations with technology companies, content providers, and other industry players are being explored as a means to improve and expand existing offerings. The development of such coalitions has a chance to improve the efficacy of leveraging outside knowledge and experience.</a:t>
            </a:r>
            <a:endParaRPr lang="en-US"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1" dirty="0">
              <a:solidFill>
                <a:schemeClr val="tx1"/>
              </a:solidFill>
            </a:endParaRPr>
          </a:p>
          <a:p>
            <a:endParaRPr lang="en-US" dirty="0"/>
          </a:p>
        </p:txBody>
      </p:sp>
      <p:sp>
        <p:nvSpPr>
          <p:cNvPr id="4" name="Slide Number Placeholder 3"/>
          <p:cNvSpPr>
            <a:spLocks noGrp="1"/>
          </p:cNvSpPr>
          <p:nvPr>
            <p:ph type="sldNum" sz="quarter" idx="5"/>
          </p:nvPr>
        </p:nvSpPr>
        <p:spPr/>
        <p:txBody>
          <a:bodyPr/>
          <a:lstStyle/>
          <a:p>
            <a:fld id="{CA23E259-A91A-424C-8653-6EE59040DDEB}" type="slidenum">
              <a:rPr lang="en-US" smtClean="0"/>
              <a:t>9</a:t>
            </a:fld>
            <a:endParaRPr lang="en-US"/>
          </a:p>
        </p:txBody>
      </p:sp>
    </p:spTree>
    <p:extLst>
      <p:ext uri="{BB962C8B-B14F-4D97-AF65-F5344CB8AC3E}">
        <p14:creationId xmlns:p14="http://schemas.microsoft.com/office/powerpoint/2010/main" val="1966343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23E259-A91A-424C-8653-6EE59040DDEB}" type="slidenum">
              <a:rPr lang="en-US" smtClean="0"/>
              <a:t>10</a:t>
            </a:fld>
            <a:endParaRPr lang="en-US"/>
          </a:p>
        </p:txBody>
      </p:sp>
    </p:spTree>
    <p:extLst>
      <p:ext uri="{BB962C8B-B14F-4D97-AF65-F5344CB8AC3E}">
        <p14:creationId xmlns:p14="http://schemas.microsoft.com/office/powerpoint/2010/main" val="13445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8D78E3-ACDA-4FCE-AC07-0C690F2BDE3C}" type="datetimeFigureOut">
              <a:rPr lang="en-US" smtClean="0"/>
              <a:t>11/12/2023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09B6C746-2139-4023-B75E-2ADCD5DDD81D}"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355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8D78E3-ACDA-4FCE-AC07-0C690F2BDE3C}"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B6C746-2139-4023-B75E-2ADCD5DDD81D}"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33008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8D78E3-ACDA-4FCE-AC07-0C690F2BDE3C}"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B6C746-2139-4023-B75E-2ADCD5DDD81D}"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433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8D78E3-ACDA-4FCE-AC07-0C690F2BDE3C}"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B6C746-2139-4023-B75E-2ADCD5DDD81D}"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2096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8D78E3-ACDA-4FCE-AC07-0C690F2BDE3C}"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B6C746-2139-4023-B75E-2ADCD5DDD81D}"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3188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8D78E3-ACDA-4FCE-AC07-0C690F2BDE3C}"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B6C746-2139-4023-B75E-2ADCD5DDD81D}"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7083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8D78E3-ACDA-4FCE-AC07-0C690F2BDE3C}" type="datetimeFigureOut">
              <a:rPr lang="en-US" smtClean="0"/>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B6C746-2139-4023-B75E-2ADCD5DDD81D}" type="slidenum">
              <a:rPr lang="en-US" smtClean="0"/>
              <a:t>‹#›</a:t>
            </a:fld>
            <a:endParaRPr lang="en-US"/>
          </a:p>
        </p:txBody>
      </p:sp>
    </p:spTree>
    <p:extLst>
      <p:ext uri="{BB962C8B-B14F-4D97-AF65-F5344CB8AC3E}">
        <p14:creationId xmlns:p14="http://schemas.microsoft.com/office/powerpoint/2010/main" val="1345601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8D78E3-ACDA-4FCE-AC07-0C690F2BDE3C}"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B6C746-2139-4023-B75E-2ADCD5DDD81D}"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1159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B8D78E3-ACDA-4FCE-AC07-0C690F2BDE3C}" type="datetimeFigureOut">
              <a:rPr lang="en-US" smtClean="0"/>
              <a:t>11/12/2023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09B6C746-2139-4023-B75E-2ADCD5DDD81D}"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0327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8D78E3-ACDA-4FCE-AC07-0C690F2BDE3C}"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B6C746-2139-4023-B75E-2ADCD5DDD81D}"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4737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8D78E3-ACDA-4FCE-AC07-0C690F2BDE3C}"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B6C746-2139-4023-B75E-2ADCD5DDD81D}"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443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B8D78E3-ACDA-4FCE-AC07-0C690F2BDE3C}" type="datetimeFigureOut">
              <a:rPr lang="en-US" smtClean="0"/>
              <a:t>11/12/2023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9B6C746-2139-4023-B75E-2ADCD5DDD81D}"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915260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airbus.com/en/our-hist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7FFBD-1C12-7D30-12BF-EE24A067BBE9}"/>
              </a:ext>
            </a:extLst>
          </p:cNvPr>
          <p:cNvSpPr>
            <a:spLocks noGrp="1"/>
          </p:cNvSpPr>
          <p:nvPr>
            <p:ph type="ctrTitle"/>
          </p:nvPr>
        </p:nvSpPr>
        <p:spPr>
          <a:xfrm>
            <a:off x="728133" y="802298"/>
            <a:ext cx="10326719" cy="2541431"/>
          </a:xfrm>
        </p:spPr>
        <p:txBody>
          <a:bodyPr/>
          <a:lstStyle/>
          <a:p>
            <a:pPr algn="ctr"/>
            <a:r>
              <a:rPr lang="en-US" sz="3200" b="1" i="0" dirty="0">
                <a:solidFill>
                  <a:schemeClr val="tx1"/>
                </a:solidFill>
                <a:effectLst/>
                <a:latin typeface="+mn-lt"/>
              </a:rPr>
              <a:t>Enhancing Knowledge Management Systems: A Critical Evaluation of Virgin Media and Airbus</a:t>
            </a:r>
            <a:br>
              <a:rPr lang="en-US" sz="3200" b="1" i="0" dirty="0">
                <a:solidFill>
                  <a:schemeClr val="tx1"/>
                </a:solidFill>
                <a:effectLst/>
                <a:latin typeface="+mn-lt"/>
              </a:rPr>
            </a:br>
            <a:r>
              <a:rPr lang="en-US" sz="3200" b="1" i="0" dirty="0">
                <a:solidFill>
                  <a:schemeClr val="tx1"/>
                </a:solidFill>
                <a:effectLst/>
                <a:latin typeface="+mn-lt"/>
              </a:rPr>
              <a:t>Task 2</a:t>
            </a:r>
            <a:endParaRPr lang="en-US" sz="3200" b="1" dirty="0">
              <a:solidFill>
                <a:schemeClr val="tx1"/>
              </a:solidFill>
              <a:latin typeface="+mn-lt"/>
            </a:endParaRPr>
          </a:p>
        </p:txBody>
      </p:sp>
      <p:sp>
        <p:nvSpPr>
          <p:cNvPr id="3" name="Subtitle 2">
            <a:extLst>
              <a:ext uri="{FF2B5EF4-FFF2-40B4-BE49-F238E27FC236}">
                <a16:creationId xmlns:a16="http://schemas.microsoft.com/office/drawing/2014/main" id="{4C3F4645-7F8E-77B8-F58B-B4B787ADE7CE}"/>
              </a:ext>
            </a:extLst>
          </p:cNvPr>
          <p:cNvSpPr>
            <a:spLocks noGrp="1"/>
          </p:cNvSpPr>
          <p:nvPr>
            <p:ph type="subTitle" idx="1"/>
          </p:nvPr>
        </p:nvSpPr>
        <p:spPr/>
        <p:txBody>
          <a:bodyPr vert="horz" lIns="91440" tIns="91440" rIns="91440" bIns="91440" rtlCol="0" anchor="t">
            <a:normAutofit/>
          </a:bodyPr>
          <a:lstStyle/>
          <a:p>
            <a:r>
              <a:rPr lang="en-US" b="1" dirty="0"/>
              <a:t>Student ID</a:t>
            </a:r>
            <a:r>
              <a:rPr lang="en-US" dirty="0"/>
              <a:t>: Cosmin </a:t>
            </a:r>
            <a:r>
              <a:rPr lang="en-US" dirty="0" err="1"/>
              <a:t>Jaleru</a:t>
            </a:r>
            <a:endParaRPr lang="en-US" dirty="0"/>
          </a:p>
          <a:p>
            <a:r>
              <a:rPr lang="en-US" b="1" dirty="0"/>
              <a:t>Deadline</a:t>
            </a:r>
            <a:r>
              <a:rPr lang="en-US" dirty="0"/>
              <a:t>: 2133267</a:t>
            </a:r>
          </a:p>
        </p:txBody>
      </p:sp>
    </p:spTree>
    <p:extLst>
      <p:ext uri="{BB962C8B-B14F-4D97-AF65-F5344CB8AC3E}">
        <p14:creationId xmlns:p14="http://schemas.microsoft.com/office/powerpoint/2010/main" val="2352194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431BF-F8E8-53FF-C3AA-0F5CC9833296}"/>
              </a:ext>
            </a:extLst>
          </p:cNvPr>
          <p:cNvSpPr>
            <a:spLocks noGrp="1"/>
          </p:cNvSpPr>
          <p:nvPr>
            <p:ph type="title"/>
          </p:nvPr>
        </p:nvSpPr>
        <p:spPr/>
        <p:txBody>
          <a:bodyPr/>
          <a:lstStyle/>
          <a:p>
            <a:r>
              <a:rPr lang="en-US" b="1" dirty="0"/>
              <a:t>Table of Contents</a:t>
            </a:r>
          </a:p>
        </p:txBody>
      </p:sp>
      <p:sp>
        <p:nvSpPr>
          <p:cNvPr id="3" name="Content Placeholder 2">
            <a:extLst>
              <a:ext uri="{FF2B5EF4-FFF2-40B4-BE49-F238E27FC236}">
                <a16:creationId xmlns:a16="http://schemas.microsoft.com/office/drawing/2014/main" id="{C0DE62DF-C7A4-7DFD-B618-E9A9A6E039B0}"/>
              </a:ext>
            </a:extLst>
          </p:cNvPr>
          <p:cNvSpPr>
            <a:spLocks noGrp="1"/>
          </p:cNvSpPr>
          <p:nvPr>
            <p:ph idx="1"/>
          </p:nvPr>
        </p:nvSpPr>
        <p:spPr>
          <a:xfrm>
            <a:off x="1451579" y="2015732"/>
            <a:ext cx="9603275" cy="3729748"/>
          </a:xfrm>
        </p:spPr>
        <p:txBody>
          <a:bodyPr>
            <a:normAutofit fontScale="92500" lnSpcReduction="20000"/>
          </a:bodyPr>
          <a:lstStyle/>
          <a:p>
            <a:pPr algn="just"/>
            <a:r>
              <a:rPr lang="en-US" dirty="0"/>
              <a:t>Introduction</a:t>
            </a:r>
          </a:p>
          <a:p>
            <a:pPr algn="just"/>
            <a:r>
              <a:rPr lang="en-US" dirty="0"/>
              <a:t>Company Overview</a:t>
            </a:r>
          </a:p>
          <a:p>
            <a:pPr algn="just"/>
            <a:r>
              <a:rPr lang="en-US" dirty="0"/>
              <a:t>TOWS Analysis: Virgin Media</a:t>
            </a:r>
          </a:p>
          <a:p>
            <a:pPr algn="just"/>
            <a:r>
              <a:rPr lang="en-US" dirty="0"/>
              <a:t>TOWS Analysis: Airbus</a:t>
            </a:r>
          </a:p>
          <a:p>
            <a:pPr algn="just"/>
            <a:r>
              <a:rPr lang="en-US" dirty="0"/>
              <a:t>Knowledge Management System of Virgin Media</a:t>
            </a:r>
          </a:p>
          <a:p>
            <a:pPr algn="just"/>
            <a:r>
              <a:rPr lang="en-US" dirty="0"/>
              <a:t>Knowledge Management System of Airbus</a:t>
            </a:r>
          </a:p>
          <a:p>
            <a:pPr algn="just"/>
            <a:r>
              <a:rPr lang="en-US" dirty="0"/>
              <a:t>Recommendations</a:t>
            </a:r>
          </a:p>
          <a:p>
            <a:pPr algn="just"/>
            <a:r>
              <a:rPr lang="en-US" dirty="0"/>
              <a:t>Conclusion</a:t>
            </a:r>
          </a:p>
          <a:p>
            <a:pPr algn="just"/>
            <a:r>
              <a:rPr lang="en-US" dirty="0"/>
              <a:t>Reference</a:t>
            </a:r>
          </a:p>
        </p:txBody>
      </p:sp>
    </p:spTree>
    <p:extLst>
      <p:ext uri="{BB962C8B-B14F-4D97-AF65-F5344CB8AC3E}">
        <p14:creationId xmlns:p14="http://schemas.microsoft.com/office/powerpoint/2010/main" val="231025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63C1A-70F1-1BA1-4FAE-96A58DBF9718}"/>
              </a:ext>
            </a:extLst>
          </p:cNvPr>
          <p:cNvSpPr>
            <a:spLocks noGrp="1"/>
          </p:cNvSpPr>
          <p:nvPr>
            <p:ph type="title"/>
          </p:nvPr>
        </p:nvSpPr>
        <p:spPr/>
        <p:txBody>
          <a:bodyPr/>
          <a:lstStyle/>
          <a:p>
            <a:r>
              <a:rPr lang="en-US" b="1" dirty="0"/>
              <a:t>Introduction</a:t>
            </a:r>
          </a:p>
        </p:txBody>
      </p:sp>
      <p:sp>
        <p:nvSpPr>
          <p:cNvPr id="3" name="Content Placeholder 2">
            <a:extLst>
              <a:ext uri="{FF2B5EF4-FFF2-40B4-BE49-F238E27FC236}">
                <a16:creationId xmlns:a16="http://schemas.microsoft.com/office/drawing/2014/main" id="{C616DB3E-5C38-47D7-28B5-4052CB55B445}"/>
              </a:ext>
            </a:extLst>
          </p:cNvPr>
          <p:cNvSpPr>
            <a:spLocks noGrp="1"/>
          </p:cNvSpPr>
          <p:nvPr>
            <p:ph idx="1"/>
          </p:nvPr>
        </p:nvSpPr>
        <p:spPr/>
        <p:txBody>
          <a:bodyPr>
            <a:normAutofit lnSpcReduction="10000"/>
          </a:bodyPr>
          <a:lstStyle/>
          <a:p>
            <a:pPr marL="0" indent="0" algn="just">
              <a:buNone/>
            </a:pPr>
            <a:r>
              <a:rPr lang="en-US" sz="2400" dirty="0"/>
              <a:t>Knowledge management (KM) is a methodical approach of collecting, </a:t>
            </a:r>
            <a:r>
              <a:rPr lang="en-US" sz="2400" dirty="0" err="1"/>
              <a:t>organising</a:t>
            </a:r>
            <a:r>
              <a:rPr lang="en-US" sz="2400" dirty="0"/>
              <a:t>, restoring, and transferring knowledge within an </a:t>
            </a:r>
            <a:r>
              <a:rPr lang="en-US" sz="2400" dirty="0" err="1"/>
              <a:t>organisation</a:t>
            </a:r>
            <a:r>
              <a:rPr lang="en-US" sz="2400" dirty="0"/>
              <a:t> to promote learning, making a choice, and creativity. It assists firms to position themselves effectively with the use of updated information about the industry and customers. This presentation will discuss the knowledge management processes of two diverse firms, Virgin Media &amp; Airbus highlighting TOWS analysis and potential recommendations that the businesses could employ have a better decision-making process.</a:t>
            </a:r>
          </a:p>
        </p:txBody>
      </p:sp>
    </p:spTree>
    <p:extLst>
      <p:ext uri="{BB962C8B-B14F-4D97-AF65-F5344CB8AC3E}">
        <p14:creationId xmlns:p14="http://schemas.microsoft.com/office/powerpoint/2010/main" val="2242818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0FB53-9ED8-BBD5-8391-385C311EB0AA}"/>
              </a:ext>
            </a:extLst>
          </p:cNvPr>
          <p:cNvSpPr>
            <a:spLocks noGrp="1"/>
          </p:cNvSpPr>
          <p:nvPr>
            <p:ph type="title"/>
          </p:nvPr>
        </p:nvSpPr>
        <p:spPr/>
        <p:txBody>
          <a:bodyPr/>
          <a:lstStyle/>
          <a:p>
            <a:r>
              <a:rPr lang="en-US" b="1" dirty="0"/>
              <a:t>Company Overview</a:t>
            </a:r>
          </a:p>
        </p:txBody>
      </p:sp>
      <p:sp>
        <p:nvSpPr>
          <p:cNvPr id="3" name="Content Placeholder 2">
            <a:extLst>
              <a:ext uri="{FF2B5EF4-FFF2-40B4-BE49-F238E27FC236}">
                <a16:creationId xmlns:a16="http://schemas.microsoft.com/office/drawing/2014/main" id="{85C248D1-5B98-1DD5-9420-1B809FA9AE17}"/>
              </a:ext>
            </a:extLst>
          </p:cNvPr>
          <p:cNvSpPr>
            <a:spLocks noGrp="1"/>
          </p:cNvSpPr>
          <p:nvPr>
            <p:ph idx="1"/>
          </p:nvPr>
        </p:nvSpPr>
        <p:spPr>
          <a:xfrm>
            <a:off x="6294120" y="3239772"/>
            <a:ext cx="5626766" cy="2728381"/>
          </a:xfrm>
        </p:spPr>
        <p:txBody>
          <a:bodyPr>
            <a:noAutofit/>
          </a:bodyPr>
          <a:lstStyle/>
          <a:p>
            <a:pPr marL="0" indent="0" algn="just">
              <a:lnSpc>
                <a:spcPct val="100000"/>
              </a:lnSpc>
              <a:buNone/>
            </a:pPr>
            <a:r>
              <a:rPr lang="en-US" sz="2200" dirty="0"/>
              <a:t>Airbus, a global aerospace corporation, concentrates in the design, production, and shipping of aviation infrastructure and both commercial and </a:t>
            </a:r>
            <a:r>
              <a:rPr lang="en-US" sz="2200" dirty="0" err="1"/>
              <a:t>defence</a:t>
            </a:r>
            <a:r>
              <a:rPr lang="en-US" sz="2200" dirty="0"/>
              <a:t>-related aircraft (</a:t>
            </a:r>
            <a:r>
              <a:rPr lang="en-US" sz="2200" kern="0" dirty="0">
                <a:effectLst/>
                <a:ea typeface="Times New Roman" panose="02020603050405020304" pitchFamily="18" charset="0"/>
                <a:cs typeface="Times New Roman" panose="02020603050405020304" pitchFamily="18" charset="0"/>
              </a:rPr>
              <a:t>Airbus,2023)</a:t>
            </a:r>
            <a:r>
              <a:rPr lang="en-US" sz="2200" dirty="0"/>
              <a:t>. Since commencing manufacturing in 1970, Airbus has expanded to become one of the largest aerospace firms in the world. </a:t>
            </a:r>
          </a:p>
        </p:txBody>
      </p:sp>
      <p:sp>
        <p:nvSpPr>
          <p:cNvPr id="4" name="Content Placeholder 2">
            <a:extLst>
              <a:ext uri="{FF2B5EF4-FFF2-40B4-BE49-F238E27FC236}">
                <a16:creationId xmlns:a16="http://schemas.microsoft.com/office/drawing/2014/main" id="{F82F5F55-2E17-9DDB-05C1-C1B585EE0A27}"/>
              </a:ext>
            </a:extLst>
          </p:cNvPr>
          <p:cNvSpPr txBox="1">
            <a:spLocks/>
          </p:cNvSpPr>
          <p:nvPr/>
        </p:nvSpPr>
        <p:spPr>
          <a:xfrm>
            <a:off x="271114" y="3239772"/>
            <a:ext cx="5455919" cy="2813709"/>
          </a:xfrm>
          <a:prstGeom prst="rect">
            <a:avLst/>
          </a:prstGeom>
        </p:spPr>
        <p:txBody>
          <a:bodyPr vert="horz" lIns="91440" tIns="45720" rIns="91440" bIns="45720" rtlCol="0" anchor="t">
            <a:no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lgn="just">
              <a:buNone/>
            </a:pPr>
            <a:r>
              <a:rPr lang="en-US" sz="2200" dirty="0"/>
              <a:t>Virgin Media was founded in 2006, and ever since then, it has dominated the British telecoms market (</a:t>
            </a:r>
            <a:r>
              <a:rPr lang="en-US" sz="2200" dirty="0">
                <a:effectLst/>
                <a:ea typeface="Times New Roman" panose="02020603050405020304" pitchFamily="18" charset="0"/>
              </a:rPr>
              <a:t>Virgin Media, 2023)</a:t>
            </a:r>
            <a:r>
              <a:rPr lang="en-US" sz="2200" dirty="0"/>
              <a:t>. The "quad-play" industry was created by this company, which offers high-speed Internet access, digital cable television, and mobile phone services to its consumers.</a:t>
            </a:r>
          </a:p>
        </p:txBody>
      </p:sp>
      <p:pic>
        <p:nvPicPr>
          <p:cNvPr id="5" name="Picture 4" descr="Virgin Media investing £3bn on improving its fibre-optic broadband ...">
            <a:extLst>
              <a:ext uri="{FF2B5EF4-FFF2-40B4-BE49-F238E27FC236}">
                <a16:creationId xmlns:a16="http://schemas.microsoft.com/office/drawing/2014/main" id="{18451F18-D82C-27A5-5A19-0DCC54452FC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2998" t="21527" r="9001" b="20611"/>
          <a:stretch/>
        </p:blipFill>
        <p:spPr bwMode="auto">
          <a:xfrm>
            <a:off x="2132933" y="2035808"/>
            <a:ext cx="1732280" cy="1079500"/>
          </a:xfrm>
          <a:prstGeom prst="rect">
            <a:avLst/>
          </a:prstGeom>
          <a:noFill/>
          <a:ln>
            <a:noFill/>
          </a:ln>
          <a:extLst>
            <a:ext uri="{53640926-AAD7-44D8-BBD7-CCE9431645EC}">
              <a14:shadowObscured xmlns:a14="http://schemas.microsoft.com/office/drawing/2010/main"/>
            </a:ext>
          </a:extLst>
        </p:spPr>
      </p:pic>
      <p:pic>
        <p:nvPicPr>
          <p:cNvPr id="6" name="Picture 5" descr="My Logo Pictures: Airbus Logos">
            <a:extLst>
              <a:ext uri="{FF2B5EF4-FFF2-40B4-BE49-F238E27FC236}">
                <a16:creationId xmlns:a16="http://schemas.microsoft.com/office/drawing/2014/main" id="{C3980EA6-1B0A-9C4C-FDB6-DB708B4B9E3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58862" y="2035808"/>
            <a:ext cx="1206264" cy="955677"/>
          </a:xfrm>
          <a:prstGeom prst="rect">
            <a:avLst/>
          </a:prstGeom>
          <a:noFill/>
          <a:ln>
            <a:noFill/>
          </a:ln>
        </p:spPr>
      </p:pic>
    </p:spTree>
    <p:extLst>
      <p:ext uri="{BB962C8B-B14F-4D97-AF65-F5344CB8AC3E}">
        <p14:creationId xmlns:p14="http://schemas.microsoft.com/office/powerpoint/2010/main" val="3697903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75D40-DEA6-C525-46CA-2FC2FF3660BE}"/>
              </a:ext>
            </a:extLst>
          </p:cNvPr>
          <p:cNvSpPr>
            <a:spLocks noGrp="1"/>
          </p:cNvSpPr>
          <p:nvPr>
            <p:ph type="title"/>
          </p:nvPr>
        </p:nvSpPr>
        <p:spPr/>
        <p:txBody>
          <a:bodyPr>
            <a:normAutofit/>
          </a:bodyPr>
          <a:lstStyle/>
          <a:p>
            <a:r>
              <a:rPr lang="en-US" b="1" dirty="0"/>
              <a:t>TOWS Analysis: Virgin Media</a:t>
            </a:r>
          </a:p>
        </p:txBody>
      </p:sp>
      <p:graphicFrame>
        <p:nvGraphicFramePr>
          <p:cNvPr id="4" name="Table 4">
            <a:extLst>
              <a:ext uri="{FF2B5EF4-FFF2-40B4-BE49-F238E27FC236}">
                <a16:creationId xmlns:a16="http://schemas.microsoft.com/office/drawing/2014/main" id="{A8F8A9D6-B862-1C6D-004C-7D9F2837EBE2}"/>
              </a:ext>
            </a:extLst>
          </p:cNvPr>
          <p:cNvGraphicFramePr>
            <a:graphicFrameLocks noGrp="1"/>
          </p:cNvGraphicFramePr>
          <p:nvPr>
            <p:ph idx="1"/>
            <p:extLst>
              <p:ext uri="{D42A27DB-BD31-4B8C-83A1-F6EECF244321}">
                <p14:modId xmlns:p14="http://schemas.microsoft.com/office/powerpoint/2010/main" val="555312627"/>
              </p:ext>
            </p:extLst>
          </p:nvPr>
        </p:nvGraphicFramePr>
        <p:xfrm>
          <a:off x="1511300" y="2349500"/>
          <a:ext cx="9543554" cy="3301347"/>
        </p:xfrm>
        <a:graphic>
          <a:graphicData uri="http://schemas.openxmlformats.org/drawingml/2006/table">
            <a:tbl>
              <a:tblPr firstRow="1" bandRow="1">
                <a:tableStyleId>{616DA210-FB5B-4158-B5E0-FEB733F419BA}</a:tableStyleId>
              </a:tblPr>
              <a:tblGrid>
                <a:gridCol w="4771777">
                  <a:extLst>
                    <a:ext uri="{9D8B030D-6E8A-4147-A177-3AD203B41FA5}">
                      <a16:colId xmlns:a16="http://schemas.microsoft.com/office/drawing/2014/main" val="3105181440"/>
                    </a:ext>
                  </a:extLst>
                </a:gridCol>
                <a:gridCol w="4771777">
                  <a:extLst>
                    <a:ext uri="{9D8B030D-6E8A-4147-A177-3AD203B41FA5}">
                      <a16:colId xmlns:a16="http://schemas.microsoft.com/office/drawing/2014/main" val="2918304640"/>
                    </a:ext>
                  </a:extLst>
                </a:gridCol>
              </a:tblGrid>
              <a:tr h="1684673">
                <a:tc>
                  <a:txBody>
                    <a:bodyPr/>
                    <a:lstStyle/>
                    <a:p>
                      <a:r>
                        <a:rPr lang="en-US" dirty="0"/>
                        <a:t>Strengths:</a:t>
                      </a:r>
                    </a:p>
                    <a:p>
                      <a:r>
                        <a:rPr lang="en-US" sz="1800" b="0" kern="1200" dirty="0">
                          <a:solidFill>
                            <a:schemeClr val="tx1"/>
                          </a:solidFill>
                          <a:effectLst/>
                          <a:latin typeface="+mn-lt"/>
                          <a:ea typeface="+mn-ea"/>
                          <a:cs typeface="+mn-cs"/>
                        </a:rPr>
                        <a:t>Popular brand image</a:t>
                      </a:r>
                    </a:p>
                    <a:p>
                      <a:r>
                        <a:rPr lang="en-US" sz="1800" b="0" kern="1200" dirty="0">
                          <a:solidFill>
                            <a:schemeClr val="tx1"/>
                          </a:solidFill>
                          <a:effectLst/>
                          <a:latin typeface="+mn-lt"/>
                          <a:ea typeface="+mn-ea"/>
                          <a:cs typeface="+mn-cs"/>
                        </a:rPr>
                        <a:t>Diverse product portfolio</a:t>
                      </a:r>
                    </a:p>
                    <a:p>
                      <a:r>
                        <a:rPr lang="en-US" sz="1800" b="0" kern="1200" dirty="0">
                          <a:solidFill>
                            <a:schemeClr val="tx1"/>
                          </a:solidFill>
                          <a:effectLst/>
                          <a:latin typeface="+mn-lt"/>
                          <a:ea typeface="+mn-ea"/>
                          <a:cs typeface="+mn-cs"/>
                        </a:rPr>
                        <a:t>Wide range of customers (</a:t>
                      </a:r>
                      <a:r>
                        <a:rPr lang="en-US" sz="1800" b="0" kern="100" dirty="0">
                          <a:solidFill>
                            <a:srgbClr val="222222"/>
                          </a:solidFill>
                          <a:effectLst/>
                          <a:ea typeface="Calibri" panose="020F0502020204030204" pitchFamily="34" charset="0"/>
                          <a:cs typeface="Times New Roman" panose="02020603050405020304" pitchFamily="18" charset="0"/>
                        </a:rPr>
                        <a:t>Herschel and Jones, 2015)</a:t>
                      </a:r>
                      <a:endParaRPr lang="en-US" sz="1800" b="0" kern="1200" dirty="0">
                        <a:solidFill>
                          <a:schemeClr val="tx1"/>
                        </a:solidFill>
                        <a:effectLst/>
                        <a:latin typeface="+mn-lt"/>
                        <a:ea typeface="+mn-ea"/>
                        <a:cs typeface="+mn-cs"/>
                      </a:endParaRPr>
                    </a:p>
                    <a:p>
                      <a:r>
                        <a:rPr lang="en-US" sz="1800" b="0" kern="1200" dirty="0">
                          <a:solidFill>
                            <a:schemeClr val="tx1"/>
                          </a:solidFill>
                          <a:effectLst/>
                          <a:latin typeface="+mn-lt"/>
                          <a:ea typeface="+mn-ea"/>
                          <a:cs typeface="+mn-cs"/>
                        </a:rPr>
                        <a:t>Innovative technologies and devices</a:t>
                      </a:r>
                      <a:endParaRPr lang="en-US" b="0" dirty="0"/>
                    </a:p>
                  </a:txBody>
                  <a:tcPr/>
                </a:tc>
                <a:tc>
                  <a:txBody>
                    <a:bodyPr/>
                    <a:lstStyle/>
                    <a:p>
                      <a:r>
                        <a:rPr lang="en-US" dirty="0"/>
                        <a:t>Weaknesses:</a:t>
                      </a:r>
                    </a:p>
                    <a:p>
                      <a:r>
                        <a:rPr lang="en-US" b="0" dirty="0"/>
                        <a:t>Higher rivalry</a:t>
                      </a:r>
                    </a:p>
                    <a:p>
                      <a:r>
                        <a:rPr lang="en-US" b="0" dirty="0"/>
                        <a:t>Weak customer service </a:t>
                      </a:r>
                    </a:p>
                    <a:p>
                      <a:r>
                        <a:rPr lang="en-US" b="0" dirty="0"/>
                        <a:t>High pricing of products</a:t>
                      </a:r>
                    </a:p>
                    <a:p>
                      <a:endParaRPr lang="en-US" b="0" dirty="0"/>
                    </a:p>
                  </a:txBody>
                  <a:tcPr/>
                </a:tc>
                <a:extLst>
                  <a:ext uri="{0D108BD9-81ED-4DB2-BD59-A6C34878D82A}">
                    <a16:rowId xmlns:a16="http://schemas.microsoft.com/office/drawing/2014/main" val="3614373238"/>
                  </a:ext>
                </a:extLst>
              </a:tr>
              <a:tr h="1563987">
                <a:tc>
                  <a:txBody>
                    <a:bodyPr/>
                    <a:lstStyle/>
                    <a:p>
                      <a:r>
                        <a:rPr lang="en-US" b="1" dirty="0"/>
                        <a:t>Opportunities</a:t>
                      </a:r>
                      <a:r>
                        <a:rPr lang="en-US" dirty="0"/>
                        <a:t>:</a:t>
                      </a:r>
                    </a:p>
                    <a:p>
                      <a:r>
                        <a:rPr lang="en-US" dirty="0"/>
                        <a:t>Digital transformation </a:t>
                      </a:r>
                    </a:p>
                    <a:p>
                      <a:r>
                        <a:rPr lang="en-US" dirty="0"/>
                        <a:t>Collaborations and alliances</a:t>
                      </a:r>
                    </a:p>
                    <a:p>
                      <a:r>
                        <a:rPr lang="en-US" dirty="0"/>
                        <a:t>New market expansion</a:t>
                      </a:r>
                    </a:p>
                  </a:txBody>
                  <a:tcPr/>
                </a:tc>
                <a:tc>
                  <a:txBody>
                    <a:bodyPr/>
                    <a:lstStyle/>
                    <a:p>
                      <a:r>
                        <a:rPr lang="en-US" b="1" dirty="0"/>
                        <a:t>Threats</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Regulatory obstacles </a:t>
                      </a:r>
                    </a:p>
                    <a:p>
                      <a:r>
                        <a:rPr lang="en-US" dirty="0"/>
                        <a:t>Data Privacy &amp; confidentiality issues</a:t>
                      </a:r>
                    </a:p>
                  </a:txBody>
                  <a:tcPr/>
                </a:tc>
                <a:extLst>
                  <a:ext uri="{0D108BD9-81ED-4DB2-BD59-A6C34878D82A}">
                    <a16:rowId xmlns:a16="http://schemas.microsoft.com/office/drawing/2014/main" val="1453060465"/>
                  </a:ext>
                </a:extLst>
              </a:tr>
            </a:tbl>
          </a:graphicData>
        </a:graphic>
      </p:graphicFrame>
    </p:spTree>
    <p:extLst>
      <p:ext uri="{BB962C8B-B14F-4D97-AF65-F5344CB8AC3E}">
        <p14:creationId xmlns:p14="http://schemas.microsoft.com/office/powerpoint/2010/main" val="2431075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D2618-ECA3-F0FF-A657-1CBB27C23141}"/>
              </a:ext>
            </a:extLst>
          </p:cNvPr>
          <p:cNvSpPr>
            <a:spLocks noGrp="1"/>
          </p:cNvSpPr>
          <p:nvPr>
            <p:ph type="title"/>
          </p:nvPr>
        </p:nvSpPr>
        <p:spPr/>
        <p:txBody>
          <a:bodyPr>
            <a:normAutofit/>
          </a:bodyPr>
          <a:lstStyle/>
          <a:p>
            <a:r>
              <a:rPr lang="en-US" b="1" dirty="0"/>
              <a:t>TOWS Analysis: Airbus</a:t>
            </a:r>
          </a:p>
        </p:txBody>
      </p:sp>
      <p:graphicFrame>
        <p:nvGraphicFramePr>
          <p:cNvPr id="4" name="Table 4">
            <a:extLst>
              <a:ext uri="{FF2B5EF4-FFF2-40B4-BE49-F238E27FC236}">
                <a16:creationId xmlns:a16="http://schemas.microsoft.com/office/drawing/2014/main" id="{50439574-F762-F226-7978-5696F40BB474}"/>
              </a:ext>
            </a:extLst>
          </p:cNvPr>
          <p:cNvGraphicFramePr>
            <a:graphicFrameLocks noGrp="1"/>
          </p:cNvGraphicFramePr>
          <p:nvPr>
            <p:ph idx="1"/>
            <p:extLst>
              <p:ext uri="{D42A27DB-BD31-4B8C-83A1-F6EECF244321}">
                <p14:modId xmlns:p14="http://schemas.microsoft.com/office/powerpoint/2010/main" val="3755515749"/>
              </p:ext>
            </p:extLst>
          </p:nvPr>
        </p:nvGraphicFramePr>
        <p:xfrm>
          <a:off x="1511300" y="2349500"/>
          <a:ext cx="9543554" cy="3301347"/>
        </p:xfrm>
        <a:graphic>
          <a:graphicData uri="http://schemas.openxmlformats.org/drawingml/2006/table">
            <a:tbl>
              <a:tblPr firstRow="1" bandRow="1">
                <a:tableStyleId>{616DA210-FB5B-4158-B5E0-FEB733F419BA}</a:tableStyleId>
              </a:tblPr>
              <a:tblGrid>
                <a:gridCol w="4771777">
                  <a:extLst>
                    <a:ext uri="{9D8B030D-6E8A-4147-A177-3AD203B41FA5}">
                      <a16:colId xmlns:a16="http://schemas.microsoft.com/office/drawing/2014/main" val="3105181440"/>
                    </a:ext>
                  </a:extLst>
                </a:gridCol>
                <a:gridCol w="4771777">
                  <a:extLst>
                    <a:ext uri="{9D8B030D-6E8A-4147-A177-3AD203B41FA5}">
                      <a16:colId xmlns:a16="http://schemas.microsoft.com/office/drawing/2014/main" val="2918304640"/>
                    </a:ext>
                  </a:extLst>
                </a:gridCol>
              </a:tblGrid>
              <a:tr h="1684673">
                <a:tc>
                  <a:txBody>
                    <a:bodyPr/>
                    <a:lstStyle/>
                    <a:p>
                      <a:r>
                        <a:rPr lang="en-US" dirty="0"/>
                        <a:t>Strengths:</a:t>
                      </a:r>
                    </a:p>
                    <a:p>
                      <a:r>
                        <a:rPr lang="en-US" b="0" dirty="0"/>
                        <a:t>Global market leader</a:t>
                      </a:r>
                    </a:p>
                    <a:p>
                      <a:r>
                        <a:rPr lang="en-US" b="0" dirty="0"/>
                        <a:t>Strong brand image</a:t>
                      </a:r>
                    </a:p>
                    <a:p>
                      <a:r>
                        <a:rPr lang="en-US" b="0" dirty="0"/>
                        <a:t>Innovative R&amp;D process</a:t>
                      </a:r>
                    </a:p>
                    <a:p>
                      <a:r>
                        <a:rPr lang="en-US" b="0" dirty="0"/>
                        <a:t>Massive supply chain network</a:t>
                      </a:r>
                    </a:p>
                    <a:p>
                      <a:endParaRPr lang="en-US" b="0" dirty="0"/>
                    </a:p>
                  </a:txBody>
                  <a:tcPr/>
                </a:tc>
                <a:tc>
                  <a:txBody>
                    <a:bodyPr/>
                    <a:lstStyle/>
                    <a:p>
                      <a:r>
                        <a:rPr lang="en-US" dirty="0"/>
                        <a:t>Weaknesses:</a:t>
                      </a:r>
                    </a:p>
                    <a:p>
                      <a:r>
                        <a:rPr lang="en-US" b="0" dirty="0"/>
                        <a:t>High reliance of B2B segment</a:t>
                      </a:r>
                    </a:p>
                    <a:p>
                      <a:r>
                        <a:rPr lang="en-US" b="0" dirty="0"/>
                        <a:t>Increasing operational expenses</a:t>
                      </a:r>
                    </a:p>
                    <a:p>
                      <a:r>
                        <a:rPr lang="en-US" b="0" dirty="0"/>
                        <a:t>High environmental obstacles (</a:t>
                      </a:r>
                      <a:r>
                        <a:rPr lang="en-US" sz="1800" b="0" kern="100" dirty="0" err="1">
                          <a:solidFill>
                            <a:srgbClr val="222222"/>
                          </a:solidFill>
                          <a:effectLst/>
                          <a:ea typeface="Calibri" panose="020F0502020204030204" pitchFamily="34" charset="0"/>
                          <a:cs typeface="Times New Roman" panose="02020603050405020304" pitchFamily="18" charset="0"/>
                        </a:rPr>
                        <a:t>Litvaj</a:t>
                      </a:r>
                      <a:r>
                        <a:rPr lang="en-US" sz="1800" b="0" kern="100" dirty="0">
                          <a:solidFill>
                            <a:srgbClr val="222222"/>
                          </a:solidFill>
                          <a:effectLst/>
                          <a:ea typeface="Calibri" panose="020F0502020204030204" pitchFamily="34" charset="0"/>
                          <a:cs typeface="Times New Roman" panose="02020603050405020304" pitchFamily="18" charset="0"/>
                        </a:rPr>
                        <a:t> and </a:t>
                      </a:r>
                      <a:r>
                        <a:rPr lang="en-US" sz="1800" b="0" kern="100" dirty="0" err="1">
                          <a:solidFill>
                            <a:srgbClr val="222222"/>
                          </a:solidFill>
                          <a:effectLst/>
                          <a:ea typeface="Calibri" panose="020F0502020204030204" pitchFamily="34" charset="0"/>
                          <a:cs typeface="Times New Roman" panose="02020603050405020304" pitchFamily="18" charset="0"/>
                        </a:rPr>
                        <a:t>Stancekova</a:t>
                      </a:r>
                      <a:r>
                        <a:rPr lang="en-US" sz="1800" b="0" kern="100" dirty="0">
                          <a:solidFill>
                            <a:srgbClr val="222222"/>
                          </a:solidFill>
                          <a:effectLst/>
                          <a:ea typeface="Calibri" panose="020F0502020204030204" pitchFamily="34" charset="0"/>
                          <a:cs typeface="Times New Roman" panose="02020603050405020304" pitchFamily="18" charset="0"/>
                        </a:rPr>
                        <a:t>, 2015)</a:t>
                      </a:r>
                      <a:endParaRPr lang="en-US" b="0" dirty="0"/>
                    </a:p>
                  </a:txBody>
                  <a:tcPr/>
                </a:tc>
                <a:extLst>
                  <a:ext uri="{0D108BD9-81ED-4DB2-BD59-A6C34878D82A}">
                    <a16:rowId xmlns:a16="http://schemas.microsoft.com/office/drawing/2014/main" val="3614373238"/>
                  </a:ext>
                </a:extLst>
              </a:tr>
              <a:tr h="1563987">
                <a:tc>
                  <a:txBody>
                    <a:bodyPr/>
                    <a:lstStyle/>
                    <a:p>
                      <a:r>
                        <a:rPr lang="en-US" b="1" dirty="0"/>
                        <a:t>Opportunities</a:t>
                      </a:r>
                      <a:r>
                        <a:rPr lang="en-US" dirty="0"/>
                        <a:t>:</a:t>
                      </a:r>
                    </a:p>
                    <a:p>
                      <a:r>
                        <a:rPr lang="en-US" dirty="0"/>
                        <a:t>Technological developments </a:t>
                      </a:r>
                    </a:p>
                    <a:p>
                      <a:r>
                        <a:rPr lang="en-US" dirty="0"/>
                        <a:t>Collaborations and alliances</a:t>
                      </a:r>
                    </a:p>
                    <a:p>
                      <a:r>
                        <a:rPr lang="en-US" dirty="0"/>
                        <a:t>New market expansion</a:t>
                      </a:r>
                    </a:p>
                  </a:txBody>
                  <a:tcPr/>
                </a:tc>
                <a:tc>
                  <a:txBody>
                    <a:bodyPr/>
                    <a:lstStyle/>
                    <a:p>
                      <a:r>
                        <a:rPr lang="en-US" b="1" dirty="0"/>
                        <a:t>Threats</a:t>
                      </a:r>
                      <a:r>
                        <a:rPr lang="en-US" dirty="0"/>
                        <a:t>:</a:t>
                      </a:r>
                    </a:p>
                    <a:p>
                      <a:r>
                        <a:rPr lang="en-US" dirty="0"/>
                        <a:t>Increased competition</a:t>
                      </a:r>
                    </a:p>
                    <a:p>
                      <a:r>
                        <a:rPr lang="en-US" dirty="0"/>
                        <a:t>Regulatory challenges</a:t>
                      </a:r>
                    </a:p>
                    <a:p>
                      <a:endParaRPr lang="en-US" dirty="0"/>
                    </a:p>
                  </a:txBody>
                  <a:tcPr/>
                </a:tc>
                <a:extLst>
                  <a:ext uri="{0D108BD9-81ED-4DB2-BD59-A6C34878D82A}">
                    <a16:rowId xmlns:a16="http://schemas.microsoft.com/office/drawing/2014/main" val="1453060465"/>
                  </a:ext>
                </a:extLst>
              </a:tr>
            </a:tbl>
          </a:graphicData>
        </a:graphic>
      </p:graphicFrame>
    </p:spTree>
    <p:extLst>
      <p:ext uri="{BB962C8B-B14F-4D97-AF65-F5344CB8AC3E}">
        <p14:creationId xmlns:p14="http://schemas.microsoft.com/office/powerpoint/2010/main" val="2341909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EA687-3042-97C8-2470-34E8C7458AD9}"/>
              </a:ext>
            </a:extLst>
          </p:cNvPr>
          <p:cNvSpPr>
            <a:spLocks noGrp="1"/>
          </p:cNvSpPr>
          <p:nvPr>
            <p:ph type="title"/>
          </p:nvPr>
        </p:nvSpPr>
        <p:spPr/>
        <p:txBody>
          <a:bodyPr>
            <a:normAutofit/>
          </a:bodyPr>
          <a:lstStyle/>
          <a:p>
            <a:r>
              <a:rPr lang="en-US" b="1" dirty="0"/>
              <a:t>Knowledge Management System of Virgin Media</a:t>
            </a:r>
          </a:p>
        </p:txBody>
      </p:sp>
      <p:graphicFrame>
        <p:nvGraphicFramePr>
          <p:cNvPr id="5" name="Content Placeholder 4">
            <a:extLst>
              <a:ext uri="{FF2B5EF4-FFF2-40B4-BE49-F238E27FC236}">
                <a16:creationId xmlns:a16="http://schemas.microsoft.com/office/drawing/2014/main" id="{8C83ECCE-2CC0-72E8-9D8B-B7FE2D3553D1}"/>
              </a:ext>
            </a:extLst>
          </p:cNvPr>
          <p:cNvGraphicFramePr>
            <a:graphicFrameLocks noGrp="1"/>
          </p:cNvGraphicFramePr>
          <p:nvPr>
            <p:ph idx="1"/>
            <p:extLst>
              <p:ext uri="{D42A27DB-BD31-4B8C-83A1-F6EECF244321}">
                <p14:modId xmlns:p14="http://schemas.microsoft.com/office/powerpoint/2010/main" val="2261136603"/>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1426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23BE0-EEEA-0199-1BE8-4746ED27E81B}"/>
              </a:ext>
            </a:extLst>
          </p:cNvPr>
          <p:cNvSpPr>
            <a:spLocks noGrp="1"/>
          </p:cNvSpPr>
          <p:nvPr>
            <p:ph type="title"/>
          </p:nvPr>
        </p:nvSpPr>
        <p:spPr/>
        <p:txBody>
          <a:bodyPr>
            <a:normAutofit/>
          </a:bodyPr>
          <a:lstStyle/>
          <a:p>
            <a:r>
              <a:rPr lang="en-US" b="1" dirty="0"/>
              <a:t>Knowledge Management System of Airbus</a:t>
            </a:r>
          </a:p>
        </p:txBody>
      </p:sp>
      <p:graphicFrame>
        <p:nvGraphicFramePr>
          <p:cNvPr id="4" name="Content Placeholder 3">
            <a:extLst>
              <a:ext uri="{FF2B5EF4-FFF2-40B4-BE49-F238E27FC236}">
                <a16:creationId xmlns:a16="http://schemas.microsoft.com/office/drawing/2014/main" id="{BE7A827F-D555-F8B8-D2D7-482071B19B09}"/>
              </a:ext>
            </a:extLst>
          </p:cNvPr>
          <p:cNvGraphicFramePr>
            <a:graphicFrameLocks noGrp="1"/>
          </p:cNvGraphicFramePr>
          <p:nvPr>
            <p:ph idx="1"/>
            <p:extLst>
              <p:ext uri="{D42A27DB-BD31-4B8C-83A1-F6EECF244321}">
                <p14:modId xmlns:p14="http://schemas.microsoft.com/office/powerpoint/2010/main" val="2227600925"/>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3046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E2523-D13B-C5B5-C3A2-123C7C2EDEC2}"/>
              </a:ext>
            </a:extLst>
          </p:cNvPr>
          <p:cNvSpPr>
            <a:spLocks noGrp="1"/>
          </p:cNvSpPr>
          <p:nvPr>
            <p:ph type="title"/>
          </p:nvPr>
        </p:nvSpPr>
        <p:spPr/>
        <p:txBody>
          <a:bodyPr/>
          <a:lstStyle/>
          <a:p>
            <a:r>
              <a:rPr lang="en-US" b="1" dirty="0"/>
              <a:t>Recommendations</a:t>
            </a:r>
          </a:p>
        </p:txBody>
      </p:sp>
      <p:graphicFrame>
        <p:nvGraphicFramePr>
          <p:cNvPr id="4" name="Content Placeholder 3">
            <a:extLst>
              <a:ext uri="{FF2B5EF4-FFF2-40B4-BE49-F238E27FC236}">
                <a16:creationId xmlns:a16="http://schemas.microsoft.com/office/drawing/2014/main" id="{9DA4A260-5A94-E100-7EFD-724C450538F3}"/>
              </a:ext>
            </a:extLst>
          </p:cNvPr>
          <p:cNvGraphicFramePr>
            <a:graphicFrameLocks noGrp="1"/>
          </p:cNvGraphicFramePr>
          <p:nvPr>
            <p:ph idx="1"/>
            <p:extLst>
              <p:ext uri="{D42A27DB-BD31-4B8C-83A1-F6EECF244321}">
                <p14:modId xmlns:p14="http://schemas.microsoft.com/office/powerpoint/2010/main" val="2107843352"/>
              </p:ext>
            </p:extLst>
          </p:nvPr>
        </p:nvGraphicFramePr>
        <p:xfrm>
          <a:off x="1451579" y="1983783"/>
          <a:ext cx="9603275" cy="3482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8870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DAFC6-9C15-D24C-F58C-B76FA5D78B33}"/>
              </a:ext>
            </a:extLst>
          </p:cNvPr>
          <p:cNvSpPr>
            <a:spLocks noGrp="1"/>
          </p:cNvSpPr>
          <p:nvPr>
            <p:ph type="title"/>
          </p:nvPr>
        </p:nvSpPr>
        <p:spPr/>
        <p:txBody>
          <a:bodyPr/>
          <a:lstStyle/>
          <a:p>
            <a:r>
              <a:rPr lang="en-US" b="1" dirty="0"/>
              <a:t>Conclusion</a:t>
            </a:r>
          </a:p>
        </p:txBody>
      </p:sp>
      <p:sp>
        <p:nvSpPr>
          <p:cNvPr id="3" name="Content Placeholder 2">
            <a:extLst>
              <a:ext uri="{FF2B5EF4-FFF2-40B4-BE49-F238E27FC236}">
                <a16:creationId xmlns:a16="http://schemas.microsoft.com/office/drawing/2014/main" id="{97E7C944-35C6-C9BD-728B-07DCE8D9FC2C}"/>
              </a:ext>
            </a:extLst>
          </p:cNvPr>
          <p:cNvSpPr>
            <a:spLocks noGrp="1"/>
          </p:cNvSpPr>
          <p:nvPr>
            <p:ph idx="1"/>
          </p:nvPr>
        </p:nvSpPr>
        <p:spPr/>
        <p:txBody>
          <a:bodyPr>
            <a:normAutofit/>
          </a:bodyPr>
          <a:lstStyle/>
          <a:p>
            <a:pPr marL="0" indent="0" algn="just">
              <a:buNone/>
            </a:pPr>
            <a:r>
              <a:rPr lang="en-US" sz="2200" dirty="0"/>
              <a:t>Both Airbus and Virgin Media need to invest in training and development </a:t>
            </a:r>
            <a:r>
              <a:rPr lang="en-US" sz="2200" dirty="0" err="1"/>
              <a:t>programmes</a:t>
            </a:r>
            <a:r>
              <a:rPr lang="en-US" sz="2200" dirty="0"/>
              <a:t>, KMSs with solid frameworks, improved data and research management, the preservation of corporate knowledge, and the free flow of ideas among staff if they want to succeed in the long run (</a:t>
            </a:r>
            <a:r>
              <a:rPr lang="en-US" sz="2200" kern="100" dirty="0" err="1">
                <a:solidFill>
                  <a:srgbClr val="222222"/>
                </a:solidFill>
                <a:effectLst/>
                <a:ea typeface="Calibri" panose="020F0502020204030204" pitchFamily="34" charset="0"/>
                <a:cs typeface="Times New Roman" panose="02020603050405020304" pitchFamily="18" charset="0"/>
              </a:rPr>
              <a:t>Weihrich</a:t>
            </a:r>
            <a:r>
              <a:rPr lang="en-US" sz="2200" kern="100" dirty="0">
                <a:solidFill>
                  <a:srgbClr val="222222"/>
                </a:solidFill>
                <a:effectLst/>
                <a:ea typeface="Calibri" panose="020F0502020204030204" pitchFamily="34" charset="0"/>
                <a:cs typeface="Times New Roman" panose="02020603050405020304" pitchFamily="18" charset="0"/>
              </a:rPr>
              <a:t>, 2019)</a:t>
            </a:r>
            <a:r>
              <a:rPr lang="en-US" sz="2200" dirty="0"/>
              <a:t>. Both companies would benefit from defining Key Performance Indicators (KPIs) and drawing explicit connections between their KM efforts and their overarching business goals in order to more accurately evaluate the success of their KMS.</a:t>
            </a:r>
          </a:p>
        </p:txBody>
      </p:sp>
    </p:spTree>
    <p:extLst>
      <p:ext uri="{BB962C8B-B14F-4D97-AF65-F5344CB8AC3E}">
        <p14:creationId xmlns:p14="http://schemas.microsoft.com/office/powerpoint/2010/main" val="1292852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D909-76DF-DB6F-8144-461CF746D642}"/>
              </a:ext>
            </a:extLst>
          </p:cNvPr>
          <p:cNvSpPr>
            <a:spLocks noGrp="1"/>
          </p:cNvSpPr>
          <p:nvPr>
            <p:ph type="title"/>
          </p:nvPr>
        </p:nvSpPr>
        <p:spPr/>
        <p:txBody>
          <a:bodyPr/>
          <a:lstStyle/>
          <a:p>
            <a:r>
              <a:rPr lang="en-US" b="1" dirty="0"/>
              <a:t>Reference</a:t>
            </a:r>
          </a:p>
        </p:txBody>
      </p:sp>
      <p:sp>
        <p:nvSpPr>
          <p:cNvPr id="3" name="Content Placeholder 2">
            <a:extLst>
              <a:ext uri="{FF2B5EF4-FFF2-40B4-BE49-F238E27FC236}">
                <a16:creationId xmlns:a16="http://schemas.microsoft.com/office/drawing/2014/main" id="{67624E23-763A-305F-E09C-091F6ECC0BD1}"/>
              </a:ext>
            </a:extLst>
          </p:cNvPr>
          <p:cNvSpPr>
            <a:spLocks noGrp="1"/>
          </p:cNvSpPr>
          <p:nvPr>
            <p:ph idx="1"/>
          </p:nvPr>
        </p:nvSpPr>
        <p:spPr>
          <a:xfrm>
            <a:off x="1146875" y="2061275"/>
            <a:ext cx="10306372" cy="3859078"/>
          </a:xfrm>
        </p:spPr>
        <p:txBody>
          <a:bodyPr>
            <a:normAutofit/>
          </a:bodyPr>
          <a:lstStyle/>
          <a:p>
            <a:pPr algn="just"/>
            <a:r>
              <a:rPr lang="en-US" sz="1800" kern="0" dirty="0">
                <a:effectLst/>
                <a:ea typeface="Times New Roman" panose="02020603050405020304" pitchFamily="18" charset="0"/>
                <a:cs typeface="Times New Roman" panose="02020603050405020304" pitchFamily="18" charset="0"/>
              </a:rPr>
              <a:t>Airbus,2023. </a:t>
            </a:r>
            <a:r>
              <a:rPr lang="en-US" sz="1800" i="1" kern="0" dirty="0">
                <a:effectLst/>
                <a:ea typeface="Times New Roman" panose="02020603050405020304" pitchFamily="18" charset="0"/>
                <a:cs typeface="Times New Roman" panose="02020603050405020304" pitchFamily="18" charset="0"/>
              </a:rPr>
              <a:t>Our History</a:t>
            </a:r>
            <a:r>
              <a:rPr lang="en-US" sz="1800" kern="0" dirty="0">
                <a:effectLst/>
                <a:ea typeface="Times New Roman" panose="02020603050405020304" pitchFamily="18" charset="0"/>
                <a:cs typeface="Times New Roman" panose="02020603050405020304" pitchFamily="18" charset="0"/>
              </a:rPr>
              <a:t>. [online] Airbus.com. Available at: </a:t>
            </a:r>
            <a:r>
              <a:rPr lang="en-US" sz="1800" kern="0" dirty="0">
                <a:effectLst/>
                <a:ea typeface="Times New Roman" panose="02020603050405020304" pitchFamily="18" charset="0"/>
                <a:cs typeface="Times New Roman" panose="02020603050405020304" pitchFamily="18" charset="0"/>
                <a:hlinkClick r:id="rId2"/>
              </a:rPr>
              <a:t>https://www.airbus.com/en/our-history</a:t>
            </a:r>
            <a:r>
              <a:rPr lang="en-US" sz="1800" kern="0" dirty="0">
                <a:effectLst/>
                <a:ea typeface="Times New Roman" panose="02020603050405020304" pitchFamily="18" charset="0"/>
                <a:cs typeface="Times New Roman" panose="02020603050405020304" pitchFamily="18" charset="0"/>
              </a:rPr>
              <a:t>.</a:t>
            </a:r>
          </a:p>
          <a:p>
            <a:pPr algn="just"/>
            <a:r>
              <a:rPr lang="en-US" sz="1800" kern="100" dirty="0">
                <a:solidFill>
                  <a:srgbClr val="222222"/>
                </a:solidFill>
                <a:effectLst/>
                <a:ea typeface="Calibri" panose="020F0502020204030204" pitchFamily="34" charset="0"/>
                <a:cs typeface="Times New Roman" panose="02020603050405020304" pitchFamily="18" charset="0"/>
              </a:rPr>
              <a:t>Herschel, R.T. and Jones, N.E., 2015. Knowledge management and business intelligence: the importance of integration. </a:t>
            </a:r>
            <a:r>
              <a:rPr lang="en-US" sz="1800" i="1" kern="100" dirty="0">
                <a:solidFill>
                  <a:srgbClr val="222222"/>
                </a:solidFill>
                <a:effectLst/>
                <a:ea typeface="Calibri" panose="020F0502020204030204" pitchFamily="34" charset="0"/>
                <a:cs typeface="Times New Roman" panose="02020603050405020304" pitchFamily="18" charset="0"/>
              </a:rPr>
              <a:t>Journal of knowledge management</a:t>
            </a:r>
            <a:r>
              <a:rPr lang="en-US" sz="1800" kern="100" dirty="0">
                <a:solidFill>
                  <a:srgbClr val="222222"/>
                </a:solidFill>
                <a:effectLst/>
                <a:ea typeface="Calibri" panose="020F0502020204030204" pitchFamily="34" charset="0"/>
                <a:cs typeface="Times New Roman" panose="02020603050405020304" pitchFamily="18" charset="0"/>
              </a:rPr>
              <a:t>, </a:t>
            </a:r>
            <a:r>
              <a:rPr lang="en-US" sz="1800" i="1" kern="100" dirty="0">
                <a:solidFill>
                  <a:srgbClr val="222222"/>
                </a:solidFill>
                <a:effectLst/>
                <a:ea typeface="Calibri" panose="020F0502020204030204" pitchFamily="34" charset="0"/>
                <a:cs typeface="Times New Roman" panose="02020603050405020304" pitchFamily="18" charset="0"/>
              </a:rPr>
              <a:t>9</a:t>
            </a:r>
            <a:r>
              <a:rPr lang="en-US" sz="1800" kern="100" dirty="0">
                <a:solidFill>
                  <a:srgbClr val="222222"/>
                </a:solidFill>
                <a:effectLst/>
                <a:ea typeface="Calibri" panose="020F0502020204030204" pitchFamily="34" charset="0"/>
                <a:cs typeface="Times New Roman" panose="02020603050405020304" pitchFamily="18" charset="0"/>
              </a:rPr>
              <a:t>(4), pp.45-55.</a:t>
            </a:r>
          </a:p>
          <a:p>
            <a:pPr algn="just"/>
            <a:r>
              <a:rPr lang="en-US" sz="1800" kern="100" dirty="0" err="1">
                <a:solidFill>
                  <a:srgbClr val="222222"/>
                </a:solidFill>
                <a:effectLst/>
                <a:ea typeface="Calibri" panose="020F0502020204030204" pitchFamily="34" charset="0"/>
                <a:cs typeface="Times New Roman" panose="02020603050405020304" pitchFamily="18" charset="0"/>
              </a:rPr>
              <a:t>Litvaj</a:t>
            </a:r>
            <a:r>
              <a:rPr lang="en-US" sz="1800" kern="100" dirty="0">
                <a:solidFill>
                  <a:srgbClr val="222222"/>
                </a:solidFill>
                <a:effectLst/>
                <a:ea typeface="Calibri" panose="020F0502020204030204" pitchFamily="34" charset="0"/>
                <a:cs typeface="Times New Roman" panose="02020603050405020304" pitchFamily="18" charset="0"/>
              </a:rPr>
              <a:t>, I. and </a:t>
            </a:r>
            <a:r>
              <a:rPr lang="en-US" sz="1800" kern="100" dirty="0" err="1">
                <a:solidFill>
                  <a:srgbClr val="222222"/>
                </a:solidFill>
                <a:effectLst/>
                <a:ea typeface="Calibri" panose="020F0502020204030204" pitchFamily="34" charset="0"/>
                <a:cs typeface="Times New Roman" panose="02020603050405020304" pitchFamily="18" charset="0"/>
              </a:rPr>
              <a:t>Stancekova</a:t>
            </a:r>
            <a:r>
              <a:rPr lang="en-US" sz="1800" kern="100" dirty="0">
                <a:solidFill>
                  <a:srgbClr val="222222"/>
                </a:solidFill>
                <a:effectLst/>
                <a:ea typeface="Calibri" panose="020F0502020204030204" pitchFamily="34" charset="0"/>
                <a:cs typeface="Times New Roman" panose="02020603050405020304" pitchFamily="18" charset="0"/>
              </a:rPr>
              <a:t>, D., 2015. Decision-making, and their relation to the knowledge management, use of knowledge management in decision-making. </a:t>
            </a:r>
            <a:r>
              <a:rPr lang="en-US" sz="1800" i="1" kern="100" dirty="0">
                <a:solidFill>
                  <a:srgbClr val="222222"/>
                </a:solidFill>
                <a:effectLst/>
                <a:ea typeface="Calibri" panose="020F0502020204030204" pitchFamily="34" charset="0"/>
                <a:cs typeface="Times New Roman" panose="02020603050405020304" pitchFamily="18" charset="0"/>
              </a:rPr>
              <a:t>Procedia economics and finance</a:t>
            </a:r>
            <a:r>
              <a:rPr lang="en-US" sz="1800" kern="100" dirty="0">
                <a:solidFill>
                  <a:srgbClr val="222222"/>
                </a:solidFill>
                <a:effectLst/>
                <a:ea typeface="Calibri" panose="020F0502020204030204" pitchFamily="34" charset="0"/>
                <a:cs typeface="Times New Roman" panose="02020603050405020304" pitchFamily="18" charset="0"/>
              </a:rPr>
              <a:t>, </a:t>
            </a:r>
            <a:r>
              <a:rPr lang="en-US" sz="1800" i="1" kern="100" dirty="0">
                <a:solidFill>
                  <a:srgbClr val="222222"/>
                </a:solidFill>
                <a:effectLst/>
                <a:ea typeface="Calibri" panose="020F0502020204030204" pitchFamily="34" charset="0"/>
                <a:cs typeface="Times New Roman" panose="02020603050405020304" pitchFamily="18" charset="0"/>
              </a:rPr>
              <a:t>23</a:t>
            </a:r>
            <a:r>
              <a:rPr lang="en-US" sz="1800" kern="100" dirty="0">
                <a:solidFill>
                  <a:srgbClr val="222222"/>
                </a:solidFill>
                <a:effectLst/>
                <a:ea typeface="Calibri" panose="020F0502020204030204" pitchFamily="34" charset="0"/>
                <a:cs typeface="Times New Roman" panose="02020603050405020304" pitchFamily="18" charset="0"/>
              </a:rPr>
              <a:t>, pp.467-472.</a:t>
            </a:r>
            <a:endParaRPr lang="en-US" sz="1800" kern="100" dirty="0">
              <a:effectLst/>
              <a:ea typeface="Calibri" panose="020F0502020204030204" pitchFamily="34" charset="0"/>
              <a:cs typeface="Times New Roman" panose="02020603050405020304" pitchFamily="18" charset="0"/>
            </a:endParaRPr>
          </a:p>
          <a:p>
            <a:pPr algn="just"/>
            <a:r>
              <a:rPr lang="en-US" sz="1800" dirty="0">
                <a:effectLst/>
                <a:ea typeface="Times New Roman" panose="02020603050405020304" pitchFamily="18" charset="0"/>
              </a:rPr>
              <a:t>Virgin Media, 2023. </a:t>
            </a:r>
            <a:r>
              <a:rPr lang="en-US" sz="1800" i="1" dirty="0">
                <a:effectLst/>
                <a:ea typeface="Times New Roman" panose="02020603050405020304" pitchFamily="18" charset="0"/>
              </a:rPr>
              <a:t>About Virgin Media O2 | We’re Upgrading the UK</a:t>
            </a:r>
            <a:r>
              <a:rPr lang="en-US" sz="1800" dirty="0">
                <a:effectLst/>
                <a:ea typeface="Times New Roman" panose="02020603050405020304" pitchFamily="18" charset="0"/>
              </a:rPr>
              <a:t>. [online] Virgin Media O2. Available at: https://news.virginmediao2.co.uk/about-us/.</a:t>
            </a:r>
          </a:p>
          <a:p>
            <a:pPr algn="just"/>
            <a:r>
              <a:rPr lang="en-US" sz="1800" kern="100" dirty="0" err="1">
                <a:solidFill>
                  <a:srgbClr val="222222"/>
                </a:solidFill>
                <a:effectLst/>
                <a:ea typeface="Calibri" panose="020F0502020204030204" pitchFamily="34" charset="0"/>
                <a:cs typeface="Times New Roman" panose="02020603050405020304" pitchFamily="18" charset="0"/>
              </a:rPr>
              <a:t>Weihrich</a:t>
            </a:r>
            <a:r>
              <a:rPr lang="en-US" sz="1800" kern="100" dirty="0">
                <a:solidFill>
                  <a:srgbClr val="222222"/>
                </a:solidFill>
                <a:effectLst/>
                <a:ea typeface="Calibri" panose="020F0502020204030204" pitchFamily="34" charset="0"/>
                <a:cs typeface="Times New Roman" panose="02020603050405020304" pitchFamily="18" charset="0"/>
              </a:rPr>
              <a:t>, H., 2019. Analyzing the competitive advantages and disadvantages of Germany with the TOWS Matrix‐an alternative to Porter’s Model. </a:t>
            </a:r>
            <a:r>
              <a:rPr lang="en-US" sz="1800" i="1" kern="100" dirty="0">
                <a:solidFill>
                  <a:srgbClr val="222222"/>
                </a:solidFill>
                <a:effectLst/>
                <a:ea typeface="Calibri" panose="020F0502020204030204" pitchFamily="34" charset="0"/>
                <a:cs typeface="Times New Roman" panose="02020603050405020304" pitchFamily="18" charset="0"/>
              </a:rPr>
              <a:t>European Business Review</a:t>
            </a:r>
            <a:r>
              <a:rPr lang="en-US" sz="1800" kern="100" dirty="0">
                <a:solidFill>
                  <a:srgbClr val="222222"/>
                </a:solidFill>
                <a:effectLst/>
                <a:ea typeface="Calibri" panose="020F0502020204030204" pitchFamily="34" charset="0"/>
                <a:cs typeface="Times New Roman" panose="02020603050405020304" pitchFamily="18" charset="0"/>
              </a:rPr>
              <a:t>, </a:t>
            </a:r>
            <a:r>
              <a:rPr lang="en-US" sz="1800" i="1" kern="100" dirty="0">
                <a:solidFill>
                  <a:srgbClr val="222222"/>
                </a:solidFill>
                <a:effectLst/>
                <a:ea typeface="Calibri" panose="020F0502020204030204" pitchFamily="34" charset="0"/>
                <a:cs typeface="Times New Roman" panose="02020603050405020304" pitchFamily="18" charset="0"/>
              </a:rPr>
              <a:t>99</a:t>
            </a:r>
            <a:r>
              <a:rPr lang="en-US" sz="1800" kern="100" dirty="0">
                <a:solidFill>
                  <a:srgbClr val="222222"/>
                </a:solidFill>
                <a:effectLst/>
                <a:ea typeface="Calibri" panose="020F0502020204030204" pitchFamily="34" charset="0"/>
                <a:cs typeface="Times New Roman" panose="02020603050405020304" pitchFamily="18" charset="0"/>
              </a:rPr>
              <a:t>(1), pp.9-22.</a:t>
            </a:r>
            <a:endParaRPr lang="en-US" sz="1800" kern="100" dirty="0">
              <a:effectLst/>
              <a:ea typeface="Calibri" panose="020F0502020204030204" pitchFamily="34" charset="0"/>
              <a:cs typeface="Times New Roman" panose="02020603050405020304" pitchFamily="18" charset="0"/>
            </a:endParaRPr>
          </a:p>
          <a:p>
            <a:pPr marL="0" indent="0" algn="just">
              <a:buNone/>
            </a:pPr>
            <a:endParaRPr lang="en-US" dirty="0"/>
          </a:p>
        </p:txBody>
      </p:sp>
    </p:spTree>
    <p:extLst>
      <p:ext uri="{BB962C8B-B14F-4D97-AF65-F5344CB8AC3E}">
        <p14:creationId xmlns:p14="http://schemas.microsoft.com/office/powerpoint/2010/main" val="186120273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1634</Words>
  <Application>Microsoft Office PowerPoint</Application>
  <PresentationFormat>Widescreen</PresentationFormat>
  <Paragraphs>108</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Enhancing Knowledge Management Systems: A Critical Evaluation of Virgin Media and Airbus Task 2</vt:lpstr>
      <vt:lpstr>Table of Contents</vt:lpstr>
      <vt:lpstr>Introduction</vt:lpstr>
      <vt:lpstr>Company Overview</vt:lpstr>
      <vt:lpstr>TOWS Analysis: Virgin Media</vt:lpstr>
      <vt:lpstr>TOWS Analysis: Airbus</vt:lpstr>
      <vt:lpstr>Knowledge Management System of Virgin Media</vt:lpstr>
      <vt:lpstr>Knowledge Management System of Airbus</vt:lpstr>
      <vt:lpstr>Recommendations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Knowledge Management Systems: A Critical Evaluation of Virgin Media and Airbus Task 2</dc:title>
  <dc:creator/>
  <cp:lastModifiedBy/>
  <cp:revision>6</cp:revision>
  <dcterms:created xsi:type="dcterms:W3CDTF">2023-11-06T16:43:33Z</dcterms:created>
  <dcterms:modified xsi:type="dcterms:W3CDTF">2023-11-12T11:11:26Z</dcterms:modified>
</cp:coreProperties>
</file>