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handoutMasterIdLst>
    <p:handoutMasterId r:id="rId12"/>
  </p:handoutMasterIdLst>
  <p:sldIdLst>
    <p:sldId id="256" r:id="rId2"/>
    <p:sldId id="266" r:id="rId3"/>
    <p:sldId id="257" r:id="rId4"/>
    <p:sldId id="268" r:id="rId5"/>
    <p:sldId id="258" r:id="rId6"/>
    <p:sldId id="261" r:id="rId7"/>
    <p:sldId id="263" r:id="rId8"/>
    <p:sldId id="269" r:id="rId9"/>
    <p:sldId id="271" r:id="rId10"/>
    <p:sldId id="270" r:id="rId1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7EAC104-8124-4000-AB4C-638BAB33F33C}" type="datetimeFigureOut">
              <a:rPr lang="en-GB" smtClean="0"/>
              <a:t>12/09/2018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DF899475-E7E9-4D84-BE0C-A93F69DFAAEB}" type="slidenum">
              <a:rPr lang="en-GB" smtClean="0"/>
              <a:t>‹#›</a:t>
            </a:fld>
            <a:endParaRPr lang="en-GB"/>
          </a:p>
        </p:txBody>
      </p:sp>
    </p:spTree>
    <p:extLst>
      <p:ext uri="{BB962C8B-B14F-4D97-AF65-F5344CB8AC3E}">
        <p14:creationId xmlns:p14="http://schemas.microsoft.com/office/powerpoint/2010/main" val="272357340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04FD83A-89B7-4C3C-8BCD-3DE1ACC41735}" type="datetimeFigureOut">
              <a:rPr lang="en-GB" smtClean="0"/>
              <a:t>12/09/2018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12/09/2018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04FD83A-89B7-4C3C-8BCD-3DE1ACC41735}" type="datetimeFigureOut">
              <a:rPr lang="en-GB" smtClean="0"/>
              <a:t>12/09/2018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04FD83A-89B7-4C3C-8BCD-3DE1ACC41735}" type="datetimeFigureOut">
              <a:rPr lang="en-GB" smtClean="0"/>
              <a:t>12/09/2018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US" smtClean="0"/>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04FD83A-89B7-4C3C-8BCD-3DE1ACC41735}" type="datetimeFigureOut">
              <a:rPr lang="en-GB" smtClean="0"/>
              <a:t>12/09/2018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808239-BDCD-4C38-BC0E-609257298EC9}"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04FD83A-89B7-4C3C-8BCD-3DE1ACC41735}" type="datetimeFigureOut">
              <a:rPr lang="en-GB" smtClean="0"/>
              <a:t>12/09/2018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808239-BDCD-4C38-BC0E-609257298EC9}"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4FD83A-89B7-4C3C-8BCD-3DE1ACC41735}" type="datetimeFigureOut">
              <a:rPr lang="en-GB" smtClean="0"/>
              <a:t>12/09/2018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808239-BDCD-4C38-BC0E-609257298EC9}"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4FD83A-89B7-4C3C-8BCD-3DE1ACC41735}" type="datetimeFigureOut">
              <a:rPr lang="en-GB" smtClean="0"/>
              <a:t>12/09/2018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808239-BDCD-4C38-BC0E-609257298EC9}"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4FD83A-89B7-4C3C-8BCD-3DE1ACC41735}" type="datetimeFigureOut">
              <a:rPr lang="en-GB" smtClean="0"/>
              <a:t>12/09/2018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808239-BDCD-4C38-BC0E-609257298EC9}" type="slidenum">
              <a:rPr lang="en-GB" smtClean="0"/>
              <a:t>‹#›</a:t>
            </a:fld>
            <a:endParaRPr lang="en-GB"/>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04FD83A-89B7-4C3C-8BCD-3DE1ACC41735}" type="datetimeFigureOut">
              <a:rPr lang="en-GB" smtClean="0"/>
              <a:t>12/09/2018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US" smtClean="0"/>
              <a:t>Click to edit Master title style</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04FD83A-89B7-4C3C-8BCD-3DE1ACC41735}" type="datetimeFigureOut">
              <a:rPr lang="en-GB" smtClean="0"/>
              <a:t>12/09/2018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B04FD83A-89B7-4C3C-8BCD-3DE1ACC41735}" type="datetimeFigureOut">
              <a:rPr lang="en-GB" smtClean="0"/>
              <a:t>12/09/2018</a:t>
            </a:fld>
            <a:endParaRPr lang="en-GB"/>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EB808239-BDCD-4C38-BC0E-609257298EC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619672" y="4005064"/>
            <a:ext cx="5637010" cy="1209520"/>
          </a:xfrm>
        </p:spPr>
        <p:txBody>
          <a:bodyPr>
            <a:normAutofit fontScale="62500" lnSpcReduction="20000"/>
          </a:bodyPr>
          <a:lstStyle/>
          <a:p>
            <a:pPr algn="ctr"/>
            <a:r>
              <a:rPr lang="en-GB" sz="3600" dirty="0" smtClean="0"/>
              <a:t>Julie </a:t>
            </a:r>
            <a:r>
              <a:rPr lang="en-GB" sz="3600" dirty="0" smtClean="0"/>
              <a:t>Thomas</a:t>
            </a:r>
          </a:p>
          <a:p>
            <a:pPr algn="ctr"/>
            <a:r>
              <a:rPr lang="en-GB" sz="3600" dirty="0" smtClean="0"/>
              <a:t>Lecturer</a:t>
            </a:r>
          </a:p>
          <a:p>
            <a:pPr algn="ctr"/>
            <a:r>
              <a:rPr lang="en-GB" sz="3600" dirty="0" smtClean="0"/>
              <a:t>Swansea Business School</a:t>
            </a:r>
            <a:endParaRPr lang="en-GB" sz="3600" dirty="0"/>
          </a:p>
        </p:txBody>
      </p:sp>
      <p:sp>
        <p:nvSpPr>
          <p:cNvPr id="2" name="Title 1"/>
          <p:cNvSpPr>
            <a:spLocks noGrp="1"/>
          </p:cNvSpPr>
          <p:nvPr>
            <p:ph type="ctrTitle"/>
          </p:nvPr>
        </p:nvSpPr>
        <p:spPr>
          <a:xfrm>
            <a:off x="1115616" y="1628801"/>
            <a:ext cx="7175351" cy="1512168"/>
          </a:xfrm>
        </p:spPr>
        <p:txBody>
          <a:bodyPr/>
          <a:lstStyle/>
          <a:p>
            <a:pPr marL="182880" indent="0" algn="ctr">
              <a:buNone/>
            </a:pPr>
            <a:r>
              <a:rPr lang="en-GB" sz="7200" dirty="0" smtClean="0"/>
              <a:t>Adding Value</a:t>
            </a:r>
            <a:endParaRPr lang="en-GB" sz="7200" dirty="0"/>
          </a:p>
        </p:txBody>
      </p:sp>
    </p:spTree>
    <p:extLst>
      <p:ext uri="{BB962C8B-B14F-4D97-AF65-F5344CB8AC3E}">
        <p14:creationId xmlns:p14="http://schemas.microsoft.com/office/powerpoint/2010/main" val="18274855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404664"/>
            <a:ext cx="6512511" cy="1143000"/>
          </a:xfrm>
        </p:spPr>
        <p:txBody>
          <a:bodyPr/>
          <a:lstStyle/>
          <a:p>
            <a:pPr marL="0" indent="0">
              <a:buNone/>
            </a:pPr>
            <a:r>
              <a:rPr lang="en-GB" sz="5400" dirty="0" smtClean="0"/>
              <a:t>Learning Outcomes </a:t>
            </a:r>
            <a:endParaRPr lang="en-GB" sz="5400" dirty="0"/>
          </a:p>
        </p:txBody>
      </p:sp>
      <p:sp>
        <p:nvSpPr>
          <p:cNvPr id="3" name="Content Placeholder 2"/>
          <p:cNvSpPr>
            <a:spLocks noGrp="1"/>
          </p:cNvSpPr>
          <p:nvPr>
            <p:ph sz="quarter" idx="13"/>
          </p:nvPr>
        </p:nvSpPr>
        <p:spPr>
          <a:xfrm>
            <a:off x="1259632" y="1988840"/>
            <a:ext cx="6400800" cy="3474720"/>
          </a:xfrm>
        </p:spPr>
        <p:txBody>
          <a:bodyPr>
            <a:normAutofit/>
          </a:bodyPr>
          <a:lstStyle/>
          <a:p>
            <a:pPr>
              <a:buFont typeface="Arial" panose="020B0604020202020204" pitchFamily="34" charset="0"/>
              <a:buChar char="•"/>
            </a:pPr>
            <a:r>
              <a:rPr lang="en-GB" sz="2800" dirty="0" smtClean="0"/>
              <a:t>To understand what it means to add value as a HR professional</a:t>
            </a:r>
          </a:p>
          <a:p>
            <a:pPr>
              <a:buFont typeface="Arial" panose="020B0604020202020204" pitchFamily="34" charset="0"/>
              <a:buChar char="•"/>
            </a:pPr>
            <a:r>
              <a:rPr lang="en-GB" sz="2800" dirty="0" smtClean="0"/>
              <a:t>The importance of adding value</a:t>
            </a:r>
          </a:p>
          <a:p>
            <a:endParaRPr lang="en-GB" sz="2800" dirty="0"/>
          </a:p>
          <a:p>
            <a:pPr marL="45720" indent="0">
              <a:buNone/>
            </a:pPr>
            <a:r>
              <a:rPr lang="en-GB" sz="2800" dirty="0" smtClean="0"/>
              <a:t>Length of session – 10 minutes</a:t>
            </a:r>
            <a:endParaRPr lang="en-GB" sz="2800" dirty="0"/>
          </a:p>
        </p:txBody>
      </p:sp>
    </p:spTree>
    <p:extLst>
      <p:ext uri="{BB962C8B-B14F-4D97-AF65-F5344CB8AC3E}">
        <p14:creationId xmlns:p14="http://schemas.microsoft.com/office/powerpoint/2010/main" val="2477977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620688"/>
            <a:ext cx="6512511" cy="1143000"/>
          </a:xfrm>
        </p:spPr>
        <p:txBody>
          <a:bodyPr/>
          <a:lstStyle/>
          <a:p>
            <a:pPr marL="0" indent="0">
              <a:buNone/>
            </a:pPr>
            <a:r>
              <a:rPr lang="en-GB" sz="4400" dirty="0" smtClean="0"/>
              <a:t>How can HR Add Value?</a:t>
            </a:r>
            <a:endParaRPr lang="en-GB" sz="4400" dirty="0"/>
          </a:p>
        </p:txBody>
      </p:sp>
      <p:sp>
        <p:nvSpPr>
          <p:cNvPr id="3" name="Content Placeholder 2"/>
          <p:cNvSpPr>
            <a:spLocks noGrp="1"/>
          </p:cNvSpPr>
          <p:nvPr>
            <p:ph sz="quarter" idx="13"/>
          </p:nvPr>
        </p:nvSpPr>
        <p:spPr>
          <a:xfrm>
            <a:off x="1475656" y="2276872"/>
            <a:ext cx="6400800" cy="3474720"/>
          </a:xfrm>
        </p:spPr>
        <p:txBody>
          <a:bodyPr/>
          <a:lstStyle/>
          <a:p>
            <a:pPr marL="45720" indent="0">
              <a:buNone/>
            </a:pPr>
            <a:r>
              <a:rPr lang="en-GB" dirty="0" smtClean="0"/>
              <a:t>3 Types of Contribution:</a:t>
            </a:r>
          </a:p>
          <a:p>
            <a:pPr marL="45720" indent="0">
              <a:buNone/>
            </a:pPr>
            <a:endParaRPr lang="en-GB" dirty="0"/>
          </a:p>
          <a:p>
            <a:r>
              <a:rPr lang="en-GB" dirty="0" smtClean="0"/>
              <a:t>Delivering Business Objectives</a:t>
            </a:r>
          </a:p>
          <a:p>
            <a:r>
              <a:rPr lang="en-GB" dirty="0" smtClean="0"/>
              <a:t>Providing an Excellent Administrative Service</a:t>
            </a:r>
          </a:p>
          <a:p>
            <a:r>
              <a:rPr lang="en-GB" dirty="0" smtClean="0"/>
              <a:t>Acting as a champion for Effective People Management</a:t>
            </a:r>
          </a:p>
          <a:p>
            <a:pPr marL="45720" indent="0">
              <a:buNone/>
            </a:pPr>
            <a:endParaRPr lang="en-GB" dirty="0" smtClean="0"/>
          </a:p>
          <a:p>
            <a:pPr marL="45720" indent="0">
              <a:buNone/>
            </a:pPr>
            <a:r>
              <a:rPr lang="en-GB" dirty="0"/>
              <a:t> </a:t>
            </a:r>
            <a:r>
              <a:rPr lang="en-GB" dirty="0" smtClean="0"/>
              <a:t>(Taylor, 2014)</a:t>
            </a:r>
          </a:p>
        </p:txBody>
      </p:sp>
    </p:spTree>
    <p:extLst>
      <p:ext uri="{BB962C8B-B14F-4D97-AF65-F5344CB8AC3E}">
        <p14:creationId xmlns:p14="http://schemas.microsoft.com/office/powerpoint/2010/main" val="28034446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95536" y="404664"/>
            <a:ext cx="6512511" cy="1143000"/>
          </a:xfrm>
        </p:spPr>
        <p:txBody>
          <a:bodyPr/>
          <a:lstStyle/>
          <a:p>
            <a:pPr marL="0" indent="0">
              <a:buNone/>
            </a:pPr>
            <a:r>
              <a:rPr lang="en-GB" dirty="0" smtClean="0"/>
              <a:t>Case Example</a:t>
            </a:r>
            <a:endParaRPr lang="en-GB" dirty="0"/>
          </a:p>
        </p:txBody>
      </p:sp>
      <p:sp>
        <p:nvSpPr>
          <p:cNvPr id="8" name="Content Placeholder 7"/>
          <p:cNvSpPr>
            <a:spLocks noGrp="1"/>
          </p:cNvSpPr>
          <p:nvPr>
            <p:ph sz="quarter" idx="13"/>
          </p:nvPr>
        </p:nvSpPr>
        <p:spPr>
          <a:xfrm>
            <a:off x="1403648" y="2060848"/>
            <a:ext cx="6400800" cy="3474720"/>
          </a:xfrm>
        </p:spPr>
        <p:txBody>
          <a:bodyPr>
            <a:normAutofit/>
          </a:bodyPr>
          <a:lstStyle/>
          <a:p>
            <a:r>
              <a:rPr lang="en-GB" sz="3200" dirty="0" smtClean="0"/>
              <a:t>Neath Port Talbot Council</a:t>
            </a:r>
          </a:p>
          <a:p>
            <a:r>
              <a:rPr lang="en-GB" sz="3200" dirty="0" smtClean="0"/>
              <a:t>Children’s Services</a:t>
            </a:r>
          </a:p>
          <a:p>
            <a:r>
              <a:rPr lang="en-GB" sz="3200" dirty="0" smtClean="0"/>
              <a:t>2012-2017</a:t>
            </a:r>
            <a:endParaRPr lang="en-GB" sz="3200" dirty="0"/>
          </a:p>
        </p:txBody>
      </p:sp>
    </p:spTree>
    <p:extLst>
      <p:ext uri="{BB962C8B-B14F-4D97-AF65-F5344CB8AC3E}">
        <p14:creationId xmlns:p14="http://schemas.microsoft.com/office/powerpoint/2010/main" val="1503253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1115616" y="404664"/>
            <a:ext cx="3346704" cy="639762"/>
          </a:xfrm>
        </p:spPr>
        <p:txBody>
          <a:bodyPr/>
          <a:lstStyle/>
          <a:p>
            <a:r>
              <a:rPr lang="en-GB" sz="3600" dirty="0" smtClean="0"/>
              <a:t>2012</a:t>
            </a:r>
            <a:endParaRPr lang="en-GB" sz="3600" dirty="0"/>
          </a:p>
        </p:txBody>
      </p:sp>
      <p:sp>
        <p:nvSpPr>
          <p:cNvPr id="3" name="Content Placeholder 2"/>
          <p:cNvSpPr>
            <a:spLocks noGrp="1"/>
          </p:cNvSpPr>
          <p:nvPr>
            <p:ph sz="half" idx="2"/>
          </p:nvPr>
        </p:nvSpPr>
        <p:spPr>
          <a:xfrm>
            <a:off x="1156447" y="1196752"/>
            <a:ext cx="3346704" cy="4968551"/>
          </a:xfrm>
          <a:ln cmpd="sng">
            <a:solidFill>
              <a:schemeClr val="tx1"/>
            </a:solidFill>
          </a:ln>
        </p:spPr>
        <p:txBody>
          <a:bodyPr>
            <a:normAutofit/>
          </a:bodyPr>
          <a:lstStyle/>
          <a:p>
            <a:r>
              <a:rPr lang="en-GB" dirty="0" smtClean="0"/>
              <a:t>High number of </a:t>
            </a:r>
            <a:r>
              <a:rPr lang="en-GB" dirty="0" smtClean="0"/>
              <a:t>vacancies</a:t>
            </a:r>
          </a:p>
          <a:p>
            <a:r>
              <a:rPr lang="en-GB" dirty="0" smtClean="0"/>
              <a:t>Heavy </a:t>
            </a:r>
            <a:r>
              <a:rPr lang="en-GB" dirty="0" smtClean="0"/>
              <a:t>use of expensive agency workers</a:t>
            </a:r>
          </a:p>
          <a:p>
            <a:r>
              <a:rPr lang="en-GB" dirty="0" smtClean="0"/>
              <a:t>Increasing turnover </a:t>
            </a:r>
          </a:p>
          <a:p>
            <a:r>
              <a:rPr lang="en-GB" dirty="0" smtClean="0"/>
              <a:t>High rate of sickness </a:t>
            </a:r>
            <a:r>
              <a:rPr lang="en-GB" dirty="0" smtClean="0"/>
              <a:t>absence</a:t>
            </a:r>
            <a:endParaRPr lang="en-GB" dirty="0" smtClean="0"/>
          </a:p>
          <a:p>
            <a:r>
              <a:rPr lang="en-GB" dirty="0" smtClean="0"/>
              <a:t>High number of disciplinary investigations </a:t>
            </a:r>
            <a:r>
              <a:rPr lang="en-GB" dirty="0" smtClean="0"/>
              <a:t>and </a:t>
            </a:r>
            <a:r>
              <a:rPr lang="en-GB" dirty="0" smtClean="0"/>
              <a:t>grievances</a:t>
            </a:r>
          </a:p>
          <a:p>
            <a:r>
              <a:rPr lang="en-GB" dirty="0" smtClean="0"/>
              <a:t>Differing thresholds and standards</a:t>
            </a:r>
          </a:p>
          <a:p>
            <a:r>
              <a:rPr lang="en-GB" dirty="0" smtClean="0"/>
              <a:t>Poor performance</a:t>
            </a:r>
          </a:p>
          <a:p>
            <a:r>
              <a:rPr lang="en-GB" dirty="0" smtClean="0"/>
              <a:t>Incidences of bullying mentioned to inspectors</a:t>
            </a:r>
          </a:p>
          <a:p>
            <a:endParaRPr lang="en-GB" dirty="0"/>
          </a:p>
        </p:txBody>
      </p:sp>
      <p:sp>
        <p:nvSpPr>
          <p:cNvPr id="5" name="Text Placeholder 4"/>
          <p:cNvSpPr>
            <a:spLocks noGrp="1"/>
          </p:cNvSpPr>
          <p:nvPr>
            <p:ph type="body" sz="quarter" idx="3"/>
          </p:nvPr>
        </p:nvSpPr>
        <p:spPr>
          <a:xfrm>
            <a:off x="4644008" y="404664"/>
            <a:ext cx="3346704" cy="639762"/>
          </a:xfrm>
        </p:spPr>
        <p:txBody>
          <a:bodyPr/>
          <a:lstStyle/>
          <a:p>
            <a:r>
              <a:rPr lang="en-GB" sz="3600" dirty="0" smtClean="0"/>
              <a:t>2014-2016</a:t>
            </a:r>
            <a:endParaRPr lang="en-GB" sz="3600" dirty="0"/>
          </a:p>
        </p:txBody>
      </p:sp>
      <p:sp>
        <p:nvSpPr>
          <p:cNvPr id="6" name="Content Placeholder 5"/>
          <p:cNvSpPr>
            <a:spLocks noGrp="1"/>
          </p:cNvSpPr>
          <p:nvPr>
            <p:ph sz="quarter" idx="4"/>
          </p:nvPr>
        </p:nvSpPr>
        <p:spPr>
          <a:xfrm>
            <a:off x="4645025" y="1196752"/>
            <a:ext cx="3346704" cy="4968552"/>
          </a:xfrm>
          <a:noFill/>
          <a:ln cmpd="sng">
            <a:solidFill>
              <a:schemeClr val="tx1"/>
            </a:solidFill>
          </a:ln>
        </p:spPr>
        <p:txBody>
          <a:bodyPr>
            <a:normAutofit/>
          </a:bodyPr>
          <a:lstStyle/>
          <a:p>
            <a:r>
              <a:rPr lang="en-GB" dirty="0" smtClean="0"/>
              <a:t>Low number of vacancies</a:t>
            </a:r>
          </a:p>
          <a:p>
            <a:r>
              <a:rPr lang="en-GB" dirty="0" smtClean="0"/>
              <a:t>Low use of agency workers </a:t>
            </a:r>
          </a:p>
          <a:p>
            <a:r>
              <a:rPr lang="en-GB" dirty="0" smtClean="0"/>
              <a:t>Turnover stabilised</a:t>
            </a:r>
          </a:p>
          <a:p>
            <a:r>
              <a:rPr lang="en-GB" dirty="0" smtClean="0"/>
              <a:t>Decreasing levels of short and long term absence. </a:t>
            </a:r>
            <a:endParaRPr lang="en-GB" dirty="0" smtClean="0"/>
          </a:p>
          <a:p>
            <a:r>
              <a:rPr lang="en-GB" dirty="0" smtClean="0"/>
              <a:t>One </a:t>
            </a:r>
            <a:r>
              <a:rPr lang="en-GB" dirty="0" smtClean="0"/>
              <a:t>disciplinary case a year.</a:t>
            </a:r>
          </a:p>
          <a:p>
            <a:r>
              <a:rPr lang="en-GB" dirty="0" smtClean="0"/>
              <a:t>Up to 2 grievances a year.</a:t>
            </a:r>
          </a:p>
          <a:p>
            <a:r>
              <a:rPr lang="en-GB" dirty="0" smtClean="0"/>
              <a:t>Consistent thresholds and standards</a:t>
            </a:r>
          </a:p>
          <a:p>
            <a:r>
              <a:rPr lang="en-GB" dirty="0" smtClean="0"/>
              <a:t>Moving from good to excellent performance</a:t>
            </a:r>
          </a:p>
          <a:p>
            <a:r>
              <a:rPr lang="en-GB" dirty="0" smtClean="0"/>
              <a:t>High morale (staff satisfaction questionnaires)</a:t>
            </a:r>
          </a:p>
          <a:p>
            <a:endParaRPr lang="en-GB" dirty="0"/>
          </a:p>
        </p:txBody>
      </p:sp>
    </p:spTree>
    <p:extLst>
      <p:ext uri="{BB962C8B-B14F-4D97-AF65-F5344CB8AC3E}">
        <p14:creationId xmlns:p14="http://schemas.microsoft.com/office/powerpoint/2010/main" val="6261787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476672"/>
            <a:ext cx="6512511" cy="1143000"/>
          </a:xfrm>
        </p:spPr>
        <p:txBody>
          <a:bodyPr/>
          <a:lstStyle/>
          <a:p>
            <a:pPr marL="0" indent="0" algn="ctr">
              <a:buNone/>
            </a:pPr>
            <a:r>
              <a:rPr lang="en-GB" sz="4000" dirty="0" smtClean="0"/>
              <a:t>Examples of HR Actions</a:t>
            </a:r>
            <a:endParaRPr lang="en-GB" sz="4000" dirty="0"/>
          </a:p>
        </p:txBody>
      </p:sp>
      <p:sp>
        <p:nvSpPr>
          <p:cNvPr id="3" name="Content Placeholder 2"/>
          <p:cNvSpPr>
            <a:spLocks noGrp="1"/>
          </p:cNvSpPr>
          <p:nvPr>
            <p:ph sz="quarter" idx="13"/>
          </p:nvPr>
        </p:nvSpPr>
        <p:spPr>
          <a:xfrm>
            <a:off x="1115616" y="1628800"/>
            <a:ext cx="6400800" cy="4680520"/>
          </a:xfrm>
        </p:spPr>
        <p:txBody>
          <a:bodyPr>
            <a:normAutofit/>
          </a:bodyPr>
          <a:lstStyle/>
          <a:p>
            <a:r>
              <a:rPr lang="en-GB" dirty="0" smtClean="0"/>
              <a:t> </a:t>
            </a:r>
            <a:r>
              <a:rPr lang="en-GB" dirty="0"/>
              <a:t>A</a:t>
            </a:r>
            <a:r>
              <a:rPr lang="en-GB" dirty="0" smtClean="0"/>
              <a:t>cted as Business Partners</a:t>
            </a:r>
          </a:p>
          <a:p>
            <a:r>
              <a:rPr lang="en-GB" dirty="0" smtClean="0"/>
              <a:t>Centralised recruitment and use of agency workers</a:t>
            </a:r>
          </a:p>
          <a:p>
            <a:r>
              <a:rPr lang="en-GB" dirty="0" smtClean="0"/>
              <a:t>Promoted Service as an Employer of Choice</a:t>
            </a:r>
          </a:p>
          <a:p>
            <a:r>
              <a:rPr lang="en-GB" dirty="0" smtClean="0"/>
              <a:t>Up skilled managers in terms of good people management</a:t>
            </a:r>
          </a:p>
          <a:p>
            <a:r>
              <a:rPr lang="en-GB" dirty="0" smtClean="0"/>
              <a:t>Increased communication and involvement</a:t>
            </a:r>
          </a:p>
          <a:p>
            <a:r>
              <a:rPr lang="en-GB" dirty="0" smtClean="0"/>
              <a:t>Trained all staff in the basics and introduced Learning and Development plans</a:t>
            </a:r>
          </a:p>
          <a:p>
            <a:r>
              <a:rPr lang="en-GB" dirty="0" smtClean="0"/>
              <a:t>Managed all absence, performance, disciplinary and grievance </a:t>
            </a:r>
            <a:r>
              <a:rPr lang="en-GB" dirty="0" smtClean="0"/>
              <a:t>matters</a:t>
            </a:r>
            <a:endParaRPr lang="en-GB" dirty="0" smtClean="0"/>
          </a:p>
        </p:txBody>
      </p:sp>
    </p:spTree>
    <p:extLst>
      <p:ext uri="{BB962C8B-B14F-4D97-AF65-F5344CB8AC3E}">
        <p14:creationId xmlns:p14="http://schemas.microsoft.com/office/powerpoint/2010/main" val="9103745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548680"/>
            <a:ext cx="6512511" cy="926976"/>
          </a:xfrm>
        </p:spPr>
        <p:txBody>
          <a:bodyPr/>
          <a:lstStyle/>
          <a:p>
            <a:pPr marL="0" indent="0" algn="ctr">
              <a:buNone/>
            </a:pPr>
            <a:r>
              <a:rPr lang="en-GB" sz="2800" dirty="0" smtClean="0"/>
              <a:t>Link to Theory - </a:t>
            </a:r>
            <a:br>
              <a:rPr lang="en-GB" sz="2800" dirty="0" smtClean="0"/>
            </a:br>
            <a:r>
              <a:rPr lang="en-GB" sz="2800" dirty="0" smtClean="0"/>
              <a:t>High </a:t>
            </a:r>
            <a:r>
              <a:rPr lang="en-GB" sz="2800" dirty="0" smtClean="0"/>
              <a:t>Commitment/Best Practice HRM</a:t>
            </a:r>
            <a:endParaRPr lang="en-GB" sz="2800" dirty="0"/>
          </a:p>
        </p:txBody>
      </p:sp>
      <p:sp>
        <p:nvSpPr>
          <p:cNvPr id="3" name="Content Placeholder 2"/>
          <p:cNvSpPr>
            <a:spLocks noGrp="1"/>
          </p:cNvSpPr>
          <p:nvPr>
            <p:ph sz="quarter" idx="13"/>
          </p:nvPr>
        </p:nvSpPr>
        <p:spPr>
          <a:xfrm>
            <a:off x="1115616" y="1916832"/>
            <a:ext cx="6400800" cy="4320480"/>
          </a:xfrm>
        </p:spPr>
        <p:txBody>
          <a:bodyPr>
            <a:normAutofit/>
          </a:bodyPr>
          <a:lstStyle/>
          <a:p>
            <a:r>
              <a:rPr lang="en-GB" dirty="0" smtClean="0"/>
              <a:t>Selective </a:t>
            </a:r>
            <a:r>
              <a:rPr lang="en-GB" dirty="0" smtClean="0"/>
              <a:t>hiring and sophisticated selection</a:t>
            </a:r>
          </a:p>
          <a:p>
            <a:r>
              <a:rPr lang="en-GB" dirty="0" smtClean="0"/>
              <a:t>Extensive training, learning and development</a:t>
            </a:r>
          </a:p>
          <a:p>
            <a:r>
              <a:rPr lang="en-GB" dirty="0" smtClean="0"/>
              <a:t>Employee involvement and participation, worker voice</a:t>
            </a:r>
          </a:p>
          <a:p>
            <a:r>
              <a:rPr lang="en-GB" dirty="0" smtClean="0"/>
              <a:t>Self-managed teams/</a:t>
            </a:r>
            <a:r>
              <a:rPr lang="en-GB" dirty="0" err="1" smtClean="0"/>
              <a:t>teamworking</a:t>
            </a:r>
            <a:endParaRPr lang="en-GB" dirty="0" smtClean="0"/>
          </a:p>
          <a:p>
            <a:r>
              <a:rPr lang="en-GB" dirty="0" smtClean="0"/>
              <a:t>Performance </a:t>
            </a:r>
            <a:r>
              <a:rPr lang="en-GB" dirty="0" smtClean="0"/>
              <a:t>review, appraisal and career development</a:t>
            </a:r>
          </a:p>
          <a:p>
            <a:r>
              <a:rPr lang="en-GB" dirty="0" smtClean="0"/>
              <a:t>Work-life </a:t>
            </a:r>
            <a:r>
              <a:rPr lang="en-GB" dirty="0" smtClean="0"/>
              <a:t>balance</a:t>
            </a:r>
          </a:p>
          <a:p>
            <a:endParaRPr lang="en-GB" dirty="0" smtClean="0"/>
          </a:p>
          <a:p>
            <a:pPr marL="45720" indent="0">
              <a:buNone/>
            </a:pPr>
            <a:r>
              <a:rPr lang="en-GB" dirty="0" smtClean="0"/>
              <a:t>(</a:t>
            </a:r>
            <a:r>
              <a:rPr lang="en-GB" dirty="0" err="1" smtClean="0"/>
              <a:t>Marchington</a:t>
            </a:r>
            <a:r>
              <a:rPr lang="en-GB" dirty="0" smtClean="0"/>
              <a:t>, Wilkinson, 2016)</a:t>
            </a:r>
            <a:endParaRPr lang="en-GB" dirty="0"/>
          </a:p>
        </p:txBody>
      </p:sp>
    </p:spTree>
    <p:extLst>
      <p:ext uri="{BB962C8B-B14F-4D97-AF65-F5344CB8AC3E}">
        <p14:creationId xmlns:p14="http://schemas.microsoft.com/office/powerpoint/2010/main" val="318100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3289" y="4941168"/>
            <a:ext cx="6512511" cy="574000"/>
          </a:xfrm>
        </p:spPr>
        <p:txBody>
          <a:bodyPr/>
          <a:lstStyle/>
          <a:p>
            <a:pPr marL="0" indent="0">
              <a:buNone/>
            </a:pPr>
            <a:r>
              <a:rPr lang="en-GB" sz="1800" dirty="0"/>
              <a:t>Inspection of Children’s Services in Neath Port Talbot, April 2015</a:t>
            </a:r>
            <a:br>
              <a:rPr lang="en-GB" sz="1800" dirty="0"/>
            </a:br>
            <a:endParaRPr lang="en-GB" sz="1800" dirty="0"/>
          </a:p>
        </p:txBody>
      </p:sp>
      <p:sp>
        <p:nvSpPr>
          <p:cNvPr id="4" name="Content Placeholder 3"/>
          <p:cNvSpPr>
            <a:spLocks noGrp="1"/>
          </p:cNvSpPr>
          <p:nvPr>
            <p:ph sz="quarter" idx="13"/>
          </p:nvPr>
        </p:nvSpPr>
        <p:spPr>
          <a:xfrm>
            <a:off x="1143000" y="731520"/>
            <a:ext cx="6400800" cy="3849608"/>
          </a:xfrm>
        </p:spPr>
        <p:txBody>
          <a:bodyPr>
            <a:normAutofit/>
          </a:bodyPr>
          <a:lstStyle/>
          <a:p>
            <a:pPr marL="45720" indent="0">
              <a:buNone/>
            </a:pPr>
            <a:r>
              <a:rPr lang="en-GB" sz="2400" i="1" dirty="0" smtClean="0"/>
              <a:t>“The </a:t>
            </a:r>
            <a:r>
              <a:rPr lang="en-GB" sz="2400" i="1" dirty="0"/>
              <a:t>stability in the workforce which had been sustained and built on since the last inspection had contributed to a much more cohesive service. There was more continuity for families, children and young people and workers were able to access more consistent guidance and support for their work. Support from the dedicated HR staff had been crucial in achieving this</a:t>
            </a:r>
            <a:r>
              <a:rPr lang="en-GB" sz="2400" dirty="0"/>
              <a:t>.”</a:t>
            </a:r>
            <a:br>
              <a:rPr lang="en-GB" sz="2400" dirty="0"/>
            </a:br>
            <a:endParaRPr lang="en-GB" dirty="0"/>
          </a:p>
        </p:txBody>
      </p:sp>
    </p:spTree>
    <p:extLst>
      <p:ext uri="{BB962C8B-B14F-4D97-AF65-F5344CB8AC3E}">
        <p14:creationId xmlns:p14="http://schemas.microsoft.com/office/powerpoint/2010/main" val="118850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04664"/>
            <a:ext cx="6512511" cy="1143000"/>
          </a:xfrm>
        </p:spPr>
        <p:txBody>
          <a:bodyPr/>
          <a:lstStyle/>
          <a:p>
            <a:pPr marL="0" indent="0">
              <a:buNone/>
            </a:pPr>
            <a:r>
              <a:rPr lang="en-GB" dirty="0" smtClean="0"/>
              <a:t>Further Reading</a:t>
            </a:r>
            <a:endParaRPr lang="en-GB" dirty="0"/>
          </a:p>
        </p:txBody>
      </p:sp>
      <p:sp>
        <p:nvSpPr>
          <p:cNvPr id="3" name="Content Placeholder 2"/>
          <p:cNvSpPr>
            <a:spLocks noGrp="1"/>
          </p:cNvSpPr>
          <p:nvPr>
            <p:ph sz="quarter" idx="13"/>
          </p:nvPr>
        </p:nvSpPr>
        <p:spPr>
          <a:xfrm>
            <a:off x="1187624" y="1916832"/>
            <a:ext cx="7128792" cy="3600400"/>
          </a:xfrm>
        </p:spPr>
        <p:txBody>
          <a:bodyPr>
            <a:normAutofit/>
          </a:bodyPr>
          <a:lstStyle/>
          <a:p>
            <a:pPr marL="45720" indent="0">
              <a:buNone/>
            </a:pPr>
            <a:r>
              <a:rPr lang="en-GB" sz="2800" u="sng" dirty="0"/>
              <a:t>Further reading</a:t>
            </a:r>
            <a:r>
              <a:rPr lang="en-GB" sz="2800" dirty="0"/>
              <a:t>:</a:t>
            </a:r>
          </a:p>
          <a:p>
            <a:pPr marL="45720" indent="0">
              <a:buNone/>
            </a:pPr>
            <a:r>
              <a:rPr lang="en-GB" sz="2800" dirty="0"/>
              <a:t>Taylor, S. (2014). </a:t>
            </a:r>
            <a:r>
              <a:rPr lang="en-GB" sz="2800" i="1" dirty="0"/>
              <a:t>Resourcing and Talent Planning</a:t>
            </a:r>
            <a:r>
              <a:rPr lang="en-GB" sz="2800" dirty="0"/>
              <a:t>. London: CIPD</a:t>
            </a:r>
          </a:p>
          <a:p>
            <a:pPr marL="45720" indent="0">
              <a:buNone/>
            </a:pPr>
            <a:r>
              <a:rPr lang="en-GB" sz="2800" dirty="0" err="1"/>
              <a:t>Marchington</a:t>
            </a:r>
            <a:r>
              <a:rPr lang="en-GB" sz="2800" dirty="0"/>
              <a:t>, M., Wilkinson, A., Donnelly, R., </a:t>
            </a:r>
            <a:r>
              <a:rPr lang="en-GB" sz="2800" dirty="0" err="1"/>
              <a:t>Kynighou</a:t>
            </a:r>
            <a:r>
              <a:rPr lang="en-GB" sz="2800" dirty="0"/>
              <a:t>, A. (2016). </a:t>
            </a:r>
            <a:r>
              <a:rPr lang="en-GB" sz="2800" i="1" dirty="0"/>
              <a:t>Human Resource Management at Work</a:t>
            </a:r>
            <a:r>
              <a:rPr lang="en-GB" sz="2800" dirty="0"/>
              <a:t>. London: CIPD. </a:t>
            </a:r>
          </a:p>
          <a:p>
            <a:endParaRPr lang="en-GB" dirty="0"/>
          </a:p>
        </p:txBody>
      </p:sp>
    </p:spTree>
    <p:extLst>
      <p:ext uri="{BB962C8B-B14F-4D97-AF65-F5344CB8AC3E}">
        <p14:creationId xmlns:p14="http://schemas.microsoft.com/office/powerpoint/2010/main" val="3803440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404664"/>
            <a:ext cx="6512511" cy="1143000"/>
          </a:xfrm>
        </p:spPr>
        <p:txBody>
          <a:bodyPr/>
          <a:lstStyle/>
          <a:p>
            <a:pPr marL="0" indent="0">
              <a:buNone/>
            </a:pPr>
            <a:r>
              <a:rPr lang="en-GB" dirty="0" smtClean="0"/>
              <a:t>What have we learnt?</a:t>
            </a:r>
            <a:endParaRPr lang="en-GB" dirty="0"/>
          </a:p>
        </p:txBody>
      </p:sp>
      <p:sp>
        <p:nvSpPr>
          <p:cNvPr id="3" name="Content Placeholder 2"/>
          <p:cNvSpPr>
            <a:spLocks noGrp="1"/>
          </p:cNvSpPr>
          <p:nvPr>
            <p:ph sz="quarter" idx="13"/>
          </p:nvPr>
        </p:nvSpPr>
        <p:spPr>
          <a:xfrm>
            <a:off x="827584" y="2204864"/>
            <a:ext cx="7416824" cy="3024336"/>
          </a:xfrm>
        </p:spPr>
        <p:txBody>
          <a:bodyPr>
            <a:noAutofit/>
          </a:bodyPr>
          <a:lstStyle/>
          <a:p>
            <a:r>
              <a:rPr lang="en-GB" sz="3200" dirty="0" smtClean="0"/>
              <a:t>What it means to add value as a HR professional</a:t>
            </a:r>
          </a:p>
          <a:p>
            <a:r>
              <a:rPr lang="en-GB" sz="3200" dirty="0" smtClean="0"/>
              <a:t>How HR can add value</a:t>
            </a:r>
          </a:p>
          <a:p>
            <a:endParaRPr lang="en-GB" sz="3200" dirty="0"/>
          </a:p>
          <a:p>
            <a:pPr marL="45720" indent="0" algn="ctr">
              <a:buNone/>
            </a:pPr>
            <a:r>
              <a:rPr lang="en-GB" sz="3200" dirty="0" smtClean="0"/>
              <a:t>Any questions?</a:t>
            </a:r>
          </a:p>
          <a:p>
            <a:pPr marL="45720" indent="0" algn="ctr">
              <a:buNone/>
            </a:pPr>
            <a:endParaRPr lang="en-GB" sz="2400" dirty="0" smtClean="0"/>
          </a:p>
          <a:p>
            <a:pPr marL="45720" indent="0">
              <a:buNone/>
            </a:pPr>
            <a:endParaRPr lang="en-GB" sz="2400" u="sng" dirty="0" smtClean="0"/>
          </a:p>
        </p:txBody>
      </p:sp>
    </p:spTree>
    <p:extLst>
      <p:ext uri="{BB962C8B-B14F-4D97-AF65-F5344CB8AC3E}">
        <p14:creationId xmlns:p14="http://schemas.microsoft.com/office/powerpoint/2010/main" val="3083544103"/>
      </p:ext>
    </p:extLst>
  </p:cSld>
  <p:clrMapOvr>
    <a:masterClrMapping/>
  </p:clrMapOvr>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Slipstream</Template>
  <TotalTime>279</TotalTime>
  <Words>409</Words>
  <Application>Microsoft Office PowerPoint</Application>
  <PresentationFormat>On-screen Show (4:3)</PresentationFormat>
  <Paragraphs>68</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Georgia</vt:lpstr>
      <vt:lpstr>Trebuchet MS</vt:lpstr>
      <vt:lpstr>Slipstream</vt:lpstr>
      <vt:lpstr>Adding Value</vt:lpstr>
      <vt:lpstr>Learning Outcomes </vt:lpstr>
      <vt:lpstr>How can HR Add Value?</vt:lpstr>
      <vt:lpstr>Case Example</vt:lpstr>
      <vt:lpstr>PowerPoint Presentation</vt:lpstr>
      <vt:lpstr>Examples of HR Actions</vt:lpstr>
      <vt:lpstr>Link to Theory -  High Commitment/Best Practice HRM</vt:lpstr>
      <vt:lpstr>Inspection of Children’s Services in Neath Port Talbot, April 2015 </vt:lpstr>
      <vt:lpstr>Further Reading</vt:lpstr>
      <vt:lpstr>What have we learnt?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Alec Thomas</dc:creator>
  <cp:lastModifiedBy>Julie Thomas</cp:lastModifiedBy>
  <cp:revision>26</cp:revision>
  <cp:lastPrinted>2018-09-12T09:51:54Z</cp:lastPrinted>
  <dcterms:created xsi:type="dcterms:W3CDTF">2016-11-13T10:19:16Z</dcterms:created>
  <dcterms:modified xsi:type="dcterms:W3CDTF">2018-09-12T10:01:24Z</dcterms:modified>
</cp:coreProperties>
</file>