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2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3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4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5.xml" ContentType="application/vnd.openxmlformats-officedocument.presentationml.slide+xml"/>
  <Override PartName="/ppt/notesSlides/notesSlide14.xml" ContentType="application/vnd.openxmlformats-officedocument.presentationml.notesSlide+xml"/>
  <Override PartName="/ppt/slides/slide16.xml" ContentType="application/vnd.openxmlformats-officedocument.presentationml.slide+xml"/>
  <Override PartName="/ppt/notesSlides/notesSlide15.xml" ContentType="application/vnd.openxmlformats-officedocument.presentationml.notesSlide+xml"/>
  <Override PartName="/ppt/slides/slide17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18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19.xml" ContentType="application/vnd.openxmlformats-officedocument.presentationml.slide+xml"/>
  <Override PartName="/ppt/notesSlides/notesSlide18.xml" ContentType="application/vnd.openxmlformats-officedocument.presentationml.notesSlide+xml"/>
  <Override PartName="/ppt/slides/slide20.xml" ContentType="application/vnd.openxmlformats-officedocument.presentationml.slide+xml"/>
  <Override PartName="/ppt/notesSlides/notesSlide19.xml" ContentType="application/vnd.openxmlformats-officedocument.presentationml.notesSlide+xml"/>
  <Override PartName="/ppt/slides/slide21.xml" ContentType="application/vnd.openxmlformats-officedocument.presentationml.slide+xml"/>
  <Override PartName="/ppt/notesSlides/notesSlide20.xml" ContentType="application/vnd.openxmlformats-officedocument.presentationml.notesSlide+xml"/>
  <Override PartName="/ppt/slides/slide22.xml" ContentType="application/vnd.openxmlformats-officedocument.presentationml.slide+xml"/>
  <Override PartName="/ppt/notesSlides/notesSlide21.xml" ContentType="application/vnd.openxmlformats-officedocument.presentationml.notesSlide+xml"/>
  <Override PartName="/ppt/slides/slide23.xml" ContentType="application/vnd.openxmlformats-officedocument.presentationml.slide+xml"/>
  <Override PartName="/ppt/notesSlides/notesSlide22.xml" ContentType="application/vnd.openxmlformats-officedocument.presentationml.notesSlide+xml"/>
  <Override PartName="/ppt/slides/slide24.xml" ContentType="application/vnd.openxmlformats-officedocument.presentationml.slide+xml"/>
  <Override PartName="/ppt/notesSlides/notesSlide23.xml" ContentType="application/vnd.openxmlformats-officedocument.presentationml.notesSlide+xml"/>
  <Override PartName="/ppt/slides/slide25.xml" ContentType="application/vnd.openxmlformats-officedocument.presentationml.slide+xml"/>
  <Override PartName="/ppt/notesSlides/notesSlide24.xml" ContentType="application/vnd.openxmlformats-officedocument.presentationml.notesSlide+xml"/>
  <Override PartName="/ppt/slides/slide26.xml" ContentType="application/vnd.openxmlformats-officedocument.presentationml.slide+xml"/>
  <Override PartName="/ppt/notesSlides/notesSlide25.xml" ContentType="application/vnd.openxmlformats-officedocument.presentationml.notesSlide+xml"/>
  <Override PartName="/ppt/slides/slide27.xml" ContentType="application/vnd.openxmlformats-officedocument.presentationml.slide+xml"/>
  <Override PartName="/ppt/notesSlides/notesSlide26.xml" ContentType="application/vnd.openxmlformats-officedocument.presentationml.notesSlide+xml"/>
  <Override PartName="/ppt/slides/slide28.xml" ContentType="application/vnd.openxmlformats-officedocument.presentationml.slide+xml"/>
  <Override PartName="/ppt/notesSlides/notesSlide27.xml" ContentType="application/vnd.openxmlformats-officedocument.presentationml.notesSlide+xml"/>
  <Override PartName="/ppt/slides/slide29.xml" ContentType="application/vnd.openxmlformats-officedocument.presentationml.slide+xml"/>
  <Override PartName="/ppt/notesSlides/notesSlide28.xml" ContentType="application/vnd.openxmlformats-officedocument.presentationml.notesSlide+xml"/>
  <Override PartName="/ppt/slides/slide30.xml" ContentType="application/vnd.openxmlformats-officedocument.presentationml.slide+xml"/>
  <Override PartName="/ppt/notesSlides/notesSlide29.xml" ContentType="application/vnd.openxmlformats-officedocument.presentationml.notesSlide+xml"/>
  <Override PartName="/ppt/slides/slide31.xml" ContentType="application/vnd.openxmlformats-officedocument.presentationml.slide+xml"/>
  <Override PartName="/ppt/notesSlides/notesSlide30.xml" ContentType="application/vnd.openxmlformats-officedocument.presentationml.notesSlide+xml"/>
  <Override PartName="/ppt/slides/slide32.xml" ContentType="application/vnd.openxmlformats-officedocument.presentationml.slide+xml"/>
  <Override PartName="/ppt/notesSlides/notesSlide31.xml" ContentType="application/vnd.openxmlformats-officedocument.presentationml.notesSlide+xml"/>
  <Override PartName="/ppt/slides/slide33.xml" ContentType="application/vnd.openxmlformats-officedocument.presentationml.slide+xml"/>
  <Override PartName="/ppt/notesSlides/notesSlide32.xml" ContentType="application/vnd.openxmlformats-officedocument.presentationml.notesSlide+xml"/>
  <Override PartName="/ppt/slides/slide34.xml" ContentType="application/vnd.openxmlformats-officedocument.presentationml.slide+xml"/>
  <Override PartName="/ppt/notesSlides/notesSlide33.xml" ContentType="application/vnd.openxmlformats-officedocument.presentationml.notesSlide+xml"/>
  <Override PartName="/ppt/slides/slide35.xml" ContentType="application/vnd.openxmlformats-officedocument.presentationml.slide+xml"/>
  <Override PartName="/ppt/notesSlides/notesSlide34.xml" ContentType="application/vnd.openxmlformats-officedocument.presentationml.notesSlide+xml"/>
  <Override PartName="/ppt/slides/slide36.xml" ContentType="application/vnd.openxmlformats-officedocument.presentationml.slide+xml"/>
  <Override PartName="/ppt/notesSlides/notesSlide35.xml" ContentType="application/vnd.openxmlformats-officedocument.presentationml.notesSlide+xml"/>
  <Override PartName="/ppt/slides/slide37.xml" ContentType="application/vnd.openxmlformats-officedocument.presentationml.slide+xml"/>
  <Override PartName="/ppt/notesSlides/notesSlide36.xml" ContentType="application/vnd.openxmlformats-officedocument.presentationml.notes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autoCompressPictures="0" saveSubsetFonts="1">
  <p:sldMasterIdLst>
    <p:sldMasterId id="2147483648" r:id="rId1"/>
  </p:sldMasterIdLst>
  <p:notesMasterIdLst>
    <p:notesMasterId r:id="rId2"/>
  </p:notesMasterIdLst>
  <p:sldIdLst>
    <p:sldId id="32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</p:sldIdLst>
  <p:sldSz type="screen16x9" cy="6858000" cx="12192000"/>
  <p:notesSz cx="6858000" cy="12192000"/>
  <p:defaultTextStyle>
    <a:lvl1pPr algn="l" defTabSz="9144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92" d="100"/>
          <a:sy n="92" d="100"/>
        </p:scale>
        <p:origin x="307" y="-139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slide" Target="slides/slide26.xml"/><Relationship Id="rId29" Type="http://schemas.openxmlformats.org/officeDocument/2006/relationships/slide" Target="slides/slide27.xml"/><Relationship Id="rId30" Type="http://schemas.openxmlformats.org/officeDocument/2006/relationships/slide" Target="slides/slide28.xml"/><Relationship Id="rId31" Type="http://schemas.openxmlformats.org/officeDocument/2006/relationships/slide" Target="slides/slide29.xml"/><Relationship Id="rId32" Type="http://schemas.openxmlformats.org/officeDocument/2006/relationships/slide" Target="slides/slide30.xml"/><Relationship Id="rId33" Type="http://schemas.openxmlformats.org/officeDocument/2006/relationships/slide" Target="slides/slide31.xml"/><Relationship Id="rId34" Type="http://schemas.openxmlformats.org/officeDocument/2006/relationships/slide" Target="slides/slide32.xml"/><Relationship Id="rId35" Type="http://schemas.openxmlformats.org/officeDocument/2006/relationships/slide" Target="slides/slide33.xml"/><Relationship Id="rId36" Type="http://schemas.openxmlformats.org/officeDocument/2006/relationships/slide" Target="slides/slide34.xml"/><Relationship Id="rId37" Type="http://schemas.openxmlformats.org/officeDocument/2006/relationships/slide" Target="slides/slide35.xml"/><Relationship Id="rId38" Type="http://schemas.openxmlformats.org/officeDocument/2006/relationships/slide" Target="slides/slide36.xml"/><Relationship Id="rId39" Type="http://schemas.openxmlformats.org/officeDocument/2006/relationships/slide" Target="slides/slide37.xml"/><Relationship Id="rId40" Type="http://schemas.openxmlformats.org/officeDocument/2006/relationships/tableStyles" Target="tableStyles.xml"/><Relationship Id="rId41" Type="http://schemas.openxmlformats.org/officeDocument/2006/relationships/presProps" Target="presProps.xml"/><Relationship Id="rId42" Type="http://schemas.openxmlformats.org/officeDocument/2006/relationships/viewProps" Target="viewProps.xml"/><Relationship Id="rId43" Type="http://schemas.openxmlformats.org/officeDocument/2006/relationships/theme" Target="theme/theme1.xml"/></Relationships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4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7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927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8/2/2026</a:t>
            </a:fld>
            <a:endParaRPr lang="en-US"/>
          </a:p>
        </p:txBody>
      </p:sp>
      <p:sp>
        <p:nvSpPr>
          <p:cNvPr id="1049274" name="Slide Image Placeholder 3"/>
          <p:cNvSpPr>
            <a:spLocks noChangeAspect="1" noRot="1" noGrp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/>
          <a:noFill/>
          <a:ln w="12700">
            <a:solidFill>
              <a:prstClr val="black"/>
            </a:solidFill>
          </a:ln>
        </p:spPr>
        <p:txBody>
          <a:bodyPr anchor="ctr" bIns="45720" lIns="91440" rIns="91440" rtlCol="0" tIns="45720" vert="horz"/>
          <a:p>
            <a:endParaRPr lang="en-US"/>
          </a:p>
        </p:txBody>
      </p:sp>
      <p:sp>
        <p:nvSpPr>
          <p:cNvPr id="104927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/>
        </p:spPr>
        <p:txBody>
          <a:bodyPr bIns="45720" lIns="91440" rIns="91440" rtlCol="0" tIns="45720" vert="horz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927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927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defTabSz="914400" eaLnBrk="1" hangingPunct="1" latinLnBrk="0" marL="0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</file>

<file path=ppt/notesSlides/_rels/notesSlide5.xml.rels><?xml version="1.0" encoding="UTF-8" standalone="yes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</Relationships>
</file>

<file path=ppt/notesSlides/_rels/notesSlide6.xml.rels><?xml version="1.0" encoding="UTF-8" standalone="yes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</Relationships>
</file>

<file path=ppt/notesSlides/_rels/notesSlide7.xml.rels><?xml version="1.0" encoding="UTF-8" standalone="yes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</Relationships>
</file>

<file path=ppt/notesSlides/_rels/notesSlide8.xml.rels><?xml version="1.0" encoding="UTF-8" standalone="yes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</Relationships>
</file>

<file path=ppt/notesSlides/_rels/notesSlide9.xml.rels><?xml version="1.0" encoding="UTF-8" standalone="yes"?>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</Relationships>
</file>

<file path=ppt/notesSlides/_rels/notesSlide10.xml.rels><?xml version="1.0" encoding="UTF-8" standalone="yes"?>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</Relationships>
</file>

<file path=ppt/notesSlides/_rels/notesSlide11.xml.rels><?xml version="1.0" encoding="UTF-8" standalone="yes"?>
<Relationships xmlns="http://schemas.openxmlformats.org/package/2006/relationships"><Relationship Id="rId1" Type="http://schemas.openxmlformats.org/officeDocument/2006/relationships/slide" Target="../slides/slide12.xml"/><Relationship Id="rId2" Type="http://schemas.openxmlformats.org/officeDocument/2006/relationships/notesMaster" Target="../notesMasters/notesMaster1.xml"/></Relationships>
</file>

<file path=ppt/notesSlides/_rels/notesSlide12.xml.rels><?xml version="1.0" encoding="UTF-8" standalone="yes"?>
<Relationships xmlns="http://schemas.openxmlformats.org/package/2006/relationships"><Relationship Id="rId1" Type="http://schemas.openxmlformats.org/officeDocument/2006/relationships/slide" Target="../slides/slide13.xml"/><Relationship Id="rId2" Type="http://schemas.openxmlformats.org/officeDocument/2006/relationships/notesMaster" Target="../notesMasters/notesMaster1.xml"/></Relationships>
</file>

<file path=ppt/notesSlides/_rels/notesSlide13.xml.rels><?xml version="1.0" encoding="UTF-8" standalone="yes"?>
<Relationships xmlns="http://schemas.openxmlformats.org/package/2006/relationships"><Relationship Id="rId1" Type="http://schemas.openxmlformats.org/officeDocument/2006/relationships/slide" Target="../slides/slide14.xml"/><Relationship Id="rId2" Type="http://schemas.openxmlformats.org/officeDocument/2006/relationships/notesMaster" Target="../notesMasters/notesMaster1.xml"/></Relationships>
</file>

<file path=ppt/notesSlides/_rels/notesSlide14.xml.rels><?xml version="1.0" encoding="UTF-8" standalone="yes"?>
<Relationships xmlns="http://schemas.openxmlformats.org/package/2006/relationships"><Relationship Id="rId1" Type="http://schemas.openxmlformats.org/officeDocument/2006/relationships/slide" Target="../slides/slide15.xml"/><Relationship Id="rId2" Type="http://schemas.openxmlformats.org/officeDocument/2006/relationships/notesMaster" Target="../notesMasters/notesMaster1.xml"/></Relationships>
</file>

<file path=ppt/notesSlides/_rels/notesSlide15.xml.rels><?xml version="1.0" encoding="UTF-8" standalone="yes"?>
<Relationships xmlns="http://schemas.openxmlformats.org/package/2006/relationships"><Relationship Id="rId1" Type="http://schemas.openxmlformats.org/officeDocument/2006/relationships/slide" Target="../slides/slide16.xml"/><Relationship Id="rId2" Type="http://schemas.openxmlformats.org/officeDocument/2006/relationships/notesMaster" Target="../notesMasters/notesMaster1.xml"/></Relationships>
</file>

<file path=ppt/notesSlides/_rels/notesSlide16.xml.rels><?xml version="1.0" encoding="UTF-8" standalone="yes"?>
<Relationships xmlns="http://schemas.openxmlformats.org/package/2006/relationships"><Relationship Id="rId1" Type="http://schemas.openxmlformats.org/officeDocument/2006/relationships/slide" Target="../slides/slide17.xml"/><Relationship Id="rId2" Type="http://schemas.openxmlformats.org/officeDocument/2006/relationships/notesMaster" Target="../notesMasters/notesMaster1.xml"/></Relationships>
</file>

<file path=ppt/notesSlides/_rels/notesSlide17.xml.rels><?xml version="1.0" encoding="UTF-8" standalone="yes"?>
<Relationships xmlns="http://schemas.openxmlformats.org/package/2006/relationships"><Relationship Id="rId1" Type="http://schemas.openxmlformats.org/officeDocument/2006/relationships/slide" Target="../slides/slide18.xml"/><Relationship Id="rId2" Type="http://schemas.openxmlformats.org/officeDocument/2006/relationships/notesMaster" Target="../notesMasters/notesMaster1.xml"/></Relationships>
</file>

<file path=ppt/notesSlides/_rels/notesSlide18.xml.rels><?xml version="1.0" encoding="UTF-8" standalone="yes"?>
<Relationships xmlns="http://schemas.openxmlformats.org/package/2006/relationships"><Relationship Id="rId1" Type="http://schemas.openxmlformats.org/officeDocument/2006/relationships/slide" Target="../slides/slide19.xml"/><Relationship Id="rId2" Type="http://schemas.openxmlformats.org/officeDocument/2006/relationships/notesMaster" Target="../notesMasters/notesMaster1.xml"/></Relationships>
</file>

<file path=ppt/notesSlides/_rels/notesSlide19.xml.rels><?xml version="1.0" encoding="UTF-8" standalone="yes"?>
<Relationships xmlns="http://schemas.openxmlformats.org/package/2006/relationships"><Relationship Id="rId1" Type="http://schemas.openxmlformats.org/officeDocument/2006/relationships/slide" Target="../slides/slide20.xml"/><Relationship Id="rId2" Type="http://schemas.openxmlformats.org/officeDocument/2006/relationships/notesMaster" Target="../notesMasters/notesMaster1.xml"/></Relationships>
</file>

<file path=ppt/notesSlides/_rels/notesSlide20.xml.rels><?xml version="1.0" encoding="UTF-8" standalone="yes"?>
<Relationships xmlns="http://schemas.openxmlformats.org/package/2006/relationships"><Relationship Id="rId1" Type="http://schemas.openxmlformats.org/officeDocument/2006/relationships/slide" Target="../slides/slide21.xml"/><Relationship Id="rId2" Type="http://schemas.openxmlformats.org/officeDocument/2006/relationships/notesMaster" Target="../notesMasters/notesMaster1.xml"/></Relationships>
</file>

<file path=ppt/notesSlides/_rels/notesSlide21.xml.rels><?xml version="1.0" encoding="UTF-8" standalone="yes"?>
<Relationships xmlns="http://schemas.openxmlformats.org/package/2006/relationships"><Relationship Id="rId1" Type="http://schemas.openxmlformats.org/officeDocument/2006/relationships/slide" Target="../slides/slide22.xml"/><Relationship Id="rId2" Type="http://schemas.openxmlformats.org/officeDocument/2006/relationships/notesMaster" Target="../notesMasters/notesMaster1.xml"/></Relationships>
</file>

<file path=ppt/notesSlides/_rels/notesSlide22.xml.rels><?xml version="1.0" encoding="UTF-8" standalone="yes"?>
<Relationships xmlns="http://schemas.openxmlformats.org/package/2006/relationships"><Relationship Id="rId1" Type="http://schemas.openxmlformats.org/officeDocument/2006/relationships/slide" Target="../slides/slide23.xml"/><Relationship Id="rId2" Type="http://schemas.openxmlformats.org/officeDocument/2006/relationships/notesMaster" Target="../notesMasters/notesMaster1.xml"/></Relationships>
</file>

<file path=ppt/notesSlides/_rels/notesSlide23.xml.rels><?xml version="1.0" encoding="UTF-8" standalone="yes"?>
<Relationships xmlns="http://schemas.openxmlformats.org/package/2006/relationships"><Relationship Id="rId1" Type="http://schemas.openxmlformats.org/officeDocument/2006/relationships/slide" Target="../slides/slide24.xml"/><Relationship Id="rId2" Type="http://schemas.openxmlformats.org/officeDocument/2006/relationships/notesMaster" Target="../notesMasters/notesMaster1.xml"/></Relationships>
</file>

<file path=ppt/notesSlides/_rels/notesSlide24.xml.rels><?xml version="1.0" encoding="UTF-8" standalone="yes"?>
<Relationships xmlns="http://schemas.openxmlformats.org/package/2006/relationships"><Relationship Id="rId1" Type="http://schemas.openxmlformats.org/officeDocument/2006/relationships/slide" Target="../slides/slide25.xml"/><Relationship Id="rId2" Type="http://schemas.openxmlformats.org/officeDocument/2006/relationships/notesMaster" Target="../notesMasters/notesMaster1.xml"/></Relationships>
</file>

<file path=ppt/notesSlides/_rels/notesSlide25.xml.rels><?xml version="1.0" encoding="UTF-8" standalone="yes"?>
<Relationships xmlns="http://schemas.openxmlformats.org/package/2006/relationships"><Relationship Id="rId1" Type="http://schemas.openxmlformats.org/officeDocument/2006/relationships/slide" Target="../slides/slide26.xml"/><Relationship Id="rId2" Type="http://schemas.openxmlformats.org/officeDocument/2006/relationships/notesMaster" Target="../notesMasters/notesMaster1.xml"/></Relationships>
</file>

<file path=ppt/notesSlides/_rels/notesSlide26.xml.rels><?xml version="1.0" encoding="UTF-8" standalone="yes"?>
<Relationships xmlns="http://schemas.openxmlformats.org/package/2006/relationships"><Relationship Id="rId1" Type="http://schemas.openxmlformats.org/officeDocument/2006/relationships/slide" Target="../slides/slide27.xml"/><Relationship Id="rId2" Type="http://schemas.openxmlformats.org/officeDocument/2006/relationships/notesMaster" Target="../notesMasters/notesMaster1.xml"/></Relationships>
</file>

<file path=ppt/notesSlides/_rels/notesSlide27.xml.rels><?xml version="1.0" encoding="UTF-8" standalone="yes"?>
<Relationships xmlns="http://schemas.openxmlformats.org/package/2006/relationships"><Relationship Id="rId1" Type="http://schemas.openxmlformats.org/officeDocument/2006/relationships/slide" Target="../slides/slide28.xml"/><Relationship Id="rId2" Type="http://schemas.openxmlformats.org/officeDocument/2006/relationships/notesMaster" Target="../notesMasters/notesMaster1.xml"/></Relationships>
</file>

<file path=ppt/notesSlides/_rels/notesSlide28.xml.rels><?xml version="1.0" encoding="UTF-8" standalone="yes"?>
<Relationships xmlns="http://schemas.openxmlformats.org/package/2006/relationships"><Relationship Id="rId1" Type="http://schemas.openxmlformats.org/officeDocument/2006/relationships/slide" Target="../slides/slide29.xml"/><Relationship Id="rId2" Type="http://schemas.openxmlformats.org/officeDocument/2006/relationships/notesMaster" Target="../notesMasters/notesMaster1.xml"/></Relationships>
</file>

<file path=ppt/notesSlides/_rels/notesSlide29.xml.rels><?xml version="1.0" encoding="UTF-8" standalone="yes"?>
<Relationships xmlns="http://schemas.openxmlformats.org/package/2006/relationships"><Relationship Id="rId1" Type="http://schemas.openxmlformats.org/officeDocument/2006/relationships/slide" Target="../slides/slide30.xml"/><Relationship Id="rId2" Type="http://schemas.openxmlformats.org/officeDocument/2006/relationships/notesMaster" Target="../notesMasters/notesMaster1.xml"/></Relationships>
</file>

<file path=ppt/notesSlides/_rels/notesSlide30.xml.rels><?xml version="1.0" encoding="UTF-8" standalone="yes"?>
<Relationships xmlns="http://schemas.openxmlformats.org/package/2006/relationships"><Relationship Id="rId1" Type="http://schemas.openxmlformats.org/officeDocument/2006/relationships/slide" Target="../slides/slide31.xml"/><Relationship Id="rId2" Type="http://schemas.openxmlformats.org/officeDocument/2006/relationships/notesMaster" Target="../notesMasters/notesMaster1.xml"/></Relationships>
</file>

<file path=ppt/notesSlides/_rels/notesSlide31.xml.rels><?xml version="1.0" encoding="UTF-8" standalone="yes"?>
<Relationships xmlns="http://schemas.openxmlformats.org/package/2006/relationships"><Relationship Id="rId1" Type="http://schemas.openxmlformats.org/officeDocument/2006/relationships/slide" Target="../slides/slide32.xml"/><Relationship Id="rId2" Type="http://schemas.openxmlformats.org/officeDocument/2006/relationships/notesMaster" Target="../notesMasters/notesMaster1.xml"/></Relationships>
</file>

<file path=ppt/notesSlides/_rels/notesSlide32.xml.rels><?xml version="1.0" encoding="UTF-8" standalone="yes"?>
<Relationships xmlns="http://schemas.openxmlformats.org/package/2006/relationships"><Relationship Id="rId1" Type="http://schemas.openxmlformats.org/officeDocument/2006/relationships/slide" Target="../slides/slide33.xml"/><Relationship Id="rId2" Type="http://schemas.openxmlformats.org/officeDocument/2006/relationships/notesMaster" Target="../notesMasters/notesMaster1.xml"/></Relationships>
</file>

<file path=ppt/notesSlides/_rels/notesSlide33.xml.rels><?xml version="1.0" encoding="UTF-8" standalone="yes"?>
<Relationships xmlns="http://schemas.openxmlformats.org/package/2006/relationships"><Relationship Id="rId1" Type="http://schemas.openxmlformats.org/officeDocument/2006/relationships/slide" Target="../slides/slide34.xml"/><Relationship Id="rId2" Type="http://schemas.openxmlformats.org/officeDocument/2006/relationships/notesMaster" Target="../notesMasters/notesMaster1.xml"/></Relationships>
</file>

<file path=ppt/notesSlides/_rels/notesSlide34.xml.rels><?xml version="1.0" encoding="UTF-8" standalone="yes"?>
<Relationships xmlns="http://schemas.openxmlformats.org/package/2006/relationships"><Relationship Id="rId1" Type="http://schemas.openxmlformats.org/officeDocument/2006/relationships/slide" Target="../slides/slide35.xml"/><Relationship Id="rId2" Type="http://schemas.openxmlformats.org/officeDocument/2006/relationships/notesMaster" Target="../notesMasters/notesMaster1.xml"/></Relationships>
</file>

<file path=ppt/notesSlides/_rels/notesSlide35.xml.rels><?xml version="1.0" encoding="UTF-8" standalone="yes"?>
<Relationships xmlns="http://schemas.openxmlformats.org/package/2006/relationships"><Relationship Id="rId1" Type="http://schemas.openxmlformats.org/officeDocument/2006/relationships/slide" Target="../slides/slide36.xml"/><Relationship Id="rId2" Type="http://schemas.openxmlformats.org/officeDocument/2006/relationships/notesMaster" Target="../notesMasters/notesMaster1.xml"/></Relationships>
</file>

<file path=ppt/notesSlides/_rels/notesSlide36.xml.rels><?xml version="1.0" encoding="UTF-8" standalone="yes"?>
<Relationships xmlns="http://schemas.openxmlformats.org/package/2006/relationships"><Relationship Id="rId1" Type="http://schemas.openxmlformats.org/officeDocument/2006/relationships/slide" Target="../slides/slide37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4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585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586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1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3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633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3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4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64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4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55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656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6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6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668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7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78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679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1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71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713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2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72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72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3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76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76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4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775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776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6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78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788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7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798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799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8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809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810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0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821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822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62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86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86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73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87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87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84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885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886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95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896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897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27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928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929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38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939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940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49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950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951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93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99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99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04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005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006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1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16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01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018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1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27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028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029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1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55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056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057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2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66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06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068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00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101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102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2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12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11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11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3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23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12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12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3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65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166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167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3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96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19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198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3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31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23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233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4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43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24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24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4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56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25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258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4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69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9270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9271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7021451-1387-4CA6-816F-3879F97B5CBC}" type="slidenum">
              <a:rPr lang="en-US"/>
              <a:t>36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lt2" tx1="dk1" tx2="dk2" hlink="hlink" folHlink="folHlink"/>
  <p:sldLayoutIdLst>
    <p:sldLayoutId id="2147483649" r:id="rId1"/>
  </p:sldLayoutIdLst>
  <p:hf dt="0" ftr="0" hdr="0" sldNum="0"/>
  <p:txStyles>
    <p:titleStyle>
      <a:lvl1pPr algn="ctr" defTabSz="914400" eaLnBrk="1" hangingPunct="1" latinLnBrk="0" rtl="0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342900" latinLnBrk="0" marL="342900" rtl="0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85750" latinLnBrk="0" marL="742950" rtl="0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/Relationships>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/Relationships>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3.xml"/></Relationships>
</file>

<file path=ppt/slides/_rels/slide25.xml.rels><?xml version="1.0" encoding="UTF-8" standalone="yes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4.xml"/></Relationships>
</file>

<file path=ppt/slides/_rels/slide2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5.xml"/></Relationships>
</file>

<file path=ppt/slides/_rels/slide2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6.xml"/></Relationships>
</file>

<file path=ppt/slides/_rels/slide2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7.xml"/></Relationships>
</file>

<file path=ppt/slides/_rels/slide2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8.xml"/></Relationships>
</file>

<file path=ppt/slides/_rels/slide30.xml.rels><?xml version="1.0" encoding="UTF-8" standalone="yes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9.xml"/></Relationships>
</file>

<file path=ppt/slides/_rels/slide3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0.xml"/></Relationships>
</file>

<file path=ppt/slides/_rels/slide3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1.xml"/></Relationships>
</file>

<file path=ppt/slides/_rels/slide3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2.xml"/></Relationships>
</file>

<file path=ppt/slides/_rels/slide3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3.xml"/></Relationships>
</file>

<file path=ppt/slides/_rels/slide35.xml.rels><?xml version="1.0" encoding="UTF-8" standalone="yes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4.xml"/></Relationships>
</file>

<file path=ppt/slides/_rels/slide3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5.xml"/></Relationships>
</file>

<file path=ppt/slides/_rels/slide3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5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79" name=""/>
          <p:cNvSpPr txBox="1"/>
          <p:nvPr/>
        </p:nvSpPr>
        <p:spPr>
          <a:xfrm rot="13308">
            <a:off x="929693" y="1923212"/>
            <a:ext cx="10332613" cy="5628641"/>
          </a:xfrm>
          <a:prstGeom prst="rect"/>
        </p:spPr>
        <p:txBody>
          <a:bodyPr rtlCol="0" wrap="square">
            <a:spAutoFit/>
          </a:bodyPr>
          <a:p>
            <a:pPr algn="ctr"/>
            <a:r>
              <a:rPr sz="1200" lang="en-GB">
                <a:solidFill>
                  <a:srgbClr val="000000"/>
                </a:solidFill>
              </a:rPr>
              <a:t>Student Name &amp; ID:
Ansh Rakeshbhai Sarvaiya - 2544706
Hiralben Yuvrajsinh Dabhi - 2539211
Rupanshi Arpanbhai Setalvad - 2521736
Nirav Kanubhai Patel - 2540461
Module Name: Module Name: Human Capital Management
Module Code: LCMB7023
Group no : 7
Lecturer’s Name: Gladius Kulothungan Eno Maycock
GROUP PRESENTATION 
</a:t>
            </a:r>
            <a:r>
              <a:rPr sz="1100" lang="en-GB">
                <a:solidFill>
                  <a:srgbClr val="000000"/>
                </a:solidFill>
              </a:rPr>
              <a:t>
</a:t>
            </a:r>
            <a:r>
              <a:rPr sz="1800" lang="en-GB">
                <a:solidFill>
                  <a:srgbClr val="000000"/>
                </a:solidFill>
              </a:rPr>
              <a:t>Term 1
</a:t>
            </a:r>
            <a:endParaRPr sz="2800" lang="en-GB">
              <a:solidFill>
                <a:srgbClr val="000000"/>
              </a:solidFill>
            </a:endParaRPr>
          </a:p>
        </p:txBody>
      </p:sp>
      <p:pic>
        <p:nvPicPr>
          <p:cNvPr id="2097160" name=""/>
          <p:cNvPicPr>
            <a:picLocks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 rot="0">
            <a:off x="3742929" y="0"/>
            <a:ext cx="4706143" cy="1795236"/>
          </a:xfrm>
          <a:prstGeom prst="rect"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6FBF5"/>
        </a:solidFill>
        <a:effectLst/>
      </p:bgPr>
    </p:bg>
    <p:spTree>
      <p:nvGrpSpPr>
        <p:cNvPr id="1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2" name="Image 0" descr="/mnt/data/a_bright_modern_corporate_industrial_lobby_or_sho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t="25" b="25"/>
          <a:stretch>
            <a:fillRect/>
          </a:stretch>
        </p:blipFill>
        <p:spPr>
          <a:xfrm>
            <a:off x="0" y="0"/>
            <a:ext cx="12191695" cy="6858000"/>
          </a:xfrm>
          <a:prstGeom prst="rect"/>
        </p:spPr>
      </p:pic>
      <p:sp>
        <p:nvSpPr>
          <p:cNvPr id="1048576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>
              <a:alpha val="95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577" name="Shape 1"/>
          <p:cNvSpPr/>
          <p:nvPr/>
        </p:nvSpPr>
        <p:spPr>
          <a:xfrm>
            <a:off x="-155448" y="-201168"/>
            <a:ext cx="6583680" cy="6858000"/>
          </a:xfrm>
          <a:prstGeom prst="rect"/>
          <a:solidFill>
            <a:srgbClr val="F8FFF8">
              <a:alpha val="96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578" name="Text 2"/>
          <p:cNvSpPr/>
          <p:nvPr/>
        </p:nvSpPr>
        <p:spPr>
          <a:xfrm>
            <a:off x="685800" y="502920"/>
            <a:ext cx="1920240" cy="45720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indent="0" marL="0">
              <a:buNone/>
            </a:pPr>
            <a:r>
              <a:rPr b="1" dirty="0" sz="2000" lang="en-US">
                <a:solidFill>
                  <a:srgbClr val="E8212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TESLA</a:t>
            </a:r>
            <a:endParaRPr dirty="0" sz="2000" lang="en-US"/>
          </a:p>
        </p:txBody>
      </p:sp>
      <p:sp>
        <p:nvSpPr>
          <p:cNvPr id="1048579" name="Text 3"/>
          <p:cNvSpPr/>
          <p:nvPr/>
        </p:nvSpPr>
        <p:spPr>
          <a:xfrm>
            <a:off x="694944" y="1325880"/>
            <a:ext cx="5394960" cy="1325880"/>
          </a:xfrm>
          <a:prstGeom prst="rect"/>
          <a:noFill/>
        </p:spPr>
        <p:txBody>
          <a:bodyPr anchor="ctr" bIns="0" lIns="0" rIns="0" rtlCol="0" tIns="0" wrap="square">
            <a:normAutofit fontScale="94444"/>
          </a:bodyPr>
          <a:p>
            <a:pPr indent="0" marL="0">
              <a:buNone/>
            </a:pPr>
            <a:r>
              <a:rPr b="1" dirty="0" sz="36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Recruitment, Selection and</a:t>
            </a:r>
            <a:endParaRPr dirty="0" sz="3600" lang="en-US"/>
          </a:p>
          <a:p>
            <a:pPr indent="0" marL="0">
              <a:buNone/>
            </a:pPr>
            <a:r>
              <a:rPr b="1" dirty="0" sz="36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Employee Orientation</a:t>
            </a:r>
            <a:endParaRPr dirty="0" sz="3600" lang="en-US"/>
          </a:p>
        </p:txBody>
      </p:sp>
      <p:sp>
        <p:nvSpPr>
          <p:cNvPr id="1048580" name="Text 4"/>
          <p:cNvSpPr/>
          <p:nvPr/>
        </p:nvSpPr>
        <p:spPr>
          <a:xfrm>
            <a:off x="713232" y="2816352"/>
            <a:ext cx="4480560" cy="4114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400" lang="en-US">
                <a:solidFill>
                  <a:srgbClr val="2D6A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at Tesla Inc.</a:t>
            </a:r>
            <a:endParaRPr dirty="0" sz="2400" lang="en-US"/>
          </a:p>
        </p:txBody>
      </p:sp>
      <p:sp>
        <p:nvSpPr>
          <p:cNvPr id="1048581" name="Shape 5"/>
          <p:cNvSpPr/>
          <p:nvPr/>
        </p:nvSpPr>
        <p:spPr>
          <a:xfrm>
            <a:off x="713232" y="3438144"/>
            <a:ext cx="4434840" cy="0"/>
          </a:xfrm>
          <a:prstGeom prst="line"/>
          <a:noFill/>
          <a:ln w="254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582" name="Text 6"/>
          <p:cNvSpPr/>
          <p:nvPr/>
        </p:nvSpPr>
        <p:spPr>
          <a:xfrm>
            <a:off x="713232" y="3675888"/>
            <a:ext cx="5394960" cy="310896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126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Human Capital Management • LCMB7023 • Assessment 2</a:t>
            </a:r>
            <a:endParaRPr dirty="0" sz="1260" lang="en-US"/>
          </a:p>
        </p:txBody>
      </p:sp>
      <p:sp>
        <p:nvSpPr>
          <p:cNvPr id="1048583" name="Text 7"/>
          <p:cNvSpPr/>
          <p:nvPr/>
        </p:nvSpPr>
        <p:spPr>
          <a:xfrm>
            <a:off x="713232" y="4251960"/>
            <a:ext cx="4846320" cy="1005840"/>
          </a:xfrm>
          <a:prstGeom prst="rect"/>
          <a:noFill/>
        </p:spPr>
        <p:txBody>
          <a:bodyPr anchor="ctr" bIns="381" lIns="381" rIns="381" rtlCol="0" tIns="381" wrap="square"/>
          <a:p>
            <a:pPr indent="0" marL="0">
              <a:buNone/>
            </a:pP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vaiya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- 2544706</a:t>
            </a:r>
            <a:endParaRPr dirty="0" sz="1250" lang="en-US"/>
          </a:p>
          <a:p>
            <a:pPr indent="0" marL="0">
              <a:buNone/>
            </a:pP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Yuvrajsinh Dabh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- 2539211</a:t>
            </a:r>
            <a:endParaRPr dirty="0" sz="1250" lang="en-US"/>
          </a:p>
          <a:p>
            <a:pPr indent="0" marL="0">
              <a:buNone/>
            </a:pP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- 2521736</a:t>
            </a:r>
            <a:endParaRPr dirty="0" sz="1250" lang="en-US"/>
          </a:p>
          <a:p>
            <a:pPr indent="0" marL="0">
              <a:buNone/>
            </a:pP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- 2540461</a:t>
            </a:r>
            <a:endParaRPr dirty="0" sz="1250"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6FBF5"/>
        </a:solidFill>
        <a:effectLst/>
      </p:bgPr>
    </p:bg>
    <p:spTree>
      <p:nvGrpSpPr>
        <p:cNvPr id="4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7" name="Shape 0"/>
          <p:cNvSpPr/>
          <p:nvPr/>
        </p:nvSpPr>
        <p:spPr>
          <a:xfrm>
            <a:off x="-789127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588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589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Shared overview</a:t>
            </a:r>
            <a:endParaRPr dirty="0" sz="750" lang="en-US"/>
          </a:p>
        </p:txBody>
      </p:sp>
      <p:sp>
        <p:nvSpPr>
          <p:cNvPr id="1048590" name="Text 3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Roadmap</a:t>
            </a:r>
            <a:endParaRPr dirty="0" sz="2700" lang="en-US"/>
          </a:p>
        </p:txBody>
      </p:sp>
      <p:sp>
        <p:nvSpPr>
          <p:cNvPr id="1048591" name="Text 5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dirty="0" sz="800" lang="en-US"/>
          </a:p>
        </p:txBody>
      </p:sp>
      <p:sp>
        <p:nvSpPr>
          <p:cNvPr id="1048592" name="Shape 6"/>
          <p:cNvSpPr/>
          <p:nvPr/>
        </p:nvSpPr>
        <p:spPr>
          <a:xfrm>
            <a:off x="841248" y="1325880"/>
            <a:ext cx="498348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397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593" name="Shape 7"/>
          <p:cNvSpPr/>
          <p:nvPr/>
        </p:nvSpPr>
        <p:spPr>
          <a:xfrm>
            <a:off x="1097280" y="1618488"/>
            <a:ext cx="566928" cy="566928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594" name="Text 8"/>
          <p:cNvSpPr/>
          <p:nvPr/>
        </p:nvSpPr>
        <p:spPr>
          <a:xfrm>
            <a:off x="1097280" y="1746504"/>
            <a:ext cx="566928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10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dirty="0" sz="1000" lang="en-US"/>
          </a:p>
        </p:txBody>
      </p:sp>
      <p:sp>
        <p:nvSpPr>
          <p:cNvPr id="1048595" name="Text 9"/>
          <p:cNvSpPr/>
          <p:nvPr/>
        </p:nvSpPr>
        <p:spPr>
          <a:xfrm>
            <a:off x="1801368" y="1572768"/>
            <a:ext cx="3749040" cy="2743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1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practices</a:t>
            </a:r>
            <a:endParaRPr dirty="0" sz="1700" lang="en-US"/>
          </a:p>
        </p:txBody>
      </p:sp>
      <p:sp>
        <p:nvSpPr>
          <p:cNvPr id="1048596" name="Text 10"/>
          <p:cNvSpPr/>
          <p:nvPr/>
        </p:nvSpPr>
        <p:spPr>
          <a:xfrm>
            <a:off x="1801368" y="1920240"/>
            <a:ext cx="3749040" cy="201168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rvaiya</a:t>
            </a:r>
            <a:endParaRPr dirty="0" sz="950" lang="en-US"/>
          </a:p>
        </p:txBody>
      </p:sp>
      <p:sp>
        <p:nvSpPr>
          <p:cNvPr id="1048597" name="Text 11"/>
          <p:cNvSpPr/>
          <p:nvPr/>
        </p:nvSpPr>
        <p:spPr>
          <a:xfrm>
            <a:off x="1801368" y="2194560"/>
            <a:ext cx="3794760" cy="329184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indent="0" marL="0">
              <a:buNone/>
            </a:pPr>
            <a:r>
              <a:rPr dirty="0" sz="86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 context, recruitment channels, selection process and orientation practices</a:t>
            </a:r>
            <a:endParaRPr dirty="0" sz="860" lang="en-US"/>
          </a:p>
        </p:txBody>
      </p:sp>
      <p:sp>
        <p:nvSpPr>
          <p:cNvPr id="1048598" name="Shape 12"/>
          <p:cNvSpPr/>
          <p:nvPr/>
        </p:nvSpPr>
        <p:spPr>
          <a:xfrm>
            <a:off x="6419088" y="1325880"/>
            <a:ext cx="498348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397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599" name="Shape 13"/>
          <p:cNvSpPr/>
          <p:nvPr/>
        </p:nvSpPr>
        <p:spPr>
          <a:xfrm>
            <a:off x="6675120" y="1618488"/>
            <a:ext cx="566928" cy="566928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00" name="Text 14"/>
          <p:cNvSpPr/>
          <p:nvPr/>
        </p:nvSpPr>
        <p:spPr>
          <a:xfrm>
            <a:off x="6675120" y="1746504"/>
            <a:ext cx="566928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10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dirty="0" sz="1000" lang="en-US"/>
          </a:p>
        </p:txBody>
      </p:sp>
      <p:sp>
        <p:nvSpPr>
          <p:cNvPr id="1048601" name="Text 15"/>
          <p:cNvSpPr/>
          <p:nvPr/>
        </p:nvSpPr>
        <p:spPr>
          <a:xfrm>
            <a:off x="7379208" y="1572768"/>
            <a:ext cx="3749040" cy="2743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1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Opportunities &amp; challenges</a:t>
            </a:r>
            <a:endParaRPr dirty="0" sz="1700" lang="en-US"/>
          </a:p>
        </p:txBody>
      </p:sp>
      <p:sp>
        <p:nvSpPr>
          <p:cNvPr id="1048602" name="Text 16"/>
          <p:cNvSpPr/>
          <p:nvPr/>
        </p:nvSpPr>
        <p:spPr>
          <a:xfrm>
            <a:off x="7379208" y="1920240"/>
            <a:ext cx="3749040" cy="201168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Yuvrajsinh Dabhi</a:t>
            </a:r>
            <a:endParaRPr dirty="0" sz="950" lang="en-US"/>
          </a:p>
        </p:txBody>
      </p:sp>
      <p:sp>
        <p:nvSpPr>
          <p:cNvPr id="1048603" name="Text 17"/>
          <p:cNvSpPr/>
          <p:nvPr/>
        </p:nvSpPr>
        <p:spPr>
          <a:xfrm>
            <a:off x="7379208" y="2194560"/>
            <a:ext cx="3794760" cy="329184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indent="0" marL="0">
              <a:buNone/>
            </a:pPr>
            <a:r>
              <a:rPr dirty="0" sz="86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AI/digital hiring opportunities, selection issues and onboarding gaps</a:t>
            </a:r>
            <a:endParaRPr dirty="0" sz="860" lang="en-US"/>
          </a:p>
        </p:txBody>
      </p:sp>
      <p:sp>
        <p:nvSpPr>
          <p:cNvPr id="1048604" name="Shape 18"/>
          <p:cNvSpPr/>
          <p:nvPr/>
        </p:nvSpPr>
        <p:spPr>
          <a:xfrm>
            <a:off x="841248" y="3200400"/>
            <a:ext cx="498348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397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05" name="Shape 19"/>
          <p:cNvSpPr/>
          <p:nvPr/>
        </p:nvSpPr>
        <p:spPr>
          <a:xfrm>
            <a:off x="1097280" y="3493008"/>
            <a:ext cx="566928" cy="566928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06" name="Text 20"/>
          <p:cNvSpPr/>
          <p:nvPr/>
        </p:nvSpPr>
        <p:spPr>
          <a:xfrm>
            <a:off x="1097280" y="3621024"/>
            <a:ext cx="566928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10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dirty="0" sz="1000" lang="en-US"/>
          </a:p>
        </p:txBody>
      </p:sp>
      <p:sp>
        <p:nvSpPr>
          <p:cNvPr id="1048607" name="Text 21"/>
          <p:cNvSpPr/>
          <p:nvPr/>
        </p:nvSpPr>
        <p:spPr>
          <a:xfrm>
            <a:off x="1801368" y="3447288"/>
            <a:ext cx="3749040" cy="2743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1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Root-cause analysis</a:t>
            </a:r>
            <a:endParaRPr dirty="0" sz="1700" lang="en-US"/>
          </a:p>
        </p:txBody>
      </p:sp>
      <p:sp>
        <p:nvSpPr>
          <p:cNvPr id="1048608" name="Text 22"/>
          <p:cNvSpPr/>
          <p:nvPr/>
        </p:nvSpPr>
        <p:spPr>
          <a:xfrm>
            <a:off x="1801368" y="3794760"/>
            <a:ext cx="3749040" cy="201168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rpan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endParaRPr dirty="0" sz="950" lang="en-US"/>
          </a:p>
        </p:txBody>
      </p:sp>
      <p:sp>
        <p:nvSpPr>
          <p:cNvPr id="1048609" name="Text 23"/>
          <p:cNvSpPr/>
          <p:nvPr/>
        </p:nvSpPr>
        <p:spPr>
          <a:xfrm>
            <a:off x="1801368" y="4069080"/>
            <a:ext cx="3794760" cy="329184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indent="0" marL="0">
              <a:buNone/>
            </a:pPr>
            <a:r>
              <a:rPr dirty="0" sz="86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Labour market, policy, process, leadership, culture and technology causes</a:t>
            </a:r>
            <a:endParaRPr dirty="0" sz="860" lang="en-US"/>
          </a:p>
        </p:txBody>
      </p:sp>
      <p:sp>
        <p:nvSpPr>
          <p:cNvPr id="1048610" name="Shape 24"/>
          <p:cNvSpPr/>
          <p:nvPr/>
        </p:nvSpPr>
        <p:spPr>
          <a:xfrm>
            <a:off x="6419088" y="3200400"/>
            <a:ext cx="498348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397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11" name="Shape 25"/>
          <p:cNvSpPr/>
          <p:nvPr/>
        </p:nvSpPr>
        <p:spPr>
          <a:xfrm>
            <a:off x="6675120" y="3493008"/>
            <a:ext cx="566928" cy="566928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12" name="Text 26"/>
          <p:cNvSpPr/>
          <p:nvPr/>
        </p:nvSpPr>
        <p:spPr>
          <a:xfrm>
            <a:off x="6675120" y="3621024"/>
            <a:ext cx="566928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10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dirty="0" sz="1000" lang="en-US"/>
          </a:p>
        </p:txBody>
      </p:sp>
      <p:sp>
        <p:nvSpPr>
          <p:cNvPr id="1048613" name="Text 27"/>
          <p:cNvSpPr/>
          <p:nvPr/>
        </p:nvSpPr>
        <p:spPr>
          <a:xfrm>
            <a:off x="7379208" y="3447288"/>
            <a:ext cx="3749040" cy="2743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1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Recommendations &amp; future</a:t>
            </a:r>
            <a:endParaRPr dirty="0" sz="1700" lang="en-US"/>
          </a:p>
        </p:txBody>
      </p:sp>
      <p:sp>
        <p:nvSpPr>
          <p:cNvPr id="1048614" name="Text 28"/>
          <p:cNvSpPr/>
          <p:nvPr/>
        </p:nvSpPr>
        <p:spPr>
          <a:xfrm>
            <a:off x="7379208" y="3794760"/>
            <a:ext cx="3749040" cy="201168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endParaRPr dirty="0" sz="950" lang="en-US"/>
          </a:p>
        </p:txBody>
      </p:sp>
      <p:sp>
        <p:nvSpPr>
          <p:cNvPr id="1048615" name="Text 29"/>
          <p:cNvSpPr/>
          <p:nvPr/>
        </p:nvSpPr>
        <p:spPr>
          <a:xfrm>
            <a:off x="7379208" y="4069080"/>
            <a:ext cx="3794760" cy="329184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indent="0" marL="0">
              <a:buNone/>
            </a:pPr>
            <a:r>
              <a:rPr dirty="0" sz="86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Skills-based hiring, structured selection, responsible AI and 90-day integration</a:t>
            </a:r>
            <a:endParaRPr dirty="0" sz="860" lang="en-US"/>
          </a:p>
        </p:txBody>
      </p:sp>
      <p:sp>
        <p:nvSpPr>
          <p:cNvPr id="1048616" name="Shape 30"/>
          <p:cNvSpPr/>
          <p:nvPr/>
        </p:nvSpPr>
        <p:spPr>
          <a:xfrm>
            <a:off x="1920240" y="5376672"/>
            <a:ext cx="2029968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17" name="Text 31"/>
          <p:cNvSpPr/>
          <p:nvPr/>
        </p:nvSpPr>
        <p:spPr>
          <a:xfrm>
            <a:off x="1993392" y="5495544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dirty="0" sz="900" lang="en-US"/>
          </a:p>
        </p:txBody>
      </p:sp>
      <p:sp>
        <p:nvSpPr>
          <p:cNvPr id="1048618" name="Text 32"/>
          <p:cNvSpPr/>
          <p:nvPr/>
        </p:nvSpPr>
        <p:spPr>
          <a:xfrm>
            <a:off x="2057400" y="5815584"/>
            <a:ext cx="1755648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</a:t>
            </a:r>
            <a:endParaRPr dirty="0" sz="1150" lang="en-US"/>
          </a:p>
        </p:txBody>
      </p:sp>
      <p:sp>
        <p:nvSpPr>
          <p:cNvPr id="1048619" name="Shape 33"/>
          <p:cNvSpPr/>
          <p:nvPr/>
        </p:nvSpPr>
        <p:spPr>
          <a:xfrm>
            <a:off x="3922776" y="5760720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20" name="Shape 34"/>
          <p:cNvSpPr/>
          <p:nvPr/>
        </p:nvSpPr>
        <p:spPr>
          <a:xfrm>
            <a:off x="4078224" y="5376672"/>
            <a:ext cx="2029968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21" name="Text 35"/>
          <p:cNvSpPr/>
          <p:nvPr/>
        </p:nvSpPr>
        <p:spPr>
          <a:xfrm>
            <a:off x="4151376" y="5495544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dirty="0" sz="900" lang="en-US"/>
          </a:p>
        </p:txBody>
      </p:sp>
      <p:sp>
        <p:nvSpPr>
          <p:cNvPr id="1048622" name="Text 36"/>
          <p:cNvSpPr/>
          <p:nvPr/>
        </p:nvSpPr>
        <p:spPr>
          <a:xfrm>
            <a:off x="4215384" y="5815584"/>
            <a:ext cx="1755648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Select</a:t>
            </a:r>
            <a:endParaRPr dirty="0" sz="1150" lang="en-US"/>
          </a:p>
        </p:txBody>
      </p:sp>
      <p:sp>
        <p:nvSpPr>
          <p:cNvPr id="1048623" name="Shape 37"/>
          <p:cNvSpPr/>
          <p:nvPr/>
        </p:nvSpPr>
        <p:spPr>
          <a:xfrm>
            <a:off x="6080760" y="5760720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24" name="Shape 38"/>
          <p:cNvSpPr/>
          <p:nvPr/>
        </p:nvSpPr>
        <p:spPr>
          <a:xfrm>
            <a:off x="6236208" y="5376672"/>
            <a:ext cx="2029968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25" name="Text 39"/>
          <p:cNvSpPr/>
          <p:nvPr/>
        </p:nvSpPr>
        <p:spPr>
          <a:xfrm>
            <a:off x="6309360" y="5495544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dirty="0" sz="900" lang="en-US"/>
          </a:p>
        </p:txBody>
      </p:sp>
      <p:sp>
        <p:nvSpPr>
          <p:cNvPr id="1048626" name="Text 40"/>
          <p:cNvSpPr/>
          <p:nvPr/>
        </p:nvSpPr>
        <p:spPr>
          <a:xfrm>
            <a:off x="6373368" y="5815584"/>
            <a:ext cx="1755648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Orient</a:t>
            </a:r>
            <a:endParaRPr dirty="0" sz="1150" lang="en-US"/>
          </a:p>
        </p:txBody>
      </p:sp>
      <p:sp>
        <p:nvSpPr>
          <p:cNvPr id="1048627" name="Shape 41"/>
          <p:cNvSpPr/>
          <p:nvPr/>
        </p:nvSpPr>
        <p:spPr>
          <a:xfrm>
            <a:off x="8238744" y="5760720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28" name="Shape 42"/>
          <p:cNvSpPr/>
          <p:nvPr/>
        </p:nvSpPr>
        <p:spPr>
          <a:xfrm>
            <a:off x="8394192" y="5376672"/>
            <a:ext cx="2029968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29" name="Text 43"/>
          <p:cNvSpPr/>
          <p:nvPr/>
        </p:nvSpPr>
        <p:spPr>
          <a:xfrm>
            <a:off x="8467344" y="5495544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dirty="0" sz="900" lang="en-US"/>
          </a:p>
        </p:txBody>
      </p:sp>
      <p:sp>
        <p:nvSpPr>
          <p:cNvPr id="1048630" name="Text 44"/>
          <p:cNvSpPr/>
          <p:nvPr/>
        </p:nvSpPr>
        <p:spPr>
          <a:xfrm>
            <a:off x="8531352" y="5815584"/>
            <a:ext cx="1755648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Integrate</a:t>
            </a:r>
            <a:endParaRPr dirty="0" sz="1150"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6FBF5"/>
        </a:solidFill>
        <a:effectLst/>
      </p:bgPr>
    </p:bg>
    <p:spTree>
      <p:nvGrpSpPr>
        <p:cNvPr id="4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4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35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36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637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b="1"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b="1"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rvaiya</a:t>
            </a:r>
            <a:endParaRPr dirty="0" sz="800" lang="en-US"/>
          </a:p>
        </p:txBody>
      </p:sp>
      <p:sp>
        <p:nvSpPr>
          <p:cNvPr id="1048638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Tesla Inc.: organisational overview</a:t>
            </a:r>
            <a:endParaRPr dirty="0" sz="2700" lang="en-US"/>
          </a:p>
        </p:txBody>
      </p:sp>
      <p:sp>
        <p:nvSpPr>
          <p:cNvPr id="1048639" name="Text 5"/>
          <p:cNvSpPr/>
          <p:nvPr/>
        </p:nvSpPr>
        <p:spPr>
          <a:xfrm>
            <a:off x="667512" y="1325880"/>
            <a:ext cx="5715000" cy="443484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 operates in electric vehicles, renewable energy, robotics and artificial intelligence, creating high demand for technical talent.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Its careers page highlights 150+ teams and 53 countries, showing a broad global talent footprint (Tesla, 2026).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 must support factories, engineering, software, sales, service and corporate functions simultaneously.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Human capital is strategic because product innovation and manufacturing scale depend on specialist skills and employee adaptability.</a:t>
            </a:r>
            <a:endParaRPr dirty="0" sz="1420" lang="en-US"/>
          </a:p>
        </p:txBody>
      </p:sp>
      <p:sp>
        <p:nvSpPr>
          <p:cNvPr id="1048640" name="Shape 6"/>
          <p:cNvSpPr/>
          <p:nvPr/>
        </p:nvSpPr>
        <p:spPr>
          <a:xfrm>
            <a:off x="6601968" y="1188720"/>
            <a:ext cx="4901184" cy="4581144"/>
          </a:xfrm>
          <a:prstGeom prst="roundRect">
            <a:avLst>
              <a:gd name="adj" fmla="val 1597"/>
            </a:avLst>
          </a:prstGeom>
          <a:solidFill>
            <a:srgbClr val="FFFFFF"/>
          </a:solidFill>
          <a:ln w="12700">
            <a:solidFill>
              <a:srgbClr val="DCEFE3"/>
            </a:solidFill>
            <a:prstDash val="solid"/>
          </a:ln>
        </p:spPr>
        <p:txBody>
          <a:bodyPr/>
          <a:p>
            <a:endParaRPr lang="en-IN"/>
          </a:p>
        </p:txBody>
      </p:sp>
      <p:pic>
        <p:nvPicPr>
          <p:cNvPr id="2097153" name="Image 0" descr="/mnt/data/a_bright_modern_corporate_industrial_lobby_or_sho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9870" r="19870"/>
          <a:stretch>
            <a:fillRect/>
          </a:stretch>
        </p:blipFill>
        <p:spPr>
          <a:xfrm>
            <a:off x="6629400" y="1216152"/>
            <a:ext cx="4846320" cy="4526280"/>
          </a:xfrm>
          <a:prstGeom prst="rect"/>
        </p:spPr>
      </p:pic>
      <p:sp>
        <p:nvSpPr>
          <p:cNvPr id="1048641" name="Text 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Tesla (2026); Tesla, Inc. (2025).</a:t>
            </a:r>
            <a:endParaRPr dirty="0" sz="730" lang="en-US"/>
          </a:p>
        </p:txBody>
      </p:sp>
      <p:sp>
        <p:nvSpPr>
          <p:cNvPr id="1048642" name="Text 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dirty="0" sz="800"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6FBF5"/>
        </a:solidFill>
        <a:effectLst/>
      </p:bgPr>
    </p:bg>
    <p:spTree>
      <p:nvGrpSpPr>
        <p:cNvPr id="5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6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r>
              <a:rPr altLang="en-US" lang="zh-CN"/>
              <a:t>
</a:t>
            </a:r>
          </a:p>
        </p:txBody>
      </p:sp>
      <p:sp>
        <p:nvSpPr>
          <p:cNvPr id="1048647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48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649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b="1"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b="1"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rvaiya</a:t>
            </a:r>
            <a:endParaRPr dirty="0" sz="800" lang="en-US"/>
          </a:p>
        </p:txBody>
      </p:sp>
      <p:sp>
        <p:nvSpPr>
          <p:cNvPr id="1048650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recruitment is strategically important</a:t>
            </a:r>
            <a:endParaRPr dirty="0" sz="2700" lang="en-US"/>
          </a:p>
        </p:txBody>
      </p:sp>
      <p:sp>
        <p:nvSpPr>
          <p:cNvPr id="1048651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 competes with automotive, technology, robotics and clean-energy employers for scarce engineering and manufacturing skills.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Strong recruitment supports organisational growth, innovation speed and the ability to launch new products and services.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Employer attractiveness shapes whether talented candidates decide to apply and remain engaged through the hiring process (Cable and Turban, 2003).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Poor recruitment can increase turnover, costs and time-to-productivity for new employees.</a:t>
            </a:r>
            <a:endParaRPr dirty="0" sz="1500" lang="en-US"/>
          </a:p>
        </p:txBody>
      </p:sp>
      <p:sp>
        <p:nvSpPr>
          <p:cNvPr id="1048652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Cable and Turban (2003); Chapman et al. (2005).</a:t>
            </a:r>
            <a:endParaRPr dirty="0" sz="730" lang="en-US"/>
          </a:p>
        </p:txBody>
      </p:sp>
      <p:sp>
        <p:nvSpPr>
          <p:cNvPr id="1048653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dirty="0" sz="800"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6FBF5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7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58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59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660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b="1"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b="1"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rvaiya</a:t>
            </a:r>
            <a:endParaRPr dirty="0" sz="800" lang="en-US"/>
          </a:p>
        </p:txBody>
      </p:sp>
      <p:sp>
        <p:nvSpPr>
          <p:cNvPr id="1048661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recruitment channels</a:t>
            </a:r>
            <a:endParaRPr dirty="0" sz="2700" lang="en-US"/>
          </a:p>
        </p:txBody>
      </p:sp>
      <p:sp>
        <p:nvSpPr>
          <p:cNvPr id="1048662" name="Shape 5"/>
          <p:cNvSpPr/>
          <p:nvPr/>
        </p:nvSpPr>
        <p:spPr>
          <a:xfrm>
            <a:off x="640080" y="1188720"/>
            <a:ext cx="4855464" cy="4581144"/>
          </a:xfrm>
          <a:prstGeom prst="roundRect">
            <a:avLst>
              <a:gd name="adj" fmla="val 1597"/>
            </a:avLst>
          </a:prstGeom>
          <a:solidFill>
            <a:srgbClr val="FFFFFF"/>
          </a:solidFill>
          <a:ln w="12700">
            <a:solidFill>
              <a:srgbClr val="DCEFE3"/>
            </a:solidFill>
            <a:prstDash val="solid"/>
          </a:ln>
        </p:spPr>
        <p:txBody>
          <a:bodyPr/>
          <a:p>
            <a:endParaRPr lang="en-IN"/>
          </a:p>
        </p:txBody>
      </p:sp>
      <p:pic>
        <p:nvPicPr>
          <p:cNvPr id="2097154" name="Image 0" descr="/mnt/data/a_wide_bright_modern_office_tech_workspace_scen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20155" r="20155"/>
          <a:stretch>
            <a:fillRect/>
          </a:stretch>
        </p:blipFill>
        <p:spPr>
          <a:xfrm>
            <a:off x="667512" y="1216152"/>
            <a:ext cx="4800600" cy="4526280"/>
          </a:xfrm>
          <a:prstGeom prst="rect"/>
        </p:spPr>
      </p:pic>
      <p:sp>
        <p:nvSpPr>
          <p:cNvPr id="1048663" name="Text 6"/>
          <p:cNvSpPr/>
          <p:nvPr/>
        </p:nvSpPr>
        <p:spPr>
          <a:xfrm>
            <a:off x="5806440" y="1325880"/>
            <a:ext cx="5623560" cy="443484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Tesla’s careers website is the main channel for role search by team, location and department (Tesla, 2026).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company promotes internships, manufacturing development and Tesla START as entry pathways into technical roles.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 covers high-impact work in FSD, Robotaxi, Optimus, vehicles, Megapack and manufacturing teams.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recruitment channels allow global reach, but they also require clear communication and candidate relationship management.</a:t>
            </a:r>
            <a:endParaRPr dirty="0" sz="1420" lang="en-US"/>
          </a:p>
        </p:txBody>
      </p:sp>
      <p:sp>
        <p:nvSpPr>
          <p:cNvPr id="1048664" name="Text 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Tesla (2026); Tesla (2026a).</a:t>
            </a:r>
            <a:endParaRPr dirty="0" sz="730" lang="en-US"/>
          </a:p>
        </p:txBody>
      </p:sp>
      <p:sp>
        <p:nvSpPr>
          <p:cNvPr id="1048665" name="Text 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05</a:t>
            </a:r>
            <a:endParaRPr dirty="0" sz="800"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BF5"/>
        </a:solidFill>
        <a:effectLst/>
      </p:bgPr>
    </p:bg>
    <p:spTree>
      <p:nvGrpSpPr>
        <p:cNvPr id="5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9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70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71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672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rvaiya</a:t>
            </a:r>
            <a:endParaRPr dirty="0" sz="800" lang="en-US"/>
          </a:p>
        </p:txBody>
      </p:sp>
      <p:sp>
        <p:nvSpPr>
          <p:cNvPr id="1048673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recruitment policies</a:t>
            </a:r>
            <a:endParaRPr dirty="0" sz="2700" lang="en-US"/>
          </a:p>
        </p:txBody>
      </p:sp>
      <p:sp>
        <p:nvSpPr>
          <p:cNvPr id="1048674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 states that it is an Equal Opportunity employer and provides consideration regardless of protected characteristics (Tesla, 2026).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careers site mentions reasonable accommodation support during the interview process, including contact options for accessibility requests.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 appears mission-driven: applicants are invited to contribute to sustainable transport, energy, robotics and AI.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key issue is ensuring that equal opportunity is consistently experienced across regions, functions and high-volume recruitment campaigns.</a:t>
            </a:r>
            <a:endParaRPr dirty="0" sz="1500" lang="en-US"/>
          </a:p>
        </p:txBody>
      </p:sp>
      <p:sp>
        <p:nvSpPr>
          <p:cNvPr id="1048675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Tesla (2026); Tesla (2026b).</a:t>
            </a:r>
            <a:endParaRPr dirty="0" sz="730" lang="en-US"/>
          </a:p>
        </p:txBody>
      </p:sp>
      <p:sp>
        <p:nvSpPr>
          <p:cNvPr id="1048676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dirty="0" sz="800"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BF5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0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81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82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683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rvaiya</a:t>
            </a:r>
            <a:endParaRPr dirty="0" sz="800" lang="en-US"/>
          </a:p>
        </p:txBody>
      </p:sp>
      <p:sp>
        <p:nvSpPr>
          <p:cNvPr id="1048684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selection process</a:t>
            </a:r>
            <a:endParaRPr dirty="0" sz="2700" lang="en-US"/>
          </a:p>
        </p:txBody>
      </p:sp>
      <p:sp>
        <p:nvSpPr>
          <p:cNvPr id="1048685" name="Shape 5"/>
          <p:cNvSpPr/>
          <p:nvPr/>
        </p:nvSpPr>
        <p:spPr>
          <a:xfrm>
            <a:off x="777240" y="1481328"/>
            <a:ext cx="167640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86" name="Text 6"/>
          <p:cNvSpPr/>
          <p:nvPr/>
        </p:nvSpPr>
        <p:spPr>
          <a:xfrm>
            <a:off x="850392" y="1600200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dirty="0" sz="900" lang="en-US"/>
          </a:p>
        </p:txBody>
      </p:sp>
      <p:sp>
        <p:nvSpPr>
          <p:cNvPr id="1048687" name="Text 7"/>
          <p:cNvSpPr/>
          <p:nvPr/>
        </p:nvSpPr>
        <p:spPr>
          <a:xfrm>
            <a:off x="914400" y="1920240"/>
            <a:ext cx="140208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Application screening</a:t>
            </a:r>
            <a:endParaRPr dirty="0" sz="1150" lang="en-US"/>
          </a:p>
        </p:txBody>
      </p:sp>
      <p:sp>
        <p:nvSpPr>
          <p:cNvPr id="1048688" name="Shape 8"/>
          <p:cNvSpPr/>
          <p:nvPr/>
        </p:nvSpPr>
        <p:spPr>
          <a:xfrm>
            <a:off x="2426208" y="1865376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89" name="Shape 9"/>
          <p:cNvSpPr/>
          <p:nvPr/>
        </p:nvSpPr>
        <p:spPr>
          <a:xfrm>
            <a:off x="2581656" y="1481328"/>
            <a:ext cx="1676400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90" name="Text 10"/>
          <p:cNvSpPr/>
          <p:nvPr/>
        </p:nvSpPr>
        <p:spPr>
          <a:xfrm>
            <a:off x="2654808" y="1600200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dirty="0" sz="900" lang="en-US"/>
          </a:p>
        </p:txBody>
      </p:sp>
      <p:sp>
        <p:nvSpPr>
          <p:cNvPr id="1048691" name="Text 11"/>
          <p:cNvSpPr/>
          <p:nvPr/>
        </p:nvSpPr>
        <p:spPr>
          <a:xfrm>
            <a:off x="2718816" y="1920240"/>
            <a:ext cx="140208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Recruiter contact</a:t>
            </a:r>
            <a:endParaRPr dirty="0" sz="1150" lang="en-US"/>
          </a:p>
        </p:txBody>
      </p:sp>
      <p:sp>
        <p:nvSpPr>
          <p:cNvPr id="1048692" name="Shape 12"/>
          <p:cNvSpPr/>
          <p:nvPr/>
        </p:nvSpPr>
        <p:spPr>
          <a:xfrm>
            <a:off x="4230624" y="1865376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93" name="Shape 13"/>
          <p:cNvSpPr/>
          <p:nvPr/>
        </p:nvSpPr>
        <p:spPr>
          <a:xfrm>
            <a:off x="4386072" y="1481328"/>
            <a:ext cx="167640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94" name="Text 14"/>
          <p:cNvSpPr/>
          <p:nvPr/>
        </p:nvSpPr>
        <p:spPr>
          <a:xfrm>
            <a:off x="4459224" y="1600200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dirty="0" sz="900" lang="en-US"/>
          </a:p>
        </p:txBody>
      </p:sp>
      <p:sp>
        <p:nvSpPr>
          <p:cNvPr id="1048695" name="Text 15"/>
          <p:cNvSpPr/>
          <p:nvPr/>
        </p:nvSpPr>
        <p:spPr>
          <a:xfrm>
            <a:off x="4523232" y="1920240"/>
            <a:ext cx="140208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Technical assessment</a:t>
            </a:r>
            <a:endParaRPr dirty="0" sz="1150" lang="en-US"/>
          </a:p>
        </p:txBody>
      </p:sp>
      <p:sp>
        <p:nvSpPr>
          <p:cNvPr id="1048696" name="Shape 16"/>
          <p:cNvSpPr/>
          <p:nvPr/>
        </p:nvSpPr>
        <p:spPr>
          <a:xfrm>
            <a:off x="6035040" y="1865376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97" name="Shape 17"/>
          <p:cNvSpPr/>
          <p:nvPr/>
        </p:nvSpPr>
        <p:spPr>
          <a:xfrm>
            <a:off x="6190488" y="1481328"/>
            <a:ext cx="1676400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698" name="Text 18"/>
          <p:cNvSpPr/>
          <p:nvPr/>
        </p:nvSpPr>
        <p:spPr>
          <a:xfrm>
            <a:off x="6263640" y="1600200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dirty="0" sz="900" lang="en-US"/>
          </a:p>
        </p:txBody>
      </p:sp>
      <p:sp>
        <p:nvSpPr>
          <p:cNvPr id="1048699" name="Text 19"/>
          <p:cNvSpPr/>
          <p:nvPr/>
        </p:nvSpPr>
        <p:spPr>
          <a:xfrm>
            <a:off x="6327648" y="1920240"/>
            <a:ext cx="140208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Hiring manager interview</a:t>
            </a:r>
            <a:endParaRPr dirty="0" sz="1150" lang="en-US"/>
          </a:p>
        </p:txBody>
      </p:sp>
      <p:sp>
        <p:nvSpPr>
          <p:cNvPr id="1048700" name="Shape 20"/>
          <p:cNvSpPr/>
          <p:nvPr/>
        </p:nvSpPr>
        <p:spPr>
          <a:xfrm>
            <a:off x="7839456" y="1865376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01" name="Shape 21"/>
          <p:cNvSpPr/>
          <p:nvPr/>
        </p:nvSpPr>
        <p:spPr>
          <a:xfrm>
            <a:off x="7994904" y="1481328"/>
            <a:ext cx="167640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02" name="Text 22"/>
          <p:cNvSpPr/>
          <p:nvPr/>
        </p:nvSpPr>
        <p:spPr>
          <a:xfrm>
            <a:off x="8068056" y="1600200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dirty="0" sz="900" lang="en-US"/>
          </a:p>
        </p:txBody>
      </p:sp>
      <p:sp>
        <p:nvSpPr>
          <p:cNvPr id="1048703" name="Text 23"/>
          <p:cNvSpPr/>
          <p:nvPr/>
        </p:nvSpPr>
        <p:spPr>
          <a:xfrm>
            <a:off x="8132064" y="1920240"/>
            <a:ext cx="140208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Panel / final interview</a:t>
            </a:r>
            <a:endParaRPr dirty="0" sz="1150" lang="en-US"/>
          </a:p>
        </p:txBody>
      </p:sp>
      <p:sp>
        <p:nvSpPr>
          <p:cNvPr id="1048704" name="Shape 24"/>
          <p:cNvSpPr/>
          <p:nvPr/>
        </p:nvSpPr>
        <p:spPr>
          <a:xfrm>
            <a:off x="9643872" y="1865376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05" name="Shape 25"/>
          <p:cNvSpPr/>
          <p:nvPr/>
        </p:nvSpPr>
        <p:spPr>
          <a:xfrm>
            <a:off x="9799320" y="1481328"/>
            <a:ext cx="1676400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06" name="Text 26"/>
          <p:cNvSpPr/>
          <p:nvPr/>
        </p:nvSpPr>
        <p:spPr>
          <a:xfrm>
            <a:off x="9872472" y="1600200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</a:t>
            </a:r>
            <a:endParaRPr dirty="0" sz="900" lang="en-US"/>
          </a:p>
        </p:txBody>
      </p:sp>
      <p:sp>
        <p:nvSpPr>
          <p:cNvPr id="1048707" name="Text 27"/>
          <p:cNvSpPr/>
          <p:nvPr/>
        </p:nvSpPr>
        <p:spPr>
          <a:xfrm>
            <a:off x="9936480" y="1920240"/>
            <a:ext cx="140208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Offer &amp; checks</a:t>
            </a:r>
            <a:endParaRPr dirty="0" sz="1150" lang="en-US"/>
          </a:p>
        </p:txBody>
      </p:sp>
      <p:sp>
        <p:nvSpPr>
          <p:cNvPr id="1048708" name="Text 28"/>
          <p:cNvSpPr/>
          <p:nvPr/>
        </p:nvSpPr>
        <p:spPr>
          <a:xfrm>
            <a:off x="914400" y="2971800"/>
            <a:ext cx="9875520" cy="96012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3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Structured selection improves fairness and predictive validity when criteria are job-related and consistently applied (Schmidt and Hunter, 1998).</a:t>
            </a:r>
            <a:endParaRPr dirty="0" sz="1300" lang="en-US"/>
          </a:p>
          <a:p>
            <a:pPr indent="-152400" marL="152400">
              <a:buSzPct val="100000"/>
              <a:buChar char="•"/>
            </a:pPr>
            <a:r>
              <a:rPr dirty="0" sz="13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Tesla’s technical roles make work-sample tests and problem-solving interviews especially relevant.</a:t>
            </a:r>
            <a:endParaRPr dirty="0" sz="1300" lang="en-US"/>
          </a:p>
        </p:txBody>
      </p:sp>
      <p:sp>
        <p:nvSpPr>
          <p:cNvPr id="1048709" name="Text 29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Schmidt and Hunter (1998); Campion et al. (1997).</a:t>
            </a:r>
            <a:endParaRPr dirty="0" sz="730" lang="en-US"/>
          </a:p>
        </p:txBody>
      </p:sp>
      <p:sp>
        <p:nvSpPr>
          <p:cNvPr id="1048710" name="Text 30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07</a:t>
            </a:r>
            <a:endParaRPr dirty="0" sz="800"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BF5"/>
        </a:solidFill>
        <a:effectLst/>
      </p:bgPr>
    </p:bg>
    <p:spTree>
      <p:nvGrpSpPr>
        <p:cNvPr id="6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4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15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16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717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rvaiya</a:t>
            </a:r>
            <a:endParaRPr dirty="0" sz="800" lang="en-US"/>
          </a:p>
        </p:txBody>
      </p:sp>
      <p:sp>
        <p:nvSpPr>
          <p:cNvPr id="1048718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Selection criteria and organisational fit</a:t>
            </a:r>
            <a:endParaRPr dirty="0" sz="2700" lang="en-US"/>
          </a:p>
        </p:txBody>
      </p:sp>
      <p:sp>
        <p:nvSpPr>
          <p:cNvPr id="1048719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Technical competence: engineering, software, manufacturing or service capability matched to the role.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Problem-solving ability: evidence of analytical thinking, ownership and rapid learning.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Mission alignment: interest in sustainable energy, innovation and high-impact work (Tesla, 2026).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Person–organisation fit can improve attraction, but overemphasis on “fit” may reduce diversity if not carefully managed.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Selection should balance cultural alignment with objective skill evidence and inclusive assessment.</a:t>
            </a:r>
            <a:endParaRPr dirty="0" sz="1500" lang="en-US"/>
          </a:p>
        </p:txBody>
      </p:sp>
      <p:sp>
        <p:nvSpPr>
          <p:cNvPr id="1048720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Tesla (2026); Cable and Turban (2003).</a:t>
            </a:r>
            <a:endParaRPr dirty="0" sz="730" lang="en-US"/>
          </a:p>
        </p:txBody>
      </p:sp>
      <p:sp>
        <p:nvSpPr>
          <p:cNvPr id="1048721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08</a:t>
            </a:r>
            <a:endParaRPr dirty="0" sz="800"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BF5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5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26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27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728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rvaiya</a:t>
            </a:r>
            <a:endParaRPr dirty="0" sz="800" lang="en-US"/>
          </a:p>
        </p:txBody>
      </p:sp>
      <p:sp>
        <p:nvSpPr>
          <p:cNvPr id="1048729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employee orientation practices</a:t>
            </a:r>
            <a:endParaRPr dirty="0" sz="2700" lang="en-US"/>
          </a:p>
        </p:txBody>
      </p:sp>
      <p:sp>
        <p:nvSpPr>
          <p:cNvPr id="1048730" name="Shape 5"/>
          <p:cNvSpPr/>
          <p:nvPr/>
        </p:nvSpPr>
        <p:spPr>
          <a:xfrm>
            <a:off x="914400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31" name="Text 6"/>
          <p:cNvSpPr/>
          <p:nvPr/>
        </p:nvSpPr>
        <p:spPr>
          <a:xfrm>
            <a:off x="987552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dirty="0" sz="900" lang="en-US"/>
          </a:p>
        </p:txBody>
      </p:sp>
      <p:sp>
        <p:nvSpPr>
          <p:cNvPr id="1048732" name="Text 7"/>
          <p:cNvSpPr/>
          <p:nvPr/>
        </p:nvSpPr>
        <p:spPr>
          <a:xfrm>
            <a:off x="1051560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Preboarding</a:t>
            </a:r>
            <a:endParaRPr dirty="0" sz="1150" lang="en-US"/>
          </a:p>
        </p:txBody>
      </p:sp>
      <p:sp>
        <p:nvSpPr>
          <p:cNvPr id="1048733" name="Shape 8"/>
          <p:cNvSpPr/>
          <p:nvPr/>
        </p:nvSpPr>
        <p:spPr>
          <a:xfrm>
            <a:off x="2832811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34" name="Shape 9"/>
          <p:cNvSpPr/>
          <p:nvPr/>
        </p:nvSpPr>
        <p:spPr>
          <a:xfrm>
            <a:off x="2988259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35" name="Text 10"/>
          <p:cNvSpPr/>
          <p:nvPr/>
        </p:nvSpPr>
        <p:spPr>
          <a:xfrm>
            <a:off x="3061411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dirty="0" sz="900" lang="en-US"/>
          </a:p>
        </p:txBody>
      </p:sp>
      <p:sp>
        <p:nvSpPr>
          <p:cNvPr id="1048736" name="Text 11"/>
          <p:cNvSpPr/>
          <p:nvPr/>
        </p:nvSpPr>
        <p:spPr>
          <a:xfrm>
            <a:off x="3125419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Safety induction</a:t>
            </a:r>
            <a:endParaRPr dirty="0" sz="1150" lang="en-US"/>
          </a:p>
        </p:txBody>
      </p:sp>
      <p:sp>
        <p:nvSpPr>
          <p:cNvPr id="1048737" name="Shape 12"/>
          <p:cNvSpPr/>
          <p:nvPr/>
        </p:nvSpPr>
        <p:spPr>
          <a:xfrm>
            <a:off x="4906670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38" name="Shape 13"/>
          <p:cNvSpPr/>
          <p:nvPr/>
        </p:nvSpPr>
        <p:spPr>
          <a:xfrm>
            <a:off x="5062118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39" name="Text 14"/>
          <p:cNvSpPr/>
          <p:nvPr/>
        </p:nvSpPr>
        <p:spPr>
          <a:xfrm>
            <a:off x="5135270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dirty="0" sz="900" lang="en-US"/>
          </a:p>
        </p:txBody>
      </p:sp>
      <p:sp>
        <p:nvSpPr>
          <p:cNvPr id="1048740" name="Text 15"/>
          <p:cNvSpPr/>
          <p:nvPr/>
        </p:nvSpPr>
        <p:spPr>
          <a:xfrm>
            <a:off x="5199278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Role tools</a:t>
            </a:r>
            <a:endParaRPr dirty="0" sz="1150" lang="en-US"/>
          </a:p>
        </p:txBody>
      </p:sp>
      <p:sp>
        <p:nvSpPr>
          <p:cNvPr id="1048741" name="Shape 16"/>
          <p:cNvSpPr/>
          <p:nvPr/>
        </p:nvSpPr>
        <p:spPr>
          <a:xfrm>
            <a:off x="6980530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42" name="Shape 17"/>
          <p:cNvSpPr/>
          <p:nvPr/>
        </p:nvSpPr>
        <p:spPr>
          <a:xfrm>
            <a:off x="7135978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43" name="Text 18"/>
          <p:cNvSpPr/>
          <p:nvPr/>
        </p:nvSpPr>
        <p:spPr>
          <a:xfrm>
            <a:off x="7209130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dirty="0" sz="900" lang="en-US"/>
          </a:p>
        </p:txBody>
      </p:sp>
      <p:sp>
        <p:nvSpPr>
          <p:cNvPr id="1048744" name="Text 19"/>
          <p:cNvSpPr/>
          <p:nvPr/>
        </p:nvSpPr>
        <p:spPr>
          <a:xfrm>
            <a:off x="7273138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 integration</a:t>
            </a:r>
            <a:endParaRPr dirty="0" sz="1150" lang="en-US"/>
          </a:p>
        </p:txBody>
      </p:sp>
      <p:sp>
        <p:nvSpPr>
          <p:cNvPr id="1048745" name="Shape 20"/>
          <p:cNvSpPr/>
          <p:nvPr/>
        </p:nvSpPr>
        <p:spPr>
          <a:xfrm>
            <a:off x="9054389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46" name="Shape 21"/>
          <p:cNvSpPr/>
          <p:nvPr/>
        </p:nvSpPr>
        <p:spPr>
          <a:xfrm>
            <a:off x="9209837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47" name="Text 22"/>
          <p:cNvSpPr/>
          <p:nvPr/>
        </p:nvSpPr>
        <p:spPr>
          <a:xfrm>
            <a:off x="9282989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dirty="0" sz="900" lang="en-US"/>
          </a:p>
        </p:txBody>
      </p:sp>
      <p:sp>
        <p:nvSpPr>
          <p:cNvPr id="1048748" name="Text 23"/>
          <p:cNvSpPr/>
          <p:nvPr/>
        </p:nvSpPr>
        <p:spPr>
          <a:xfrm>
            <a:off x="9346997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30–60–90 day goals</a:t>
            </a:r>
            <a:endParaRPr dirty="0" sz="1150" lang="en-US"/>
          </a:p>
        </p:txBody>
      </p:sp>
      <p:sp>
        <p:nvSpPr>
          <p:cNvPr id="1048749" name="Shape 24"/>
          <p:cNvSpPr/>
          <p:nvPr/>
        </p:nvSpPr>
        <p:spPr>
          <a:xfrm>
            <a:off x="1325880" y="3246120"/>
            <a:ext cx="9326880" cy="0"/>
          </a:xfrm>
          <a:prstGeom prst="line"/>
          <a:noFill/>
          <a:ln w="254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50" name="Shape 25"/>
          <p:cNvSpPr/>
          <p:nvPr/>
        </p:nvSpPr>
        <p:spPr>
          <a:xfrm>
            <a:off x="1005840" y="3035808"/>
            <a:ext cx="329184" cy="329184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51" name="Text 26"/>
          <p:cNvSpPr/>
          <p:nvPr/>
        </p:nvSpPr>
        <p:spPr>
          <a:xfrm>
            <a:off x="685800" y="3447288"/>
            <a:ext cx="960120" cy="21031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900" lang="en-US">
                <a:solidFill>
                  <a:srgbClr val="0E3B2E"/>
                </a:solidFill>
              </a:rPr>
              <a:t>Day 0</a:t>
            </a:r>
            <a:endParaRPr dirty="0" sz="900" lang="en-US"/>
          </a:p>
        </p:txBody>
      </p:sp>
      <p:sp>
        <p:nvSpPr>
          <p:cNvPr id="1048752" name="Shape 27"/>
          <p:cNvSpPr/>
          <p:nvPr/>
        </p:nvSpPr>
        <p:spPr>
          <a:xfrm>
            <a:off x="3337560" y="3035808"/>
            <a:ext cx="329184" cy="329184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53" name="Text 28"/>
          <p:cNvSpPr/>
          <p:nvPr/>
        </p:nvSpPr>
        <p:spPr>
          <a:xfrm>
            <a:off x="3017520" y="3447288"/>
            <a:ext cx="960120" cy="21031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900" lang="en-US">
                <a:solidFill>
                  <a:srgbClr val="0E3B2E"/>
                </a:solidFill>
              </a:rPr>
              <a:t>Week 1</a:t>
            </a:r>
            <a:endParaRPr dirty="0" sz="900" lang="en-US"/>
          </a:p>
        </p:txBody>
      </p:sp>
      <p:sp>
        <p:nvSpPr>
          <p:cNvPr id="1048754" name="Shape 29"/>
          <p:cNvSpPr/>
          <p:nvPr/>
        </p:nvSpPr>
        <p:spPr>
          <a:xfrm>
            <a:off x="5669280" y="3035808"/>
            <a:ext cx="329184" cy="329184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55" name="Text 30"/>
          <p:cNvSpPr/>
          <p:nvPr/>
        </p:nvSpPr>
        <p:spPr>
          <a:xfrm>
            <a:off x="5349240" y="3447288"/>
            <a:ext cx="960120" cy="21031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900" lang="en-US">
                <a:solidFill>
                  <a:srgbClr val="0E3B2E"/>
                </a:solidFill>
              </a:rPr>
              <a:t>Month 1</a:t>
            </a:r>
            <a:endParaRPr dirty="0" sz="900" lang="en-US"/>
          </a:p>
        </p:txBody>
      </p:sp>
      <p:sp>
        <p:nvSpPr>
          <p:cNvPr id="1048756" name="Shape 31"/>
          <p:cNvSpPr/>
          <p:nvPr/>
        </p:nvSpPr>
        <p:spPr>
          <a:xfrm>
            <a:off x="8001000" y="3035808"/>
            <a:ext cx="329184" cy="329184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57" name="Text 32"/>
          <p:cNvSpPr/>
          <p:nvPr/>
        </p:nvSpPr>
        <p:spPr>
          <a:xfrm>
            <a:off x="7680960" y="3447288"/>
            <a:ext cx="960120" cy="21031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900" lang="en-US">
                <a:solidFill>
                  <a:srgbClr val="0E3B2E"/>
                </a:solidFill>
              </a:rPr>
              <a:t>Month 2</a:t>
            </a:r>
            <a:endParaRPr dirty="0" sz="900" lang="en-US"/>
          </a:p>
        </p:txBody>
      </p:sp>
      <p:sp>
        <p:nvSpPr>
          <p:cNvPr id="1048758" name="Shape 33"/>
          <p:cNvSpPr/>
          <p:nvPr/>
        </p:nvSpPr>
        <p:spPr>
          <a:xfrm>
            <a:off x="10332720" y="3035808"/>
            <a:ext cx="329184" cy="329184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59" name="Text 34"/>
          <p:cNvSpPr/>
          <p:nvPr/>
        </p:nvSpPr>
        <p:spPr>
          <a:xfrm>
            <a:off x="10012680" y="3447288"/>
            <a:ext cx="960120" cy="21031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900" lang="en-US">
                <a:solidFill>
                  <a:srgbClr val="0E3B2E"/>
                </a:solidFill>
              </a:rPr>
              <a:t>Month 3</a:t>
            </a:r>
            <a:endParaRPr dirty="0" sz="900" lang="en-US"/>
          </a:p>
        </p:txBody>
      </p:sp>
      <p:sp>
        <p:nvSpPr>
          <p:cNvPr id="1048760" name="Text 35"/>
          <p:cNvSpPr/>
          <p:nvPr/>
        </p:nvSpPr>
        <p:spPr>
          <a:xfrm>
            <a:off x="713232" y="5074920"/>
            <a:ext cx="10744200" cy="8686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25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Effective onboarding improves adjustment by clarifying tasks, culture, relationships and expectations (Bauer, 2010).</a:t>
            </a:r>
            <a:endParaRPr dirty="0" sz="1250" lang="en-US"/>
          </a:p>
        </p:txBody>
      </p:sp>
      <p:sp>
        <p:nvSpPr>
          <p:cNvPr id="1048761" name="Text 3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Bauer (2010); Tesla (2026).</a:t>
            </a:r>
            <a:endParaRPr dirty="0" sz="730" lang="en-US"/>
          </a:p>
        </p:txBody>
      </p:sp>
      <p:sp>
        <p:nvSpPr>
          <p:cNvPr id="1048762" name="Text 3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09</a:t>
            </a:r>
            <a:endParaRPr dirty="0" sz="800"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BF5"/>
        </a:solidFill>
        <a:effectLst/>
      </p:bgPr>
    </p:bg>
    <p:spTree>
      <p:nvGrpSpPr>
        <p:cNvPr id="6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6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67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68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769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Sa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rvaiya</a:t>
            </a:r>
            <a:endParaRPr dirty="0" sz="800" lang="en-US"/>
          </a:p>
        </p:txBody>
      </p:sp>
      <p:sp>
        <p:nvSpPr>
          <p:cNvPr id="1048770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Critical evaluation of current practices</a:t>
            </a:r>
            <a:endParaRPr dirty="0" sz="2700" lang="en-US"/>
          </a:p>
        </p:txBody>
      </p:sp>
      <p:sp>
        <p:nvSpPr>
          <p:cNvPr id="1048771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Strength: Tesla’s mission and innovation agenda can attract applicants seeking meaningful technical work.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Strength: internship and technical programmes can create early-career pipelines into hard-to-fill roles (Tesla, 2026).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Risk: a demanding selection process may discourage candidates if communication and feedback are weak.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Risk: onboarding quality may vary across factories, service centres, sales teams and corporate roles.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Improvement priority: integrate recruitment, selection and orientation into one evidence-based talent journey.</a:t>
            </a:r>
            <a:endParaRPr dirty="0" sz="1500" lang="en-US"/>
          </a:p>
        </p:txBody>
      </p:sp>
      <p:sp>
        <p:nvSpPr>
          <p:cNvPr id="1048772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Tesla (2026); Bauer (2010).</a:t>
            </a:r>
            <a:endParaRPr dirty="0" sz="730" lang="en-US"/>
          </a:p>
        </p:txBody>
      </p:sp>
      <p:sp>
        <p:nvSpPr>
          <p:cNvPr id="1048773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dirty="0" sz="800"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BF5"/>
        </a:solidFill>
        <a:effectLst/>
      </p:bgPr>
    </p:bg>
    <p:spTree>
      <p:nvGrpSpPr>
        <p:cNvPr id="7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7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r>
              <a:rPr altLang="en-US" lang="zh-CN"/>
              <a:t>
</a:t>
            </a:r>
          </a:p>
        </p:txBody>
      </p:sp>
      <p:sp>
        <p:nvSpPr>
          <p:cNvPr id="1048778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79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780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 Yuvrajsinh Dabhi</a:t>
            </a:r>
            <a:endParaRPr dirty="0" sz="800" lang="en-US"/>
          </a:p>
        </p:txBody>
      </p:sp>
      <p:sp>
        <p:nvSpPr>
          <p:cNvPr id="1048781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Recruitment opportunities</a:t>
            </a:r>
            <a:endParaRPr dirty="0" sz="2700" lang="en-US"/>
          </a:p>
        </p:txBody>
      </p:sp>
      <p:sp>
        <p:nvSpPr>
          <p:cNvPr id="1048782" name="Text 5"/>
          <p:cNvSpPr/>
          <p:nvPr/>
        </p:nvSpPr>
        <p:spPr>
          <a:xfrm>
            <a:off x="667512" y="1325880"/>
            <a:ext cx="5715000" cy="443484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Expand university, apprenticeship and technical-school partnerships to build long-term talent pipelines.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skills-based recruitment to widen access beyond narrow education or industry-experience requirements.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Emphasise early responsibility and high-impact projects, which Tesla promotes for interns and career programmes (Tesla, 2026a).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Strengthen employer branding around sustainable technology, robotics, AI and advanced manufacturing.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internal mobility to retain employees and fill vacancies faster.</a:t>
            </a:r>
            <a:endParaRPr dirty="0" sz="1420" lang="en-US"/>
          </a:p>
        </p:txBody>
      </p:sp>
      <p:sp>
        <p:nvSpPr>
          <p:cNvPr id="1048783" name="Shape 6"/>
          <p:cNvSpPr/>
          <p:nvPr/>
        </p:nvSpPr>
        <p:spPr>
          <a:xfrm>
            <a:off x="6601968" y="1188720"/>
            <a:ext cx="4901184" cy="4581144"/>
          </a:xfrm>
          <a:prstGeom prst="roundRect">
            <a:avLst>
              <a:gd name="adj" fmla="val 1597"/>
            </a:avLst>
          </a:prstGeom>
          <a:solidFill>
            <a:srgbClr val="FFFFFF"/>
          </a:solidFill>
          <a:ln w="12700">
            <a:solidFill>
              <a:srgbClr val="DCEFE3"/>
            </a:solidFill>
            <a:prstDash val="solid"/>
          </a:ln>
        </p:spPr>
        <p:txBody>
          <a:bodyPr/>
          <a:p>
            <a:endParaRPr lang="en-IN"/>
          </a:p>
        </p:txBody>
      </p:sp>
      <p:pic>
        <p:nvPicPr>
          <p:cNvPr id="2097155" name="Image 0" descr="/mnt/data/a_bright_modern_corporate_industrial_lobby_or_sho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9870" r="19870"/>
          <a:stretch>
            <a:fillRect/>
          </a:stretch>
        </p:blipFill>
        <p:spPr>
          <a:xfrm>
            <a:off x="6629400" y="1216152"/>
            <a:ext cx="4846320" cy="4526280"/>
          </a:xfrm>
          <a:prstGeom prst="rect"/>
        </p:spPr>
      </p:pic>
      <p:sp>
        <p:nvSpPr>
          <p:cNvPr id="1048784" name="Text 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Tesla (2026a); Cable and Turban (2003).</a:t>
            </a:r>
            <a:endParaRPr dirty="0" sz="730" lang="en-US"/>
          </a:p>
        </p:txBody>
      </p:sp>
      <p:sp>
        <p:nvSpPr>
          <p:cNvPr id="1048785" name="Text 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dirty="0" sz="800"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BF5"/>
        </a:solidFill>
        <a:effectLst/>
      </p:bgPr>
    </p:bg>
    <p:spTree>
      <p:nvGrpSpPr>
        <p:cNvPr id="7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9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90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791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792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Yuvrajsinh Dabhi</a:t>
            </a:r>
            <a:endParaRPr dirty="0" sz="950" lang="en-US"/>
          </a:p>
        </p:txBody>
      </p:sp>
      <p:sp>
        <p:nvSpPr>
          <p:cNvPr id="1048793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Selection opportunities</a:t>
            </a:r>
            <a:endParaRPr dirty="0" sz="2700" lang="en-US"/>
          </a:p>
        </p:txBody>
      </p:sp>
      <p:sp>
        <p:nvSpPr>
          <p:cNvPr id="1048794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Introduce standardised interview questions tied directly to job competencies.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behavioural scoring guides so interviewers judge evidence consistently.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Apply work-sample assessments because they are among the strongest predictors of job performance (Schmidt and Hunter, 1998).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Build diverse interview panels for high-volume and leadership recruitment.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 candidate feedback and decision transparency to protect employer reputation.</a:t>
            </a:r>
            <a:endParaRPr dirty="0" sz="1500" lang="en-US"/>
          </a:p>
        </p:txBody>
      </p:sp>
      <p:sp>
        <p:nvSpPr>
          <p:cNvPr id="1048795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Schmidt and Hunter (1998); Campion et al. (1997).</a:t>
            </a:r>
            <a:endParaRPr dirty="0" sz="730" lang="en-US"/>
          </a:p>
        </p:txBody>
      </p:sp>
      <p:sp>
        <p:nvSpPr>
          <p:cNvPr id="1048796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dirty="0" sz="800"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BF5"/>
        </a:solidFill>
        <a:effectLst/>
      </p:bgPr>
    </p:bg>
    <p:spTree>
      <p:nvGrpSpPr>
        <p:cNvPr id="7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0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01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02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803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Yuvrajsinh Dabhi</a:t>
            </a:r>
            <a:endParaRPr dirty="0" sz="950" lang="en-US"/>
          </a:p>
        </p:txBody>
      </p:sp>
      <p:sp>
        <p:nvSpPr>
          <p:cNvPr id="1048804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Orientation opportunities</a:t>
            </a:r>
            <a:endParaRPr dirty="0" sz="2700" lang="en-US"/>
          </a:p>
        </p:txBody>
      </p:sp>
      <p:sp>
        <p:nvSpPr>
          <p:cNvPr id="1048805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a global onboarding framework that still allows local adaptation by role and site.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digital preboarding to explain safety, values, policies, role expectations and first-week plans before Day 1.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Assign a peer buddy and manager check-ins to increase social integration.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Bauer (2010) argues onboarding improves adjustment when it supports role clarity, social connection and cultural understanding.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Connect orientation with training, performance goals and retention monitoring.</a:t>
            </a:r>
            <a:endParaRPr dirty="0" sz="1500" lang="en-US"/>
          </a:p>
        </p:txBody>
      </p:sp>
      <p:sp>
        <p:nvSpPr>
          <p:cNvPr id="1048806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Bauer (2010); Kirkpatrick and Kirkpatrick (2016).</a:t>
            </a:r>
            <a:endParaRPr dirty="0" sz="730" lang="en-US"/>
          </a:p>
        </p:txBody>
      </p:sp>
      <p:sp>
        <p:nvSpPr>
          <p:cNvPr id="1048807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</a:t>
            </a:r>
            <a:endParaRPr dirty="0" sz="800"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BF5"/>
        </a:solidFill>
        <a:effectLst/>
      </p:bgPr>
    </p:bg>
    <p:spTree>
      <p:nvGrpSpPr>
        <p:cNvPr id="8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1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12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13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814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Yuvrajsinh Dabhi</a:t>
            </a:r>
            <a:endParaRPr dirty="0" sz="950" lang="en-US"/>
          </a:p>
        </p:txBody>
      </p:sp>
      <p:sp>
        <p:nvSpPr>
          <p:cNvPr id="1048815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AI in recruitment</a:t>
            </a:r>
            <a:endParaRPr dirty="0" sz="2700" lang="en-US"/>
          </a:p>
        </p:txBody>
      </p:sp>
      <p:sp>
        <p:nvSpPr>
          <p:cNvPr id="1048816" name="Text 5"/>
          <p:cNvSpPr/>
          <p:nvPr/>
        </p:nvSpPr>
        <p:spPr>
          <a:xfrm>
            <a:off x="667512" y="1325880"/>
            <a:ext cx="5715000" cy="443484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can support job-ad targeting, candidate matching, scheduling and recruitment analytics.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 AI should remain assistive, not fully determinative, to preserve human judgement and accountability.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Algorithmic hiring tools can create bias risks when training data or scoring rules are flawed (Albaroudi et al., 2024).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Tesla’s AI-focused business context makes responsible AI governance particularly important.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Clear disclosure and audit trails can improve candidate trust.</a:t>
            </a:r>
            <a:endParaRPr dirty="0" sz="1420" lang="en-US"/>
          </a:p>
        </p:txBody>
      </p:sp>
      <p:sp>
        <p:nvSpPr>
          <p:cNvPr id="1048817" name="Shape 6"/>
          <p:cNvSpPr/>
          <p:nvPr/>
        </p:nvSpPr>
        <p:spPr>
          <a:xfrm>
            <a:off x="6601968" y="1188720"/>
            <a:ext cx="4901184" cy="4581144"/>
          </a:xfrm>
          <a:prstGeom prst="roundRect">
            <a:avLst>
              <a:gd name="adj" fmla="val 1597"/>
            </a:avLst>
          </a:prstGeom>
          <a:solidFill>
            <a:srgbClr val="FFFFFF"/>
          </a:solidFill>
          <a:ln w="12700">
            <a:solidFill>
              <a:srgbClr val="DCEFE3"/>
            </a:solidFill>
            <a:prstDash val="solid"/>
          </a:ln>
        </p:spPr>
        <p:txBody>
          <a:bodyPr/>
          <a:p>
            <a:endParaRPr lang="en-IN"/>
          </a:p>
        </p:txBody>
      </p:sp>
      <p:pic>
        <p:nvPicPr>
          <p:cNvPr id="2097156" name="Image 0" descr="/mnt/data/a_wide_bright_modern_office_tech_workspace_scen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9870" r="19870"/>
          <a:stretch>
            <a:fillRect/>
          </a:stretch>
        </p:blipFill>
        <p:spPr>
          <a:xfrm>
            <a:off x="6629400" y="1216152"/>
            <a:ext cx="4846320" cy="4526280"/>
          </a:xfrm>
          <a:prstGeom prst="rect"/>
        </p:spPr>
      </p:pic>
      <p:sp>
        <p:nvSpPr>
          <p:cNvPr id="1048818" name="Text 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Albaroudi et al. (2024); Gonzalez et al. (2025).</a:t>
            </a:r>
            <a:endParaRPr dirty="0" sz="730" lang="en-US"/>
          </a:p>
        </p:txBody>
      </p:sp>
      <p:sp>
        <p:nvSpPr>
          <p:cNvPr id="1048819" name="Text 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14</a:t>
            </a:r>
            <a:endParaRPr dirty="0" sz="800"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BF5"/>
        </a:solidFill>
        <a:effectLst/>
      </p:bgPr>
    </p:bg>
    <p:spTree>
      <p:nvGrpSpPr>
        <p:cNvPr id="8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3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24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25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826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Yuvrajsinh Dabhi</a:t>
            </a:r>
            <a:endParaRPr dirty="0" sz="950" lang="en-US"/>
          </a:p>
        </p:txBody>
      </p:sp>
      <p:sp>
        <p:nvSpPr>
          <p:cNvPr id="1048827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Digital selection opportunities</a:t>
            </a:r>
            <a:endParaRPr dirty="0" sz="2700" lang="en-US"/>
          </a:p>
        </p:txBody>
      </p:sp>
      <p:sp>
        <p:nvSpPr>
          <p:cNvPr id="1048828" name="Shape 5"/>
          <p:cNvSpPr/>
          <p:nvPr/>
        </p:nvSpPr>
        <p:spPr>
          <a:xfrm>
            <a:off x="914400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29" name="Text 6"/>
          <p:cNvSpPr/>
          <p:nvPr/>
        </p:nvSpPr>
        <p:spPr>
          <a:xfrm>
            <a:off x="987552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dirty="0" sz="900" lang="en-US"/>
          </a:p>
        </p:txBody>
      </p:sp>
      <p:sp>
        <p:nvSpPr>
          <p:cNvPr id="1048830" name="Text 7"/>
          <p:cNvSpPr/>
          <p:nvPr/>
        </p:nvSpPr>
        <p:spPr>
          <a:xfrm>
            <a:off x="1051560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Online scheduling</a:t>
            </a:r>
            <a:endParaRPr dirty="0" sz="1150" lang="en-US"/>
          </a:p>
        </p:txBody>
      </p:sp>
      <p:sp>
        <p:nvSpPr>
          <p:cNvPr id="1048831" name="Shape 8"/>
          <p:cNvSpPr/>
          <p:nvPr/>
        </p:nvSpPr>
        <p:spPr>
          <a:xfrm>
            <a:off x="2832811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32" name="Shape 9"/>
          <p:cNvSpPr/>
          <p:nvPr/>
        </p:nvSpPr>
        <p:spPr>
          <a:xfrm>
            <a:off x="2988259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33" name="Text 10"/>
          <p:cNvSpPr/>
          <p:nvPr/>
        </p:nvSpPr>
        <p:spPr>
          <a:xfrm>
            <a:off x="3061411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dirty="0" sz="900" lang="en-US"/>
          </a:p>
        </p:txBody>
      </p:sp>
      <p:sp>
        <p:nvSpPr>
          <p:cNvPr id="1048834" name="Text 11"/>
          <p:cNvSpPr/>
          <p:nvPr/>
        </p:nvSpPr>
        <p:spPr>
          <a:xfrm>
            <a:off x="3125419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Technical tests</a:t>
            </a:r>
            <a:endParaRPr dirty="0" sz="1150" lang="en-US"/>
          </a:p>
        </p:txBody>
      </p:sp>
      <p:sp>
        <p:nvSpPr>
          <p:cNvPr id="1048835" name="Shape 12"/>
          <p:cNvSpPr/>
          <p:nvPr/>
        </p:nvSpPr>
        <p:spPr>
          <a:xfrm>
            <a:off x="4906670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36" name="Shape 13"/>
          <p:cNvSpPr/>
          <p:nvPr/>
        </p:nvSpPr>
        <p:spPr>
          <a:xfrm>
            <a:off x="5062118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37" name="Text 14"/>
          <p:cNvSpPr/>
          <p:nvPr/>
        </p:nvSpPr>
        <p:spPr>
          <a:xfrm>
            <a:off x="5135270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dirty="0" sz="900" lang="en-US"/>
          </a:p>
        </p:txBody>
      </p:sp>
      <p:sp>
        <p:nvSpPr>
          <p:cNvPr id="1048838" name="Text 15"/>
          <p:cNvSpPr/>
          <p:nvPr/>
        </p:nvSpPr>
        <p:spPr>
          <a:xfrm>
            <a:off x="5199278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Structured interview data</a:t>
            </a:r>
            <a:endParaRPr dirty="0" sz="1150" lang="en-US"/>
          </a:p>
        </p:txBody>
      </p:sp>
      <p:sp>
        <p:nvSpPr>
          <p:cNvPr id="1048839" name="Shape 16"/>
          <p:cNvSpPr/>
          <p:nvPr/>
        </p:nvSpPr>
        <p:spPr>
          <a:xfrm>
            <a:off x="6980530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40" name="Shape 17"/>
          <p:cNvSpPr/>
          <p:nvPr/>
        </p:nvSpPr>
        <p:spPr>
          <a:xfrm>
            <a:off x="7135978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41" name="Text 18"/>
          <p:cNvSpPr/>
          <p:nvPr/>
        </p:nvSpPr>
        <p:spPr>
          <a:xfrm>
            <a:off x="7209130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dirty="0" sz="900" lang="en-US"/>
          </a:p>
        </p:txBody>
      </p:sp>
      <p:sp>
        <p:nvSpPr>
          <p:cNvPr id="1048842" name="Text 19"/>
          <p:cNvSpPr/>
          <p:nvPr/>
        </p:nvSpPr>
        <p:spPr>
          <a:xfrm>
            <a:off x="7273138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Candidate CRM</a:t>
            </a:r>
            <a:endParaRPr dirty="0" sz="1150" lang="en-US"/>
          </a:p>
        </p:txBody>
      </p:sp>
      <p:sp>
        <p:nvSpPr>
          <p:cNvPr id="1048843" name="Shape 20"/>
          <p:cNvSpPr/>
          <p:nvPr/>
        </p:nvSpPr>
        <p:spPr>
          <a:xfrm>
            <a:off x="9054389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44" name="Shape 21"/>
          <p:cNvSpPr/>
          <p:nvPr/>
        </p:nvSpPr>
        <p:spPr>
          <a:xfrm>
            <a:off x="9209837" y="1417320"/>
            <a:ext cx="1945843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45" name="Text 22"/>
          <p:cNvSpPr/>
          <p:nvPr/>
        </p:nvSpPr>
        <p:spPr>
          <a:xfrm>
            <a:off x="9282989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dirty="0" sz="900" lang="en-US"/>
          </a:p>
        </p:txBody>
      </p:sp>
      <p:sp>
        <p:nvSpPr>
          <p:cNvPr id="1048846" name="Text 23"/>
          <p:cNvSpPr/>
          <p:nvPr/>
        </p:nvSpPr>
        <p:spPr>
          <a:xfrm>
            <a:off x="9346997" y="1856232"/>
            <a:ext cx="1671523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Hiring analytics</a:t>
            </a:r>
            <a:endParaRPr dirty="0" sz="1150" lang="en-US"/>
          </a:p>
        </p:txBody>
      </p:sp>
      <p:sp>
        <p:nvSpPr>
          <p:cNvPr id="1048847" name="Shape 24"/>
          <p:cNvSpPr/>
          <p:nvPr/>
        </p:nvSpPr>
        <p:spPr>
          <a:xfrm>
            <a:off x="1234440" y="3063240"/>
            <a:ext cx="201168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D7EEE0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48" name="Text 25"/>
          <p:cNvSpPr/>
          <p:nvPr/>
        </p:nvSpPr>
        <p:spPr>
          <a:xfrm>
            <a:off x="1371600" y="3182112"/>
            <a:ext cx="1737360" cy="32004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2100" lang="en-US">
                <a:solidFill>
                  <a:srgbClr val="2D6A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↓</a:t>
            </a:r>
            <a:endParaRPr dirty="0" sz="2100" lang="en-US"/>
          </a:p>
        </p:txBody>
      </p:sp>
      <p:sp>
        <p:nvSpPr>
          <p:cNvPr id="1048849" name="Text 26"/>
          <p:cNvSpPr/>
          <p:nvPr/>
        </p:nvSpPr>
        <p:spPr>
          <a:xfrm>
            <a:off x="1353312" y="3566160"/>
            <a:ext cx="1773936" cy="32004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87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Time-to-hire</a:t>
            </a:r>
            <a:endParaRPr dirty="0" sz="870" lang="en-US"/>
          </a:p>
        </p:txBody>
      </p:sp>
      <p:sp>
        <p:nvSpPr>
          <p:cNvPr id="1048850" name="Shape 27"/>
          <p:cNvSpPr/>
          <p:nvPr/>
        </p:nvSpPr>
        <p:spPr>
          <a:xfrm>
            <a:off x="3611880" y="3063240"/>
            <a:ext cx="201168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D7EEE0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51" name="Text 28"/>
          <p:cNvSpPr/>
          <p:nvPr/>
        </p:nvSpPr>
        <p:spPr>
          <a:xfrm>
            <a:off x="3749040" y="3182112"/>
            <a:ext cx="1737360" cy="32004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2100" lang="en-US">
                <a:solidFill>
                  <a:srgbClr val="2D6A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↑</a:t>
            </a:r>
            <a:endParaRPr dirty="0" sz="2100" lang="en-US"/>
          </a:p>
        </p:txBody>
      </p:sp>
      <p:sp>
        <p:nvSpPr>
          <p:cNvPr id="1048852" name="Text 29"/>
          <p:cNvSpPr/>
          <p:nvPr/>
        </p:nvSpPr>
        <p:spPr>
          <a:xfrm>
            <a:off x="3730752" y="3566160"/>
            <a:ext cx="1773936" cy="32004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87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Candidate experience</a:t>
            </a:r>
            <a:endParaRPr dirty="0" sz="870" lang="en-US"/>
          </a:p>
        </p:txBody>
      </p:sp>
      <p:sp>
        <p:nvSpPr>
          <p:cNvPr id="1048853" name="Shape 30"/>
          <p:cNvSpPr/>
          <p:nvPr/>
        </p:nvSpPr>
        <p:spPr>
          <a:xfrm>
            <a:off x="5989320" y="3063240"/>
            <a:ext cx="201168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D7EEE0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54" name="Text 31"/>
          <p:cNvSpPr/>
          <p:nvPr/>
        </p:nvSpPr>
        <p:spPr>
          <a:xfrm>
            <a:off x="6126480" y="3182112"/>
            <a:ext cx="1737360" cy="32004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2100" lang="en-US">
                <a:solidFill>
                  <a:srgbClr val="2D6A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↑</a:t>
            </a:r>
            <a:endParaRPr dirty="0" sz="2100" lang="en-US"/>
          </a:p>
        </p:txBody>
      </p:sp>
      <p:sp>
        <p:nvSpPr>
          <p:cNvPr id="1048855" name="Text 32"/>
          <p:cNvSpPr/>
          <p:nvPr/>
        </p:nvSpPr>
        <p:spPr>
          <a:xfrm>
            <a:off x="6108192" y="3566160"/>
            <a:ext cx="1773936" cy="32004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87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 quality</a:t>
            </a:r>
            <a:endParaRPr dirty="0" sz="870" lang="en-US"/>
          </a:p>
        </p:txBody>
      </p:sp>
      <p:sp>
        <p:nvSpPr>
          <p:cNvPr id="1048856" name="Shape 33"/>
          <p:cNvSpPr/>
          <p:nvPr/>
        </p:nvSpPr>
        <p:spPr>
          <a:xfrm>
            <a:off x="8366760" y="3063240"/>
            <a:ext cx="201168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D7EEE0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57" name="Text 34"/>
          <p:cNvSpPr/>
          <p:nvPr/>
        </p:nvSpPr>
        <p:spPr>
          <a:xfrm>
            <a:off x="8503920" y="3182112"/>
            <a:ext cx="1737360" cy="32004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2100" lang="en-US">
                <a:solidFill>
                  <a:srgbClr val="2D6A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↑</a:t>
            </a:r>
            <a:endParaRPr dirty="0" sz="2100" lang="en-US"/>
          </a:p>
        </p:txBody>
      </p:sp>
      <p:sp>
        <p:nvSpPr>
          <p:cNvPr id="1048858" name="Text 35"/>
          <p:cNvSpPr/>
          <p:nvPr/>
        </p:nvSpPr>
        <p:spPr>
          <a:xfrm>
            <a:off x="8485632" y="3566160"/>
            <a:ext cx="1773936" cy="32004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87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Fairness monitoring</a:t>
            </a:r>
            <a:endParaRPr dirty="0" sz="870" lang="en-US"/>
          </a:p>
        </p:txBody>
      </p:sp>
      <p:sp>
        <p:nvSpPr>
          <p:cNvPr id="1048859" name="Text 36"/>
          <p:cNvSpPr/>
          <p:nvPr/>
        </p:nvSpPr>
        <p:spPr>
          <a:xfrm>
            <a:off x="713232" y="5074920"/>
            <a:ext cx="10744200" cy="8686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25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selection can speed administration while preserving fairness if human oversight and structured criteria remain central.</a:t>
            </a:r>
            <a:endParaRPr dirty="0" sz="1250" lang="en-US"/>
          </a:p>
        </p:txBody>
      </p:sp>
      <p:sp>
        <p:nvSpPr>
          <p:cNvPr id="1048860" name="Text 3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Campion et al. (1997); Albaroudi et al. (2024).</a:t>
            </a:r>
            <a:endParaRPr dirty="0" sz="730" lang="en-US"/>
          </a:p>
        </p:txBody>
      </p:sp>
      <p:sp>
        <p:nvSpPr>
          <p:cNvPr id="1048861" name="Text 3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15</a:t>
            </a:r>
            <a:endParaRPr dirty="0" sz="800"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BF5"/>
        </a:solidFill>
        <a:effectLst/>
      </p:bgPr>
    </p:bg>
    <p:spTree>
      <p:nvGrpSpPr>
        <p:cNvPr id="8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65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66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67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868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Yuvrajsinh Dabhi</a:t>
            </a:r>
            <a:endParaRPr dirty="0" sz="950" lang="en-US"/>
          </a:p>
        </p:txBody>
      </p:sp>
      <p:sp>
        <p:nvSpPr>
          <p:cNvPr id="1048869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recruitment challenges</a:t>
            </a:r>
            <a:endParaRPr dirty="0" sz="2700" lang="en-US"/>
          </a:p>
        </p:txBody>
      </p:sp>
      <p:sp>
        <p:nvSpPr>
          <p:cNvPr id="1048870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Competition for AI, robotics, engineering and manufacturing specialists increases pressure on sourcing and attraction.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Rapid shifts in hiring demand can create instability in workforce planning and candidate pipelines.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High application volume can make screening difficult without reliable technology and clear criteria.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Employer reputation is affected by candidate communication, media coverage and perceived working conditions.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Candidates may withdraw when processes are too long, unclear or intensive (Chapman et al., 2005).</a:t>
            </a:r>
            <a:endParaRPr dirty="0" sz="1500" lang="en-US"/>
          </a:p>
        </p:txBody>
      </p:sp>
      <p:sp>
        <p:nvSpPr>
          <p:cNvPr id="1048871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Chapman et al. (2005); Tesla (2026).</a:t>
            </a:r>
            <a:endParaRPr dirty="0" sz="730" lang="en-US"/>
          </a:p>
        </p:txBody>
      </p:sp>
      <p:sp>
        <p:nvSpPr>
          <p:cNvPr id="1048872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16</a:t>
            </a:r>
            <a:endParaRPr dirty="0" sz="800"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BF5"/>
        </a:solidFill>
        <a:effectLst/>
      </p:bgPr>
    </p:bg>
    <p:spTree>
      <p:nvGrpSpPr>
        <p:cNvPr id="8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76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77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78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879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Yuvrajsinh Dabhi</a:t>
            </a:r>
            <a:endParaRPr dirty="0" sz="950" lang="en-US"/>
          </a:p>
        </p:txBody>
      </p:sp>
      <p:sp>
        <p:nvSpPr>
          <p:cNvPr id="1048880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selection challenges</a:t>
            </a:r>
            <a:endParaRPr dirty="0" sz="2700" lang="en-US"/>
          </a:p>
        </p:txBody>
      </p:sp>
      <p:sp>
        <p:nvSpPr>
          <p:cNvPr id="1048881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Multiple interview stages can improve assessment but may lengthen hiring decisions.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Unstructured interviews can increase inconsistency and bias if interviewers use different standards.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Overemphasising cultural similarity may unintentionally narrow diversity and inclusion.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AI-enabled screening may appear efficient but requires validation, bias audits and transparency (Albaroudi et al., 2024).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Selection should measure role-relevant evidence rather than vague impressions.</a:t>
            </a:r>
            <a:endParaRPr dirty="0" sz="1500" lang="en-US"/>
          </a:p>
        </p:txBody>
      </p:sp>
      <p:sp>
        <p:nvSpPr>
          <p:cNvPr id="1048882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Campion et al. (1997); Albaroudi et al. (2024).</a:t>
            </a:r>
            <a:endParaRPr dirty="0" sz="730" lang="en-US"/>
          </a:p>
        </p:txBody>
      </p:sp>
      <p:sp>
        <p:nvSpPr>
          <p:cNvPr id="1048883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17</a:t>
            </a:r>
            <a:endParaRPr dirty="0" sz="800"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BF5"/>
        </a:solidFill>
        <a:effectLst/>
      </p:bgPr>
    </p:bg>
    <p:spTree>
      <p:nvGrpSpPr>
        <p:cNvPr id="9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87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88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89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890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Yuvrajsinh Dabhi</a:t>
            </a:r>
            <a:endParaRPr dirty="0" sz="950" lang="en-US"/>
          </a:p>
        </p:txBody>
      </p:sp>
      <p:sp>
        <p:nvSpPr>
          <p:cNvPr id="1048891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orientation challenges</a:t>
            </a:r>
            <a:endParaRPr dirty="0" sz="2700" lang="en-US"/>
          </a:p>
        </p:txBody>
      </p:sp>
      <p:sp>
        <p:nvSpPr>
          <p:cNvPr id="1048892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Production or service pressure can reduce time for proper induction and coaching.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New employees may face information overload if safety, systems, culture and role expectations are delivered too quickly.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Onboarding quality may vary by site, manager and job family.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Early turnover can increase when the promised employment experience differs from the real one.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structured onboarding process supports confidence and early productivity (Bauer, 2010).</a:t>
            </a:r>
            <a:endParaRPr dirty="0" sz="1500" lang="en-US"/>
          </a:p>
        </p:txBody>
      </p:sp>
      <p:sp>
        <p:nvSpPr>
          <p:cNvPr id="1048893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Bauer (2010); Demerouti et al. (2001).</a:t>
            </a:r>
            <a:endParaRPr dirty="0" sz="730" lang="en-US"/>
          </a:p>
        </p:txBody>
      </p:sp>
      <p:sp>
        <p:nvSpPr>
          <p:cNvPr id="1048894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18</a:t>
            </a:r>
            <a:endParaRPr dirty="0" sz="800"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BF5"/>
        </a:solidFill>
        <a:effectLst/>
      </p:bgPr>
    </p:bg>
    <p:spTree>
      <p:nvGrpSpPr>
        <p:cNvPr id="9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98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899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00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901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rpan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endParaRPr dirty="0" sz="800" lang="en-US"/>
          </a:p>
        </p:txBody>
      </p:sp>
      <p:sp>
        <p:nvSpPr>
          <p:cNvPr id="1048902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Root-cause analysis framework</a:t>
            </a:r>
            <a:endParaRPr dirty="0" sz="2700" lang="en-US"/>
          </a:p>
        </p:txBody>
      </p:sp>
      <p:sp>
        <p:nvSpPr>
          <p:cNvPr id="1048903" name="Shape 5"/>
          <p:cNvSpPr/>
          <p:nvPr/>
        </p:nvSpPr>
        <p:spPr>
          <a:xfrm>
            <a:off x="2011680" y="3108960"/>
            <a:ext cx="7955280" cy="0"/>
          </a:xfrm>
          <a:prstGeom prst="line"/>
          <a:noFill/>
          <a:ln w="27940">
            <a:solidFill>
              <a:srgbClr val="2D6A4F"/>
            </a:solidFill>
            <a:prstDash val="solid"/>
            <a:headEnd type="none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8904" name="Shape 6"/>
          <p:cNvSpPr/>
          <p:nvPr/>
        </p:nvSpPr>
        <p:spPr>
          <a:xfrm>
            <a:off x="2743200" y="1965960"/>
            <a:ext cx="822960" cy="0"/>
          </a:xfrm>
          <a:prstGeom prst="line"/>
          <a:noFill/>
          <a:ln w="1905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05" name="Shape 7"/>
          <p:cNvSpPr/>
          <p:nvPr/>
        </p:nvSpPr>
        <p:spPr>
          <a:xfrm>
            <a:off x="2423160" y="1472184"/>
            <a:ext cx="1463040" cy="384048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06" name="Text 8"/>
          <p:cNvSpPr/>
          <p:nvPr/>
        </p:nvSpPr>
        <p:spPr>
          <a:xfrm>
            <a:off x="2487168" y="1563624"/>
            <a:ext cx="1325880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50" lang="en-US">
                <a:solidFill>
                  <a:srgbClr val="0E3B2E"/>
                </a:solidFill>
              </a:rPr>
              <a:t>People</a:t>
            </a:r>
            <a:endParaRPr dirty="0" sz="950" lang="en-US"/>
          </a:p>
        </p:txBody>
      </p:sp>
      <p:sp>
        <p:nvSpPr>
          <p:cNvPr id="1048907" name="Shape 9"/>
          <p:cNvSpPr/>
          <p:nvPr/>
        </p:nvSpPr>
        <p:spPr>
          <a:xfrm>
            <a:off x="4023360" y="4160520"/>
            <a:ext cx="822960" cy="731520"/>
          </a:xfrm>
          <a:prstGeom prst="line"/>
          <a:noFill/>
          <a:ln w="1905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08" name="Shape 10"/>
          <p:cNvSpPr/>
          <p:nvPr/>
        </p:nvSpPr>
        <p:spPr>
          <a:xfrm>
            <a:off x="3703320" y="4928616"/>
            <a:ext cx="1463040" cy="384048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09" name="Text 11"/>
          <p:cNvSpPr/>
          <p:nvPr/>
        </p:nvSpPr>
        <p:spPr>
          <a:xfrm>
            <a:off x="3767328" y="5029200"/>
            <a:ext cx="1325880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50" lang="en-US">
                <a:solidFill>
                  <a:srgbClr val="0E3B2E"/>
                </a:solidFill>
              </a:rPr>
              <a:t>Policy</a:t>
            </a:r>
            <a:endParaRPr dirty="0" sz="950" lang="en-US"/>
          </a:p>
        </p:txBody>
      </p:sp>
      <p:sp>
        <p:nvSpPr>
          <p:cNvPr id="1048910" name="Shape 12"/>
          <p:cNvSpPr/>
          <p:nvPr/>
        </p:nvSpPr>
        <p:spPr>
          <a:xfrm>
            <a:off x="5120640" y="1965960"/>
            <a:ext cx="822960" cy="0"/>
          </a:xfrm>
          <a:prstGeom prst="line"/>
          <a:noFill/>
          <a:ln w="1905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11" name="Shape 13"/>
          <p:cNvSpPr/>
          <p:nvPr/>
        </p:nvSpPr>
        <p:spPr>
          <a:xfrm>
            <a:off x="4800600" y="1472184"/>
            <a:ext cx="1463040" cy="384048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12" name="Text 14"/>
          <p:cNvSpPr/>
          <p:nvPr/>
        </p:nvSpPr>
        <p:spPr>
          <a:xfrm>
            <a:off x="4864608" y="1563624"/>
            <a:ext cx="1325880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50" lang="en-US">
                <a:solidFill>
                  <a:srgbClr val="0E3B2E"/>
                </a:solidFill>
              </a:rPr>
              <a:t>Process</a:t>
            </a:r>
            <a:endParaRPr dirty="0" sz="950" lang="en-US"/>
          </a:p>
        </p:txBody>
      </p:sp>
      <p:sp>
        <p:nvSpPr>
          <p:cNvPr id="1048913" name="Shape 15"/>
          <p:cNvSpPr/>
          <p:nvPr/>
        </p:nvSpPr>
        <p:spPr>
          <a:xfrm>
            <a:off x="6355080" y="4160520"/>
            <a:ext cx="822960" cy="731520"/>
          </a:xfrm>
          <a:prstGeom prst="line"/>
          <a:noFill/>
          <a:ln w="1905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14" name="Shape 16"/>
          <p:cNvSpPr/>
          <p:nvPr/>
        </p:nvSpPr>
        <p:spPr>
          <a:xfrm>
            <a:off x="6035040" y="4928616"/>
            <a:ext cx="1463040" cy="384048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15" name="Text 17"/>
          <p:cNvSpPr/>
          <p:nvPr/>
        </p:nvSpPr>
        <p:spPr>
          <a:xfrm>
            <a:off x="6099048" y="5029200"/>
            <a:ext cx="1325880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50" lang="en-US">
                <a:solidFill>
                  <a:srgbClr val="0E3B2E"/>
                </a:solidFill>
              </a:rPr>
              <a:t>Leadership</a:t>
            </a:r>
            <a:endParaRPr dirty="0" sz="950" lang="en-US"/>
          </a:p>
        </p:txBody>
      </p:sp>
      <p:sp>
        <p:nvSpPr>
          <p:cNvPr id="1048916" name="Shape 18"/>
          <p:cNvSpPr/>
          <p:nvPr/>
        </p:nvSpPr>
        <p:spPr>
          <a:xfrm>
            <a:off x="7406640" y="1965960"/>
            <a:ext cx="822960" cy="0"/>
          </a:xfrm>
          <a:prstGeom prst="line"/>
          <a:noFill/>
          <a:ln w="1905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17" name="Shape 19"/>
          <p:cNvSpPr/>
          <p:nvPr/>
        </p:nvSpPr>
        <p:spPr>
          <a:xfrm>
            <a:off x="7086600" y="1472184"/>
            <a:ext cx="1463040" cy="384048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18" name="Text 20"/>
          <p:cNvSpPr/>
          <p:nvPr/>
        </p:nvSpPr>
        <p:spPr>
          <a:xfrm>
            <a:off x="7150608" y="1563624"/>
            <a:ext cx="1325880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50" lang="en-US">
                <a:solidFill>
                  <a:srgbClr val="0E3B2E"/>
                </a:solidFill>
              </a:rPr>
              <a:t>Culture</a:t>
            </a:r>
            <a:endParaRPr dirty="0" sz="950" lang="en-US"/>
          </a:p>
        </p:txBody>
      </p:sp>
      <p:sp>
        <p:nvSpPr>
          <p:cNvPr id="1048919" name="Shape 21"/>
          <p:cNvSpPr/>
          <p:nvPr/>
        </p:nvSpPr>
        <p:spPr>
          <a:xfrm>
            <a:off x="8641080" y="4160520"/>
            <a:ext cx="822960" cy="731520"/>
          </a:xfrm>
          <a:prstGeom prst="line"/>
          <a:noFill/>
          <a:ln w="1905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20" name="Shape 22"/>
          <p:cNvSpPr/>
          <p:nvPr/>
        </p:nvSpPr>
        <p:spPr>
          <a:xfrm>
            <a:off x="8321040" y="4928616"/>
            <a:ext cx="1463040" cy="384048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21" name="Text 23"/>
          <p:cNvSpPr/>
          <p:nvPr/>
        </p:nvSpPr>
        <p:spPr>
          <a:xfrm>
            <a:off x="8385048" y="5029200"/>
            <a:ext cx="1325880" cy="164592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50" lang="en-US">
                <a:solidFill>
                  <a:srgbClr val="0E3B2E"/>
                </a:solidFill>
              </a:rPr>
              <a:t>Technology</a:t>
            </a:r>
            <a:endParaRPr dirty="0" sz="950" lang="en-US"/>
          </a:p>
        </p:txBody>
      </p:sp>
      <p:sp>
        <p:nvSpPr>
          <p:cNvPr id="1048922" name="Shape 24"/>
          <p:cNvSpPr/>
          <p:nvPr/>
        </p:nvSpPr>
        <p:spPr>
          <a:xfrm>
            <a:off x="9738360" y="2697480"/>
            <a:ext cx="1508760" cy="822960"/>
          </a:xfrm>
          <a:prstGeom prst="roundRect">
            <a:avLst>
              <a:gd name="adj" fmla="val 7778"/>
            </a:avLst>
          </a:prstGeom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23" name="Text 25"/>
          <p:cNvSpPr/>
          <p:nvPr/>
        </p:nvSpPr>
        <p:spPr>
          <a:xfrm>
            <a:off x="9875520" y="2862072"/>
            <a:ext cx="1234440" cy="420624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920" lang="en-US">
                <a:solidFill>
                  <a:srgbClr val="FFFFFF"/>
                </a:solidFill>
              </a:rPr>
              <a:t>Hiring &amp; onboarding</a:t>
            </a:r>
            <a:endParaRPr dirty="0" sz="920" lang="en-US"/>
          </a:p>
          <a:p>
            <a:pPr algn="ctr" indent="0" marL="0">
              <a:buNone/>
            </a:pPr>
            <a:r>
              <a:rPr b="1" dirty="0" sz="920" lang="en-US">
                <a:solidFill>
                  <a:srgbClr val="FFFFFF"/>
                </a:solidFill>
              </a:rPr>
              <a:t>performance gaps</a:t>
            </a:r>
            <a:endParaRPr dirty="0" sz="920" lang="en-US"/>
          </a:p>
        </p:txBody>
      </p:sp>
      <p:sp>
        <p:nvSpPr>
          <p:cNvPr id="1048924" name="Text 26"/>
          <p:cNvSpPr/>
          <p:nvPr/>
        </p:nvSpPr>
        <p:spPr>
          <a:xfrm>
            <a:off x="713232" y="5074920"/>
            <a:ext cx="10744200" cy="8686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25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fishbone model separates visible symptoms from underlying causes across people, process, policy, leadership, culture and technology.</a:t>
            </a:r>
            <a:endParaRPr dirty="0" sz="1250" lang="en-US"/>
          </a:p>
        </p:txBody>
      </p:sp>
      <p:sp>
        <p:nvSpPr>
          <p:cNvPr id="1048925" name="Text 2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Ishikawa (1986); Demerouti et al. (2001).</a:t>
            </a:r>
            <a:endParaRPr dirty="0" sz="730" lang="en-US"/>
          </a:p>
        </p:txBody>
      </p:sp>
      <p:sp>
        <p:nvSpPr>
          <p:cNvPr id="1048926" name="Text 2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19</a:t>
            </a:r>
            <a:endParaRPr dirty="0" sz="800"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6FBF5"/>
        </a:solidFill>
        <a:effectLst/>
      </p:bgPr>
    </p:bg>
    <p:spTree>
      <p:nvGrpSpPr>
        <p:cNvPr id="9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30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31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32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933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rpan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endParaRPr dirty="0" sz="800" lang="en-US"/>
          </a:p>
        </p:txBody>
      </p:sp>
      <p:sp>
        <p:nvSpPr>
          <p:cNvPr id="1048934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Labour-market root causes</a:t>
            </a:r>
            <a:endParaRPr dirty="0" sz="2700" lang="en-US"/>
          </a:p>
        </p:txBody>
      </p:sp>
      <p:sp>
        <p:nvSpPr>
          <p:cNvPr id="1048935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Specialist shortages affect software, AI, battery, robotics, manufacturing and service roles.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 competes simultaneously with technology companies, automotive firms and clean-energy employers.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Geographic constraints matter because factories and service centres require local labour availability.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Changing employee expectations increase demand for flexibility, development, wellbeing and inclusion.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Talent scarcity raises the importance of employer reputation and selection speed (Chapman et al., 2005).</a:t>
            </a:r>
            <a:endParaRPr dirty="0" sz="1500" lang="en-US"/>
          </a:p>
        </p:txBody>
      </p:sp>
      <p:sp>
        <p:nvSpPr>
          <p:cNvPr id="1048936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Chapman et al. (2005); Tesla (2026).</a:t>
            </a:r>
            <a:endParaRPr dirty="0" sz="730" lang="en-US"/>
          </a:p>
        </p:txBody>
      </p:sp>
      <p:sp>
        <p:nvSpPr>
          <p:cNvPr id="1048937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</a:t>
            </a:r>
            <a:endParaRPr dirty="0" sz="800"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6FBF5"/>
        </a:solidFill>
        <a:effectLst/>
      </p:bgPr>
    </p:bg>
    <p:spTree>
      <p:nvGrpSpPr>
        <p:cNvPr id="10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41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42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43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944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rpan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endParaRPr dirty="0" sz="800" lang="en-US"/>
          </a:p>
        </p:txBody>
      </p:sp>
      <p:sp>
        <p:nvSpPr>
          <p:cNvPr id="1048945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Policy-related root causes</a:t>
            </a:r>
            <a:endParaRPr dirty="0" sz="2700" lang="en-US"/>
          </a:p>
        </p:txBody>
      </p:sp>
      <p:sp>
        <p:nvSpPr>
          <p:cNvPr id="1048946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Different role families may require different recruitment rules, creating inconsistency across the hiring journey.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Global policies must balance legal requirements, local labour markets and Tesla’s common mission-led employer brand.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Limited candidate-feedback policies can reduce transparency and candidate trust.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Weak connection between hiring standards and onboarding standards can create expectation gaps.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Equal opportunity policies need practical implementation, monitoring and manager training (Tesla, 2026).</a:t>
            </a:r>
            <a:endParaRPr dirty="0" sz="1500" lang="en-US"/>
          </a:p>
        </p:txBody>
      </p:sp>
      <p:sp>
        <p:nvSpPr>
          <p:cNvPr id="1048947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Tesla (2026); Campion et al. (1997).</a:t>
            </a:r>
            <a:endParaRPr dirty="0" sz="730" lang="en-US"/>
          </a:p>
        </p:txBody>
      </p:sp>
      <p:sp>
        <p:nvSpPr>
          <p:cNvPr id="1048948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21</a:t>
            </a:r>
            <a:endParaRPr dirty="0" sz="800"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6FBF5"/>
        </a:solidFill>
        <a:effectLst/>
      </p:bgPr>
    </p:bg>
    <p:spTree>
      <p:nvGrpSpPr>
        <p:cNvPr id="10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52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53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54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955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rpan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endParaRPr dirty="0" sz="800" lang="en-US"/>
          </a:p>
        </p:txBody>
      </p:sp>
      <p:sp>
        <p:nvSpPr>
          <p:cNvPr id="1048956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Process-related root causes</a:t>
            </a:r>
            <a:endParaRPr dirty="0" sz="2700" lang="en-US"/>
          </a:p>
        </p:txBody>
      </p:sp>
      <p:sp>
        <p:nvSpPr>
          <p:cNvPr id="1048957" name="Shape 5"/>
          <p:cNvSpPr/>
          <p:nvPr/>
        </p:nvSpPr>
        <p:spPr>
          <a:xfrm>
            <a:off x="822960" y="1417320"/>
            <a:ext cx="165354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58" name="Text 6"/>
          <p:cNvSpPr/>
          <p:nvPr/>
        </p:nvSpPr>
        <p:spPr>
          <a:xfrm>
            <a:off x="896112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dirty="0" sz="900" lang="en-US"/>
          </a:p>
        </p:txBody>
      </p:sp>
      <p:sp>
        <p:nvSpPr>
          <p:cNvPr id="1048959" name="Text 7"/>
          <p:cNvSpPr/>
          <p:nvPr/>
        </p:nvSpPr>
        <p:spPr>
          <a:xfrm>
            <a:off x="960120" y="1856232"/>
            <a:ext cx="137922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Forecast need</a:t>
            </a:r>
            <a:endParaRPr dirty="0" sz="1150" lang="en-US"/>
          </a:p>
        </p:txBody>
      </p:sp>
      <p:sp>
        <p:nvSpPr>
          <p:cNvPr id="1048960" name="Shape 8"/>
          <p:cNvSpPr/>
          <p:nvPr/>
        </p:nvSpPr>
        <p:spPr>
          <a:xfrm>
            <a:off x="2449068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61" name="Shape 9"/>
          <p:cNvSpPr/>
          <p:nvPr/>
        </p:nvSpPr>
        <p:spPr>
          <a:xfrm>
            <a:off x="2604516" y="1417320"/>
            <a:ext cx="1653540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62" name="Text 10"/>
          <p:cNvSpPr/>
          <p:nvPr/>
        </p:nvSpPr>
        <p:spPr>
          <a:xfrm>
            <a:off x="2677668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dirty="0" sz="900" lang="en-US"/>
          </a:p>
        </p:txBody>
      </p:sp>
      <p:sp>
        <p:nvSpPr>
          <p:cNvPr id="1048963" name="Text 11"/>
          <p:cNvSpPr/>
          <p:nvPr/>
        </p:nvSpPr>
        <p:spPr>
          <a:xfrm>
            <a:off x="2741676" y="1856232"/>
            <a:ext cx="137922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Approve role</a:t>
            </a:r>
            <a:endParaRPr dirty="0" sz="1150" lang="en-US"/>
          </a:p>
        </p:txBody>
      </p:sp>
      <p:sp>
        <p:nvSpPr>
          <p:cNvPr id="1048964" name="Shape 12"/>
          <p:cNvSpPr/>
          <p:nvPr/>
        </p:nvSpPr>
        <p:spPr>
          <a:xfrm>
            <a:off x="4230624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65" name="Shape 13"/>
          <p:cNvSpPr/>
          <p:nvPr/>
        </p:nvSpPr>
        <p:spPr>
          <a:xfrm>
            <a:off x="4386072" y="1417320"/>
            <a:ext cx="165354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66" name="Text 14"/>
          <p:cNvSpPr/>
          <p:nvPr/>
        </p:nvSpPr>
        <p:spPr>
          <a:xfrm>
            <a:off x="4459224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dirty="0" sz="900" lang="en-US"/>
          </a:p>
        </p:txBody>
      </p:sp>
      <p:sp>
        <p:nvSpPr>
          <p:cNvPr id="1048967" name="Text 15"/>
          <p:cNvSpPr/>
          <p:nvPr/>
        </p:nvSpPr>
        <p:spPr>
          <a:xfrm>
            <a:off x="4523232" y="1856232"/>
            <a:ext cx="137922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 candidates</a:t>
            </a:r>
            <a:endParaRPr dirty="0" sz="1150" lang="en-US"/>
          </a:p>
        </p:txBody>
      </p:sp>
      <p:sp>
        <p:nvSpPr>
          <p:cNvPr id="1048968" name="Shape 16"/>
          <p:cNvSpPr/>
          <p:nvPr/>
        </p:nvSpPr>
        <p:spPr>
          <a:xfrm>
            <a:off x="6012180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69" name="Shape 17"/>
          <p:cNvSpPr/>
          <p:nvPr/>
        </p:nvSpPr>
        <p:spPr>
          <a:xfrm>
            <a:off x="6167628" y="1417320"/>
            <a:ext cx="1653540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70" name="Text 18"/>
          <p:cNvSpPr/>
          <p:nvPr/>
        </p:nvSpPr>
        <p:spPr>
          <a:xfrm>
            <a:off x="6240780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dirty="0" sz="900" lang="en-US"/>
          </a:p>
        </p:txBody>
      </p:sp>
      <p:sp>
        <p:nvSpPr>
          <p:cNvPr id="1048971" name="Text 19"/>
          <p:cNvSpPr/>
          <p:nvPr/>
        </p:nvSpPr>
        <p:spPr>
          <a:xfrm>
            <a:off x="6304788" y="1856232"/>
            <a:ext cx="137922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Assess evidence</a:t>
            </a:r>
            <a:endParaRPr dirty="0" sz="1150" lang="en-US"/>
          </a:p>
        </p:txBody>
      </p:sp>
      <p:sp>
        <p:nvSpPr>
          <p:cNvPr id="1048972" name="Shape 20"/>
          <p:cNvSpPr/>
          <p:nvPr/>
        </p:nvSpPr>
        <p:spPr>
          <a:xfrm>
            <a:off x="7793736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73" name="Shape 21"/>
          <p:cNvSpPr/>
          <p:nvPr/>
        </p:nvSpPr>
        <p:spPr>
          <a:xfrm>
            <a:off x="7949184" y="1417320"/>
            <a:ext cx="165354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74" name="Text 22"/>
          <p:cNvSpPr/>
          <p:nvPr/>
        </p:nvSpPr>
        <p:spPr>
          <a:xfrm>
            <a:off x="8022336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dirty="0" sz="900" lang="en-US"/>
          </a:p>
        </p:txBody>
      </p:sp>
      <p:sp>
        <p:nvSpPr>
          <p:cNvPr id="1048975" name="Text 23"/>
          <p:cNvSpPr/>
          <p:nvPr/>
        </p:nvSpPr>
        <p:spPr>
          <a:xfrm>
            <a:off x="8086344" y="1856232"/>
            <a:ext cx="137922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Offer decision</a:t>
            </a:r>
            <a:endParaRPr dirty="0" sz="1150" lang="en-US"/>
          </a:p>
        </p:txBody>
      </p:sp>
      <p:sp>
        <p:nvSpPr>
          <p:cNvPr id="1048976" name="Shape 24"/>
          <p:cNvSpPr/>
          <p:nvPr/>
        </p:nvSpPr>
        <p:spPr>
          <a:xfrm>
            <a:off x="9575292" y="180136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77" name="Shape 25"/>
          <p:cNvSpPr/>
          <p:nvPr/>
        </p:nvSpPr>
        <p:spPr>
          <a:xfrm>
            <a:off x="9730740" y="1417320"/>
            <a:ext cx="1653540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78" name="Text 26"/>
          <p:cNvSpPr/>
          <p:nvPr/>
        </p:nvSpPr>
        <p:spPr>
          <a:xfrm>
            <a:off x="9803892" y="153619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</a:t>
            </a:r>
            <a:endParaRPr dirty="0" sz="900" lang="en-US"/>
          </a:p>
        </p:txBody>
      </p:sp>
      <p:sp>
        <p:nvSpPr>
          <p:cNvPr id="1048979" name="Text 27"/>
          <p:cNvSpPr/>
          <p:nvPr/>
        </p:nvSpPr>
        <p:spPr>
          <a:xfrm>
            <a:off x="9867900" y="1856232"/>
            <a:ext cx="137922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Onboard</a:t>
            </a:r>
            <a:endParaRPr dirty="0" sz="1150" lang="en-US"/>
          </a:p>
        </p:txBody>
      </p:sp>
      <p:sp>
        <p:nvSpPr>
          <p:cNvPr id="1048980" name="Shape 28"/>
          <p:cNvSpPr/>
          <p:nvPr/>
        </p:nvSpPr>
        <p:spPr>
          <a:xfrm>
            <a:off x="1828800" y="2971800"/>
            <a:ext cx="1188720" cy="365760"/>
          </a:xfrm>
          <a:prstGeom prst="roundRect">
            <a:avLst>
              <a:gd name="adj" fmla="val 12500"/>
            </a:avLst>
          </a:prstGeom>
          <a:solidFill>
            <a:srgbClr val="FFF7F7"/>
          </a:solidFill>
          <a:ln w="12700">
            <a:solidFill>
              <a:srgbClr val="FFD2D2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81" name="Text 29"/>
          <p:cNvSpPr/>
          <p:nvPr/>
        </p:nvSpPr>
        <p:spPr>
          <a:xfrm>
            <a:off x="1874520" y="3081528"/>
            <a:ext cx="1097280" cy="12801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860" lang="en-US">
                <a:solidFill>
                  <a:srgbClr val="E82127"/>
                </a:solidFill>
              </a:rPr>
              <a:t>Delay</a:t>
            </a:r>
            <a:endParaRPr dirty="0" sz="860" lang="en-US"/>
          </a:p>
        </p:txBody>
      </p:sp>
      <p:sp>
        <p:nvSpPr>
          <p:cNvPr id="1048982" name="Shape 30"/>
          <p:cNvSpPr/>
          <p:nvPr/>
        </p:nvSpPr>
        <p:spPr>
          <a:xfrm>
            <a:off x="3657600" y="3401568"/>
            <a:ext cx="1188720" cy="365760"/>
          </a:xfrm>
          <a:prstGeom prst="roundRect">
            <a:avLst>
              <a:gd name="adj" fmla="val 12500"/>
            </a:avLst>
          </a:prstGeom>
          <a:solidFill>
            <a:srgbClr val="FFF7F7"/>
          </a:solidFill>
          <a:ln w="12700">
            <a:solidFill>
              <a:srgbClr val="FFD2D2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83" name="Text 31"/>
          <p:cNvSpPr/>
          <p:nvPr/>
        </p:nvSpPr>
        <p:spPr>
          <a:xfrm>
            <a:off x="3703320" y="3511296"/>
            <a:ext cx="1097280" cy="12801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860" lang="en-US">
                <a:solidFill>
                  <a:srgbClr val="E82127"/>
                </a:solidFill>
              </a:rPr>
              <a:t>Fragmented data</a:t>
            </a:r>
            <a:endParaRPr dirty="0" sz="860" lang="en-US"/>
          </a:p>
        </p:txBody>
      </p:sp>
      <p:sp>
        <p:nvSpPr>
          <p:cNvPr id="1048984" name="Shape 32"/>
          <p:cNvSpPr/>
          <p:nvPr/>
        </p:nvSpPr>
        <p:spPr>
          <a:xfrm>
            <a:off x="5577840" y="2971800"/>
            <a:ext cx="1188720" cy="365760"/>
          </a:xfrm>
          <a:prstGeom prst="roundRect">
            <a:avLst>
              <a:gd name="adj" fmla="val 12500"/>
            </a:avLst>
          </a:prstGeom>
          <a:solidFill>
            <a:srgbClr val="FFF7F7"/>
          </a:solidFill>
          <a:ln w="12700">
            <a:solidFill>
              <a:srgbClr val="FFD2D2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85" name="Text 33"/>
          <p:cNvSpPr/>
          <p:nvPr/>
        </p:nvSpPr>
        <p:spPr>
          <a:xfrm>
            <a:off x="5623560" y="3081528"/>
            <a:ext cx="1097280" cy="12801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860" lang="en-US">
                <a:solidFill>
                  <a:srgbClr val="E82127"/>
                </a:solidFill>
              </a:rPr>
              <a:t>Manager availability</a:t>
            </a:r>
            <a:endParaRPr dirty="0" sz="860" lang="en-US"/>
          </a:p>
        </p:txBody>
      </p:sp>
      <p:sp>
        <p:nvSpPr>
          <p:cNvPr id="1048986" name="Shape 34"/>
          <p:cNvSpPr/>
          <p:nvPr/>
        </p:nvSpPr>
        <p:spPr>
          <a:xfrm>
            <a:off x="7452360" y="3401568"/>
            <a:ext cx="1188720" cy="365760"/>
          </a:xfrm>
          <a:prstGeom prst="roundRect">
            <a:avLst>
              <a:gd name="adj" fmla="val 12500"/>
            </a:avLst>
          </a:prstGeom>
          <a:solidFill>
            <a:srgbClr val="FFF7F7"/>
          </a:solidFill>
          <a:ln w="12700">
            <a:solidFill>
              <a:srgbClr val="FFD2D2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87" name="Text 35"/>
          <p:cNvSpPr/>
          <p:nvPr/>
        </p:nvSpPr>
        <p:spPr>
          <a:xfrm>
            <a:off x="7498080" y="3511296"/>
            <a:ext cx="1097280" cy="12801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860" lang="en-US">
                <a:solidFill>
                  <a:srgbClr val="E82127"/>
                </a:solidFill>
              </a:rPr>
              <a:t>Candidate silence</a:t>
            </a:r>
            <a:endParaRPr dirty="0" sz="860" lang="en-US"/>
          </a:p>
        </p:txBody>
      </p:sp>
      <p:sp>
        <p:nvSpPr>
          <p:cNvPr id="1048988" name="Shape 36"/>
          <p:cNvSpPr/>
          <p:nvPr/>
        </p:nvSpPr>
        <p:spPr>
          <a:xfrm>
            <a:off x="9235440" y="2971800"/>
            <a:ext cx="1188720" cy="365760"/>
          </a:xfrm>
          <a:prstGeom prst="roundRect">
            <a:avLst>
              <a:gd name="adj" fmla="val 12500"/>
            </a:avLst>
          </a:prstGeom>
          <a:solidFill>
            <a:srgbClr val="FFF7F7"/>
          </a:solidFill>
          <a:ln w="12700">
            <a:solidFill>
              <a:srgbClr val="FFD2D2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89" name="Text 37"/>
          <p:cNvSpPr/>
          <p:nvPr/>
        </p:nvSpPr>
        <p:spPr>
          <a:xfrm>
            <a:off x="9281160" y="3081528"/>
            <a:ext cx="1097280" cy="12801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860" lang="en-US">
                <a:solidFill>
                  <a:srgbClr val="E82127"/>
                </a:solidFill>
              </a:rPr>
              <a:t>Weak handover</a:t>
            </a:r>
            <a:endParaRPr dirty="0" sz="860" lang="en-US"/>
          </a:p>
        </p:txBody>
      </p:sp>
      <p:sp>
        <p:nvSpPr>
          <p:cNvPr id="1048990" name="Text 38"/>
          <p:cNvSpPr/>
          <p:nvPr/>
        </p:nvSpPr>
        <p:spPr>
          <a:xfrm>
            <a:off x="713232" y="5074920"/>
            <a:ext cx="10744200" cy="8686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25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Process gaps occur when forecasting, assessment and onboarding are treated as separate activities rather than a single talent flow.</a:t>
            </a:r>
            <a:endParaRPr dirty="0" sz="1250" lang="en-US"/>
          </a:p>
        </p:txBody>
      </p:sp>
      <p:sp>
        <p:nvSpPr>
          <p:cNvPr id="1048991" name="Text 39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Bauer (2010); Kirkpatrick and Kirkpatrick (2016).</a:t>
            </a:r>
            <a:endParaRPr dirty="0" sz="730" lang="en-US"/>
          </a:p>
        </p:txBody>
      </p:sp>
      <p:sp>
        <p:nvSpPr>
          <p:cNvPr id="1048992" name="Text 40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22</a:t>
            </a:r>
            <a:endParaRPr dirty="0" sz="800"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6FBF5"/>
        </a:solidFill>
        <a:effectLst/>
      </p:bgPr>
    </p:bg>
    <p:spTree>
      <p:nvGrpSpPr>
        <p:cNvPr id="10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996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97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8998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8999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rpan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endParaRPr dirty="0" sz="800" lang="en-US"/>
          </a:p>
        </p:txBody>
      </p:sp>
      <p:sp>
        <p:nvSpPr>
          <p:cNvPr id="1049000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Leadership-related root causes</a:t>
            </a:r>
            <a:endParaRPr dirty="0" sz="2700" lang="en-US"/>
          </a:p>
        </p:txBody>
      </p:sp>
      <p:sp>
        <p:nvSpPr>
          <p:cNvPr id="1049001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Hiring managers may differ in interview skill, feedback quality and speed of decision-making.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Operational pressures can lead managers to prioritise production targets over onboarding support.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New starters need clear goals, coaching and psychological safety to adjust effectively.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Job Demands–Resources model shows that high demands require sufficient support and resources (Demerouti et al., 2001).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Manager accountability should include candidate experience and 90-day integration outcomes.</a:t>
            </a:r>
            <a:endParaRPr dirty="0" sz="1500" lang="en-US"/>
          </a:p>
        </p:txBody>
      </p:sp>
      <p:sp>
        <p:nvSpPr>
          <p:cNvPr id="1049002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Demerouti et al. (2001); Bauer (2010).</a:t>
            </a:r>
            <a:endParaRPr dirty="0" sz="730" lang="en-US"/>
          </a:p>
        </p:txBody>
      </p:sp>
      <p:sp>
        <p:nvSpPr>
          <p:cNvPr id="1049003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23</a:t>
            </a:r>
            <a:endParaRPr dirty="0" sz="800"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F6FBF5"/>
        </a:solidFill>
        <a:effectLst/>
      </p:bgPr>
    </p:bg>
    <p:spTree>
      <p:nvGrpSpPr>
        <p:cNvPr id="11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07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08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09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010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rpan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endParaRPr dirty="0" sz="800" lang="en-US"/>
          </a:p>
        </p:txBody>
      </p:sp>
      <p:sp>
        <p:nvSpPr>
          <p:cNvPr id="1049011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Organisational culture root causes</a:t>
            </a:r>
            <a:endParaRPr dirty="0" sz="2700" lang="en-US"/>
          </a:p>
        </p:txBody>
      </p:sp>
      <p:sp>
        <p:nvSpPr>
          <p:cNvPr id="1049012" name="Text 5"/>
          <p:cNvSpPr/>
          <p:nvPr/>
        </p:nvSpPr>
        <p:spPr>
          <a:xfrm>
            <a:off x="667512" y="1325880"/>
            <a:ext cx="5715000" cy="443484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Tesla’s innovation culture can energise employees but may also create intense pace and high expectations.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“fast results” culture can reduce time for structured induction and reflective learning.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Candidates may be attracted by mission-led work but leave if work demands feel unsupported.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Employer branding should honestly communicate both opportunities and performance expectations.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Realistic job previews help reduce mismatch between expectations and workplace reality (Bauer, 2010).</a:t>
            </a:r>
            <a:endParaRPr dirty="0" sz="1420" lang="en-US"/>
          </a:p>
        </p:txBody>
      </p:sp>
      <p:sp>
        <p:nvSpPr>
          <p:cNvPr id="1049013" name="Shape 6"/>
          <p:cNvSpPr/>
          <p:nvPr/>
        </p:nvSpPr>
        <p:spPr>
          <a:xfrm>
            <a:off x="6601968" y="1188720"/>
            <a:ext cx="4901184" cy="4581144"/>
          </a:xfrm>
          <a:prstGeom prst="roundRect">
            <a:avLst>
              <a:gd name="adj" fmla="val 1597"/>
            </a:avLst>
          </a:prstGeom>
          <a:solidFill>
            <a:srgbClr val="FFFFFF"/>
          </a:solidFill>
          <a:ln w="12700">
            <a:solidFill>
              <a:srgbClr val="DCEFE3"/>
            </a:solidFill>
            <a:prstDash val="solid"/>
          </a:ln>
        </p:spPr>
        <p:txBody>
          <a:bodyPr/>
          <a:p>
            <a:endParaRPr lang="en-IN"/>
          </a:p>
        </p:txBody>
      </p:sp>
      <p:pic>
        <p:nvPicPr>
          <p:cNvPr id="2097157" name="Image 0" descr="/mnt/data/a_wide_angle_realistic_ultra_clean_industrial_au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9870" r="19870"/>
          <a:stretch>
            <a:fillRect/>
          </a:stretch>
        </p:blipFill>
        <p:spPr>
          <a:xfrm>
            <a:off x="6629400" y="1216152"/>
            <a:ext cx="4846320" cy="4526280"/>
          </a:xfrm>
          <a:prstGeom prst="rect"/>
        </p:spPr>
      </p:pic>
      <p:sp>
        <p:nvSpPr>
          <p:cNvPr id="1049014" name="Text 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Bauer (2010); Cable and Turban (2003).</a:t>
            </a:r>
            <a:endParaRPr dirty="0" sz="730" lang="en-US"/>
          </a:p>
        </p:txBody>
      </p:sp>
      <p:sp>
        <p:nvSpPr>
          <p:cNvPr id="1049015" name="Text 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24</a:t>
            </a:r>
            <a:endParaRPr dirty="0" sz="800"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F6FBF5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19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20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21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022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rpan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endParaRPr dirty="0" sz="800" lang="en-US"/>
          </a:p>
        </p:txBody>
      </p:sp>
      <p:sp>
        <p:nvSpPr>
          <p:cNvPr id="1049023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Technology-related root causes</a:t>
            </a:r>
            <a:endParaRPr dirty="0" sz="2700" lang="en-US"/>
          </a:p>
        </p:txBody>
      </p:sp>
      <p:sp>
        <p:nvSpPr>
          <p:cNvPr id="1049024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Applicant tracking, assessment and onboarding tools may not be fully integrated across all roles and regions.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Automated screening can become a fairness risk if historical data reflects past bias.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hiring systems require monitoring, explanation and human review to avoid harmful automated decisions (Albaroudi et al., 2024).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Candidate data privacy and cybersecurity need clear governance.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Technology should improve decisions, not replace job-related assessment and human judgement.</a:t>
            </a:r>
            <a:endParaRPr dirty="0" sz="1500" lang="en-US"/>
          </a:p>
        </p:txBody>
      </p:sp>
      <p:sp>
        <p:nvSpPr>
          <p:cNvPr id="1049025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Albaroudi et al. (2024); Gonzalez et al. (2025).</a:t>
            </a:r>
            <a:endParaRPr dirty="0" sz="730" lang="en-US"/>
          </a:p>
        </p:txBody>
      </p:sp>
      <p:sp>
        <p:nvSpPr>
          <p:cNvPr id="1049026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25</a:t>
            </a:r>
            <a:endParaRPr dirty="0" sz="800"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F6FBF5"/>
        </a:solidFill>
        <a:effectLst/>
      </p:bgPr>
    </p:bg>
    <p:spTree>
      <p:nvGrpSpPr>
        <p:cNvPr id="11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30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31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32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033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A</a:t>
            </a:r>
            <a:r>
              <a:rPr altLang="en-IN"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rpan</a:t>
            </a:r>
            <a:r>
              <a:rPr b="1" dirty="0" sz="95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 Setalvad</a:t>
            </a:r>
            <a:endParaRPr dirty="0" sz="800" lang="en-US"/>
          </a:p>
        </p:txBody>
      </p:sp>
      <p:sp>
        <p:nvSpPr>
          <p:cNvPr id="1049034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Root-cause synthesis</a:t>
            </a:r>
            <a:endParaRPr dirty="0" sz="2700" lang="en-US"/>
          </a:p>
        </p:txBody>
      </p:sp>
      <p:sp>
        <p:nvSpPr>
          <p:cNvPr id="1049035" name="Shape 5"/>
          <p:cNvSpPr/>
          <p:nvPr/>
        </p:nvSpPr>
        <p:spPr>
          <a:xfrm>
            <a:off x="777240" y="1417320"/>
            <a:ext cx="164592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36" name="Text 6"/>
          <p:cNvSpPr/>
          <p:nvPr/>
        </p:nvSpPr>
        <p:spPr>
          <a:xfrm>
            <a:off x="850392" y="1581912"/>
            <a:ext cx="1499616" cy="34747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930" lang="en-US">
                <a:solidFill>
                  <a:srgbClr val="0E3B2E"/>
                </a:solidFill>
              </a:rPr>
              <a:t>Skills shortages</a:t>
            </a:r>
            <a:endParaRPr dirty="0" sz="930" lang="en-US"/>
          </a:p>
        </p:txBody>
      </p:sp>
      <p:sp>
        <p:nvSpPr>
          <p:cNvPr id="1049037" name="Shape 7"/>
          <p:cNvSpPr/>
          <p:nvPr/>
        </p:nvSpPr>
        <p:spPr>
          <a:xfrm>
            <a:off x="2743200" y="1417320"/>
            <a:ext cx="164592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38" name="Text 8"/>
          <p:cNvSpPr/>
          <p:nvPr/>
        </p:nvSpPr>
        <p:spPr>
          <a:xfrm>
            <a:off x="2816352" y="1581912"/>
            <a:ext cx="1499616" cy="34747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930" lang="en-US">
                <a:solidFill>
                  <a:srgbClr val="0E3B2E"/>
                </a:solidFill>
              </a:rPr>
              <a:t>Recruitment delays</a:t>
            </a:r>
            <a:endParaRPr dirty="0" sz="930" lang="en-US"/>
          </a:p>
        </p:txBody>
      </p:sp>
      <p:sp>
        <p:nvSpPr>
          <p:cNvPr id="1049039" name="Shape 9"/>
          <p:cNvSpPr/>
          <p:nvPr/>
        </p:nvSpPr>
        <p:spPr>
          <a:xfrm>
            <a:off x="4709160" y="1417320"/>
            <a:ext cx="164592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40" name="Text 10"/>
          <p:cNvSpPr/>
          <p:nvPr/>
        </p:nvSpPr>
        <p:spPr>
          <a:xfrm>
            <a:off x="4782312" y="1581912"/>
            <a:ext cx="1499616" cy="34747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930" lang="en-US">
                <a:solidFill>
                  <a:srgbClr val="0E3B2E"/>
                </a:solidFill>
              </a:rPr>
              <a:t>Selection inconsistency</a:t>
            </a:r>
            <a:endParaRPr dirty="0" sz="930" lang="en-US"/>
          </a:p>
        </p:txBody>
      </p:sp>
      <p:sp>
        <p:nvSpPr>
          <p:cNvPr id="1049041" name="Shape 11"/>
          <p:cNvSpPr/>
          <p:nvPr/>
        </p:nvSpPr>
        <p:spPr>
          <a:xfrm>
            <a:off x="6675120" y="1417320"/>
            <a:ext cx="164592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42" name="Text 12"/>
          <p:cNvSpPr/>
          <p:nvPr/>
        </p:nvSpPr>
        <p:spPr>
          <a:xfrm>
            <a:off x="6748272" y="1581912"/>
            <a:ext cx="1499616" cy="34747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930" lang="en-US">
                <a:solidFill>
                  <a:srgbClr val="0E3B2E"/>
                </a:solidFill>
              </a:rPr>
              <a:t>Weak onboarding</a:t>
            </a:r>
            <a:endParaRPr dirty="0" sz="930" lang="en-US"/>
          </a:p>
        </p:txBody>
      </p:sp>
      <p:sp>
        <p:nvSpPr>
          <p:cNvPr id="1049043" name="Shape 13"/>
          <p:cNvSpPr/>
          <p:nvPr/>
        </p:nvSpPr>
        <p:spPr>
          <a:xfrm>
            <a:off x="8641080" y="1417320"/>
            <a:ext cx="164592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44" name="Text 14"/>
          <p:cNvSpPr/>
          <p:nvPr/>
        </p:nvSpPr>
        <p:spPr>
          <a:xfrm>
            <a:off x="8714232" y="1581912"/>
            <a:ext cx="1499616" cy="34747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930" lang="en-US">
                <a:solidFill>
                  <a:srgbClr val="0E3B2E"/>
                </a:solidFill>
              </a:rPr>
              <a:t>Early turnover</a:t>
            </a:r>
            <a:endParaRPr dirty="0" sz="930" lang="en-US"/>
          </a:p>
        </p:txBody>
      </p:sp>
      <p:sp>
        <p:nvSpPr>
          <p:cNvPr id="1049045" name="Shape 15"/>
          <p:cNvSpPr/>
          <p:nvPr/>
        </p:nvSpPr>
        <p:spPr>
          <a:xfrm>
            <a:off x="3886200" y="3886200"/>
            <a:ext cx="1645920" cy="731520"/>
          </a:xfrm>
          <a:prstGeom prst="roundRect">
            <a:avLst>
              <a:gd name="adj" fmla="val 10000"/>
            </a:avLst>
          </a:prstGeom>
          <a:solidFill>
            <a:srgbClr val="2D6A4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46" name="Text 16"/>
          <p:cNvSpPr/>
          <p:nvPr/>
        </p:nvSpPr>
        <p:spPr>
          <a:xfrm>
            <a:off x="3959352" y="4050792"/>
            <a:ext cx="1499616" cy="34747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930" lang="en-US">
                <a:solidFill>
                  <a:srgbClr val="FFFFFF"/>
                </a:solidFill>
              </a:rPr>
              <a:t>Higher cost + lower productivity</a:t>
            </a:r>
            <a:endParaRPr dirty="0" sz="930" lang="en-US"/>
          </a:p>
        </p:txBody>
      </p:sp>
      <p:sp>
        <p:nvSpPr>
          <p:cNvPr id="1049047" name="Shape 17"/>
          <p:cNvSpPr/>
          <p:nvPr/>
        </p:nvSpPr>
        <p:spPr>
          <a:xfrm>
            <a:off x="2423160" y="1783080"/>
            <a:ext cx="320040" cy="0"/>
          </a:xfrm>
          <a:prstGeom prst="line"/>
          <a:noFill/>
          <a:ln w="16510">
            <a:solidFill>
              <a:srgbClr val="2D6A4F"/>
            </a:solidFill>
            <a:prstDash val="solid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9048" name="Shape 18"/>
          <p:cNvSpPr/>
          <p:nvPr/>
        </p:nvSpPr>
        <p:spPr>
          <a:xfrm>
            <a:off x="4389120" y="1783080"/>
            <a:ext cx="320040" cy="0"/>
          </a:xfrm>
          <a:prstGeom prst="line"/>
          <a:noFill/>
          <a:ln w="16510">
            <a:solidFill>
              <a:srgbClr val="2D6A4F"/>
            </a:solidFill>
            <a:prstDash val="solid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9049" name="Shape 19"/>
          <p:cNvSpPr/>
          <p:nvPr/>
        </p:nvSpPr>
        <p:spPr>
          <a:xfrm>
            <a:off x="6355080" y="1783080"/>
            <a:ext cx="320040" cy="0"/>
          </a:xfrm>
          <a:prstGeom prst="line"/>
          <a:noFill/>
          <a:ln w="16510">
            <a:solidFill>
              <a:srgbClr val="2D6A4F"/>
            </a:solidFill>
            <a:prstDash val="solid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9050" name="Shape 20"/>
          <p:cNvSpPr/>
          <p:nvPr/>
        </p:nvSpPr>
        <p:spPr>
          <a:xfrm>
            <a:off x="8321040" y="1783080"/>
            <a:ext cx="320040" cy="0"/>
          </a:xfrm>
          <a:prstGeom prst="line"/>
          <a:noFill/>
          <a:ln w="16510">
            <a:solidFill>
              <a:srgbClr val="2D6A4F"/>
            </a:solidFill>
            <a:prstDash val="solid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9051" name="Shape 21"/>
          <p:cNvSpPr/>
          <p:nvPr/>
        </p:nvSpPr>
        <p:spPr>
          <a:xfrm>
            <a:off x="9418320" y="2176272"/>
            <a:ext cx="0" cy="1417320"/>
          </a:xfrm>
          <a:prstGeom prst="line"/>
          <a:noFill/>
          <a:ln w="16510">
            <a:solidFill>
              <a:srgbClr val="2D6A4F"/>
            </a:solidFill>
            <a:prstDash val="solid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9052" name="Text 22"/>
          <p:cNvSpPr/>
          <p:nvPr/>
        </p:nvSpPr>
        <p:spPr>
          <a:xfrm>
            <a:off x="713232" y="5074920"/>
            <a:ext cx="10744200" cy="8686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25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 should treat hiring and onboarding as one system because root causes interact across talent supply, selection quality and early employee integration.</a:t>
            </a:r>
            <a:endParaRPr dirty="0" sz="1250" lang="en-US"/>
          </a:p>
        </p:txBody>
      </p:sp>
      <p:sp>
        <p:nvSpPr>
          <p:cNvPr id="1049053" name="Text 23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Bauer (2010); Kirkpatrick and Kirkpatrick (2016).</a:t>
            </a:r>
            <a:endParaRPr dirty="0" sz="730" lang="en-US"/>
          </a:p>
        </p:txBody>
      </p:sp>
      <p:sp>
        <p:nvSpPr>
          <p:cNvPr id="1049054" name="Text 24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26</a:t>
            </a:r>
            <a:endParaRPr dirty="0" sz="800"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solidFill>
          <a:srgbClr val="F6FBF5"/>
        </a:solidFill>
        <a:effectLst/>
      </p:bgPr>
    </p:bg>
    <p:spTree>
      <p:nvGrpSpPr>
        <p:cNvPr id="11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58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59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60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061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endParaRPr dirty="0" sz="800" lang="en-US"/>
          </a:p>
        </p:txBody>
      </p:sp>
      <p:sp>
        <p:nvSpPr>
          <p:cNvPr id="1049062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 1: skills-based recruitment</a:t>
            </a:r>
            <a:endParaRPr dirty="0" sz="2700" lang="en-US"/>
          </a:p>
        </p:txBody>
      </p:sp>
      <p:sp>
        <p:nvSpPr>
          <p:cNvPr id="1049063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role-specific skills frameworks for engineering, AI, manufacturing, service and corporate jobs.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Reduce unnecessary qualification barriers where work-sample evidence can demonstrate capability.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Expand apprenticeships, internships, manufacturing development and Tesla START pathways (Tesla, 2026).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structured work-sample tests to identify job-relevant ability.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Measure quality of hire, internal mobility and early productivity.</a:t>
            </a:r>
            <a:endParaRPr dirty="0" sz="1500" lang="en-US"/>
          </a:p>
        </p:txBody>
      </p:sp>
      <p:sp>
        <p:nvSpPr>
          <p:cNvPr id="1049064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Tesla (2026); Schmidt and Hunter (1998).</a:t>
            </a:r>
            <a:endParaRPr dirty="0" sz="730" lang="en-US"/>
          </a:p>
        </p:txBody>
      </p:sp>
      <p:sp>
        <p:nvSpPr>
          <p:cNvPr id="1049065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27</a:t>
            </a:r>
            <a:endParaRPr dirty="0" sz="800"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bg>
      <p:bgPr>
        <a:solidFill>
          <a:srgbClr val="F6FBF5"/>
        </a:solidFill>
        <a:effectLst/>
      </p:bgPr>
    </p:bg>
    <p:spTree>
      <p:nvGrpSpPr>
        <p:cNvPr id="12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069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70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71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072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endParaRPr dirty="0" sz="800" lang="en-US"/>
          </a:p>
        </p:txBody>
      </p:sp>
      <p:sp>
        <p:nvSpPr>
          <p:cNvPr id="1049073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 2: structured selection</a:t>
            </a:r>
            <a:endParaRPr dirty="0" sz="2700" lang="en-US"/>
          </a:p>
        </p:txBody>
      </p:sp>
      <p:sp>
        <p:nvSpPr>
          <p:cNvPr id="1049074" name="Shape 5"/>
          <p:cNvSpPr/>
          <p:nvPr/>
        </p:nvSpPr>
        <p:spPr>
          <a:xfrm>
            <a:off x="777240" y="1463040"/>
            <a:ext cx="166116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75" name="Text 6"/>
          <p:cNvSpPr/>
          <p:nvPr/>
        </p:nvSpPr>
        <p:spPr>
          <a:xfrm>
            <a:off x="850392" y="158191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dirty="0" sz="900" lang="en-US"/>
          </a:p>
        </p:txBody>
      </p:sp>
      <p:sp>
        <p:nvSpPr>
          <p:cNvPr id="1049076" name="Text 7"/>
          <p:cNvSpPr/>
          <p:nvPr/>
        </p:nvSpPr>
        <p:spPr>
          <a:xfrm>
            <a:off x="914400" y="1901952"/>
            <a:ext cx="138684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Job analysis</a:t>
            </a:r>
            <a:endParaRPr dirty="0" sz="1150" lang="en-US"/>
          </a:p>
        </p:txBody>
      </p:sp>
      <p:sp>
        <p:nvSpPr>
          <p:cNvPr id="1049077" name="Shape 8"/>
          <p:cNvSpPr/>
          <p:nvPr/>
        </p:nvSpPr>
        <p:spPr>
          <a:xfrm>
            <a:off x="2410968" y="184708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78" name="Shape 9"/>
          <p:cNvSpPr/>
          <p:nvPr/>
        </p:nvSpPr>
        <p:spPr>
          <a:xfrm>
            <a:off x="2566416" y="1463040"/>
            <a:ext cx="1661160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79" name="Text 10"/>
          <p:cNvSpPr/>
          <p:nvPr/>
        </p:nvSpPr>
        <p:spPr>
          <a:xfrm>
            <a:off x="2639568" y="158191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dirty="0" sz="900" lang="en-US"/>
          </a:p>
        </p:txBody>
      </p:sp>
      <p:sp>
        <p:nvSpPr>
          <p:cNvPr id="1049080" name="Text 11"/>
          <p:cNvSpPr/>
          <p:nvPr/>
        </p:nvSpPr>
        <p:spPr>
          <a:xfrm>
            <a:off x="2703576" y="1901952"/>
            <a:ext cx="138684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Standard questions</a:t>
            </a:r>
            <a:endParaRPr dirty="0" sz="1150" lang="en-US"/>
          </a:p>
        </p:txBody>
      </p:sp>
      <p:sp>
        <p:nvSpPr>
          <p:cNvPr id="1049081" name="Shape 12"/>
          <p:cNvSpPr/>
          <p:nvPr/>
        </p:nvSpPr>
        <p:spPr>
          <a:xfrm>
            <a:off x="4200144" y="184708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82" name="Shape 13"/>
          <p:cNvSpPr/>
          <p:nvPr/>
        </p:nvSpPr>
        <p:spPr>
          <a:xfrm>
            <a:off x="4355592" y="1463040"/>
            <a:ext cx="166116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83" name="Text 14"/>
          <p:cNvSpPr/>
          <p:nvPr/>
        </p:nvSpPr>
        <p:spPr>
          <a:xfrm>
            <a:off x="4428744" y="158191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dirty="0" sz="900" lang="en-US"/>
          </a:p>
        </p:txBody>
      </p:sp>
      <p:sp>
        <p:nvSpPr>
          <p:cNvPr id="1049084" name="Text 15"/>
          <p:cNvSpPr/>
          <p:nvPr/>
        </p:nvSpPr>
        <p:spPr>
          <a:xfrm>
            <a:off x="4492752" y="1901952"/>
            <a:ext cx="138684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Scoring guide</a:t>
            </a:r>
            <a:endParaRPr dirty="0" sz="1150" lang="en-US"/>
          </a:p>
        </p:txBody>
      </p:sp>
      <p:sp>
        <p:nvSpPr>
          <p:cNvPr id="1049085" name="Shape 16"/>
          <p:cNvSpPr/>
          <p:nvPr/>
        </p:nvSpPr>
        <p:spPr>
          <a:xfrm>
            <a:off x="5989320" y="184708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86" name="Shape 17"/>
          <p:cNvSpPr/>
          <p:nvPr/>
        </p:nvSpPr>
        <p:spPr>
          <a:xfrm>
            <a:off x="6144768" y="1463040"/>
            <a:ext cx="1661160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87" name="Text 18"/>
          <p:cNvSpPr/>
          <p:nvPr/>
        </p:nvSpPr>
        <p:spPr>
          <a:xfrm>
            <a:off x="6217920" y="158191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dirty="0" sz="900" lang="en-US"/>
          </a:p>
        </p:txBody>
      </p:sp>
      <p:sp>
        <p:nvSpPr>
          <p:cNvPr id="1049088" name="Text 19"/>
          <p:cNvSpPr/>
          <p:nvPr/>
        </p:nvSpPr>
        <p:spPr>
          <a:xfrm>
            <a:off x="6281928" y="1901952"/>
            <a:ext cx="138684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Interviewer training</a:t>
            </a:r>
            <a:endParaRPr dirty="0" sz="1150" lang="en-US"/>
          </a:p>
        </p:txBody>
      </p:sp>
      <p:sp>
        <p:nvSpPr>
          <p:cNvPr id="1049089" name="Shape 20"/>
          <p:cNvSpPr/>
          <p:nvPr/>
        </p:nvSpPr>
        <p:spPr>
          <a:xfrm>
            <a:off x="7778496" y="184708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90" name="Shape 21"/>
          <p:cNvSpPr/>
          <p:nvPr/>
        </p:nvSpPr>
        <p:spPr>
          <a:xfrm>
            <a:off x="7933944" y="1463040"/>
            <a:ext cx="166116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91" name="Text 22"/>
          <p:cNvSpPr/>
          <p:nvPr/>
        </p:nvSpPr>
        <p:spPr>
          <a:xfrm>
            <a:off x="8007096" y="158191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dirty="0" sz="900" lang="en-US"/>
          </a:p>
        </p:txBody>
      </p:sp>
      <p:sp>
        <p:nvSpPr>
          <p:cNvPr id="1049092" name="Text 23"/>
          <p:cNvSpPr/>
          <p:nvPr/>
        </p:nvSpPr>
        <p:spPr>
          <a:xfrm>
            <a:off x="8071104" y="1901952"/>
            <a:ext cx="138684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Panel review</a:t>
            </a:r>
            <a:endParaRPr dirty="0" sz="1150" lang="en-US"/>
          </a:p>
        </p:txBody>
      </p:sp>
      <p:sp>
        <p:nvSpPr>
          <p:cNvPr id="1049093" name="Shape 24"/>
          <p:cNvSpPr/>
          <p:nvPr/>
        </p:nvSpPr>
        <p:spPr>
          <a:xfrm>
            <a:off x="9567672" y="1847088"/>
            <a:ext cx="228600" cy="256032"/>
          </a:xfrm>
          <a:prstGeom prst="chevron"/>
          <a:solidFill>
            <a:srgbClr val="2D6A4F">
              <a:alpha val="90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94" name="Shape 25"/>
          <p:cNvSpPr/>
          <p:nvPr/>
        </p:nvSpPr>
        <p:spPr>
          <a:xfrm>
            <a:off x="9723120" y="1463040"/>
            <a:ext cx="1661160" cy="1051560"/>
          </a:xfrm>
          <a:prstGeom prst="roundRect">
            <a:avLst>
              <a:gd name="adj" fmla="val 6087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095" name="Text 26"/>
          <p:cNvSpPr/>
          <p:nvPr/>
        </p:nvSpPr>
        <p:spPr>
          <a:xfrm>
            <a:off x="9796272" y="1581912"/>
            <a:ext cx="292608" cy="237744"/>
          </a:xfrm>
          <a:prstGeom prst="rect"/>
          <a:solidFill>
            <a:srgbClr val="2D6A4F"/>
          </a:solidFill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</a:t>
            </a:r>
            <a:endParaRPr dirty="0" sz="900" lang="en-US"/>
          </a:p>
        </p:txBody>
      </p:sp>
      <p:sp>
        <p:nvSpPr>
          <p:cNvPr id="1049096" name="Text 27"/>
          <p:cNvSpPr/>
          <p:nvPr/>
        </p:nvSpPr>
        <p:spPr>
          <a:xfrm>
            <a:off x="9860280" y="1901952"/>
            <a:ext cx="1386840" cy="393192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1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Fairness audit</a:t>
            </a:r>
            <a:endParaRPr dirty="0" sz="1150" lang="en-US"/>
          </a:p>
        </p:txBody>
      </p:sp>
      <p:sp>
        <p:nvSpPr>
          <p:cNvPr id="1049097" name="Text 28"/>
          <p:cNvSpPr/>
          <p:nvPr/>
        </p:nvSpPr>
        <p:spPr>
          <a:xfrm>
            <a:off x="1097280" y="3154680"/>
            <a:ext cx="9784080" cy="54864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3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Structured interviews improve reliability by asking comparable questions and scoring evidence against clear criteria (Campion et al., 1997).</a:t>
            </a:r>
            <a:endParaRPr dirty="0" sz="1300" lang="en-US"/>
          </a:p>
        </p:txBody>
      </p:sp>
      <p:sp>
        <p:nvSpPr>
          <p:cNvPr id="1049098" name="Text 29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Campion et al. (1997); Schmidt and Hunter (1998).</a:t>
            </a:r>
            <a:endParaRPr dirty="0" sz="730" lang="en-US"/>
          </a:p>
        </p:txBody>
      </p:sp>
      <p:sp>
        <p:nvSpPr>
          <p:cNvPr id="1049099" name="Text 30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28</a:t>
            </a:r>
            <a:endParaRPr dirty="0" sz="800"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bg>
      <p:bgPr>
        <a:solidFill>
          <a:srgbClr val="F6FBF5"/>
        </a:solidFill>
        <a:effectLst/>
      </p:bgPr>
    </p:bg>
    <p:spTree>
      <p:nvGrpSpPr>
        <p:cNvPr id="12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03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04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05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106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endParaRPr dirty="0" sz="800" lang="en-US"/>
          </a:p>
        </p:txBody>
      </p:sp>
      <p:sp>
        <p:nvSpPr>
          <p:cNvPr id="1049107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 3: responsible AI recruitment</a:t>
            </a:r>
            <a:endParaRPr dirty="0" sz="2700" lang="en-US"/>
          </a:p>
        </p:txBody>
      </p:sp>
      <p:sp>
        <p:nvSpPr>
          <p:cNvPr id="1049108" name="Shape 5"/>
          <p:cNvSpPr/>
          <p:nvPr/>
        </p:nvSpPr>
        <p:spPr>
          <a:xfrm>
            <a:off x="640080" y="1188720"/>
            <a:ext cx="4855464" cy="4581144"/>
          </a:xfrm>
          <a:prstGeom prst="roundRect">
            <a:avLst>
              <a:gd name="adj" fmla="val 1597"/>
            </a:avLst>
          </a:prstGeom>
          <a:solidFill>
            <a:srgbClr val="FFFFFF"/>
          </a:solidFill>
          <a:ln w="12700">
            <a:solidFill>
              <a:srgbClr val="DCEFE3"/>
            </a:solidFill>
            <a:prstDash val="solid"/>
          </a:ln>
        </p:spPr>
        <p:txBody>
          <a:bodyPr/>
          <a:p>
            <a:endParaRPr lang="en-IN"/>
          </a:p>
        </p:txBody>
      </p:sp>
      <p:pic>
        <p:nvPicPr>
          <p:cNvPr id="2097158" name="Image 0" descr="/mnt/data/a_wide_bright_modern_office_tech_workspace_scen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20155" r="20155"/>
          <a:stretch>
            <a:fillRect/>
          </a:stretch>
        </p:blipFill>
        <p:spPr>
          <a:xfrm>
            <a:off x="667512" y="1216152"/>
            <a:ext cx="4800600" cy="4526280"/>
          </a:xfrm>
          <a:prstGeom prst="rect"/>
        </p:spPr>
      </p:pic>
      <p:sp>
        <p:nvSpPr>
          <p:cNvPr id="1049109" name="Text 6"/>
          <p:cNvSpPr/>
          <p:nvPr/>
        </p:nvSpPr>
        <p:spPr>
          <a:xfrm>
            <a:off x="5806440" y="1325880"/>
            <a:ext cx="5623560" cy="443484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AI mainly for administration, sourcing support, scheduling and analytics, not final hiring decisions.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Conduct bias audits and validation tests before using automated screening scores.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 AI-supported recruitment steps to candidates and preserve human review channels.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Protect candidate data through clear retention, access and cybersecurity rules.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recruitment tools require governance because efficiency gains can hide discrimination risks (Albaroudi et al., 2024).</a:t>
            </a:r>
            <a:endParaRPr dirty="0" sz="1420" lang="en-US"/>
          </a:p>
        </p:txBody>
      </p:sp>
      <p:sp>
        <p:nvSpPr>
          <p:cNvPr id="1049110" name="Text 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Albaroudi et al. (2024); Gonzalez et al. (2025).</a:t>
            </a:r>
            <a:endParaRPr dirty="0" sz="730" lang="en-US"/>
          </a:p>
        </p:txBody>
      </p:sp>
      <p:sp>
        <p:nvSpPr>
          <p:cNvPr id="1049111" name="Text 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29</a:t>
            </a:r>
            <a:endParaRPr dirty="0" sz="800" 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bg>
      <p:bgPr>
        <a:solidFill>
          <a:srgbClr val="F6FBF5"/>
        </a:solidFill>
        <a:effectLst/>
      </p:bgPr>
    </p:bg>
    <p:spTree>
      <p:nvGrpSpPr>
        <p:cNvPr id="12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15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16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17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118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endParaRPr dirty="0" sz="800" lang="en-US"/>
          </a:p>
        </p:txBody>
      </p:sp>
      <p:sp>
        <p:nvSpPr>
          <p:cNvPr id="1049119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 4: redesigned onboarding</a:t>
            </a:r>
            <a:endParaRPr dirty="0" sz="2700" lang="en-US"/>
          </a:p>
        </p:txBody>
      </p:sp>
      <p:sp>
        <p:nvSpPr>
          <p:cNvPr id="1049120" name="Text 5"/>
          <p:cNvSpPr/>
          <p:nvPr/>
        </p:nvSpPr>
        <p:spPr>
          <a:xfrm>
            <a:off x="960120" y="1298448"/>
            <a:ext cx="10241280" cy="45262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Build a global onboarding framework with local role-based pathways.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digital preboarding for documents, safety, culture and first-week preparation.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Include safety induction, technology training, team introductions and manager expectations.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Connect onboarding to training, performance check-ins and employee wellbeing support.</a:t>
            </a:r>
            <a:endParaRPr dirty="0" sz="1500" lang="en-US"/>
          </a:p>
          <a:p>
            <a:pPr indent="-152400" marL="152400">
              <a:buSzPct val="100000"/>
              <a:buChar char="•"/>
            </a:pPr>
            <a:r>
              <a:rPr dirty="0" sz="150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Bauer (2010) identifies role clarity, social integration and cultural learning as key onboarding outcomes.</a:t>
            </a:r>
            <a:endParaRPr dirty="0" sz="1500" lang="en-US"/>
          </a:p>
        </p:txBody>
      </p:sp>
      <p:sp>
        <p:nvSpPr>
          <p:cNvPr id="1049121" name="Text 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Bauer (2010); Kirkpatrick and Kirkpatrick (2016).</a:t>
            </a:r>
            <a:endParaRPr dirty="0" sz="730" lang="en-US"/>
          </a:p>
        </p:txBody>
      </p:sp>
      <p:sp>
        <p:nvSpPr>
          <p:cNvPr id="1049122" name="Text 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30</a:t>
            </a:r>
            <a:endParaRPr dirty="0" sz="800" 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bg>
      <p:bgPr>
        <a:solidFill>
          <a:srgbClr val="F6FBF5"/>
        </a:solidFill>
        <a:effectLst/>
      </p:bgPr>
    </p:bg>
    <p:spTree>
      <p:nvGrpSpPr>
        <p:cNvPr id="1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26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27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28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129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endParaRPr dirty="0" sz="800" lang="en-US"/>
          </a:p>
        </p:txBody>
      </p:sp>
      <p:sp>
        <p:nvSpPr>
          <p:cNvPr id="1049130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 5: 90-day integration programme</a:t>
            </a:r>
            <a:endParaRPr dirty="0" sz="2700" lang="en-US"/>
          </a:p>
        </p:txBody>
      </p:sp>
      <p:sp>
        <p:nvSpPr>
          <p:cNvPr id="1049131" name="Shape 5"/>
          <p:cNvSpPr/>
          <p:nvPr/>
        </p:nvSpPr>
        <p:spPr>
          <a:xfrm>
            <a:off x="1417320" y="1600200"/>
            <a:ext cx="548640" cy="548640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32" name="Shape 6"/>
          <p:cNvSpPr/>
          <p:nvPr/>
        </p:nvSpPr>
        <p:spPr>
          <a:xfrm>
            <a:off x="1965960" y="1874520"/>
            <a:ext cx="1600200" cy="0"/>
          </a:xfrm>
          <a:prstGeom prst="line"/>
          <a:noFill/>
          <a:ln w="25400">
            <a:solidFill>
              <a:srgbClr val="B7E4C7"/>
            </a:solidFill>
            <a:prstDash val="solid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9133" name="Text 7"/>
          <p:cNvSpPr/>
          <p:nvPr/>
        </p:nvSpPr>
        <p:spPr>
          <a:xfrm>
            <a:off x="1005840" y="2395728"/>
            <a:ext cx="1371600" cy="21945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1100" lang="en-US">
                <a:solidFill>
                  <a:srgbClr val="0E3B2E"/>
                </a:solidFill>
              </a:rPr>
              <a:t>Day 1</a:t>
            </a:r>
            <a:endParaRPr dirty="0" sz="1100" lang="en-US"/>
          </a:p>
        </p:txBody>
      </p:sp>
      <p:sp>
        <p:nvSpPr>
          <p:cNvPr id="1049134" name="Text 8"/>
          <p:cNvSpPr/>
          <p:nvPr/>
        </p:nvSpPr>
        <p:spPr>
          <a:xfrm>
            <a:off x="868680" y="2697480"/>
            <a:ext cx="1645920" cy="41148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930" lang="en-US">
                <a:solidFill>
                  <a:srgbClr val="5D6B62"/>
                </a:solidFill>
              </a:rPr>
              <a:t>Welcome + safety</a:t>
            </a:r>
            <a:endParaRPr dirty="0" sz="930" lang="en-US"/>
          </a:p>
        </p:txBody>
      </p:sp>
      <p:sp>
        <p:nvSpPr>
          <p:cNvPr id="1049135" name="Shape 9"/>
          <p:cNvSpPr/>
          <p:nvPr/>
        </p:nvSpPr>
        <p:spPr>
          <a:xfrm>
            <a:off x="3657600" y="1600200"/>
            <a:ext cx="548640" cy="548640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36" name="Shape 10"/>
          <p:cNvSpPr/>
          <p:nvPr/>
        </p:nvSpPr>
        <p:spPr>
          <a:xfrm>
            <a:off x="4206240" y="1874520"/>
            <a:ext cx="1600200" cy="0"/>
          </a:xfrm>
          <a:prstGeom prst="line"/>
          <a:noFill/>
          <a:ln w="25400">
            <a:solidFill>
              <a:srgbClr val="B7E4C7"/>
            </a:solidFill>
            <a:prstDash val="solid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9137" name="Text 11"/>
          <p:cNvSpPr/>
          <p:nvPr/>
        </p:nvSpPr>
        <p:spPr>
          <a:xfrm>
            <a:off x="3246120" y="2395728"/>
            <a:ext cx="1371600" cy="21945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1100" lang="en-US">
                <a:solidFill>
                  <a:srgbClr val="0E3B2E"/>
                </a:solidFill>
              </a:rPr>
              <a:t>Week 1</a:t>
            </a:r>
            <a:endParaRPr dirty="0" sz="1100" lang="en-US"/>
          </a:p>
        </p:txBody>
      </p:sp>
      <p:sp>
        <p:nvSpPr>
          <p:cNvPr id="1049138" name="Text 12"/>
          <p:cNvSpPr/>
          <p:nvPr/>
        </p:nvSpPr>
        <p:spPr>
          <a:xfrm>
            <a:off x="3108960" y="2697480"/>
            <a:ext cx="1645920" cy="41148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930" lang="en-US">
                <a:solidFill>
                  <a:srgbClr val="5D6B62"/>
                </a:solidFill>
              </a:rPr>
              <a:t>Buddy + role tools</a:t>
            </a:r>
            <a:endParaRPr dirty="0" sz="930" lang="en-US"/>
          </a:p>
        </p:txBody>
      </p:sp>
      <p:sp>
        <p:nvSpPr>
          <p:cNvPr id="1049139" name="Shape 13"/>
          <p:cNvSpPr/>
          <p:nvPr/>
        </p:nvSpPr>
        <p:spPr>
          <a:xfrm>
            <a:off x="5897880" y="1600200"/>
            <a:ext cx="548640" cy="548640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40" name="Shape 14"/>
          <p:cNvSpPr/>
          <p:nvPr/>
        </p:nvSpPr>
        <p:spPr>
          <a:xfrm>
            <a:off x="6446520" y="1874520"/>
            <a:ext cx="1600200" cy="0"/>
          </a:xfrm>
          <a:prstGeom prst="line"/>
          <a:noFill/>
          <a:ln w="25400">
            <a:solidFill>
              <a:srgbClr val="B7E4C7"/>
            </a:solidFill>
            <a:prstDash val="solid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9141" name="Text 15"/>
          <p:cNvSpPr/>
          <p:nvPr/>
        </p:nvSpPr>
        <p:spPr>
          <a:xfrm>
            <a:off x="5486400" y="2395728"/>
            <a:ext cx="1371600" cy="21945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1100" lang="en-US">
                <a:solidFill>
                  <a:srgbClr val="0E3B2E"/>
                </a:solidFill>
              </a:rPr>
              <a:t>Day 30</a:t>
            </a:r>
            <a:endParaRPr dirty="0" sz="1100" lang="en-US"/>
          </a:p>
        </p:txBody>
      </p:sp>
      <p:sp>
        <p:nvSpPr>
          <p:cNvPr id="1049142" name="Text 16"/>
          <p:cNvSpPr/>
          <p:nvPr/>
        </p:nvSpPr>
        <p:spPr>
          <a:xfrm>
            <a:off x="5349240" y="2697480"/>
            <a:ext cx="1645920" cy="41148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930" lang="en-US">
                <a:solidFill>
                  <a:srgbClr val="5D6B62"/>
                </a:solidFill>
              </a:rPr>
              <a:t>Goal review</a:t>
            </a:r>
            <a:endParaRPr dirty="0" sz="930" lang="en-US"/>
          </a:p>
        </p:txBody>
      </p:sp>
      <p:sp>
        <p:nvSpPr>
          <p:cNvPr id="1049143" name="Shape 17"/>
          <p:cNvSpPr/>
          <p:nvPr/>
        </p:nvSpPr>
        <p:spPr>
          <a:xfrm>
            <a:off x="8138160" y="1600200"/>
            <a:ext cx="548640" cy="548640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44" name="Shape 18"/>
          <p:cNvSpPr/>
          <p:nvPr/>
        </p:nvSpPr>
        <p:spPr>
          <a:xfrm>
            <a:off x="8686800" y="1874520"/>
            <a:ext cx="1600200" cy="0"/>
          </a:xfrm>
          <a:prstGeom prst="line"/>
          <a:noFill/>
          <a:ln w="25400">
            <a:solidFill>
              <a:srgbClr val="B7E4C7"/>
            </a:solidFill>
            <a:prstDash val="solid"/>
            <a:tailEnd type="triangle"/>
          </a:ln>
        </p:spPr>
        <p:txBody>
          <a:bodyPr/>
          <a:p>
            <a:endParaRPr lang="en-IN"/>
          </a:p>
        </p:txBody>
      </p:sp>
      <p:sp>
        <p:nvSpPr>
          <p:cNvPr id="1049145" name="Text 19"/>
          <p:cNvSpPr/>
          <p:nvPr/>
        </p:nvSpPr>
        <p:spPr>
          <a:xfrm>
            <a:off x="7726680" y="2395728"/>
            <a:ext cx="1371600" cy="21945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1100" lang="en-US">
                <a:solidFill>
                  <a:srgbClr val="0E3B2E"/>
                </a:solidFill>
              </a:rPr>
              <a:t>Day 60</a:t>
            </a:r>
            <a:endParaRPr dirty="0" sz="1100" lang="en-US"/>
          </a:p>
        </p:txBody>
      </p:sp>
      <p:sp>
        <p:nvSpPr>
          <p:cNvPr id="1049146" name="Text 20"/>
          <p:cNvSpPr/>
          <p:nvPr/>
        </p:nvSpPr>
        <p:spPr>
          <a:xfrm>
            <a:off x="7589520" y="2697480"/>
            <a:ext cx="1645920" cy="41148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930" lang="en-US">
                <a:solidFill>
                  <a:srgbClr val="5D6B62"/>
                </a:solidFill>
              </a:rPr>
              <a:t>Skills check</a:t>
            </a:r>
            <a:endParaRPr dirty="0" sz="930" lang="en-US"/>
          </a:p>
        </p:txBody>
      </p:sp>
      <p:sp>
        <p:nvSpPr>
          <p:cNvPr id="1049147" name="Shape 21"/>
          <p:cNvSpPr/>
          <p:nvPr/>
        </p:nvSpPr>
        <p:spPr>
          <a:xfrm>
            <a:off x="10378440" y="1600200"/>
            <a:ext cx="548640" cy="548640"/>
          </a:xfrm>
          <a:prstGeom prst="ellipse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48" name="Text 22"/>
          <p:cNvSpPr/>
          <p:nvPr/>
        </p:nvSpPr>
        <p:spPr>
          <a:xfrm>
            <a:off x="9966960" y="2395728"/>
            <a:ext cx="1371600" cy="219456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1100" lang="en-US">
                <a:solidFill>
                  <a:srgbClr val="0E3B2E"/>
                </a:solidFill>
              </a:rPr>
              <a:t>Day 90</a:t>
            </a:r>
            <a:endParaRPr dirty="0" sz="1100" lang="en-US"/>
          </a:p>
        </p:txBody>
      </p:sp>
      <p:sp>
        <p:nvSpPr>
          <p:cNvPr id="1049149" name="Text 23"/>
          <p:cNvSpPr/>
          <p:nvPr/>
        </p:nvSpPr>
        <p:spPr>
          <a:xfrm>
            <a:off x="9829800" y="2697480"/>
            <a:ext cx="1645920" cy="41148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930" lang="en-US">
                <a:solidFill>
                  <a:srgbClr val="5D6B62"/>
                </a:solidFill>
              </a:rPr>
              <a:t>Performance + retention review</a:t>
            </a:r>
            <a:endParaRPr dirty="0" sz="930" lang="en-US"/>
          </a:p>
        </p:txBody>
      </p:sp>
      <p:sp>
        <p:nvSpPr>
          <p:cNvPr id="1049150" name="Shape 24"/>
          <p:cNvSpPr/>
          <p:nvPr/>
        </p:nvSpPr>
        <p:spPr>
          <a:xfrm>
            <a:off x="1005840" y="3977640"/>
            <a:ext cx="182880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D7EEE0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51" name="Text 25"/>
          <p:cNvSpPr/>
          <p:nvPr/>
        </p:nvSpPr>
        <p:spPr>
          <a:xfrm>
            <a:off x="1143000" y="4096512"/>
            <a:ext cx="1554480" cy="32004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2100" lang="en-US">
                <a:solidFill>
                  <a:srgbClr val="2D6A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30</a:t>
            </a:r>
            <a:endParaRPr dirty="0" sz="2100" lang="en-US"/>
          </a:p>
        </p:txBody>
      </p:sp>
      <p:sp>
        <p:nvSpPr>
          <p:cNvPr id="1049152" name="Text 26"/>
          <p:cNvSpPr/>
          <p:nvPr/>
        </p:nvSpPr>
        <p:spPr>
          <a:xfrm>
            <a:off x="1124712" y="4480560"/>
            <a:ext cx="1591056" cy="32004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87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Day goal review</a:t>
            </a:r>
            <a:endParaRPr dirty="0" sz="870" lang="en-US"/>
          </a:p>
        </p:txBody>
      </p:sp>
      <p:sp>
        <p:nvSpPr>
          <p:cNvPr id="1049153" name="Shape 27"/>
          <p:cNvSpPr/>
          <p:nvPr/>
        </p:nvSpPr>
        <p:spPr>
          <a:xfrm>
            <a:off x="3657600" y="3977640"/>
            <a:ext cx="182880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D7EEE0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54" name="Text 28"/>
          <p:cNvSpPr/>
          <p:nvPr/>
        </p:nvSpPr>
        <p:spPr>
          <a:xfrm>
            <a:off x="3794760" y="4096512"/>
            <a:ext cx="1554480" cy="32004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2100" lang="en-US">
                <a:solidFill>
                  <a:srgbClr val="2D6A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60</a:t>
            </a:r>
            <a:endParaRPr dirty="0" sz="2100" lang="en-US"/>
          </a:p>
        </p:txBody>
      </p:sp>
      <p:sp>
        <p:nvSpPr>
          <p:cNvPr id="1049155" name="Text 29"/>
          <p:cNvSpPr/>
          <p:nvPr/>
        </p:nvSpPr>
        <p:spPr>
          <a:xfrm>
            <a:off x="3776472" y="4480560"/>
            <a:ext cx="1591056" cy="32004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87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Day skills check</a:t>
            </a:r>
            <a:endParaRPr dirty="0" sz="870" lang="en-US"/>
          </a:p>
        </p:txBody>
      </p:sp>
      <p:sp>
        <p:nvSpPr>
          <p:cNvPr id="1049156" name="Shape 30"/>
          <p:cNvSpPr/>
          <p:nvPr/>
        </p:nvSpPr>
        <p:spPr>
          <a:xfrm>
            <a:off x="6309360" y="3977640"/>
            <a:ext cx="182880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D7EEE0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57" name="Text 31"/>
          <p:cNvSpPr/>
          <p:nvPr/>
        </p:nvSpPr>
        <p:spPr>
          <a:xfrm>
            <a:off x="6446520" y="4096512"/>
            <a:ext cx="1554480" cy="32004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2100" lang="en-US">
                <a:solidFill>
                  <a:srgbClr val="2D6A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90</a:t>
            </a:r>
            <a:endParaRPr dirty="0" sz="2100" lang="en-US"/>
          </a:p>
        </p:txBody>
      </p:sp>
      <p:sp>
        <p:nvSpPr>
          <p:cNvPr id="1049158" name="Text 32"/>
          <p:cNvSpPr/>
          <p:nvPr/>
        </p:nvSpPr>
        <p:spPr>
          <a:xfrm>
            <a:off x="6428232" y="4480560"/>
            <a:ext cx="1591056" cy="32004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87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Day integration review</a:t>
            </a:r>
            <a:endParaRPr dirty="0" sz="870" lang="en-US"/>
          </a:p>
        </p:txBody>
      </p:sp>
      <p:sp>
        <p:nvSpPr>
          <p:cNvPr id="1049159" name="Shape 33"/>
          <p:cNvSpPr/>
          <p:nvPr/>
        </p:nvSpPr>
        <p:spPr>
          <a:xfrm>
            <a:off x="8961120" y="3977640"/>
            <a:ext cx="182880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D7EEE0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60" name="Text 34"/>
          <p:cNvSpPr/>
          <p:nvPr/>
        </p:nvSpPr>
        <p:spPr>
          <a:xfrm>
            <a:off x="9098280" y="4096512"/>
            <a:ext cx="1554480" cy="32004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2100" lang="en-US">
                <a:solidFill>
                  <a:srgbClr val="2D6A4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12m</a:t>
            </a:r>
            <a:endParaRPr dirty="0" sz="2100" lang="en-US"/>
          </a:p>
        </p:txBody>
      </p:sp>
      <p:sp>
        <p:nvSpPr>
          <p:cNvPr id="1049161" name="Text 35"/>
          <p:cNvSpPr/>
          <p:nvPr/>
        </p:nvSpPr>
        <p:spPr>
          <a:xfrm>
            <a:off x="9079992" y="4480560"/>
            <a:ext cx="1591056" cy="32004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dirty="0" sz="870" lang="en-US">
                <a:solidFill>
                  <a:srgbClr val="5D6B6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Retention monitoring</a:t>
            </a:r>
            <a:endParaRPr dirty="0" sz="870" lang="en-US"/>
          </a:p>
        </p:txBody>
      </p:sp>
      <p:sp>
        <p:nvSpPr>
          <p:cNvPr id="1049162" name="Text 36"/>
          <p:cNvSpPr/>
          <p:nvPr/>
        </p:nvSpPr>
        <p:spPr>
          <a:xfrm>
            <a:off x="713232" y="5074920"/>
            <a:ext cx="10744200" cy="8686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25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90-day model converts onboarding from a one-time event into a structured integration process.</a:t>
            </a:r>
            <a:endParaRPr dirty="0" sz="1250" lang="en-US"/>
          </a:p>
        </p:txBody>
      </p:sp>
      <p:sp>
        <p:nvSpPr>
          <p:cNvPr id="1049163" name="Text 3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Bauer (2010); Kirkpatrick and Kirkpatrick (2016).</a:t>
            </a:r>
            <a:endParaRPr dirty="0" sz="730" lang="en-US"/>
          </a:p>
        </p:txBody>
      </p:sp>
      <p:sp>
        <p:nvSpPr>
          <p:cNvPr id="1049164" name="Text 3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31</a:t>
            </a:r>
            <a:endParaRPr dirty="0" sz="800" 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bg>
      <p:bgPr>
        <a:solidFill>
          <a:srgbClr val="F6FBF5"/>
        </a:solidFill>
        <a:effectLst/>
      </p:bgPr>
    </p:bg>
    <p:spTree>
      <p:nvGrpSpPr>
        <p:cNvPr id="13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68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69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70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171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endParaRPr dirty="0" sz="800" lang="en-US"/>
          </a:p>
        </p:txBody>
      </p:sp>
      <p:sp>
        <p:nvSpPr>
          <p:cNvPr id="1049172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Implementation plan</a:t>
            </a:r>
            <a:endParaRPr dirty="0" sz="2700" lang="en-US"/>
          </a:p>
        </p:txBody>
      </p:sp>
      <p:sp>
        <p:nvSpPr>
          <p:cNvPr id="1049173" name="Shape 5"/>
          <p:cNvSpPr/>
          <p:nvPr/>
        </p:nvSpPr>
        <p:spPr>
          <a:xfrm>
            <a:off x="914400" y="1280160"/>
            <a:ext cx="1828800" cy="475488"/>
          </a:xfrm>
          <a:prstGeom prst="roundRect">
            <a:avLst>
              <a:gd name="adj" fmla="val 11538"/>
            </a:avLst>
          </a:prstGeom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74" name="Text 6"/>
          <p:cNvSpPr/>
          <p:nvPr/>
        </p:nvSpPr>
        <p:spPr>
          <a:xfrm>
            <a:off x="1005840" y="1435608"/>
            <a:ext cx="1645920" cy="146304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</a:rPr>
              <a:t>0–3 months</a:t>
            </a:r>
            <a:endParaRPr dirty="0" sz="900" lang="en-US"/>
          </a:p>
        </p:txBody>
      </p:sp>
      <p:sp>
        <p:nvSpPr>
          <p:cNvPr id="1049175" name="Shape 7"/>
          <p:cNvSpPr/>
          <p:nvPr/>
        </p:nvSpPr>
        <p:spPr>
          <a:xfrm>
            <a:off x="2926080" y="1280160"/>
            <a:ext cx="7955280" cy="475488"/>
          </a:xfrm>
          <a:prstGeom prst="roundRect">
            <a:avLst>
              <a:gd name="adj" fmla="val 11538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76" name="Text 8"/>
          <p:cNvSpPr/>
          <p:nvPr/>
        </p:nvSpPr>
        <p:spPr>
          <a:xfrm>
            <a:off x="3108960" y="1417320"/>
            <a:ext cx="7498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1050" lang="en-US">
                <a:solidFill>
                  <a:srgbClr val="0E3B2E"/>
                </a:solidFill>
              </a:rPr>
              <a:t>Audit current hiring and onboarding journey</a:t>
            </a:r>
            <a:endParaRPr dirty="0" sz="1050" lang="en-US"/>
          </a:p>
        </p:txBody>
      </p:sp>
      <p:sp>
        <p:nvSpPr>
          <p:cNvPr id="1049177" name="Shape 9"/>
          <p:cNvSpPr/>
          <p:nvPr/>
        </p:nvSpPr>
        <p:spPr>
          <a:xfrm>
            <a:off x="914400" y="2057400"/>
            <a:ext cx="1828800" cy="475488"/>
          </a:xfrm>
          <a:prstGeom prst="roundRect">
            <a:avLst>
              <a:gd name="adj" fmla="val 11538"/>
            </a:avLst>
          </a:prstGeom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78" name="Text 10"/>
          <p:cNvSpPr/>
          <p:nvPr/>
        </p:nvSpPr>
        <p:spPr>
          <a:xfrm>
            <a:off x="1005840" y="2212848"/>
            <a:ext cx="1645920" cy="146304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</a:rPr>
              <a:t>3–6 months</a:t>
            </a:r>
            <a:endParaRPr dirty="0" sz="900" lang="en-US"/>
          </a:p>
        </p:txBody>
      </p:sp>
      <p:sp>
        <p:nvSpPr>
          <p:cNvPr id="1049179" name="Shape 11"/>
          <p:cNvSpPr/>
          <p:nvPr/>
        </p:nvSpPr>
        <p:spPr>
          <a:xfrm>
            <a:off x="2926080" y="2057400"/>
            <a:ext cx="7955280" cy="475488"/>
          </a:xfrm>
          <a:prstGeom prst="roundRect">
            <a:avLst>
              <a:gd name="adj" fmla="val 11538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80" name="Text 12"/>
          <p:cNvSpPr/>
          <p:nvPr/>
        </p:nvSpPr>
        <p:spPr>
          <a:xfrm>
            <a:off x="3108960" y="2194560"/>
            <a:ext cx="7498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1050" lang="en-US">
                <a:solidFill>
                  <a:srgbClr val="0E3B2E"/>
                </a:solidFill>
              </a:rPr>
              <a:t>Design competency frameworks and structured interviews</a:t>
            </a:r>
            <a:endParaRPr dirty="0" sz="1050" lang="en-US"/>
          </a:p>
        </p:txBody>
      </p:sp>
      <p:sp>
        <p:nvSpPr>
          <p:cNvPr id="1049181" name="Shape 13"/>
          <p:cNvSpPr/>
          <p:nvPr/>
        </p:nvSpPr>
        <p:spPr>
          <a:xfrm>
            <a:off x="914400" y="2834640"/>
            <a:ext cx="1828800" cy="475488"/>
          </a:xfrm>
          <a:prstGeom prst="roundRect">
            <a:avLst>
              <a:gd name="adj" fmla="val 11538"/>
            </a:avLst>
          </a:prstGeom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82" name="Text 14"/>
          <p:cNvSpPr/>
          <p:nvPr/>
        </p:nvSpPr>
        <p:spPr>
          <a:xfrm>
            <a:off x="1005840" y="2990088"/>
            <a:ext cx="1645920" cy="146304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</a:rPr>
              <a:t>6–12 months</a:t>
            </a:r>
            <a:endParaRPr dirty="0" sz="900" lang="en-US"/>
          </a:p>
        </p:txBody>
      </p:sp>
      <p:sp>
        <p:nvSpPr>
          <p:cNvPr id="1049183" name="Shape 15"/>
          <p:cNvSpPr/>
          <p:nvPr/>
        </p:nvSpPr>
        <p:spPr>
          <a:xfrm>
            <a:off x="2926080" y="2834640"/>
            <a:ext cx="7955280" cy="475488"/>
          </a:xfrm>
          <a:prstGeom prst="roundRect">
            <a:avLst>
              <a:gd name="adj" fmla="val 11538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84" name="Text 16"/>
          <p:cNvSpPr/>
          <p:nvPr/>
        </p:nvSpPr>
        <p:spPr>
          <a:xfrm>
            <a:off x="3108960" y="2971800"/>
            <a:ext cx="7498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1050" lang="en-US">
                <a:solidFill>
                  <a:srgbClr val="0E3B2E"/>
                </a:solidFill>
              </a:rPr>
              <a:t>Pilot digital onboarding and AI governance safeguards</a:t>
            </a:r>
            <a:endParaRPr dirty="0" sz="1050" lang="en-US"/>
          </a:p>
        </p:txBody>
      </p:sp>
      <p:sp>
        <p:nvSpPr>
          <p:cNvPr id="1049185" name="Shape 17"/>
          <p:cNvSpPr/>
          <p:nvPr/>
        </p:nvSpPr>
        <p:spPr>
          <a:xfrm>
            <a:off x="914400" y="3611880"/>
            <a:ext cx="1828800" cy="475488"/>
          </a:xfrm>
          <a:prstGeom prst="roundRect">
            <a:avLst>
              <a:gd name="adj" fmla="val 11538"/>
            </a:avLst>
          </a:prstGeom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86" name="Text 18"/>
          <p:cNvSpPr/>
          <p:nvPr/>
        </p:nvSpPr>
        <p:spPr>
          <a:xfrm>
            <a:off x="1005840" y="3767328"/>
            <a:ext cx="1645920" cy="146304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</a:rPr>
              <a:t>12–18 months</a:t>
            </a:r>
            <a:endParaRPr dirty="0" sz="900" lang="en-US"/>
          </a:p>
        </p:txBody>
      </p:sp>
      <p:sp>
        <p:nvSpPr>
          <p:cNvPr id="1049187" name="Shape 19"/>
          <p:cNvSpPr/>
          <p:nvPr/>
        </p:nvSpPr>
        <p:spPr>
          <a:xfrm>
            <a:off x="2926080" y="3611880"/>
            <a:ext cx="7955280" cy="475488"/>
          </a:xfrm>
          <a:prstGeom prst="roundRect">
            <a:avLst>
              <a:gd name="adj" fmla="val 11538"/>
            </a:avLst>
          </a:prstGeom>
          <a:solidFill>
            <a:srgbClr val="E4F5E9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88" name="Text 20"/>
          <p:cNvSpPr/>
          <p:nvPr/>
        </p:nvSpPr>
        <p:spPr>
          <a:xfrm>
            <a:off x="3108960" y="3749040"/>
            <a:ext cx="7498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1050" lang="en-US">
                <a:solidFill>
                  <a:srgbClr val="0E3B2E"/>
                </a:solidFill>
              </a:rPr>
              <a:t>Scale successful tools across priority locations</a:t>
            </a:r>
            <a:endParaRPr dirty="0" sz="1050" lang="en-US"/>
          </a:p>
        </p:txBody>
      </p:sp>
      <p:sp>
        <p:nvSpPr>
          <p:cNvPr id="1049189" name="Shape 21"/>
          <p:cNvSpPr/>
          <p:nvPr/>
        </p:nvSpPr>
        <p:spPr>
          <a:xfrm>
            <a:off x="914400" y="4389120"/>
            <a:ext cx="1828800" cy="475488"/>
          </a:xfrm>
          <a:prstGeom prst="roundRect">
            <a:avLst>
              <a:gd name="adj" fmla="val 11538"/>
            </a:avLst>
          </a:prstGeom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90" name="Text 22"/>
          <p:cNvSpPr/>
          <p:nvPr/>
        </p:nvSpPr>
        <p:spPr>
          <a:xfrm>
            <a:off x="1005840" y="4544568"/>
            <a:ext cx="1645920" cy="146304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b="1" dirty="0" sz="900" lang="en-US">
                <a:solidFill>
                  <a:srgbClr val="FFFFFF"/>
                </a:solidFill>
              </a:rPr>
              <a:t>Ongoing</a:t>
            </a:r>
            <a:endParaRPr dirty="0" sz="900" lang="en-US"/>
          </a:p>
        </p:txBody>
      </p:sp>
      <p:sp>
        <p:nvSpPr>
          <p:cNvPr id="1049191" name="Shape 23"/>
          <p:cNvSpPr/>
          <p:nvPr/>
        </p:nvSpPr>
        <p:spPr>
          <a:xfrm>
            <a:off x="2926080" y="4389120"/>
            <a:ext cx="7955280" cy="475488"/>
          </a:xfrm>
          <a:prstGeom prst="roundRect">
            <a:avLst>
              <a:gd name="adj" fmla="val 11538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192" name="Text 24"/>
          <p:cNvSpPr/>
          <p:nvPr/>
        </p:nvSpPr>
        <p:spPr>
          <a:xfrm>
            <a:off x="3108960" y="4526280"/>
            <a:ext cx="7498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1050" lang="en-US">
                <a:solidFill>
                  <a:srgbClr val="0E3B2E"/>
                </a:solidFill>
              </a:rPr>
              <a:t>Evaluate KPIs and update process standards</a:t>
            </a:r>
            <a:endParaRPr dirty="0" sz="1050" lang="en-US"/>
          </a:p>
        </p:txBody>
      </p:sp>
      <p:sp>
        <p:nvSpPr>
          <p:cNvPr id="1049193" name="Text 25"/>
          <p:cNvSpPr/>
          <p:nvPr/>
        </p:nvSpPr>
        <p:spPr>
          <a:xfrm>
            <a:off x="713232" y="5074920"/>
            <a:ext cx="10744200" cy="8686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25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Implementation requires HR, hiring managers, IT, legal/compliance and operations to share accountability.</a:t>
            </a:r>
            <a:endParaRPr dirty="0" sz="1250" lang="en-US"/>
          </a:p>
        </p:txBody>
      </p:sp>
      <p:sp>
        <p:nvSpPr>
          <p:cNvPr id="1049194" name="Text 26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Kirkpatrick and Kirkpatrick (2016); Tesla (2026).</a:t>
            </a:r>
            <a:endParaRPr dirty="0" sz="730" lang="en-US"/>
          </a:p>
        </p:txBody>
      </p:sp>
      <p:sp>
        <p:nvSpPr>
          <p:cNvPr id="1049195" name="Text 27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32</a:t>
            </a:r>
            <a:endParaRPr dirty="0" sz="800" 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3">
    <p:bg>
      <p:bgPr>
        <a:solidFill>
          <a:srgbClr val="F6FBF5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199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00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01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202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endParaRPr dirty="0" sz="800" lang="en-US"/>
          </a:p>
        </p:txBody>
      </p:sp>
      <p:sp>
        <p:nvSpPr>
          <p:cNvPr id="1049203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Performance indicators</a:t>
            </a:r>
            <a:endParaRPr dirty="0" sz="2700" lang="en-US"/>
          </a:p>
        </p:txBody>
      </p:sp>
      <p:sp>
        <p:nvSpPr>
          <p:cNvPr id="1049204" name="Shape 5"/>
          <p:cNvSpPr/>
          <p:nvPr/>
        </p:nvSpPr>
        <p:spPr>
          <a:xfrm>
            <a:off x="777240" y="1325880"/>
            <a:ext cx="233172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05" name="Text 6"/>
          <p:cNvSpPr/>
          <p:nvPr/>
        </p:nvSpPr>
        <p:spPr>
          <a:xfrm>
            <a:off x="914400" y="1527048"/>
            <a:ext cx="2057400" cy="22860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220" lang="en-US">
                <a:solidFill>
                  <a:srgbClr val="0E3B2E"/>
                </a:solidFill>
              </a:rPr>
              <a:t>Time-to-hire</a:t>
            </a:r>
            <a:endParaRPr dirty="0" sz="1220" lang="en-US"/>
          </a:p>
        </p:txBody>
      </p:sp>
      <p:sp>
        <p:nvSpPr>
          <p:cNvPr id="1049206" name="Text 7"/>
          <p:cNvSpPr/>
          <p:nvPr/>
        </p:nvSpPr>
        <p:spPr>
          <a:xfrm>
            <a:off x="914400" y="1856232"/>
            <a:ext cx="2057400" cy="18288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870" lang="en-US">
                <a:solidFill>
                  <a:srgbClr val="2D6A4F"/>
                </a:solidFill>
              </a:rPr>
              <a:t>Speed</a:t>
            </a:r>
            <a:endParaRPr dirty="0" sz="870" lang="en-US"/>
          </a:p>
        </p:txBody>
      </p:sp>
      <p:sp>
        <p:nvSpPr>
          <p:cNvPr id="1049207" name="Shape 8"/>
          <p:cNvSpPr/>
          <p:nvPr/>
        </p:nvSpPr>
        <p:spPr>
          <a:xfrm>
            <a:off x="3566160" y="1325880"/>
            <a:ext cx="233172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08" name="Text 9"/>
          <p:cNvSpPr/>
          <p:nvPr/>
        </p:nvSpPr>
        <p:spPr>
          <a:xfrm>
            <a:off x="3703320" y="1527048"/>
            <a:ext cx="2057400" cy="22860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220" lang="en-US">
                <a:solidFill>
                  <a:srgbClr val="0E3B2E"/>
                </a:solidFill>
              </a:rPr>
              <a:t>Offer acceptance</a:t>
            </a:r>
            <a:endParaRPr dirty="0" sz="1220" lang="en-US"/>
          </a:p>
        </p:txBody>
      </p:sp>
      <p:sp>
        <p:nvSpPr>
          <p:cNvPr id="1049209" name="Text 10"/>
          <p:cNvSpPr/>
          <p:nvPr/>
        </p:nvSpPr>
        <p:spPr>
          <a:xfrm>
            <a:off x="3703320" y="1856232"/>
            <a:ext cx="2057400" cy="18288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870" lang="en-US">
                <a:solidFill>
                  <a:srgbClr val="2D6A4F"/>
                </a:solidFill>
              </a:rPr>
              <a:t>Attraction</a:t>
            </a:r>
            <a:endParaRPr dirty="0" sz="870" lang="en-US"/>
          </a:p>
        </p:txBody>
      </p:sp>
      <p:sp>
        <p:nvSpPr>
          <p:cNvPr id="1049210" name="Shape 11"/>
          <p:cNvSpPr/>
          <p:nvPr/>
        </p:nvSpPr>
        <p:spPr>
          <a:xfrm>
            <a:off x="6355080" y="1325880"/>
            <a:ext cx="233172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11" name="Text 12"/>
          <p:cNvSpPr/>
          <p:nvPr/>
        </p:nvSpPr>
        <p:spPr>
          <a:xfrm>
            <a:off x="6492240" y="1527048"/>
            <a:ext cx="2057400" cy="22860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220" lang="en-US">
                <a:solidFill>
                  <a:srgbClr val="0E3B2E"/>
                </a:solidFill>
              </a:rPr>
              <a:t>Quality of hire</a:t>
            </a:r>
            <a:endParaRPr dirty="0" sz="1220" lang="en-US"/>
          </a:p>
        </p:txBody>
      </p:sp>
      <p:sp>
        <p:nvSpPr>
          <p:cNvPr id="1049212" name="Text 13"/>
          <p:cNvSpPr/>
          <p:nvPr/>
        </p:nvSpPr>
        <p:spPr>
          <a:xfrm>
            <a:off x="6492240" y="1856232"/>
            <a:ext cx="2057400" cy="18288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870" lang="en-US">
                <a:solidFill>
                  <a:srgbClr val="2D6A4F"/>
                </a:solidFill>
              </a:rPr>
              <a:t>Selection</a:t>
            </a:r>
            <a:endParaRPr dirty="0" sz="870" lang="en-US"/>
          </a:p>
        </p:txBody>
      </p:sp>
      <p:sp>
        <p:nvSpPr>
          <p:cNvPr id="1049213" name="Shape 14"/>
          <p:cNvSpPr/>
          <p:nvPr/>
        </p:nvSpPr>
        <p:spPr>
          <a:xfrm>
            <a:off x="9144000" y="1325880"/>
            <a:ext cx="233172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14" name="Text 15"/>
          <p:cNvSpPr/>
          <p:nvPr/>
        </p:nvSpPr>
        <p:spPr>
          <a:xfrm>
            <a:off x="9281160" y="1527048"/>
            <a:ext cx="2057400" cy="22860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220" lang="en-US">
                <a:solidFill>
                  <a:srgbClr val="0E3B2E"/>
                </a:solidFill>
              </a:rPr>
              <a:t>Candidate experience</a:t>
            </a:r>
            <a:endParaRPr dirty="0" sz="1220" lang="en-US"/>
          </a:p>
        </p:txBody>
      </p:sp>
      <p:sp>
        <p:nvSpPr>
          <p:cNvPr id="1049215" name="Text 16"/>
          <p:cNvSpPr/>
          <p:nvPr/>
        </p:nvSpPr>
        <p:spPr>
          <a:xfrm>
            <a:off x="9281160" y="1856232"/>
            <a:ext cx="2057400" cy="18288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870" lang="en-US">
                <a:solidFill>
                  <a:srgbClr val="2D6A4F"/>
                </a:solidFill>
              </a:rPr>
              <a:t>Brand</a:t>
            </a:r>
            <a:endParaRPr dirty="0" sz="870" lang="en-US"/>
          </a:p>
        </p:txBody>
      </p:sp>
      <p:sp>
        <p:nvSpPr>
          <p:cNvPr id="1049216" name="Shape 17"/>
          <p:cNvSpPr/>
          <p:nvPr/>
        </p:nvSpPr>
        <p:spPr>
          <a:xfrm>
            <a:off x="777240" y="2743200"/>
            <a:ext cx="233172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17" name="Text 18"/>
          <p:cNvSpPr/>
          <p:nvPr/>
        </p:nvSpPr>
        <p:spPr>
          <a:xfrm>
            <a:off x="914400" y="2944368"/>
            <a:ext cx="2057400" cy="22860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220" lang="en-US">
                <a:solidFill>
                  <a:srgbClr val="0E3B2E"/>
                </a:solidFill>
              </a:rPr>
              <a:t>90-day completion</a:t>
            </a:r>
            <a:endParaRPr dirty="0" sz="1220" lang="en-US"/>
          </a:p>
        </p:txBody>
      </p:sp>
      <p:sp>
        <p:nvSpPr>
          <p:cNvPr id="1049218" name="Text 19"/>
          <p:cNvSpPr/>
          <p:nvPr/>
        </p:nvSpPr>
        <p:spPr>
          <a:xfrm>
            <a:off x="914400" y="3273552"/>
            <a:ext cx="2057400" cy="18288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870" lang="en-US">
                <a:solidFill>
                  <a:srgbClr val="2D6A4F"/>
                </a:solidFill>
              </a:rPr>
              <a:t>Onboarding</a:t>
            </a:r>
            <a:endParaRPr dirty="0" sz="870" lang="en-US"/>
          </a:p>
        </p:txBody>
      </p:sp>
      <p:sp>
        <p:nvSpPr>
          <p:cNvPr id="1049219" name="Shape 20"/>
          <p:cNvSpPr/>
          <p:nvPr/>
        </p:nvSpPr>
        <p:spPr>
          <a:xfrm>
            <a:off x="3566160" y="2743200"/>
            <a:ext cx="233172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20" name="Text 21"/>
          <p:cNvSpPr/>
          <p:nvPr/>
        </p:nvSpPr>
        <p:spPr>
          <a:xfrm>
            <a:off x="3703320" y="2944368"/>
            <a:ext cx="2057400" cy="22860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220" lang="en-US">
                <a:solidFill>
                  <a:srgbClr val="0E3B2E"/>
                </a:solidFill>
              </a:rPr>
              <a:t>6/12-month retention</a:t>
            </a:r>
            <a:endParaRPr dirty="0" sz="1220" lang="en-US"/>
          </a:p>
        </p:txBody>
      </p:sp>
      <p:sp>
        <p:nvSpPr>
          <p:cNvPr id="1049221" name="Text 22"/>
          <p:cNvSpPr/>
          <p:nvPr/>
        </p:nvSpPr>
        <p:spPr>
          <a:xfrm>
            <a:off x="3703320" y="3273552"/>
            <a:ext cx="2057400" cy="18288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870" lang="en-US">
                <a:solidFill>
                  <a:srgbClr val="2D6A4F"/>
                </a:solidFill>
              </a:rPr>
              <a:t>Retention</a:t>
            </a:r>
            <a:endParaRPr dirty="0" sz="870" lang="en-US"/>
          </a:p>
        </p:txBody>
      </p:sp>
      <p:sp>
        <p:nvSpPr>
          <p:cNvPr id="1049222" name="Shape 23"/>
          <p:cNvSpPr/>
          <p:nvPr/>
        </p:nvSpPr>
        <p:spPr>
          <a:xfrm>
            <a:off x="6355080" y="2743200"/>
            <a:ext cx="233172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23" name="Text 24"/>
          <p:cNvSpPr/>
          <p:nvPr/>
        </p:nvSpPr>
        <p:spPr>
          <a:xfrm>
            <a:off x="6492240" y="2944368"/>
            <a:ext cx="2057400" cy="22860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220" lang="en-US">
                <a:solidFill>
                  <a:srgbClr val="0E3B2E"/>
                </a:solidFill>
              </a:rPr>
              <a:t>Diversity by stage</a:t>
            </a:r>
            <a:endParaRPr dirty="0" sz="1220" lang="en-US"/>
          </a:p>
        </p:txBody>
      </p:sp>
      <p:sp>
        <p:nvSpPr>
          <p:cNvPr id="1049224" name="Text 25"/>
          <p:cNvSpPr/>
          <p:nvPr/>
        </p:nvSpPr>
        <p:spPr>
          <a:xfrm>
            <a:off x="6492240" y="3273552"/>
            <a:ext cx="2057400" cy="18288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870" lang="en-US">
                <a:solidFill>
                  <a:srgbClr val="2D6A4F"/>
                </a:solidFill>
              </a:rPr>
              <a:t>Fairness</a:t>
            </a:r>
            <a:endParaRPr dirty="0" sz="870" lang="en-US"/>
          </a:p>
        </p:txBody>
      </p:sp>
      <p:sp>
        <p:nvSpPr>
          <p:cNvPr id="1049225" name="Shape 26"/>
          <p:cNvSpPr/>
          <p:nvPr/>
        </p:nvSpPr>
        <p:spPr>
          <a:xfrm>
            <a:off x="9144000" y="2743200"/>
            <a:ext cx="233172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B7E4C7"/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26" name="Text 27"/>
          <p:cNvSpPr/>
          <p:nvPr/>
        </p:nvSpPr>
        <p:spPr>
          <a:xfrm>
            <a:off x="9281160" y="2944368"/>
            <a:ext cx="2057400" cy="228600"/>
          </a:xfrm>
          <a:prstGeom prst="rect"/>
          <a:noFill/>
        </p:spPr>
        <p:txBody>
          <a:bodyPr anchor="ctr" bIns="0" lIns="0" rIns="0" rtlCol="0" tIns="0" wrap="square">
            <a:normAutofit/>
          </a:bodyPr>
          <a:p>
            <a:pPr algn="ctr" indent="0" marL="0">
              <a:buNone/>
            </a:pPr>
            <a:r>
              <a:rPr b="1" dirty="0" sz="1220" lang="en-US">
                <a:solidFill>
                  <a:srgbClr val="0E3B2E"/>
                </a:solidFill>
              </a:rPr>
              <a:t>New hire productivity</a:t>
            </a:r>
            <a:endParaRPr dirty="0" sz="1220" lang="en-US"/>
          </a:p>
        </p:txBody>
      </p:sp>
      <p:sp>
        <p:nvSpPr>
          <p:cNvPr id="1049227" name="Text 28"/>
          <p:cNvSpPr/>
          <p:nvPr/>
        </p:nvSpPr>
        <p:spPr>
          <a:xfrm>
            <a:off x="9281160" y="3273552"/>
            <a:ext cx="2057400" cy="182880"/>
          </a:xfrm>
          <a:prstGeom prst="rect"/>
          <a:noFill/>
        </p:spPr>
        <p:txBody>
          <a:bodyPr anchor="ctr" bIns="0" lIns="0" rIns="0" rtlCol="0" tIns="0" wrap="square"/>
          <a:p>
            <a:pPr algn="ctr" indent="0" marL="0">
              <a:buNone/>
            </a:pPr>
            <a:r>
              <a:rPr dirty="0" sz="870" lang="en-US">
                <a:solidFill>
                  <a:srgbClr val="2D6A4F"/>
                </a:solidFill>
              </a:rPr>
              <a:t>Performance</a:t>
            </a:r>
            <a:endParaRPr dirty="0" sz="870" lang="en-US"/>
          </a:p>
        </p:txBody>
      </p:sp>
      <p:sp>
        <p:nvSpPr>
          <p:cNvPr id="1049228" name="Text 29"/>
          <p:cNvSpPr/>
          <p:nvPr/>
        </p:nvSpPr>
        <p:spPr>
          <a:xfrm>
            <a:off x="713232" y="5074920"/>
            <a:ext cx="10744200" cy="86868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25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KPI tracking should evaluate not only speed and cost, but also fairness, candidate experience, onboarding completion and retention.</a:t>
            </a:r>
            <a:endParaRPr dirty="0" sz="1250" lang="en-US"/>
          </a:p>
        </p:txBody>
      </p:sp>
      <p:sp>
        <p:nvSpPr>
          <p:cNvPr id="1049229" name="Text 30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Kirkpatrick and Kirkpatrick (2016); Chapman et al. (2005).</a:t>
            </a:r>
            <a:endParaRPr dirty="0" sz="730" lang="en-US"/>
          </a:p>
        </p:txBody>
      </p:sp>
      <p:sp>
        <p:nvSpPr>
          <p:cNvPr id="1049230" name="Text 31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33</a:t>
            </a:r>
            <a:endParaRPr dirty="0" sz="800" 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4">
    <p:bg>
      <p:bgPr>
        <a:solidFill>
          <a:srgbClr val="F6FBF5"/>
        </a:solidFill>
        <a:effectLst/>
      </p:bgPr>
    </p:bg>
    <p:spTree>
      <p:nvGrpSpPr>
        <p:cNvPr id="14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34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35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36" name="Text 2"/>
          <p:cNvSpPr/>
          <p:nvPr/>
        </p:nvSpPr>
        <p:spPr>
          <a:xfrm>
            <a:off x="502920" y="201168"/>
            <a:ext cx="5303520" cy="210312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75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Recruitment, Selection &amp; Orientation at Tesla Inc.</a:t>
            </a:r>
            <a:endParaRPr dirty="0" sz="750" lang="en-US"/>
          </a:p>
        </p:txBody>
      </p:sp>
      <p:sp>
        <p:nvSpPr>
          <p:cNvPr id="1049237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Kanubhai Patel</a:t>
            </a:r>
            <a:endParaRPr dirty="0" sz="800" lang="en-US"/>
          </a:p>
        </p:txBody>
      </p:sp>
      <p:sp>
        <p:nvSpPr>
          <p:cNvPr id="1049238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Future-of-work implications and conclusion</a:t>
            </a:r>
            <a:endParaRPr dirty="0" sz="2700" lang="en-US"/>
          </a:p>
        </p:txBody>
      </p:sp>
      <p:sp>
        <p:nvSpPr>
          <p:cNvPr id="1049239" name="Text 5"/>
          <p:cNvSpPr/>
          <p:nvPr/>
        </p:nvSpPr>
        <p:spPr>
          <a:xfrm>
            <a:off x="667512" y="1325880"/>
            <a:ext cx="5715000" cy="4434840"/>
          </a:xfrm>
          <a:prstGeom prst="rect"/>
          <a:noFill/>
        </p:spPr>
        <p:txBody>
          <a:bodyPr anchor="ctr" bIns="1016" lIns="1016" rIns="1016" rtlCol="0" tIns="1016" wrap="square">
            <a:normAutofit/>
          </a:bodyPr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and automation will reshape hiring administration, job design and required digital skills.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Technical, software, manufacturing and human–robot collaboration skills will become increasingly important.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Human judgement must remain central to selection, particularly for fairness, ethics and role suitability.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Tesla should integrate recruitment, selection, onboarding and retention into one HCM strategy.</a:t>
            </a:r>
            <a:endParaRPr dirty="0" sz="1420" lang="en-US"/>
          </a:p>
          <a:p>
            <a:pPr indent="-152400" marL="152400">
              <a:buSzPct val="100000"/>
              <a:buChar char="•"/>
            </a:pPr>
            <a:r>
              <a:rPr dirty="0" sz="142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recommended model builds a faster, fairer and more future-ready talent system.</a:t>
            </a:r>
            <a:endParaRPr dirty="0" sz="1420" lang="en-US"/>
          </a:p>
        </p:txBody>
      </p:sp>
      <p:sp>
        <p:nvSpPr>
          <p:cNvPr id="1049240" name="Shape 6"/>
          <p:cNvSpPr/>
          <p:nvPr/>
        </p:nvSpPr>
        <p:spPr>
          <a:xfrm>
            <a:off x="6601968" y="1188720"/>
            <a:ext cx="4901184" cy="4581144"/>
          </a:xfrm>
          <a:prstGeom prst="roundRect">
            <a:avLst>
              <a:gd name="adj" fmla="val 1597"/>
            </a:avLst>
          </a:prstGeom>
          <a:solidFill>
            <a:srgbClr val="FFFFFF"/>
          </a:solidFill>
          <a:ln w="12700">
            <a:solidFill>
              <a:srgbClr val="DCEFE3"/>
            </a:solidFill>
            <a:prstDash val="solid"/>
          </a:ln>
        </p:spPr>
        <p:txBody>
          <a:bodyPr/>
          <a:p>
            <a:endParaRPr lang="en-IN"/>
          </a:p>
        </p:txBody>
      </p:sp>
      <p:pic>
        <p:nvPicPr>
          <p:cNvPr id="2097159" name="Image 0" descr="/mnt/data/a_wide_ultra_clean_futuristic_tech_lab_automoti.png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9870" r="19870"/>
          <a:stretch>
            <a:fillRect/>
          </a:stretch>
        </p:blipFill>
        <p:spPr>
          <a:xfrm>
            <a:off x="6629400" y="1216152"/>
            <a:ext cx="4846320" cy="4526280"/>
          </a:xfrm>
          <a:prstGeom prst="rect"/>
        </p:spPr>
      </p:pic>
      <p:sp>
        <p:nvSpPr>
          <p:cNvPr id="1049241" name="Text 7"/>
          <p:cNvSpPr/>
          <p:nvPr/>
        </p:nvSpPr>
        <p:spPr>
          <a:xfrm>
            <a:off x="502920" y="6473952"/>
            <a:ext cx="9784080" cy="18288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dirty="0" sz="730" i="1" lang="en-US">
                <a:solidFill>
                  <a:srgbClr val="6B756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Tesla (2026); Albaroudi et al. (2024); Gonzalez et al. (2025).</a:t>
            </a:r>
            <a:endParaRPr dirty="0" sz="730" lang="en-US"/>
          </a:p>
        </p:txBody>
      </p:sp>
      <p:sp>
        <p:nvSpPr>
          <p:cNvPr id="1049242" name="Text 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34</a:t>
            </a:r>
            <a:endParaRPr dirty="0" sz="800" 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5">
    <p:bg>
      <p:bgPr>
        <a:solidFill>
          <a:srgbClr val="F6FBF5"/>
        </a:solidFill>
        <a:effectLst/>
      </p:bgPr>
    </p:bg>
    <p:spTree>
      <p:nvGrpSpPr>
        <p:cNvPr id="14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46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dirty="0" lang="en-IN"/>
          </a:p>
        </p:txBody>
      </p:sp>
      <p:sp>
        <p:nvSpPr>
          <p:cNvPr id="1049247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48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Reference list</a:t>
            </a:r>
            <a:endParaRPr dirty="0" sz="800" lang="en-US"/>
          </a:p>
        </p:txBody>
      </p:sp>
      <p:sp>
        <p:nvSpPr>
          <p:cNvPr id="1049249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 1</a:t>
            </a:r>
            <a:endParaRPr dirty="0" sz="2700" lang="en-US"/>
          </a:p>
        </p:txBody>
      </p:sp>
      <p:sp>
        <p:nvSpPr>
          <p:cNvPr id="1049250" name="Text 5"/>
          <p:cNvSpPr/>
          <p:nvPr/>
        </p:nvSpPr>
        <p:spPr>
          <a:xfrm>
            <a:off x="566928" y="1207008"/>
            <a:ext cx="5440680" cy="5074920"/>
          </a:xfrm>
          <a:prstGeom prst="rect"/>
          <a:noFill/>
        </p:spPr>
        <p:txBody>
          <a:bodyPr anchor="ctr" bIns="381" lIns="381" rIns="381" rtlCol="0" tIns="381" wrap="square">
            <a:normAutofit/>
          </a:bodyPr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 Albaroudi, E., Mansouri, T. and Alameer, A. (2024) “A comprehensive review of AI recruitment tools”, AI and Ethics. Available at: https://doi.org/10.1007/s43681-024-00480-9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 Barney, J. (1991) “Firm resources and sustained competitive advantage”, Journal of Management, 17(1), pp. 99–120.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3. Bauer, T.N. (2010) Onboarding new employees: Maximising success. Alexandria, VA: SHRM Foundation.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4. Cable, D.M. and Turban, D.B. (2003) “The value of organisational reputation in the recruitment context”, Journal of Applied Social Psychology, 33(11), pp. 2244–2266.</a:t>
            </a:r>
            <a:endParaRPr dirty="0" sz="790" lang="en-US"/>
          </a:p>
        </p:txBody>
      </p:sp>
      <p:sp>
        <p:nvSpPr>
          <p:cNvPr id="1049251" name="Text 6"/>
          <p:cNvSpPr/>
          <p:nvPr/>
        </p:nvSpPr>
        <p:spPr>
          <a:xfrm>
            <a:off x="6217920" y="1207008"/>
            <a:ext cx="5440680" cy="5074920"/>
          </a:xfrm>
          <a:prstGeom prst="rect"/>
          <a:noFill/>
        </p:spPr>
        <p:txBody>
          <a:bodyPr anchor="ctr" bIns="381" lIns="381" rIns="381" rtlCol="0" tIns="381" wrap="square">
            <a:normAutofit/>
          </a:bodyPr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5. Campion, M.A., Palmer, D.K. and Campion, J.E. (1997) “A review of structure in the selection interview”, Personnel Psychology, 50(3), pp. 655–702.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6. Chapman, D.S., Uggerslev, K.L., Carroll, S.A., Piasentin, K.A. and Jones, D.A. (2005) “Applicant attraction to organisations and job choice”, Journal of Applied Psychology, 90(5), pp. 928–944.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7. Demerouti, E., Bakker, A.B., Nachreiner, F. and Schaufeli, W.B. (2001) “The job demands-resources model of burnout”, Journal of Applied Psychology, 86(3), pp. 499–512.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8. Gonzalez, M.F., Capman, J.F., Oswald, F.L., Theys, E.R. and Tomczak, D.L. (2025) “Where is AI in selection?”, Personnel Assessment and Decisions, 11(1), pp. 1–16.</a:t>
            </a:r>
            <a:endParaRPr dirty="0" sz="790" lang="en-US"/>
          </a:p>
        </p:txBody>
      </p:sp>
      <p:sp>
        <p:nvSpPr>
          <p:cNvPr id="1049253" name="Text 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35</a:t>
            </a:r>
            <a:endParaRPr dirty="0" sz="800" lang="en-US"/>
          </a:p>
        </p:txBody>
      </p:sp>
      <p:sp>
        <p:nvSpPr>
          <p:cNvPr id="1049254" name="TextBox 2"/>
          <p:cNvSpPr txBox="1"/>
          <p:nvPr/>
        </p:nvSpPr>
        <p:spPr>
          <a:xfrm>
            <a:off x="502920" y="3047680"/>
            <a:ext cx="2930236" cy="284693"/>
          </a:xfrm>
          <a:prstGeom prst="rect"/>
          <a:noFill/>
        </p:spPr>
        <p:txBody>
          <a:bodyPr wrap="square">
            <a:spAutoFit/>
          </a:bodyPr>
          <a:p>
            <a:pPr indent="0" marL="0">
              <a:buNone/>
            </a:pP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Ans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 Rakeshkumar </a:t>
            </a:r>
            <a:r>
              <a:rPr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</a:t>
            </a:r>
            <a:r>
              <a:rPr altLang="en-IN"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</a:t>
            </a:r>
            <a:r>
              <a:rPr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vaiya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- 2544706</a:t>
            </a:r>
            <a:endParaRPr dirty="0" sz="1250" lang="en-US"/>
          </a:p>
        </p:txBody>
      </p:sp>
      <p:sp>
        <p:nvSpPr>
          <p:cNvPr id="1049255" name="TextBox 4"/>
          <p:cNvSpPr txBox="1"/>
          <p:nvPr/>
        </p:nvSpPr>
        <p:spPr>
          <a:xfrm>
            <a:off x="6217920" y="2948326"/>
            <a:ext cx="6105698" cy="284693"/>
          </a:xfrm>
          <a:prstGeom prst="rect"/>
          <a:noFill/>
        </p:spPr>
        <p:txBody>
          <a:bodyPr wrap="square">
            <a:spAutoFit/>
          </a:bodyPr>
          <a:p>
            <a:pPr indent="0" marL="0">
              <a:buNone/>
            </a:pPr>
            <a:r>
              <a:rPr altLang="en-IN"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Hiralben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</a:t>
            </a:r>
            <a:r>
              <a:rPr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Yuvrajsinh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Dabh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- 2539211</a:t>
            </a:r>
            <a:endParaRPr dirty="0" sz="1250" 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6">
    <p:bg>
      <p:bgPr>
        <a:solidFill>
          <a:srgbClr val="F6FBF5"/>
        </a:solidFill>
        <a:effectLst/>
      </p:bgPr>
    </p:bg>
    <p:spTree>
      <p:nvGrpSpPr>
        <p:cNvPr id="14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259" name="Shape 0"/>
          <p:cNvSpPr/>
          <p:nvPr/>
        </p:nvSpPr>
        <p:spPr>
          <a:xfrm>
            <a:off x="0" y="0"/>
            <a:ext cx="12191695" cy="6858000"/>
          </a:xfrm>
          <a:prstGeom prst="rect"/>
          <a:solidFill>
            <a:srgbClr val="F6FBF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60" name="Shape 1"/>
          <p:cNvSpPr/>
          <p:nvPr/>
        </p:nvSpPr>
        <p:spPr>
          <a:xfrm>
            <a:off x="0" y="0"/>
            <a:ext cx="12191695" cy="91440"/>
          </a:xfrm>
          <a:prstGeom prst="rect"/>
          <a:solidFill>
            <a:srgbClr val="2D6A4F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p>
            <a:endParaRPr lang="en-IN"/>
          </a:p>
        </p:txBody>
      </p:sp>
      <p:sp>
        <p:nvSpPr>
          <p:cNvPr id="1049261" name="Text 3"/>
          <p:cNvSpPr/>
          <p:nvPr/>
        </p:nvSpPr>
        <p:spPr>
          <a:xfrm>
            <a:off x="7543800" y="201168"/>
            <a:ext cx="4114800" cy="210312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4E806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Reference list</a:t>
            </a:r>
            <a:endParaRPr dirty="0" sz="800" lang="en-US"/>
          </a:p>
        </p:txBody>
      </p:sp>
      <p:sp>
        <p:nvSpPr>
          <p:cNvPr id="1049262" name="Text 4"/>
          <p:cNvSpPr/>
          <p:nvPr/>
        </p:nvSpPr>
        <p:spPr>
          <a:xfrm>
            <a:off x="502920" y="502920"/>
            <a:ext cx="8092440" cy="502920"/>
          </a:xfrm>
          <a:prstGeom prst="rect"/>
          <a:noFill/>
        </p:spPr>
        <p:txBody>
          <a:bodyPr anchor="ctr" bIns="0" lIns="0" rIns="0" rtlCol="0" tIns="0" wrap="square"/>
          <a:p>
            <a:pPr indent="0" marL="0">
              <a:buNone/>
            </a:pPr>
            <a:r>
              <a:rPr b="1" dirty="0" sz="2700" lang="en-US">
                <a:solidFill>
                  <a:srgbClr val="0E3B2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 2</a:t>
            </a:r>
            <a:endParaRPr dirty="0" sz="2700" lang="en-US"/>
          </a:p>
        </p:txBody>
      </p:sp>
      <p:sp>
        <p:nvSpPr>
          <p:cNvPr id="1049263" name="Text 5"/>
          <p:cNvSpPr/>
          <p:nvPr/>
        </p:nvSpPr>
        <p:spPr>
          <a:xfrm>
            <a:off x="566928" y="1207008"/>
            <a:ext cx="5440680" cy="5074920"/>
          </a:xfrm>
          <a:prstGeom prst="rect"/>
          <a:noFill/>
        </p:spPr>
        <p:txBody>
          <a:bodyPr anchor="ctr" bIns="381" lIns="381" rIns="381" rtlCol="0" tIns="381" wrap="square">
            <a:normAutofit/>
          </a:bodyPr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 Ishikawa, K. (1986) Guide to quality control. Tokyo: Asian Productivity Organization.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 Kirkpatrick, J.D. and Kirkpatrick, W.K. (2016) Kirkpatrick’s four levels of training evaluation. Alexandria, VA: ATD Press.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3. Schmidt, F.L. and Hunter, J.E. (1998) “The validity and utility of selection methods in personnel psychology”, Psychological Bulletin, 124(2), pp. 262–274.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4. Tesla (2026) Careers. Available at: https://www.tesla.com/careers (Accessed: 31 July 2026).</a:t>
            </a:r>
            <a:endParaRPr dirty="0" sz="790" lang="en-US"/>
          </a:p>
        </p:txBody>
      </p:sp>
      <p:sp>
        <p:nvSpPr>
          <p:cNvPr id="1049264" name="Text 6"/>
          <p:cNvSpPr/>
          <p:nvPr/>
        </p:nvSpPr>
        <p:spPr>
          <a:xfrm>
            <a:off x="6217920" y="1207008"/>
            <a:ext cx="5440680" cy="5074920"/>
          </a:xfrm>
          <a:prstGeom prst="rect"/>
          <a:noFill/>
        </p:spPr>
        <p:txBody>
          <a:bodyPr anchor="ctr" bIns="381" lIns="381" rIns="381" rtlCol="0" tIns="381" wrap="square">
            <a:normAutofit/>
          </a:bodyPr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5. Tesla (2026a) Internships. Available at: https://www.tesla.com/careers/internships (Accessed: 31 July 2026).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6. Tesla (2026b) Equal opportunity employer statement. Available at: https://www.tesla.com/careers (Accessed: 31 July 2026).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7. Tesla, Inc. (2025) Form 10-K annual report 2024. Austin, TX: Tesla, Inc. Available at: https://ir.tesla.com (Accessed: 31 July 2026).</a:t>
            </a:r>
            <a:endParaRPr dirty="0" sz="790" lang="en-US"/>
          </a:p>
          <a:p>
            <a:pPr indent="0" marL="0">
              <a:buNone/>
            </a:pPr>
            <a:r>
              <a:rPr dirty="0" sz="790" lang="en-US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8. Tesla, Inc. (2025a) Impact report 2025. Austin, TX: Tesla, Inc. Available at: https://www.tesla.com/impact (Accessed: 31 July 2026).</a:t>
            </a:r>
            <a:endParaRPr dirty="0" sz="790" lang="en-US"/>
          </a:p>
        </p:txBody>
      </p:sp>
      <p:sp>
        <p:nvSpPr>
          <p:cNvPr id="1049266" name="Text 8"/>
          <p:cNvSpPr/>
          <p:nvPr/>
        </p:nvSpPr>
        <p:spPr>
          <a:xfrm>
            <a:off x="11292840" y="6437376"/>
            <a:ext cx="384048" cy="201168"/>
          </a:xfrm>
          <a:prstGeom prst="rect"/>
          <a:noFill/>
        </p:spPr>
        <p:txBody>
          <a:bodyPr anchor="ctr" bIns="0" lIns="0" rIns="0" rtlCol="0" tIns="0" wrap="square"/>
          <a:p>
            <a:pPr algn="r" indent="0" marL="0">
              <a:buNone/>
            </a:pPr>
            <a:r>
              <a:rPr dirty="0" sz="800" lang="en-US">
                <a:solidFill>
                  <a:srgbClr val="2D6A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36</a:t>
            </a:r>
            <a:endParaRPr dirty="0" sz="800" lang="en-US"/>
          </a:p>
        </p:txBody>
      </p:sp>
      <p:sp>
        <p:nvSpPr>
          <p:cNvPr id="1049267" name="TextBox 2"/>
          <p:cNvSpPr txBox="1"/>
          <p:nvPr/>
        </p:nvSpPr>
        <p:spPr>
          <a:xfrm>
            <a:off x="533400" y="3122061"/>
            <a:ext cx="3165764" cy="284693"/>
          </a:xfrm>
          <a:prstGeom prst="rect"/>
          <a:noFill/>
        </p:spPr>
        <p:txBody>
          <a:bodyPr wrap="square">
            <a:spAutoFit/>
          </a:bodyPr>
          <a:p>
            <a:pPr indent="0" marL="0">
              <a:buNone/>
            </a:pP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Rupanshi </a:t>
            </a:r>
            <a:r>
              <a:rPr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</a:t>
            </a:r>
            <a:r>
              <a:rPr altLang="en-IN"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</a:t>
            </a:r>
            <a:r>
              <a:rPr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</a:t>
            </a:r>
            <a:r>
              <a:rPr altLang="en-IN"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</a:t>
            </a:r>
            <a:r>
              <a:rPr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bhai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Setalvad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- 2521736</a:t>
            </a:r>
            <a:endParaRPr dirty="0" sz="1250" lang="en-US"/>
          </a:p>
        </p:txBody>
      </p:sp>
      <p:sp>
        <p:nvSpPr>
          <p:cNvPr id="1049268" name="TextBox 4"/>
          <p:cNvSpPr txBox="1"/>
          <p:nvPr/>
        </p:nvSpPr>
        <p:spPr>
          <a:xfrm>
            <a:off x="6217920" y="2979714"/>
            <a:ext cx="2502131" cy="284693"/>
          </a:xfrm>
          <a:prstGeom prst="rect"/>
          <a:noFill/>
        </p:spPr>
        <p:txBody>
          <a:bodyPr wrap="square">
            <a:spAutoFit/>
          </a:bodyPr>
          <a:p>
            <a:pPr indent="0" marL="0">
              <a:buNone/>
            </a:pP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Nirav </a:t>
            </a:r>
            <a:r>
              <a:rPr dirty="0" sz="1250" lang="en-US" err="1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Kanubhai</a:t>
            </a:r>
            <a:r>
              <a:rPr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Patel</a:t>
            </a:r>
            <a:r>
              <a:rPr altLang="en-IN" dirty="0" sz="1250" lang="en-US">
                <a:solidFill>
                  <a:srgbClr val="0E3B2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- 2540461</a:t>
            </a:r>
            <a:endParaRPr dirty="0" sz="1250"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="http://schemas.openxmlformats.org/officeDocument/2006/extended-properties">
  <Application>Microsoft Office PowerPoint</Application>
  <ScaleCrop>0</ScaleCrop>
  <LinksUpToDate>0</LinksUpToDate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motorola edge 60 fusion</dc:creator>
  <cp:lastModifiedBy>Office</cp:lastModifiedBy>
  <dcterms:created xsi:type="dcterms:W3CDTF">2026-07-31T08:12:59Z</dcterms:created>
  <dcterms:modified xsi:type="dcterms:W3CDTF">2026-08-01T20:54:46Z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82e687493f304f1dab3b1ff961085928_23</vt:lpwstr>
  </property>
</Properties>
</file>