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7" r:id="rId4"/>
    <p:sldId id="271" r:id="rId5"/>
    <p:sldId id="272" r:id="rId6"/>
    <p:sldId id="273" r:id="rId7"/>
    <p:sldId id="274" r:id="rId8"/>
    <p:sldId id="268" r:id="rId9"/>
    <p:sldId id="269" r:id="rId10"/>
    <p:sldId id="270" r:id="rId11"/>
    <p:sldId id="257" r:id="rId12"/>
    <p:sldId id="259" r:id="rId13"/>
    <p:sldId id="260" r:id="rId14"/>
    <p:sldId id="261" r:id="rId15"/>
    <p:sldId id="262" r:id="rId16"/>
    <p:sldId id="263" r:id="rId17"/>
    <p:sldId id="264" r:id="rId18"/>
    <p:sldId id="26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B38E1AF-98A6-452E-8A0B-6439673D74C4}" type="datetimeFigureOut">
              <a:rPr lang="en-GB" smtClean="0"/>
              <a:pPr/>
              <a:t>01/05/2013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F838F7A-4F18-43D8-B1CE-844DCEEF854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wp.gov.uk/docs/hwwb-healthy-people-healthy-profits.pdf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Employee Wellbeing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Paul Jones, Amanda </a:t>
            </a:r>
            <a:r>
              <a:rPr lang="en-GB" dirty="0" err="1" smtClean="0"/>
              <a:t>Toutt</a:t>
            </a:r>
            <a:r>
              <a:rPr lang="en-GB" dirty="0" smtClean="0"/>
              <a:t>, Andrew Thomas, Geraint Evans &amp; Vicky </a:t>
            </a:r>
            <a:r>
              <a:rPr lang="en-GB" dirty="0" err="1" smtClean="0"/>
              <a:t>McCreesh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Initially Wellbeing was seen by organisations as a means of reducing sickness absence but has increasingly seen as a means of improving staff morale, engagement and performance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CIPD found in a report that the most common wellbeing benefits and services provided by employers now include 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Access to counselling (62 per cent); employee assistance programmes (51 per cent); stop smoking support (36 per cent). Health screening (34 per cent); subsidised gym membership (30 per cent); and advice on healthy eating (27 per cent).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Many organisations have now established a wellbeing policy and according to the CIPD in its latest annual report, ‘Absence Management 2010’, nearly half of employers surveyed have an employee wellbeing strategy in place – up from 30 per cent in 2008.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latin typeface="Calibri" pitchFamily="34" charset="0"/>
              </a:rPr>
              <a:t/>
            </a:r>
            <a:br>
              <a:rPr lang="en-GB" i="1" dirty="0" smtClean="0">
                <a:latin typeface="Calibri" pitchFamily="34" charset="0"/>
              </a:rPr>
            </a:br>
            <a:r>
              <a:rPr lang="en-GB" dirty="0" smtClean="0">
                <a:latin typeface="Calibri" pitchFamily="34" charset="0"/>
              </a:rPr>
              <a:t>What is Wellbeing?</a:t>
            </a:r>
            <a:br>
              <a:rPr lang="en-GB" dirty="0" smtClean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latin typeface="Calibri" pitchFamily="34" charset="0"/>
              </a:rPr>
              <a:t>According to ACAS these are:</a:t>
            </a:r>
          </a:p>
          <a:p>
            <a:r>
              <a:rPr lang="en-GB" dirty="0" smtClean="0">
                <a:latin typeface="Calibri" pitchFamily="34" charset="0"/>
              </a:rPr>
              <a:t>Training, development and career prospects</a:t>
            </a:r>
          </a:p>
          <a:p>
            <a:r>
              <a:rPr lang="en-GB" dirty="0" smtClean="0">
                <a:latin typeface="Calibri" pitchFamily="34" charset="0"/>
              </a:rPr>
              <a:t>Basic facility needs such as heating, lighting, staff facilities</a:t>
            </a:r>
          </a:p>
          <a:p>
            <a:r>
              <a:rPr lang="en-GB" dirty="0" smtClean="0">
                <a:latin typeface="Calibri" pitchFamily="34" charset="0"/>
              </a:rPr>
              <a:t>Home/Work balance</a:t>
            </a:r>
          </a:p>
          <a:p>
            <a:r>
              <a:rPr lang="en-GB" dirty="0" smtClean="0">
                <a:latin typeface="Calibri" pitchFamily="34" charset="0"/>
              </a:rPr>
              <a:t>Relations with mgrs and colleagues</a:t>
            </a:r>
          </a:p>
          <a:p>
            <a:r>
              <a:rPr lang="en-GB" dirty="0" smtClean="0">
                <a:latin typeface="Calibri" pitchFamily="34" charset="0"/>
              </a:rPr>
              <a:t>Health in terms of physical (sleep, tiredness) and psychological (stress)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Calibri" pitchFamily="34" charset="0"/>
              </a:rPr>
              <a:t>Factors that affect wellbeing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Calibri" pitchFamily="34" charset="0"/>
              </a:rPr>
              <a:t>The relationships between line managers and employees is a major factor– managers who either respect, develop and reward their staff or the opposite who do not. </a:t>
            </a:r>
          </a:p>
          <a:p>
            <a:r>
              <a:rPr lang="en-GB" dirty="0" smtClean="0">
                <a:latin typeface="Calibri" pitchFamily="34" charset="0"/>
              </a:rPr>
              <a:t>Whether  or not  employees are involved in organisational issues and decisions </a:t>
            </a:r>
          </a:p>
          <a:p>
            <a:r>
              <a:rPr lang="en-GB" dirty="0" smtClean="0">
                <a:latin typeface="Calibri" pitchFamily="34" charset="0"/>
              </a:rPr>
              <a:t>Job design – does the job role promote a healthy balance or can it create a stressful environment </a:t>
            </a:r>
          </a:p>
          <a:p>
            <a:r>
              <a:rPr lang="en-GB" dirty="0" smtClean="0">
                <a:latin typeface="Calibri" pitchFamily="34" charset="0"/>
              </a:rPr>
              <a:t>Availability and acceptability of flexible working  -  does the organisation have a good work/life balance</a:t>
            </a:r>
          </a:p>
          <a:p>
            <a:r>
              <a:rPr lang="en-GB" dirty="0" smtClean="0">
                <a:latin typeface="Calibri" pitchFamily="34" charset="0"/>
              </a:rPr>
              <a:t>Awareness of occupational health issues – does the employer provide support for potential stress in workplace and other health awareness issues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alibri" pitchFamily="34" charset="0"/>
              </a:rPr>
              <a:t>In more detail this involves……</a:t>
            </a:r>
            <a:br>
              <a:rPr lang="en-GB" dirty="0" smtClean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sz="3400" b="1" dirty="0" smtClean="0">
              <a:latin typeface="Calibri" pitchFamily="34" charset="0"/>
            </a:endParaRPr>
          </a:p>
          <a:p>
            <a:r>
              <a:rPr lang="en-GB" sz="2400" b="1" dirty="0" smtClean="0">
                <a:latin typeface="Calibri" pitchFamily="34" charset="0"/>
              </a:rPr>
              <a:t>High sickness absence  levels </a:t>
            </a:r>
            <a:r>
              <a:rPr lang="en-GB" sz="2400" dirty="0" smtClean="0">
                <a:latin typeface="Calibri" pitchFamily="34" charset="0"/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</a:rPr>
              <a:t>Employers spent £673 on sick pay in 2011 for every employee in the UK [Bedford 2012]</a:t>
            </a:r>
          </a:p>
          <a:p>
            <a:pPr>
              <a:buNone/>
            </a:pPr>
            <a:endParaRPr lang="en-GB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Calibri" pitchFamily="34" charset="0"/>
              </a:rPr>
              <a:t>The indirect cost of high absenteeism are: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</a:rPr>
              <a:t>low team morale/ lack of team cohesion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</a:rPr>
              <a:t>Interrupted customer relationship/service continuity 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</a:rPr>
              <a:t>Inflated agency cover or overtime</a:t>
            </a:r>
          </a:p>
          <a:p>
            <a:endParaRPr lang="en-GB" dirty="0" smtClean="0">
              <a:latin typeface="Calibri" pitchFamily="34" charset="0"/>
            </a:endParaRPr>
          </a:p>
          <a:p>
            <a:endParaRPr lang="en-GB" dirty="0" smtClean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Calibri" pitchFamily="34" charset="0"/>
              </a:rPr>
              <a:t>What are the risks associated with lack of employee wellbeing?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300" b="1" dirty="0" smtClean="0">
                <a:latin typeface="Calibri" pitchFamily="34" charset="0"/>
              </a:rPr>
              <a:t>High </a:t>
            </a:r>
            <a:r>
              <a:rPr lang="en-GB" sz="3300" b="1" dirty="0" err="1" smtClean="0">
                <a:latin typeface="Calibri" pitchFamily="34" charset="0"/>
              </a:rPr>
              <a:t>presenteeism</a:t>
            </a:r>
            <a:r>
              <a:rPr lang="en-GB" sz="3300" b="1" dirty="0" smtClean="0">
                <a:latin typeface="Calibri" pitchFamily="34" charset="0"/>
              </a:rPr>
              <a:t> levels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</a:rPr>
              <a:t> UK research suggests that </a:t>
            </a:r>
            <a:r>
              <a:rPr lang="en-GB" dirty="0" err="1" smtClean="0">
                <a:latin typeface="Calibri" pitchFamily="34" charset="0"/>
              </a:rPr>
              <a:t>presenteeism</a:t>
            </a:r>
            <a:r>
              <a:rPr lang="en-GB" dirty="0" smtClean="0">
                <a:latin typeface="Calibri" pitchFamily="34" charset="0"/>
              </a:rPr>
              <a:t> costs 50% more than absenteeism </a:t>
            </a:r>
            <a:r>
              <a:rPr lang="en-GB" i="1" dirty="0" smtClean="0">
                <a:latin typeface="Calibri" pitchFamily="34" charset="0"/>
              </a:rPr>
              <a:t>[Bedford 2011] 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</a:rPr>
              <a:t>Poor productivity levels 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</a:rPr>
              <a:t>Lack of motivation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</a:rPr>
              <a:t>Poor decision making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</a:rPr>
              <a:t>Team conflict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</a:rPr>
              <a:t>Stress and fatigue at work</a:t>
            </a:r>
          </a:p>
          <a:p>
            <a:pPr lvl="1">
              <a:buNone/>
            </a:pPr>
            <a:r>
              <a:rPr lang="en-GB" sz="1900" dirty="0" smtClean="0">
                <a:latin typeface="Calibri" pitchFamily="34" charset="0"/>
              </a:rPr>
              <a:t>     </a:t>
            </a:r>
            <a:r>
              <a:rPr lang="en-GB" sz="1900" i="1" dirty="0" smtClean="0">
                <a:latin typeface="Calibri" pitchFamily="34" charset="0"/>
              </a:rPr>
              <a:t>“If you’re not sleeping properly, you are more likely to become less resilient, lose concentration and make poor decisions at work.” [Dr Mark </a:t>
            </a:r>
            <a:r>
              <a:rPr lang="en-GB" sz="1900" i="1" dirty="0" err="1" smtClean="0">
                <a:latin typeface="Calibri" pitchFamily="34" charset="0"/>
              </a:rPr>
              <a:t>Winwood</a:t>
            </a:r>
            <a:r>
              <a:rPr lang="en-GB" sz="1900" i="1" dirty="0" smtClean="0">
                <a:latin typeface="Calibri" pitchFamily="34" charset="0"/>
              </a:rPr>
              <a:t>, director of psychological services at AXA PPP healthcare, Psychological Health in the Workplace CIPD Nov 2012]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Calibri" pitchFamily="34" charset="0"/>
            </a:endParaRP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</a:rPr>
              <a:t>Risks continued…</a:t>
            </a:r>
            <a:endParaRPr lang="en-GB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latin typeface="Calibri" pitchFamily="34" charset="0"/>
              </a:rPr>
              <a:t>High staff turnover rate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</a:rPr>
              <a:t>According the HR Review </a:t>
            </a:r>
            <a:r>
              <a:rPr lang="en-GB" i="1" dirty="0" smtClean="0">
                <a:latin typeface="Calibri" pitchFamily="34" charset="0"/>
              </a:rPr>
              <a:t>[March 2011] </a:t>
            </a:r>
            <a:r>
              <a:rPr lang="en-GB" dirty="0" smtClean="0">
                <a:latin typeface="Calibri" pitchFamily="34" charset="0"/>
              </a:rPr>
              <a:t>45% of employees surveyed admitted to either applying for or intending to apply for other jobs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b="1" dirty="0" smtClean="0">
                <a:latin typeface="Calibri" pitchFamily="34" charset="0"/>
              </a:rPr>
              <a:t>Fatalities and Accidents in the workplace</a:t>
            </a:r>
          </a:p>
          <a:p>
            <a:endParaRPr lang="en-GB" dirty="0" smtClean="0">
              <a:latin typeface="Calibri" pitchFamily="34" charset="0"/>
            </a:endParaRPr>
          </a:p>
          <a:p>
            <a:r>
              <a:rPr lang="en-GB" b="1" dirty="0" smtClean="0">
                <a:latin typeface="Calibri" pitchFamily="34" charset="0"/>
              </a:rPr>
              <a:t>Legal action against employers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Risks …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 idx="4294967295"/>
          </p:nvPr>
        </p:nvSpPr>
        <p:spPr>
          <a:xfrm>
            <a:off x="468313" y="0"/>
            <a:ext cx="8229600" cy="1143000"/>
          </a:xfrm>
        </p:spPr>
        <p:txBody>
          <a:bodyPr anchorCtr="0">
            <a:noAutofit/>
          </a:bodyPr>
          <a:lstStyle/>
          <a:p>
            <a:pPr eaLnBrk="1" hangingPunct="1">
              <a:defRPr/>
            </a:pPr>
            <a:r>
              <a:rPr lang="en-GB" sz="2800" b="1" dirty="0">
                <a:latin typeface="Calibri" pitchFamily="34" charset="0"/>
              </a:rPr>
              <a:t>Why should a business invest in employee well being?</a:t>
            </a:r>
            <a:endParaRPr lang="en-GB" sz="2800" dirty="0">
              <a:latin typeface="Calibri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0825" y="765175"/>
            <a:ext cx="8497888" cy="5861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endParaRPr lang="en-GB" sz="1400" dirty="0"/>
          </a:p>
          <a:p>
            <a:pPr>
              <a:buClr>
                <a:srgbClr val="15864F"/>
              </a:buClr>
              <a:buFont typeface="Arial" charset="0"/>
              <a:buNone/>
            </a:pPr>
            <a:r>
              <a:rPr lang="en-GB" sz="1300" dirty="0">
                <a:latin typeface="Calibri" pitchFamily="34" charset="0"/>
              </a:rPr>
              <a:t>Marketing agency Momentum allows staff to hold brain storming sessions walking along the Thames and claims it has gained £842,000 in annual billable time as a result and boosted win rates for pitches (People Management, Feb 2013)</a:t>
            </a:r>
          </a:p>
          <a:p>
            <a:pPr>
              <a:buClr>
                <a:srgbClr val="15864F"/>
              </a:buClr>
              <a:buFont typeface="Arial" charset="0"/>
              <a:buChar char="•"/>
            </a:pPr>
            <a:endParaRPr lang="en-GB" sz="1300" dirty="0">
              <a:latin typeface="Calibri" pitchFamily="34" charset="0"/>
            </a:endParaRPr>
          </a:p>
          <a:p>
            <a:pPr>
              <a:buClr>
                <a:srgbClr val="15864F"/>
              </a:buClr>
              <a:buFont typeface="Arial" charset="0"/>
              <a:buChar char="•"/>
            </a:pPr>
            <a:r>
              <a:rPr lang="en-GB" sz="1300" dirty="0">
                <a:latin typeface="Calibri" pitchFamily="34" charset="0"/>
              </a:rPr>
              <a:t>Retention of staff saves costs, </a:t>
            </a:r>
            <a:r>
              <a:rPr lang="en-GB" sz="1300" dirty="0" err="1">
                <a:latin typeface="Calibri" pitchFamily="34" charset="0"/>
              </a:rPr>
              <a:t>Philpott</a:t>
            </a:r>
            <a:r>
              <a:rPr lang="en-GB" sz="1300" dirty="0">
                <a:latin typeface="Calibri" pitchFamily="34" charset="0"/>
              </a:rPr>
              <a:t> 2009</a:t>
            </a:r>
          </a:p>
          <a:p>
            <a:pPr>
              <a:buClr>
                <a:srgbClr val="15864F"/>
              </a:buClr>
              <a:buFont typeface="Wingdings" pitchFamily="2" charset="2"/>
              <a:buChar char="§"/>
            </a:pPr>
            <a:endParaRPr lang="en-GB" sz="1300" dirty="0">
              <a:latin typeface="Calibri" pitchFamily="34" charset="0"/>
            </a:endParaRPr>
          </a:p>
          <a:p>
            <a:pPr marL="571500" lvl="1" indent="-190500">
              <a:buClr>
                <a:srgbClr val="15864F"/>
              </a:buClr>
              <a:buFont typeface="Wingdings" pitchFamily="2" charset="2"/>
              <a:buChar char="§"/>
            </a:pPr>
            <a:r>
              <a:rPr lang="en-GB" sz="1300" dirty="0">
                <a:latin typeface="Calibri" pitchFamily="34" charset="0"/>
              </a:rPr>
              <a:t>Cost of recruitment  </a:t>
            </a:r>
            <a:r>
              <a:rPr lang="en-GB" sz="1300" b="1" dirty="0">
                <a:latin typeface="Calibri" pitchFamily="34" charset="0"/>
              </a:rPr>
              <a:t>£4,667 </a:t>
            </a:r>
            <a:r>
              <a:rPr lang="en-GB" sz="1300" dirty="0">
                <a:latin typeface="Calibri" pitchFamily="34" charset="0"/>
              </a:rPr>
              <a:t>(2008)</a:t>
            </a:r>
          </a:p>
          <a:p>
            <a:pPr marL="571500" lvl="1" indent="-190500">
              <a:buClr>
                <a:srgbClr val="15864F"/>
              </a:buClr>
              <a:buFont typeface="Wingdings" pitchFamily="2" charset="2"/>
              <a:buChar char="§"/>
            </a:pPr>
            <a:r>
              <a:rPr lang="en-GB" sz="1300" dirty="0">
                <a:latin typeface="Calibri" pitchFamily="34" charset="0"/>
              </a:rPr>
              <a:t>Training costs </a:t>
            </a:r>
            <a:r>
              <a:rPr lang="en-GB" sz="1300" b="1" dirty="0">
                <a:latin typeface="Calibri" pitchFamily="34" charset="0"/>
              </a:rPr>
              <a:t>£1,133  </a:t>
            </a:r>
            <a:r>
              <a:rPr lang="en-GB" sz="1300" b="1" dirty="0" smtClean="0">
                <a:latin typeface="Calibri" pitchFamily="34" charset="0"/>
              </a:rPr>
              <a:t> </a:t>
            </a:r>
            <a:r>
              <a:rPr lang="en-GB" sz="1300" dirty="0">
                <a:latin typeface="Calibri" pitchFamily="34" charset="0"/>
              </a:rPr>
              <a:t>(Kew and </a:t>
            </a:r>
            <a:r>
              <a:rPr lang="en-GB" sz="1300" dirty="0" err="1">
                <a:latin typeface="Calibri" pitchFamily="34" charset="0"/>
              </a:rPr>
              <a:t>Stredwick</a:t>
            </a:r>
            <a:r>
              <a:rPr lang="en-GB" sz="1300" dirty="0">
                <a:latin typeface="Calibri" pitchFamily="34" charset="0"/>
              </a:rPr>
              <a:t>, 2010)</a:t>
            </a:r>
          </a:p>
          <a:p>
            <a:pPr marL="571500" lvl="1" indent="-190500">
              <a:buClr>
                <a:srgbClr val="15864F"/>
              </a:buClr>
            </a:pPr>
            <a:endParaRPr lang="en-GB" sz="1300" dirty="0">
              <a:latin typeface="Calibri" pitchFamily="34" charset="0"/>
            </a:endParaRPr>
          </a:p>
          <a:p>
            <a:pPr marL="571500" lvl="1" indent="-190500">
              <a:buClr>
                <a:srgbClr val="15864F"/>
              </a:buClr>
            </a:pPr>
            <a:endParaRPr lang="en-GB" sz="1300" dirty="0">
              <a:latin typeface="Calibri" pitchFamily="34" charset="0"/>
            </a:endParaRPr>
          </a:p>
          <a:p>
            <a:pPr>
              <a:buClr>
                <a:srgbClr val="15864F"/>
              </a:buClr>
            </a:pPr>
            <a:r>
              <a:rPr lang="en-GB" sz="1300" b="1" dirty="0">
                <a:latin typeface="Calibri" pitchFamily="34" charset="0"/>
              </a:rPr>
              <a:t>Business in the Community conducted research around 20 companies in the community (Feb, 2009)</a:t>
            </a:r>
          </a:p>
          <a:p>
            <a:pPr>
              <a:buClr>
                <a:srgbClr val="15864F"/>
              </a:buClr>
              <a:buFont typeface="Arial" charset="0"/>
              <a:buChar char="•"/>
            </a:pPr>
            <a:endParaRPr lang="en-GB" sz="1300" dirty="0">
              <a:latin typeface="Calibri" pitchFamily="34" charset="0"/>
            </a:endParaRPr>
          </a:p>
          <a:p>
            <a:pPr>
              <a:buClr>
                <a:srgbClr val="15864F"/>
              </a:buClr>
              <a:buFont typeface="Arial" charset="0"/>
              <a:buChar char="•"/>
            </a:pPr>
            <a:r>
              <a:rPr lang="en-GB" sz="1300" dirty="0">
                <a:latin typeface="Calibri" pitchFamily="34" charset="0"/>
              </a:rPr>
              <a:t>Proactive management of employees’ physical and mental health can produce a range of important business benefits including reduction of sickness absence; lost time due to accidents and associated costs; greater staff engagement and productivity; reduced staff turnover recruitment and costs (</a:t>
            </a:r>
            <a:r>
              <a:rPr lang="en-GB" sz="1300" dirty="0">
                <a:latin typeface="Calibri" pitchFamily="34" charset="0"/>
                <a:hlinkClick r:id="rId2"/>
              </a:rPr>
              <a:t>http://www.dwp.gov.uk/docs/hwwb-healthy-people-healthy-profits.pdf</a:t>
            </a:r>
            <a:r>
              <a:rPr lang="en-GB" sz="1300" dirty="0">
                <a:latin typeface="Calibri" pitchFamily="34" charset="0"/>
              </a:rPr>
              <a:t>)</a:t>
            </a:r>
          </a:p>
          <a:p>
            <a:pPr>
              <a:buClr>
                <a:srgbClr val="15864F"/>
              </a:buClr>
              <a:buFont typeface="Arial" charset="0"/>
              <a:buChar char="•"/>
            </a:pPr>
            <a:endParaRPr lang="en-GB" sz="1300" dirty="0">
              <a:latin typeface="Calibri" pitchFamily="34" charset="0"/>
            </a:endParaRPr>
          </a:p>
          <a:p>
            <a:pPr>
              <a:buClr>
                <a:srgbClr val="15864F"/>
              </a:buClr>
              <a:buFont typeface="Arial" charset="0"/>
              <a:buChar char="•"/>
            </a:pPr>
            <a:r>
              <a:rPr lang="en-GB" sz="1300" b="1" dirty="0">
                <a:latin typeface="Calibri" pitchFamily="34" charset="0"/>
              </a:rPr>
              <a:t>Case – Astra </a:t>
            </a:r>
            <a:r>
              <a:rPr lang="en-GB" sz="1300" b="1" dirty="0" err="1">
                <a:latin typeface="Calibri" pitchFamily="34" charset="0"/>
              </a:rPr>
              <a:t>Zenca</a:t>
            </a:r>
            <a:r>
              <a:rPr lang="en-GB" sz="1300" b="1" dirty="0">
                <a:latin typeface="Calibri" pitchFamily="34" charset="0"/>
              </a:rPr>
              <a:t> </a:t>
            </a:r>
            <a:r>
              <a:rPr lang="en-GB" sz="1300" dirty="0">
                <a:latin typeface="Calibri" pitchFamily="34" charset="0"/>
              </a:rPr>
              <a:t>(London based firm) </a:t>
            </a:r>
            <a:r>
              <a:rPr lang="en-GB" sz="1300" b="1" dirty="0">
                <a:latin typeface="Calibri" pitchFamily="34" charset="0"/>
              </a:rPr>
              <a:t>£500K </a:t>
            </a:r>
            <a:r>
              <a:rPr lang="en-GB" sz="1300" dirty="0">
                <a:latin typeface="Calibri" pitchFamily="34" charset="0"/>
              </a:rPr>
              <a:t>to</a:t>
            </a:r>
            <a:r>
              <a:rPr lang="en-GB" sz="1300" b="1" dirty="0">
                <a:latin typeface="Calibri" pitchFamily="34" charset="0"/>
              </a:rPr>
              <a:t> £700K </a:t>
            </a:r>
            <a:r>
              <a:rPr lang="en-GB" sz="1300" dirty="0">
                <a:latin typeface="Calibri" pitchFamily="34" charset="0"/>
              </a:rPr>
              <a:t>saved through improved productivity after counselling; </a:t>
            </a:r>
            <a:r>
              <a:rPr lang="en-GB" sz="1300" b="1" dirty="0">
                <a:latin typeface="Calibri" pitchFamily="34" charset="0"/>
              </a:rPr>
              <a:t>£80,000 </a:t>
            </a:r>
            <a:r>
              <a:rPr lang="en-GB" sz="1300" dirty="0">
                <a:latin typeface="Calibri" pitchFamily="34" charset="0"/>
              </a:rPr>
              <a:t>saved on health insurance costs for psychological illness</a:t>
            </a:r>
            <a:r>
              <a:rPr lang="en-GB" sz="1300" b="1" dirty="0">
                <a:latin typeface="Calibri" pitchFamily="34" charset="0"/>
              </a:rPr>
              <a:t>. 84%</a:t>
            </a:r>
            <a:r>
              <a:rPr lang="en-GB" sz="1300" dirty="0">
                <a:latin typeface="Calibri" pitchFamily="34" charset="0"/>
              </a:rPr>
              <a:t> of employees proud to work for AstraZeneca and </a:t>
            </a:r>
            <a:r>
              <a:rPr lang="en-GB" sz="1300" b="1" dirty="0">
                <a:latin typeface="Calibri" pitchFamily="34" charset="0"/>
              </a:rPr>
              <a:t>82% </a:t>
            </a:r>
            <a:r>
              <a:rPr lang="en-GB" sz="1300" dirty="0">
                <a:latin typeface="Calibri" pitchFamily="34" charset="0"/>
              </a:rPr>
              <a:t>would recommend the company as a good place to work (</a:t>
            </a:r>
            <a:r>
              <a:rPr lang="en-GB" sz="1300" dirty="0">
                <a:latin typeface="Calibri" pitchFamily="34" charset="0"/>
                <a:hlinkClick r:id="rId2"/>
              </a:rPr>
              <a:t>http://www.dwp.gov.uk/docs/hwwb-healthy-people-healthy-profits.pdf</a:t>
            </a:r>
            <a:r>
              <a:rPr lang="en-GB" sz="1300" dirty="0">
                <a:latin typeface="Calibri" pitchFamily="34" charset="0"/>
              </a:rPr>
              <a:t>)</a:t>
            </a:r>
          </a:p>
          <a:p>
            <a:pPr>
              <a:buClr>
                <a:srgbClr val="15864F"/>
              </a:buClr>
              <a:buFont typeface="Arial" charset="0"/>
              <a:buChar char="•"/>
            </a:pPr>
            <a:endParaRPr lang="en-GB" sz="1300" dirty="0">
              <a:latin typeface="Calibri" pitchFamily="34" charset="0"/>
            </a:endParaRPr>
          </a:p>
          <a:p>
            <a:pPr>
              <a:buClr>
                <a:srgbClr val="15864F"/>
              </a:buClr>
              <a:buFont typeface="Arial" charset="0"/>
              <a:buChar char="•"/>
            </a:pPr>
            <a:r>
              <a:rPr lang="en-GB" sz="1300" b="1" dirty="0">
                <a:latin typeface="Calibri" pitchFamily="34" charset="0"/>
              </a:rPr>
              <a:t>British Library </a:t>
            </a:r>
            <a:r>
              <a:rPr lang="en-GB" sz="1300" dirty="0">
                <a:latin typeface="Calibri" pitchFamily="34" charset="0"/>
              </a:rPr>
              <a:t>- Over a two year period: Absence dropped from </a:t>
            </a:r>
            <a:r>
              <a:rPr lang="en-GB" sz="1300" b="1" dirty="0">
                <a:latin typeface="Calibri" pitchFamily="34" charset="0"/>
              </a:rPr>
              <a:t>10.2 t</a:t>
            </a:r>
            <a:r>
              <a:rPr lang="en-GB" sz="1300" dirty="0">
                <a:latin typeface="Calibri" pitchFamily="34" charset="0"/>
              </a:rPr>
              <a:t>o </a:t>
            </a:r>
            <a:r>
              <a:rPr lang="en-GB" sz="1300" b="1" dirty="0">
                <a:latin typeface="Calibri" pitchFamily="34" charset="0"/>
              </a:rPr>
              <a:t>7.5 </a:t>
            </a:r>
            <a:r>
              <a:rPr lang="en-GB" sz="1300" dirty="0">
                <a:latin typeface="Calibri" pitchFamily="34" charset="0"/>
              </a:rPr>
              <a:t>days per annum; Cost of absence dropped </a:t>
            </a:r>
            <a:r>
              <a:rPr lang="en-GB" sz="1300" b="1" dirty="0">
                <a:latin typeface="Calibri" pitchFamily="34" charset="0"/>
              </a:rPr>
              <a:t>11%</a:t>
            </a:r>
            <a:r>
              <a:rPr lang="en-GB" sz="1300" dirty="0">
                <a:latin typeface="Calibri" pitchFamily="34" charset="0"/>
              </a:rPr>
              <a:t> (£160K per annum); Staff turnover was halved from </a:t>
            </a:r>
            <a:r>
              <a:rPr lang="en-GB" sz="1300" b="1" dirty="0">
                <a:latin typeface="Calibri" pitchFamily="34" charset="0"/>
              </a:rPr>
              <a:t>12%</a:t>
            </a:r>
            <a:r>
              <a:rPr lang="en-GB" sz="1300" dirty="0">
                <a:latin typeface="Calibri" pitchFamily="34" charset="0"/>
              </a:rPr>
              <a:t> to </a:t>
            </a:r>
            <a:r>
              <a:rPr lang="en-GB" sz="1300" b="1" dirty="0">
                <a:latin typeface="Calibri" pitchFamily="34" charset="0"/>
              </a:rPr>
              <a:t>6%</a:t>
            </a:r>
            <a:r>
              <a:rPr lang="en-GB" sz="1300" dirty="0">
                <a:latin typeface="Calibri" pitchFamily="34" charset="0"/>
              </a:rPr>
              <a:t>; Performance management results increased from 86%  to 98%. (</a:t>
            </a:r>
            <a:r>
              <a:rPr lang="en-GB" sz="1300" dirty="0">
                <a:latin typeface="Calibri" pitchFamily="34" charset="0"/>
                <a:hlinkClick r:id="rId2"/>
              </a:rPr>
              <a:t>http://www.dwp.gov.uk/docs/hwwb-healthy-people-healthy-profits.pdf</a:t>
            </a:r>
            <a:r>
              <a:rPr lang="en-GB" sz="1300" dirty="0">
                <a:latin typeface="Calibri" pitchFamily="34" charset="0"/>
              </a:rPr>
              <a:t>)</a:t>
            </a:r>
          </a:p>
          <a:p>
            <a:endParaRPr lang="en-GB" sz="1300" dirty="0">
              <a:latin typeface="Calibri" pitchFamily="34" charset="0"/>
            </a:endParaRPr>
          </a:p>
          <a:p>
            <a:pPr marL="571500" lvl="1" indent="-190500">
              <a:buClr>
                <a:srgbClr val="15864F"/>
              </a:buClr>
            </a:pPr>
            <a:endParaRPr lang="en-GB" sz="1300" dirty="0">
              <a:latin typeface="Calibri" pitchFamily="34" charset="0"/>
            </a:endParaRPr>
          </a:p>
          <a:p>
            <a:pPr marL="571500" lvl="1" indent="-190500">
              <a:buClr>
                <a:srgbClr val="15864F"/>
              </a:buClr>
              <a:buFont typeface="Wingdings" pitchFamily="2" charset="2"/>
              <a:buChar char="§"/>
            </a:pPr>
            <a:endParaRPr lang="en-GB" sz="1300" dirty="0">
              <a:latin typeface="Calibri" pitchFamily="34" charset="0"/>
            </a:endParaRPr>
          </a:p>
          <a:p>
            <a:pPr marL="571500" lvl="1" indent="-190500">
              <a:buClr>
                <a:srgbClr val="15864F"/>
              </a:buClr>
            </a:pPr>
            <a:endParaRPr lang="en-GB" sz="1300" dirty="0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600" dirty="0">
                <a:latin typeface="Calibri" pitchFamily="34" charset="0"/>
              </a:rPr>
              <a:t>What interventions can organisations make to support health and well being?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en-GB" sz="1400" b="1" dirty="0">
                <a:latin typeface="Calibri" pitchFamily="34" charset="0"/>
              </a:rPr>
              <a:t>	</a:t>
            </a:r>
            <a:r>
              <a:rPr lang="en-GB" sz="1800" b="1" dirty="0">
                <a:latin typeface="Calibri" pitchFamily="34" charset="0"/>
              </a:rPr>
              <a:t>Get the basics right</a:t>
            </a:r>
            <a:r>
              <a:rPr lang="en-GB" sz="1400" b="1" dirty="0">
                <a:latin typeface="Calibri" pitchFamily="34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b="1" dirty="0">
              <a:latin typeface="Calibri" pitchFamily="34" charset="0"/>
            </a:endParaRPr>
          </a:p>
          <a:p>
            <a:pPr eaLnBrk="1" hangingPunct="1">
              <a:defRPr/>
            </a:pPr>
            <a:r>
              <a:rPr lang="en-GB" sz="1400" dirty="0">
                <a:latin typeface="Calibri" pitchFamily="34" charset="0"/>
              </a:rPr>
              <a:t>Unilever and </a:t>
            </a:r>
            <a:r>
              <a:rPr lang="en-GB" sz="1400" dirty="0" err="1">
                <a:latin typeface="Calibri" pitchFamily="34" charset="0"/>
              </a:rPr>
              <a:t>L’O’real</a:t>
            </a:r>
            <a:r>
              <a:rPr lang="en-GB" sz="1400" dirty="0">
                <a:latin typeface="Calibri" pitchFamily="34" charset="0"/>
              </a:rPr>
              <a:t> have moved printers further away from desks (or to the next floor up) and reduced fatty foods and portion sizes in the canteen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defRPr/>
            </a:pPr>
            <a:r>
              <a:rPr lang="en-GB" sz="1400" dirty="0">
                <a:latin typeface="Calibri" pitchFamily="34" charset="0"/>
              </a:rPr>
              <a:t>According to People Management Magazine 80% of staff in firms with more than 50 people thought a lack of changing and showering  facilities was the biggest barrier to getting fit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defRPr/>
            </a:pPr>
            <a:r>
              <a:rPr lang="en-GB" sz="1400" dirty="0">
                <a:latin typeface="Calibri" pitchFamily="34" charset="0"/>
              </a:rPr>
              <a:t>Irish utility provider ESB saw membership of their cycle-to-work scheme grow to 225 people after adding new showers. It also has it’s own fleet of Boris-style bikes that staff can pedal for free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defRPr/>
            </a:pPr>
            <a:r>
              <a:rPr lang="en-GB" sz="1400" dirty="0">
                <a:latin typeface="Calibri" pitchFamily="34" charset="0"/>
              </a:rPr>
              <a:t>Staff at the University of York who surrender their parking permits, or don’t renew them in April 2013, will be given a voucher to the value of £40 to spend at a local bike shop.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defRPr/>
            </a:pPr>
            <a:r>
              <a:rPr lang="en-GB" sz="1400" dirty="0">
                <a:latin typeface="Calibri" pitchFamily="34" charset="0"/>
              </a:rPr>
              <a:t>IBM employees are eligible for an annual allowance to eat healthily or exercise more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defRPr/>
            </a:pPr>
            <a:r>
              <a:rPr lang="en-GB" sz="1400" dirty="0">
                <a:latin typeface="Calibri" pitchFamily="34" charset="0"/>
              </a:rPr>
              <a:t>For Cambridge University Hospitals NHS Foundation Trust, provision of cycle racks is a simple but cheap way of boosting cycling: it is adding 500 new cycle spaces in the next two years</a:t>
            </a:r>
          </a:p>
          <a:p>
            <a:pPr eaLnBrk="1" hangingPunct="1"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dirty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b="1" dirty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14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600" dirty="0">
                <a:latin typeface="Calibri" pitchFamily="34" charset="0"/>
              </a:rPr>
              <a:t>What interventions can organisations make to support health and well being?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b="1" dirty="0" smtClean="0">
                <a:effectLst/>
                <a:latin typeface="Calibri" pitchFamily="34" charset="0"/>
              </a:rPr>
              <a:t>Think outside the box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Marketing Agency Momentum allows staff to hold brainstorming meetings walking along the Thames, and claims it has gained £842,000 in annual billable time as a result, and boosted win rates for pitches</a:t>
            </a:r>
          </a:p>
          <a:p>
            <a:pPr eaLnBrk="1" hangingPunct="1">
              <a:lnSpc>
                <a:spcPct val="80000"/>
              </a:lnSpc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Volkswagen recently announced that it would be ending the forwarding of out of hours emails to staff with </a:t>
            </a:r>
            <a:r>
              <a:rPr lang="en-GB" sz="1400" dirty="0" err="1" smtClean="0">
                <a:effectLst/>
                <a:latin typeface="Calibri" pitchFamily="34" charset="0"/>
              </a:rPr>
              <a:t>BlackBerrys</a:t>
            </a:r>
            <a:r>
              <a:rPr lang="en-GB" sz="1400" dirty="0" smtClean="0">
                <a:effectLst/>
                <a:latin typeface="Calibri" pitchFamily="34" charset="0"/>
              </a:rPr>
              <a:t> with a view to reducing workload and stress levels</a:t>
            </a:r>
          </a:p>
          <a:p>
            <a:pPr eaLnBrk="1" hangingPunct="1">
              <a:lnSpc>
                <a:spcPct val="80000"/>
              </a:lnSpc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Industrial giant Henkel announced an “amnesty” banning E-mails between Christmas and New Year</a:t>
            </a:r>
          </a:p>
          <a:p>
            <a:pPr eaLnBrk="1" hangingPunct="1">
              <a:lnSpc>
                <a:spcPct val="80000"/>
              </a:lnSpc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Furniture manufacturer Kimball International - half of its 60 head office staff work on the companies patented treadmill desks (6 hours a day of sitting increases overall death rates by 20% for men says the American Cancer Society)</a:t>
            </a:r>
          </a:p>
          <a:p>
            <a:pPr eaLnBrk="1" hangingPunct="1">
              <a:lnSpc>
                <a:spcPct val="80000"/>
              </a:lnSpc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Creative Agency Sapient Nitro part-subsidises yoga sessions for its staff, who pay only £2.50 </a:t>
            </a:r>
          </a:p>
          <a:p>
            <a:pPr eaLnBrk="1" hangingPunct="1">
              <a:lnSpc>
                <a:spcPct val="80000"/>
              </a:lnSpc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Red Bull provides free massages</a:t>
            </a:r>
          </a:p>
          <a:p>
            <a:pPr eaLnBrk="1" hangingPunct="1">
              <a:lnSpc>
                <a:spcPct val="80000"/>
              </a:lnSpc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Royal Marsden Hospital lets staff </a:t>
            </a:r>
            <a:r>
              <a:rPr lang="en-GB" sz="1400" dirty="0" err="1" smtClean="0">
                <a:effectLst/>
                <a:latin typeface="Calibri" pitchFamily="34" charset="0"/>
              </a:rPr>
              <a:t>chillax</a:t>
            </a:r>
            <a:r>
              <a:rPr lang="en-GB" sz="1400" dirty="0" smtClean="0">
                <a:effectLst/>
                <a:latin typeface="Calibri" pitchFamily="34" charset="0"/>
              </a:rPr>
              <a:t> with aromatherapy and reflexology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400" dirty="0" smtClean="0">
                <a:effectLst/>
                <a:latin typeface="Calibri" pitchFamily="34" charset="0"/>
              </a:rPr>
              <a:t>The National Hypnotherapy Society has its own office dog and is taken for walks by workers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400" dirty="0" smtClean="0">
              <a:effectLst/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200" dirty="0" smtClean="0">
              <a:effectLst/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Calibri" pitchFamily="34" charset="0"/>
              </a:rPr>
              <a:t>HR provide the tools, support and guidance for managers and employees</a:t>
            </a:r>
          </a:p>
          <a:p>
            <a:r>
              <a:rPr lang="en-GB" sz="2400" dirty="0" smtClean="0">
                <a:latin typeface="Calibri" pitchFamily="34" charset="0"/>
              </a:rPr>
              <a:t>By taking proactive measures to educate staff on key health issues and by encouraging them to take responsibility for their own well being can help to reduce sickness </a:t>
            </a:r>
            <a:r>
              <a:rPr lang="en-GB" sz="2400" dirty="0" err="1" smtClean="0">
                <a:latin typeface="Calibri" pitchFamily="34" charset="0"/>
              </a:rPr>
              <a:t>absnece</a:t>
            </a:r>
            <a:r>
              <a:rPr lang="en-GB" sz="2400" dirty="0" smtClean="0">
                <a:latin typeface="Calibri" pitchFamily="34" charset="0"/>
              </a:rPr>
              <a:t> and can result in a more engaged and productive workforce</a:t>
            </a:r>
          </a:p>
          <a:p>
            <a:r>
              <a:rPr lang="en-GB" sz="2400" dirty="0" smtClean="0">
                <a:latin typeface="Calibri" pitchFamily="34" charset="0"/>
              </a:rPr>
              <a:t>Occupational Health specialists provide specific medical support</a:t>
            </a:r>
          </a:p>
          <a:p>
            <a:r>
              <a:rPr lang="en-GB" sz="2400" dirty="0" smtClean="0">
                <a:latin typeface="Calibri" pitchFamily="34" charset="0"/>
              </a:rPr>
              <a:t>This can be complemented by a range of staff benefits and people management activities</a:t>
            </a:r>
          </a:p>
          <a:p>
            <a:endParaRPr lang="en-GB" dirty="0">
              <a:latin typeface="Calibri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 smtClean="0">
                <a:latin typeface="Calibri" pitchFamily="34" charset="0"/>
              </a:rPr>
              <a:t/>
            </a:r>
            <a:br>
              <a:rPr lang="en-GB" sz="2700" dirty="0" smtClean="0">
                <a:latin typeface="Calibri" pitchFamily="34" charset="0"/>
              </a:rPr>
            </a:br>
            <a:r>
              <a:rPr lang="en-GB" sz="2700" dirty="0" smtClean="0">
                <a:latin typeface="Calibri" pitchFamily="34" charset="0"/>
              </a:rPr>
              <a:t>What is the role of HR in the context of organisational well-being?</a:t>
            </a:r>
            <a:r>
              <a:rPr lang="en-GB" dirty="0" smtClean="0">
                <a:latin typeface="Calibri" pitchFamily="34" charset="0"/>
              </a:rPr>
              <a:t/>
            </a:r>
            <a:br>
              <a:rPr lang="en-GB" dirty="0" smtClean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Calibri" pitchFamily="34" charset="0"/>
              </a:rPr>
              <a:t>Why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</a:rPr>
              <a:t>Good People Management – to be a good employer you must be able to support your staff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Employers have a duty of care to their staff. Health and Safety legislation ensures that workers have the right to work in a safe environment where risks to health and well being are considered and dealt with efficiently</a:t>
            </a:r>
            <a:endParaRPr lang="en-GB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65091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alibri" pitchFamily="34" charset="0"/>
              </a:rPr>
              <a:t>Managing and Supporting Employees Experiencing Domestic Abuse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</a:rPr>
              <a:t>This is a report launched in March 2013 by the Equality and Human Rights Commission in partnership with the CIPD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The guidance aims to enable employers to develop a domestic abuse workplace policy and to provide advice for managers on how to manage and support an employee suffering from domestic abuse</a:t>
            </a:r>
            <a:endParaRPr lang="en-GB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5867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Calibri" pitchFamily="34" charset="0"/>
              </a:rPr>
              <a:t>Why is this relevant?</a:t>
            </a:r>
            <a:endParaRPr lang="en-GB" sz="36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</a:rPr>
              <a:t>Domestic abuse not only impacts the well being of women it also impacts the financial strength and success of the companies they work for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75% of people experiencing domestic abuse are targeted at work – via work email / phones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Using work resources to harass and threaten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1 in 4 women will experience domestic abuse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773881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Calibri" pitchFamily="34" charset="0"/>
              </a:rPr>
              <a:t>The Business Case…</a:t>
            </a:r>
            <a:endParaRPr lang="en-GB" sz="36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</a:rPr>
              <a:t>Supporting staff experiencing domestic abuse makes business sense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It is a reflection of good management practice but also Corporate Social Responsibility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In England and Wales £1.9 billion a year (</a:t>
            </a:r>
            <a:r>
              <a:rPr lang="en-GB" dirty="0" err="1">
                <a:latin typeface="Calibri" pitchFamily="34" charset="0"/>
              </a:rPr>
              <a:t>W</a:t>
            </a:r>
            <a:r>
              <a:rPr lang="en-GB" dirty="0" err="1" smtClean="0">
                <a:latin typeface="Calibri" pitchFamily="34" charset="0"/>
              </a:rPr>
              <a:t>alby</a:t>
            </a:r>
            <a:r>
              <a:rPr lang="en-GB" dirty="0" smtClean="0">
                <a:latin typeface="Calibri" pitchFamily="34" charset="0"/>
              </a:rPr>
              <a:t> 2009) in economic output is lost due to decreased productivity, unplanned absences, lost wages and sick pay</a:t>
            </a:r>
            <a:endParaRPr lang="en-GB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7127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539552" y="228918"/>
            <a:ext cx="8147248" cy="607793"/>
          </a:xfrm>
        </p:spPr>
        <p:txBody>
          <a:bodyPr>
            <a:normAutofit fontScale="90000"/>
          </a:bodyPr>
          <a:lstStyle/>
          <a:p>
            <a:endParaRPr lang="en-GB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None/>
            </a:pP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Continued…</a:t>
            </a:r>
          </a:p>
          <a:p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Domestic abuse causes employees to be distracted at work, arrive late, leave early or be completely absent, it also increases employee turnover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The impact on colleagues – providing emotional support, can be subject to harassment also,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The report indicates that introducing workplace policy and practice is a good investment to retain skilled and experienced staff</a:t>
            </a:r>
            <a:endParaRPr lang="en-GB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903484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Calibri" pitchFamily="34" charset="0"/>
              </a:rPr>
              <a:t>Case Study: The Co-operative Group</a:t>
            </a:r>
            <a:endParaRPr lang="en-GB" sz="36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Calibri" pitchFamily="34" charset="0"/>
              </a:rPr>
              <a:t>In 2008 The Co-operative Group implemented a domestic abuse workplace policy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Posters and information were distributed at head office and branches 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Since the launch of the policy it has been used by a number of employees. Feedback indicates that the commitment to staff well being was received positively 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Good PR for The Co-operative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2534276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Calibri" pitchFamily="34" charset="0"/>
              </a:rPr>
              <a:t>In Summary…</a:t>
            </a:r>
            <a:endParaRPr lang="en-GB" sz="36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Calibri" pitchFamily="34" charset="0"/>
              </a:rPr>
              <a:t>HR provide tools, guidance and support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Add value to organisational well being by bringing HR expertise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Support business objectives </a:t>
            </a:r>
            <a:r>
              <a:rPr lang="en-GB" dirty="0" err="1" smtClean="0">
                <a:latin typeface="Calibri" pitchFamily="34" charset="0"/>
              </a:rPr>
              <a:t>eg</a:t>
            </a:r>
            <a:r>
              <a:rPr lang="en-GB" dirty="0" smtClean="0">
                <a:latin typeface="Calibri" pitchFamily="34" charset="0"/>
              </a:rPr>
              <a:t>. absence and productivity targets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Increase engagement and commitment</a:t>
            </a:r>
          </a:p>
          <a:p>
            <a:pPr>
              <a:buNone/>
            </a:pPr>
            <a:endParaRPr lang="en-GB" dirty="0" smtClean="0">
              <a:latin typeface="Calibri" pitchFamily="34" charset="0"/>
            </a:endParaRPr>
          </a:p>
          <a:p>
            <a:r>
              <a:rPr lang="en-GB" dirty="0" smtClean="0">
                <a:latin typeface="Calibri" pitchFamily="34" charset="0"/>
              </a:rPr>
              <a:t>Supporting the employer duty of care and Health and Safety at work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465814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128</TotalTime>
  <Words>1407</Words>
  <Application>Microsoft Office PowerPoint</Application>
  <PresentationFormat>On-screen Show (4:3)</PresentationFormat>
  <Paragraphs>158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Concourse</vt:lpstr>
      <vt:lpstr>Employee Wellbeing</vt:lpstr>
      <vt:lpstr> What is Wellbeing? </vt:lpstr>
      <vt:lpstr>Factors that affect wellbeing </vt:lpstr>
      <vt:lpstr>In more detail this involves…… </vt:lpstr>
      <vt:lpstr> What are the risks associated with lack of employee wellbeing? </vt:lpstr>
      <vt:lpstr>Risks continued…</vt:lpstr>
      <vt:lpstr>Risks …</vt:lpstr>
      <vt:lpstr>Why should a business invest in employee well being?</vt:lpstr>
      <vt:lpstr>What interventions can organisations make to support health and well being?</vt:lpstr>
      <vt:lpstr>What interventions can organisations make to support health and well being?</vt:lpstr>
      <vt:lpstr> What is the role of HR in the context of organisational well-being? </vt:lpstr>
      <vt:lpstr>Why?</vt:lpstr>
      <vt:lpstr>Managing and Supporting Employees Experiencing Domestic Abuse</vt:lpstr>
      <vt:lpstr>Why is this relevant?</vt:lpstr>
      <vt:lpstr>The Business Case…</vt:lpstr>
      <vt:lpstr>Slide 16</vt:lpstr>
      <vt:lpstr>Case Study: The Co-operative Group</vt:lpstr>
      <vt:lpstr>In Summary…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Wellbeing</dc:title>
  <dc:creator>Amanda</dc:creator>
  <cp:lastModifiedBy>Samantha Morgan</cp:lastModifiedBy>
  <cp:revision>14</cp:revision>
  <dcterms:created xsi:type="dcterms:W3CDTF">2013-04-16T19:06:00Z</dcterms:created>
  <dcterms:modified xsi:type="dcterms:W3CDTF">2013-05-01T13:41:14Z</dcterms:modified>
</cp:coreProperties>
</file>