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4597D9-0A9B-4E14-82AF-E0586E0C8A65}" v="254" dt="2025-11-09T00:20:08.1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4" autoAdjust="0"/>
    <p:restoredTop sz="96901" autoAdjust="0"/>
  </p:normalViewPr>
  <p:slideViewPr>
    <p:cSldViewPr snapToGrid="0">
      <p:cViewPr varScale="1">
        <p:scale>
          <a:sx n="144" d="100"/>
          <a:sy n="144" d="100"/>
        </p:scale>
        <p:origin x="150" y="366"/>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0924F-9BFA-4247-8F88-8E3E8CC1B9B5}" type="datetimeFigureOut">
              <a:rPr lang="en-GB" smtClean="0"/>
              <a:t>08/11/2025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6C7A66-E2E6-42CE-BF39-FDE627FF1550}" type="slidenum">
              <a:rPr lang="en-GB" smtClean="0"/>
              <a:t>‹#›</a:t>
            </a:fld>
            <a:endParaRPr lang="en-GB"/>
          </a:p>
        </p:txBody>
      </p:sp>
    </p:spTree>
    <p:extLst>
      <p:ext uri="{BB962C8B-B14F-4D97-AF65-F5344CB8AC3E}">
        <p14:creationId xmlns:p14="http://schemas.microsoft.com/office/powerpoint/2010/main" val="686168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76C7A66-E2E6-42CE-BF39-FDE627FF1550}" type="slidenum">
              <a:rPr lang="en-GB" smtClean="0"/>
              <a:t>1</a:t>
            </a:fld>
            <a:endParaRPr lang="en-GB"/>
          </a:p>
        </p:txBody>
      </p:sp>
    </p:spTree>
    <p:extLst>
      <p:ext uri="{BB962C8B-B14F-4D97-AF65-F5344CB8AC3E}">
        <p14:creationId xmlns:p14="http://schemas.microsoft.com/office/powerpoint/2010/main" val="368244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innovation I’ll be evaluating today is the NHS App; this is a free digital app launched by NHS England, which aims to be a central point for a range of health services. This is a major step forwards in the NHS’s long term goal of a “Digital first primary care”.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this presentation, I’ll use a SWOT analysis (</a:t>
            </a:r>
            <a:r>
              <a:rPr lang="en-GB" b="1" dirty="0"/>
              <a:t>S</a:t>
            </a:r>
            <a:r>
              <a:rPr lang="en-GB" dirty="0"/>
              <a:t>trengths – pros, </a:t>
            </a:r>
            <a:r>
              <a:rPr lang="en-GB" b="1" dirty="0"/>
              <a:t>W</a:t>
            </a:r>
            <a:r>
              <a:rPr lang="en-GB" dirty="0"/>
              <a:t>eaknesses – cons, </a:t>
            </a:r>
            <a:r>
              <a:rPr lang="en-GB" b="1" dirty="0"/>
              <a:t>O</a:t>
            </a:r>
            <a:r>
              <a:rPr lang="en-GB" dirty="0"/>
              <a:t>pportunities – what be improved and </a:t>
            </a:r>
            <a:r>
              <a:rPr lang="en-GB" b="1" dirty="0"/>
              <a:t>T</a:t>
            </a:r>
            <a:r>
              <a:rPr lang="en-GB" dirty="0"/>
              <a:t>hreats – risks and barriers) to evaluate the app and its impact, with specific focus on impact on service deliverability and impact on service users.</a:t>
            </a:r>
            <a:br>
              <a:rPr lang="en-GB" dirty="0"/>
            </a:br>
            <a:br>
              <a:rPr lang="en-GB" dirty="0"/>
            </a:br>
            <a:r>
              <a:rPr lang="en-GB" dirty="0"/>
              <a:t>Ill start by explaining the app and its core functionality to assess its impact supported by evidence and relevant policy and conclude with a set of recommendations</a:t>
            </a:r>
          </a:p>
        </p:txBody>
      </p:sp>
      <p:sp>
        <p:nvSpPr>
          <p:cNvPr id="4" name="Slide Number Placeholder 3"/>
          <p:cNvSpPr>
            <a:spLocks noGrp="1"/>
          </p:cNvSpPr>
          <p:nvPr>
            <p:ph type="sldNum" sz="quarter" idx="5"/>
          </p:nvPr>
        </p:nvSpPr>
        <p:spPr/>
        <p:txBody>
          <a:bodyPr/>
          <a:lstStyle/>
          <a:p>
            <a:fld id="{276C7A66-E2E6-42CE-BF39-FDE627FF1550}" type="slidenum">
              <a:rPr lang="en-GB" smtClean="0"/>
              <a:t>2</a:t>
            </a:fld>
            <a:endParaRPr lang="en-GB"/>
          </a:p>
        </p:txBody>
      </p:sp>
    </p:spTree>
    <p:extLst>
      <p:ext uri="{BB962C8B-B14F-4D97-AF65-F5344CB8AC3E}">
        <p14:creationId xmlns:p14="http://schemas.microsoft.com/office/powerpoint/2010/main" val="3298217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NHS App is a national platform developed by NHS England in 2018 to help patients manage their healthcare through a central app on their phone. Some of its core features include the ability to book or cancel appointments, order repeat prescription, access NHS 111 services and view GP records. (NHS, 2025). Patients can update preferences such as organ donation and health alerts. It also includes dynamic features such as the </a:t>
            </a:r>
            <a:r>
              <a:rPr lang="en-GB" b="1" dirty="0"/>
              <a:t>COVID Pass</a:t>
            </a:r>
            <a:r>
              <a:rPr lang="en-GB" dirty="0"/>
              <a:t> during the pandemic (NHS Digital, 2025).</a:t>
            </a:r>
          </a:p>
          <a:p>
            <a:endParaRPr lang="en-GB" dirty="0"/>
          </a:p>
          <a:p>
            <a:r>
              <a:rPr lang="en-GB" dirty="0"/>
              <a:t>The app was developed in line with the NHS long terms plan commitment  to a digital first approach. The aim is to reduce pressure on front-desk staff while giving penitents more control over their care. In theory it streamlines the process and reduces resources needed, however its actual implementation has had mixed results</a:t>
            </a:r>
          </a:p>
          <a:p>
            <a:endParaRPr lang="en-GB" dirty="0"/>
          </a:p>
          <a:p>
            <a:endParaRPr lang="en-GB" dirty="0"/>
          </a:p>
          <a:p>
            <a:endParaRPr lang="en-GB" dirty="0"/>
          </a:p>
          <a:p>
            <a:r>
              <a:rPr lang="en-GB" dirty="0"/>
              <a:t>NHS (2025) </a:t>
            </a:r>
            <a:r>
              <a:rPr lang="en-GB" i="1" dirty="0"/>
              <a:t>NHS Long Term Plan</a:t>
            </a:r>
            <a:r>
              <a:rPr lang="en-GB" dirty="0"/>
              <a:t>.</a:t>
            </a:r>
          </a:p>
          <a:p>
            <a:r>
              <a:rPr lang="en-GB" dirty="0"/>
              <a:t>NHS Digital (2025) </a:t>
            </a:r>
            <a:r>
              <a:rPr lang="en-GB" i="1" dirty="0"/>
              <a:t>NHS App Management Information</a:t>
            </a:r>
            <a:r>
              <a:rPr lang="en-GB" dirty="0"/>
              <a:t>.</a:t>
            </a:r>
          </a:p>
          <a:p>
            <a:r>
              <a:rPr lang="en-GB" dirty="0"/>
              <a:t>NHS England (2025) </a:t>
            </a:r>
            <a:r>
              <a:rPr lang="en-GB" i="1" dirty="0"/>
              <a:t>Modern General Practice Model</a:t>
            </a:r>
            <a:r>
              <a:rPr lang="en-GB" dirty="0"/>
              <a:t>.</a:t>
            </a:r>
          </a:p>
          <a:p>
            <a:endParaRPr lang="en-GB" dirty="0"/>
          </a:p>
        </p:txBody>
      </p:sp>
      <p:sp>
        <p:nvSpPr>
          <p:cNvPr id="4" name="Slide Number Placeholder 3"/>
          <p:cNvSpPr>
            <a:spLocks noGrp="1"/>
          </p:cNvSpPr>
          <p:nvPr>
            <p:ph type="sldNum" sz="quarter" idx="5"/>
          </p:nvPr>
        </p:nvSpPr>
        <p:spPr/>
        <p:txBody>
          <a:bodyPr/>
          <a:lstStyle/>
          <a:p>
            <a:fld id="{276C7A66-E2E6-42CE-BF39-FDE627FF1550}" type="slidenum">
              <a:rPr lang="en-GB" smtClean="0"/>
              <a:t>3</a:t>
            </a:fld>
            <a:endParaRPr lang="en-GB"/>
          </a:p>
        </p:txBody>
      </p:sp>
    </p:spTree>
    <p:extLst>
      <p:ext uri="{BB962C8B-B14F-4D97-AF65-F5344CB8AC3E}">
        <p14:creationId xmlns:p14="http://schemas.microsoft.com/office/powerpoint/2010/main" val="3616183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NHS App has been successful since its deployment back in 2018 with key strengths in efficiency and cost saving potential as statistics from NHS England and the NHS App case study suggested</a:t>
            </a:r>
          </a:p>
          <a:p>
            <a:endParaRPr lang="en-GB" dirty="0"/>
          </a:p>
          <a:p>
            <a:r>
              <a:rPr lang="en-GB" dirty="0"/>
              <a:t>According to NHS England 622 Million pounds was saved by preventing 1.5M million appointments, this means 5.7 million staff hours was saved from time used for admin tasks such as rescheduling and wasted clinic time.</a:t>
            </a:r>
          </a:p>
          <a:p>
            <a:endParaRPr lang="en-GB" dirty="0"/>
          </a:p>
          <a:p>
            <a:r>
              <a:rPr lang="en-GB" b="0" dirty="0"/>
              <a:t>While its prescription service processed over 66 million orders between 2018 to 2023. This saved on average 3 mins for admin staff, and 18 mins for patients waiting in long queues.</a:t>
            </a:r>
          </a:p>
          <a:p>
            <a:endParaRPr lang="en-GB" b="0" dirty="0"/>
          </a:p>
          <a:p>
            <a:r>
              <a:rPr lang="en-GB" b="0" dirty="0"/>
              <a:t>This supports the NHS’s Modern General Practice Model of optimising content channels as shown by the significant time savings for staff and patients by its centralised design</a:t>
            </a:r>
          </a:p>
        </p:txBody>
      </p:sp>
      <p:sp>
        <p:nvSpPr>
          <p:cNvPr id="4" name="Slide Number Placeholder 3"/>
          <p:cNvSpPr>
            <a:spLocks noGrp="1"/>
          </p:cNvSpPr>
          <p:nvPr>
            <p:ph type="sldNum" sz="quarter" idx="5"/>
          </p:nvPr>
        </p:nvSpPr>
        <p:spPr/>
        <p:txBody>
          <a:bodyPr/>
          <a:lstStyle/>
          <a:p>
            <a:fld id="{276C7A66-E2E6-42CE-BF39-FDE627FF1550}" type="slidenum">
              <a:rPr lang="en-GB" smtClean="0"/>
              <a:t>4</a:t>
            </a:fld>
            <a:endParaRPr lang="en-GB"/>
          </a:p>
        </p:txBody>
      </p:sp>
    </p:spTree>
    <p:extLst>
      <p:ext uri="{BB962C8B-B14F-4D97-AF65-F5344CB8AC3E}">
        <p14:creationId xmlns:p14="http://schemas.microsoft.com/office/powerpoint/2010/main" val="1518765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Now, from a patient's standpoint the NHS App has various strengths as it improves autonomy and enhances engagement, especially with long term conditions. Patients can view test results, GP notes and their medical history, this can help prepare patients for appointments, so are able to better explain their concerns as highlighted by Reidy et al. (2025).</a:t>
            </a:r>
          </a:p>
          <a:p>
            <a:r>
              <a:rPr lang="en-GB" sz="1200" kern="1200" dirty="0">
                <a:solidFill>
                  <a:schemeClr val="tx1"/>
                </a:solidFill>
                <a:effectLst/>
                <a:latin typeface="+mn-lt"/>
                <a:ea typeface="+mn-ea"/>
                <a:cs typeface="+mn-cs"/>
              </a:rPr>
              <a:t>The app makes care convenient and flexible which the traditional services lack. For example, patients don’t need to call in during work hours, avoiding the notorious 8 am queues, and allows for treatment to work around the patient's schedule – a point raised by Patient Coalition in 2024.</a:t>
            </a:r>
          </a:p>
          <a:p>
            <a:r>
              <a:rPr lang="en-GB" sz="1200" kern="1200" dirty="0">
                <a:solidFill>
                  <a:schemeClr val="tx1"/>
                </a:solidFill>
                <a:effectLst/>
                <a:latin typeface="+mn-lt"/>
                <a:ea typeface="+mn-ea"/>
                <a:cs typeface="+mn-cs"/>
              </a:rPr>
              <a:t>Overall, 81% found the app was easy to use and 70% felt the app had meaningful impact to their care (Patient Coalition, 2024). With this the NHS app was able to provide an Enhanced </a:t>
            </a:r>
            <a:r>
              <a:rPr lang="en-GB" sz="1200" b="1" kern="1200" dirty="0">
                <a:solidFill>
                  <a:schemeClr val="tx1"/>
                </a:solidFill>
                <a:effectLst/>
                <a:latin typeface="+mn-lt"/>
                <a:ea typeface="+mn-ea"/>
                <a:cs typeface="+mn-cs"/>
              </a:rPr>
              <a:t>patient-centred care.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76C7A66-E2E6-42CE-BF39-FDE627FF1550}" type="slidenum">
              <a:rPr lang="en-GB" smtClean="0"/>
              <a:t>5</a:t>
            </a:fld>
            <a:endParaRPr lang="en-GB"/>
          </a:p>
        </p:txBody>
      </p:sp>
    </p:spTree>
    <p:extLst>
      <p:ext uri="{BB962C8B-B14F-4D97-AF65-F5344CB8AC3E}">
        <p14:creationId xmlns:p14="http://schemas.microsoft.com/office/powerpoint/2010/main" val="3594355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Despite its strengths, the NHS App has a lot of system-level weaknesses that holds the app’s potential back</a:t>
            </a:r>
          </a:p>
          <a:p>
            <a:endParaRPr lang="en-GB" dirty="0"/>
          </a:p>
          <a:p>
            <a:r>
              <a:rPr lang="en-GB" dirty="0"/>
              <a:t>The main issue is the postcode lottery, while the app’s interface is standardised, the functionality heavily depends on what local GP practices enable. A survey from the Digital Coalition found that 39% of users </a:t>
            </a:r>
            <a:r>
              <a:rPr lang="en-GB" dirty="0" err="1"/>
              <a:t>coundnt</a:t>
            </a:r>
            <a:r>
              <a:rPr lang="en-GB" dirty="0"/>
              <a:t> access test results, while 36% unable to see medical records. This is not a limitation of the app advertised but due to the local clinic not enabling it.</a:t>
            </a:r>
          </a:p>
          <a:p>
            <a:endParaRPr lang="en-GB" dirty="0"/>
          </a:p>
          <a:p>
            <a:r>
              <a:rPr lang="en-GB" dirty="0"/>
              <a:t>This is partially due to the app running on top of existing infrastructure that is outdated, fragmented and inefficient as noted by the Tony Blair Institute. This means the app in some cases is adding more complexity and work.</a:t>
            </a:r>
          </a:p>
          <a:p>
            <a:endParaRPr lang="en-GB" dirty="0"/>
          </a:p>
          <a:p>
            <a:r>
              <a:rPr lang="en-GB" dirty="0"/>
              <a:t>In practice the NHS app is only automating existing inefficiencies rather than improving the system, a sort of productivity paradox. With workloads being shifted to new tasks such as having to explain to patients misconceptions that come from the increased access to records.</a:t>
            </a:r>
            <a:br>
              <a:rPr lang="en-GB" dirty="0"/>
            </a:br>
            <a:br>
              <a:rPr lang="en-GB" dirty="0"/>
            </a:br>
            <a:r>
              <a:rPr lang="en-GB" dirty="0"/>
              <a:t>Finally, the biggest issue is the lack of standardisation training between clinics, leading to unclear protocols leading to confusion and inconstant implementation as noted by the BJGP.</a:t>
            </a:r>
          </a:p>
        </p:txBody>
      </p:sp>
      <p:sp>
        <p:nvSpPr>
          <p:cNvPr id="4" name="Slide Number Placeholder 3"/>
          <p:cNvSpPr>
            <a:spLocks noGrp="1"/>
          </p:cNvSpPr>
          <p:nvPr>
            <p:ph type="sldNum" sz="quarter" idx="5"/>
          </p:nvPr>
        </p:nvSpPr>
        <p:spPr/>
        <p:txBody>
          <a:bodyPr/>
          <a:lstStyle/>
          <a:p>
            <a:fld id="{276C7A66-E2E6-42CE-BF39-FDE627FF1550}" type="slidenum">
              <a:rPr lang="en-GB" smtClean="0"/>
              <a:t>6</a:t>
            </a:fld>
            <a:endParaRPr lang="en-GB"/>
          </a:p>
        </p:txBody>
      </p:sp>
    </p:spTree>
    <p:extLst>
      <p:ext uri="{BB962C8B-B14F-4D97-AF65-F5344CB8AC3E}">
        <p14:creationId xmlns:p14="http://schemas.microsoft.com/office/powerpoint/2010/main" val="3682779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patient standpoint the app's benefits are not equally distributed. the most major issue being a digital divide. In a study by Zhang in 2023, They found out that in deprived areas there were about 4.3 million fewer downloads highlighting the concern that digital first may increase inequalities in healthcare</a:t>
            </a:r>
          </a:p>
          <a:p>
            <a:r>
              <a:rPr lang="en-GB" dirty="0"/>
              <a:t>This problem is further compounded as minoritized and elderly groups often find the app confusing and hard to use. </a:t>
            </a:r>
          </a:p>
          <a:p>
            <a:r>
              <a:rPr lang="en-GB" dirty="0"/>
              <a:t>Finally as mentioned by Ramasawmy due to the app being digital a stable Internet connection is required with access to a suitable device and decent digital literacy which can be a barrier for some groups.</a:t>
            </a:r>
          </a:p>
          <a:p>
            <a:endParaRPr lang="en-GB" dirty="0"/>
          </a:p>
          <a:p>
            <a:r>
              <a:rPr lang="en-GB" dirty="0"/>
              <a:t>Another concern is older patients, particularly South Asians, there was a heavy reliance on younger, more literate relatives, helping them use the app which introduces privacy concerns as the NHS app uses sensitive medical data.</a:t>
            </a:r>
          </a:p>
          <a:p>
            <a:endParaRPr lang="en-GB" dirty="0"/>
          </a:p>
          <a:p>
            <a:r>
              <a:rPr lang="en-GB" dirty="0"/>
              <a:t>Lastly the app has access ability design flows such as small fonts and poor touch navigation which can make using the app difficult for patients with visual or physical imparity‘s making it difficult to use independently.</a:t>
            </a:r>
          </a:p>
        </p:txBody>
      </p:sp>
      <p:sp>
        <p:nvSpPr>
          <p:cNvPr id="4" name="Slide Number Placeholder 3"/>
          <p:cNvSpPr>
            <a:spLocks noGrp="1"/>
          </p:cNvSpPr>
          <p:nvPr>
            <p:ph type="sldNum" sz="quarter" idx="5"/>
          </p:nvPr>
        </p:nvSpPr>
        <p:spPr/>
        <p:txBody>
          <a:bodyPr/>
          <a:lstStyle/>
          <a:p>
            <a:fld id="{276C7A66-E2E6-42CE-BF39-FDE627FF1550}" type="slidenum">
              <a:rPr lang="en-GB" smtClean="0"/>
              <a:t>7</a:t>
            </a:fld>
            <a:endParaRPr lang="en-GB"/>
          </a:p>
        </p:txBody>
      </p:sp>
    </p:spTree>
    <p:extLst>
      <p:ext uri="{BB962C8B-B14F-4D97-AF65-F5344CB8AC3E}">
        <p14:creationId xmlns:p14="http://schemas.microsoft.com/office/powerpoint/2010/main" val="8691381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Despite the weaknesses, they are actionable</a:t>
            </a:r>
          </a:p>
          <a:p>
            <a:endParaRPr lang="en-GB" dirty="0"/>
          </a:p>
          <a:p>
            <a:r>
              <a:rPr lang="en-GB" b="0" dirty="0"/>
              <a:t>First, </a:t>
            </a:r>
            <a:r>
              <a:rPr lang="fr-FR" b="0" dirty="0"/>
              <a:t>as Islam et al. (2024) </a:t>
            </a:r>
            <a:r>
              <a:rPr lang="en-GB" dirty="0"/>
              <a:t>suggested</a:t>
            </a:r>
            <a:r>
              <a:rPr lang="fr-FR" b="0" dirty="0"/>
              <a:t> </a:t>
            </a:r>
            <a:r>
              <a:rPr lang="en-GB" b="0" dirty="0"/>
              <a:t>targeted digital inclusion programmes could help elderly and marginalised patients learn to use the app independently.</a:t>
            </a:r>
          </a:p>
          <a:p>
            <a:endParaRPr lang="en-GB" b="0" dirty="0"/>
          </a:p>
          <a:p>
            <a:r>
              <a:rPr lang="en-GB" b="0" dirty="0"/>
              <a:t>Second, enhancing accessibility features to make the app easier to use. The NHS app accessibility statement acknowledges existing limitations. Improvements that could be implemented is a custom screen reader as the current system often works poorly such as reading invisible elements of the page. Another feature could be font adjustments in the app instead of solely relying on the device’s software settings.</a:t>
            </a:r>
            <a:br>
              <a:rPr lang="en-GB" b="0" dirty="0"/>
            </a:br>
            <a:br>
              <a:rPr lang="en-GB" b="0" dirty="0"/>
            </a:br>
            <a:r>
              <a:rPr lang="en-GB" b="0" dirty="0"/>
              <a:t>Most importantly, a standardised national rollout would address the postcode lottery issue and the complaint of there being a lack of standardised digital procedures making it less confusing for staff, which was a significant complaint noted by the BJGP.</a:t>
            </a:r>
          </a:p>
        </p:txBody>
      </p:sp>
      <p:sp>
        <p:nvSpPr>
          <p:cNvPr id="4" name="Slide Number Placeholder 3"/>
          <p:cNvSpPr>
            <a:spLocks noGrp="1"/>
          </p:cNvSpPr>
          <p:nvPr>
            <p:ph type="sldNum" sz="quarter" idx="5"/>
          </p:nvPr>
        </p:nvSpPr>
        <p:spPr/>
        <p:txBody>
          <a:bodyPr/>
          <a:lstStyle/>
          <a:p>
            <a:fld id="{276C7A66-E2E6-42CE-BF39-FDE627FF1550}" type="slidenum">
              <a:rPr lang="en-GB" smtClean="0"/>
              <a:t>8</a:t>
            </a:fld>
            <a:endParaRPr lang="en-GB"/>
          </a:p>
        </p:txBody>
      </p:sp>
    </p:spTree>
    <p:extLst>
      <p:ext uri="{BB962C8B-B14F-4D97-AF65-F5344CB8AC3E}">
        <p14:creationId xmlns:p14="http://schemas.microsoft.com/office/powerpoint/2010/main" val="40909304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The final area for this analysis is the threats, given the reliance on the app and the fact the app contains sensitive patient data there are risk</a:t>
            </a:r>
          </a:p>
          <a:p>
            <a:endParaRPr lang="en-GB" b="0" dirty="0"/>
          </a:p>
          <a:p>
            <a:r>
              <a:rPr lang="en-GB" b="0" dirty="0"/>
              <a:t>First there is a concern that the move to digital will deepen the digital divide. </a:t>
            </a:r>
            <a:r>
              <a:rPr lang="en-GB" dirty="0"/>
              <a:t>Zhang et al. (2023)</a:t>
            </a:r>
            <a:r>
              <a:rPr lang="en-GB" b="0" dirty="0"/>
              <a:t> warned that deprived populations are less likely to use the app creating systemic inequalities in access to care.</a:t>
            </a:r>
          </a:p>
          <a:p>
            <a:endParaRPr lang="en-GB" b="0" dirty="0"/>
          </a:p>
          <a:p>
            <a:r>
              <a:rPr lang="en-GB" b="0" dirty="0"/>
              <a:t>Second, trust and misinformation is a concern as when the COVID Pass was added, some groups were concerned about tracking or surveillance enforcing the importance on trust and transparency </a:t>
            </a:r>
            <a:r>
              <a:rPr lang="en-GB" dirty="0"/>
              <a:t>(Ramasawmy et al., 2024).</a:t>
            </a:r>
          </a:p>
          <a:p>
            <a:endParaRPr lang="en-GB" b="0" dirty="0"/>
          </a:p>
          <a:p>
            <a:r>
              <a:rPr lang="en-GB" b="0" dirty="0"/>
              <a:t>Third, there are legal requirements to comply with the equality act, as highlighted earlier the current accessibility functions are not ideal and then there is a concern about patient's medical data being easily accessible, so the app needs to have robust ways to keep patient data secure (</a:t>
            </a:r>
            <a:r>
              <a:rPr lang="en-GB" dirty="0"/>
              <a:t>Legislation.gov.uk, 2010; 2018)</a:t>
            </a:r>
            <a:r>
              <a:rPr lang="en-GB" b="0" dirty="0"/>
              <a:t>.</a:t>
            </a:r>
          </a:p>
          <a:p>
            <a:endParaRPr lang="en-GB" b="0" dirty="0"/>
          </a:p>
          <a:p>
            <a:r>
              <a:rPr lang="en-GB" b="0" dirty="0"/>
              <a:t>Finally, a big risk is the NHS brand as any </a:t>
            </a:r>
            <a:r>
              <a:rPr lang="en-GB" dirty="0"/>
              <a:t>failure </a:t>
            </a:r>
            <a:r>
              <a:rPr lang="en-GB" b="0" dirty="0"/>
              <a:t>in security and access to service can severely damage public trust as noted by Best (2024), this can make people more resistant to using the service.</a:t>
            </a:r>
          </a:p>
          <a:p>
            <a:endParaRPr lang="en-GB" b="0" dirty="0"/>
          </a:p>
          <a:p>
            <a:endParaRPr lang="en-GB" b="0" dirty="0"/>
          </a:p>
        </p:txBody>
      </p:sp>
      <p:sp>
        <p:nvSpPr>
          <p:cNvPr id="4" name="Slide Number Placeholder 3"/>
          <p:cNvSpPr>
            <a:spLocks noGrp="1"/>
          </p:cNvSpPr>
          <p:nvPr>
            <p:ph type="sldNum" sz="quarter" idx="5"/>
          </p:nvPr>
        </p:nvSpPr>
        <p:spPr/>
        <p:txBody>
          <a:bodyPr/>
          <a:lstStyle/>
          <a:p>
            <a:fld id="{276C7A66-E2E6-42CE-BF39-FDE627FF1550}" type="slidenum">
              <a:rPr lang="en-GB" smtClean="0"/>
              <a:t>9</a:t>
            </a:fld>
            <a:endParaRPr lang="en-GB"/>
          </a:p>
        </p:txBody>
      </p:sp>
    </p:spTree>
    <p:extLst>
      <p:ext uri="{BB962C8B-B14F-4D97-AF65-F5344CB8AC3E}">
        <p14:creationId xmlns:p14="http://schemas.microsoft.com/office/powerpoint/2010/main" val="2663773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6C7A66-E2E6-42CE-BF39-FDE627FF1550}" type="slidenum">
              <a:rPr lang="en-GB" smtClean="0"/>
              <a:t>10</a:t>
            </a:fld>
            <a:endParaRPr lang="en-GB"/>
          </a:p>
        </p:txBody>
      </p:sp>
    </p:spTree>
    <p:extLst>
      <p:ext uri="{BB962C8B-B14F-4D97-AF65-F5344CB8AC3E}">
        <p14:creationId xmlns:p14="http://schemas.microsoft.com/office/powerpoint/2010/main" val="28920345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6C7A66-E2E6-42CE-BF39-FDE627FF1550}" type="slidenum">
              <a:rPr lang="en-GB" smtClean="0"/>
              <a:t>11</a:t>
            </a:fld>
            <a:endParaRPr lang="en-GB"/>
          </a:p>
        </p:txBody>
      </p:sp>
    </p:spTree>
    <p:extLst>
      <p:ext uri="{BB962C8B-B14F-4D97-AF65-F5344CB8AC3E}">
        <p14:creationId xmlns:p14="http://schemas.microsoft.com/office/powerpoint/2010/main" val="1677880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76C7A66-E2E6-42CE-BF39-FDE627FF1550}" type="slidenum">
              <a:rPr lang="en-GB" smtClean="0"/>
              <a:t>12</a:t>
            </a:fld>
            <a:endParaRPr lang="en-GB"/>
          </a:p>
        </p:txBody>
      </p:sp>
    </p:spTree>
    <p:extLst>
      <p:ext uri="{BB962C8B-B14F-4D97-AF65-F5344CB8AC3E}">
        <p14:creationId xmlns:p14="http://schemas.microsoft.com/office/powerpoint/2010/main" val="300314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074AB-A7E6-EEF6-F53D-DE5A923463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B3FA28F-3B53-1BC7-EADE-BC7E495C47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6071783-7337-C78C-A474-DB5FD17E049A}"/>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2FB1EB89-C34A-C41B-A41F-A66DDB6A69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1B2362-9ED2-0133-768C-9DB7A65BB572}"/>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563171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B066E-5BBE-227F-1AF0-C18F8FEA5B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4F91F3-BDC2-DFA8-56A5-43593A10D1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77B970-D79B-3E2A-8EA5-73E2299E5349}"/>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8E6E84E0-0050-5D15-D0E7-248535195A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92C57-C682-73C1-E0D7-6E87FD82C687}"/>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1868097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0773F-6DF6-D9EF-AE69-9941B45944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8C3F4A-AE3B-CF93-2047-4C7ED381AEA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D28E0-E6F5-BAD0-91C9-7F4B272EAEBC}"/>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B51AB42C-0664-EC18-32C1-DEFD5F454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7244F0-066D-FFFE-0EDC-BB911CC37089}"/>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544425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B5F7-A04D-C07C-4663-007174AF94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8A582F-C275-A2A3-E830-FFCEE845A8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ECD9F5-F7E6-D58D-50E3-F3CF44F2C4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72D07CD-538F-A19B-4528-BB22FA24CCA1}"/>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6" name="Footer Placeholder 5">
            <a:extLst>
              <a:ext uri="{FF2B5EF4-FFF2-40B4-BE49-F238E27FC236}">
                <a16:creationId xmlns:a16="http://schemas.microsoft.com/office/drawing/2014/main" id="{0036DEC4-601D-C1A7-0243-E15A4AA554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5FA10E-BB9E-3058-7319-E523BCAFA223}"/>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359374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AABDD-0A77-8B7E-1CCB-469B4C6E1CC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60A60B-4229-7D00-0F5F-6A7FD0A413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402CB8-6439-06AD-3A55-7B8B50D1C70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2B3765-27E4-21A4-B1C8-5E067A5542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342CB5-FE61-6CD8-83C7-3DA6395E3A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7CF19BB-48E7-A61E-1994-77E4E2480021}"/>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8" name="Footer Placeholder 7">
            <a:extLst>
              <a:ext uri="{FF2B5EF4-FFF2-40B4-BE49-F238E27FC236}">
                <a16:creationId xmlns:a16="http://schemas.microsoft.com/office/drawing/2014/main" id="{6C73F19B-D316-FCD2-3989-D0BC973C5D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EEF38C-2DB8-B817-A37D-4A3951ACD9B9}"/>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1570210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1EE5E-A4B5-6825-B871-229900614C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0A162F-E3E5-A68B-8D3D-D51599167B31}"/>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4" name="Footer Placeholder 3">
            <a:extLst>
              <a:ext uri="{FF2B5EF4-FFF2-40B4-BE49-F238E27FC236}">
                <a16:creationId xmlns:a16="http://schemas.microsoft.com/office/drawing/2014/main" id="{3B58B899-D9E1-BDA7-E8C7-0942FD69D7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D9BFF8-ACA8-1E8E-9562-125D6BB0E864}"/>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347896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1D5A1E-E009-D1F1-CACD-6116AC6FE82C}"/>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3" name="Footer Placeholder 2">
            <a:extLst>
              <a:ext uri="{FF2B5EF4-FFF2-40B4-BE49-F238E27FC236}">
                <a16:creationId xmlns:a16="http://schemas.microsoft.com/office/drawing/2014/main" id="{C69FF40D-9F25-81B9-2834-AAC7C8A3CB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4CA8AC-8729-BBDB-7094-72AB44E783E3}"/>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98316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06A7F-BB1C-646E-0D80-2C635D7D38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1A54CA-02C8-9F80-D3D4-F66F7B6D80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143376-2849-C3C6-2D33-134E7F45C3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D68C4-61B4-E0F0-6F8B-608C17541895}"/>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6" name="Footer Placeholder 5">
            <a:extLst>
              <a:ext uri="{FF2B5EF4-FFF2-40B4-BE49-F238E27FC236}">
                <a16:creationId xmlns:a16="http://schemas.microsoft.com/office/drawing/2014/main" id="{60418FDF-A050-8440-CFAD-E3CE398042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23B76-4DBD-8763-95A3-E3CA9CDEBBC9}"/>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628574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14629-595D-00F1-0C30-4019DCBDBF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81D9347-0126-54DE-8D42-4B4F2DA99F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D30CE0-BFF3-B197-74C3-80842D641D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1653EA-6860-3766-30BA-C3B3A34BF05A}"/>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6" name="Footer Placeholder 5">
            <a:extLst>
              <a:ext uri="{FF2B5EF4-FFF2-40B4-BE49-F238E27FC236}">
                <a16:creationId xmlns:a16="http://schemas.microsoft.com/office/drawing/2014/main" id="{9D3FF0E1-3784-5E50-472C-B959A864CE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941A1B-542E-41F3-211D-0D1BFFA44C0C}"/>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4204955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CED90-DC12-000C-C378-E599BEC3AD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55D4D7-28DA-854C-6D9F-1427D2F342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DA0244-35A1-EE73-62E4-32CE390098C3}"/>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F1D0754A-E7FA-A427-E2DE-CFF7A1717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90BCFF-3C2A-AE9D-3B3E-6F5589AB24C7}"/>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2725045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5BAB4C-F014-A18E-AAE9-F270B648994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14BE70-FA0A-228D-AC7E-769602A73E2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D7366E-618C-BC2A-0688-36220B09DAD6}"/>
              </a:ext>
            </a:extLst>
          </p:cNvPr>
          <p:cNvSpPr>
            <a:spLocks noGrp="1"/>
          </p:cNvSpPr>
          <p:nvPr>
            <p:ph type="dt" sz="half" idx="10"/>
          </p:nvPr>
        </p:nvSpPr>
        <p:spPr/>
        <p:txBody>
          <a:body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2B1C8B93-F07E-196B-2841-3B9E92934E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44C39F-4C6C-D9DC-7A1E-AA0BE7EAE5F4}"/>
              </a:ext>
            </a:extLst>
          </p:cNvPr>
          <p:cNvSpPr>
            <a:spLocks noGrp="1"/>
          </p:cNvSpPr>
          <p:nvPr>
            <p:ph type="sldNum" sz="quarter" idx="12"/>
          </p:nvPr>
        </p:nvSpPr>
        <p:spPr/>
        <p:txBody>
          <a:bodyPr/>
          <a:lstStyle/>
          <a:p>
            <a:fld id="{48AF1C96-42C0-453C-A556-8B625B6FE77B}" type="slidenum">
              <a:rPr lang="en-GB" smtClean="0"/>
              <a:t>‹#›</a:t>
            </a:fld>
            <a:endParaRPr lang="en-GB"/>
          </a:p>
        </p:txBody>
      </p:sp>
    </p:spTree>
    <p:extLst>
      <p:ext uri="{BB962C8B-B14F-4D97-AF65-F5344CB8AC3E}">
        <p14:creationId xmlns:p14="http://schemas.microsoft.com/office/powerpoint/2010/main" val="4191883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4E6D73-EE3B-1635-E550-1CCD33CB4E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98703B-8122-DB10-0998-8688EC01BA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0175D7-21AC-AEB1-8EDA-C24310A8FB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23CECF6-6660-4FDB-AE93-05E1FF9F6BC1}" type="datetimeFigureOut">
              <a:rPr lang="en-GB" smtClean="0"/>
              <a:t>07/11/2025</a:t>
            </a:fld>
            <a:endParaRPr lang="en-GB"/>
          </a:p>
        </p:txBody>
      </p:sp>
      <p:sp>
        <p:nvSpPr>
          <p:cNvPr id="5" name="Footer Placeholder 4">
            <a:extLst>
              <a:ext uri="{FF2B5EF4-FFF2-40B4-BE49-F238E27FC236}">
                <a16:creationId xmlns:a16="http://schemas.microsoft.com/office/drawing/2014/main" id="{9A9F17A8-0491-2518-9B70-DEC96C0807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9C038B5-2392-DE66-3BFF-330C102C5C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AF1C96-42C0-453C-A556-8B625B6FE77B}" type="slidenum">
              <a:rPr lang="en-GB" smtClean="0"/>
              <a:t>‹#›</a:t>
            </a:fld>
            <a:endParaRPr lang="en-GB"/>
          </a:p>
        </p:txBody>
      </p:sp>
    </p:spTree>
    <p:extLst>
      <p:ext uri="{BB962C8B-B14F-4D97-AF65-F5344CB8AC3E}">
        <p14:creationId xmlns:p14="http://schemas.microsoft.com/office/powerpoint/2010/main" val="263074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186/s12875-023-02257-5" TargetMode="External"/><Relationship Id="rId3" Type="http://schemas.openxmlformats.org/officeDocument/2006/relationships/hyperlink" Target="https://doi.org/10.1136/bmj.l6210" TargetMode="External"/><Relationship Id="rId7" Type="http://schemas.openxmlformats.org/officeDocument/2006/relationships/hyperlink" Target="https://doi.org/10.3399/BJGP.2024.0308" TargetMode="External"/><Relationship Id="rId12" Type="http://schemas.openxmlformats.org/officeDocument/2006/relationships/hyperlink" Target="https://www.legislation.gov.uk/uksi/2018/952/contents/mad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gov.uk/data-protection" TargetMode="External"/><Relationship Id="rId11" Type="http://schemas.openxmlformats.org/officeDocument/2006/relationships/hyperlink" Target="https://www.legislation.gov.uk/ukpga/2018/12/contents" TargetMode="External"/><Relationship Id="rId5" Type="http://schemas.openxmlformats.org/officeDocument/2006/relationships/hyperlink" Target="https://www.gov.uk/government/publications/10-year-health-plan-for-england-fit-for-the-future" TargetMode="External"/><Relationship Id="rId10" Type="http://schemas.openxmlformats.org/officeDocument/2006/relationships/hyperlink" Target="https://www.legislation.gov.uk/ukpga/2010/15/contents" TargetMode="External"/><Relationship Id="rId4" Type="http://schemas.openxmlformats.org/officeDocument/2006/relationships/hyperlink" Target="https://doi.org/10.3399/BJGP.2022.0436" TargetMode="External"/><Relationship Id="rId9" Type="http://schemas.openxmlformats.org/officeDocument/2006/relationships/hyperlink" Target="https://doi.org/10.1177/10497323231192379"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1186/s12916-024-03842-w" TargetMode="External"/><Relationship Id="rId3" Type="http://schemas.openxmlformats.org/officeDocument/2006/relationships/hyperlink" Target="https://digital.nhs.uk/services/nhs-app/case-studies" TargetMode="External"/><Relationship Id="rId7" Type="http://schemas.openxmlformats.org/officeDocument/2006/relationships/hyperlink" Target="https://doi.org/10.1186/s44247-024-00083-y" TargetMode="External"/><Relationship Id="rId2" Type="http://schemas.openxmlformats.org/officeDocument/2006/relationships/hyperlink" Target="https://www.nhs.uk/nhs-app/nhs-app-legal-and-cookies/nhs-app-accessibility-statement/" TargetMode="External"/><Relationship Id="rId1" Type="http://schemas.openxmlformats.org/officeDocument/2006/relationships/slideLayout" Target="../slideLayouts/slideLayout2.xml"/><Relationship Id="rId6" Type="http://schemas.openxmlformats.org/officeDocument/2006/relationships/hyperlink" Target="https://www.patients-association.org.uk/news/patients-value-nhs-app-but-not-all-users-able-to-access-information-they-want-finds-new-report-from-the-digital-coalition" TargetMode="External"/><Relationship Id="rId5" Type="http://schemas.openxmlformats.org/officeDocument/2006/relationships/hyperlink" Target="https://www.england.nhs.uk/gp/national-general-practice-improvement-programme/modern-general-practice-model/" TargetMode="External"/><Relationship Id="rId10" Type="http://schemas.openxmlformats.org/officeDocument/2006/relationships/hyperlink" Target="https://doi.org/10.1136/bmjhci-2023-100809" TargetMode="External"/><Relationship Id="rId4" Type="http://schemas.openxmlformats.org/officeDocument/2006/relationships/hyperlink" Target="https://digital.nhs.uk/data-and-information/publications/statistical/nhs-app-statistics" TargetMode="External"/><Relationship Id="rId9" Type="http://schemas.openxmlformats.org/officeDocument/2006/relationships/hyperlink" Target="https://institute.global/insights/public-services/the-nhs-at-a-crossroads-the-app-that-can-transform-britains-health"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gannett-cdn.com/presto/2021/12/12/PBRE/570137dc-7522-40e8-91e3-bb1cee583734-GettyImages-1028961982.jpg?crop=2120,1193,x0,y107&amp;width=2560" TargetMode="External"/><Relationship Id="rId2" Type="http://schemas.openxmlformats.org/officeDocument/2006/relationships/hyperlink" Target="https://eccweb.s3.ap-south-1.amazonaws.com/wp-content/uploads/2023/01/26103852/What-is-Digital-Security-Overview-Types-and-Applications-Explained.png" TargetMode="External"/><Relationship Id="rId1" Type="http://schemas.openxmlformats.org/officeDocument/2006/relationships/slideLayout" Target="../slideLayouts/slideLayout2.xml"/><Relationship Id="rId6" Type="http://schemas.openxmlformats.org/officeDocument/2006/relationships/hyperlink" Target="https://media.istockphoto.com/id/1450420291/photo/a-young-happy-woman-holding-a-smart-phone-and-a-pill-bottle.jpg?s=612x612&amp;w=0&amp;k=20&amp;c=zAb7RhMN1ZZPFHNrxNT2nbXkkv93G697TcqJrUYzwJo=" TargetMode="External"/><Relationship Id="rId5" Type="http://schemas.openxmlformats.org/officeDocument/2006/relationships/hyperlink" Target="https://www.nnuh.nhs.uk/wp-content/uploads/2020/09/Reception-desk-e1600767462193.jpg" TargetMode="External"/><Relationship Id="rId4" Type="http://schemas.openxmlformats.org/officeDocument/2006/relationships/hyperlink" Target="https://media.istockphoto.com/id/1330046034/photo/angry-female-doctor-have-problems-working-on-computer.jpg?s=612x612&amp;w=0&amp;k=20&amp;c=Jx0jK4zm-emVf1T1Q7AbIgi61nNtqqgNv9MwuOSi8x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8DACF-AF90-CF80-F2BC-658179832782}"/>
              </a:ext>
            </a:extLst>
          </p:cNvPr>
          <p:cNvSpPr>
            <a:spLocks noGrp="1"/>
          </p:cNvSpPr>
          <p:nvPr>
            <p:ph type="ctrTitle"/>
          </p:nvPr>
        </p:nvSpPr>
        <p:spPr/>
        <p:txBody>
          <a:bodyPr/>
          <a:lstStyle/>
          <a:p>
            <a:r>
              <a:rPr lang="en-GB" dirty="0"/>
              <a:t>NHS App</a:t>
            </a:r>
          </a:p>
        </p:txBody>
      </p:sp>
      <p:sp>
        <p:nvSpPr>
          <p:cNvPr id="3" name="Subtitle 2">
            <a:extLst>
              <a:ext uri="{FF2B5EF4-FFF2-40B4-BE49-F238E27FC236}">
                <a16:creationId xmlns:a16="http://schemas.microsoft.com/office/drawing/2014/main" id="{A8A113BF-0A34-CB79-B997-8010E6565318}"/>
              </a:ext>
            </a:extLst>
          </p:cNvPr>
          <p:cNvSpPr>
            <a:spLocks noGrp="1"/>
          </p:cNvSpPr>
          <p:nvPr>
            <p:ph type="subTitle" idx="1"/>
          </p:nvPr>
        </p:nvSpPr>
        <p:spPr/>
        <p:txBody>
          <a:bodyPr>
            <a:normAutofit fontScale="77500" lnSpcReduction="20000"/>
          </a:bodyPr>
          <a:lstStyle/>
          <a:p>
            <a:r>
              <a:rPr lang="en-GB" dirty="0"/>
              <a:t>Student Name: Nadia Akther</a:t>
            </a:r>
          </a:p>
          <a:p>
            <a:r>
              <a:rPr lang="en-GB" dirty="0"/>
              <a:t>Student Number: 1914510</a:t>
            </a:r>
          </a:p>
          <a:p>
            <a:r>
              <a:rPr lang="en-GB" dirty="0"/>
              <a:t>Teacher Name: Zakiyyah Ahmed</a:t>
            </a:r>
          </a:p>
          <a:p>
            <a:r>
              <a:rPr lang="en-GB" dirty="0"/>
              <a:t>Moodle Code: (BMHP6026_BIRM)</a:t>
            </a:r>
          </a:p>
          <a:p>
            <a:r>
              <a:rPr lang="en-GB" dirty="0"/>
              <a:t>Moodle Name: Digital Transformation in the Health and Care Professions</a:t>
            </a:r>
          </a:p>
          <a:p>
            <a:endParaRPr lang="en-GB" dirty="0"/>
          </a:p>
        </p:txBody>
      </p:sp>
    </p:spTree>
    <p:extLst>
      <p:ext uri="{BB962C8B-B14F-4D97-AF65-F5344CB8AC3E}">
        <p14:creationId xmlns:p14="http://schemas.microsoft.com/office/powerpoint/2010/main" val="2130852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3918-17DC-0234-D639-9838B54E2933}"/>
              </a:ext>
            </a:extLst>
          </p:cNvPr>
          <p:cNvSpPr>
            <a:spLocks noGrp="1"/>
          </p:cNvSpPr>
          <p:nvPr>
            <p:ph type="title"/>
          </p:nvPr>
        </p:nvSpPr>
        <p:spPr/>
        <p:txBody>
          <a:bodyPr>
            <a:normAutofit/>
          </a:bodyPr>
          <a:lstStyle/>
          <a:p>
            <a:r>
              <a:rPr lang="en-GB" dirty="0"/>
              <a:t>Introduction: Evaluating the NHS App (SWOT analysis)</a:t>
            </a:r>
          </a:p>
        </p:txBody>
      </p:sp>
      <p:sp>
        <p:nvSpPr>
          <p:cNvPr id="3" name="Content Placeholder 2">
            <a:extLst>
              <a:ext uri="{FF2B5EF4-FFF2-40B4-BE49-F238E27FC236}">
                <a16:creationId xmlns:a16="http://schemas.microsoft.com/office/drawing/2014/main" id="{FDE3A346-4347-473F-6F67-DE0511620C88}"/>
              </a:ext>
            </a:extLst>
          </p:cNvPr>
          <p:cNvSpPr>
            <a:spLocks noGrp="1"/>
          </p:cNvSpPr>
          <p:nvPr>
            <p:ph idx="1"/>
          </p:nvPr>
        </p:nvSpPr>
        <p:spPr/>
        <p:txBody>
          <a:bodyPr/>
          <a:lstStyle/>
          <a:p>
            <a:pPr marL="0" indent="0">
              <a:buNone/>
            </a:pPr>
            <a:r>
              <a:rPr lang="en-GB" b="1" dirty="0"/>
              <a:t>What is the NHS App? (Brief)</a:t>
            </a:r>
          </a:p>
          <a:p>
            <a:pPr lvl="1"/>
            <a:r>
              <a:rPr lang="en-GB" dirty="0"/>
              <a:t>Free mobile app launched by NHS England</a:t>
            </a:r>
          </a:p>
          <a:p>
            <a:pPr lvl="1"/>
            <a:r>
              <a:rPr lang="en-GB" dirty="0"/>
              <a:t>Centralised access to NHS services</a:t>
            </a:r>
          </a:p>
          <a:p>
            <a:pPr marL="0" indent="0">
              <a:buNone/>
            </a:pPr>
            <a:r>
              <a:rPr lang="en-GB" b="1" dirty="0"/>
              <a:t>Purpose of this presentation</a:t>
            </a:r>
          </a:p>
          <a:p>
            <a:pPr lvl="1"/>
            <a:r>
              <a:rPr lang="en-GB" dirty="0"/>
              <a:t>Critically evaluate the NHS App using </a:t>
            </a:r>
            <a:r>
              <a:rPr lang="en-GB" b="1" dirty="0"/>
              <a:t>SWOT analysis</a:t>
            </a:r>
          </a:p>
          <a:p>
            <a:pPr lvl="1"/>
            <a:r>
              <a:rPr lang="en-GB" dirty="0"/>
              <a:t>Focus on its impact in </a:t>
            </a:r>
            <a:r>
              <a:rPr lang="en-GB" b="1" dirty="0"/>
              <a:t>Service Delivery</a:t>
            </a:r>
            <a:r>
              <a:rPr lang="en-GB" dirty="0"/>
              <a:t> and </a:t>
            </a:r>
            <a:r>
              <a:rPr lang="en-GB" b="1" dirty="0"/>
              <a:t>Patients/Service Users</a:t>
            </a:r>
            <a:endParaRPr lang="en-GB" dirty="0"/>
          </a:p>
          <a:p>
            <a:pPr marL="0" indent="0">
              <a:buNone/>
            </a:pPr>
            <a:r>
              <a:rPr lang="en-GB" b="1" dirty="0"/>
              <a:t>SWOT</a:t>
            </a:r>
          </a:p>
          <a:p>
            <a:pPr lvl="1"/>
            <a:r>
              <a:rPr lang="en-GB" b="1" dirty="0"/>
              <a:t>S</a:t>
            </a:r>
            <a:r>
              <a:rPr lang="en-GB" dirty="0"/>
              <a:t>trengths </a:t>
            </a:r>
            <a:r>
              <a:rPr lang="en-GB" b="1" dirty="0"/>
              <a:t>W</a:t>
            </a:r>
            <a:r>
              <a:rPr lang="en-GB" dirty="0"/>
              <a:t>eaknesses </a:t>
            </a:r>
            <a:r>
              <a:rPr lang="en-GB" b="1" dirty="0"/>
              <a:t>O</a:t>
            </a:r>
            <a:r>
              <a:rPr lang="en-GB" dirty="0"/>
              <a:t>pportunities </a:t>
            </a:r>
            <a:r>
              <a:rPr lang="en-GB" b="1" dirty="0"/>
              <a:t>T</a:t>
            </a:r>
            <a:r>
              <a:rPr lang="en-GB" dirty="0"/>
              <a:t>hreats </a:t>
            </a:r>
          </a:p>
        </p:txBody>
      </p:sp>
    </p:spTree>
    <p:extLst>
      <p:ext uri="{BB962C8B-B14F-4D97-AF65-F5344CB8AC3E}">
        <p14:creationId xmlns:p14="http://schemas.microsoft.com/office/powerpoint/2010/main" val="1448260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person holding a phone&#10;&#10;AI-generated content may be incorrect.">
            <a:extLst>
              <a:ext uri="{FF2B5EF4-FFF2-40B4-BE49-F238E27FC236}">
                <a16:creationId xmlns:a16="http://schemas.microsoft.com/office/drawing/2014/main" id="{3CD59605-B9BD-845A-73E0-59F12837A0F7}"/>
              </a:ext>
            </a:extLst>
          </p:cNvPr>
          <p:cNvPicPr>
            <a:picLocks noChangeAspect="1"/>
          </p:cNvPicPr>
          <p:nvPr/>
        </p:nvPicPr>
        <p:blipFill>
          <a:blip r:embed="rId3">
            <a:alphaModFix amt="15000"/>
            <a:extLst>
              <a:ext uri="{28A0092B-C50C-407E-A947-70E740481C1C}">
                <a14:useLocalDpi xmlns:a14="http://schemas.microsoft.com/office/drawing/2010/main" val="0"/>
              </a:ext>
            </a:extLst>
          </a:blip>
          <a:stretch>
            <a:fillRect/>
          </a:stretch>
        </p:blipFill>
        <p:spPr>
          <a:xfrm>
            <a:off x="0" y="0"/>
            <a:ext cx="12274296" cy="7606444"/>
          </a:xfrm>
          <a:prstGeom prst="rect">
            <a:avLst/>
          </a:prstGeom>
        </p:spPr>
      </p:pic>
      <p:sp>
        <p:nvSpPr>
          <p:cNvPr id="2" name="Title 1">
            <a:extLst>
              <a:ext uri="{FF2B5EF4-FFF2-40B4-BE49-F238E27FC236}">
                <a16:creationId xmlns:a16="http://schemas.microsoft.com/office/drawing/2014/main" id="{121386F1-0D6C-A4E7-0FE2-83C638FFFCE3}"/>
              </a:ext>
            </a:extLst>
          </p:cNvPr>
          <p:cNvSpPr>
            <a:spLocks noGrp="1"/>
          </p:cNvSpPr>
          <p:nvPr>
            <p:ph type="title"/>
          </p:nvPr>
        </p:nvSpPr>
        <p:spPr/>
        <p:txBody>
          <a:bodyPr/>
          <a:lstStyle/>
          <a:p>
            <a:r>
              <a:rPr lang="en-GB" dirty="0"/>
              <a:t>What is the NHS App?</a:t>
            </a:r>
          </a:p>
        </p:txBody>
      </p:sp>
      <p:sp>
        <p:nvSpPr>
          <p:cNvPr id="3" name="Content Placeholder 2">
            <a:extLst>
              <a:ext uri="{FF2B5EF4-FFF2-40B4-BE49-F238E27FC236}">
                <a16:creationId xmlns:a16="http://schemas.microsoft.com/office/drawing/2014/main" id="{21967DE5-3038-369D-2F3D-80EEB641AAEB}"/>
              </a:ext>
            </a:extLst>
          </p:cNvPr>
          <p:cNvSpPr>
            <a:spLocks noGrp="1"/>
          </p:cNvSpPr>
          <p:nvPr>
            <p:ph idx="1"/>
          </p:nvPr>
        </p:nvSpPr>
        <p:spPr/>
        <p:txBody>
          <a:bodyPr>
            <a:normAutofit lnSpcReduction="10000"/>
          </a:bodyPr>
          <a:lstStyle/>
          <a:p>
            <a:pPr marL="0" indent="0">
              <a:buNone/>
            </a:pPr>
            <a:r>
              <a:rPr lang="en-GB" b="1" dirty="0"/>
              <a:t>Overview:</a:t>
            </a:r>
          </a:p>
          <a:p>
            <a:pPr lvl="1"/>
            <a:r>
              <a:rPr lang="en-GB" dirty="0"/>
              <a:t>Launched by NHS England (2018)</a:t>
            </a:r>
          </a:p>
          <a:p>
            <a:pPr lvl="1"/>
            <a:r>
              <a:rPr lang="en-GB" dirty="0"/>
              <a:t>Free app for Android &amp; iOS users in the UK</a:t>
            </a:r>
          </a:p>
          <a:p>
            <a:pPr marL="0" indent="0">
              <a:buNone/>
            </a:pPr>
            <a:r>
              <a:rPr lang="en-GB" b="1" dirty="0"/>
              <a:t>Key Features:</a:t>
            </a:r>
          </a:p>
          <a:p>
            <a:pPr lvl="1"/>
            <a:r>
              <a:rPr lang="en-GB" dirty="0"/>
              <a:t>Book/cancel GP appointments</a:t>
            </a:r>
          </a:p>
          <a:p>
            <a:pPr lvl="1"/>
            <a:r>
              <a:rPr lang="en-GB" dirty="0"/>
              <a:t>Order repeat prescriptions</a:t>
            </a:r>
          </a:p>
          <a:p>
            <a:pPr lvl="1"/>
            <a:r>
              <a:rPr lang="en-GB" dirty="0"/>
              <a:t>Access NHS 111 and symptom checker</a:t>
            </a:r>
          </a:p>
          <a:p>
            <a:pPr lvl="1"/>
            <a:r>
              <a:rPr lang="en-GB" dirty="0"/>
              <a:t>View GP health records</a:t>
            </a:r>
          </a:p>
          <a:p>
            <a:pPr lvl="1"/>
            <a:r>
              <a:rPr lang="en-GB" dirty="0"/>
              <a:t>View test results</a:t>
            </a:r>
          </a:p>
          <a:p>
            <a:pPr lvl="1"/>
            <a:r>
              <a:rPr lang="en-GB" dirty="0"/>
              <a:t>Register organ donation preferences</a:t>
            </a:r>
          </a:p>
          <a:p>
            <a:pPr lvl="1"/>
            <a:r>
              <a:rPr lang="it-IT" dirty="0"/>
              <a:t>Secure access via NHS login</a:t>
            </a:r>
            <a:endParaRPr lang="en-GB" dirty="0"/>
          </a:p>
          <a:p>
            <a:endParaRPr lang="en-GB" b="1" dirty="0"/>
          </a:p>
          <a:p>
            <a:endParaRPr lang="en-GB" b="1" dirty="0"/>
          </a:p>
        </p:txBody>
      </p:sp>
    </p:spTree>
    <p:extLst>
      <p:ext uri="{BB962C8B-B14F-4D97-AF65-F5344CB8AC3E}">
        <p14:creationId xmlns:p14="http://schemas.microsoft.com/office/powerpoint/2010/main" val="4093472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4DDC3EC8-CAED-8E13-E9E8-B84B3CCA31E4}"/>
              </a:ext>
            </a:extLst>
          </p:cNvPr>
          <p:cNvPicPr>
            <a:picLocks noChangeAspect="1" noChangeArrowheads="1"/>
          </p:cNvPicPr>
          <p:nvPr/>
        </p:nvPicPr>
        <p:blipFill>
          <a:blip r:embed="rId3">
            <a:alphaModFix amt="15000"/>
            <a:extLst>
              <a:ext uri="{28A0092B-C50C-407E-A947-70E740481C1C}">
                <a14:useLocalDpi xmlns:a14="http://schemas.microsoft.com/office/drawing/2010/main" val="0"/>
              </a:ext>
            </a:extLst>
          </a:blip>
          <a:srcRect/>
          <a:stretch>
            <a:fillRect/>
          </a:stretch>
        </p:blipFill>
        <p:spPr bwMode="auto">
          <a:xfrm>
            <a:off x="-4479010" y="0"/>
            <a:ext cx="185390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D7E9747-E7FC-2D25-A240-DB1121AB0FA9}"/>
              </a:ext>
            </a:extLst>
          </p:cNvPr>
          <p:cNvSpPr>
            <a:spLocks noGrp="1"/>
          </p:cNvSpPr>
          <p:nvPr>
            <p:ph type="title"/>
          </p:nvPr>
        </p:nvSpPr>
        <p:spPr/>
        <p:txBody>
          <a:bodyPr/>
          <a:lstStyle/>
          <a:p>
            <a:r>
              <a:rPr lang="en-GB" dirty="0"/>
              <a:t>Strengths – Service Delivery</a:t>
            </a:r>
          </a:p>
        </p:txBody>
      </p:sp>
      <p:sp>
        <p:nvSpPr>
          <p:cNvPr id="3" name="Content Placeholder 2">
            <a:extLst>
              <a:ext uri="{FF2B5EF4-FFF2-40B4-BE49-F238E27FC236}">
                <a16:creationId xmlns:a16="http://schemas.microsoft.com/office/drawing/2014/main" id="{4854D270-0A5A-03B6-2926-AF7900C3A820}"/>
              </a:ext>
            </a:extLst>
          </p:cNvPr>
          <p:cNvSpPr>
            <a:spLocks noGrp="1"/>
          </p:cNvSpPr>
          <p:nvPr>
            <p:ph idx="1"/>
          </p:nvPr>
        </p:nvSpPr>
        <p:spPr/>
        <p:txBody>
          <a:bodyPr>
            <a:normAutofit/>
          </a:bodyPr>
          <a:lstStyle/>
          <a:p>
            <a:pPr marL="0" indent="0">
              <a:buNone/>
            </a:pPr>
            <a:r>
              <a:rPr lang="en-GB" b="1" dirty="0"/>
              <a:t>Efficiency &amp; Cost Savings:</a:t>
            </a:r>
          </a:p>
          <a:p>
            <a:pPr lvl="2"/>
            <a:r>
              <a:rPr lang="en-GB" dirty="0"/>
              <a:t>Saved </a:t>
            </a:r>
            <a:r>
              <a:rPr lang="en-GB" b="1" dirty="0"/>
              <a:t>£622 million</a:t>
            </a:r>
            <a:r>
              <a:rPr lang="en-GB" dirty="0"/>
              <a:t> by reducing 1.5M missed appointments (NHS England, 2024)</a:t>
            </a:r>
          </a:p>
          <a:p>
            <a:pPr lvl="2"/>
            <a:r>
              <a:rPr lang="en-GB" b="1" dirty="0"/>
              <a:t>66.1 million repeat prescriptions</a:t>
            </a:r>
            <a:r>
              <a:rPr lang="en-GB" dirty="0"/>
              <a:t> processed online</a:t>
            </a:r>
          </a:p>
          <a:p>
            <a:pPr lvl="2"/>
            <a:r>
              <a:rPr lang="en-GB" dirty="0"/>
              <a:t>Saves </a:t>
            </a:r>
            <a:r>
              <a:rPr lang="en-GB" b="1" dirty="0"/>
              <a:t>3 minutes for admin staff</a:t>
            </a:r>
            <a:r>
              <a:rPr lang="en-GB" dirty="0"/>
              <a:t> and </a:t>
            </a:r>
            <a:r>
              <a:rPr lang="en-GB" b="1" dirty="0"/>
              <a:t>18 minutes for patients</a:t>
            </a:r>
            <a:r>
              <a:rPr lang="en-GB" dirty="0"/>
              <a:t> per prescription (NHS England, 2024)</a:t>
            </a:r>
          </a:p>
          <a:p>
            <a:pPr marL="0" indent="0">
              <a:buNone/>
            </a:pPr>
            <a:r>
              <a:rPr lang="en-GB" b="1" dirty="0"/>
              <a:t>Improved Workflow:</a:t>
            </a:r>
          </a:p>
          <a:p>
            <a:pPr lvl="1"/>
            <a:r>
              <a:rPr lang="en-GB" dirty="0"/>
              <a:t>Reduces pressure on front desks staff</a:t>
            </a:r>
          </a:p>
          <a:p>
            <a:pPr lvl="1"/>
            <a:r>
              <a:rPr lang="en-GB" dirty="0"/>
              <a:t>Supports Modern General Practice Model – “optimising contact channels” (NHS England, 2025)</a:t>
            </a:r>
          </a:p>
          <a:p>
            <a:pPr marL="0" indent="0">
              <a:buNone/>
            </a:pPr>
            <a:r>
              <a:rPr lang="en-GB" b="1" dirty="0"/>
              <a:t>Centralised Access:</a:t>
            </a:r>
          </a:p>
          <a:p>
            <a:pPr lvl="1"/>
            <a:r>
              <a:rPr lang="en-GB" dirty="0"/>
              <a:t>One app for multiple services (appointments, prescriptions, GP records)</a:t>
            </a:r>
          </a:p>
        </p:txBody>
      </p:sp>
    </p:spTree>
    <p:extLst>
      <p:ext uri="{BB962C8B-B14F-4D97-AF65-F5344CB8AC3E}">
        <p14:creationId xmlns:p14="http://schemas.microsoft.com/office/powerpoint/2010/main" val="838930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9ECDBF33-B51B-1A95-52FF-B82136905AEF}"/>
              </a:ext>
            </a:extLst>
          </p:cNvPr>
          <p:cNvPicPr>
            <a:picLocks noChangeAspect="1"/>
          </p:cNvPicPr>
          <p:nvPr/>
        </p:nvPicPr>
        <p:blipFill>
          <a:blip r:embed="rId3">
            <a:alphaModFix amt="20000"/>
          </a:blip>
          <a:stretch>
            <a:fillRect/>
          </a:stretch>
        </p:blipFill>
        <p:spPr>
          <a:xfrm>
            <a:off x="-588936" y="0"/>
            <a:ext cx="13369871" cy="8913247"/>
          </a:xfrm>
          <a:prstGeom prst="rect">
            <a:avLst/>
          </a:prstGeom>
        </p:spPr>
      </p:pic>
      <p:sp>
        <p:nvSpPr>
          <p:cNvPr id="2" name="Title 1">
            <a:extLst>
              <a:ext uri="{FF2B5EF4-FFF2-40B4-BE49-F238E27FC236}">
                <a16:creationId xmlns:a16="http://schemas.microsoft.com/office/drawing/2014/main" id="{BC6F962F-8073-7D1B-11C9-8BD99B1AC2DB}"/>
              </a:ext>
            </a:extLst>
          </p:cNvPr>
          <p:cNvSpPr>
            <a:spLocks noGrp="1"/>
          </p:cNvSpPr>
          <p:nvPr>
            <p:ph type="title"/>
          </p:nvPr>
        </p:nvSpPr>
        <p:spPr/>
        <p:txBody>
          <a:bodyPr/>
          <a:lstStyle/>
          <a:p>
            <a:r>
              <a:rPr lang="en-GB" dirty="0"/>
              <a:t>Strengths – Patient/User Benefits</a:t>
            </a:r>
          </a:p>
        </p:txBody>
      </p:sp>
      <p:sp>
        <p:nvSpPr>
          <p:cNvPr id="3" name="Content Placeholder 2">
            <a:extLst>
              <a:ext uri="{FF2B5EF4-FFF2-40B4-BE49-F238E27FC236}">
                <a16:creationId xmlns:a16="http://schemas.microsoft.com/office/drawing/2014/main" id="{DBCBE2B6-4AFD-32E5-088E-A0B6035C3DD1}"/>
              </a:ext>
            </a:extLst>
          </p:cNvPr>
          <p:cNvSpPr>
            <a:spLocks noGrp="1"/>
          </p:cNvSpPr>
          <p:nvPr>
            <p:ph idx="1"/>
          </p:nvPr>
        </p:nvSpPr>
        <p:spPr/>
        <p:txBody>
          <a:bodyPr>
            <a:normAutofit fontScale="85000" lnSpcReduction="10000"/>
          </a:bodyPr>
          <a:lstStyle/>
          <a:p>
            <a:pPr marL="0" indent="0">
              <a:buNone/>
            </a:pPr>
            <a:r>
              <a:rPr lang="en-GB" b="1" dirty="0"/>
              <a:t>Patient Autonomy &amp; Engagement:</a:t>
            </a:r>
          </a:p>
          <a:p>
            <a:pPr lvl="1"/>
            <a:r>
              <a:rPr lang="en-GB" dirty="0"/>
              <a:t>Access to </a:t>
            </a:r>
            <a:r>
              <a:rPr lang="en-GB" b="1" dirty="0"/>
              <a:t>test results</a:t>
            </a:r>
            <a:r>
              <a:rPr lang="en-GB" dirty="0"/>
              <a:t>, </a:t>
            </a:r>
            <a:r>
              <a:rPr lang="en-GB" b="1" dirty="0"/>
              <a:t>GP notes</a:t>
            </a:r>
            <a:r>
              <a:rPr lang="en-GB" dirty="0"/>
              <a:t>, and </a:t>
            </a:r>
            <a:r>
              <a:rPr lang="en-GB" b="1" dirty="0"/>
              <a:t>recorded health info</a:t>
            </a:r>
          </a:p>
          <a:p>
            <a:pPr lvl="1"/>
            <a:r>
              <a:rPr lang="en-GB" dirty="0"/>
              <a:t>Supports </a:t>
            </a:r>
            <a:r>
              <a:rPr lang="en-GB" b="1" dirty="0"/>
              <a:t>self-management</a:t>
            </a:r>
            <a:r>
              <a:rPr lang="en-GB" dirty="0"/>
              <a:t> and preparation for appointments (Reidy et al., 2025)</a:t>
            </a:r>
          </a:p>
          <a:p>
            <a:pPr marL="0" indent="0">
              <a:buNone/>
            </a:pPr>
            <a:r>
              <a:rPr lang="en-GB" b="1" dirty="0"/>
              <a:t>Convenience &amp; Flexibility:</a:t>
            </a:r>
          </a:p>
          <a:p>
            <a:pPr lvl="1"/>
            <a:r>
              <a:rPr lang="en-GB" dirty="0"/>
              <a:t>Available </a:t>
            </a:r>
            <a:r>
              <a:rPr lang="en-GB" b="1" dirty="0"/>
              <a:t>24/7</a:t>
            </a:r>
            <a:r>
              <a:rPr lang="en-GB" dirty="0"/>
              <a:t> – no need to call or visit in person</a:t>
            </a:r>
          </a:p>
          <a:p>
            <a:pPr lvl="1"/>
            <a:r>
              <a:rPr lang="en-GB" dirty="0"/>
              <a:t>Helps those with work/life constraints, avoiding </a:t>
            </a:r>
            <a:r>
              <a:rPr lang="en-GB" b="1" dirty="0"/>
              <a:t>8am call rush</a:t>
            </a:r>
            <a:r>
              <a:rPr lang="en-GB" dirty="0"/>
              <a:t> (Patient Coalition, 2024)</a:t>
            </a:r>
          </a:p>
          <a:p>
            <a:pPr marL="0" indent="0">
              <a:buNone/>
            </a:pPr>
            <a:r>
              <a:rPr lang="en-GB" b="1" dirty="0"/>
              <a:t>User Satisfaction:</a:t>
            </a:r>
          </a:p>
          <a:p>
            <a:pPr lvl="1"/>
            <a:r>
              <a:rPr lang="en-GB" b="1" dirty="0"/>
              <a:t>81%</a:t>
            </a:r>
            <a:r>
              <a:rPr lang="en-GB" dirty="0"/>
              <a:t> found it easy to use</a:t>
            </a:r>
          </a:p>
          <a:p>
            <a:pPr lvl="1"/>
            <a:r>
              <a:rPr lang="en-GB" b="1" dirty="0"/>
              <a:t>70%</a:t>
            </a:r>
            <a:r>
              <a:rPr lang="en-GB" dirty="0"/>
              <a:t> said it provided meaningful impact in their care (Patient Coalition, 2024)</a:t>
            </a:r>
          </a:p>
          <a:p>
            <a:pPr marL="0" indent="0">
              <a:buNone/>
            </a:pPr>
            <a:r>
              <a:rPr lang="en-GB" b="1" dirty="0"/>
              <a:t>Self-service tools:</a:t>
            </a:r>
          </a:p>
          <a:p>
            <a:pPr lvl="1"/>
            <a:r>
              <a:rPr lang="en-GB" dirty="0"/>
              <a:t>Organ donation registration, NHS 111 access</a:t>
            </a:r>
          </a:p>
          <a:p>
            <a:pPr lvl="1"/>
            <a:r>
              <a:rPr lang="en-GB" dirty="0"/>
              <a:t>Enhanced </a:t>
            </a:r>
            <a:r>
              <a:rPr lang="en-GB" b="1" dirty="0"/>
              <a:t>patient-centred care</a:t>
            </a:r>
            <a:r>
              <a:rPr lang="en-GB" dirty="0"/>
              <a:t> (</a:t>
            </a:r>
            <a:r>
              <a:rPr lang="en-GB" dirty="0" err="1"/>
              <a:t>Kuppanda</a:t>
            </a:r>
            <a:r>
              <a:rPr lang="en-GB" dirty="0"/>
              <a:t> &amp; Jenkins, 2023)</a:t>
            </a:r>
          </a:p>
        </p:txBody>
      </p:sp>
    </p:spTree>
    <p:extLst>
      <p:ext uri="{BB962C8B-B14F-4D97-AF65-F5344CB8AC3E}">
        <p14:creationId xmlns:p14="http://schemas.microsoft.com/office/powerpoint/2010/main" val="413226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71A8129A-3D78-80F0-5652-B1192D8D30CE}"/>
              </a:ext>
            </a:extLst>
          </p:cNvPr>
          <p:cNvPicPr>
            <a:picLocks noChangeAspect="1"/>
          </p:cNvPicPr>
          <p:nvPr/>
        </p:nvPicPr>
        <p:blipFill>
          <a:blip r:embed="rId3">
            <a:alphaModFix amt="15000"/>
          </a:blip>
          <a:stretch>
            <a:fillRect/>
          </a:stretch>
        </p:blipFill>
        <p:spPr>
          <a:xfrm>
            <a:off x="0" y="-16700"/>
            <a:ext cx="12192000" cy="8128000"/>
          </a:xfrm>
          <a:prstGeom prst="rect">
            <a:avLst/>
          </a:prstGeom>
        </p:spPr>
      </p:pic>
      <p:sp>
        <p:nvSpPr>
          <p:cNvPr id="2" name="Title 1">
            <a:extLst>
              <a:ext uri="{FF2B5EF4-FFF2-40B4-BE49-F238E27FC236}">
                <a16:creationId xmlns:a16="http://schemas.microsoft.com/office/drawing/2014/main" id="{926DAE24-1064-C2A0-98FB-A05BCF523A54}"/>
              </a:ext>
            </a:extLst>
          </p:cNvPr>
          <p:cNvSpPr>
            <a:spLocks noGrp="1"/>
          </p:cNvSpPr>
          <p:nvPr>
            <p:ph type="title"/>
          </p:nvPr>
        </p:nvSpPr>
        <p:spPr/>
        <p:txBody>
          <a:bodyPr/>
          <a:lstStyle/>
          <a:p>
            <a:r>
              <a:rPr lang="en-GB" dirty="0"/>
              <a:t>Weaknesses – System &amp; Delivery Issues</a:t>
            </a:r>
          </a:p>
        </p:txBody>
      </p:sp>
      <p:sp>
        <p:nvSpPr>
          <p:cNvPr id="3" name="Content Placeholder 2">
            <a:extLst>
              <a:ext uri="{FF2B5EF4-FFF2-40B4-BE49-F238E27FC236}">
                <a16:creationId xmlns:a16="http://schemas.microsoft.com/office/drawing/2014/main" id="{C21210CF-7A63-3E14-CD75-CD3D8DC6D140}"/>
              </a:ext>
            </a:extLst>
          </p:cNvPr>
          <p:cNvSpPr>
            <a:spLocks noGrp="1"/>
          </p:cNvSpPr>
          <p:nvPr>
            <p:ph idx="1"/>
          </p:nvPr>
        </p:nvSpPr>
        <p:spPr/>
        <p:txBody>
          <a:bodyPr>
            <a:normAutofit fontScale="85000" lnSpcReduction="10000"/>
          </a:bodyPr>
          <a:lstStyle/>
          <a:p>
            <a:pPr marL="0" indent="0">
              <a:buNone/>
            </a:pPr>
            <a:r>
              <a:rPr lang="en-GB" b="1" dirty="0"/>
              <a:t>Postcode Lottery:</a:t>
            </a:r>
          </a:p>
          <a:p>
            <a:pPr lvl="1"/>
            <a:r>
              <a:rPr lang="en-GB" dirty="0"/>
              <a:t>App features vary by local GP practice – </a:t>
            </a:r>
            <a:r>
              <a:rPr lang="en-GB" b="1" dirty="0"/>
              <a:t>not all </a:t>
            </a:r>
            <a:r>
              <a:rPr lang="en-GB" dirty="0"/>
              <a:t>services are enabled</a:t>
            </a:r>
          </a:p>
          <a:p>
            <a:pPr lvl="1"/>
            <a:r>
              <a:rPr lang="en-GB" b="1" dirty="0"/>
              <a:t>39%</a:t>
            </a:r>
            <a:r>
              <a:rPr lang="en-GB" dirty="0"/>
              <a:t> couldn't access test results; </a:t>
            </a:r>
            <a:r>
              <a:rPr lang="en-GB" b="1" dirty="0"/>
              <a:t>36%</a:t>
            </a:r>
            <a:r>
              <a:rPr lang="en-GB" dirty="0"/>
              <a:t> lacked record access (Digital Coalition, 2025)</a:t>
            </a:r>
          </a:p>
          <a:p>
            <a:pPr marL="0" indent="0">
              <a:buNone/>
            </a:pPr>
            <a:r>
              <a:rPr lang="en-GB" b="1" dirty="0"/>
              <a:t>Outdated Infrastructure:</a:t>
            </a:r>
          </a:p>
          <a:p>
            <a:pPr lvl="1"/>
            <a:r>
              <a:rPr lang="en-GB" dirty="0"/>
              <a:t>Built on fragmented systems; adds complexity rather than solving it (Tony Blair Institute, 2025)</a:t>
            </a:r>
          </a:p>
          <a:p>
            <a:pPr marL="0" indent="0">
              <a:buNone/>
            </a:pPr>
            <a:r>
              <a:rPr lang="en-GB" b="1" dirty="0"/>
              <a:t>Shifts, Not Reductions in Workload:</a:t>
            </a:r>
          </a:p>
          <a:p>
            <a:pPr lvl="1"/>
            <a:r>
              <a:rPr lang="en-GB" dirty="0"/>
              <a:t>Staff must redact records, manage confused patients, and handle increased queries</a:t>
            </a:r>
          </a:p>
          <a:p>
            <a:pPr lvl="1"/>
            <a:r>
              <a:rPr lang="en-GB" dirty="0"/>
              <a:t>New tasks create admin/clinical burden (BJGP, 2023)</a:t>
            </a:r>
          </a:p>
          <a:p>
            <a:pPr marL="0" indent="0">
              <a:buNone/>
            </a:pPr>
            <a:r>
              <a:rPr lang="en-GB" b="1" dirty="0"/>
              <a:t>Inconsistent Implementation:</a:t>
            </a:r>
          </a:p>
          <a:p>
            <a:pPr lvl="1"/>
            <a:r>
              <a:rPr lang="en-GB" dirty="0"/>
              <a:t>Lack of staff training and clear protocols</a:t>
            </a:r>
          </a:p>
          <a:p>
            <a:pPr lvl="1"/>
            <a:r>
              <a:rPr lang="en-GB" dirty="0"/>
              <a:t>Creates confusion therefore an inconsistent implementation (BJGP, 2023)</a:t>
            </a:r>
          </a:p>
        </p:txBody>
      </p:sp>
    </p:spTree>
    <p:extLst>
      <p:ext uri="{BB962C8B-B14F-4D97-AF65-F5344CB8AC3E}">
        <p14:creationId xmlns:p14="http://schemas.microsoft.com/office/powerpoint/2010/main" val="2463858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According to AARP, “62 percent of those 70 and older use smartphones.” If you need help and a grandkid isn't handy, check with your local library, senior center or technology club for help using your smartphone.">
            <a:extLst>
              <a:ext uri="{FF2B5EF4-FFF2-40B4-BE49-F238E27FC236}">
                <a16:creationId xmlns:a16="http://schemas.microsoft.com/office/drawing/2014/main" id="{9B3D3949-8D51-91F5-0545-9DDE892422C1}"/>
              </a:ext>
            </a:extLst>
          </p:cNvPr>
          <p:cNvPicPr>
            <a:picLocks noChangeAspect="1"/>
          </p:cNvPicPr>
          <p:nvPr/>
        </p:nvPicPr>
        <p:blipFill>
          <a:blip r:embed="rId3">
            <a:alphaModFix amt="15000"/>
          </a:blip>
          <a:stretch>
            <a:fillRect/>
          </a:stretch>
        </p:blipFill>
        <p:spPr>
          <a:xfrm>
            <a:off x="0" y="0"/>
            <a:ext cx="12192000" cy="6862763"/>
          </a:xfrm>
          <a:prstGeom prst="rect">
            <a:avLst/>
          </a:prstGeom>
        </p:spPr>
      </p:pic>
      <p:sp>
        <p:nvSpPr>
          <p:cNvPr id="2" name="Title 1">
            <a:extLst>
              <a:ext uri="{FF2B5EF4-FFF2-40B4-BE49-F238E27FC236}">
                <a16:creationId xmlns:a16="http://schemas.microsoft.com/office/drawing/2014/main" id="{AFFEDE94-F286-4596-10D3-60B27F822282}"/>
              </a:ext>
            </a:extLst>
          </p:cNvPr>
          <p:cNvSpPr>
            <a:spLocks noGrp="1"/>
          </p:cNvSpPr>
          <p:nvPr>
            <p:ph type="title"/>
          </p:nvPr>
        </p:nvSpPr>
        <p:spPr/>
        <p:txBody>
          <a:bodyPr/>
          <a:lstStyle/>
          <a:p>
            <a:r>
              <a:rPr lang="en-GB" dirty="0"/>
              <a:t>Weaknesses – Patient/User Challenges</a:t>
            </a:r>
          </a:p>
        </p:txBody>
      </p:sp>
      <p:sp>
        <p:nvSpPr>
          <p:cNvPr id="3" name="Content Placeholder 2">
            <a:extLst>
              <a:ext uri="{FF2B5EF4-FFF2-40B4-BE49-F238E27FC236}">
                <a16:creationId xmlns:a16="http://schemas.microsoft.com/office/drawing/2014/main" id="{B28A80ED-37C9-18CD-06E6-42AA1B041233}"/>
              </a:ext>
            </a:extLst>
          </p:cNvPr>
          <p:cNvSpPr>
            <a:spLocks noGrp="1"/>
          </p:cNvSpPr>
          <p:nvPr>
            <p:ph idx="1"/>
          </p:nvPr>
        </p:nvSpPr>
        <p:spPr/>
        <p:txBody>
          <a:bodyPr>
            <a:normAutofit fontScale="85000" lnSpcReduction="10000"/>
          </a:bodyPr>
          <a:lstStyle/>
          <a:p>
            <a:pPr marL="0" indent="0">
              <a:buNone/>
            </a:pPr>
            <a:r>
              <a:rPr lang="en-GB" b="1" dirty="0"/>
              <a:t>Digital Divide:</a:t>
            </a:r>
          </a:p>
          <a:p>
            <a:pPr lvl="1"/>
            <a:r>
              <a:rPr lang="en-GB" dirty="0"/>
              <a:t>4.3 million fewer downloads in deprived areas (Zhang et al., 2023)</a:t>
            </a:r>
          </a:p>
          <a:p>
            <a:pPr lvl="1"/>
            <a:r>
              <a:rPr lang="en-GB" dirty="0"/>
              <a:t>Reinforces health inequality – “digital-first” may exclude the most vulnerable</a:t>
            </a:r>
          </a:p>
          <a:p>
            <a:pPr marL="0" indent="0">
              <a:buNone/>
            </a:pPr>
            <a:r>
              <a:rPr lang="en-GB" b="1" dirty="0"/>
              <a:t>Digital Precarity in Minoritised Groups:</a:t>
            </a:r>
          </a:p>
          <a:p>
            <a:pPr lvl="1"/>
            <a:r>
              <a:rPr lang="en-GB" dirty="0"/>
              <a:t>South Asian, Black, and elderly patients face:</a:t>
            </a:r>
          </a:p>
          <a:p>
            <a:pPr lvl="2"/>
            <a:r>
              <a:rPr lang="en-GB" dirty="0"/>
              <a:t>Poor internet access</a:t>
            </a:r>
          </a:p>
          <a:p>
            <a:pPr lvl="2"/>
            <a:r>
              <a:rPr lang="en-GB" dirty="0"/>
              <a:t>Low digital literacy</a:t>
            </a:r>
          </a:p>
          <a:p>
            <a:pPr lvl="2"/>
            <a:r>
              <a:rPr lang="en-GB" dirty="0"/>
              <a:t>Device-sharing or language barriers (Islam et al., 2024; Ramasawmy et al., 2024)</a:t>
            </a:r>
          </a:p>
          <a:p>
            <a:pPr marL="0" indent="0">
              <a:buNone/>
            </a:pPr>
            <a:r>
              <a:rPr lang="en-GB" b="1" dirty="0"/>
              <a:t>Dependency on Others:</a:t>
            </a:r>
          </a:p>
          <a:p>
            <a:pPr lvl="1"/>
            <a:r>
              <a:rPr lang="en-GB" dirty="0"/>
              <a:t>Older users often rely on younger relatives → privacy risks (Ramasawmy et al., 2024)</a:t>
            </a:r>
          </a:p>
          <a:p>
            <a:pPr marL="0" indent="0">
              <a:buNone/>
            </a:pPr>
            <a:r>
              <a:rPr lang="en-GB" b="1" dirty="0"/>
              <a:t>App Accessibility Issues:</a:t>
            </a:r>
          </a:p>
          <a:p>
            <a:pPr lvl="1"/>
            <a:r>
              <a:rPr lang="en-GB" dirty="0"/>
              <a:t>Poor design for users with visual or motor impairments</a:t>
            </a:r>
          </a:p>
          <a:p>
            <a:pPr lvl="1"/>
            <a:r>
              <a:rPr lang="en-GB" dirty="0"/>
              <a:t>Small text, non-intuitive touch navigation (Ramasawmy, 2024)</a:t>
            </a:r>
          </a:p>
        </p:txBody>
      </p:sp>
    </p:spTree>
    <p:extLst>
      <p:ext uri="{BB962C8B-B14F-4D97-AF65-F5344CB8AC3E}">
        <p14:creationId xmlns:p14="http://schemas.microsoft.com/office/powerpoint/2010/main" val="1002396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7501E-2CBD-A5A2-9037-43D3CB3E2CEC}"/>
              </a:ext>
            </a:extLst>
          </p:cNvPr>
          <p:cNvSpPr>
            <a:spLocks noGrp="1"/>
          </p:cNvSpPr>
          <p:nvPr>
            <p:ph type="title"/>
          </p:nvPr>
        </p:nvSpPr>
        <p:spPr/>
        <p:txBody>
          <a:bodyPr/>
          <a:lstStyle/>
          <a:p>
            <a:r>
              <a:rPr lang="en-GB" dirty="0"/>
              <a:t>Opportunities – Future Development &amp; Inclusion</a:t>
            </a:r>
          </a:p>
        </p:txBody>
      </p:sp>
      <p:sp>
        <p:nvSpPr>
          <p:cNvPr id="3" name="Content Placeholder 2">
            <a:extLst>
              <a:ext uri="{FF2B5EF4-FFF2-40B4-BE49-F238E27FC236}">
                <a16:creationId xmlns:a16="http://schemas.microsoft.com/office/drawing/2014/main" id="{3D6F0578-1606-E1B7-8D01-736B04CC48D0}"/>
              </a:ext>
            </a:extLst>
          </p:cNvPr>
          <p:cNvSpPr>
            <a:spLocks noGrp="1"/>
          </p:cNvSpPr>
          <p:nvPr>
            <p:ph idx="1"/>
          </p:nvPr>
        </p:nvSpPr>
        <p:spPr/>
        <p:txBody>
          <a:bodyPr>
            <a:normAutofit fontScale="92500" lnSpcReduction="10000"/>
          </a:bodyPr>
          <a:lstStyle/>
          <a:p>
            <a:pPr marL="0" indent="0">
              <a:buNone/>
            </a:pPr>
            <a:r>
              <a:rPr lang="en-GB" b="1" dirty="0"/>
              <a:t>Digital Inclusion Initiatives:</a:t>
            </a:r>
          </a:p>
          <a:p>
            <a:pPr lvl="1"/>
            <a:r>
              <a:rPr lang="en-GB" dirty="0"/>
              <a:t>Target elderly, minoritised, and low-income groups</a:t>
            </a:r>
          </a:p>
          <a:p>
            <a:pPr lvl="1"/>
            <a:r>
              <a:rPr lang="en-GB" dirty="0"/>
              <a:t>Training &amp; onboarding support to close the adoption gap (Islam et al., 2024)</a:t>
            </a:r>
          </a:p>
          <a:p>
            <a:pPr marL="0" indent="0">
              <a:buNone/>
            </a:pPr>
            <a:r>
              <a:rPr lang="en-GB" b="1" dirty="0"/>
              <a:t>Enhanced Accessibility Features:</a:t>
            </a:r>
          </a:p>
          <a:p>
            <a:pPr lvl="1"/>
            <a:r>
              <a:rPr lang="en-GB" dirty="0"/>
              <a:t>Add in-app controls (text size, contrast, voice navigation)</a:t>
            </a:r>
          </a:p>
          <a:p>
            <a:pPr lvl="1"/>
            <a:r>
              <a:rPr lang="en-GB" dirty="0"/>
              <a:t>Custom screen reader support – not reliant on device defaults (NHS, 2024)</a:t>
            </a:r>
          </a:p>
          <a:p>
            <a:pPr marL="0" indent="0">
              <a:buNone/>
            </a:pPr>
            <a:r>
              <a:rPr lang="en-GB" b="1" dirty="0"/>
              <a:t>Standardised Rollout Across Practices:</a:t>
            </a:r>
          </a:p>
          <a:p>
            <a:pPr lvl="1"/>
            <a:r>
              <a:rPr lang="en-GB" dirty="0"/>
              <a:t>Ensure equal feature availability nationwide</a:t>
            </a:r>
          </a:p>
          <a:p>
            <a:pPr lvl="1"/>
            <a:r>
              <a:rPr lang="en-GB" dirty="0"/>
              <a:t>End the postcode lottery (BJGP, 2023; NHS England, 2025)</a:t>
            </a:r>
          </a:p>
          <a:p>
            <a:pPr marL="0" indent="0">
              <a:buNone/>
            </a:pPr>
            <a:r>
              <a:rPr lang="en-GB" b="1" dirty="0"/>
              <a:t>Service Expansion &amp; AI Integration:</a:t>
            </a:r>
          </a:p>
          <a:p>
            <a:pPr lvl="1"/>
            <a:r>
              <a:rPr lang="en-GB" dirty="0"/>
              <a:t>Potential to include digital triage, localised public health tools, reminders</a:t>
            </a:r>
          </a:p>
        </p:txBody>
      </p:sp>
    </p:spTree>
    <p:extLst>
      <p:ext uri="{BB962C8B-B14F-4D97-AF65-F5344CB8AC3E}">
        <p14:creationId xmlns:p14="http://schemas.microsoft.com/office/powerpoint/2010/main" val="954507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4DB6C-3678-9FAA-3FD9-46E80BBDFF98}"/>
              </a:ext>
            </a:extLst>
          </p:cNvPr>
          <p:cNvSpPr>
            <a:spLocks noGrp="1"/>
          </p:cNvSpPr>
          <p:nvPr>
            <p:ph type="title"/>
          </p:nvPr>
        </p:nvSpPr>
        <p:spPr/>
        <p:txBody>
          <a:bodyPr/>
          <a:lstStyle/>
          <a:p>
            <a:r>
              <a:rPr lang="en-GB" dirty="0"/>
              <a:t>Threats – Risks &amp; External Barriers</a:t>
            </a:r>
          </a:p>
        </p:txBody>
      </p:sp>
      <p:sp>
        <p:nvSpPr>
          <p:cNvPr id="3" name="Content Placeholder 2">
            <a:extLst>
              <a:ext uri="{FF2B5EF4-FFF2-40B4-BE49-F238E27FC236}">
                <a16:creationId xmlns:a16="http://schemas.microsoft.com/office/drawing/2014/main" id="{8F8D9592-37BE-6F39-57F4-5A06A90874D0}"/>
              </a:ext>
            </a:extLst>
          </p:cNvPr>
          <p:cNvSpPr>
            <a:spLocks noGrp="1"/>
          </p:cNvSpPr>
          <p:nvPr>
            <p:ph idx="1"/>
          </p:nvPr>
        </p:nvSpPr>
        <p:spPr/>
        <p:txBody>
          <a:bodyPr>
            <a:normAutofit fontScale="85000" lnSpcReduction="10000"/>
          </a:bodyPr>
          <a:lstStyle/>
          <a:p>
            <a:pPr marL="0" indent="0">
              <a:buNone/>
            </a:pPr>
            <a:r>
              <a:rPr lang="en-GB" b="1" dirty="0"/>
              <a:t>Widening Digital Divide:</a:t>
            </a:r>
            <a:endParaRPr lang="en-GB" dirty="0"/>
          </a:p>
          <a:p>
            <a:pPr lvl="1"/>
            <a:r>
              <a:rPr lang="en-GB" dirty="0"/>
              <a:t>Risk of excluding vulnerable groups as more services go digital</a:t>
            </a:r>
          </a:p>
          <a:p>
            <a:pPr lvl="1"/>
            <a:r>
              <a:rPr lang="en-GB" dirty="0"/>
              <a:t>Reinforces health inequality (Zhang et al., 2023)</a:t>
            </a:r>
          </a:p>
          <a:p>
            <a:pPr marL="0" indent="0">
              <a:buNone/>
            </a:pPr>
            <a:r>
              <a:rPr lang="en-GB" b="1" dirty="0"/>
              <a:t>Trust &amp; Misinformation:</a:t>
            </a:r>
            <a:endParaRPr lang="en-GB" dirty="0"/>
          </a:p>
          <a:p>
            <a:pPr lvl="1"/>
            <a:r>
              <a:rPr lang="en-GB" dirty="0"/>
              <a:t>COVID Pass rollout triggered surveillance fears among minoritised groups (Ramasawmy et al., 2024)</a:t>
            </a:r>
          </a:p>
          <a:p>
            <a:pPr lvl="1"/>
            <a:r>
              <a:rPr lang="en-GB" dirty="0"/>
              <a:t>Some fear tracking or misuse of data</a:t>
            </a:r>
          </a:p>
          <a:p>
            <a:pPr marL="0" indent="0">
              <a:buNone/>
            </a:pPr>
            <a:r>
              <a:rPr lang="en-GB" b="1" dirty="0"/>
              <a:t>Legal &amp; Ethical Risks:</a:t>
            </a:r>
            <a:endParaRPr lang="en-GB" dirty="0"/>
          </a:p>
          <a:p>
            <a:pPr lvl="1"/>
            <a:r>
              <a:rPr lang="en-GB" dirty="0"/>
              <a:t>Must comply with </a:t>
            </a:r>
            <a:r>
              <a:rPr lang="en-GB" b="1" dirty="0"/>
              <a:t>GDPR</a:t>
            </a:r>
            <a:r>
              <a:rPr lang="en-GB" dirty="0"/>
              <a:t> and </a:t>
            </a:r>
            <a:r>
              <a:rPr lang="en-GB" b="1" dirty="0"/>
              <a:t>Equality Act 2010</a:t>
            </a:r>
            <a:endParaRPr lang="en-GB" dirty="0"/>
          </a:p>
          <a:p>
            <a:pPr lvl="1"/>
            <a:r>
              <a:rPr lang="en-GB" dirty="0"/>
              <a:t>Accessibility shortcomings risk </a:t>
            </a:r>
            <a:r>
              <a:rPr lang="en-GB" b="1" dirty="0"/>
              <a:t>non-compliance</a:t>
            </a:r>
            <a:r>
              <a:rPr lang="en-GB" dirty="0"/>
              <a:t> (Legislation.gov.uk, 2010; 2018)</a:t>
            </a:r>
          </a:p>
          <a:p>
            <a:pPr marL="0" indent="0">
              <a:buNone/>
            </a:pPr>
            <a:r>
              <a:rPr lang="en-GB" b="1" dirty="0"/>
              <a:t>NHS Brand at Risk:</a:t>
            </a:r>
            <a:endParaRPr lang="en-GB" dirty="0"/>
          </a:p>
          <a:p>
            <a:pPr lvl="1"/>
            <a:r>
              <a:rPr lang="en-GB" dirty="0"/>
              <a:t>Public trust is tied to NHS branding – any misstep could damage credibility (Best, 2024)</a:t>
            </a:r>
          </a:p>
          <a:p>
            <a:pPr marL="0" indent="0">
              <a:buNone/>
            </a:pPr>
            <a:endParaRPr lang="en-GB" dirty="0"/>
          </a:p>
        </p:txBody>
      </p:sp>
      <p:pic>
        <p:nvPicPr>
          <p:cNvPr id="4" name="Picture 3">
            <a:extLst>
              <a:ext uri="{FF2B5EF4-FFF2-40B4-BE49-F238E27FC236}">
                <a16:creationId xmlns:a16="http://schemas.microsoft.com/office/drawing/2014/main" id="{0B357948-7E93-87BF-5BE6-4171341548DE}"/>
              </a:ext>
            </a:extLst>
          </p:cNvPr>
          <p:cNvPicPr>
            <a:picLocks noChangeAspect="1"/>
          </p:cNvPicPr>
          <p:nvPr/>
        </p:nvPicPr>
        <p:blipFill>
          <a:blip r:embed="rId3">
            <a:alphaModFix amt="18000"/>
          </a:blip>
          <a:stretch>
            <a:fillRect/>
          </a:stretch>
        </p:blipFill>
        <p:spPr>
          <a:xfrm>
            <a:off x="0" y="0"/>
            <a:ext cx="12192000" cy="7620000"/>
          </a:xfrm>
          <a:prstGeom prst="rect">
            <a:avLst/>
          </a:prstGeom>
        </p:spPr>
      </p:pic>
    </p:spTree>
    <p:extLst>
      <p:ext uri="{BB962C8B-B14F-4D97-AF65-F5344CB8AC3E}">
        <p14:creationId xmlns:p14="http://schemas.microsoft.com/office/powerpoint/2010/main" val="3548729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000F3-5118-4A24-CAC9-C4219C1C31B2}"/>
              </a:ext>
            </a:extLst>
          </p:cNvPr>
          <p:cNvSpPr>
            <a:spLocks noGrp="1"/>
          </p:cNvSpPr>
          <p:nvPr>
            <p:ph type="title"/>
          </p:nvPr>
        </p:nvSpPr>
        <p:spPr/>
        <p:txBody>
          <a:bodyPr/>
          <a:lstStyle/>
          <a:p>
            <a:r>
              <a:rPr lang="en-GB" dirty="0"/>
              <a:t>Conclusion – Summary of NHS App</a:t>
            </a:r>
          </a:p>
        </p:txBody>
      </p:sp>
      <p:sp>
        <p:nvSpPr>
          <p:cNvPr id="3" name="Content Placeholder 2">
            <a:extLst>
              <a:ext uri="{FF2B5EF4-FFF2-40B4-BE49-F238E27FC236}">
                <a16:creationId xmlns:a16="http://schemas.microsoft.com/office/drawing/2014/main" id="{452DAF3D-123C-E702-B3BF-1774BBEDFFE6}"/>
              </a:ext>
            </a:extLst>
          </p:cNvPr>
          <p:cNvSpPr>
            <a:spLocks noGrp="1"/>
          </p:cNvSpPr>
          <p:nvPr>
            <p:ph idx="1"/>
          </p:nvPr>
        </p:nvSpPr>
        <p:spPr/>
        <p:txBody>
          <a:bodyPr>
            <a:normAutofit fontScale="77500" lnSpcReduction="20000"/>
          </a:bodyPr>
          <a:lstStyle/>
          <a:p>
            <a:pPr marL="0" indent="0">
              <a:buNone/>
            </a:pPr>
            <a:r>
              <a:rPr lang="en-GB" b="1" dirty="0"/>
              <a:t>Strengths:</a:t>
            </a:r>
            <a:endParaRPr lang="en-GB" dirty="0"/>
          </a:p>
          <a:p>
            <a:pPr lvl="1"/>
            <a:r>
              <a:rPr lang="en-GB" dirty="0"/>
              <a:t>Improves access, efficiency, and patient autonomy</a:t>
            </a:r>
          </a:p>
          <a:p>
            <a:pPr lvl="1"/>
            <a:r>
              <a:rPr lang="en-GB" dirty="0"/>
              <a:t>Reduces admin burden and missed appointments</a:t>
            </a:r>
          </a:p>
          <a:p>
            <a:pPr marL="0" indent="0">
              <a:buNone/>
            </a:pPr>
            <a:r>
              <a:rPr lang="en-GB" b="1" dirty="0"/>
              <a:t>Weaknesses:</a:t>
            </a:r>
            <a:endParaRPr lang="en-GB" dirty="0"/>
          </a:p>
          <a:p>
            <a:pPr lvl="1"/>
            <a:r>
              <a:rPr lang="en-GB" dirty="0"/>
              <a:t>Unequal rollout; increased staff workload</a:t>
            </a:r>
          </a:p>
          <a:p>
            <a:pPr lvl="1"/>
            <a:r>
              <a:rPr lang="en-GB" dirty="0"/>
              <a:t>Accessibility and digital literacy issues</a:t>
            </a:r>
          </a:p>
          <a:p>
            <a:pPr marL="0" indent="0">
              <a:buNone/>
            </a:pPr>
            <a:r>
              <a:rPr lang="en-GB" b="1" dirty="0"/>
              <a:t>Opportunities:</a:t>
            </a:r>
            <a:endParaRPr lang="en-GB" dirty="0"/>
          </a:p>
          <a:p>
            <a:pPr lvl="1"/>
            <a:r>
              <a:rPr lang="en-GB" dirty="0"/>
              <a:t>Inclusion initiatives, better accessibility, standardisation</a:t>
            </a:r>
          </a:p>
          <a:p>
            <a:pPr lvl="1"/>
            <a:r>
              <a:rPr lang="en-GB" dirty="0"/>
              <a:t>Potential for AI tools, expanded services</a:t>
            </a:r>
          </a:p>
          <a:p>
            <a:pPr marL="0" indent="0">
              <a:buNone/>
            </a:pPr>
            <a:r>
              <a:rPr lang="en-GB" b="1" dirty="0"/>
              <a:t>Threats:</a:t>
            </a:r>
            <a:endParaRPr lang="en-GB" dirty="0"/>
          </a:p>
          <a:p>
            <a:pPr lvl="1"/>
            <a:r>
              <a:rPr lang="en-GB" dirty="0"/>
              <a:t>Digital divide, loss of trust, legal non-compliance</a:t>
            </a:r>
          </a:p>
          <a:p>
            <a:pPr lvl="1"/>
            <a:r>
              <a:rPr lang="en-GB" dirty="0"/>
              <a:t>Risk to NHS reputation if issues persist</a:t>
            </a:r>
          </a:p>
          <a:p>
            <a:pPr marL="0" indent="0">
              <a:buNone/>
            </a:pPr>
            <a:r>
              <a:rPr lang="en-GB" b="1" dirty="0"/>
              <a:t>Final Reflection:</a:t>
            </a:r>
            <a:endParaRPr lang="en-GB" dirty="0"/>
          </a:p>
          <a:p>
            <a:pPr lvl="1"/>
            <a:r>
              <a:rPr lang="en-GB" dirty="0"/>
              <a:t>NHS App offers clear benefits but </a:t>
            </a:r>
            <a:r>
              <a:rPr lang="en-GB" b="1" dirty="0"/>
              <a:t>success depends on equitable, inclusive delivery</a:t>
            </a:r>
            <a:endParaRPr lang="en-GB" dirty="0"/>
          </a:p>
          <a:p>
            <a:endParaRPr lang="en-GB" dirty="0"/>
          </a:p>
        </p:txBody>
      </p:sp>
    </p:spTree>
    <p:extLst>
      <p:ext uri="{BB962C8B-B14F-4D97-AF65-F5344CB8AC3E}">
        <p14:creationId xmlns:p14="http://schemas.microsoft.com/office/powerpoint/2010/main" val="3158470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0003-7B78-D204-51F2-33080901B85F}"/>
              </a:ext>
            </a:extLst>
          </p:cNvPr>
          <p:cNvSpPr>
            <a:spLocks noGrp="1"/>
          </p:cNvSpPr>
          <p:nvPr>
            <p:ph type="title"/>
          </p:nvPr>
        </p:nvSpPr>
        <p:spPr/>
        <p:txBody>
          <a:bodyPr/>
          <a:lstStyle/>
          <a:p>
            <a:r>
              <a:rPr lang="en-GB" dirty="0"/>
              <a:t>Recommendations – Improving the NHS App</a:t>
            </a:r>
          </a:p>
        </p:txBody>
      </p:sp>
      <p:sp>
        <p:nvSpPr>
          <p:cNvPr id="3" name="Content Placeholder 2">
            <a:extLst>
              <a:ext uri="{FF2B5EF4-FFF2-40B4-BE49-F238E27FC236}">
                <a16:creationId xmlns:a16="http://schemas.microsoft.com/office/drawing/2014/main" id="{389A66EC-2467-980D-09C8-1C0F87A0B3E8}"/>
              </a:ext>
            </a:extLst>
          </p:cNvPr>
          <p:cNvSpPr>
            <a:spLocks noGrp="1"/>
          </p:cNvSpPr>
          <p:nvPr>
            <p:ph idx="1"/>
          </p:nvPr>
        </p:nvSpPr>
        <p:spPr/>
        <p:txBody>
          <a:bodyPr>
            <a:normAutofit fontScale="70000" lnSpcReduction="20000"/>
          </a:bodyPr>
          <a:lstStyle/>
          <a:p>
            <a:pPr marL="0" indent="0">
              <a:buNone/>
            </a:pPr>
            <a:r>
              <a:rPr lang="en-GB" b="1" dirty="0"/>
              <a:t>1. Standardise Feature Access</a:t>
            </a:r>
            <a:endParaRPr lang="en-GB" dirty="0"/>
          </a:p>
          <a:p>
            <a:pPr lvl="1"/>
            <a:r>
              <a:rPr lang="en-GB" dirty="0"/>
              <a:t>Require all GP practices to enable core functions (records, results)</a:t>
            </a:r>
          </a:p>
          <a:p>
            <a:pPr lvl="1"/>
            <a:r>
              <a:rPr lang="en-GB" dirty="0"/>
              <a:t>Address postcode lottery (BJGP, 2023; NHS England, 2025)</a:t>
            </a:r>
          </a:p>
          <a:p>
            <a:pPr marL="0" indent="0">
              <a:buNone/>
            </a:pPr>
            <a:r>
              <a:rPr lang="en-GB" b="1" dirty="0"/>
              <a:t>2. Staff Training &amp; Protocols</a:t>
            </a:r>
            <a:endParaRPr lang="en-GB" dirty="0"/>
          </a:p>
          <a:p>
            <a:pPr lvl="1"/>
            <a:r>
              <a:rPr lang="en-GB" dirty="0"/>
              <a:t>Equip staff to manage digital queries and patient data access</a:t>
            </a:r>
          </a:p>
          <a:p>
            <a:pPr lvl="1"/>
            <a:r>
              <a:rPr lang="en-GB" dirty="0"/>
              <a:t>Reduce workload redistribution (BJGP, 2023)</a:t>
            </a:r>
          </a:p>
          <a:p>
            <a:pPr marL="0" indent="0">
              <a:buNone/>
            </a:pPr>
            <a:r>
              <a:rPr lang="en-GB" b="1" dirty="0"/>
              <a:t>3. Targeted Digital Inclusion</a:t>
            </a:r>
            <a:endParaRPr lang="en-GB" dirty="0"/>
          </a:p>
          <a:p>
            <a:pPr lvl="1"/>
            <a:r>
              <a:rPr lang="en-GB" dirty="0"/>
              <a:t>Offer tailored support for elderly, low-income, and ethnic minority users</a:t>
            </a:r>
          </a:p>
          <a:p>
            <a:pPr lvl="1"/>
            <a:r>
              <a:rPr lang="en-GB" dirty="0"/>
              <a:t>Reduce dependency on relatives (Islam et al., 2024)</a:t>
            </a:r>
          </a:p>
          <a:p>
            <a:pPr marL="0" indent="0">
              <a:buNone/>
            </a:pPr>
            <a:r>
              <a:rPr lang="en-GB" b="1" dirty="0"/>
              <a:t>4. Improve Accessibility</a:t>
            </a:r>
            <a:endParaRPr lang="en-GB" dirty="0"/>
          </a:p>
          <a:p>
            <a:pPr lvl="1"/>
            <a:r>
              <a:rPr lang="en-GB" dirty="0"/>
              <a:t>Add customisable UI features: font size, voice controls, contrast modes</a:t>
            </a:r>
          </a:p>
          <a:p>
            <a:pPr lvl="1"/>
            <a:r>
              <a:rPr lang="en-GB" dirty="0"/>
              <a:t>Develop a built-in screen reader layer (NHS, 2024)</a:t>
            </a:r>
          </a:p>
          <a:p>
            <a:pPr marL="0" indent="0">
              <a:buNone/>
            </a:pPr>
            <a:r>
              <a:rPr lang="en-GB" b="1" dirty="0"/>
              <a:t>5. Maintain Transparency</a:t>
            </a:r>
            <a:endParaRPr lang="en-GB" dirty="0"/>
          </a:p>
          <a:p>
            <a:pPr lvl="1"/>
            <a:r>
              <a:rPr lang="en-GB" dirty="0"/>
              <a:t>Clear communication on data use and privacy policies</a:t>
            </a:r>
          </a:p>
          <a:p>
            <a:pPr lvl="1"/>
            <a:r>
              <a:rPr lang="en-GB" dirty="0"/>
              <a:t>Build long-term public trust (Best, 2024; Ramasawmy et al., 2024)</a:t>
            </a:r>
          </a:p>
          <a:p>
            <a:endParaRPr lang="en-GB" dirty="0"/>
          </a:p>
        </p:txBody>
      </p:sp>
    </p:spTree>
    <p:extLst>
      <p:ext uri="{BB962C8B-B14F-4D97-AF65-F5344CB8AC3E}">
        <p14:creationId xmlns:p14="http://schemas.microsoft.com/office/powerpoint/2010/main" val="2581554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3FE14-B6B9-30E6-F73D-DD39326246C8}"/>
              </a:ext>
            </a:extLst>
          </p:cNvPr>
          <p:cNvSpPr>
            <a:spLocks noGrp="1"/>
          </p:cNvSpPr>
          <p:nvPr>
            <p:ph type="title"/>
          </p:nvPr>
        </p:nvSpPr>
        <p:spPr/>
        <p:txBody>
          <a:bodyPr/>
          <a:lstStyle/>
          <a:p>
            <a:r>
              <a:rPr lang="en-GB" dirty="0"/>
              <a:t>Reference list p1</a:t>
            </a:r>
          </a:p>
        </p:txBody>
      </p:sp>
      <p:sp>
        <p:nvSpPr>
          <p:cNvPr id="3" name="Content Placeholder 2">
            <a:extLst>
              <a:ext uri="{FF2B5EF4-FFF2-40B4-BE49-F238E27FC236}">
                <a16:creationId xmlns:a16="http://schemas.microsoft.com/office/drawing/2014/main" id="{8F0F06DC-DCE7-86A6-3707-A8629467DF5C}"/>
              </a:ext>
            </a:extLst>
          </p:cNvPr>
          <p:cNvSpPr>
            <a:spLocks noGrp="1"/>
          </p:cNvSpPr>
          <p:nvPr>
            <p:ph idx="1"/>
          </p:nvPr>
        </p:nvSpPr>
        <p:spPr/>
        <p:txBody>
          <a:bodyPr>
            <a:normAutofit fontScale="25000" lnSpcReduction="20000"/>
          </a:bodyPr>
          <a:lstStyle/>
          <a:p>
            <a:r>
              <a:rPr lang="en-GB" sz="4800" dirty="0"/>
              <a:t>Best, J. (2019) ‘The NHS App: opening the NHS's new digital "front door" to the private sector.’, </a:t>
            </a:r>
            <a:r>
              <a:rPr lang="en-GB" sz="4800" i="1" dirty="0"/>
              <a:t>BMJ (Clinical Research ed.)</a:t>
            </a:r>
            <a:r>
              <a:rPr lang="en-GB" sz="4800" dirty="0"/>
              <a:t>, 367, p. l6210. Available at: </a:t>
            </a:r>
            <a:r>
              <a:rPr lang="en-GB" sz="4800" u="sng" dirty="0">
                <a:hlinkClick r:id="rId3"/>
              </a:rPr>
              <a:t>https://doi.org/10.1136/bmj.l6210</a:t>
            </a:r>
            <a:r>
              <a:rPr lang="en-GB" sz="4800" dirty="0"/>
              <a:t>.</a:t>
            </a:r>
          </a:p>
          <a:p>
            <a:r>
              <a:rPr lang="en-GB" sz="4800" dirty="0"/>
              <a:t>Davidge, G., Brown, L., Lyons, M., Blease, C., French, D., van Staa, T. and McMillan, B. (2023) ‘Primary care staff's views and experience of patients' online access to their electronic health record: a qualitative exploration.’, </a:t>
            </a:r>
            <a:r>
              <a:rPr lang="en-GB" sz="4800" i="1" dirty="0"/>
              <a:t>The British Journal of General Practice: The Journal of the Royal College of General Practitioners,</a:t>
            </a:r>
            <a:r>
              <a:rPr lang="en-GB" sz="4800" dirty="0"/>
              <a:t> 73(731), pp. e418-e426. Available at: </a:t>
            </a:r>
            <a:r>
              <a:rPr lang="en-GB" sz="4800" u="sng" dirty="0">
                <a:hlinkClick r:id="rId4"/>
              </a:rPr>
              <a:t>https://doi.org/10.3399/BJGP.2022.0436</a:t>
            </a:r>
            <a:r>
              <a:rPr lang="en-GB" sz="4800" dirty="0"/>
              <a:t>.</a:t>
            </a:r>
          </a:p>
          <a:p>
            <a:r>
              <a:rPr lang="en-GB" sz="4800" dirty="0"/>
              <a:t>Department of Health and Social Care (2025) </a:t>
            </a:r>
            <a:r>
              <a:rPr lang="en-GB" sz="4800" i="1" dirty="0"/>
              <a:t>10 Year Health Plan for England: fit for the future.</a:t>
            </a:r>
            <a:r>
              <a:rPr lang="en-GB" sz="4800" dirty="0"/>
              <a:t> Available at: </a:t>
            </a:r>
            <a:r>
              <a:rPr lang="en-GB" sz="4800" u="sng" dirty="0">
                <a:hlinkClick r:id="rId5"/>
              </a:rPr>
              <a:t>https://www.gov.uk/government/publications/10-year-health-plan-for-england-fit-for-the-future</a:t>
            </a:r>
            <a:r>
              <a:rPr lang="en-GB" sz="4800" dirty="0"/>
              <a:t> (Accessed: 23 October 2025).</a:t>
            </a:r>
          </a:p>
          <a:p>
            <a:r>
              <a:rPr lang="en-GB" sz="4800" dirty="0"/>
              <a:t>GOV.UK (no date) </a:t>
            </a:r>
            <a:r>
              <a:rPr lang="en-GB" sz="4800" i="1" dirty="0"/>
              <a:t>Data protection: The UK's data protection legislation</a:t>
            </a:r>
            <a:r>
              <a:rPr lang="en-GB" sz="4800" dirty="0"/>
              <a:t>. Available at: </a:t>
            </a:r>
            <a:r>
              <a:rPr lang="en-GB" sz="4800" u="sng" dirty="0">
                <a:hlinkClick r:id="rId6"/>
              </a:rPr>
              <a:t>https://www.gov.uk/data-protection</a:t>
            </a:r>
            <a:r>
              <a:rPr lang="en-GB" sz="4800" dirty="0"/>
              <a:t> (Accessed: 23 October 2025).</a:t>
            </a:r>
          </a:p>
          <a:p>
            <a:r>
              <a:rPr lang="en-GB" sz="4800" dirty="0"/>
              <a:t>Islam, F., Bailey, S. and Netto, G. (2024) ‘Digitalised primary care in the UK: a qualitative study of the experiences of minoritised ethnic communities.’, </a:t>
            </a:r>
            <a:r>
              <a:rPr lang="en-GB" sz="4800" i="1" dirty="0"/>
              <a:t>The British Journal of General Practice</a:t>
            </a:r>
            <a:r>
              <a:rPr lang="en-GB" sz="4800" dirty="0"/>
              <a:t>: The Journal of the Royal College of General Practitioners, 74(749), pp. e823-e831. Available at: </a:t>
            </a:r>
            <a:r>
              <a:rPr lang="en-GB" sz="4800" u="sng" dirty="0">
                <a:hlinkClick r:id="rId7"/>
              </a:rPr>
              <a:t>https://doi.org/10.3399/BJGP.2024.0308</a:t>
            </a:r>
            <a:r>
              <a:rPr lang="en-GB" sz="4800" dirty="0"/>
              <a:t>.</a:t>
            </a:r>
          </a:p>
          <a:p>
            <a:r>
              <a:rPr lang="en-GB" sz="4800" dirty="0"/>
              <a:t>Khan, N., Pitchforth, E., Winder, R., Abel, G., Clark, C.E., Cockcroft, E. and Campbell, J. (2024) ‘What helps patients access web-based services in primary care? Free-text analysis of patient responses to the Di-Facto questionnaire.’, </a:t>
            </a:r>
            <a:r>
              <a:rPr lang="en-GB" sz="4800" i="1" dirty="0"/>
              <a:t>BMC Primary Care</a:t>
            </a:r>
            <a:r>
              <a:rPr lang="en-GB" sz="4800" dirty="0"/>
              <a:t>, 25(1), p. 20. Available at: </a:t>
            </a:r>
            <a:r>
              <a:rPr lang="en-GB" sz="4800" u="sng" dirty="0">
                <a:hlinkClick r:id="rId8"/>
              </a:rPr>
              <a:t>https://doi.org/10.1186/s12875-023-02257-5</a:t>
            </a:r>
            <a:r>
              <a:rPr lang="en-GB" sz="4800" dirty="0"/>
              <a:t>.</a:t>
            </a:r>
          </a:p>
          <a:p>
            <a:r>
              <a:rPr lang="en-GB" sz="4800" dirty="0" err="1"/>
              <a:t>Kuppanda</a:t>
            </a:r>
            <a:r>
              <a:rPr lang="en-GB" sz="4800" dirty="0"/>
              <a:t>, P.M. and Jenkins, J. (2023) ‘Evaluation of Experiences and Attitudes of Patients Towards Patient Portal-Enabled Access to Their Health Information or Medical Records: A Qualitative Grounded Theory Study.’, </a:t>
            </a:r>
            <a:r>
              <a:rPr lang="en-GB" sz="4800" i="1" dirty="0"/>
              <a:t>Qualitative Health Research</a:t>
            </a:r>
            <a:r>
              <a:rPr lang="en-GB" sz="4800" dirty="0"/>
              <a:t>, 33(12), pp. 1080-1090. Available at: </a:t>
            </a:r>
            <a:r>
              <a:rPr lang="en-GB" sz="4800" u="sng" dirty="0">
                <a:hlinkClick r:id="rId9"/>
              </a:rPr>
              <a:t>https://doi.org/10.1177/10497323231192379</a:t>
            </a:r>
            <a:r>
              <a:rPr lang="en-GB" sz="4800" dirty="0"/>
              <a:t>.</a:t>
            </a:r>
          </a:p>
          <a:p>
            <a:r>
              <a:rPr lang="en-GB" sz="4800" dirty="0"/>
              <a:t>Legislation.gov.uk (2010</a:t>
            </a:r>
            <a:r>
              <a:rPr lang="en-GB" sz="4800" i="1" dirty="0"/>
              <a:t>) Equality Act 2010</a:t>
            </a:r>
            <a:r>
              <a:rPr lang="en-GB" sz="4800" dirty="0"/>
              <a:t>. Available at: </a:t>
            </a:r>
            <a:r>
              <a:rPr lang="en-GB" sz="4800" u="sng" dirty="0">
                <a:hlinkClick r:id="rId10"/>
              </a:rPr>
              <a:t>https://www.legislation.gov.uk/ukpga/2010/15/contents</a:t>
            </a:r>
            <a:r>
              <a:rPr lang="en-GB" sz="4800" dirty="0"/>
              <a:t> (Accessed: 23 October 2025).</a:t>
            </a:r>
          </a:p>
          <a:p>
            <a:r>
              <a:rPr lang="en-GB" sz="4800" dirty="0"/>
              <a:t>Legislation.gov.uk (2018a) </a:t>
            </a:r>
            <a:r>
              <a:rPr lang="en-GB" sz="4800" i="1" dirty="0"/>
              <a:t>Data Protection Act 2018</a:t>
            </a:r>
            <a:r>
              <a:rPr lang="en-GB" sz="4800" dirty="0"/>
              <a:t>. Available at: </a:t>
            </a:r>
            <a:r>
              <a:rPr lang="en-GB" sz="4800" u="sng" dirty="0">
                <a:hlinkClick r:id="rId11"/>
              </a:rPr>
              <a:t>https://www.legislation.gov.uk/ukpga/2018/12/contents</a:t>
            </a:r>
            <a:r>
              <a:rPr lang="en-GB" sz="4800" dirty="0"/>
              <a:t> (Accessed: 23 October 2025).</a:t>
            </a:r>
          </a:p>
          <a:p>
            <a:r>
              <a:rPr lang="en-GB" sz="4800" dirty="0"/>
              <a:t>Legislation.gov.uk (2018b) </a:t>
            </a:r>
            <a:r>
              <a:rPr lang="en-GB" sz="4800" i="1" dirty="0"/>
              <a:t>The Public Sector Bodies (Websites and Mobile Applications) (No. 2) Accessibility Regulations 2018</a:t>
            </a:r>
            <a:r>
              <a:rPr lang="en-GB" sz="4800" dirty="0"/>
              <a:t>. Available at: </a:t>
            </a:r>
            <a:r>
              <a:rPr lang="en-GB" sz="4800" u="sng" dirty="0">
                <a:hlinkClick r:id="rId12"/>
              </a:rPr>
              <a:t>https://www.legislation.gov.uk/uksi/2018/952/contents/made</a:t>
            </a:r>
            <a:r>
              <a:rPr lang="en-GB" sz="4800" dirty="0"/>
              <a:t> (Accessed: 23 October 2025).</a:t>
            </a:r>
          </a:p>
          <a:p>
            <a:pPr marL="0" indent="0">
              <a:buNone/>
            </a:pPr>
            <a:endParaRPr lang="en-GB" dirty="0"/>
          </a:p>
        </p:txBody>
      </p:sp>
    </p:spTree>
    <p:extLst>
      <p:ext uri="{BB962C8B-B14F-4D97-AF65-F5344CB8AC3E}">
        <p14:creationId xmlns:p14="http://schemas.microsoft.com/office/powerpoint/2010/main" val="148639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07FD-1053-B885-790B-576B6FFBDAE5}"/>
              </a:ext>
            </a:extLst>
          </p:cNvPr>
          <p:cNvSpPr>
            <a:spLocks noGrp="1"/>
          </p:cNvSpPr>
          <p:nvPr>
            <p:ph type="title"/>
          </p:nvPr>
        </p:nvSpPr>
        <p:spPr/>
        <p:txBody>
          <a:bodyPr/>
          <a:lstStyle/>
          <a:p>
            <a:r>
              <a:rPr lang="en-GB" dirty="0"/>
              <a:t>Reference list p2</a:t>
            </a:r>
          </a:p>
        </p:txBody>
      </p:sp>
      <p:sp>
        <p:nvSpPr>
          <p:cNvPr id="3" name="Content Placeholder 2">
            <a:extLst>
              <a:ext uri="{FF2B5EF4-FFF2-40B4-BE49-F238E27FC236}">
                <a16:creationId xmlns:a16="http://schemas.microsoft.com/office/drawing/2014/main" id="{21C8994F-E71D-0439-9F3A-DC209A6AF77B}"/>
              </a:ext>
            </a:extLst>
          </p:cNvPr>
          <p:cNvSpPr>
            <a:spLocks noGrp="1"/>
          </p:cNvSpPr>
          <p:nvPr>
            <p:ph idx="1"/>
          </p:nvPr>
        </p:nvSpPr>
        <p:spPr/>
        <p:txBody>
          <a:bodyPr>
            <a:normAutofit fontScale="47500" lnSpcReduction="20000"/>
          </a:bodyPr>
          <a:lstStyle/>
          <a:p>
            <a:r>
              <a:rPr lang="en-GB" dirty="0"/>
              <a:t>NHS (2024) </a:t>
            </a:r>
            <a:r>
              <a:rPr lang="en-GB" i="1" dirty="0"/>
              <a:t>NHS App accessibility statement</a:t>
            </a:r>
            <a:r>
              <a:rPr lang="en-GB" dirty="0"/>
              <a:t>. Available at: </a:t>
            </a:r>
            <a:r>
              <a:rPr lang="en-GB" u="sng" dirty="0">
                <a:hlinkClick r:id="rId2"/>
              </a:rPr>
              <a:t>https://www.nhs.uk/nhs-app/nhs-app-legal-and-cookies/nhs-app-accessibility-statement/</a:t>
            </a:r>
            <a:r>
              <a:rPr lang="en-GB" dirty="0"/>
              <a:t> (Accessed: 23 October 2025).</a:t>
            </a:r>
          </a:p>
          <a:p>
            <a:r>
              <a:rPr lang="en-GB" dirty="0"/>
              <a:t>NHS Digital (2025) </a:t>
            </a:r>
            <a:r>
              <a:rPr lang="en-GB" i="1" dirty="0"/>
              <a:t>NHS App case studies</a:t>
            </a:r>
            <a:r>
              <a:rPr lang="en-GB" dirty="0"/>
              <a:t>. Available at: </a:t>
            </a:r>
            <a:r>
              <a:rPr lang="en-GB" u="sng" dirty="0">
                <a:hlinkClick r:id="rId3"/>
              </a:rPr>
              <a:t>https://digital.nhs.uk/services/nhs-app/case-studies</a:t>
            </a:r>
            <a:r>
              <a:rPr lang="en-GB" dirty="0"/>
              <a:t> (Accessed: 23 October 2025).</a:t>
            </a:r>
          </a:p>
          <a:p>
            <a:r>
              <a:rPr lang="en-GB" dirty="0"/>
              <a:t>NHS Digital (2025) </a:t>
            </a:r>
            <a:r>
              <a:rPr lang="en-GB" i="1" dirty="0"/>
              <a:t>NHS App Management Information</a:t>
            </a:r>
            <a:r>
              <a:rPr lang="en-GB" dirty="0"/>
              <a:t>. Available at: </a:t>
            </a:r>
            <a:r>
              <a:rPr lang="en-GB" u="sng" dirty="0">
                <a:hlinkClick r:id="rId4"/>
              </a:rPr>
              <a:t>https://digital.nhs.uk/data-and-information/publications/statistical/nhs-app-statistics</a:t>
            </a:r>
            <a:r>
              <a:rPr lang="en-GB" dirty="0"/>
              <a:t> (Accessed: 23 October 2025).</a:t>
            </a:r>
          </a:p>
          <a:p>
            <a:r>
              <a:rPr lang="en-GB" dirty="0"/>
              <a:t>NHS England (2025) </a:t>
            </a:r>
            <a:r>
              <a:rPr lang="en-GB" i="1" dirty="0"/>
              <a:t>Modern general practice model</a:t>
            </a:r>
            <a:r>
              <a:rPr lang="en-GB" dirty="0"/>
              <a:t>. Available at: </a:t>
            </a:r>
            <a:r>
              <a:rPr lang="en-GB" u="sng" dirty="0">
                <a:hlinkClick r:id="rId5"/>
              </a:rPr>
              <a:t>https://www.england.nhs.uk/gp/national-general-practice-improvement-programme/modern-general-practice-model/</a:t>
            </a:r>
            <a:r>
              <a:rPr lang="en-GB" dirty="0"/>
              <a:t> (Accessed: 23 October 2025).</a:t>
            </a:r>
          </a:p>
          <a:p>
            <a:r>
              <a:rPr lang="en-GB" dirty="0"/>
              <a:t>Patients Association (2023) </a:t>
            </a:r>
            <a:r>
              <a:rPr lang="en-GB" i="1" dirty="0"/>
              <a:t>Patients value NHS App – but not all users able to access information they want, finds new report from the Digital Coalition.</a:t>
            </a:r>
            <a:r>
              <a:rPr lang="en-GB" dirty="0"/>
              <a:t> Available at: </a:t>
            </a:r>
            <a:r>
              <a:rPr lang="en-GB" u="sng" dirty="0">
                <a:hlinkClick r:id="rId6"/>
              </a:rPr>
              <a:t>https://www.patients-association.org.uk/news/patients-value-nhs-app-but-not-all-users-able-to-access-information-they-want-finds-new-report-from-the-digital-coalition</a:t>
            </a:r>
            <a:r>
              <a:rPr lang="en-GB" dirty="0"/>
              <a:t> (Accessed: 23 October 2025).</a:t>
            </a:r>
          </a:p>
          <a:p>
            <a:r>
              <a:rPr lang="en-GB" dirty="0"/>
              <a:t>Ramasawmy, M., </a:t>
            </a:r>
            <a:r>
              <a:rPr lang="en-GB" dirty="0" err="1"/>
              <a:t>Sunkersing</a:t>
            </a:r>
            <a:r>
              <a:rPr lang="en-GB" dirty="0"/>
              <a:t>, D., Persson, D.R., Poole, L., Patel, K., Modha, S., Sajid, M., Gill, P., Stevenson, F., Khan, N. and Banerjee, A. (2024) ‘“If it all goes digital, we’ll have to learn”: facilitators and barriers to uptake of digital health in British South Asians with cardiometabolic disease’, </a:t>
            </a:r>
            <a:r>
              <a:rPr lang="en-GB" i="1" dirty="0"/>
              <a:t>BMC Digital Health</a:t>
            </a:r>
            <a:r>
              <a:rPr lang="en-GB" dirty="0"/>
              <a:t>, 2(1), p. 32. Available at: </a:t>
            </a:r>
            <a:r>
              <a:rPr lang="en-GB" u="sng" dirty="0">
                <a:hlinkClick r:id="rId7"/>
              </a:rPr>
              <a:t>https://doi.org/10.1186/s44247-024-00083-y</a:t>
            </a:r>
            <a:r>
              <a:rPr lang="en-GB" dirty="0"/>
              <a:t>.</a:t>
            </a:r>
          </a:p>
          <a:p>
            <a:r>
              <a:rPr lang="en-GB" dirty="0"/>
              <a:t>Reidy, C., Papoutsi, C., Kc, S., </a:t>
            </a:r>
            <a:r>
              <a:rPr lang="en-GB" dirty="0" err="1"/>
              <a:t>Gudgin</a:t>
            </a:r>
            <a:r>
              <a:rPr lang="en-GB" dirty="0"/>
              <a:t>, B., Laverty, A.A., Greaves, F. and Powell, J. (2025) ‘Qualitative evaluation of the implementation and national roll-out of the NHS App in England.’</a:t>
            </a:r>
            <a:r>
              <a:rPr lang="en-GB" i="1" dirty="0"/>
              <a:t>, BMC Medicine</a:t>
            </a:r>
            <a:r>
              <a:rPr lang="en-GB" dirty="0"/>
              <a:t>, 23(1), p. 20. Available at: </a:t>
            </a:r>
            <a:r>
              <a:rPr lang="en-GB" u="sng" dirty="0">
                <a:hlinkClick r:id="rId8"/>
              </a:rPr>
              <a:t>https://doi.org/10.1186/s12916-024-03842-w</a:t>
            </a:r>
            <a:r>
              <a:rPr lang="en-GB" dirty="0"/>
              <a:t>.</a:t>
            </a:r>
          </a:p>
          <a:p>
            <a:r>
              <a:rPr lang="en-GB" dirty="0"/>
              <a:t>Tony Blair Institute (2025) </a:t>
            </a:r>
            <a:r>
              <a:rPr lang="en-GB" i="1" dirty="0"/>
              <a:t>The NHS at a Crossroads: The App That Can Transform Britain's Health</a:t>
            </a:r>
            <a:r>
              <a:rPr lang="en-GB" dirty="0"/>
              <a:t>. Available at: </a:t>
            </a:r>
            <a:r>
              <a:rPr lang="en-GB" u="sng" dirty="0">
                <a:hlinkClick r:id="rId9"/>
              </a:rPr>
              <a:t>https://institute.global/insights/public-services/the-nhs-at-a-crossroads-the-app-that-can-transform-britains-health</a:t>
            </a:r>
            <a:r>
              <a:rPr lang="en-GB" dirty="0"/>
              <a:t> (Accessed: 23 October 2025).</a:t>
            </a:r>
          </a:p>
          <a:p>
            <a:r>
              <a:rPr lang="en-GB" dirty="0"/>
              <a:t>Zhang, J., </a:t>
            </a:r>
            <a:r>
              <a:rPr lang="en-GB" dirty="0" err="1"/>
              <a:t>Gallifant</a:t>
            </a:r>
            <a:r>
              <a:rPr lang="en-GB" dirty="0"/>
              <a:t>, J., Pierce, R.L., Fordham, A., Teo, J., Celi, L. and </a:t>
            </a:r>
            <a:r>
              <a:rPr lang="en-GB" dirty="0" err="1"/>
              <a:t>Ashrafian</a:t>
            </a:r>
            <a:r>
              <a:rPr lang="en-GB" dirty="0"/>
              <a:t>, H. (2023) ‘Quantifying digital health inequality across a national healthcare system.’, </a:t>
            </a:r>
            <a:r>
              <a:rPr lang="en-GB" i="1" dirty="0"/>
              <a:t>BMJ Health &amp; Care Informatics</a:t>
            </a:r>
            <a:r>
              <a:rPr lang="en-GB" dirty="0"/>
              <a:t>, 30(1), p. e100809. Available at: </a:t>
            </a:r>
            <a:r>
              <a:rPr lang="en-GB" u="sng" dirty="0">
                <a:hlinkClick r:id="rId10"/>
              </a:rPr>
              <a:t>https://doi.org/10.1136/bmjhci-2023-100809</a:t>
            </a:r>
            <a:r>
              <a:rPr lang="en-GB" dirty="0"/>
              <a:t>.</a:t>
            </a:r>
          </a:p>
          <a:p>
            <a:endParaRPr lang="en-GB" dirty="0"/>
          </a:p>
        </p:txBody>
      </p:sp>
    </p:spTree>
    <p:extLst>
      <p:ext uri="{BB962C8B-B14F-4D97-AF65-F5344CB8AC3E}">
        <p14:creationId xmlns:p14="http://schemas.microsoft.com/office/powerpoint/2010/main" val="2116823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7A09B-81B2-0760-86C5-730022ACC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980330-0D58-043D-6392-2FAA5D9802CF}"/>
              </a:ext>
            </a:extLst>
          </p:cNvPr>
          <p:cNvSpPr>
            <a:spLocks noGrp="1"/>
          </p:cNvSpPr>
          <p:nvPr>
            <p:ph type="title"/>
          </p:nvPr>
        </p:nvSpPr>
        <p:spPr/>
        <p:txBody>
          <a:bodyPr/>
          <a:lstStyle/>
          <a:p>
            <a:r>
              <a:rPr lang="en-GB" dirty="0"/>
              <a:t>Reference list (Images)</a:t>
            </a:r>
          </a:p>
        </p:txBody>
      </p:sp>
      <p:sp>
        <p:nvSpPr>
          <p:cNvPr id="3" name="Content Placeholder 2">
            <a:extLst>
              <a:ext uri="{FF2B5EF4-FFF2-40B4-BE49-F238E27FC236}">
                <a16:creationId xmlns:a16="http://schemas.microsoft.com/office/drawing/2014/main" id="{744EF694-CAB4-0A74-68EF-D3FA1BA09EE3}"/>
              </a:ext>
            </a:extLst>
          </p:cNvPr>
          <p:cNvSpPr>
            <a:spLocks noGrp="1"/>
          </p:cNvSpPr>
          <p:nvPr>
            <p:ph idx="1"/>
          </p:nvPr>
        </p:nvSpPr>
        <p:spPr/>
        <p:txBody>
          <a:bodyPr>
            <a:normAutofit fontScale="70000" lnSpcReduction="20000"/>
          </a:bodyPr>
          <a:lstStyle/>
          <a:p>
            <a:r>
              <a:rPr lang="en-GB" dirty="0">
                <a:hlinkClick r:id="rId2"/>
              </a:rPr>
              <a:t>https://eccweb.s3.ap-south-1.amazonaws.com/wp-content/uploads/2023/01/26103852/What-is-Digital-Security-Overview-Types-and-Applications-Explained.png</a:t>
            </a:r>
            <a:endParaRPr lang="en-GB" dirty="0"/>
          </a:p>
          <a:p>
            <a:r>
              <a:rPr lang="en-GB" dirty="0">
                <a:hlinkClick r:id="rId3"/>
              </a:rPr>
              <a:t>https://www.gannett-cdn.com/presto/2021/12/12/PBRE/570137dc-7522-40e8-91e3-bb1cee583734-GettyImages-1028961982.jpg?crop=2120,1193,x0,y107&amp;width=2560</a:t>
            </a:r>
            <a:endParaRPr lang="en-GB" dirty="0"/>
          </a:p>
          <a:p>
            <a:r>
              <a:rPr lang="en-GB" dirty="0">
                <a:hlinkClick r:id="rId4"/>
              </a:rPr>
              <a:t>https://media.istockphoto.com/id/1330046034/photo/angry-female-doctor-have-problems-working-on-computer.jpg?s=612x612&amp;w=0&amp;k=20&amp;c=Jx0jK4zm-emVf1T1Q7AbIgi61nNtqqgNv9MwuOSi8xA=</a:t>
            </a:r>
            <a:endParaRPr lang="en-GB" dirty="0"/>
          </a:p>
          <a:p>
            <a:r>
              <a:rPr lang="en-GB" dirty="0">
                <a:hlinkClick r:id="rId5"/>
              </a:rPr>
              <a:t>https://www.nnuh.nhs.uk/wp-content/uploads/2020/09/Reception-desk-e1600767462193.jpg</a:t>
            </a:r>
            <a:endParaRPr lang="en-GB" dirty="0"/>
          </a:p>
          <a:p>
            <a:r>
              <a:rPr lang="en-GB" dirty="0">
                <a:hlinkClick r:id="rId6"/>
              </a:rPr>
              <a:t>https://media.istockphoto.com/id/1450420291/photo/a-young-happy-woman-holding-a-smart-phone-and-a-pill-bottle.jpg?s=612x612&amp;w=0&amp;k=20&amp;c=zAb7RhMN1ZZPFHNrxNT2nbXkkv93G697TcqJrUYzwJo=</a:t>
            </a:r>
            <a:endParaRPr lang="en-GB" dirty="0"/>
          </a:p>
          <a:p>
            <a:r>
              <a:rPr lang="en-GB" dirty="0"/>
              <a:t>https://www.humberprimarycare.nhs.uk/wp-content/uploads/2021/11/nhsapp-768x512.jpg</a:t>
            </a:r>
          </a:p>
        </p:txBody>
      </p:sp>
    </p:spTree>
    <p:extLst>
      <p:ext uri="{BB962C8B-B14F-4D97-AF65-F5344CB8AC3E}">
        <p14:creationId xmlns:p14="http://schemas.microsoft.com/office/powerpoint/2010/main" val="31710949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1512</TotalTime>
  <Words>3613</Words>
  <Application>Microsoft Office PowerPoint</Application>
  <PresentationFormat>Widescreen</PresentationFormat>
  <Paragraphs>221</Paragraphs>
  <Slides>14</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Aptos</vt:lpstr>
      <vt:lpstr>Aptos Display</vt:lpstr>
      <vt:lpstr>Arial</vt:lpstr>
      <vt:lpstr>Office Theme</vt:lpstr>
      <vt:lpstr>NHS App</vt:lpstr>
      <vt:lpstr>Introduction: Evaluating the NHS App (SWOT analysis)</vt:lpstr>
      <vt:lpstr>What is the NHS App?</vt:lpstr>
      <vt:lpstr>Strengths – Service Delivery</vt:lpstr>
      <vt:lpstr>Strengths – Patient/User Benefits</vt:lpstr>
      <vt:lpstr>Weaknesses – System &amp; Delivery Issues</vt:lpstr>
      <vt:lpstr>Weaknesses – Patient/User Challenges</vt:lpstr>
      <vt:lpstr>Opportunities – Future Development &amp; Inclusion</vt:lpstr>
      <vt:lpstr>Threats – Risks &amp; External Barriers</vt:lpstr>
      <vt:lpstr>Conclusion – Summary of NHS App</vt:lpstr>
      <vt:lpstr>Recommendations – Improving the NHS App</vt:lpstr>
      <vt:lpstr>Reference list p1</vt:lpstr>
      <vt:lpstr>Reference list p2</vt:lpstr>
      <vt:lpstr>Reference list (Images)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Tahmid Summy</dc:creator>
  <cp:lastModifiedBy>Tahmid Summy</cp:lastModifiedBy>
  <cp:revision>2</cp:revision>
  <dcterms:created xsi:type="dcterms:W3CDTF">2025-11-07T23:24:09Z</dcterms:created>
  <dcterms:modified xsi:type="dcterms:W3CDTF">2025-11-09T00:37:06Z</dcterms:modified>
</cp:coreProperties>
</file>