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8" r:id="rId2"/>
    <p:sldId id="262" r:id="rId3"/>
    <p:sldId id="259" r:id="rId4"/>
    <p:sldId id="266" r:id="rId5"/>
    <p:sldId id="269" r:id="rId6"/>
    <p:sldId id="267" r:id="rId7"/>
    <p:sldId id="263" r:id="rId8"/>
    <p:sldId id="268" r:id="rId9"/>
    <p:sldId id="270" r:id="rId10"/>
    <p:sldId id="271" r:id="rId11"/>
    <p:sldId id="272" r:id="rId12"/>
    <p:sldId id="273" r:id="rId13"/>
    <p:sldId id="274" r:id="rId14"/>
    <p:sldId id="275" r:id="rId15"/>
    <p:sldId id="276" r:id="rId16"/>
    <p:sldId id="283" r:id="rId17"/>
    <p:sldId id="277" r:id="rId18"/>
    <p:sldId id="278" r:id="rId19"/>
    <p:sldId id="279" r:id="rId20"/>
    <p:sldId id="280" r:id="rId21"/>
    <p:sldId id="281" r:id="rId22"/>
    <p:sldId id="264" r:id="rId23"/>
    <p:sldId id="282" r:id="rId24"/>
    <p:sldId id="265"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061B916-4AF8-2D82-D6AA-7F96BB331848}" v="20" dt="2023-10-24T14:18:12.448"/>
    <p1510:client id="{5415B543-1DF4-9401-FFE5-7DF039386426}" v="37" dt="2023-10-19T14:16:07.092"/>
    <p1510:client id="{9AF89318-6CDE-EBC6-763D-4BB96BDC7255}" v="55" dt="2022-10-26T12:49:24.446"/>
    <p1510:client id="{AE99BFE2-9E2F-05E3-E96C-7A77E1EA78E7}" v="1" dt="2022-10-26T16:23:17.487"/>
    <p1510:client id="{CB9B3B48-E6C9-9B32-9763-2765627A88F6}" v="78" dt="2022-02-18T13:20:25.9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132" autoAdjust="0"/>
    <p:restoredTop sz="57328" autoAdjust="0"/>
  </p:normalViewPr>
  <p:slideViewPr>
    <p:cSldViewPr snapToGrid="0">
      <p:cViewPr varScale="1">
        <p:scale>
          <a:sx n="53" d="100"/>
          <a:sy n="53" d="100"/>
        </p:scale>
        <p:origin x="1323" y="4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on Cooke" userId="S::a.cooke@uwtsd.ac.uk::46c329c9-26b7-4eba-b77b-7474421bfd31" providerId="AD" clId="Web-{4061B916-4AF8-2D82-D6AA-7F96BB331848}"/>
    <pc:docChg chg="modSld">
      <pc:chgData name="Alison Cooke" userId="S::a.cooke@uwtsd.ac.uk::46c329c9-26b7-4eba-b77b-7474421bfd31" providerId="AD" clId="Web-{4061B916-4AF8-2D82-D6AA-7F96BB331848}" dt="2023-10-24T14:18:09.151" v="19" actId="20577"/>
      <pc:docMkLst>
        <pc:docMk/>
      </pc:docMkLst>
      <pc:sldChg chg="modSp">
        <pc:chgData name="Alison Cooke" userId="S::a.cooke@uwtsd.ac.uk::46c329c9-26b7-4eba-b77b-7474421bfd31" providerId="AD" clId="Web-{4061B916-4AF8-2D82-D6AA-7F96BB331848}" dt="2023-10-24T14:17:25.462" v="6" actId="20577"/>
        <pc:sldMkLst>
          <pc:docMk/>
          <pc:sldMk cId="1147549936" sldId="258"/>
        </pc:sldMkLst>
        <pc:spChg chg="mod">
          <ac:chgData name="Alison Cooke" userId="S::a.cooke@uwtsd.ac.uk::46c329c9-26b7-4eba-b77b-7474421bfd31" providerId="AD" clId="Web-{4061B916-4AF8-2D82-D6AA-7F96BB331848}" dt="2023-10-24T14:17:25.462" v="6" actId="20577"/>
          <ac:spMkLst>
            <pc:docMk/>
            <pc:sldMk cId="1147549936" sldId="258"/>
            <ac:spMk id="5" creationId="{96FE8A07-45B3-4401-AEF2-C9368D14EA2F}"/>
          </ac:spMkLst>
        </pc:spChg>
      </pc:sldChg>
      <pc:sldChg chg="modSp">
        <pc:chgData name="Alison Cooke" userId="S::a.cooke@uwtsd.ac.uk::46c329c9-26b7-4eba-b77b-7474421bfd31" providerId="AD" clId="Web-{4061B916-4AF8-2D82-D6AA-7F96BB331848}" dt="2023-10-24T14:18:09.151" v="19" actId="20577"/>
        <pc:sldMkLst>
          <pc:docMk/>
          <pc:sldMk cId="1250344255" sldId="266"/>
        </pc:sldMkLst>
        <pc:spChg chg="mod">
          <ac:chgData name="Alison Cooke" userId="S::a.cooke@uwtsd.ac.uk::46c329c9-26b7-4eba-b77b-7474421bfd31" providerId="AD" clId="Web-{4061B916-4AF8-2D82-D6AA-7F96BB331848}" dt="2023-10-24T14:18:09.151" v="19" actId="20577"/>
          <ac:spMkLst>
            <pc:docMk/>
            <pc:sldMk cId="1250344255" sldId="266"/>
            <ac:spMk id="4" creationId="{FC6D3967-7E7A-4E66-A2A5-4EC792EDDA5D}"/>
          </ac:spMkLst>
        </pc:spChg>
      </pc:sldChg>
    </pc:docChg>
  </pc:docChgLst>
  <pc:docChgLst>
    <pc:chgData clId="Web-{5415B543-1DF4-9401-FFE5-7DF039386426}"/>
    <pc:docChg chg="modSld">
      <pc:chgData name="" userId="" providerId="" clId="Web-{5415B543-1DF4-9401-FFE5-7DF039386426}" dt="2023-10-19T13:58:42.589" v="0" actId="20577"/>
      <pc:docMkLst>
        <pc:docMk/>
      </pc:docMkLst>
      <pc:sldChg chg="modSp">
        <pc:chgData name="" userId="" providerId="" clId="Web-{5415B543-1DF4-9401-FFE5-7DF039386426}" dt="2023-10-19T13:58:42.589" v="0" actId="20577"/>
        <pc:sldMkLst>
          <pc:docMk/>
          <pc:sldMk cId="1147549936" sldId="258"/>
        </pc:sldMkLst>
        <pc:spChg chg="mod">
          <ac:chgData name="" userId="" providerId="" clId="Web-{5415B543-1DF4-9401-FFE5-7DF039386426}" dt="2023-10-19T13:58:42.589" v="0" actId="20577"/>
          <ac:spMkLst>
            <pc:docMk/>
            <pc:sldMk cId="1147549936" sldId="258"/>
            <ac:spMk id="5" creationId="{96FE8A07-45B3-4401-AEF2-C9368D14EA2F}"/>
          </ac:spMkLst>
        </pc:spChg>
      </pc:sldChg>
    </pc:docChg>
  </pc:docChgLst>
  <pc:docChgLst>
    <pc:chgData name="Alison Cooke" userId="S::a.cooke@uwtsd.ac.uk::46c329c9-26b7-4eba-b77b-7474421bfd31" providerId="AD" clId="Web-{AE99BFE2-9E2F-05E3-E96C-7A77E1EA78E7}"/>
    <pc:docChg chg="modSld">
      <pc:chgData name="Alison Cooke" userId="S::a.cooke@uwtsd.ac.uk::46c329c9-26b7-4eba-b77b-7474421bfd31" providerId="AD" clId="Web-{AE99BFE2-9E2F-05E3-E96C-7A77E1EA78E7}" dt="2022-10-26T16:23:15.127" v="17"/>
      <pc:docMkLst>
        <pc:docMk/>
      </pc:docMkLst>
      <pc:sldChg chg="modNotes">
        <pc:chgData name="Alison Cooke" userId="S::a.cooke@uwtsd.ac.uk::46c329c9-26b7-4eba-b77b-7474421bfd31" providerId="AD" clId="Web-{AE99BFE2-9E2F-05E3-E96C-7A77E1EA78E7}" dt="2022-10-26T16:23:15.127" v="17"/>
        <pc:sldMkLst>
          <pc:docMk/>
          <pc:sldMk cId="1850608413" sldId="267"/>
        </pc:sldMkLst>
      </pc:sldChg>
    </pc:docChg>
  </pc:docChgLst>
  <pc:docChgLst>
    <pc:chgData name="Alison Cooke" userId="S::a.cooke@uwtsd.ac.uk::46c329c9-26b7-4eba-b77b-7474421bfd31" providerId="AD" clId="Web-{CB9B3B48-E6C9-9B32-9763-2765627A88F6}"/>
    <pc:docChg chg="modSld">
      <pc:chgData name="Alison Cooke" userId="S::a.cooke@uwtsd.ac.uk::46c329c9-26b7-4eba-b77b-7474421bfd31" providerId="AD" clId="Web-{CB9B3B48-E6C9-9B32-9763-2765627A88F6}" dt="2022-02-18T13:20:25.993" v="75" actId="20577"/>
      <pc:docMkLst>
        <pc:docMk/>
      </pc:docMkLst>
      <pc:sldChg chg="modSp">
        <pc:chgData name="Alison Cooke" userId="S::a.cooke@uwtsd.ac.uk::46c329c9-26b7-4eba-b77b-7474421bfd31" providerId="AD" clId="Web-{CB9B3B48-E6C9-9B32-9763-2765627A88F6}" dt="2022-02-18T13:15:00.108" v="16" actId="20577"/>
        <pc:sldMkLst>
          <pc:docMk/>
          <pc:sldMk cId="2511280831" sldId="259"/>
        </pc:sldMkLst>
        <pc:spChg chg="mod">
          <ac:chgData name="Alison Cooke" userId="S::a.cooke@uwtsd.ac.uk::46c329c9-26b7-4eba-b77b-7474421bfd31" providerId="AD" clId="Web-{CB9B3B48-E6C9-9B32-9763-2765627A88F6}" dt="2022-02-18T13:15:00.108" v="16" actId="20577"/>
          <ac:spMkLst>
            <pc:docMk/>
            <pc:sldMk cId="2511280831" sldId="259"/>
            <ac:spMk id="2" creationId="{C257EF50-E6BB-4153-B801-E0884BE85B05}"/>
          </ac:spMkLst>
        </pc:spChg>
      </pc:sldChg>
      <pc:sldChg chg="modSp">
        <pc:chgData name="Alison Cooke" userId="S::a.cooke@uwtsd.ac.uk::46c329c9-26b7-4eba-b77b-7474421bfd31" providerId="AD" clId="Web-{CB9B3B48-E6C9-9B32-9763-2765627A88F6}" dt="2022-02-18T13:15:54.563" v="28" actId="20577"/>
        <pc:sldMkLst>
          <pc:docMk/>
          <pc:sldMk cId="3451093567" sldId="262"/>
        </pc:sldMkLst>
        <pc:spChg chg="mod">
          <ac:chgData name="Alison Cooke" userId="S::a.cooke@uwtsd.ac.uk::46c329c9-26b7-4eba-b77b-7474421bfd31" providerId="AD" clId="Web-{CB9B3B48-E6C9-9B32-9763-2765627A88F6}" dt="2022-02-18T13:15:54.563" v="28" actId="20577"/>
          <ac:spMkLst>
            <pc:docMk/>
            <pc:sldMk cId="3451093567" sldId="262"/>
            <ac:spMk id="2" creationId="{85C16B8C-1FDA-47E8-AFB6-BD601E85C419}"/>
          </ac:spMkLst>
        </pc:spChg>
      </pc:sldChg>
      <pc:sldChg chg="modSp">
        <pc:chgData name="Alison Cooke" userId="S::a.cooke@uwtsd.ac.uk::46c329c9-26b7-4eba-b77b-7474421bfd31" providerId="AD" clId="Web-{CB9B3B48-E6C9-9B32-9763-2765627A88F6}" dt="2022-02-18T13:16:32.564" v="45" actId="20577"/>
        <pc:sldMkLst>
          <pc:docMk/>
          <pc:sldMk cId="506969829" sldId="263"/>
        </pc:sldMkLst>
        <pc:spChg chg="mod">
          <ac:chgData name="Alison Cooke" userId="S::a.cooke@uwtsd.ac.uk::46c329c9-26b7-4eba-b77b-7474421bfd31" providerId="AD" clId="Web-{CB9B3B48-E6C9-9B32-9763-2765627A88F6}" dt="2022-02-18T13:16:32.564" v="45" actId="20577"/>
          <ac:spMkLst>
            <pc:docMk/>
            <pc:sldMk cId="506969829" sldId="263"/>
            <ac:spMk id="3" creationId="{8766F6A4-D7CF-4558-A2B3-ABB5DE96FA76}"/>
          </ac:spMkLst>
        </pc:spChg>
      </pc:sldChg>
      <pc:sldChg chg="modSp">
        <pc:chgData name="Alison Cooke" userId="S::a.cooke@uwtsd.ac.uk::46c329c9-26b7-4eba-b77b-7474421bfd31" providerId="AD" clId="Web-{CB9B3B48-E6C9-9B32-9763-2765627A88F6}" dt="2022-02-18T13:19:59.117" v="67" actId="20577"/>
        <pc:sldMkLst>
          <pc:docMk/>
          <pc:sldMk cId="2749282410" sldId="264"/>
        </pc:sldMkLst>
        <pc:spChg chg="mod">
          <ac:chgData name="Alison Cooke" userId="S::a.cooke@uwtsd.ac.uk::46c329c9-26b7-4eba-b77b-7474421bfd31" providerId="AD" clId="Web-{CB9B3B48-E6C9-9B32-9763-2765627A88F6}" dt="2022-02-18T13:19:59.117" v="67" actId="20577"/>
          <ac:spMkLst>
            <pc:docMk/>
            <pc:sldMk cId="2749282410" sldId="264"/>
            <ac:spMk id="2" creationId="{2F2F95B0-5F21-492E-83B3-058300F58AA1}"/>
          </ac:spMkLst>
        </pc:spChg>
      </pc:sldChg>
      <pc:sldChg chg="modSp">
        <pc:chgData name="Alison Cooke" userId="S::a.cooke@uwtsd.ac.uk::46c329c9-26b7-4eba-b77b-7474421bfd31" providerId="AD" clId="Web-{CB9B3B48-E6C9-9B32-9763-2765627A88F6}" dt="2022-02-18T13:20:25.993" v="75" actId="20577"/>
        <pc:sldMkLst>
          <pc:docMk/>
          <pc:sldMk cId="3257038733" sldId="282"/>
        </pc:sldMkLst>
        <pc:spChg chg="mod">
          <ac:chgData name="Alison Cooke" userId="S::a.cooke@uwtsd.ac.uk::46c329c9-26b7-4eba-b77b-7474421bfd31" providerId="AD" clId="Web-{CB9B3B48-E6C9-9B32-9763-2765627A88F6}" dt="2022-02-18T13:20:25.993" v="75" actId="20577"/>
          <ac:spMkLst>
            <pc:docMk/>
            <pc:sldMk cId="3257038733" sldId="282"/>
            <ac:spMk id="2" creationId="{85C16B8C-1FDA-47E8-AFB6-BD601E85C419}"/>
          </ac:spMkLst>
        </pc:spChg>
      </pc:sldChg>
    </pc:docChg>
  </pc:docChgLst>
  <pc:docChgLst>
    <pc:chgData name="Alison Cooke" userId="S::a.cooke@uwtsd.ac.uk::46c329c9-26b7-4eba-b77b-7474421bfd31" providerId="AD" clId="Web-{9AF89318-6CDE-EBC6-763D-4BB96BDC7255}"/>
    <pc:docChg chg="modSld">
      <pc:chgData name="Alison Cooke" userId="S::a.cooke@uwtsd.ac.uk::46c329c9-26b7-4eba-b77b-7474421bfd31" providerId="AD" clId="Web-{9AF89318-6CDE-EBC6-763D-4BB96BDC7255}" dt="2022-10-26T12:49:20.087" v="52" actId="20577"/>
      <pc:docMkLst>
        <pc:docMk/>
      </pc:docMkLst>
      <pc:sldChg chg="modSp">
        <pc:chgData name="Alison Cooke" userId="S::a.cooke@uwtsd.ac.uk::46c329c9-26b7-4eba-b77b-7474421bfd31" providerId="AD" clId="Web-{9AF89318-6CDE-EBC6-763D-4BB96BDC7255}" dt="2022-10-26T12:46:35.316" v="7" actId="20577"/>
        <pc:sldMkLst>
          <pc:docMk/>
          <pc:sldMk cId="1147549936" sldId="258"/>
        </pc:sldMkLst>
        <pc:spChg chg="mod">
          <ac:chgData name="Alison Cooke" userId="S::a.cooke@uwtsd.ac.uk::46c329c9-26b7-4eba-b77b-7474421bfd31" providerId="AD" clId="Web-{9AF89318-6CDE-EBC6-763D-4BB96BDC7255}" dt="2022-10-26T12:46:35.316" v="7" actId="20577"/>
          <ac:spMkLst>
            <pc:docMk/>
            <pc:sldMk cId="1147549936" sldId="258"/>
            <ac:spMk id="5" creationId="{96FE8A07-45B3-4401-AEF2-C9368D14EA2F}"/>
          </ac:spMkLst>
        </pc:spChg>
      </pc:sldChg>
      <pc:sldChg chg="modSp">
        <pc:chgData name="Alison Cooke" userId="S::a.cooke@uwtsd.ac.uk::46c329c9-26b7-4eba-b77b-7474421bfd31" providerId="AD" clId="Web-{9AF89318-6CDE-EBC6-763D-4BB96BDC7255}" dt="2022-10-26T12:48:46.398" v="38" actId="20577"/>
        <pc:sldMkLst>
          <pc:docMk/>
          <pc:sldMk cId="506969829" sldId="263"/>
        </pc:sldMkLst>
        <pc:spChg chg="mod">
          <ac:chgData name="Alison Cooke" userId="S::a.cooke@uwtsd.ac.uk::46c329c9-26b7-4eba-b77b-7474421bfd31" providerId="AD" clId="Web-{9AF89318-6CDE-EBC6-763D-4BB96BDC7255}" dt="2022-10-26T12:48:46.398" v="38" actId="20577"/>
          <ac:spMkLst>
            <pc:docMk/>
            <pc:sldMk cId="506969829" sldId="263"/>
            <ac:spMk id="3" creationId="{8766F6A4-D7CF-4558-A2B3-ABB5DE96FA76}"/>
          </ac:spMkLst>
        </pc:spChg>
      </pc:sldChg>
      <pc:sldChg chg="modSp">
        <pc:chgData name="Alison Cooke" userId="S::a.cooke@uwtsd.ac.uk::46c329c9-26b7-4eba-b77b-7474421bfd31" providerId="AD" clId="Web-{9AF89318-6CDE-EBC6-763D-4BB96BDC7255}" dt="2022-10-26T12:49:20.087" v="52" actId="20577"/>
        <pc:sldMkLst>
          <pc:docMk/>
          <pc:sldMk cId="1354290812" sldId="274"/>
        </pc:sldMkLst>
        <pc:spChg chg="mod">
          <ac:chgData name="Alison Cooke" userId="S::a.cooke@uwtsd.ac.uk::46c329c9-26b7-4eba-b77b-7474421bfd31" providerId="AD" clId="Web-{9AF89318-6CDE-EBC6-763D-4BB96BDC7255}" dt="2022-10-26T12:49:20.087" v="52" actId="20577"/>
          <ac:spMkLst>
            <pc:docMk/>
            <pc:sldMk cId="1354290812" sldId="274"/>
            <ac:spMk id="6" creationId="{EEF4AB72-6B7D-42C5-9370-439A73AC928E}"/>
          </ac:spMkLst>
        </pc:spChg>
      </pc:sldChg>
    </pc:docChg>
  </pc:docChgLst>
  <pc:docChgLst>
    <pc:chgData name="Alison Cooke" userId="S::a.cooke@uwtsd.ac.uk::46c329c9-26b7-4eba-b77b-7474421bfd31" providerId="AD" clId="Web-{5415B543-1DF4-9401-FFE5-7DF039386426}"/>
    <pc:docChg chg="modSld">
      <pc:chgData name="Alison Cooke" userId="S::a.cooke@uwtsd.ac.uk::46c329c9-26b7-4eba-b77b-7474421bfd31" providerId="AD" clId="Web-{5415B543-1DF4-9401-FFE5-7DF039386426}" dt="2023-10-19T14:16:06.373" v="31" actId="20577"/>
      <pc:docMkLst>
        <pc:docMk/>
      </pc:docMkLst>
      <pc:sldChg chg="modSp">
        <pc:chgData name="Alison Cooke" userId="S::a.cooke@uwtsd.ac.uk::46c329c9-26b7-4eba-b77b-7474421bfd31" providerId="AD" clId="Web-{5415B543-1DF4-9401-FFE5-7DF039386426}" dt="2023-10-19T14:15:31.153" v="24" actId="20577"/>
        <pc:sldMkLst>
          <pc:docMk/>
          <pc:sldMk cId="1147549936" sldId="258"/>
        </pc:sldMkLst>
        <pc:spChg chg="mod">
          <ac:chgData name="Alison Cooke" userId="S::a.cooke@uwtsd.ac.uk::46c329c9-26b7-4eba-b77b-7474421bfd31" providerId="AD" clId="Web-{5415B543-1DF4-9401-FFE5-7DF039386426}" dt="2023-10-19T14:15:31.153" v="24" actId="20577"/>
          <ac:spMkLst>
            <pc:docMk/>
            <pc:sldMk cId="1147549936" sldId="258"/>
            <ac:spMk id="5" creationId="{96FE8A07-45B3-4401-AEF2-C9368D14EA2F}"/>
          </ac:spMkLst>
        </pc:spChg>
      </pc:sldChg>
      <pc:sldChg chg="modSp">
        <pc:chgData name="Alison Cooke" userId="S::a.cooke@uwtsd.ac.uk::46c329c9-26b7-4eba-b77b-7474421bfd31" providerId="AD" clId="Web-{5415B543-1DF4-9401-FFE5-7DF039386426}" dt="2023-10-19T14:00:32.374" v="15" actId="20577"/>
        <pc:sldMkLst>
          <pc:docMk/>
          <pc:sldMk cId="506969829" sldId="263"/>
        </pc:sldMkLst>
        <pc:spChg chg="mod">
          <ac:chgData name="Alison Cooke" userId="S::a.cooke@uwtsd.ac.uk::46c329c9-26b7-4eba-b77b-7474421bfd31" providerId="AD" clId="Web-{5415B543-1DF4-9401-FFE5-7DF039386426}" dt="2023-10-19T14:00:32.374" v="15" actId="20577"/>
          <ac:spMkLst>
            <pc:docMk/>
            <pc:sldMk cId="506969829" sldId="263"/>
            <ac:spMk id="3" creationId="{8766F6A4-D7CF-4558-A2B3-ABB5DE96FA76}"/>
          </ac:spMkLst>
        </pc:spChg>
      </pc:sldChg>
      <pc:sldChg chg="modSp">
        <pc:chgData name="Alison Cooke" userId="S::a.cooke@uwtsd.ac.uk::46c329c9-26b7-4eba-b77b-7474421bfd31" providerId="AD" clId="Web-{5415B543-1DF4-9401-FFE5-7DF039386426}" dt="2023-10-19T14:00:44.265" v="18" actId="20577"/>
        <pc:sldMkLst>
          <pc:docMk/>
          <pc:sldMk cId="1354290812" sldId="274"/>
        </pc:sldMkLst>
        <pc:spChg chg="mod">
          <ac:chgData name="Alison Cooke" userId="S::a.cooke@uwtsd.ac.uk::46c329c9-26b7-4eba-b77b-7474421bfd31" providerId="AD" clId="Web-{5415B543-1DF4-9401-FFE5-7DF039386426}" dt="2023-10-19T14:00:44.265" v="18" actId="20577"/>
          <ac:spMkLst>
            <pc:docMk/>
            <pc:sldMk cId="1354290812" sldId="274"/>
            <ac:spMk id="6" creationId="{EEF4AB72-6B7D-42C5-9370-439A73AC928E}"/>
          </ac:spMkLst>
        </pc:spChg>
      </pc:sldChg>
      <pc:sldChg chg="modSp">
        <pc:chgData name="Alison Cooke" userId="S::a.cooke@uwtsd.ac.uk::46c329c9-26b7-4eba-b77b-7474421bfd31" providerId="AD" clId="Web-{5415B543-1DF4-9401-FFE5-7DF039386426}" dt="2023-10-19T14:16:06.373" v="31" actId="20577"/>
        <pc:sldMkLst>
          <pc:docMk/>
          <pc:sldMk cId="587357098" sldId="281"/>
        </pc:sldMkLst>
        <pc:spChg chg="mod">
          <ac:chgData name="Alison Cooke" userId="S::a.cooke@uwtsd.ac.uk::46c329c9-26b7-4eba-b77b-7474421bfd31" providerId="AD" clId="Web-{5415B543-1DF4-9401-FFE5-7DF039386426}" dt="2023-10-19T14:16:06.373" v="31" actId="20577"/>
          <ac:spMkLst>
            <pc:docMk/>
            <pc:sldMk cId="587357098" sldId="281"/>
            <ac:spMk id="3" creationId="{45BFC6A4-1598-4AF2-81D9-D0E97AE1F7F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4BDD37-A329-47E8-BF86-D458012D0B0E}" type="datetimeFigureOut">
              <a:rPr lang="en-GB" smtClean="0"/>
              <a:t>24/10/2023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EC847A-7DAE-4150-8492-BD754CE2926B}" type="slidenum">
              <a:rPr lang="en-GB" smtClean="0"/>
              <a:t>‹#›</a:t>
            </a:fld>
            <a:endParaRPr lang="en-GB"/>
          </a:p>
        </p:txBody>
      </p:sp>
    </p:spTree>
    <p:extLst>
      <p:ext uri="{BB962C8B-B14F-4D97-AF65-F5344CB8AC3E}">
        <p14:creationId xmlns:p14="http://schemas.microsoft.com/office/powerpoint/2010/main" val="4072398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F3EC92-96C9-4E7E-A0F5-9B1CA54D168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27817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 would you define or describe what a ‘dissertation’ is?</a:t>
            </a:r>
          </a:p>
          <a:p>
            <a:endParaRPr lang="en-GB" dirty="0"/>
          </a:p>
          <a:p>
            <a:endParaRPr lang="en-GB" dirty="0"/>
          </a:p>
          <a:p>
            <a:r>
              <a:rPr lang="en-GB" dirty="0"/>
              <a:t>Your dissertation or project is probably the single most important written assignment that you will undertake or produce during your course.</a:t>
            </a:r>
          </a:p>
          <a:p>
            <a:r>
              <a:rPr lang="en-GB" dirty="0"/>
              <a:t>It is often seen as a key indicator of a student’s capabilities as a student/researcher.</a:t>
            </a:r>
          </a:p>
          <a:p>
            <a:endParaRPr lang="en-GB" dirty="0"/>
          </a:p>
          <a:p>
            <a:r>
              <a:rPr lang="en-GB" dirty="0"/>
              <a:t>It differs to your other assignments in relation to the following:</a:t>
            </a:r>
          </a:p>
          <a:p>
            <a:pPr marL="228600" indent="-228600">
              <a:buAutoNum type="arabicPeriod"/>
            </a:pPr>
            <a:r>
              <a:rPr lang="en-GB" dirty="0"/>
              <a:t>Its word count – significant word count</a:t>
            </a:r>
          </a:p>
          <a:p>
            <a:pPr marL="228600" indent="-228600">
              <a:buAutoNum type="arabicPeriod"/>
            </a:pPr>
            <a:r>
              <a:rPr lang="en-GB" dirty="0"/>
              <a:t>Its structure – specific structure/format is required</a:t>
            </a:r>
          </a:p>
          <a:p>
            <a:pPr marL="228600" indent="-228600">
              <a:buAutoNum type="arabicPeriod"/>
            </a:pPr>
            <a:r>
              <a:rPr lang="en-GB" dirty="0"/>
              <a:t>And the fact that it is an independent piece of work of which the student has control – i.e. chooses the subject/topic, its direction and how it is undertaken</a:t>
            </a:r>
          </a:p>
        </p:txBody>
      </p:sp>
      <p:sp>
        <p:nvSpPr>
          <p:cNvPr id="4" name="Slide Number Placeholder 3"/>
          <p:cNvSpPr>
            <a:spLocks noGrp="1"/>
          </p:cNvSpPr>
          <p:nvPr>
            <p:ph type="sldNum" sz="quarter" idx="5"/>
          </p:nvPr>
        </p:nvSpPr>
        <p:spPr/>
        <p:txBody>
          <a:bodyPr/>
          <a:lstStyle/>
          <a:p>
            <a:fld id="{D2EC847A-7DAE-4150-8492-BD754CE2926B}" type="slidenum">
              <a:rPr lang="en-GB" smtClean="0"/>
              <a:t>3</a:t>
            </a:fld>
            <a:endParaRPr lang="en-GB"/>
          </a:p>
        </p:txBody>
      </p:sp>
    </p:spTree>
    <p:extLst>
      <p:ext uri="{BB962C8B-B14F-4D97-AF65-F5344CB8AC3E}">
        <p14:creationId xmlns:p14="http://schemas.microsoft.com/office/powerpoint/2010/main" val="28604260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aim of your dissertation module is: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Aim – </a:t>
            </a:r>
            <a:r>
              <a:rPr lang="en-GB" sz="1200" i="1" dirty="0"/>
              <a:t>to enable students to undertake a major project of their choice, that includes research and enquiry into investigative practice, demonstrating conceptual and critical thinking, analysis, synthesis and evaluation of assumptions, abstract concepts and data (which may be incomplete) through research design with a view to communicate their conclusions clearly to specialist and non-specialist audiences.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i="1"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i="0" dirty="0"/>
          </a:p>
          <a:p>
            <a:r>
              <a:rPr lang="en-GB" dirty="0"/>
              <a:t>Most university students will be required to undertake a project of their choice in their final year of studying.</a:t>
            </a:r>
          </a:p>
          <a:p>
            <a:endParaRPr lang="en-GB" dirty="0"/>
          </a:p>
          <a:p>
            <a:r>
              <a:rPr lang="en-GB" dirty="0"/>
              <a:t>This one piece of work is worth 40 credits – so it is a substantial piece of work</a:t>
            </a:r>
          </a:p>
        </p:txBody>
      </p:sp>
      <p:sp>
        <p:nvSpPr>
          <p:cNvPr id="4" name="Slide Number Placeholder 3"/>
          <p:cNvSpPr>
            <a:spLocks noGrp="1"/>
          </p:cNvSpPr>
          <p:nvPr>
            <p:ph type="sldNum" sz="quarter" idx="5"/>
          </p:nvPr>
        </p:nvSpPr>
        <p:spPr/>
        <p:txBody>
          <a:bodyPr/>
          <a:lstStyle/>
          <a:p>
            <a:fld id="{D2EC847A-7DAE-4150-8492-BD754CE2926B}" type="slidenum">
              <a:rPr lang="en-GB" smtClean="0"/>
              <a:t>4</a:t>
            </a:fld>
            <a:endParaRPr lang="en-GB"/>
          </a:p>
        </p:txBody>
      </p:sp>
    </p:spTree>
    <p:extLst>
      <p:ext uri="{BB962C8B-B14F-4D97-AF65-F5344CB8AC3E}">
        <p14:creationId xmlns:p14="http://schemas.microsoft.com/office/powerpoint/2010/main" val="34558726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a number of advantages of undertaking a project/dissertation – although it may not feel like it now!</a:t>
            </a:r>
          </a:p>
          <a:p>
            <a:r>
              <a:rPr lang="en-GB" dirty="0"/>
              <a:t>e.g.</a:t>
            </a:r>
          </a:p>
          <a:p>
            <a:pPr marL="171450" indent="-171450">
              <a:buFont typeface="Arial" panose="020B0604020202020204" pitchFamily="34" charset="0"/>
              <a:buChar char="•"/>
            </a:pPr>
            <a:r>
              <a:rPr lang="en-GB" dirty="0"/>
              <a:t>Great opportunity for you to identify and learn more about a particular topic that interest you</a:t>
            </a:r>
          </a:p>
          <a:p>
            <a:pPr marL="171450" indent="-171450">
              <a:buFont typeface="Arial" panose="020B0604020202020204" pitchFamily="34" charset="0"/>
              <a:buChar char="•"/>
            </a:pPr>
            <a:r>
              <a:rPr lang="en-GB" dirty="0"/>
              <a:t>May help you  develop in your role within a specialisation that you are currently employed within or in which you aspire to be in the future</a:t>
            </a:r>
          </a:p>
          <a:p>
            <a:pPr marL="171450" indent="-171450">
              <a:buFont typeface="Arial" panose="020B0604020202020204" pitchFamily="34" charset="0"/>
              <a:buChar char="•"/>
            </a:pPr>
            <a:r>
              <a:rPr lang="en-GB" dirty="0"/>
              <a:t>Ownership – you take ownership – its independent study that you chose and you drive it  - BUT you will be supported</a:t>
            </a:r>
          </a:p>
          <a:p>
            <a:pPr marL="171450" indent="-171450">
              <a:buFont typeface="Arial" panose="020B0604020202020204" pitchFamily="34" charset="0"/>
              <a:buChar char="•"/>
            </a:pPr>
            <a:r>
              <a:rPr lang="en-GB" dirty="0"/>
              <a:t>Allocated supervisor with whom you will work on a one to one basis</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5</a:t>
            </a:fld>
            <a:endParaRPr lang="en-GB"/>
          </a:p>
        </p:txBody>
      </p:sp>
    </p:spTree>
    <p:extLst>
      <p:ext uri="{BB962C8B-B14F-4D97-AF65-F5344CB8AC3E}">
        <p14:creationId xmlns:p14="http://schemas.microsoft.com/office/powerpoint/2010/main" val="27998187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your assignment brief  - I will circulate in a booklet format for you with specific guidance regarding content, structure, submission dates etc.</a:t>
            </a:r>
          </a:p>
          <a:p>
            <a:endParaRPr lang="en-GB" dirty="0"/>
          </a:p>
          <a:p>
            <a:r>
              <a:rPr lang="en-GB" dirty="0"/>
              <a:t>To produce a 10,000 word project on a topic of your choice which is related to your degree programme.</a:t>
            </a:r>
          </a:p>
          <a:p>
            <a:endParaRPr lang="en-GB" dirty="0"/>
          </a:p>
          <a:p>
            <a:r>
              <a:rPr lang="en-GB" dirty="0"/>
              <a:t>Your 10000 word project is divided into 3 distinct parts:</a:t>
            </a:r>
          </a:p>
          <a:p>
            <a:r>
              <a:rPr lang="en-GB" dirty="0"/>
              <a:t>Project/dissertation proposal  – 1500 words</a:t>
            </a:r>
            <a:endParaRPr lang="en-GB" dirty="0">
              <a:cs typeface="Calibri"/>
            </a:endParaRPr>
          </a:p>
          <a:p>
            <a:r>
              <a:rPr lang="en-GB" dirty="0"/>
              <a:t>Ethics form  - 500 words</a:t>
            </a:r>
            <a:endParaRPr lang="en-GB" dirty="0">
              <a:cs typeface="Calibri" panose="020F0502020204030204"/>
            </a:endParaRPr>
          </a:p>
          <a:p>
            <a:r>
              <a:rPr lang="en-GB" dirty="0"/>
              <a:t>The project document – 100% marks – 8000 words</a:t>
            </a:r>
            <a:endParaRPr lang="en-GB" dirty="0">
              <a:cs typeface="Calibri" panose="020F0502020204030204"/>
            </a:endParaRPr>
          </a:p>
        </p:txBody>
      </p:sp>
      <p:sp>
        <p:nvSpPr>
          <p:cNvPr id="4" name="Slide Number Placeholder 3"/>
          <p:cNvSpPr>
            <a:spLocks noGrp="1"/>
          </p:cNvSpPr>
          <p:nvPr>
            <p:ph type="sldNum" sz="quarter" idx="5"/>
          </p:nvPr>
        </p:nvSpPr>
        <p:spPr/>
        <p:txBody>
          <a:bodyPr/>
          <a:lstStyle/>
          <a:p>
            <a:fld id="{D2EC847A-7DAE-4150-8492-BD754CE2926B}" type="slidenum">
              <a:rPr lang="en-GB" smtClean="0"/>
              <a:t>6</a:t>
            </a:fld>
            <a:endParaRPr lang="en-GB"/>
          </a:p>
        </p:txBody>
      </p:sp>
    </p:spTree>
    <p:extLst>
      <p:ext uri="{BB962C8B-B14F-4D97-AF65-F5344CB8AC3E}">
        <p14:creationId xmlns:p14="http://schemas.microsoft.com/office/powerpoint/2010/main" val="28248694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One to one sessions can be either 30 mins or 1 hour – but cannot exceed 4hrs</a:t>
            </a:r>
          </a:p>
          <a:p>
            <a:r>
              <a:rPr lang="en-GB" dirty="0"/>
              <a:t>Time-tabled March to November</a:t>
            </a:r>
          </a:p>
          <a:p>
            <a:endParaRPr lang="en-GB" dirty="0"/>
          </a:p>
          <a:p>
            <a:r>
              <a:rPr lang="en-GB" dirty="0"/>
              <a:t>It’s important that you attend these sessions and come fully prepared.</a:t>
            </a:r>
          </a:p>
          <a:p>
            <a:r>
              <a:rPr lang="en-GB" dirty="0"/>
              <a:t>They will be diarised and agreed between you and me,  it may not be possible to rearrange.</a:t>
            </a:r>
          </a:p>
          <a:p>
            <a:endParaRPr lang="en-GB" dirty="0"/>
          </a:p>
          <a:p>
            <a:r>
              <a:rPr lang="en-GB" dirty="0"/>
              <a:t>I will provide further information in relation to what the supervision sessions are and student responsibilities. The student will lead these sessions therefore it is important that they come prepared with any questions, queries or concerns to be discussed.</a:t>
            </a:r>
          </a:p>
          <a:p>
            <a:endParaRPr lang="en-GB" dirty="0"/>
          </a:p>
          <a:p>
            <a:r>
              <a:rPr lang="en-GB" dirty="0"/>
              <a:t>Draft submissions are encouraged – however each section can only be submitted once – advise will be provided in relation to any adjustments that should be made and that it is up to the student as to whether they take onboard that advice. Once returned with feedback it will not be subject to further feedback until it is finally submitted and graded/marked.</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8</a:t>
            </a:fld>
            <a:endParaRPr lang="en-GB"/>
          </a:p>
        </p:txBody>
      </p:sp>
    </p:spTree>
    <p:extLst>
      <p:ext uri="{BB962C8B-B14F-4D97-AF65-F5344CB8AC3E}">
        <p14:creationId xmlns:p14="http://schemas.microsoft.com/office/powerpoint/2010/main" val="22252088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UWTSD template will be provided in relation to the Ethics form and I have put together a proposal template to assist you with structuring your proposal document</a:t>
            </a:r>
          </a:p>
          <a:p>
            <a:r>
              <a:rPr lang="en-GB" dirty="0"/>
              <a:t>You are required to complete these and submit via Turnitin </a:t>
            </a:r>
          </a:p>
          <a:p>
            <a:r>
              <a:rPr lang="en-GB" dirty="0"/>
              <a:t>DO NOT create your own templates</a:t>
            </a:r>
          </a:p>
          <a:p>
            <a:endParaRPr lang="en-GB" dirty="0"/>
          </a:p>
          <a:p>
            <a:r>
              <a:rPr lang="en-GB" dirty="0"/>
              <a:t>I will circulate the forms by email and they will be available on Moodle this week – have a look at them and get familiar with the contents.</a:t>
            </a:r>
          </a:p>
        </p:txBody>
      </p:sp>
      <p:sp>
        <p:nvSpPr>
          <p:cNvPr id="4" name="Slide Number Placeholder 3"/>
          <p:cNvSpPr>
            <a:spLocks noGrp="1"/>
          </p:cNvSpPr>
          <p:nvPr>
            <p:ph type="sldNum" sz="quarter" idx="5"/>
          </p:nvPr>
        </p:nvSpPr>
        <p:spPr/>
        <p:txBody>
          <a:bodyPr/>
          <a:lstStyle/>
          <a:p>
            <a:fld id="{D2EC847A-7DAE-4150-8492-BD754CE2926B}" type="slidenum">
              <a:rPr lang="en-GB" smtClean="0"/>
              <a:t>9</a:t>
            </a:fld>
            <a:endParaRPr lang="en-GB"/>
          </a:p>
        </p:txBody>
      </p:sp>
    </p:spTree>
    <p:extLst>
      <p:ext uri="{BB962C8B-B14F-4D97-AF65-F5344CB8AC3E}">
        <p14:creationId xmlns:p14="http://schemas.microsoft.com/office/powerpoint/2010/main" val="39596924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The university requires the submission of the dissertation to follow an agreed structure:</a:t>
            </a:r>
          </a:p>
          <a:p>
            <a:endParaRPr lang="en-GB" dirty="0"/>
          </a:p>
          <a:p>
            <a:r>
              <a:rPr lang="en-GB" dirty="0"/>
              <a:t>The following sections will appear in the final dissertation/project document submitted</a:t>
            </a:r>
          </a:p>
          <a:p>
            <a:r>
              <a:rPr lang="en-GB" dirty="0"/>
              <a:t>( doesn’t include your proposal or ethics form) – keep to the accepted structure!</a:t>
            </a:r>
          </a:p>
          <a:p>
            <a:endParaRPr lang="en-GB" dirty="0"/>
          </a:p>
          <a:p>
            <a:r>
              <a:rPr lang="en-GB" dirty="0"/>
              <a:t>Front sheet</a:t>
            </a:r>
          </a:p>
          <a:p>
            <a:r>
              <a:rPr lang="en-GB" dirty="0"/>
              <a:t>Declarations</a:t>
            </a:r>
          </a:p>
          <a:p>
            <a:r>
              <a:rPr lang="en-GB" dirty="0"/>
              <a:t>Acknowledgements</a:t>
            </a:r>
          </a:p>
          <a:p>
            <a:r>
              <a:rPr lang="en-GB" dirty="0"/>
              <a:t>Contents</a:t>
            </a:r>
          </a:p>
          <a:p>
            <a:r>
              <a:rPr lang="en-GB" dirty="0"/>
              <a:t>Abstract</a:t>
            </a:r>
          </a:p>
          <a:p>
            <a:r>
              <a:rPr lang="en-GB" dirty="0"/>
              <a:t>Introduction</a:t>
            </a:r>
          </a:p>
          <a:p>
            <a:r>
              <a:rPr lang="en-GB" dirty="0"/>
              <a:t>Literature review</a:t>
            </a:r>
          </a:p>
          <a:p>
            <a:r>
              <a:rPr lang="en-GB" dirty="0"/>
              <a:t>Research methodology</a:t>
            </a:r>
          </a:p>
          <a:p>
            <a:r>
              <a:rPr lang="en-GB" dirty="0"/>
              <a:t>Analysis of results</a:t>
            </a:r>
          </a:p>
          <a:p>
            <a:r>
              <a:rPr lang="en-GB" dirty="0"/>
              <a:t>Conclusion and recommendations</a:t>
            </a:r>
          </a:p>
          <a:p>
            <a:r>
              <a:rPr lang="en-GB" dirty="0"/>
              <a:t>Bibliography</a:t>
            </a:r>
          </a:p>
          <a:p>
            <a:r>
              <a:rPr lang="en-GB" dirty="0" err="1"/>
              <a:t>Appendicies</a:t>
            </a:r>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10</a:t>
            </a:fld>
            <a:endParaRPr lang="en-GB"/>
          </a:p>
        </p:txBody>
      </p:sp>
    </p:spTree>
    <p:extLst>
      <p:ext uri="{BB962C8B-B14F-4D97-AF65-F5344CB8AC3E}">
        <p14:creationId xmlns:p14="http://schemas.microsoft.com/office/powerpoint/2010/main" val="20851679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Topic area – relevant to your course- Professional investigation</a:t>
            </a:r>
          </a:p>
          <a:p>
            <a:r>
              <a:rPr lang="en-GB" dirty="0"/>
              <a:t>Personal interest – something you enjoy researching/discussing /reading about - it will keep you motivated</a:t>
            </a:r>
          </a:p>
          <a:p>
            <a:r>
              <a:rPr lang="en-GB" dirty="0"/>
              <a:t>Too wide – explore different aspects – narrow it down – supervisor may assist you </a:t>
            </a:r>
          </a:p>
          <a:p>
            <a:r>
              <a:rPr lang="en-GB" dirty="0"/>
              <a:t>If you are having difficulty choosing an area consider:</a:t>
            </a:r>
          </a:p>
          <a:p>
            <a:r>
              <a:rPr lang="en-GB" dirty="0"/>
              <a:t>Current/topical issues – in the media/in Force</a:t>
            </a:r>
          </a:p>
          <a:p>
            <a:endParaRPr lang="en-GB" dirty="0"/>
          </a:p>
          <a:p>
            <a:r>
              <a:rPr lang="en-GB" dirty="0"/>
              <a:t>Once you have confirmed your area/topic you need to</a:t>
            </a:r>
          </a:p>
          <a:p>
            <a:r>
              <a:rPr lang="en-GB" dirty="0"/>
              <a:t>Devise a question relevant to the topic area you want to research</a:t>
            </a:r>
          </a:p>
          <a:p>
            <a:endParaRPr lang="en-GB" dirty="0"/>
          </a:p>
          <a:p>
            <a:r>
              <a:rPr lang="en-GB" dirty="0"/>
              <a:t>Question may change BUT don’t change the topic area.</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11</a:t>
            </a:fld>
            <a:endParaRPr lang="en-GB"/>
          </a:p>
        </p:txBody>
      </p:sp>
    </p:spTree>
    <p:extLst>
      <p:ext uri="{BB962C8B-B14F-4D97-AF65-F5344CB8AC3E}">
        <p14:creationId xmlns:p14="http://schemas.microsoft.com/office/powerpoint/2010/main" val="10711403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14</a:t>
            </a:fld>
            <a:endParaRPr lang="en-GB"/>
          </a:p>
        </p:txBody>
      </p:sp>
    </p:spTree>
    <p:extLst>
      <p:ext uri="{BB962C8B-B14F-4D97-AF65-F5344CB8AC3E}">
        <p14:creationId xmlns:p14="http://schemas.microsoft.com/office/powerpoint/2010/main" val="14546151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Words that External Examiners like </a:t>
            </a:r>
          </a:p>
          <a:p>
            <a:r>
              <a:rPr lang="en-GB" dirty="0"/>
              <a:t>Critical/critically</a:t>
            </a:r>
          </a:p>
          <a:p>
            <a:r>
              <a:rPr lang="en-GB" dirty="0"/>
              <a:t>Analysis/Analyse</a:t>
            </a:r>
          </a:p>
          <a:p>
            <a:r>
              <a:rPr lang="en-GB" dirty="0"/>
              <a:t>Evaluation/Evaluate</a:t>
            </a:r>
          </a:p>
          <a:p>
            <a:r>
              <a:rPr lang="en-GB" dirty="0"/>
              <a:t>Synthesis/synthesise - </a:t>
            </a:r>
            <a:r>
              <a:rPr lang="en-GB" b="0" i="0" dirty="0">
                <a:solidFill>
                  <a:srgbClr val="202124"/>
                </a:solidFill>
                <a:effectLst/>
                <a:latin typeface="arial" panose="020B0604020202020204" pitchFamily="34" charset="0"/>
              </a:rPr>
              <a:t>A synthesis is </a:t>
            </a:r>
            <a:r>
              <a:rPr lang="en-GB" b="1" i="0" dirty="0">
                <a:solidFill>
                  <a:srgbClr val="202124"/>
                </a:solidFill>
                <a:effectLst/>
                <a:latin typeface="arial" panose="020B0604020202020204" pitchFamily="34" charset="0"/>
              </a:rPr>
              <a:t>a written discussion incorporating support from several sources of differing views</a:t>
            </a:r>
            <a:r>
              <a:rPr lang="en-GB" b="0" i="0" dirty="0">
                <a:solidFill>
                  <a:srgbClr val="202124"/>
                </a:solidFill>
                <a:effectLst/>
                <a:latin typeface="arial" panose="020B0604020202020204" pitchFamily="34" charset="0"/>
              </a:rPr>
              <a:t>. This type of assignment requires that you examine a variety of sources and identify their relationship to your dissertation</a:t>
            </a:r>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15</a:t>
            </a:fld>
            <a:endParaRPr lang="en-GB"/>
          </a:p>
        </p:txBody>
      </p:sp>
    </p:spTree>
    <p:extLst>
      <p:ext uri="{BB962C8B-B14F-4D97-AF65-F5344CB8AC3E}">
        <p14:creationId xmlns:p14="http://schemas.microsoft.com/office/powerpoint/2010/main" val="16373210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Objectives should not be </a:t>
            </a:r>
          </a:p>
          <a:p>
            <a:r>
              <a:rPr lang="en-GB" dirty="0"/>
              <a:t>Too vague or broad in scope – aims are often over-optimistic of what the project can achieve</a:t>
            </a:r>
          </a:p>
          <a:p>
            <a:r>
              <a:rPr lang="en-GB" dirty="0"/>
              <a:t>Repeat each other in different terms</a:t>
            </a:r>
          </a:p>
          <a:p>
            <a:r>
              <a:rPr lang="en-GB" dirty="0"/>
              <a:t>Be a list o </a:t>
            </a:r>
            <a:r>
              <a:rPr lang="en-GB" dirty="0" err="1"/>
              <a:t>fthings</a:t>
            </a:r>
            <a:r>
              <a:rPr lang="en-GB" dirty="0"/>
              <a:t> related to an unspecified way to your topic</a:t>
            </a:r>
          </a:p>
        </p:txBody>
      </p:sp>
      <p:sp>
        <p:nvSpPr>
          <p:cNvPr id="4" name="Slide Number Placeholder 3"/>
          <p:cNvSpPr>
            <a:spLocks noGrp="1"/>
          </p:cNvSpPr>
          <p:nvPr>
            <p:ph type="sldNum" sz="quarter" idx="5"/>
          </p:nvPr>
        </p:nvSpPr>
        <p:spPr/>
        <p:txBody>
          <a:bodyPr/>
          <a:lstStyle/>
          <a:p>
            <a:fld id="{D2EC847A-7DAE-4150-8492-BD754CE2926B}" type="slidenum">
              <a:rPr lang="en-GB" smtClean="0"/>
              <a:t>16</a:t>
            </a:fld>
            <a:endParaRPr lang="en-GB"/>
          </a:p>
        </p:txBody>
      </p:sp>
    </p:spTree>
    <p:extLst>
      <p:ext uri="{BB962C8B-B14F-4D97-AF65-F5344CB8AC3E}">
        <p14:creationId xmlns:p14="http://schemas.microsoft.com/office/powerpoint/2010/main" val="39199129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section is very important as it provides an overview of how you are going to carryout your research or how you plan to address your research question</a:t>
            </a:r>
          </a:p>
          <a:p>
            <a:r>
              <a:rPr lang="en-GB" dirty="0"/>
              <a:t>It will provide a plan of your work and describe the activities you feel are necessary to complete your project</a:t>
            </a:r>
          </a:p>
          <a:p>
            <a:r>
              <a:rPr lang="en-GB" dirty="0"/>
              <a:t>It should contain sufficient information </a:t>
            </a:r>
            <a:r>
              <a:rPr lang="en-GB" dirty="0" err="1"/>
              <a:t>fo</a:t>
            </a:r>
            <a:r>
              <a:rPr lang="en-GB" dirty="0"/>
              <a:t> the marker to determine whether the methodology is sound and appropriate</a:t>
            </a:r>
          </a:p>
          <a:p>
            <a:r>
              <a:rPr lang="en-GB" dirty="0"/>
              <a:t>In this section you should make a case to show that your approach is the most appropriate and valid way of addressing the research question.</a:t>
            </a:r>
          </a:p>
          <a:p>
            <a:endParaRPr lang="en-GB" dirty="0"/>
          </a:p>
          <a:p>
            <a:r>
              <a:rPr lang="en-GB" dirty="0"/>
              <a:t>NO RESULTS are given at the proposal stage as you haven’t started on it yet – however you need to give some idea about what kind of data you will be collecting and what statistical procedures will be used in order to answer the question</a:t>
            </a:r>
          </a:p>
          <a:p>
            <a:endParaRPr lang="en-GB" dirty="0"/>
          </a:p>
          <a:p>
            <a:r>
              <a:rPr lang="en-GB" dirty="0"/>
              <a:t>Ethical issues and risks – you may mention the limitations and weaknesses of the research which may justify some issues that will occur ( e.g. COVID)</a:t>
            </a:r>
          </a:p>
          <a:p>
            <a:r>
              <a:rPr lang="en-GB" dirty="0"/>
              <a:t>Every student will be required to submit an ethics form – so its relevant to highlight any issues you may have at this early stage and which can be addressed when you submit your ethics form</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18</a:t>
            </a:fld>
            <a:endParaRPr lang="en-GB"/>
          </a:p>
        </p:txBody>
      </p:sp>
    </p:spTree>
    <p:extLst>
      <p:ext uri="{BB962C8B-B14F-4D97-AF65-F5344CB8AC3E}">
        <p14:creationId xmlns:p14="http://schemas.microsoft.com/office/powerpoint/2010/main" val="314733495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24/10/2023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16164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24/10/2023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8941639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24/10/2023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69863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24/10/2023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5504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24/10/2023</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769406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24/10/2023</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127929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24/10/2023</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79277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24/10/2023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18355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24/10/2023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443641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24/10/2023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0505605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24/10/2023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20312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24/10/2023</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21948492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tmp"/><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6.tmp"/></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D8363A-E913-418E-A56C-63AB7772BA0E}"/>
              </a:ext>
            </a:extLst>
          </p:cNvPr>
          <p:cNvSpPr txBox="1"/>
          <p:nvPr/>
        </p:nvSpPr>
        <p:spPr>
          <a:xfrm>
            <a:off x="2194560" y="1733551"/>
            <a:ext cx="4130040" cy="86177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white"/>
              </a:solidFill>
              <a:effectLst/>
              <a:uLnTx/>
              <a:uFillTx/>
              <a:latin typeface="Myriad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Myriad Pro"/>
              <a:ea typeface="+mn-ea"/>
              <a:cs typeface="+mn-cs"/>
            </a:endParaRPr>
          </a:p>
        </p:txBody>
      </p:sp>
      <p:sp>
        <p:nvSpPr>
          <p:cNvPr id="5" name="Title 4">
            <a:extLst>
              <a:ext uri="{FF2B5EF4-FFF2-40B4-BE49-F238E27FC236}">
                <a16:creationId xmlns:a16="http://schemas.microsoft.com/office/drawing/2014/main" id="{96FE8A07-45B3-4401-AEF2-C9368D14EA2F}"/>
              </a:ext>
            </a:extLst>
          </p:cNvPr>
          <p:cNvSpPr>
            <a:spLocks noGrp="1"/>
          </p:cNvSpPr>
          <p:nvPr>
            <p:ph type="ctrTitle"/>
          </p:nvPr>
        </p:nvSpPr>
        <p:spPr>
          <a:xfrm>
            <a:off x="917424" y="1460841"/>
            <a:ext cx="10363200" cy="3179507"/>
          </a:xfrm>
        </p:spPr>
        <p:txBody>
          <a:bodyPr>
            <a:normAutofit/>
          </a:bodyPr>
          <a:lstStyle/>
          <a:p>
            <a:br>
              <a:rPr lang="en-GB" b="1" dirty="0">
                <a:solidFill>
                  <a:schemeClr val="bg1"/>
                </a:solidFill>
              </a:rPr>
            </a:br>
            <a:r>
              <a:rPr lang="en-GB" b="1" dirty="0" err="1">
                <a:solidFill>
                  <a:srgbClr val="0070C0"/>
                </a:solidFill>
              </a:rPr>
              <a:t>Cyflwyniad</a:t>
            </a:r>
            <a:r>
              <a:rPr lang="en-GB" b="1" dirty="0">
                <a:solidFill>
                  <a:srgbClr val="0070C0"/>
                </a:solidFill>
              </a:rPr>
              <a:t> </a:t>
            </a:r>
            <a:r>
              <a:rPr lang="en-GB" b="1" dirty="0" err="1">
                <a:solidFill>
                  <a:srgbClr val="0070C0"/>
                </a:solidFill>
              </a:rPr>
              <a:t>Modiwl</a:t>
            </a:r>
            <a:r>
              <a:rPr lang="en-GB" b="1" dirty="0">
                <a:solidFill>
                  <a:srgbClr val="0070C0"/>
                </a:solidFill>
              </a:rPr>
              <a:t> </a:t>
            </a:r>
            <a:r>
              <a:rPr lang="en-GB" b="1" dirty="0" err="1">
                <a:solidFill>
                  <a:srgbClr val="0070C0"/>
                </a:solidFill>
              </a:rPr>
              <a:t>Traethawd</a:t>
            </a:r>
            <a:r>
              <a:rPr lang="en-GB" b="1" dirty="0">
                <a:solidFill>
                  <a:srgbClr val="0070C0"/>
                </a:solidFill>
              </a:rPr>
              <a:t> Hir</a:t>
            </a:r>
            <a:br>
              <a:rPr lang="en-GB" b="1" dirty="0">
                <a:solidFill>
                  <a:schemeClr val="bg1"/>
                </a:solidFill>
              </a:rPr>
            </a:br>
            <a:r>
              <a:rPr lang="en-GB" b="1" dirty="0">
                <a:solidFill>
                  <a:schemeClr val="bg1"/>
                </a:solidFill>
              </a:rPr>
              <a:t>Dissertation Module Introduction</a:t>
            </a:r>
            <a:br>
              <a:rPr lang="en-GB" b="1" dirty="0">
                <a:solidFill>
                  <a:schemeClr val="bg1"/>
                </a:solidFill>
              </a:rPr>
            </a:br>
            <a:endParaRPr lang="en-GB" b="1" dirty="0">
              <a:solidFill>
                <a:schemeClr val="bg1"/>
              </a:solidFill>
            </a:endParaRPr>
          </a:p>
        </p:txBody>
      </p:sp>
    </p:spTree>
    <p:extLst>
      <p:ext uri="{BB962C8B-B14F-4D97-AF65-F5344CB8AC3E}">
        <p14:creationId xmlns:p14="http://schemas.microsoft.com/office/powerpoint/2010/main" val="11475499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16B8C-1FDA-47E8-AFB6-BD601E85C419}"/>
              </a:ext>
            </a:extLst>
          </p:cNvPr>
          <p:cNvSpPr>
            <a:spLocks noGrp="1"/>
          </p:cNvSpPr>
          <p:nvPr>
            <p:ph type="title"/>
          </p:nvPr>
        </p:nvSpPr>
        <p:spPr>
          <a:solidFill>
            <a:srgbClr val="002060"/>
          </a:solidFill>
        </p:spPr>
        <p:txBody>
          <a:bodyPr/>
          <a:lstStyle/>
          <a:p>
            <a:r>
              <a:rPr lang="en-GB" dirty="0" err="1">
                <a:solidFill>
                  <a:schemeClr val="bg1"/>
                </a:solidFill>
              </a:rPr>
              <a:t>Deilliannau</a:t>
            </a:r>
            <a:r>
              <a:rPr lang="en-GB" dirty="0">
                <a:solidFill>
                  <a:schemeClr val="bg1"/>
                </a:solidFill>
              </a:rPr>
              <a:t> </a:t>
            </a:r>
            <a:r>
              <a:rPr lang="en-GB" dirty="0" err="1">
                <a:solidFill>
                  <a:schemeClr val="bg1"/>
                </a:solidFill>
              </a:rPr>
              <a:t>dysgu</a:t>
            </a:r>
            <a:r>
              <a:rPr lang="en-GB" dirty="0">
                <a:solidFill>
                  <a:schemeClr val="bg1"/>
                </a:solidFill>
              </a:rPr>
              <a:t> - Learning outcomes</a:t>
            </a:r>
          </a:p>
        </p:txBody>
      </p:sp>
      <p:sp>
        <p:nvSpPr>
          <p:cNvPr id="3" name="Content Placeholder 2">
            <a:extLst>
              <a:ext uri="{FF2B5EF4-FFF2-40B4-BE49-F238E27FC236}">
                <a16:creationId xmlns:a16="http://schemas.microsoft.com/office/drawing/2014/main" id="{4358918E-1024-4B7B-87D5-A2EA36C0AA5F}"/>
              </a:ext>
            </a:extLst>
          </p:cNvPr>
          <p:cNvSpPr>
            <a:spLocks noGrp="1"/>
          </p:cNvSpPr>
          <p:nvPr>
            <p:ph idx="1"/>
          </p:nvPr>
        </p:nvSpPr>
        <p:spPr/>
        <p:txBody>
          <a:bodyPr/>
          <a:lstStyle/>
          <a:p>
            <a:r>
              <a:rPr lang="en-GB" dirty="0"/>
              <a:t>Provide an overview of the dissertation module</a:t>
            </a:r>
          </a:p>
          <a:p>
            <a:r>
              <a:rPr lang="en-GB" dirty="0"/>
              <a:t>Explain the requirements of a ‘Dissertation proposal’</a:t>
            </a:r>
          </a:p>
          <a:p>
            <a:endParaRPr lang="en-GB" dirty="0"/>
          </a:p>
          <a:p>
            <a:pPr marL="0" indent="0">
              <a:buNone/>
            </a:pPr>
            <a:endParaRPr lang="en-GB" dirty="0"/>
          </a:p>
        </p:txBody>
      </p:sp>
      <p:pic>
        <p:nvPicPr>
          <p:cNvPr id="4" name="Picture 3">
            <a:extLst>
              <a:ext uri="{FF2B5EF4-FFF2-40B4-BE49-F238E27FC236}">
                <a16:creationId xmlns:a16="http://schemas.microsoft.com/office/drawing/2014/main" id="{F8B4E12A-9266-4924-8285-0E7CC7CF3D5B}"/>
              </a:ext>
            </a:extLst>
          </p:cNvPr>
          <p:cNvPicPr>
            <a:picLocks noChangeAspect="1"/>
          </p:cNvPicPr>
          <p:nvPr/>
        </p:nvPicPr>
        <p:blipFill>
          <a:blip r:embed="rId2"/>
          <a:stretch>
            <a:fillRect/>
          </a:stretch>
        </p:blipFill>
        <p:spPr>
          <a:xfrm>
            <a:off x="4886325" y="3197225"/>
            <a:ext cx="2419350" cy="1885950"/>
          </a:xfrm>
          <a:prstGeom prst="rect">
            <a:avLst/>
          </a:prstGeom>
        </p:spPr>
      </p:pic>
    </p:spTree>
    <p:extLst>
      <p:ext uri="{BB962C8B-B14F-4D97-AF65-F5344CB8AC3E}">
        <p14:creationId xmlns:p14="http://schemas.microsoft.com/office/powerpoint/2010/main" val="34510935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EF50-E6BB-4153-B801-E0884BE85B05}"/>
              </a:ext>
            </a:extLst>
          </p:cNvPr>
          <p:cNvSpPr>
            <a:spLocks noGrp="1"/>
          </p:cNvSpPr>
          <p:nvPr>
            <p:ph type="title"/>
          </p:nvPr>
        </p:nvSpPr>
        <p:spPr>
          <a:solidFill>
            <a:srgbClr val="002060"/>
          </a:solidFill>
        </p:spPr>
        <p:txBody>
          <a:bodyPr>
            <a:normAutofit fontScale="90000"/>
          </a:bodyPr>
          <a:lstStyle/>
          <a:p>
            <a:r>
              <a:rPr lang="en-GB" dirty="0" err="1">
                <a:solidFill>
                  <a:schemeClr val="bg1"/>
                </a:solidFill>
              </a:rPr>
              <a:t>Cyflwyniad</a:t>
            </a:r>
            <a:r>
              <a:rPr lang="en-GB" dirty="0">
                <a:solidFill>
                  <a:schemeClr val="bg1"/>
                </a:solidFill>
              </a:rPr>
              <a:t> </a:t>
            </a:r>
            <a:r>
              <a:rPr lang="en-GB" dirty="0" err="1">
                <a:solidFill>
                  <a:schemeClr val="bg1"/>
                </a:solidFill>
              </a:rPr>
              <a:t>i'r</a:t>
            </a:r>
            <a:r>
              <a:rPr lang="en-GB" dirty="0">
                <a:solidFill>
                  <a:schemeClr val="bg1"/>
                </a:solidFill>
              </a:rPr>
              <a:t> </a:t>
            </a:r>
            <a:r>
              <a:rPr lang="en-GB" dirty="0" err="1">
                <a:solidFill>
                  <a:schemeClr val="bg1"/>
                </a:solidFill>
              </a:rPr>
              <a:t>modiwl</a:t>
            </a:r>
            <a:r>
              <a:rPr lang="en-GB" dirty="0">
                <a:solidFill>
                  <a:schemeClr val="bg1"/>
                </a:solidFill>
              </a:rPr>
              <a:t> - Module Introduction </a:t>
            </a:r>
          </a:p>
        </p:txBody>
      </p:sp>
      <p:sp>
        <p:nvSpPr>
          <p:cNvPr id="3" name="Content Placeholder 2">
            <a:extLst>
              <a:ext uri="{FF2B5EF4-FFF2-40B4-BE49-F238E27FC236}">
                <a16:creationId xmlns:a16="http://schemas.microsoft.com/office/drawing/2014/main" id="{658C690E-5CBE-4BDA-BD72-E432396BE4C6}"/>
              </a:ext>
            </a:extLst>
          </p:cNvPr>
          <p:cNvSpPr>
            <a:spLocks noGrp="1"/>
          </p:cNvSpPr>
          <p:nvPr>
            <p:ph sz="half" idx="1"/>
          </p:nvPr>
        </p:nvSpPr>
        <p:spPr/>
        <p:txBody>
          <a:bodyPr>
            <a:normAutofit/>
          </a:bodyPr>
          <a:lstStyle/>
          <a:p>
            <a:pPr marL="0" indent="0">
              <a:buNone/>
            </a:pPr>
            <a:r>
              <a:rPr lang="en-GB" dirty="0"/>
              <a:t>What is a dissertation?</a:t>
            </a:r>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6" name="Content Placeholder 5">
            <a:extLst>
              <a:ext uri="{FF2B5EF4-FFF2-40B4-BE49-F238E27FC236}">
                <a16:creationId xmlns:a16="http://schemas.microsoft.com/office/drawing/2014/main" id="{CE5D857B-B3EB-42A9-9378-BB924DA2D331}"/>
              </a:ext>
            </a:extLst>
          </p:cNvPr>
          <p:cNvSpPr>
            <a:spLocks noGrp="1"/>
          </p:cNvSpPr>
          <p:nvPr>
            <p:ph sz="half" idx="2"/>
          </p:nvPr>
        </p:nvSpPr>
        <p:spPr/>
        <p:txBody>
          <a:bodyPr>
            <a:normAutofit/>
          </a:bodyPr>
          <a:lstStyle/>
          <a:p>
            <a:r>
              <a:rPr lang="en-GB" dirty="0"/>
              <a:t>‘</a:t>
            </a:r>
            <a:r>
              <a:rPr lang="en-GB" i="1" dirty="0">
                <a:solidFill>
                  <a:srgbClr val="0070C0"/>
                </a:solidFill>
              </a:rPr>
              <a:t>A long essay on a particular subject, especially written for a university degree’</a:t>
            </a:r>
          </a:p>
          <a:p>
            <a:r>
              <a:rPr lang="en-GB" dirty="0"/>
              <a:t>‘</a:t>
            </a:r>
            <a:r>
              <a:rPr lang="en-GB" i="1" dirty="0">
                <a:solidFill>
                  <a:srgbClr val="002060"/>
                </a:solidFill>
              </a:rPr>
              <a:t>A large research project undertaken at the end of a degree – involving in-depth consideration of a problem or question chosen by the student’ </a:t>
            </a:r>
          </a:p>
        </p:txBody>
      </p:sp>
      <p:pic>
        <p:nvPicPr>
          <p:cNvPr id="7" name="Picture 6">
            <a:extLst>
              <a:ext uri="{FF2B5EF4-FFF2-40B4-BE49-F238E27FC236}">
                <a16:creationId xmlns:a16="http://schemas.microsoft.com/office/drawing/2014/main" id="{DFC39B75-1596-4982-9B12-33046D681D16}"/>
              </a:ext>
            </a:extLst>
          </p:cNvPr>
          <p:cNvPicPr>
            <a:picLocks noChangeAspect="1"/>
          </p:cNvPicPr>
          <p:nvPr/>
        </p:nvPicPr>
        <p:blipFill>
          <a:blip r:embed="rId3"/>
          <a:stretch>
            <a:fillRect/>
          </a:stretch>
        </p:blipFill>
        <p:spPr>
          <a:xfrm>
            <a:off x="1635125" y="2436054"/>
            <a:ext cx="3173942" cy="2474175"/>
          </a:xfrm>
          <a:prstGeom prst="rect">
            <a:avLst/>
          </a:prstGeom>
        </p:spPr>
      </p:pic>
    </p:spTree>
    <p:extLst>
      <p:ext uri="{BB962C8B-B14F-4D97-AF65-F5344CB8AC3E}">
        <p14:creationId xmlns:p14="http://schemas.microsoft.com/office/powerpoint/2010/main" val="2511280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Effect transition="in" filter="fade">
                                      <p:cBhvr>
                                        <p:cTn id="14" dur="1000"/>
                                        <p:tgtEl>
                                          <p:spTgt spid="6">
                                            <p:txEl>
                                              <p:pRg st="1" end="1"/>
                                            </p:txEl>
                                          </p:spTgt>
                                        </p:tgtEl>
                                      </p:cBhvr>
                                    </p:animEffect>
                                    <p:anim calcmode="lin" valueType="num">
                                      <p:cBhvr>
                                        <p:cTn id="15"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C6D3967-7E7A-4E66-A2A5-4EC792EDDA5D}"/>
              </a:ext>
            </a:extLst>
          </p:cNvPr>
          <p:cNvSpPr>
            <a:spLocks noGrp="1"/>
          </p:cNvSpPr>
          <p:nvPr>
            <p:ph type="title"/>
          </p:nvPr>
        </p:nvSpPr>
        <p:spPr>
          <a:solidFill>
            <a:srgbClr val="002060"/>
          </a:solidFill>
        </p:spPr>
        <p:txBody>
          <a:bodyPr>
            <a:normAutofit/>
          </a:bodyPr>
          <a:lstStyle/>
          <a:p>
            <a:r>
              <a:rPr lang="en-GB" dirty="0">
                <a:solidFill>
                  <a:schemeClr val="bg1"/>
                </a:solidFill>
              </a:rPr>
              <a:t>Degree Programme – dissertation/project</a:t>
            </a:r>
          </a:p>
        </p:txBody>
      </p:sp>
      <p:sp>
        <p:nvSpPr>
          <p:cNvPr id="5" name="Content Placeholder 4">
            <a:extLst>
              <a:ext uri="{FF2B5EF4-FFF2-40B4-BE49-F238E27FC236}">
                <a16:creationId xmlns:a16="http://schemas.microsoft.com/office/drawing/2014/main" id="{BFECC604-6C3D-4417-ADD9-38375DBEBE05}"/>
              </a:ext>
            </a:extLst>
          </p:cNvPr>
          <p:cNvSpPr>
            <a:spLocks noGrp="1"/>
          </p:cNvSpPr>
          <p:nvPr>
            <p:ph sz="half" idx="1"/>
          </p:nvPr>
        </p:nvSpPr>
        <p:spPr/>
        <p:txBody>
          <a:bodyPr>
            <a:normAutofit fontScale="92500"/>
          </a:bodyPr>
          <a:lstStyle/>
          <a:p>
            <a:r>
              <a:rPr lang="en-GB" b="1" dirty="0"/>
              <a:t>Aim</a:t>
            </a:r>
            <a:r>
              <a:rPr lang="en-GB" dirty="0"/>
              <a:t> – </a:t>
            </a:r>
            <a:r>
              <a:rPr lang="en-GB" sz="2400" i="1" dirty="0"/>
              <a:t>to enable students to undertake a major project of their choice, that includes research and enquiry into investigative practice, demonstrating conceptual and critical thinking, analysis, synthesis and evaluation of assumptions, abstract concepts and data through research design with a view to communicate their conclusions clearly to specialist and non-specialist audiences. </a:t>
            </a:r>
          </a:p>
        </p:txBody>
      </p:sp>
      <p:pic>
        <p:nvPicPr>
          <p:cNvPr id="7" name="Content Placeholder 6">
            <a:extLst>
              <a:ext uri="{FF2B5EF4-FFF2-40B4-BE49-F238E27FC236}">
                <a16:creationId xmlns:a16="http://schemas.microsoft.com/office/drawing/2014/main" id="{3529B6F9-F4B2-4B6F-AA3F-6E4E350B70E6}"/>
              </a:ext>
            </a:extLst>
          </p:cNvPr>
          <p:cNvPicPr>
            <a:picLocks noGrp="1" noChangeAspect="1"/>
          </p:cNvPicPr>
          <p:nvPr>
            <p:ph sz="half" idx="2"/>
          </p:nvPr>
        </p:nvPicPr>
        <p:blipFill>
          <a:blip r:embed="rId3"/>
          <a:stretch>
            <a:fillRect/>
          </a:stretch>
        </p:blipFill>
        <p:spPr>
          <a:xfrm>
            <a:off x="6435140" y="1803224"/>
            <a:ext cx="5147260" cy="3425268"/>
          </a:xfrm>
          <a:prstGeom prst="rect">
            <a:avLst/>
          </a:prstGeom>
        </p:spPr>
      </p:pic>
    </p:spTree>
    <p:extLst>
      <p:ext uri="{BB962C8B-B14F-4D97-AF65-F5344CB8AC3E}">
        <p14:creationId xmlns:p14="http://schemas.microsoft.com/office/powerpoint/2010/main" val="12503442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8F5EFA-BC35-4E62-A384-6CD1C2235E21}"/>
              </a:ext>
            </a:extLst>
          </p:cNvPr>
          <p:cNvSpPr>
            <a:spLocks noGrp="1"/>
          </p:cNvSpPr>
          <p:nvPr>
            <p:ph type="title"/>
          </p:nvPr>
        </p:nvSpPr>
        <p:spPr>
          <a:solidFill>
            <a:srgbClr val="002060"/>
          </a:solidFill>
        </p:spPr>
        <p:txBody>
          <a:bodyPr>
            <a:normAutofit fontScale="90000"/>
          </a:bodyPr>
          <a:lstStyle/>
          <a:p>
            <a:r>
              <a:rPr lang="en-GB" dirty="0">
                <a:solidFill>
                  <a:schemeClr val="bg1"/>
                </a:solidFill>
              </a:rPr>
              <a:t>Advantages of undertaking a project/dissertation</a:t>
            </a:r>
          </a:p>
        </p:txBody>
      </p:sp>
      <p:sp>
        <p:nvSpPr>
          <p:cNvPr id="3" name="Content Placeholder 2">
            <a:extLst>
              <a:ext uri="{FF2B5EF4-FFF2-40B4-BE49-F238E27FC236}">
                <a16:creationId xmlns:a16="http://schemas.microsoft.com/office/drawing/2014/main" id="{429DAD82-9A79-4EA3-8CD1-6BFA18C1B7C5}"/>
              </a:ext>
            </a:extLst>
          </p:cNvPr>
          <p:cNvSpPr>
            <a:spLocks noGrp="1"/>
          </p:cNvSpPr>
          <p:nvPr>
            <p:ph idx="1"/>
          </p:nvPr>
        </p:nvSpPr>
        <p:spPr/>
        <p:txBody>
          <a:bodyPr/>
          <a:lstStyle/>
          <a:p>
            <a:r>
              <a:rPr lang="en-GB" dirty="0"/>
              <a:t>Opportunity for you to identify and learn more about a particular topic that interest you</a:t>
            </a:r>
          </a:p>
          <a:p>
            <a:r>
              <a:rPr lang="en-GB" dirty="0"/>
              <a:t>Personal development within a specialisation  - current/future</a:t>
            </a:r>
          </a:p>
          <a:p>
            <a:r>
              <a:rPr lang="en-GB" dirty="0"/>
              <a:t>Personal Ownership</a:t>
            </a:r>
          </a:p>
          <a:p>
            <a:r>
              <a:rPr lang="en-GB" dirty="0"/>
              <a:t>Allocated supervisor</a:t>
            </a:r>
          </a:p>
        </p:txBody>
      </p:sp>
    </p:spTree>
    <p:extLst>
      <p:ext uri="{BB962C8B-B14F-4D97-AF65-F5344CB8AC3E}">
        <p14:creationId xmlns:p14="http://schemas.microsoft.com/office/powerpoint/2010/main" val="18618460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7C2826-B635-4C6D-93DB-851F3FCDF791}"/>
              </a:ext>
            </a:extLst>
          </p:cNvPr>
          <p:cNvSpPr>
            <a:spLocks noGrp="1"/>
          </p:cNvSpPr>
          <p:nvPr>
            <p:ph type="title"/>
          </p:nvPr>
        </p:nvSpPr>
        <p:spPr>
          <a:solidFill>
            <a:srgbClr val="002060"/>
          </a:solidFill>
        </p:spPr>
        <p:txBody>
          <a:bodyPr/>
          <a:lstStyle/>
          <a:p>
            <a:r>
              <a:rPr lang="en-GB" dirty="0">
                <a:solidFill>
                  <a:schemeClr val="bg1"/>
                </a:solidFill>
              </a:rPr>
              <a:t>The Assignment Brief</a:t>
            </a:r>
          </a:p>
        </p:txBody>
      </p:sp>
      <p:sp>
        <p:nvSpPr>
          <p:cNvPr id="3" name="Content Placeholder 2">
            <a:extLst>
              <a:ext uri="{FF2B5EF4-FFF2-40B4-BE49-F238E27FC236}">
                <a16:creationId xmlns:a16="http://schemas.microsoft.com/office/drawing/2014/main" id="{84C0CAC5-02A4-42DA-B731-2566A246B41B}"/>
              </a:ext>
            </a:extLst>
          </p:cNvPr>
          <p:cNvSpPr>
            <a:spLocks noGrp="1"/>
          </p:cNvSpPr>
          <p:nvPr>
            <p:ph idx="1"/>
          </p:nvPr>
        </p:nvSpPr>
        <p:spPr/>
        <p:txBody>
          <a:bodyPr>
            <a:normAutofit/>
          </a:bodyPr>
          <a:lstStyle/>
          <a:p>
            <a:r>
              <a:rPr lang="en-GB" dirty="0"/>
              <a:t>Write a 10,000 word project</a:t>
            </a:r>
          </a:p>
          <a:p>
            <a:r>
              <a:rPr lang="en-GB" dirty="0"/>
              <a:t>Based on a topic of your choice – relevant to your degree programme</a:t>
            </a:r>
          </a:p>
          <a:p>
            <a:r>
              <a:rPr lang="en-GB" dirty="0"/>
              <a:t>3 distinct parts:</a:t>
            </a:r>
          </a:p>
          <a:p>
            <a:pPr lvl="1"/>
            <a:r>
              <a:rPr lang="en-GB" dirty="0"/>
              <a:t>Project proposal (15%) – 1500 words</a:t>
            </a:r>
          </a:p>
          <a:p>
            <a:pPr lvl="1"/>
            <a:r>
              <a:rPr lang="en-GB" dirty="0"/>
              <a:t>Ethics (5%) – 500 words</a:t>
            </a:r>
          </a:p>
          <a:p>
            <a:pPr lvl="1"/>
            <a:r>
              <a:rPr lang="en-GB" dirty="0"/>
              <a:t>The project (80%) – 8000 words</a:t>
            </a:r>
          </a:p>
        </p:txBody>
      </p:sp>
    </p:spTree>
    <p:extLst>
      <p:ext uri="{BB962C8B-B14F-4D97-AF65-F5344CB8AC3E}">
        <p14:creationId xmlns:p14="http://schemas.microsoft.com/office/powerpoint/2010/main" val="1850608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1000"/>
                                        <p:tgtEl>
                                          <p:spTgt spid="3">
                                            <p:txEl>
                                              <p:pRg st="3" end="3"/>
                                            </p:txEl>
                                          </p:spTgt>
                                        </p:tgtEl>
                                      </p:cBhvr>
                                    </p:animEffect>
                                    <p:anim calcmode="lin" valueType="num">
                                      <p:cBhvr>
                                        <p:cTn id="27"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1000"/>
                                        <p:tgtEl>
                                          <p:spTgt spid="3">
                                            <p:txEl>
                                              <p:pRg st="4" end="4"/>
                                            </p:txEl>
                                          </p:spTgt>
                                        </p:tgtEl>
                                      </p:cBhvr>
                                    </p:animEffect>
                                    <p:anim calcmode="lin" valueType="num">
                                      <p:cBhvr>
                                        <p:cTn id="3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Effect transition="in" filter="fade">
                                      <p:cBhvr>
                                        <p:cTn id="36" dur="1000"/>
                                        <p:tgtEl>
                                          <p:spTgt spid="3">
                                            <p:txEl>
                                              <p:pRg st="5" end="5"/>
                                            </p:txEl>
                                          </p:spTgt>
                                        </p:tgtEl>
                                      </p:cBhvr>
                                    </p:animEffect>
                                    <p:anim calcmode="lin" valueType="num">
                                      <p:cBhvr>
                                        <p:cTn id="37"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D5AC0-0157-4C3E-87A0-3E7317351429}"/>
              </a:ext>
            </a:extLst>
          </p:cNvPr>
          <p:cNvSpPr>
            <a:spLocks noGrp="1"/>
          </p:cNvSpPr>
          <p:nvPr>
            <p:ph type="title"/>
          </p:nvPr>
        </p:nvSpPr>
        <p:spPr>
          <a:solidFill>
            <a:srgbClr val="002060"/>
          </a:solidFill>
        </p:spPr>
        <p:txBody>
          <a:bodyPr/>
          <a:lstStyle/>
          <a:p>
            <a:r>
              <a:rPr lang="en-GB" dirty="0">
                <a:solidFill>
                  <a:schemeClr val="bg1"/>
                </a:solidFill>
              </a:rPr>
              <a:t>Submission - dates</a:t>
            </a:r>
          </a:p>
        </p:txBody>
      </p:sp>
      <p:sp>
        <p:nvSpPr>
          <p:cNvPr id="3" name="Content Placeholder 2">
            <a:extLst>
              <a:ext uri="{FF2B5EF4-FFF2-40B4-BE49-F238E27FC236}">
                <a16:creationId xmlns:a16="http://schemas.microsoft.com/office/drawing/2014/main" id="{8766F6A4-D7CF-4558-A2B3-ABB5DE96FA76}"/>
              </a:ext>
            </a:extLst>
          </p:cNvPr>
          <p:cNvSpPr>
            <a:spLocks noGrp="1"/>
          </p:cNvSpPr>
          <p:nvPr>
            <p:ph idx="1"/>
          </p:nvPr>
        </p:nvSpPr>
        <p:spPr/>
        <p:txBody>
          <a:bodyPr vert="horz" lIns="91440" tIns="45720" rIns="91440" bIns="45720" rtlCol="0" anchor="t">
            <a:normAutofit/>
          </a:bodyPr>
          <a:lstStyle/>
          <a:p>
            <a:r>
              <a:rPr lang="en-GB" b="1" dirty="0">
                <a:solidFill>
                  <a:srgbClr val="002060"/>
                </a:solidFill>
              </a:rPr>
              <a:t>Dissertation proposal</a:t>
            </a:r>
          </a:p>
          <a:p>
            <a:pPr lvl="1"/>
            <a:r>
              <a:rPr lang="en-GB" dirty="0"/>
              <a:t>23:59hrs 29th February 2024</a:t>
            </a:r>
          </a:p>
          <a:p>
            <a:r>
              <a:rPr lang="en-GB" b="1" dirty="0">
                <a:solidFill>
                  <a:srgbClr val="0070C0"/>
                </a:solidFill>
              </a:rPr>
              <a:t>Ethics form</a:t>
            </a:r>
          </a:p>
          <a:p>
            <a:pPr lvl="1"/>
            <a:r>
              <a:rPr lang="en-GB" dirty="0"/>
              <a:t>23:59hrs 29th February 2024</a:t>
            </a:r>
          </a:p>
          <a:p>
            <a:r>
              <a:rPr lang="en-GB" b="1" dirty="0">
                <a:solidFill>
                  <a:srgbClr val="00B0F0"/>
                </a:solidFill>
              </a:rPr>
              <a:t>Dissertation</a:t>
            </a:r>
          </a:p>
          <a:p>
            <a:pPr lvl="1"/>
            <a:r>
              <a:rPr lang="en-GB" dirty="0"/>
              <a:t>23:59hrs 4th November 2024 </a:t>
            </a:r>
          </a:p>
        </p:txBody>
      </p:sp>
    </p:spTree>
    <p:extLst>
      <p:ext uri="{BB962C8B-B14F-4D97-AF65-F5344CB8AC3E}">
        <p14:creationId xmlns:p14="http://schemas.microsoft.com/office/powerpoint/2010/main" val="506969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1000"/>
                                        <p:tgtEl>
                                          <p:spTgt spid="3">
                                            <p:txEl>
                                              <p:pRg st="4" end="4"/>
                                            </p:txEl>
                                          </p:spTgt>
                                        </p:tgtEl>
                                      </p:cBhvr>
                                    </p:animEffect>
                                    <p:anim calcmode="lin" valueType="num">
                                      <p:cBhvr>
                                        <p:cTn id="3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Effect transition="in" filter="fade">
                                      <p:cBhvr>
                                        <p:cTn id="36" dur="1000"/>
                                        <p:tgtEl>
                                          <p:spTgt spid="3">
                                            <p:txEl>
                                              <p:pRg st="5" end="5"/>
                                            </p:txEl>
                                          </p:spTgt>
                                        </p:tgtEl>
                                      </p:cBhvr>
                                    </p:animEffect>
                                    <p:anim calcmode="lin" valueType="num">
                                      <p:cBhvr>
                                        <p:cTn id="37"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BA4B9F-0F2D-485A-84D6-7BB7B59F057D}"/>
              </a:ext>
            </a:extLst>
          </p:cNvPr>
          <p:cNvSpPr>
            <a:spLocks noGrp="1"/>
          </p:cNvSpPr>
          <p:nvPr>
            <p:ph type="title"/>
          </p:nvPr>
        </p:nvSpPr>
        <p:spPr>
          <a:solidFill>
            <a:srgbClr val="002060"/>
          </a:solidFill>
        </p:spPr>
        <p:txBody>
          <a:bodyPr/>
          <a:lstStyle/>
          <a:p>
            <a:r>
              <a:rPr lang="en-GB" dirty="0">
                <a:solidFill>
                  <a:schemeClr val="bg1"/>
                </a:solidFill>
              </a:rPr>
              <a:t>Dissertation Support</a:t>
            </a:r>
          </a:p>
        </p:txBody>
      </p:sp>
      <p:sp>
        <p:nvSpPr>
          <p:cNvPr id="3" name="Content Placeholder 2">
            <a:extLst>
              <a:ext uri="{FF2B5EF4-FFF2-40B4-BE49-F238E27FC236}">
                <a16:creationId xmlns:a16="http://schemas.microsoft.com/office/drawing/2014/main" id="{5E8D7836-2A38-4E31-8CDC-6DC59ABC903B}"/>
              </a:ext>
            </a:extLst>
          </p:cNvPr>
          <p:cNvSpPr>
            <a:spLocks noGrp="1"/>
          </p:cNvSpPr>
          <p:nvPr>
            <p:ph idx="1"/>
          </p:nvPr>
        </p:nvSpPr>
        <p:spPr/>
        <p:txBody>
          <a:bodyPr/>
          <a:lstStyle/>
          <a:p>
            <a:r>
              <a:rPr lang="en-GB" dirty="0"/>
              <a:t>Allocated a named supervisor </a:t>
            </a:r>
          </a:p>
          <a:p>
            <a:r>
              <a:rPr lang="en-GB" dirty="0"/>
              <a:t>Time-tabled support</a:t>
            </a:r>
          </a:p>
          <a:p>
            <a:pPr marL="400050" lvl="1" indent="0">
              <a:buNone/>
            </a:pPr>
            <a:r>
              <a:rPr lang="en-GB" dirty="0"/>
              <a:t>6hrs as a group</a:t>
            </a:r>
          </a:p>
          <a:p>
            <a:pPr marL="400050" lvl="1" indent="0">
              <a:buNone/>
            </a:pPr>
            <a:r>
              <a:rPr lang="en-GB" dirty="0"/>
              <a:t>4hrs on an individual basis</a:t>
            </a:r>
          </a:p>
          <a:p>
            <a:r>
              <a:rPr lang="en-GB" dirty="0"/>
              <a:t>Formative feedback opportunities</a:t>
            </a:r>
          </a:p>
        </p:txBody>
      </p:sp>
    </p:spTree>
    <p:extLst>
      <p:ext uri="{BB962C8B-B14F-4D97-AF65-F5344CB8AC3E}">
        <p14:creationId xmlns:p14="http://schemas.microsoft.com/office/powerpoint/2010/main" val="826133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1000"/>
                                        <p:tgtEl>
                                          <p:spTgt spid="3">
                                            <p:txEl>
                                              <p:pRg st="4" end="4"/>
                                            </p:txEl>
                                          </p:spTgt>
                                        </p:tgtEl>
                                      </p:cBhvr>
                                    </p:animEffect>
                                    <p:anim calcmode="lin" valueType="num">
                                      <p:cBhvr>
                                        <p:cTn id="3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539635-66DA-4078-873B-29FFF9FC4F8B}"/>
              </a:ext>
            </a:extLst>
          </p:cNvPr>
          <p:cNvSpPr>
            <a:spLocks noGrp="1"/>
          </p:cNvSpPr>
          <p:nvPr>
            <p:ph type="title"/>
          </p:nvPr>
        </p:nvSpPr>
        <p:spPr>
          <a:solidFill>
            <a:srgbClr val="002060"/>
          </a:solidFill>
        </p:spPr>
        <p:txBody>
          <a:bodyPr/>
          <a:lstStyle/>
          <a:p>
            <a:r>
              <a:rPr lang="en-GB" dirty="0">
                <a:solidFill>
                  <a:schemeClr val="bg1"/>
                </a:solidFill>
              </a:rPr>
              <a:t>Presentation of work</a:t>
            </a:r>
          </a:p>
        </p:txBody>
      </p:sp>
      <p:sp>
        <p:nvSpPr>
          <p:cNvPr id="3" name="Content Placeholder 2">
            <a:extLst>
              <a:ext uri="{FF2B5EF4-FFF2-40B4-BE49-F238E27FC236}">
                <a16:creationId xmlns:a16="http://schemas.microsoft.com/office/drawing/2014/main" id="{C0526A00-7357-41F9-BE96-715DCACD947F}"/>
              </a:ext>
            </a:extLst>
          </p:cNvPr>
          <p:cNvSpPr>
            <a:spLocks noGrp="1"/>
          </p:cNvSpPr>
          <p:nvPr>
            <p:ph sz="half" idx="1"/>
          </p:nvPr>
        </p:nvSpPr>
        <p:spPr/>
        <p:txBody>
          <a:bodyPr/>
          <a:lstStyle/>
          <a:p>
            <a:r>
              <a:rPr lang="en-GB" dirty="0"/>
              <a:t>Dissertation Proposal</a:t>
            </a:r>
          </a:p>
          <a:p>
            <a:pPr marL="0" indent="0">
              <a:buNone/>
            </a:pPr>
            <a:endParaRPr lang="en-GB" dirty="0"/>
          </a:p>
          <a:p>
            <a:pPr marL="0" indent="0">
              <a:buNone/>
            </a:pPr>
            <a:endParaRPr lang="en-GB" dirty="0"/>
          </a:p>
        </p:txBody>
      </p:sp>
      <p:sp>
        <p:nvSpPr>
          <p:cNvPr id="4" name="Content Placeholder 3">
            <a:extLst>
              <a:ext uri="{FF2B5EF4-FFF2-40B4-BE49-F238E27FC236}">
                <a16:creationId xmlns:a16="http://schemas.microsoft.com/office/drawing/2014/main" id="{C20940EF-6A63-40E5-B356-8309FB896975}"/>
              </a:ext>
            </a:extLst>
          </p:cNvPr>
          <p:cNvSpPr>
            <a:spLocks noGrp="1"/>
          </p:cNvSpPr>
          <p:nvPr>
            <p:ph sz="half" idx="2"/>
          </p:nvPr>
        </p:nvSpPr>
        <p:spPr/>
        <p:txBody>
          <a:bodyPr/>
          <a:lstStyle/>
          <a:p>
            <a:r>
              <a:rPr lang="en-GB" dirty="0"/>
              <a:t>Ethics form</a:t>
            </a:r>
          </a:p>
          <a:p>
            <a:endParaRPr lang="en-GB" dirty="0"/>
          </a:p>
        </p:txBody>
      </p:sp>
      <p:pic>
        <p:nvPicPr>
          <p:cNvPr id="6" name="Picture 5" descr="Table&#10;&#10;Description automatically generated">
            <a:extLst>
              <a:ext uri="{FF2B5EF4-FFF2-40B4-BE49-F238E27FC236}">
                <a16:creationId xmlns:a16="http://schemas.microsoft.com/office/drawing/2014/main" id="{8EB17005-FCB9-4ABA-8128-FC3A2FB7EA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51120" y="1781755"/>
            <a:ext cx="2931280" cy="3625931"/>
          </a:xfrm>
          <a:prstGeom prst="rect">
            <a:avLst/>
          </a:prstGeom>
        </p:spPr>
      </p:pic>
      <p:pic>
        <p:nvPicPr>
          <p:cNvPr id="8" name="Picture 7" descr="Text, letter&#10;&#10;Description automatically generated">
            <a:extLst>
              <a:ext uri="{FF2B5EF4-FFF2-40B4-BE49-F238E27FC236}">
                <a16:creationId xmlns:a16="http://schemas.microsoft.com/office/drawing/2014/main" id="{5E438D11-2A58-44CB-914E-AB4F70BE275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35492" y="2241604"/>
            <a:ext cx="2635348" cy="3447283"/>
          </a:xfrm>
          <a:prstGeom prst="rect">
            <a:avLst/>
          </a:prstGeom>
        </p:spPr>
      </p:pic>
    </p:spTree>
    <p:extLst>
      <p:ext uri="{BB962C8B-B14F-4D97-AF65-F5344CB8AC3E}">
        <p14:creationId xmlns:p14="http://schemas.microsoft.com/office/powerpoint/2010/main" val="40206238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682433-F617-4D02-AEA9-AA256E6A2F6D}"/>
              </a:ext>
            </a:extLst>
          </p:cNvPr>
          <p:cNvSpPr>
            <a:spLocks noGrp="1"/>
          </p:cNvSpPr>
          <p:nvPr>
            <p:ph type="title"/>
          </p:nvPr>
        </p:nvSpPr>
        <p:spPr>
          <a:solidFill>
            <a:srgbClr val="002060"/>
          </a:solidFill>
        </p:spPr>
        <p:txBody>
          <a:bodyPr/>
          <a:lstStyle/>
          <a:p>
            <a:r>
              <a:rPr lang="en-GB" dirty="0">
                <a:solidFill>
                  <a:schemeClr val="bg1"/>
                </a:solidFill>
              </a:rPr>
              <a:t>Dissertation</a:t>
            </a:r>
          </a:p>
        </p:txBody>
      </p:sp>
      <p:sp>
        <p:nvSpPr>
          <p:cNvPr id="4" name="Content Placeholder 3">
            <a:extLst>
              <a:ext uri="{FF2B5EF4-FFF2-40B4-BE49-F238E27FC236}">
                <a16:creationId xmlns:a16="http://schemas.microsoft.com/office/drawing/2014/main" id="{C4152CF5-B18A-45B3-88C0-B0D09E32EF78}"/>
              </a:ext>
            </a:extLst>
          </p:cNvPr>
          <p:cNvSpPr>
            <a:spLocks noGrp="1"/>
          </p:cNvSpPr>
          <p:nvPr>
            <p:ph sz="half" idx="1"/>
          </p:nvPr>
        </p:nvSpPr>
        <p:spPr/>
        <p:txBody>
          <a:bodyPr>
            <a:normAutofit fontScale="70000" lnSpcReduction="20000"/>
          </a:bodyPr>
          <a:lstStyle/>
          <a:p>
            <a:r>
              <a:rPr lang="en-GB" dirty="0"/>
              <a:t>Front sheet</a:t>
            </a:r>
          </a:p>
          <a:p>
            <a:r>
              <a:rPr lang="en-GB" dirty="0"/>
              <a:t>Declarations</a:t>
            </a:r>
          </a:p>
          <a:p>
            <a:r>
              <a:rPr lang="en-GB" dirty="0"/>
              <a:t>Acknowledgements</a:t>
            </a:r>
          </a:p>
          <a:p>
            <a:r>
              <a:rPr lang="en-GB" dirty="0"/>
              <a:t>Contents</a:t>
            </a:r>
          </a:p>
          <a:p>
            <a:r>
              <a:rPr lang="en-GB" dirty="0"/>
              <a:t>Abstract</a:t>
            </a:r>
          </a:p>
          <a:p>
            <a:r>
              <a:rPr lang="en-GB" dirty="0"/>
              <a:t>Introduction</a:t>
            </a:r>
          </a:p>
          <a:p>
            <a:r>
              <a:rPr lang="en-GB" dirty="0"/>
              <a:t>Literature review</a:t>
            </a:r>
          </a:p>
          <a:p>
            <a:r>
              <a:rPr lang="en-GB" dirty="0"/>
              <a:t>Research methodology</a:t>
            </a:r>
          </a:p>
          <a:p>
            <a:r>
              <a:rPr lang="en-GB" dirty="0"/>
              <a:t>Analysis of results</a:t>
            </a:r>
          </a:p>
          <a:p>
            <a:r>
              <a:rPr lang="en-GB" dirty="0"/>
              <a:t>Conclusion and recommendations</a:t>
            </a:r>
          </a:p>
          <a:p>
            <a:r>
              <a:rPr lang="en-GB" dirty="0"/>
              <a:t>Bibliography</a:t>
            </a:r>
          </a:p>
          <a:p>
            <a:r>
              <a:rPr lang="en-GB" dirty="0" err="1"/>
              <a:t>Appendicies</a:t>
            </a:r>
            <a:endParaRPr lang="en-GB" dirty="0"/>
          </a:p>
        </p:txBody>
      </p:sp>
      <p:pic>
        <p:nvPicPr>
          <p:cNvPr id="10" name="Content Placeholder 9">
            <a:extLst>
              <a:ext uri="{FF2B5EF4-FFF2-40B4-BE49-F238E27FC236}">
                <a16:creationId xmlns:a16="http://schemas.microsoft.com/office/drawing/2014/main" id="{745C20DA-BE45-4FCC-8591-77B3CDA26E3C}"/>
              </a:ext>
            </a:extLst>
          </p:cNvPr>
          <p:cNvPicPr>
            <a:picLocks noGrp="1" noChangeAspect="1"/>
          </p:cNvPicPr>
          <p:nvPr>
            <p:ph sz="half" idx="2"/>
          </p:nvPr>
        </p:nvPicPr>
        <p:blipFill>
          <a:blip r:embed="rId3"/>
          <a:stretch>
            <a:fillRect/>
          </a:stretch>
        </p:blipFill>
        <p:spPr>
          <a:xfrm>
            <a:off x="6895653" y="1512093"/>
            <a:ext cx="4077147" cy="4077147"/>
          </a:xfrm>
          <a:prstGeom prst="rect">
            <a:avLst/>
          </a:prstGeom>
        </p:spPr>
      </p:pic>
    </p:spTree>
    <p:extLst>
      <p:ext uri="{BB962C8B-B14F-4D97-AF65-F5344CB8AC3E}">
        <p14:creationId xmlns:p14="http://schemas.microsoft.com/office/powerpoint/2010/main" val="27768362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FF314D-A902-430D-9FA4-B1B7BEB21E0C}"/>
              </a:ext>
            </a:extLst>
          </p:cNvPr>
          <p:cNvSpPr>
            <a:spLocks noGrp="1"/>
          </p:cNvSpPr>
          <p:nvPr>
            <p:ph type="title"/>
          </p:nvPr>
        </p:nvSpPr>
        <p:spPr>
          <a:solidFill>
            <a:srgbClr val="002060"/>
          </a:solidFill>
        </p:spPr>
        <p:txBody>
          <a:bodyPr/>
          <a:lstStyle/>
          <a:p>
            <a:r>
              <a:rPr lang="en-GB" dirty="0">
                <a:solidFill>
                  <a:schemeClr val="bg1"/>
                </a:solidFill>
              </a:rPr>
              <a:t>“Where do I start?”</a:t>
            </a:r>
          </a:p>
        </p:txBody>
      </p:sp>
      <p:sp>
        <p:nvSpPr>
          <p:cNvPr id="3" name="Content Placeholder 2">
            <a:extLst>
              <a:ext uri="{FF2B5EF4-FFF2-40B4-BE49-F238E27FC236}">
                <a16:creationId xmlns:a16="http://schemas.microsoft.com/office/drawing/2014/main" id="{68EA51D4-CD60-440C-A983-1CB0E9881DC9}"/>
              </a:ext>
            </a:extLst>
          </p:cNvPr>
          <p:cNvSpPr>
            <a:spLocks noGrp="1"/>
          </p:cNvSpPr>
          <p:nvPr>
            <p:ph idx="1"/>
          </p:nvPr>
        </p:nvSpPr>
        <p:spPr/>
        <p:txBody>
          <a:bodyPr>
            <a:normAutofit lnSpcReduction="10000"/>
          </a:bodyPr>
          <a:lstStyle/>
          <a:p>
            <a:r>
              <a:rPr lang="en-GB" dirty="0"/>
              <a:t>Topic area – relevant to your course</a:t>
            </a:r>
          </a:p>
          <a:p>
            <a:r>
              <a:rPr lang="en-GB" dirty="0"/>
              <a:t>Personal interest</a:t>
            </a:r>
          </a:p>
          <a:p>
            <a:r>
              <a:rPr lang="en-GB" dirty="0"/>
              <a:t>Too wide – explore different aspects – narrow it down</a:t>
            </a:r>
          </a:p>
          <a:p>
            <a:r>
              <a:rPr lang="en-GB" dirty="0"/>
              <a:t>Consider topical issues – in the media/in Force</a:t>
            </a:r>
          </a:p>
          <a:p>
            <a:r>
              <a:rPr lang="en-GB" dirty="0"/>
              <a:t>Devise a question relevant to the topic area you want to research</a:t>
            </a:r>
          </a:p>
          <a:p>
            <a:r>
              <a:rPr lang="en-GB" dirty="0"/>
              <a:t>Question may change BUT don’t change the topic area.</a:t>
            </a:r>
          </a:p>
          <a:p>
            <a:endParaRPr lang="en-GB" dirty="0"/>
          </a:p>
        </p:txBody>
      </p:sp>
    </p:spTree>
    <p:extLst>
      <p:ext uri="{BB962C8B-B14F-4D97-AF65-F5344CB8AC3E}">
        <p14:creationId xmlns:p14="http://schemas.microsoft.com/office/powerpoint/2010/main" val="4161758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975656-BECC-41C9-9CD8-838D70B38EA2}"/>
              </a:ext>
            </a:extLst>
          </p:cNvPr>
          <p:cNvSpPr>
            <a:spLocks noGrp="1"/>
          </p:cNvSpPr>
          <p:nvPr>
            <p:ph type="title"/>
          </p:nvPr>
        </p:nvSpPr>
        <p:spPr>
          <a:solidFill>
            <a:srgbClr val="002060"/>
          </a:solidFill>
        </p:spPr>
        <p:txBody>
          <a:bodyPr/>
          <a:lstStyle/>
          <a:p>
            <a:r>
              <a:rPr lang="en-GB" dirty="0">
                <a:solidFill>
                  <a:schemeClr val="bg1"/>
                </a:solidFill>
              </a:rPr>
              <a:t>Project/Dissertation proposal</a:t>
            </a:r>
          </a:p>
        </p:txBody>
      </p:sp>
      <p:sp>
        <p:nvSpPr>
          <p:cNvPr id="3" name="Content Placeholder 2">
            <a:extLst>
              <a:ext uri="{FF2B5EF4-FFF2-40B4-BE49-F238E27FC236}">
                <a16:creationId xmlns:a16="http://schemas.microsoft.com/office/drawing/2014/main" id="{31BAE0C7-76BE-4D70-B999-AA611DB6AA02}"/>
              </a:ext>
            </a:extLst>
          </p:cNvPr>
          <p:cNvSpPr>
            <a:spLocks noGrp="1"/>
          </p:cNvSpPr>
          <p:nvPr>
            <p:ph idx="1"/>
          </p:nvPr>
        </p:nvSpPr>
        <p:spPr/>
        <p:txBody>
          <a:bodyPr/>
          <a:lstStyle/>
          <a:p>
            <a:pPr>
              <a:buFont typeface="Arial" panose="020B0604020202020204" pitchFamily="34" charset="0"/>
              <a:buChar char="•"/>
            </a:pPr>
            <a:r>
              <a:rPr lang="en-GB" sz="3200" dirty="0">
                <a:solidFill>
                  <a:schemeClr val="tx1"/>
                </a:solidFill>
              </a:rPr>
              <a:t>Identify issue/problem worthy of researching</a:t>
            </a:r>
          </a:p>
          <a:p>
            <a:pPr>
              <a:buFont typeface="Arial" panose="020B0604020202020204" pitchFamily="34" charset="0"/>
              <a:buChar char="•"/>
            </a:pPr>
            <a:r>
              <a:rPr lang="en-GB" sz="3200" dirty="0">
                <a:solidFill>
                  <a:schemeClr val="tx1"/>
                </a:solidFill>
              </a:rPr>
              <a:t> To encourage you to read and understand the published literature, particularly peer-reviewed journal articles</a:t>
            </a:r>
          </a:p>
          <a:p>
            <a:pPr>
              <a:buFont typeface="Arial" panose="020B0604020202020204" pitchFamily="34" charset="0"/>
              <a:buChar char="•"/>
            </a:pPr>
            <a:r>
              <a:rPr lang="en-GB" sz="3200" dirty="0">
                <a:solidFill>
                  <a:schemeClr val="tx1"/>
                </a:solidFill>
              </a:rPr>
              <a:t> Plan your project and consider potential difficulties</a:t>
            </a:r>
          </a:p>
          <a:p>
            <a:pPr>
              <a:buFont typeface="Arial" panose="020B0604020202020204" pitchFamily="34" charset="0"/>
              <a:buChar char="•"/>
            </a:pPr>
            <a:r>
              <a:rPr lang="en-GB" sz="3200" dirty="0">
                <a:solidFill>
                  <a:schemeClr val="tx1"/>
                </a:solidFill>
              </a:rPr>
              <a:t> Opportunity to obtain formal feedback on your project so you can amend any issues before you complete your dissertation.</a:t>
            </a:r>
          </a:p>
          <a:p>
            <a:endParaRPr lang="en-GB" dirty="0"/>
          </a:p>
        </p:txBody>
      </p:sp>
    </p:spTree>
    <p:extLst>
      <p:ext uri="{BB962C8B-B14F-4D97-AF65-F5344CB8AC3E}">
        <p14:creationId xmlns:p14="http://schemas.microsoft.com/office/powerpoint/2010/main" val="31641192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6DBFC1A-5AAB-4427-BB40-6B5BC094960C}"/>
              </a:ext>
            </a:extLst>
          </p:cNvPr>
          <p:cNvSpPr>
            <a:spLocks noGrp="1"/>
          </p:cNvSpPr>
          <p:nvPr>
            <p:ph type="title"/>
          </p:nvPr>
        </p:nvSpPr>
        <p:spPr>
          <a:solidFill>
            <a:srgbClr val="002060"/>
          </a:solidFill>
        </p:spPr>
        <p:txBody>
          <a:bodyPr/>
          <a:lstStyle/>
          <a:p>
            <a:r>
              <a:rPr lang="en-GB" dirty="0">
                <a:solidFill>
                  <a:schemeClr val="bg1"/>
                </a:solidFill>
              </a:rPr>
              <a:t>Project/Dissertation Proposal</a:t>
            </a:r>
          </a:p>
        </p:txBody>
      </p:sp>
      <p:sp>
        <p:nvSpPr>
          <p:cNvPr id="5" name="Content Placeholder 4">
            <a:extLst>
              <a:ext uri="{FF2B5EF4-FFF2-40B4-BE49-F238E27FC236}">
                <a16:creationId xmlns:a16="http://schemas.microsoft.com/office/drawing/2014/main" id="{0C59F0B3-CB19-4A0B-832B-AB65B6BE5F6D}"/>
              </a:ext>
            </a:extLst>
          </p:cNvPr>
          <p:cNvSpPr>
            <a:spLocks noGrp="1"/>
          </p:cNvSpPr>
          <p:nvPr>
            <p:ph sz="half" idx="1"/>
          </p:nvPr>
        </p:nvSpPr>
        <p:spPr/>
        <p:txBody>
          <a:bodyPr>
            <a:normAutofit fontScale="47500" lnSpcReduction="20000"/>
          </a:bodyPr>
          <a:lstStyle/>
          <a:p>
            <a:r>
              <a:rPr lang="en-GB" sz="8000" dirty="0"/>
              <a:t>WHAT? </a:t>
            </a:r>
          </a:p>
          <a:p>
            <a:pPr marL="0" indent="0">
              <a:buNone/>
            </a:pPr>
            <a:r>
              <a:rPr lang="en-GB" sz="3400" dirty="0"/>
              <a:t>What are you doing? (what is your focus)</a:t>
            </a:r>
          </a:p>
          <a:p>
            <a:endParaRPr lang="en-GB" sz="8000" dirty="0"/>
          </a:p>
          <a:p>
            <a:r>
              <a:rPr lang="en-GB" sz="8000" dirty="0"/>
              <a:t>WHY?</a:t>
            </a:r>
          </a:p>
          <a:p>
            <a:pPr marL="0" indent="0">
              <a:buNone/>
            </a:pPr>
            <a:r>
              <a:rPr lang="en-GB" sz="3400" dirty="0"/>
              <a:t>Why are you doing it? (why is this area important?)</a:t>
            </a:r>
          </a:p>
          <a:p>
            <a:endParaRPr lang="en-GB" sz="8000" dirty="0"/>
          </a:p>
          <a:p>
            <a:r>
              <a:rPr lang="en-GB" sz="8000" dirty="0"/>
              <a:t>HOW?</a:t>
            </a:r>
          </a:p>
          <a:p>
            <a:pPr marL="0" indent="0">
              <a:buNone/>
            </a:pPr>
            <a:r>
              <a:rPr lang="en-GB" sz="3400" dirty="0"/>
              <a:t>How are you going to do it? </a:t>
            </a:r>
          </a:p>
          <a:p>
            <a:endParaRPr lang="en-GB" dirty="0"/>
          </a:p>
        </p:txBody>
      </p:sp>
      <p:sp>
        <p:nvSpPr>
          <p:cNvPr id="6" name="Content Placeholder 5">
            <a:extLst>
              <a:ext uri="{FF2B5EF4-FFF2-40B4-BE49-F238E27FC236}">
                <a16:creationId xmlns:a16="http://schemas.microsoft.com/office/drawing/2014/main" id="{EEF4AB72-6B7D-42C5-9370-439A73AC928E}"/>
              </a:ext>
            </a:extLst>
          </p:cNvPr>
          <p:cNvSpPr>
            <a:spLocks noGrp="1"/>
          </p:cNvSpPr>
          <p:nvPr>
            <p:ph sz="half" idx="2"/>
          </p:nvPr>
        </p:nvSpPr>
        <p:spPr/>
        <p:txBody>
          <a:bodyPr vert="horz" lIns="91440" tIns="45720" rIns="91440" bIns="45720" rtlCol="0" anchor="t">
            <a:normAutofit fontScale="47500" lnSpcReduction="20000"/>
          </a:bodyPr>
          <a:lstStyle/>
          <a:p>
            <a:endParaRPr lang="en-GB" dirty="0"/>
          </a:p>
          <a:p>
            <a:pPr marL="400050" lvl="1" indent="0" algn="ctr">
              <a:buNone/>
            </a:pPr>
            <a:r>
              <a:rPr lang="en-GB" sz="5100" b="1" dirty="0">
                <a:solidFill>
                  <a:srgbClr val="0070C0"/>
                </a:solidFill>
                <a:latin typeface="Arial" panose="020B0604020202020204" pitchFamily="34" charset="0"/>
                <a:cs typeface="Arial" panose="020B0604020202020204" pitchFamily="34" charset="0"/>
              </a:rPr>
              <a:t>1500 words</a:t>
            </a:r>
          </a:p>
          <a:p>
            <a:pPr marL="400050" lvl="1" indent="0" algn="ctr">
              <a:buNone/>
            </a:pPr>
            <a:r>
              <a:rPr lang="en-GB" sz="5100" b="1" dirty="0">
                <a:solidFill>
                  <a:srgbClr val="0070C0"/>
                </a:solidFill>
                <a:latin typeface="Arial" panose="020B0604020202020204" pitchFamily="34" charset="0"/>
                <a:cs typeface="Arial" panose="020B0604020202020204" pitchFamily="34" charset="0"/>
              </a:rPr>
              <a:t>Template provided</a:t>
            </a:r>
          </a:p>
          <a:p>
            <a:pPr marL="400050" lvl="1" indent="0" algn="ctr">
              <a:buNone/>
            </a:pPr>
            <a:endParaRPr lang="en-GB" sz="5100" b="1" dirty="0">
              <a:solidFill>
                <a:srgbClr val="0070C0"/>
              </a:solidFill>
              <a:latin typeface="Arial" panose="020B0604020202020204" pitchFamily="34" charset="0"/>
              <a:cs typeface="Arial" panose="020B0604020202020204" pitchFamily="34" charset="0"/>
            </a:endParaRPr>
          </a:p>
          <a:p>
            <a:pPr marL="400050" lvl="1" indent="0" algn="ctr">
              <a:buNone/>
            </a:pPr>
            <a:endParaRPr lang="en-GB" sz="5100" b="1" dirty="0">
              <a:solidFill>
                <a:srgbClr val="0070C0"/>
              </a:solidFill>
              <a:latin typeface="Arial" panose="020B0604020202020204" pitchFamily="34" charset="0"/>
              <a:cs typeface="Arial" panose="020B0604020202020204" pitchFamily="34" charset="0"/>
            </a:endParaRPr>
          </a:p>
          <a:p>
            <a:pPr marL="400050" lvl="1" indent="0" algn="ctr">
              <a:buNone/>
            </a:pPr>
            <a:r>
              <a:rPr lang="en-GB" sz="5100" b="1" dirty="0">
                <a:solidFill>
                  <a:srgbClr val="0070C0"/>
                </a:solidFill>
                <a:latin typeface="Arial" panose="020B0604020202020204" pitchFamily="34" charset="0"/>
                <a:cs typeface="Arial" panose="020B0604020202020204" pitchFamily="34" charset="0"/>
              </a:rPr>
              <a:t>Submission by:</a:t>
            </a:r>
          </a:p>
          <a:p>
            <a:pPr marL="400050" lvl="1" indent="0" algn="ctr">
              <a:buNone/>
            </a:pPr>
            <a:r>
              <a:rPr lang="en-GB" sz="5100" b="1" dirty="0">
                <a:solidFill>
                  <a:srgbClr val="0070C0"/>
                </a:solidFill>
                <a:latin typeface="Arial"/>
                <a:cs typeface="Arial"/>
              </a:rPr>
              <a:t>  23:59hrs 29 February 2024</a:t>
            </a:r>
          </a:p>
        </p:txBody>
      </p:sp>
    </p:spTree>
    <p:extLst>
      <p:ext uri="{BB962C8B-B14F-4D97-AF65-F5344CB8AC3E}">
        <p14:creationId xmlns:p14="http://schemas.microsoft.com/office/powerpoint/2010/main" val="1354290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animEffect transition="in" filter="fade">
                                      <p:cBhvr>
                                        <p:cTn id="21" dur="1000"/>
                                        <p:tgtEl>
                                          <p:spTgt spid="5">
                                            <p:txEl>
                                              <p:pRg st="3" end="3"/>
                                            </p:txEl>
                                          </p:spTgt>
                                        </p:tgtEl>
                                      </p:cBhvr>
                                    </p:animEffect>
                                    <p:anim calcmode="lin" valueType="num">
                                      <p:cBhvr>
                                        <p:cTn id="22"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5">
                                            <p:txEl>
                                              <p:pRg st="4" end="4"/>
                                            </p:txEl>
                                          </p:spTgt>
                                        </p:tgtEl>
                                        <p:attrNameLst>
                                          <p:attrName>style.visibility</p:attrName>
                                        </p:attrNameLst>
                                      </p:cBhvr>
                                      <p:to>
                                        <p:strVal val="visible"/>
                                      </p:to>
                                    </p:set>
                                    <p:animEffect transition="in" filter="fade">
                                      <p:cBhvr>
                                        <p:cTn id="28" dur="1000"/>
                                        <p:tgtEl>
                                          <p:spTgt spid="5">
                                            <p:txEl>
                                              <p:pRg st="4" end="4"/>
                                            </p:txEl>
                                          </p:spTgt>
                                        </p:tgtEl>
                                      </p:cBhvr>
                                    </p:animEffect>
                                    <p:anim calcmode="lin" valueType="num">
                                      <p:cBhvr>
                                        <p:cTn id="29"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5">
                                            <p:txEl>
                                              <p:pRg st="6" end="6"/>
                                            </p:txEl>
                                          </p:spTgt>
                                        </p:tgtEl>
                                        <p:attrNameLst>
                                          <p:attrName>style.visibility</p:attrName>
                                        </p:attrNameLst>
                                      </p:cBhvr>
                                      <p:to>
                                        <p:strVal val="visible"/>
                                      </p:to>
                                    </p:set>
                                    <p:animEffect transition="in" filter="fade">
                                      <p:cBhvr>
                                        <p:cTn id="35" dur="1000"/>
                                        <p:tgtEl>
                                          <p:spTgt spid="5">
                                            <p:txEl>
                                              <p:pRg st="6" end="6"/>
                                            </p:txEl>
                                          </p:spTgt>
                                        </p:tgtEl>
                                      </p:cBhvr>
                                    </p:animEffect>
                                    <p:anim calcmode="lin" valueType="num">
                                      <p:cBhvr>
                                        <p:cTn id="36"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5">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5">
                                            <p:txEl>
                                              <p:pRg st="7" end="7"/>
                                            </p:txEl>
                                          </p:spTgt>
                                        </p:tgtEl>
                                        <p:attrNameLst>
                                          <p:attrName>style.visibility</p:attrName>
                                        </p:attrNameLst>
                                      </p:cBhvr>
                                      <p:to>
                                        <p:strVal val="visible"/>
                                      </p:to>
                                    </p:set>
                                    <p:animEffect transition="in" filter="fade">
                                      <p:cBhvr>
                                        <p:cTn id="42" dur="1000"/>
                                        <p:tgtEl>
                                          <p:spTgt spid="5">
                                            <p:txEl>
                                              <p:pRg st="7" end="7"/>
                                            </p:txEl>
                                          </p:spTgt>
                                        </p:tgtEl>
                                      </p:cBhvr>
                                    </p:animEffect>
                                    <p:anim calcmode="lin" valueType="num">
                                      <p:cBhvr>
                                        <p:cTn id="43" dur="1000" fill="hold"/>
                                        <p:tgtEl>
                                          <p:spTgt spid="5">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5">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6">
                                            <p:txEl>
                                              <p:pRg st="1" end="1"/>
                                            </p:txEl>
                                          </p:spTgt>
                                        </p:tgtEl>
                                        <p:attrNameLst>
                                          <p:attrName>style.visibility</p:attrName>
                                        </p:attrNameLst>
                                      </p:cBhvr>
                                      <p:to>
                                        <p:strVal val="visible"/>
                                      </p:to>
                                    </p:set>
                                    <p:animEffect transition="in" filter="fade">
                                      <p:cBhvr>
                                        <p:cTn id="49" dur="1000"/>
                                        <p:tgtEl>
                                          <p:spTgt spid="6">
                                            <p:txEl>
                                              <p:pRg st="1" end="1"/>
                                            </p:txEl>
                                          </p:spTgt>
                                        </p:tgtEl>
                                      </p:cBhvr>
                                    </p:animEffect>
                                    <p:anim calcmode="lin" valueType="num">
                                      <p:cBhvr>
                                        <p:cTn id="50"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51" dur="1000" fill="hold"/>
                                        <p:tgtEl>
                                          <p:spTgt spid="6">
                                            <p:txEl>
                                              <p:pRg st="1" end="1"/>
                                            </p:txEl>
                                          </p:spTgt>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6">
                                            <p:txEl>
                                              <p:pRg st="2" end="2"/>
                                            </p:txEl>
                                          </p:spTgt>
                                        </p:tgtEl>
                                        <p:attrNameLst>
                                          <p:attrName>style.visibility</p:attrName>
                                        </p:attrNameLst>
                                      </p:cBhvr>
                                      <p:to>
                                        <p:strVal val="visible"/>
                                      </p:to>
                                    </p:set>
                                    <p:animEffect transition="in" filter="fade">
                                      <p:cBhvr>
                                        <p:cTn id="54" dur="1000"/>
                                        <p:tgtEl>
                                          <p:spTgt spid="6">
                                            <p:txEl>
                                              <p:pRg st="2" end="2"/>
                                            </p:txEl>
                                          </p:spTgt>
                                        </p:tgtEl>
                                      </p:cBhvr>
                                    </p:animEffect>
                                    <p:anim calcmode="lin" valueType="num">
                                      <p:cBhvr>
                                        <p:cTn id="5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56" dur="1000" fill="hold"/>
                                        <p:tgtEl>
                                          <p:spTgt spid="6">
                                            <p:txEl>
                                              <p:pRg st="2" end="2"/>
                                            </p:txEl>
                                          </p:spTgt>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6">
                                            <p:txEl>
                                              <p:pRg st="5" end="5"/>
                                            </p:txEl>
                                          </p:spTgt>
                                        </p:tgtEl>
                                        <p:attrNameLst>
                                          <p:attrName>style.visibility</p:attrName>
                                        </p:attrNameLst>
                                      </p:cBhvr>
                                      <p:to>
                                        <p:strVal val="visible"/>
                                      </p:to>
                                    </p:set>
                                    <p:animEffect transition="in" filter="fade">
                                      <p:cBhvr>
                                        <p:cTn id="59" dur="1000"/>
                                        <p:tgtEl>
                                          <p:spTgt spid="6">
                                            <p:txEl>
                                              <p:pRg st="5" end="5"/>
                                            </p:txEl>
                                          </p:spTgt>
                                        </p:tgtEl>
                                      </p:cBhvr>
                                    </p:animEffect>
                                    <p:anim calcmode="lin" valueType="num">
                                      <p:cBhvr>
                                        <p:cTn id="60" dur="10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61" dur="1000" fill="hold"/>
                                        <p:tgtEl>
                                          <p:spTgt spid="6">
                                            <p:txEl>
                                              <p:pRg st="5" end="5"/>
                                            </p:txEl>
                                          </p:spTgt>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6">
                                            <p:txEl>
                                              <p:pRg st="6" end="6"/>
                                            </p:txEl>
                                          </p:spTgt>
                                        </p:tgtEl>
                                        <p:attrNameLst>
                                          <p:attrName>style.visibility</p:attrName>
                                        </p:attrNameLst>
                                      </p:cBhvr>
                                      <p:to>
                                        <p:strVal val="visible"/>
                                      </p:to>
                                    </p:set>
                                    <p:animEffect transition="in" filter="fade">
                                      <p:cBhvr>
                                        <p:cTn id="64" dur="1000"/>
                                        <p:tgtEl>
                                          <p:spTgt spid="6">
                                            <p:txEl>
                                              <p:pRg st="6" end="6"/>
                                            </p:txEl>
                                          </p:spTgt>
                                        </p:tgtEl>
                                      </p:cBhvr>
                                    </p:animEffect>
                                    <p:anim calcmode="lin" valueType="num">
                                      <p:cBhvr>
                                        <p:cTn id="65" dur="1000" fill="hold"/>
                                        <p:tgtEl>
                                          <p:spTgt spid="6">
                                            <p:txEl>
                                              <p:pRg st="6" end="6"/>
                                            </p:txEl>
                                          </p:spTgt>
                                        </p:tgtEl>
                                        <p:attrNameLst>
                                          <p:attrName>ppt_x</p:attrName>
                                        </p:attrNameLst>
                                      </p:cBhvr>
                                      <p:tavLst>
                                        <p:tav tm="0">
                                          <p:val>
                                            <p:strVal val="#ppt_x"/>
                                          </p:val>
                                        </p:tav>
                                        <p:tav tm="100000">
                                          <p:val>
                                            <p:strVal val="#ppt_x"/>
                                          </p:val>
                                        </p:tav>
                                      </p:tavLst>
                                    </p:anim>
                                    <p:anim calcmode="lin" valueType="num">
                                      <p:cBhvr>
                                        <p:cTn id="66" dur="1000" fill="hold"/>
                                        <p:tgtEl>
                                          <p:spTgt spid="6">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B93C81-4B5D-4A1A-B750-0F71D1F5B2C9}"/>
              </a:ext>
            </a:extLst>
          </p:cNvPr>
          <p:cNvSpPr>
            <a:spLocks noGrp="1"/>
          </p:cNvSpPr>
          <p:nvPr>
            <p:ph type="title"/>
          </p:nvPr>
        </p:nvSpPr>
        <p:spPr>
          <a:solidFill>
            <a:srgbClr val="002060"/>
          </a:solidFill>
        </p:spPr>
        <p:txBody>
          <a:bodyPr/>
          <a:lstStyle/>
          <a:p>
            <a:r>
              <a:rPr lang="en-GB" dirty="0">
                <a:solidFill>
                  <a:schemeClr val="bg1"/>
                </a:solidFill>
              </a:rPr>
              <a:t>Research Question</a:t>
            </a:r>
          </a:p>
        </p:txBody>
      </p:sp>
      <p:sp>
        <p:nvSpPr>
          <p:cNvPr id="3" name="Content Placeholder 2">
            <a:extLst>
              <a:ext uri="{FF2B5EF4-FFF2-40B4-BE49-F238E27FC236}">
                <a16:creationId xmlns:a16="http://schemas.microsoft.com/office/drawing/2014/main" id="{645FE0A9-A2E7-4F4E-9C2B-552F03E44C94}"/>
              </a:ext>
            </a:extLst>
          </p:cNvPr>
          <p:cNvSpPr>
            <a:spLocks noGrp="1"/>
          </p:cNvSpPr>
          <p:nvPr>
            <p:ph sz="half" idx="1"/>
          </p:nvPr>
        </p:nvSpPr>
        <p:spPr/>
        <p:txBody>
          <a:bodyPr>
            <a:normAutofit lnSpcReduction="10000"/>
          </a:bodyPr>
          <a:lstStyle/>
          <a:p>
            <a:pPr>
              <a:buFont typeface="Arial" panose="020B0604020202020204" pitchFamily="34" charset="0"/>
              <a:buChar char="•"/>
            </a:pPr>
            <a:r>
              <a:rPr lang="en-GB" sz="2900" dirty="0">
                <a:latin typeface="Arial" panose="020B0604020202020204" pitchFamily="34" charset="0"/>
                <a:cs typeface="Arial" panose="020B0604020202020204" pitchFamily="34" charset="0"/>
              </a:rPr>
              <a:t> Should set proposal up for reader</a:t>
            </a:r>
          </a:p>
          <a:p>
            <a:pPr>
              <a:buFont typeface="Arial" panose="020B0604020202020204" pitchFamily="34" charset="0"/>
              <a:buChar char="•"/>
            </a:pPr>
            <a:endParaRPr lang="en-GB" sz="2900" dirty="0">
              <a:latin typeface="Arial" panose="020B0604020202020204" pitchFamily="34" charset="0"/>
              <a:cs typeface="Arial" panose="020B0604020202020204" pitchFamily="34" charset="0"/>
            </a:endParaRPr>
          </a:p>
          <a:p>
            <a:pPr>
              <a:buFont typeface="Arial" panose="020B0604020202020204" pitchFamily="34" charset="0"/>
              <a:buChar char="•"/>
            </a:pPr>
            <a:r>
              <a:rPr lang="en-GB" sz="2900" dirty="0">
                <a:latin typeface="Arial" panose="020B0604020202020204" pitchFamily="34" charset="0"/>
                <a:cs typeface="Arial" panose="020B0604020202020204" pitchFamily="34" charset="0"/>
              </a:rPr>
              <a:t> Should also:</a:t>
            </a:r>
          </a:p>
          <a:p>
            <a:pPr lvl="1">
              <a:buFontTx/>
              <a:buChar char="-"/>
            </a:pPr>
            <a:r>
              <a:rPr lang="en-GB" sz="2900" dirty="0">
                <a:latin typeface="Arial" panose="020B0604020202020204" pitchFamily="34" charset="0"/>
                <a:cs typeface="Arial" panose="020B0604020202020204" pitchFamily="34" charset="0"/>
              </a:rPr>
              <a:t>narrow focus</a:t>
            </a:r>
          </a:p>
          <a:p>
            <a:pPr lvl="1">
              <a:buFontTx/>
              <a:buChar char="-"/>
            </a:pPr>
            <a:r>
              <a:rPr lang="en-GB" sz="2900" dirty="0">
                <a:latin typeface="Arial" panose="020B0604020202020204" pitchFamily="34" charset="0"/>
                <a:cs typeface="Arial" panose="020B0604020202020204" pitchFamily="34" charset="0"/>
              </a:rPr>
              <a:t>keep you on track</a:t>
            </a:r>
          </a:p>
          <a:p>
            <a:pPr lvl="1">
              <a:buFontTx/>
              <a:buChar char="-"/>
            </a:pPr>
            <a:r>
              <a:rPr lang="en-GB" sz="2900" dirty="0">
                <a:latin typeface="Arial" panose="020B0604020202020204" pitchFamily="34" charset="0"/>
                <a:cs typeface="Arial" panose="020B0604020202020204" pitchFamily="34" charset="0"/>
              </a:rPr>
              <a:t>give you a way of evaluating your answer</a:t>
            </a:r>
          </a:p>
          <a:p>
            <a:pPr lvl="1">
              <a:buFontTx/>
              <a:buChar char="-"/>
            </a:pPr>
            <a:endParaRPr lang="en-GB" sz="2900" dirty="0">
              <a:latin typeface="Arial" panose="020B0604020202020204" pitchFamily="34" charset="0"/>
              <a:cs typeface="Arial" panose="020B0604020202020204" pitchFamily="34" charset="0"/>
            </a:endParaRPr>
          </a:p>
          <a:p>
            <a:endParaRPr lang="en-GB" dirty="0"/>
          </a:p>
        </p:txBody>
      </p:sp>
      <p:sp>
        <p:nvSpPr>
          <p:cNvPr id="4" name="Content Placeholder 3">
            <a:extLst>
              <a:ext uri="{FF2B5EF4-FFF2-40B4-BE49-F238E27FC236}">
                <a16:creationId xmlns:a16="http://schemas.microsoft.com/office/drawing/2014/main" id="{3CE1C225-5928-4643-99BE-229D334DAEAA}"/>
              </a:ext>
            </a:extLst>
          </p:cNvPr>
          <p:cNvSpPr>
            <a:spLocks noGrp="1"/>
          </p:cNvSpPr>
          <p:nvPr>
            <p:ph sz="half" idx="2"/>
          </p:nvPr>
        </p:nvSpPr>
        <p:spPr/>
        <p:txBody>
          <a:bodyPr>
            <a:normAutofit lnSpcReduction="10000"/>
          </a:bodyPr>
          <a:lstStyle/>
          <a:p>
            <a:r>
              <a:rPr lang="en-GB" sz="2800" dirty="0">
                <a:latin typeface="Arial" panose="020B0604020202020204" pitchFamily="34" charset="0"/>
                <a:cs typeface="Arial" panose="020B0604020202020204" pitchFamily="34" charset="0"/>
              </a:rPr>
              <a:t>Think about (and discuss with supervisor):</a:t>
            </a:r>
          </a:p>
          <a:p>
            <a:pPr marL="457200" lvl="1" indent="0">
              <a:buNone/>
            </a:pPr>
            <a:r>
              <a:rPr lang="en-GB" dirty="0">
                <a:latin typeface="Arial" panose="020B0604020202020204" pitchFamily="34" charset="0"/>
                <a:cs typeface="Arial" panose="020B0604020202020204" pitchFamily="34" charset="0"/>
              </a:rPr>
              <a:t>Step 1 – what interests you?</a:t>
            </a:r>
          </a:p>
          <a:p>
            <a:pPr marL="457200" lvl="1" indent="0">
              <a:buNone/>
            </a:pPr>
            <a:r>
              <a:rPr lang="en-GB" dirty="0">
                <a:latin typeface="Arial" panose="020B0604020202020204" pitchFamily="34" charset="0"/>
                <a:cs typeface="Arial" panose="020B0604020202020204" pitchFamily="34" charset="0"/>
              </a:rPr>
              <a:t>Step 2 – explore the issue / read around for ideas</a:t>
            </a:r>
          </a:p>
          <a:p>
            <a:pPr marL="457200" lvl="1" indent="0">
              <a:buNone/>
            </a:pPr>
            <a:r>
              <a:rPr lang="en-GB" dirty="0">
                <a:latin typeface="Arial" panose="020B0604020202020204" pitchFamily="34" charset="0"/>
                <a:cs typeface="Arial" panose="020B0604020202020204" pitchFamily="34" charset="0"/>
              </a:rPr>
              <a:t>Step 3 – focus your topic</a:t>
            </a:r>
          </a:p>
          <a:p>
            <a:pPr marL="457200" lvl="1" indent="0">
              <a:buNone/>
            </a:pPr>
            <a:r>
              <a:rPr lang="en-GB" dirty="0">
                <a:latin typeface="Arial" panose="020B0604020202020204" pitchFamily="34" charset="0"/>
                <a:cs typeface="Arial" panose="020B0604020202020204" pitchFamily="34" charset="0"/>
              </a:rPr>
              <a:t>Step 4 – formulate a question</a:t>
            </a:r>
          </a:p>
          <a:p>
            <a:pPr marL="457200" lvl="1" indent="0">
              <a:buNone/>
            </a:pPr>
            <a:r>
              <a:rPr lang="en-GB" dirty="0">
                <a:latin typeface="Arial" panose="020B0604020202020204" pitchFamily="34" charset="0"/>
                <a:cs typeface="Arial" panose="020B0604020202020204" pitchFamily="34" charset="0"/>
              </a:rPr>
              <a:t>Step 5 – refine question</a:t>
            </a:r>
          </a:p>
          <a:p>
            <a:endParaRPr lang="en-GB" dirty="0"/>
          </a:p>
        </p:txBody>
      </p:sp>
    </p:spTree>
    <p:extLst>
      <p:ext uri="{BB962C8B-B14F-4D97-AF65-F5344CB8AC3E}">
        <p14:creationId xmlns:p14="http://schemas.microsoft.com/office/powerpoint/2010/main" val="895813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1000"/>
                                        <p:tgtEl>
                                          <p:spTgt spid="3">
                                            <p:txEl>
                                              <p:pRg st="3" end="3"/>
                                            </p:txEl>
                                          </p:spTgt>
                                        </p:tgtEl>
                                      </p:cBhvr>
                                    </p:animEffect>
                                    <p:anim calcmode="lin" valueType="num">
                                      <p:cBhvr>
                                        <p:cTn id="2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fade">
                                      <p:cBhvr>
                                        <p:cTn id="24" dur="1000"/>
                                        <p:tgtEl>
                                          <p:spTgt spid="3">
                                            <p:txEl>
                                              <p:pRg st="4" end="4"/>
                                            </p:txEl>
                                          </p:spTgt>
                                        </p:tgtEl>
                                      </p:cBhvr>
                                    </p:animEffect>
                                    <p:anim calcmode="lin" valueType="num">
                                      <p:cBhvr>
                                        <p:cTn id="2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fade">
                                      <p:cBhvr>
                                        <p:cTn id="29" dur="1000"/>
                                        <p:tgtEl>
                                          <p:spTgt spid="3">
                                            <p:txEl>
                                              <p:pRg st="5" end="5"/>
                                            </p:txEl>
                                          </p:spTgt>
                                        </p:tgtEl>
                                      </p:cBhvr>
                                    </p:animEffect>
                                    <p:anim calcmode="lin" valueType="num">
                                      <p:cBhvr>
                                        <p:cTn id="3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4">
                                            <p:txEl>
                                              <p:pRg st="0" end="0"/>
                                            </p:txEl>
                                          </p:spTgt>
                                        </p:tgtEl>
                                        <p:attrNameLst>
                                          <p:attrName>style.visibility</p:attrName>
                                        </p:attrNameLst>
                                      </p:cBhvr>
                                      <p:to>
                                        <p:strVal val="visible"/>
                                      </p:to>
                                    </p:set>
                                    <p:animEffect transition="in" filter="fade">
                                      <p:cBhvr>
                                        <p:cTn id="36" dur="1000"/>
                                        <p:tgtEl>
                                          <p:spTgt spid="4">
                                            <p:txEl>
                                              <p:pRg st="0" end="0"/>
                                            </p:txEl>
                                          </p:spTgt>
                                        </p:tgtEl>
                                      </p:cBhvr>
                                    </p:animEffect>
                                    <p:anim calcmode="lin" valueType="num">
                                      <p:cBhvr>
                                        <p:cTn id="37"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38" dur="1000" fill="hold"/>
                                        <p:tgtEl>
                                          <p:spTgt spid="4">
                                            <p:txEl>
                                              <p:pRg st="0" end="0"/>
                                            </p:txEl>
                                          </p:spTgt>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4">
                                            <p:txEl>
                                              <p:pRg st="1" end="1"/>
                                            </p:txEl>
                                          </p:spTgt>
                                        </p:tgtEl>
                                        <p:attrNameLst>
                                          <p:attrName>style.visibility</p:attrName>
                                        </p:attrNameLst>
                                      </p:cBhvr>
                                      <p:to>
                                        <p:strVal val="visible"/>
                                      </p:to>
                                    </p:set>
                                    <p:animEffect transition="in" filter="fade">
                                      <p:cBhvr>
                                        <p:cTn id="41" dur="1000"/>
                                        <p:tgtEl>
                                          <p:spTgt spid="4">
                                            <p:txEl>
                                              <p:pRg st="1" end="1"/>
                                            </p:txEl>
                                          </p:spTgt>
                                        </p:tgtEl>
                                      </p:cBhvr>
                                    </p:animEffect>
                                    <p:anim calcmode="lin" valueType="num">
                                      <p:cBhvr>
                                        <p:cTn id="42"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43" dur="1000" fill="hold"/>
                                        <p:tgtEl>
                                          <p:spTgt spid="4">
                                            <p:txEl>
                                              <p:pRg st="1" end="1"/>
                                            </p:txEl>
                                          </p:spTgt>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4">
                                            <p:txEl>
                                              <p:pRg st="2" end="2"/>
                                            </p:txEl>
                                          </p:spTgt>
                                        </p:tgtEl>
                                        <p:attrNameLst>
                                          <p:attrName>style.visibility</p:attrName>
                                        </p:attrNameLst>
                                      </p:cBhvr>
                                      <p:to>
                                        <p:strVal val="visible"/>
                                      </p:to>
                                    </p:set>
                                    <p:animEffect transition="in" filter="fade">
                                      <p:cBhvr>
                                        <p:cTn id="46" dur="1000"/>
                                        <p:tgtEl>
                                          <p:spTgt spid="4">
                                            <p:txEl>
                                              <p:pRg st="2" end="2"/>
                                            </p:txEl>
                                          </p:spTgt>
                                        </p:tgtEl>
                                      </p:cBhvr>
                                    </p:animEffect>
                                    <p:anim calcmode="lin" valueType="num">
                                      <p:cBhvr>
                                        <p:cTn id="47"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48" dur="1000" fill="hold"/>
                                        <p:tgtEl>
                                          <p:spTgt spid="4">
                                            <p:txEl>
                                              <p:pRg st="2" end="2"/>
                                            </p:txEl>
                                          </p:spTgt>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4">
                                            <p:txEl>
                                              <p:pRg st="3" end="3"/>
                                            </p:txEl>
                                          </p:spTgt>
                                        </p:tgtEl>
                                        <p:attrNameLst>
                                          <p:attrName>style.visibility</p:attrName>
                                        </p:attrNameLst>
                                      </p:cBhvr>
                                      <p:to>
                                        <p:strVal val="visible"/>
                                      </p:to>
                                    </p:set>
                                    <p:animEffect transition="in" filter="fade">
                                      <p:cBhvr>
                                        <p:cTn id="51" dur="1000"/>
                                        <p:tgtEl>
                                          <p:spTgt spid="4">
                                            <p:txEl>
                                              <p:pRg st="3" end="3"/>
                                            </p:txEl>
                                          </p:spTgt>
                                        </p:tgtEl>
                                      </p:cBhvr>
                                    </p:animEffect>
                                    <p:anim calcmode="lin" valueType="num">
                                      <p:cBhvr>
                                        <p:cTn id="52"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53" dur="1000" fill="hold"/>
                                        <p:tgtEl>
                                          <p:spTgt spid="4">
                                            <p:txEl>
                                              <p:pRg st="3" end="3"/>
                                            </p:txEl>
                                          </p:spTgt>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4">
                                            <p:txEl>
                                              <p:pRg st="4" end="4"/>
                                            </p:txEl>
                                          </p:spTgt>
                                        </p:tgtEl>
                                        <p:attrNameLst>
                                          <p:attrName>style.visibility</p:attrName>
                                        </p:attrNameLst>
                                      </p:cBhvr>
                                      <p:to>
                                        <p:strVal val="visible"/>
                                      </p:to>
                                    </p:set>
                                    <p:animEffect transition="in" filter="fade">
                                      <p:cBhvr>
                                        <p:cTn id="56" dur="1000"/>
                                        <p:tgtEl>
                                          <p:spTgt spid="4">
                                            <p:txEl>
                                              <p:pRg st="4" end="4"/>
                                            </p:txEl>
                                          </p:spTgt>
                                        </p:tgtEl>
                                      </p:cBhvr>
                                    </p:animEffect>
                                    <p:anim calcmode="lin" valueType="num">
                                      <p:cBhvr>
                                        <p:cTn id="57"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58" dur="1000" fill="hold"/>
                                        <p:tgtEl>
                                          <p:spTgt spid="4">
                                            <p:txEl>
                                              <p:pRg st="4" end="4"/>
                                            </p:txEl>
                                          </p:spTgt>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4">
                                            <p:txEl>
                                              <p:pRg st="5" end="5"/>
                                            </p:txEl>
                                          </p:spTgt>
                                        </p:tgtEl>
                                        <p:attrNameLst>
                                          <p:attrName>style.visibility</p:attrName>
                                        </p:attrNameLst>
                                      </p:cBhvr>
                                      <p:to>
                                        <p:strVal val="visible"/>
                                      </p:to>
                                    </p:set>
                                    <p:animEffect transition="in" filter="fade">
                                      <p:cBhvr>
                                        <p:cTn id="61" dur="1000"/>
                                        <p:tgtEl>
                                          <p:spTgt spid="4">
                                            <p:txEl>
                                              <p:pRg st="5" end="5"/>
                                            </p:txEl>
                                          </p:spTgt>
                                        </p:tgtEl>
                                      </p:cBhvr>
                                    </p:animEffect>
                                    <p:anim calcmode="lin" valueType="num">
                                      <p:cBhvr>
                                        <p:cTn id="62"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63"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369BA9-AEB7-4C1A-982B-3604DD0B6EAA}"/>
              </a:ext>
            </a:extLst>
          </p:cNvPr>
          <p:cNvSpPr>
            <a:spLocks noGrp="1"/>
          </p:cNvSpPr>
          <p:nvPr>
            <p:ph type="title"/>
          </p:nvPr>
        </p:nvSpPr>
        <p:spPr>
          <a:solidFill>
            <a:srgbClr val="002060"/>
          </a:solidFill>
        </p:spPr>
        <p:txBody>
          <a:bodyPr/>
          <a:lstStyle/>
          <a:p>
            <a:r>
              <a:rPr lang="en-GB" dirty="0">
                <a:solidFill>
                  <a:schemeClr val="bg1"/>
                </a:solidFill>
              </a:rPr>
              <a:t>Refining the Research Question</a:t>
            </a:r>
          </a:p>
        </p:txBody>
      </p:sp>
      <p:sp>
        <p:nvSpPr>
          <p:cNvPr id="3" name="Content Placeholder 2">
            <a:extLst>
              <a:ext uri="{FF2B5EF4-FFF2-40B4-BE49-F238E27FC236}">
                <a16:creationId xmlns:a16="http://schemas.microsoft.com/office/drawing/2014/main" id="{DA482038-D8F0-4DF7-91D3-5E60C2E049A1}"/>
              </a:ext>
            </a:extLst>
          </p:cNvPr>
          <p:cNvSpPr>
            <a:spLocks noGrp="1"/>
          </p:cNvSpPr>
          <p:nvPr>
            <p:ph idx="1"/>
          </p:nvPr>
        </p:nvSpPr>
        <p:spPr/>
        <p:txBody>
          <a:bodyPr>
            <a:normAutofit fontScale="92500" lnSpcReduction="20000"/>
          </a:bodyPr>
          <a:lstStyle/>
          <a:p>
            <a:pPr marL="0" indent="0">
              <a:buNone/>
            </a:pPr>
            <a:r>
              <a:rPr lang="en-GB" b="1" dirty="0">
                <a:solidFill>
                  <a:schemeClr val="accent1">
                    <a:lumMod val="75000"/>
                  </a:schemeClr>
                </a:solidFill>
              </a:rPr>
              <a:t>1. Debateable</a:t>
            </a:r>
          </a:p>
          <a:p>
            <a:pPr>
              <a:buFontTx/>
              <a:buChar char="-"/>
            </a:pPr>
            <a:r>
              <a:rPr lang="en-GB" dirty="0"/>
              <a:t>Not an easy yes/no answer</a:t>
            </a:r>
          </a:p>
          <a:p>
            <a:pPr>
              <a:buFontTx/>
              <a:buChar char="-"/>
            </a:pPr>
            <a:r>
              <a:rPr lang="en-GB" dirty="0"/>
              <a:t>Need to be able to explore the question and requires you to explain or defend answer using data. </a:t>
            </a:r>
          </a:p>
          <a:p>
            <a:pPr marL="0" indent="0">
              <a:buNone/>
            </a:pPr>
            <a:r>
              <a:rPr lang="en-GB" b="1" dirty="0">
                <a:solidFill>
                  <a:schemeClr val="accent1">
                    <a:lumMod val="75000"/>
                  </a:schemeClr>
                </a:solidFill>
              </a:rPr>
              <a:t>2. Plausible</a:t>
            </a:r>
            <a:r>
              <a:rPr lang="en-GB" b="1" dirty="0"/>
              <a:t> </a:t>
            </a:r>
          </a:p>
          <a:p>
            <a:pPr>
              <a:buFontTx/>
              <a:buChar char="-"/>
            </a:pPr>
            <a:r>
              <a:rPr lang="en-GB" dirty="0"/>
              <a:t>Can it be answered?</a:t>
            </a:r>
          </a:p>
          <a:p>
            <a:pPr marL="0" indent="0">
              <a:buNone/>
            </a:pPr>
            <a:r>
              <a:rPr lang="en-GB" b="1" dirty="0">
                <a:solidFill>
                  <a:schemeClr val="accent1">
                    <a:lumMod val="75000"/>
                  </a:schemeClr>
                </a:solidFill>
              </a:rPr>
              <a:t>3. Consequential</a:t>
            </a:r>
          </a:p>
          <a:p>
            <a:pPr>
              <a:buFontTx/>
              <a:buChar char="-"/>
            </a:pPr>
            <a:r>
              <a:rPr lang="en-GB" dirty="0"/>
              <a:t>Impact?</a:t>
            </a:r>
          </a:p>
          <a:p>
            <a:endParaRPr lang="en-GB" dirty="0"/>
          </a:p>
        </p:txBody>
      </p:sp>
    </p:spTree>
    <p:extLst>
      <p:ext uri="{BB962C8B-B14F-4D97-AF65-F5344CB8AC3E}">
        <p14:creationId xmlns:p14="http://schemas.microsoft.com/office/powerpoint/2010/main" val="26651357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2ABC9-851A-41DB-829B-42FA57489349}"/>
              </a:ext>
            </a:extLst>
          </p:cNvPr>
          <p:cNvSpPr>
            <a:spLocks noGrp="1"/>
          </p:cNvSpPr>
          <p:nvPr>
            <p:ph type="title"/>
          </p:nvPr>
        </p:nvSpPr>
        <p:spPr>
          <a:solidFill>
            <a:srgbClr val="002060"/>
          </a:solidFill>
        </p:spPr>
        <p:txBody>
          <a:bodyPr/>
          <a:lstStyle/>
          <a:p>
            <a:r>
              <a:rPr lang="en-GB" dirty="0">
                <a:solidFill>
                  <a:schemeClr val="bg1"/>
                </a:solidFill>
              </a:rPr>
              <a:t>Project Aims &amp; objectives</a:t>
            </a:r>
          </a:p>
        </p:txBody>
      </p:sp>
      <p:sp>
        <p:nvSpPr>
          <p:cNvPr id="3" name="Content Placeholder 2">
            <a:extLst>
              <a:ext uri="{FF2B5EF4-FFF2-40B4-BE49-F238E27FC236}">
                <a16:creationId xmlns:a16="http://schemas.microsoft.com/office/drawing/2014/main" id="{C52F54E4-8292-4A2D-92FA-964B3859A68D}"/>
              </a:ext>
            </a:extLst>
          </p:cNvPr>
          <p:cNvSpPr>
            <a:spLocks noGrp="1"/>
          </p:cNvSpPr>
          <p:nvPr>
            <p:ph idx="1"/>
          </p:nvPr>
        </p:nvSpPr>
        <p:spPr/>
        <p:txBody>
          <a:bodyPr>
            <a:normAutofit fontScale="85000" lnSpcReduction="10000"/>
          </a:bodyPr>
          <a:lstStyle/>
          <a:p>
            <a:r>
              <a:rPr lang="en-GB" dirty="0"/>
              <a:t>Over arching aim – be succinct</a:t>
            </a:r>
          </a:p>
          <a:p>
            <a:r>
              <a:rPr lang="en-GB" dirty="0"/>
              <a:t>Objectives – the steps you are going to take to answer your research aim or question</a:t>
            </a:r>
          </a:p>
          <a:p>
            <a:r>
              <a:rPr lang="en-GB" dirty="0"/>
              <a:t>A specific list of tasks needed to be done to accomplish the goals of the project</a:t>
            </a:r>
          </a:p>
          <a:p>
            <a:r>
              <a:rPr lang="en-GB" dirty="0"/>
              <a:t>Must be clear &amp; achievable</a:t>
            </a:r>
          </a:p>
          <a:p>
            <a:r>
              <a:rPr lang="en-GB" dirty="0"/>
              <a:t>Usually numbered so that each reads as an ‘individual’ statement to convey intentions</a:t>
            </a:r>
          </a:p>
          <a:p>
            <a:r>
              <a:rPr lang="en-GB" dirty="0"/>
              <a:t>The objectives, research question, literature review MUST be aligned</a:t>
            </a:r>
          </a:p>
        </p:txBody>
      </p:sp>
    </p:spTree>
    <p:extLst>
      <p:ext uri="{BB962C8B-B14F-4D97-AF65-F5344CB8AC3E}">
        <p14:creationId xmlns:p14="http://schemas.microsoft.com/office/powerpoint/2010/main" val="13976036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8DFF04-C7DA-4D59-8CF8-5B5094E369F8}"/>
              </a:ext>
            </a:extLst>
          </p:cNvPr>
          <p:cNvSpPr>
            <a:spLocks noGrp="1"/>
          </p:cNvSpPr>
          <p:nvPr>
            <p:ph type="title"/>
          </p:nvPr>
        </p:nvSpPr>
        <p:spPr>
          <a:solidFill>
            <a:srgbClr val="002060"/>
          </a:solidFill>
        </p:spPr>
        <p:txBody>
          <a:bodyPr/>
          <a:lstStyle/>
          <a:p>
            <a:r>
              <a:rPr lang="en-GB" dirty="0">
                <a:solidFill>
                  <a:schemeClr val="bg1"/>
                </a:solidFill>
              </a:rPr>
              <a:t>Literature Review</a:t>
            </a:r>
          </a:p>
        </p:txBody>
      </p:sp>
      <p:sp>
        <p:nvSpPr>
          <p:cNvPr id="3" name="Content Placeholder 2">
            <a:extLst>
              <a:ext uri="{FF2B5EF4-FFF2-40B4-BE49-F238E27FC236}">
                <a16:creationId xmlns:a16="http://schemas.microsoft.com/office/drawing/2014/main" id="{2AD5F51C-A1C0-4854-8841-E67577ACA9D0}"/>
              </a:ext>
            </a:extLst>
          </p:cNvPr>
          <p:cNvSpPr>
            <a:spLocks noGrp="1"/>
          </p:cNvSpPr>
          <p:nvPr>
            <p:ph idx="1"/>
          </p:nvPr>
        </p:nvSpPr>
        <p:spPr/>
        <p:txBody>
          <a:bodyPr/>
          <a:lstStyle/>
          <a:p>
            <a:pPr>
              <a:buFont typeface="Arial" panose="020B0604020202020204" pitchFamily="34" charset="0"/>
              <a:buChar char="•"/>
            </a:pPr>
            <a:r>
              <a:rPr lang="en-GB" sz="2400" dirty="0"/>
              <a:t>Use chosen research question as basis for literature scope</a:t>
            </a:r>
          </a:p>
          <a:p>
            <a:pPr>
              <a:buFont typeface="Arial" panose="020B0604020202020204" pitchFamily="34" charset="0"/>
              <a:buChar char="•"/>
            </a:pPr>
            <a:r>
              <a:rPr lang="en-GB" sz="2400" dirty="0"/>
              <a:t> You should review the related literature and provide a rationale for your own study -  give your proposal purpose</a:t>
            </a:r>
          </a:p>
          <a:p>
            <a:pPr>
              <a:buFont typeface="Arial" panose="020B0604020202020204" pitchFamily="34" charset="0"/>
              <a:buChar char="•"/>
            </a:pPr>
            <a:r>
              <a:rPr lang="en-GB" sz="2400" b="1" dirty="0"/>
              <a:t>Concise</a:t>
            </a:r>
          </a:p>
          <a:p>
            <a:pPr lvl="1">
              <a:buFont typeface="Arial" panose="020B0604020202020204" pitchFamily="34" charset="0"/>
              <a:buChar char="•"/>
            </a:pPr>
            <a:r>
              <a:rPr lang="en-GB" sz="2200" dirty="0"/>
              <a:t>This will not necessarily include every study reported in a particular area but should be a selective account of major studies. </a:t>
            </a:r>
          </a:p>
          <a:p>
            <a:pPr lvl="1">
              <a:buFont typeface="Arial" panose="020B0604020202020204" pitchFamily="34" charset="0"/>
              <a:buChar char="•"/>
            </a:pPr>
            <a:r>
              <a:rPr lang="en-GB" sz="2200" dirty="0"/>
              <a:t>It is NOT a history lesson for your reader</a:t>
            </a:r>
          </a:p>
          <a:p>
            <a:endParaRPr lang="en-GB" dirty="0"/>
          </a:p>
        </p:txBody>
      </p:sp>
    </p:spTree>
    <p:extLst>
      <p:ext uri="{BB962C8B-B14F-4D97-AF65-F5344CB8AC3E}">
        <p14:creationId xmlns:p14="http://schemas.microsoft.com/office/powerpoint/2010/main" val="2139492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1000"/>
                                        <p:tgtEl>
                                          <p:spTgt spid="3">
                                            <p:txEl>
                                              <p:pRg st="3" end="3"/>
                                            </p:txEl>
                                          </p:spTgt>
                                        </p:tgtEl>
                                      </p:cBhvr>
                                    </p:animEffect>
                                    <p:anim calcmode="lin" valueType="num">
                                      <p:cBhvr>
                                        <p:cTn id="27"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1000"/>
                                        <p:tgtEl>
                                          <p:spTgt spid="3">
                                            <p:txEl>
                                              <p:pRg st="4" end="4"/>
                                            </p:txEl>
                                          </p:spTgt>
                                        </p:tgtEl>
                                      </p:cBhvr>
                                    </p:animEffect>
                                    <p:anim calcmode="lin" valueType="num">
                                      <p:cBhvr>
                                        <p:cTn id="3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D6FEF4-8527-46B8-BECA-D1C8A8FE4C79}"/>
              </a:ext>
            </a:extLst>
          </p:cNvPr>
          <p:cNvSpPr>
            <a:spLocks noGrp="1"/>
          </p:cNvSpPr>
          <p:nvPr>
            <p:ph type="title"/>
          </p:nvPr>
        </p:nvSpPr>
        <p:spPr>
          <a:solidFill>
            <a:srgbClr val="002060"/>
          </a:solidFill>
        </p:spPr>
        <p:txBody>
          <a:bodyPr/>
          <a:lstStyle/>
          <a:p>
            <a:r>
              <a:rPr lang="en-GB" dirty="0">
                <a:solidFill>
                  <a:schemeClr val="bg1"/>
                </a:solidFill>
              </a:rPr>
              <a:t>Methodology</a:t>
            </a:r>
          </a:p>
        </p:txBody>
      </p:sp>
      <p:sp>
        <p:nvSpPr>
          <p:cNvPr id="3" name="Content Placeholder 2">
            <a:extLst>
              <a:ext uri="{FF2B5EF4-FFF2-40B4-BE49-F238E27FC236}">
                <a16:creationId xmlns:a16="http://schemas.microsoft.com/office/drawing/2014/main" id="{05505C09-2E61-4852-9C25-048E027718D7}"/>
              </a:ext>
            </a:extLst>
          </p:cNvPr>
          <p:cNvSpPr>
            <a:spLocks noGrp="1"/>
          </p:cNvSpPr>
          <p:nvPr>
            <p:ph idx="1"/>
          </p:nvPr>
        </p:nvSpPr>
        <p:spPr/>
        <p:txBody>
          <a:bodyPr>
            <a:normAutofit fontScale="70000" lnSpcReduction="20000"/>
          </a:bodyPr>
          <a:lstStyle/>
          <a:p>
            <a:r>
              <a:rPr lang="en-GB" sz="2900" dirty="0"/>
              <a:t>The method section should describe the process of how you plan to conduct your research and follow a similar structure to the method section of your dissertation (just shorter). </a:t>
            </a:r>
          </a:p>
          <a:p>
            <a:pPr lvl="1">
              <a:buFont typeface="Courier New" panose="02070309020205020404" pitchFamily="49" charset="0"/>
              <a:buChar char="o"/>
            </a:pPr>
            <a:r>
              <a:rPr lang="en-GB" sz="2600" dirty="0"/>
              <a:t>Justify your selection of research techniques and sampling</a:t>
            </a:r>
          </a:p>
          <a:p>
            <a:pPr lvl="1">
              <a:buFont typeface="Courier New" panose="02070309020205020404" pitchFamily="49" charset="0"/>
              <a:buChar char="o"/>
            </a:pPr>
            <a:r>
              <a:rPr lang="en-GB" sz="2600" dirty="0"/>
              <a:t>Use previous research on same topic: what methods did they employ? </a:t>
            </a:r>
          </a:p>
          <a:p>
            <a:pPr lvl="1">
              <a:buFont typeface="Courier New" panose="02070309020205020404" pitchFamily="49" charset="0"/>
              <a:buChar char="o"/>
            </a:pPr>
            <a:r>
              <a:rPr lang="en-GB" sz="2600" dirty="0"/>
              <a:t>Be realistic and appropriate</a:t>
            </a:r>
          </a:p>
          <a:p>
            <a:endParaRPr lang="en-GB" sz="2600" dirty="0"/>
          </a:p>
          <a:p>
            <a:r>
              <a:rPr lang="en-GB" sz="2900" dirty="0"/>
              <a:t>It should comprise a number of subsections, which are described below:</a:t>
            </a:r>
          </a:p>
          <a:p>
            <a:pPr lvl="1">
              <a:buFont typeface="Courier New" panose="02070309020205020404" pitchFamily="49" charset="0"/>
              <a:buChar char="o"/>
            </a:pPr>
            <a:r>
              <a:rPr lang="en-GB" sz="2600" dirty="0"/>
              <a:t> </a:t>
            </a:r>
            <a:r>
              <a:rPr lang="en-GB" sz="2600" i="1" dirty="0"/>
              <a:t>Aim(s):</a:t>
            </a:r>
            <a:r>
              <a:rPr lang="en-GB" sz="2600" b="1" dirty="0"/>
              <a:t> </a:t>
            </a:r>
            <a:r>
              <a:rPr lang="en-GB" sz="2600" dirty="0"/>
              <a:t>Identify the key aim(s) of this study in a sentence or two.</a:t>
            </a:r>
          </a:p>
          <a:p>
            <a:pPr lvl="1">
              <a:buFont typeface="Courier New" panose="02070309020205020404" pitchFamily="49" charset="0"/>
              <a:buChar char="o"/>
            </a:pPr>
            <a:r>
              <a:rPr lang="en-GB" sz="2600" b="1" i="1" dirty="0"/>
              <a:t> </a:t>
            </a:r>
            <a:r>
              <a:rPr lang="en-GB" sz="2600" i="1" dirty="0"/>
              <a:t>Objective(s):</a:t>
            </a:r>
            <a:r>
              <a:rPr lang="en-GB" sz="2600" b="1" dirty="0"/>
              <a:t>  </a:t>
            </a:r>
            <a:r>
              <a:rPr lang="en-GB" sz="2600" dirty="0"/>
              <a:t>Bullet points of what you need to achieve to succeed in your aims</a:t>
            </a:r>
          </a:p>
          <a:p>
            <a:pPr lvl="1">
              <a:buFont typeface="Courier New" panose="02070309020205020404" pitchFamily="49" charset="0"/>
              <a:buChar char="o"/>
            </a:pPr>
            <a:r>
              <a:rPr lang="en-GB" sz="2600" i="1" dirty="0"/>
              <a:t> Design:</a:t>
            </a:r>
            <a:r>
              <a:rPr lang="en-GB" sz="2600" dirty="0"/>
              <a:t> Quantitative or qualitative? Survey or secondary data approach? </a:t>
            </a:r>
          </a:p>
          <a:p>
            <a:pPr lvl="1">
              <a:buFont typeface="Courier New" panose="02070309020205020404" pitchFamily="49" charset="0"/>
              <a:buChar char="o"/>
            </a:pPr>
            <a:r>
              <a:rPr lang="en-GB" sz="2600" dirty="0"/>
              <a:t> </a:t>
            </a:r>
            <a:r>
              <a:rPr lang="en-GB" sz="2600" i="1" dirty="0"/>
              <a:t>Sample:</a:t>
            </a:r>
            <a:r>
              <a:rPr lang="en-GB" sz="2600" dirty="0"/>
              <a:t> Who/what, how many, where from, sampling method. </a:t>
            </a:r>
          </a:p>
          <a:p>
            <a:pPr lvl="1">
              <a:buFont typeface="Courier New" panose="02070309020205020404" pitchFamily="49" charset="0"/>
              <a:buChar char="o"/>
            </a:pPr>
            <a:r>
              <a:rPr lang="en-GB" sz="2600" dirty="0"/>
              <a:t> </a:t>
            </a:r>
            <a:r>
              <a:rPr lang="en-GB" sz="2600" i="1" dirty="0"/>
              <a:t>Ethics: </a:t>
            </a:r>
            <a:r>
              <a:rPr lang="en-GB" sz="2600" dirty="0"/>
              <a:t> Briefly cover any ethical issues that you need to consider.  </a:t>
            </a:r>
          </a:p>
          <a:p>
            <a:pPr lvl="1">
              <a:buFont typeface="Courier New" panose="02070309020205020404" pitchFamily="49" charset="0"/>
              <a:buChar char="o"/>
            </a:pPr>
            <a:r>
              <a:rPr lang="en-GB" sz="2600" dirty="0"/>
              <a:t> </a:t>
            </a:r>
            <a:r>
              <a:rPr lang="en-GB" sz="2600" i="1" dirty="0"/>
              <a:t>Analysis: </a:t>
            </a:r>
            <a:r>
              <a:rPr lang="en-GB" sz="2600" dirty="0"/>
              <a:t>What will you do with the data when you have collected it and why?</a:t>
            </a:r>
          </a:p>
          <a:p>
            <a:endParaRPr lang="en-GB" dirty="0"/>
          </a:p>
        </p:txBody>
      </p:sp>
    </p:spTree>
    <p:extLst>
      <p:ext uri="{BB962C8B-B14F-4D97-AF65-F5344CB8AC3E}">
        <p14:creationId xmlns:p14="http://schemas.microsoft.com/office/powerpoint/2010/main" val="2551998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fade">
                                      <p:cBhvr>
                                        <p:cTn id="29" dur="1000"/>
                                        <p:tgtEl>
                                          <p:spTgt spid="3">
                                            <p:txEl>
                                              <p:pRg st="5" end="5"/>
                                            </p:txEl>
                                          </p:spTgt>
                                        </p:tgtEl>
                                      </p:cBhvr>
                                    </p:animEffect>
                                    <p:anim calcmode="lin" valueType="num">
                                      <p:cBhvr>
                                        <p:cTn id="3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3">
                                            <p:txEl>
                                              <p:pRg st="6" end="6"/>
                                            </p:txEl>
                                          </p:spTgt>
                                        </p:tgtEl>
                                        <p:attrNameLst>
                                          <p:attrName>style.visibility</p:attrName>
                                        </p:attrNameLst>
                                      </p:cBhvr>
                                      <p:to>
                                        <p:strVal val="visible"/>
                                      </p:to>
                                    </p:set>
                                    <p:animEffect transition="in" filter="fade">
                                      <p:cBhvr>
                                        <p:cTn id="34" dur="1000"/>
                                        <p:tgtEl>
                                          <p:spTgt spid="3">
                                            <p:txEl>
                                              <p:pRg st="6" end="6"/>
                                            </p:txEl>
                                          </p:spTgt>
                                        </p:tgtEl>
                                      </p:cBhvr>
                                    </p:animEffect>
                                    <p:anim calcmode="lin" valueType="num">
                                      <p:cBhvr>
                                        <p:cTn id="35"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6" end="6"/>
                                            </p:txEl>
                                          </p:spTgt>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Effect transition="in" filter="fade">
                                      <p:cBhvr>
                                        <p:cTn id="39" dur="1000"/>
                                        <p:tgtEl>
                                          <p:spTgt spid="3">
                                            <p:txEl>
                                              <p:pRg st="7" end="7"/>
                                            </p:txEl>
                                          </p:spTgt>
                                        </p:tgtEl>
                                      </p:cBhvr>
                                    </p:animEffect>
                                    <p:anim calcmode="lin" valueType="num">
                                      <p:cBhvr>
                                        <p:cTn id="4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7" end="7"/>
                                            </p:txEl>
                                          </p:spTgt>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3">
                                            <p:txEl>
                                              <p:pRg st="8" end="8"/>
                                            </p:txEl>
                                          </p:spTgt>
                                        </p:tgtEl>
                                        <p:attrNameLst>
                                          <p:attrName>style.visibility</p:attrName>
                                        </p:attrNameLst>
                                      </p:cBhvr>
                                      <p:to>
                                        <p:strVal val="visible"/>
                                      </p:to>
                                    </p:set>
                                    <p:animEffect transition="in" filter="fade">
                                      <p:cBhvr>
                                        <p:cTn id="44" dur="1000"/>
                                        <p:tgtEl>
                                          <p:spTgt spid="3">
                                            <p:txEl>
                                              <p:pRg st="8" end="8"/>
                                            </p:txEl>
                                          </p:spTgt>
                                        </p:tgtEl>
                                      </p:cBhvr>
                                    </p:animEffect>
                                    <p:anim calcmode="lin" valueType="num">
                                      <p:cBhvr>
                                        <p:cTn id="45"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6" dur="1000" fill="hold"/>
                                        <p:tgtEl>
                                          <p:spTgt spid="3">
                                            <p:txEl>
                                              <p:pRg st="8" end="8"/>
                                            </p:txEl>
                                          </p:spTgt>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3">
                                            <p:txEl>
                                              <p:pRg st="9" end="9"/>
                                            </p:txEl>
                                          </p:spTgt>
                                        </p:tgtEl>
                                        <p:attrNameLst>
                                          <p:attrName>style.visibility</p:attrName>
                                        </p:attrNameLst>
                                      </p:cBhvr>
                                      <p:to>
                                        <p:strVal val="visible"/>
                                      </p:to>
                                    </p:set>
                                    <p:animEffect transition="in" filter="fade">
                                      <p:cBhvr>
                                        <p:cTn id="49" dur="1000"/>
                                        <p:tgtEl>
                                          <p:spTgt spid="3">
                                            <p:txEl>
                                              <p:pRg st="9" end="9"/>
                                            </p:txEl>
                                          </p:spTgt>
                                        </p:tgtEl>
                                      </p:cBhvr>
                                    </p:animEffect>
                                    <p:anim calcmode="lin" valueType="num">
                                      <p:cBhvr>
                                        <p:cTn id="50"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9" end="9"/>
                                            </p:txEl>
                                          </p:spTgt>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3">
                                            <p:txEl>
                                              <p:pRg st="10" end="10"/>
                                            </p:txEl>
                                          </p:spTgt>
                                        </p:tgtEl>
                                        <p:attrNameLst>
                                          <p:attrName>style.visibility</p:attrName>
                                        </p:attrNameLst>
                                      </p:cBhvr>
                                      <p:to>
                                        <p:strVal val="visible"/>
                                      </p:to>
                                    </p:set>
                                    <p:animEffect transition="in" filter="fade">
                                      <p:cBhvr>
                                        <p:cTn id="54" dur="1000"/>
                                        <p:tgtEl>
                                          <p:spTgt spid="3">
                                            <p:txEl>
                                              <p:pRg st="10" end="10"/>
                                            </p:txEl>
                                          </p:spTgt>
                                        </p:tgtEl>
                                      </p:cBhvr>
                                    </p:animEffect>
                                    <p:anim calcmode="lin" valueType="num">
                                      <p:cBhvr>
                                        <p:cTn id="55"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56" dur="1000" fill="hold"/>
                                        <p:tgtEl>
                                          <p:spTgt spid="3">
                                            <p:txEl>
                                              <p:pRg st="10" end="10"/>
                                            </p:txEl>
                                          </p:spTgt>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3">
                                            <p:txEl>
                                              <p:pRg st="11" end="11"/>
                                            </p:txEl>
                                          </p:spTgt>
                                        </p:tgtEl>
                                        <p:attrNameLst>
                                          <p:attrName>style.visibility</p:attrName>
                                        </p:attrNameLst>
                                      </p:cBhvr>
                                      <p:to>
                                        <p:strVal val="visible"/>
                                      </p:to>
                                    </p:set>
                                    <p:animEffect transition="in" filter="fade">
                                      <p:cBhvr>
                                        <p:cTn id="59" dur="1000"/>
                                        <p:tgtEl>
                                          <p:spTgt spid="3">
                                            <p:txEl>
                                              <p:pRg st="11" end="11"/>
                                            </p:txEl>
                                          </p:spTgt>
                                        </p:tgtEl>
                                      </p:cBhvr>
                                    </p:animEffect>
                                    <p:anim calcmode="lin" valueType="num">
                                      <p:cBhvr>
                                        <p:cTn id="60"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61" dur="1000" fill="hold"/>
                                        <p:tgtEl>
                                          <p:spTgt spid="3">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7CA1DEC-EB92-42B2-B4A1-DBFCE8084D18}"/>
              </a:ext>
            </a:extLst>
          </p:cNvPr>
          <p:cNvSpPr>
            <a:spLocks noGrp="1"/>
          </p:cNvSpPr>
          <p:nvPr>
            <p:ph type="title"/>
          </p:nvPr>
        </p:nvSpPr>
        <p:spPr>
          <a:solidFill>
            <a:srgbClr val="002060"/>
          </a:solidFill>
        </p:spPr>
        <p:txBody>
          <a:bodyPr/>
          <a:lstStyle/>
          <a:p>
            <a:r>
              <a:rPr lang="en-GB" dirty="0">
                <a:solidFill>
                  <a:schemeClr val="bg1"/>
                </a:solidFill>
              </a:rPr>
              <a:t>Proposed Timeline</a:t>
            </a:r>
          </a:p>
        </p:txBody>
      </p:sp>
      <p:sp>
        <p:nvSpPr>
          <p:cNvPr id="5" name="Content Placeholder 4">
            <a:extLst>
              <a:ext uri="{FF2B5EF4-FFF2-40B4-BE49-F238E27FC236}">
                <a16:creationId xmlns:a16="http://schemas.microsoft.com/office/drawing/2014/main" id="{7CF4E99E-9CA4-470A-9C42-2BA6F6846171}"/>
              </a:ext>
            </a:extLst>
          </p:cNvPr>
          <p:cNvSpPr>
            <a:spLocks noGrp="1"/>
          </p:cNvSpPr>
          <p:nvPr>
            <p:ph sz="half" idx="1"/>
          </p:nvPr>
        </p:nvSpPr>
        <p:spPr/>
        <p:txBody>
          <a:bodyPr/>
          <a:lstStyle/>
          <a:p>
            <a:r>
              <a:rPr lang="en-GB" dirty="0"/>
              <a:t>Include a proposed timeline, using either a table format or a </a:t>
            </a:r>
            <a:r>
              <a:rPr lang="en-GB" dirty="0" err="1"/>
              <a:t>ghant</a:t>
            </a:r>
            <a:r>
              <a:rPr lang="en-GB" dirty="0"/>
              <a:t> chart, which clearly shows plan of action for completion of your dissertation with specified dates and tasks. For instance, </a:t>
            </a:r>
          </a:p>
          <a:p>
            <a:endParaRPr lang="en-GB" sz="3600" dirty="0"/>
          </a:p>
          <a:p>
            <a:endParaRPr lang="en-GB" dirty="0"/>
          </a:p>
        </p:txBody>
      </p:sp>
      <p:pic>
        <p:nvPicPr>
          <p:cNvPr id="7" name="Content Placeholder 6">
            <a:extLst>
              <a:ext uri="{FF2B5EF4-FFF2-40B4-BE49-F238E27FC236}">
                <a16:creationId xmlns:a16="http://schemas.microsoft.com/office/drawing/2014/main" id="{6C8B7180-40C3-4A23-B7AA-0CB6EAD5C5E4}"/>
              </a:ext>
            </a:extLst>
          </p:cNvPr>
          <p:cNvPicPr>
            <a:picLocks noGrp="1" noChangeAspect="1"/>
          </p:cNvPicPr>
          <p:nvPr>
            <p:ph sz="half" idx="2"/>
          </p:nvPr>
        </p:nvPicPr>
        <p:blipFill>
          <a:blip r:embed="rId2"/>
          <a:stretch>
            <a:fillRect/>
          </a:stretch>
        </p:blipFill>
        <p:spPr>
          <a:xfrm>
            <a:off x="6658708" y="2016369"/>
            <a:ext cx="4502003" cy="3129645"/>
          </a:xfrm>
          <a:prstGeom prst="rect">
            <a:avLst/>
          </a:prstGeom>
        </p:spPr>
      </p:pic>
    </p:spTree>
    <p:extLst>
      <p:ext uri="{BB962C8B-B14F-4D97-AF65-F5344CB8AC3E}">
        <p14:creationId xmlns:p14="http://schemas.microsoft.com/office/powerpoint/2010/main" val="20738658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AD3526-7C4E-4AE5-B2B6-C9088D0341B5}"/>
              </a:ext>
            </a:extLst>
          </p:cNvPr>
          <p:cNvSpPr>
            <a:spLocks noGrp="1"/>
          </p:cNvSpPr>
          <p:nvPr>
            <p:ph type="title"/>
          </p:nvPr>
        </p:nvSpPr>
        <p:spPr>
          <a:solidFill>
            <a:srgbClr val="002060"/>
          </a:solidFill>
        </p:spPr>
        <p:txBody>
          <a:bodyPr/>
          <a:lstStyle/>
          <a:p>
            <a:r>
              <a:rPr lang="en-GB" dirty="0">
                <a:solidFill>
                  <a:schemeClr val="bg1"/>
                </a:solidFill>
              </a:rPr>
              <a:t>Outcomes</a:t>
            </a:r>
          </a:p>
        </p:txBody>
      </p:sp>
      <p:sp>
        <p:nvSpPr>
          <p:cNvPr id="3" name="Content Placeholder 2">
            <a:extLst>
              <a:ext uri="{FF2B5EF4-FFF2-40B4-BE49-F238E27FC236}">
                <a16:creationId xmlns:a16="http://schemas.microsoft.com/office/drawing/2014/main" id="{FD8561CA-FCF1-462F-8ACD-DDE0D3C9EBB1}"/>
              </a:ext>
            </a:extLst>
          </p:cNvPr>
          <p:cNvSpPr>
            <a:spLocks noGrp="1"/>
          </p:cNvSpPr>
          <p:nvPr>
            <p:ph idx="1"/>
          </p:nvPr>
        </p:nvSpPr>
        <p:spPr/>
        <p:txBody>
          <a:bodyPr>
            <a:normAutofit fontScale="92500"/>
          </a:bodyPr>
          <a:lstStyle/>
          <a:p>
            <a:pPr>
              <a:buFont typeface="Arial" panose="020B0604020202020204" pitchFamily="34" charset="0"/>
              <a:buChar char="•"/>
            </a:pPr>
            <a:r>
              <a:rPr lang="en-GB" sz="3200" dirty="0"/>
              <a:t>Who would be interested in your dissertation and its findings?</a:t>
            </a:r>
          </a:p>
          <a:p>
            <a:pPr>
              <a:buFont typeface="Arial" panose="020B0604020202020204" pitchFamily="34" charset="0"/>
              <a:buChar char="•"/>
            </a:pPr>
            <a:r>
              <a:rPr lang="en-GB" sz="3200" dirty="0"/>
              <a:t> Is there potential for future research on the subject?</a:t>
            </a:r>
          </a:p>
          <a:p>
            <a:pPr>
              <a:buFont typeface="Arial" panose="020B0604020202020204" pitchFamily="34" charset="0"/>
              <a:buChar char="•"/>
            </a:pPr>
            <a:r>
              <a:rPr lang="en-GB" sz="3200" dirty="0"/>
              <a:t> Does it provide new avenues of research? Support current strategies/decision-making?</a:t>
            </a:r>
          </a:p>
          <a:p>
            <a:pPr>
              <a:buFont typeface="Arial" panose="020B0604020202020204" pitchFamily="34" charset="0"/>
              <a:buChar char="•"/>
            </a:pPr>
            <a:r>
              <a:rPr lang="en-GB" sz="3200" dirty="0"/>
              <a:t> Demonstrate your awareness of its contribution to that area of research</a:t>
            </a:r>
          </a:p>
          <a:p>
            <a:pPr>
              <a:buFont typeface="Arial" panose="020B0604020202020204" pitchFamily="34" charset="0"/>
              <a:buChar char="•"/>
            </a:pPr>
            <a:r>
              <a:rPr lang="en-GB" sz="3200" dirty="0">
                <a:solidFill>
                  <a:schemeClr val="tx1"/>
                </a:solidFill>
              </a:rPr>
              <a:t> ‘So what?’</a:t>
            </a:r>
          </a:p>
          <a:p>
            <a:endParaRPr lang="en-GB" dirty="0"/>
          </a:p>
        </p:txBody>
      </p:sp>
      <p:pic>
        <p:nvPicPr>
          <p:cNvPr id="4" name="Picture 3">
            <a:extLst>
              <a:ext uri="{FF2B5EF4-FFF2-40B4-BE49-F238E27FC236}">
                <a16:creationId xmlns:a16="http://schemas.microsoft.com/office/drawing/2014/main" id="{8DCABAF2-4B7B-4DAD-BC5A-86934E9B0655}"/>
              </a:ext>
            </a:extLst>
          </p:cNvPr>
          <p:cNvPicPr>
            <a:picLocks noChangeAspect="1"/>
          </p:cNvPicPr>
          <p:nvPr/>
        </p:nvPicPr>
        <p:blipFill>
          <a:blip r:embed="rId2"/>
          <a:stretch>
            <a:fillRect/>
          </a:stretch>
        </p:blipFill>
        <p:spPr>
          <a:xfrm>
            <a:off x="9036388" y="4392092"/>
            <a:ext cx="1819181" cy="1193181"/>
          </a:xfrm>
          <a:prstGeom prst="rect">
            <a:avLst/>
          </a:prstGeom>
        </p:spPr>
      </p:pic>
    </p:spTree>
    <p:extLst>
      <p:ext uri="{BB962C8B-B14F-4D97-AF65-F5344CB8AC3E}">
        <p14:creationId xmlns:p14="http://schemas.microsoft.com/office/powerpoint/2010/main" val="34845857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6BA969-8863-4405-BB7D-3D25E22DDA45}"/>
              </a:ext>
            </a:extLst>
          </p:cNvPr>
          <p:cNvSpPr>
            <a:spLocks noGrp="1"/>
          </p:cNvSpPr>
          <p:nvPr>
            <p:ph type="title"/>
          </p:nvPr>
        </p:nvSpPr>
        <p:spPr>
          <a:solidFill>
            <a:srgbClr val="002060"/>
          </a:solidFill>
        </p:spPr>
        <p:txBody>
          <a:bodyPr/>
          <a:lstStyle/>
          <a:p>
            <a:r>
              <a:rPr lang="en-GB" dirty="0">
                <a:solidFill>
                  <a:schemeClr val="bg1"/>
                </a:solidFill>
              </a:rPr>
              <a:t>Referencing</a:t>
            </a:r>
          </a:p>
        </p:txBody>
      </p:sp>
      <p:sp>
        <p:nvSpPr>
          <p:cNvPr id="3" name="Content Placeholder 2">
            <a:extLst>
              <a:ext uri="{FF2B5EF4-FFF2-40B4-BE49-F238E27FC236}">
                <a16:creationId xmlns:a16="http://schemas.microsoft.com/office/drawing/2014/main" id="{45BFC6A4-1598-4AF2-81D9-D0E97AE1F7F7}"/>
              </a:ext>
            </a:extLst>
          </p:cNvPr>
          <p:cNvSpPr>
            <a:spLocks noGrp="1"/>
          </p:cNvSpPr>
          <p:nvPr>
            <p:ph idx="1"/>
          </p:nvPr>
        </p:nvSpPr>
        <p:spPr/>
        <p:txBody>
          <a:bodyPr vert="horz" lIns="91440" tIns="45720" rIns="91440" bIns="45720" rtlCol="0" anchor="t">
            <a:normAutofit/>
          </a:bodyPr>
          <a:lstStyle/>
          <a:p>
            <a:pPr algn="ctr">
              <a:buFont typeface="Wingdings" panose="05000000000000000000" pitchFamily="2" charset="2"/>
              <a:buChar char="§"/>
            </a:pPr>
            <a:r>
              <a:rPr lang="en-GB" sz="3200" dirty="0"/>
              <a:t>Use the Harvard referencing style </a:t>
            </a:r>
          </a:p>
          <a:p>
            <a:pPr algn="ctr">
              <a:buFont typeface="Wingdings" panose="05000000000000000000" pitchFamily="2" charset="2"/>
              <a:buChar char="§"/>
            </a:pPr>
            <a:r>
              <a:rPr lang="en-GB" sz="3200" dirty="0"/>
              <a:t>Start your reference list early on – from day 1</a:t>
            </a:r>
            <a:r>
              <a:rPr lang="en-GB" dirty="0"/>
              <a:t>             </a:t>
            </a:r>
            <a:r>
              <a:rPr lang="en-GB" sz="3200" dirty="0"/>
              <a:t> (excel spreadsheet/word document etc.)</a:t>
            </a:r>
          </a:p>
          <a:p>
            <a:endParaRPr lang="en-GB" dirty="0"/>
          </a:p>
        </p:txBody>
      </p:sp>
      <p:pic>
        <p:nvPicPr>
          <p:cNvPr id="4" name="Picture 3">
            <a:extLst>
              <a:ext uri="{FF2B5EF4-FFF2-40B4-BE49-F238E27FC236}">
                <a16:creationId xmlns:a16="http://schemas.microsoft.com/office/drawing/2014/main" id="{FB480B49-5933-4014-A8F1-83630B13F653}"/>
              </a:ext>
            </a:extLst>
          </p:cNvPr>
          <p:cNvPicPr>
            <a:picLocks noChangeAspect="1"/>
          </p:cNvPicPr>
          <p:nvPr/>
        </p:nvPicPr>
        <p:blipFill>
          <a:blip r:embed="rId2"/>
          <a:stretch>
            <a:fillRect/>
          </a:stretch>
        </p:blipFill>
        <p:spPr>
          <a:xfrm>
            <a:off x="5069648" y="3773626"/>
            <a:ext cx="2615411" cy="1743607"/>
          </a:xfrm>
          <a:prstGeom prst="rect">
            <a:avLst/>
          </a:prstGeom>
        </p:spPr>
      </p:pic>
    </p:spTree>
    <p:extLst>
      <p:ext uri="{BB962C8B-B14F-4D97-AF65-F5344CB8AC3E}">
        <p14:creationId xmlns:p14="http://schemas.microsoft.com/office/powerpoint/2010/main" val="5873570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2F95B0-5F21-492E-83B3-058300F58AA1}"/>
              </a:ext>
            </a:extLst>
          </p:cNvPr>
          <p:cNvSpPr>
            <a:spLocks noGrp="1"/>
          </p:cNvSpPr>
          <p:nvPr>
            <p:ph type="title"/>
          </p:nvPr>
        </p:nvSpPr>
        <p:spPr>
          <a:solidFill>
            <a:srgbClr val="002060"/>
          </a:solidFill>
        </p:spPr>
        <p:txBody>
          <a:bodyPr/>
          <a:lstStyle/>
          <a:p>
            <a:r>
              <a:rPr lang="en-GB" dirty="0" err="1">
                <a:solidFill>
                  <a:schemeClr val="bg1"/>
                </a:solidFill>
              </a:rPr>
              <a:t>Unrhyw</a:t>
            </a:r>
            <a:r>
              <a:rPr lang="en-GB" dirty="0">
                <a:solidFill>
                  <a:schemeClr val="bg1"/>
                </a:solidFill>
              </a:rPr>
              <a:t> </a:t>
            </a:r>
            <a:r>
              <a:rPr lang="en-GB" dirty="0" err="1">
                <a:solidFill>
                  <a:schemeClr val="bg1"/>
                </a:solidFill>
              </a:rPr>
              <a:t>bryderon</a:t>
            </a:r>
            <a:r>
              <a:rPr lang="en-GB" dirty="0">
                <a:solidFill>
                  <a:schemeClr val="bg1"/>
                </a:solidFill>
              </a:rPr>
              <a:t> - Any concerns?</a:t>
            </a:r>
          </a:p>
        </p:txBody>
      </p:sp>
      <p:sp>
        <p:nvSpPr>
          <p:cNvPr id="3" name="Content Placeholder 2">
            <a:extLst>
              <a:ext uri="{FF2B5EF4-FFF2-40B4-BE49-F238E27FC236}">
                <a16:creationId xmlns:a16="http://schemas.microsoft.com/office/drawing/2014/main" id="{106305E4-DB3B-402A-B689-CAAF94416DEC}"/>
              </a:ext>
            </a:extLst>
          </p:cNvPr>
          <p:cNvSpPr>
            <a:spLocks noGrp="1"/>
          </p:cNvSpPr>
          <p:nvPr>
            <p:ph idx="1"/>
          </p:nvPr>
        </p:nvSpPr>
        <p:spPr/>
        <p:txBody>
          <a:bodyPr/>
          <a:lstStyle/>
          <a:p>
            <a:r>
              <a:rPr lang="en-GB" dirty="0"/>
              <a:t>What are your initial concerns?</a:t>
            </a:r>
          </a:p>
          <a:p>
            <a:endParaRPr lang="en-GB" dirty="0"/>
          </a:p>
        </p:txBody>
      </p:sp>
      <p:pic>
        <p:nvPicPr>
          <p:cNvPr id="4" name="Picture 3">
            <a:extLst>
              <a:ext uri="{FF2B5EF4-FFF2-40B4-BE49-F238E27FC236}">
                <a16:creationId xmlns:a16="http://schemas.microsoft.com/office/drawing/2014/main" id="{07603822-64DC-4DDB-93B7-5A3A5F85DF85}"/>
              </a:ext>
            </a:extLst>
          </p:cNvPr>
          <p:cNvPicPr>
            <a:picLocks noChangeAspect="1"/>
          </p:cNvPicPr>
          <p:nvPr/>
        </p:nvPicPr>
        <p:blipFill>
          <a:blip r:embed="rId2"/>
          <a:stretch>
            <a:fillRect/>
          </a:stretch>
        </p:blipFill>
        <p:spPr>
          <a:xfrm>
            <a:off x="4380738" y="2557462"/>
            <a:ext cx="4057883" cy="2700337"/>
          </a:xfrm>
          <a:prstGeom prst="rect">
            <a:avLst/>
          </a:prstGeom>
        </p:spPr>
      </p:pic>
    </p:spTree>
    <p:extLst>
      <p:ext uri="{BB962C8B-B14F-4D97-AF65-F5344CB8AC3E}">
        <p14:creationId xmlns:p14="http://schemas.microsoft.com/office/powerpoint/2010/main" val="27492824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16B8C-1FDA-47E8-AFB6-BD601E85C419}"/>
              </a:ext>
            </a:extLst>
          </p:cNvPr>
          <p:cNvSpPr>
            <a:spLocks noGrp="1"/>
          </p:cNvSpPr>
          <p:nvPr>
            <p:ph type="title"/>
          </p:nvPr>
        </p:nvSpPr>
        <p:spPr>
          <a:solidFill>
            <a:srgbClr val="002060"/>
          </a:solidFill>
        </p:spPr>
        <p:txBody>
          <a:bodyPr/>
          <a:lstStyle/>
          <a:p>
            <a:r>
              <a:rPr lang="en-GB" dirty="0" err="1">
                <a:solidFill>
                  <a:schemeClr val="bg1"/>
                </a:solidFill>
              </a:rPr>
              <a:t>Deilliannau</a:t>
            </a:r>
            <a:r>
              <a:rPr lang="en-GB">
                <a:solidFill>
                  <a:schemeClr val="bg1"/>
                </a:solidFill>
              </a:rPr>
              <a:t> dysgu - Learning outcomes</a:t>
            </a:r>
          </a:p>
        </p:txBody>
      </p:sp>
      <p:sp>
        <p:nvSpPr>
          <p:cNvPr id="3" name="Content Placeholder 2">
            <a:extLst>
              <a:ext uri="{FF2B5EF4-FFF2-40B4-BE49-F238E27FC236}">
                <a16:creationId xmlns:a16="http://schemas.microsoft.com/office/drawing/2014/main" id="{4358918E-1024-4B7B-87D5-A2EA36C0AA5F}"/>
              </a:ext>
            </a:extLst>
          </p:cNvPr>
          <p:cNvSpPr>
            <a:spLocks noGrp="1"/>
          </p:cNvSpPr>
          <p:nvPr>
            <p:ph idx="1"/>
          </p:nvPr>
        </p:nvSpPr>
        <p:spPr/>
        <p:txBody>
          <a:bodyPr/>
          <a:lstStyle/>
          <a:p>
            <a:r>
              <a:rPr lang="en-GB" dirty="0"/>
              <a:t>Provide an overview of the dissertation module</a:t>
            </a:r>
          </a:p>
          <a:p>
            <a:r>
              <a:rPr lang="en-GB" dirty="0"/>
              <a:t>Explain the requirements of a ‘Dissertation proposal’</a:t>
            </a:r>
          </a:p>
          <a:p>
            <a:endParaRPr lang="en-GB" dirty="0"/>
          </a:p>
          <a:p>
            <a:pPr marL="0" indent="0">
              <a:buNone/>
            </a:pPr>
            <a:endParaRPr lang="en-GB" dirty="0"/>
          </a:p>
        </p:txBody>
      </p:sp>
      <p:pic>
        <p:nvPicPr>
          <p:cNvPr id="4" name="Picture 3">
            <a:extLst>
              <a:ext uri="{FF2B5EF4-FFF2-40B4-BE49-F238E27FC236}">
                <a16:creationId xmlns:a16="http://schemas.microsoft.com/office/drawing/2014/main" id="{F8B4E12A-9266-4924-8285-0E7CC7CF3D5B}"/>
              </a:ext>
            </a:extLst>
          </p:cNvPr>
          <p:cNvPicPr>
            <a:picLocks noChangeAspect="1"/>
          </p:cNvPicPr>
          <p:nvPr/>
        </p:nvPicPr>
        <p:blipFill>
          <a:blip r:embed="rId2"/>
          <a:stretch>
            <a:fillRect/>
          </a:stretch>
        </p:blipFill>
        <p:spPr>
          <a:xfrm>
            <a:off x="4886325" y="3197225"/>
            <a:ext cx="2419350" cy="1885950"/>
          </a:xfrm>
          <a:prstGeom prst="rect">
            <a:avLst/>
          </a:prstGeom>
        </p:spPr>
      </p:pic>
    </p:spTree>
    <p:extLst>
      <p:ext uri="{BB962C8B-B14F-4D97-AF65-F5344CB8AC3E}">
        <p14:creationId xmlns:p14="http://schemas.microsoft.com/office/powerpoint/2010/main" val="32570387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D7C4F-2371-4021-AFD6-46B3F392E5C5}"/>
              </a:ext>
            </a:extLst>
          </p:cNvPr>
          <p:cNvSpPr>
            <a:spLocks noGrp="1"/>
          </p:cNvSpPr>
          <p:nvPr>
            <p:ph type="title"/>
          </p:nvPr>
        </p:nvSpPr>
        <p:spPr/>
        <p:txBody>
          <a:bodyPr>
            <a:normAutofit/>
          </a:bodyPr>
          <a:lstStyle/>
          <a:p>
            <a:endParaRPr lang="en-GB" dirty="0"/>
          </a:p>
        </p:txBody>
      </p:sp>
      <p:pic>
        <p:nvPicPr>
          <p:cNvPr id="4" name="Content Placeholder 3">
            <a:extLst>
              <a:ext uri="{FF2B5EF4-FFF2-40B4-BE49-F238E27FC236}">
                <a16:creationId xmlns:a16="http://schemas.microsoft.com/office/drawing/2014/main" id="{A5F4C11E-FFFB-4BEA-89BE-4FA20D4DAFF6}"/>
              </a:ext>
            </a:extLst>
          </p:cNvPr>
          <p:cNvPicPr>
            <a:picLocks noGrp="1" noChangeAspect="1"/>
          </p:cNvPicPr>
          <p:nvPr>
            <p:ph idx="1"/>
          </p:nvPr>
        </p:nvPicPr>
        <p:blipFill>
          <a:blip r:embed="rId2"/>
          <a:stretch>
            <a:fillRect/>
          </a:stretch>
        </p:blipFill>
        <p:spPr>
          <a:xfrm>
            <a:off x="3651077" y="1733308"/>
            <a:ext cx="4889846" cy="3114884"/>
          </a:xfrm>
          <a:prstGeom prst="rect">
            <a:avLst/>
          </a:prstGeom>
        </p:spPr>
      </p:pic>
    </p:spTree>
    <p:extLst>
      <p:ext uri="{BB962C8B-B14F-4D97-AF65-F5344CB8AC3E}">
        <p14:creationId xmlns:p14="http://schemas.microsoft.com/office/powerpoint/2010/main" val="2141641234"/>
      </p:ext>
    </p:extLst>
  </p:cSld>
  <p:clrMapOvr>
    <a:masterClrMapping/>
  </p:clrMapOvr>
</p:sld>
</file>

<file path=ppt/theme/theme1.xml><?xml version="1.0" encoding="utf-8"?>
<a:theme xmlns:a="http://schemas.openxmlformats.org/drawingml/2006/main" name="Theme1.thmx first page pp">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thmx first page pp" id="{A8C13A82-05C2-4F42-8F47-DAA56095BE4B}" vid="{90D40AA9-4CDF-4D09-90CE-D9841E443E7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2163</Words>
  <Application>Microsoft Office PowerPoint</Application>
  <PresentationFormat>Widescreen</PresentationFormat>
  <Paragraphs>248</Paragraphs>
  <Slides>24</Slides>
  <Notes>13</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Theme1.thmx first page pp</vt:lpstr>
      <vt:lpstr> Cyflwyniad Modiwl Traethawd Hir Dissertation Module Introduction </vt:lpstr>
      <vt:lpstr>Deilliannau dysgu - Learning outcomes</vt:lpstr>
      <vt:lpstr>Cyflwyniad i'r modiwl - Module Introduction </vt:lpstr>
      <vt:lpstr>Degree Programme – dissertation/project</vt:lpstr>
      <vt:lpstr>Advantages of undertaking a project/dissertation</vt:lpstr>
      <vt:lpstr>The Assignment Brief</vt:lpstr>
      <vt:lpstr>Submission - dates</vt:lpstr>
      <vt:lpstr>Dissertation Support</vt:lpstr>
      <vt:lpstr>Presentation of work</vt:lpstr>
      <vt:lpstr>Dissertation</vt:lpstr>
      <vt:lpstr>“Where do I start?”</vt:lpstr>
      <vt:lpstr>Project/Dissertation proposal</vt:lpstr>
      <vt:lpstr>Project/Dissertation Proposal</vt:lpstr>
      <vt:lpstr>Research Question</vt:lpstr>
      <vt:lpstr>Refining the Research Question</vt:lpstr>
      <vt:lpstr>Project Aims &amp; objectives</vt:lpstr>
      <vt:lpstr>Literature Review</vt:lpstr>
      <vt:lpstr>Methodology</vt:lpstr>
      <vt:lpstr>Proposed Timeline</vt:lpstr>
      <vt:lpstr>Outcomes</vt:lpstr>
      <vt:lpstr>Referencing</vt:lpstr>
      <vt:lpstr>Unrhyw bryderon - Any concerns?</vt:lpstr>
      <vt:lpstr>Deilliannau dysgu - Learning outcomes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BSc Professional Investigation 13.10.2021 Induction</dc:title>
  <dc:creator>Alison</dc:creator>
  <cp:lastModifiedBy>Alison Cooke</cp:lastModifiedBy>
  <cp:revision>70</cp:revision>
  <dcterms:created xsi:type="dcterms:W3CDTF">2021-10-13T07:56:41Z</dcterms:created>
  <dcterms:modified xsi:type="dcterms:W3CDTF">2023-10-24T14:18:13Z</dcterms:modified>
</cp:coreProperties>
</file>