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70" r:id="rId5"/>
    <p:sldId id="259" r:id="rId6"/>
    <p:sldId id="261" r:id="rId7"/>
    <p:sldId id="269" r:id="rId8"/>
    <p:sldId id="260" r:id="rId9"/>
    <p:sldId id="271" r:id="rId10"/>
    <p:sldId id="262" r:id="rId11"/>
    <p:sldId id="264" r:id="rId12"/>
    <p:sldId id="263" r:id="rId13"/>
    <p:sldId id="265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3404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 &amp; Leisure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82253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Audit &amp; Strategic Planning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391"/>
            <a:ext cx="10515600" cy="1591297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Reflection on the Attraction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39" y="1451113"/>
            <a:ext cx="11267661" cy="426619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Factors to consider – The Attraction Journey!</a:t>
            </a:r>
          </a:p>
          <a:p>
            <a:r>
              <a:rPr lang="en-GB" b="1" dirty="0">
                <a:solidFill>
                  <a:srgbClr val="FF0000"/>
                </a:solidFill>
              </a:rPr>
              <a:t>Pre Visit</a:t>
            </a:r>
          </a:p>
          <a:p>
            <a:r>
              <a:rPr lang="en-GB" dirty="0"/>
              <a:t>Website &amp; Information</a:t>
            </a:r>
          </a:p>
          <a:p>
            <a:r>
              <a:rPr lang="en-GB" dirty="0"/>
              <a:t>Booking </a:t>
            </a:r>
          </a:p>
          <a:p>
            <a:r>
              <a:rPr lang="en-GB" dirty="0"/>
              <a:t>Travel</a:t>
            </a:r>
          </a:p>
          <a:p>
            <a:r>
              <a:rPr lang="en-GB" b="1" dirty="0">
                <a:solidFill>
                  <a:srgbClr val="FF0000"/>
                </a:solidFill>
              </a:rPr>
              <a:t>Attraction Experience</a:t>
            </a:r>
          </a:p>
          <a:p>
            <a:r>
              <a:rPr lang="en-GB" dirty="0"/>
              <a:t>Welcome</a:t>
            </a:r>
          </a:p>
          <a:p>
            <a:r>
              <a:rPr lang="en-GB" dirty="0"/>
              <a:t>Experience</a:t>
            </a:r>
          </a:p>
          <a:p>
            <a:r>
              <a:rPr lang="en-GB" b="1" dirty="0">
                <a:solidFill>
                  <a:srgbClr val="FF0000"/>
                </a:solidFill>
              </a:rPr>
              <a:t>Post Visit Experience </a:t>
            </a:r>
            <a:r>
              <a:rPr lang="en-GB" dirty="0"/>
              <a:t>– Review &amp; Memory</a:t>
            </a:r>
          </a:p>
        </p:txBody>
      </p:sp>
      <p:pic>
        <p:nvPicPr>
          <p:cNvPr id="4098" name="Picture 2" descr="43 pictures that prove Welsh castles are the coolest thing ...">
            <a:extLst>
              <a:ext uri="{FF2B5EF4-FFF2-40B4-BE49-F238E27FC236}">
                <a16:creationId xmlns:a16="http://schemas.microsoft.com/office/drawing/2014/main" id="{F8AC611D-ADB4-0135-1778-6CD719C8BA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5292" y="2091271"/>
            <a:ext cx="3818339" cy="2540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2902C-2E4F-D887-54C3-A4051F915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51791"/>
            <a:ext cx="11353800" cy="1470991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The Experience begins with The Website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2B639-DCEF-7B0A-2FAB-9EAA8DE7B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9199"/>
            <a:ext cx="10515600" cy="4957763"/>
          </a:xfrm>
        </p:spPr>
        <p:txBody>
          <a:bodyPr/>
          <a:lstStyle/>
          <a:p>
            <a:r>
              <a:rPr lang="en-GB" dirty="0"/>
              <a:t>Dream</a:t>
            </a:r>
          </a:p>
          <a:p>
            <a:r>
              <a:rPr lang="en-GB" dirty="0"/>
              <a:t>Experience</a:t>
            </a:r>
          </a:p>
          <a:p>
            <a:r>
              <a:rPr lang="en-GB" dirty="0"/>
              <a:t>Reality</a:t>
            </a:r>
          </a:p>
          <a:p>
            <a:r>
              <a:rPr lang="en-GB" dirty="0"/>
              <a:t>Information</a:t>
            </a:r>
          </a:p>
          <a:p>
            <a:r>
              <a:rPr lang="en-GB" dirty="0"/>
              <a:t>Colours</a:t>
            </a:r>
          </a:p>
          <a:p>
            <a:r>
              <a:rPr lang="en-GB" dirty="0"/>
              <a:t>Brand </a:t>
            </a:r>
          </a:p>
          <a:p>
            <a:r>
              <a:rPr lang="en-GB" dirty="0"/>
              <a:t>Image </a:t>
            </a:r>
          </a:p>
          <a:p>
            <a:r>
              <a:rPr lang="en-GB" dirty="0"/>
              <a:t>Engagement</a:t>
            </a:r>
          </a:p>
        </p:txBody>
      </p:sp>
      <p:pic>
        <p:nvPicPr>
          <p:cNvPr id="10244" name="Picture 4" descr="The London Eye">
            <a:extLst>
              <a:ext uri="{FF2B5EF4-FFF2-40B4-BE49-F238E27FC236}">
                <a16:creationId xmlns:a16="http://schemas.microsoft.com/office/drawing/2014/main" id="{2EC08990-BF57-6717-E316-221BCBB4B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009" y="776701"/>
            <a:ext cx="6622774" cy="495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031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CDAE6-F821-490B-E8BF-CDCBC6E5E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10800522" cy="1325563"/>
          </a:xfrm>
        </p:spPr>
        <p:txBody>
          <a:bodyPr/>
          <a:lstStyle/>
          <a:p>
            <a:r>
              <a:rPr lang="en-GB" dirty="0"/>
              <a:t>Let’s Start by Looking at Attraction Websites!</a:t>
            </a:r>
          </a:p>
        </p:txBody>
      </p:sp>
      <p:pic>
        <p:nvPicPr>
          <p:cNvPr id="1026" name="Picture 2" descr="Best attraction website from tourscanner.com">
            <a:extLst>
              <a:ext uri="{FF2B5EF4-FFF2-40B4-BE49-F238E27FC236}">
                <a16:creationId xmlns:a16="http://schemas.microsoft.com/office/drawing/2014/main" id="{B2619F67-1E62-4837-D7DD-1C78C5D5D6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364" y="1411357"/>
            <a:ext cx="8123583" cy="418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8591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48AE-1ABA-CF22-A9F1-0E7A0CDDA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52399"/>
            <a:ext cx="10515600" cy="1245704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Aims &amp; Objectives of the Evaluation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E58D4-B751-37B0-D98B-5BA42B76D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27652"/>
            <a:ext cx="11353800" cy="5249311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Assignment 1 &amp; 2 </a:t>
            </a:r>
          </a:p>
          <a:p>
            <a:endParaRPr lang="en-GB" dirty="0"/>
          </a:p>
          <a:p>
            <a:r>
              <a:rPr lang="en-GB" dirty="0"/>
              <a:t>Reflect &amp; Review the Audit Process</a:t>
            </a:r>
          </a:p>
          <a:p>
            <a:r>
              <a:rPr lang="en-GB" dirty="0"/>
              <a:t>Critically Consider the Audit Methodology</a:t>
            </a:r>
          </a:p>
          <a:p>
            <a:r>
              <a:rPr lang="en-GB" dirty="0"/>
              <a:t>Evaluate the Pre-Excursion Experience</a:t>
            </a:r>
          </a:p>
          <a:p>
            <a:r>
              <a:rPr lang="en-GB" dirty="0"/>
              <a:t>Evaluate &amp; Reflect Upon the Visitor Experience</a:t>
            </a:r>
          </a:p>
          <a:p>
            <a:r>
              <a:rPr lang="en-GB" dirty="0"/>
              <a:t>Reflect &amp; Review Post Experience </a:t>
            </a:r>
          </a:p>
          <a:p>
            <a:endParaRPr lang="en-GB" dirty="0"/>
          </a:p>
          <a:p>
            <a:r>
              <a:rPr lang="en-GB" dirty="0"/>
              <a:t>Strategic Response – Action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D88274F0-DF2F-6275-DFC9-60E4F9E793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104" y="1093305"/>
            <a:ext cx="4250633" cy="4250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645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3F7E6-2274-36DC-CD2F-F59C3F44E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5773"/>
            <a:ext cx="10515600" cy="1577008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Assignment 1 - Plan your Audit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6134F-44D0-7DE7-5132-79CB1FC66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74" y="1292087"/>
            <a:ext cx="10293626" cy="4884876"/>
          </a:xfrm>
        </p:spPr>
        <p:txBody>
          <a:bodyPr/>
          <a:lstStyle/>
          <a:p>
            <a:r>
              <a:rPr lang="en-GB" dirty="0"/>
              <a:t>Independent </a:t>
            </a:r>
          </a:p>
          <a:p>
            <a:r>
              <a:rPr lang="en-GB" dirty="0"/>
              <a:t>Unbiased</a:t>
            </a:r>
          </a:p>
          <a:p>
            <a:r>
              <a:rPr lang="en-GB" dirty="0"/>
              <a:t>Grading / Measurements </a:t>
            </a:r>
          </a:p>
          <a:p>
            <a:r>
              <a:rPr lang="en-GB" dirty="0"/>
              <a:t>Notes</a:t>
            </a:r>
          </a:p>
          <a:p>
            <a:r>
              <a:rPr lang="en-GB" dirty="0"/>
              <a:t>Structure - Evidence</a:t>
            </a:r>
          </a:p>
          <a:p>
            <a:r>
              <a:rPr lang="en-GB" dirty="0"/>
              <a:t>Results</a:t>
            </a:r>
          </a:p>
          <a:p>
            <a:r>
              <a:rPr lang="en-GB" dirty="0"/>
              <a:t>Report</a:t>
            </a:r>
          </a:p>
          <a:p>
            <a:r>
              <a:rPr lang="en-GB" dirty="0"/>
              <a:t>Feedback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6146" name="Picture 2" descr="Pembroke Castle">
            <a:extLst>
              <a:ext uri="{FF2B5EF4-FFF2-40B4-BE49-F238E27FC236}">
                <a16:creationId xmlns:a16="http://schemas.microsoft.com/office/drawing/2014/main" id="{0B1B2721-8020-B6C5-809C-1EBFBCE35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221" y="1384852"/>
            <a:ext cx="4762500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452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5138F-B128-46F9-F3F9-537AADC47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25" y="365125"/>
            <a:ext cx="11469757" cy="1325563"/>
          </a:xfrm>
        </p:spPr>
        <p:txBody>
          <a:bodyPr/>
          <a:lstStyle/>
          <a:p>
            <a:r>
              <a:rPr lang="en-GB" dirty="0"/>
              <a:t>Visit Wales Attraction Audit – What do you think? </a:t>
            </a:r>
          </a:p>
        </p:txBody>
      </p:sp>
      <p:pic>
        <p:nvPicPr>
          <p:cNvPr id="2052" name="Picture 4" descr="Visit Wales - Wikipedia">
            <a:extLst>
              <a:ext uri="{FF2B5EF4-FFF2-40B4-BE49-F238E27FC236}">
                <a16:creationId xmlns:a16="http://schemas.microsoft.com/office/drawing/2014/main" id="{5FCEBF99-1EEE-7CBB-59A9-C3D368564E5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461" y="1975429"/>
            <a:ext cx="4086210" cy="327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72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479C2-3059-B13A-A383-6D7C4BAD9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61" y="-53008"/>
            <a:ext cx="11642035" cy="1331844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Audit Insights &amp; Attraction Management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FC800-46D4-5C03-3A0A-99BFFA074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967409"/>
            <a:ext cx="11353800" cy="5209554"/>
          </a:xfrm>
        </p:spPr>
        <p:txBody>
          <a:bodyPr/>
          <a:lstStyle/>
          <a:p>
            <a:r>
              <a:rPr lang="en-GB" dirty="0"/>
              <a:t>Independent </a:t>
            </a:r>
          </a:p>
          <a:p>
            <a:r>
              <a:rPr lang="en-GB" dirty="0"/>
              <a:t>Professional Management Input</a:t>
            </a:r>
          </a:p>
          <a:p>
            <a:r>
              <a:rPr lang="en-GB" dirty="0"/>
              <a:t>Pre Visit – Post Visit  - Website, Transport, 1</a:t>
            </a:r>
            <a:r>
              <a:rPr lang="en-GB" baseline="30000" dirty="0"/>
              <a:t>st</a:t>
            </a:r>
            <a:r>
              <a:rPr lang="en-GB" dirty="0"/>
              <a:t> Impressions</a:t>
            </a:r>
          </a:p>
          <a:p>
            <a:r>
              <a:rPr lang="en-GB" dirty="0"/>
              <a:t>People</a:t>
            </a:r>
          </a:p>
          <a:p>
            <a:r>
              <a:rPr lang="en-GB" dirty="0"/>
              <a:t>Guest Experience Audit</a:t>
            </a:r>
          </a:p>
          <a:p>
            <a:r>
              <a:rPr lang="en-GB" dirty="0"/>
              <a:t>Attraction Performance</a:t>
            </a:r>
          </a:p>
          <a:p>
            <a:r>
              <a:rPr lang="en-GB" dirty="0"/>
              <a:t>Market Insight Reports – Competition &amp; Market Place</a:t>
            </a:r>
          </a:p>
          <a:p>
            <a:r>
              <a:rPr lang="en-GB" dirty="0"/>
              <a:t>Round Table Discussion – Discovery Days</a:t>
            </a:r>
          </a:p>
          <a:p>
            <a:r>
              <a:rPr lang="en-GB" dirty="0"/>
              <a:t>Develop Master Plan - Guest Experience Strategy </a:t>
            </a:r>
          </a:p>
          <a:p>
            <a:endParaRPr lang="en-GB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8D27937A-6D0A-7292-CD79-955BA4262F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6008" y="1477618"/>
            <a:ext cx="3197088" cy="2928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694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31050-E658-AC34-774C-E3AD62659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1234" y="365125"/>
            <a:ext cx="9922565" cy="1325563"/>
          </a:xfrm>
        </p:spPr>
        <p:txBody>
          <a:bodyPr/>
          <a:lstStyle/>
          <a:p>
            <a:r>
              <a:rPr lang="en-GB" dirty="0"/>
              <a:t>Now Let’s Take A Look at Trip Advisor!</a:t>
            </a:r>
          </a:p>
        </p:txBody>
      </p:sp>
      <p:pic>
        <p:nvPicPr>
          <p:cNvPr id="4" name="Picture 2" descr="Tripadvisor: Plan &amp; Book Trips - Apps on Google Play">
            <a:extLst>
              <a:ext uri="{FF2B5EF4-FFF2-40B4-BE49-F238E27FC236}">
                <a16:creationId xmlns:a16="http://schemas.microsoft.com/office/drawing/2014/main" id="{C101FC8A-CD03-86B0-6EEA-6241D2C8A05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451" y="1993590"/>
            <a:ext cx="320040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4711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5947A-F3D7-688D-2B6E-C2374D0A4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431234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Attraction Strategies &amp; Masterplans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CEDDB-A820-EF1B-FE89-B9335FC7B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9635" y="1066800"/>
            <a:ext cx="11413435" cy="5110163"/>
          </a:xfrm>
        </p:spPr>
        <p:txBody>
          <a:bodyPr/>
          <a:lstStyle/>
          <a:p>
            <a:r>
              <a:rPr lang="en-GB" dirty="0"/>
              <a:t>Strategy – ST, MT, LT – Aims, Objectives &amp; Goals</a:t>
            </a:r>
          </a:p>
          <a:p>
            <a:r>
              <a:rPr lang="en-GB" dirty="0"/>
              <a:t>Investment, ROI &amp; KPI’s</a:t>
            </a:r>
          </a:p>
          <a:p>
            <a:r>
              <a:rPr lang="en-GB" dirty="0"/>
              <a:t>Attraction Mix – Balance to Meet Needs of Target Market</a:t>
            </a:r>
          </a:p>
          <a:p>
            <a:r>
              <a:rPr lang="en-GB" dirty="0"/>
              <a:t>Layout – Best Guest Experience</a:t>
            </a:r>
          </a:p>
          <a:p>
            <a:r>
              <a:rPr lang="en-GB" dirty="0"/>
              <a:t>Throughput Analysis – Capacities – Optimal Experience</a:t>
            </a:r>
          </a:p>
          <a:p>
            <a:r>
              <a:rPr lang="en-GB" dirty="0"/>
              <a:t>Visualisations</a:t>
            </a:r>
          </a:p>
          <a:p>
            <a:r>
              <a:rPr lang="en-GB" dirty="0"/>
              <a:t>Interactive Plans</a:t>
            </a:r>
          </a:p>
          <a:p>
            <a:r>
              <a:rPr lang="en-GB" dirty="0"/>
              <a:t>VR / AR Environment</a:t>
            </a:r>
          </a:p>
          <a:p>
            <a:r>
              <a:rPr lang="en-GB" dirty="0"/>
              <a:t>Flythrough Videos – Wow Factors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4308D969-A022-AD64-EB4A-CCD8475E2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5898" y="2703444"/>
            <a:ext cx="3534189" cy="2650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924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1F570-0284-D536-843B-01047DC28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4661" y="-86138"/>
            <a:ext cx="8849139" cy="1046921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Attraction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A0EC9-56A1-2E9B-5EBB-8A6F8335C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01757"/>
            <a:ext cx="10515600" cy="5375206"/>
          </a:xfrm>
        </p:spPr>
        <p:txBody>
          <a:bodyPr/>
          <a:lstStyle/>
          <a:p>
            <a:r>
              <a:rPr lang="en-GB" dirty="0"/>
              <a:t>Dream </a:t>
            </a:r>
          </a:p>
          <a:p>
            <a:r>
              <a:rPr lang="en-GB" dirty="0"/>
              <a:t>Design </a:t>
            </a:r>
          </a:p>
          <a:p>
            <a:r>
              <a:rPr lang="en-GB" dirty="0"/>
              <a:t>Direction</a:t>
            </a:r>
          </a:p>
          <a:p>
            <a:r>
              <a:rPr lang="en-GB" dirty="0"/>
              <a:t>Development – Build</a:t>
            </a:r>
          </a:p>
          <a:p>
            <a:r>
              <a:rPr lang="en-GB" dirty="0"/>
              <a:t>Technical Specs</a:t>
            </a:r>
          </a:p>
          <a:p>
            <a:r>
              <a:rPr lang="en-GB" dirty="0"/>
              <a:t>Brand Expectation</a:t>
            </a:r>
          </a:p>
          <a:p>
            <a:r>
              <a:rPr lang="en-GB" dirty="0"/>
              <a:t>Theming Experience</a:t>
            </a:r>
          </a:p>
          <a:p>
            <a:r>
              <a:rPr lang="en-GB" dirty="0"/>
              <a:t>Management</a:t>
            </a:r>
          </a:p>
          <a:p>
            <a:r>
              <a:rPr lang="en-GB" dirty="0"/>
              <a:t>Quality Control</a:t>
            </a:r>
          </a:p>
          <a:p>
            <a:endParaRPr lang="en-GB" dirty="0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5188FB9A-5788-0399-DDDB-EB9AD67881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574" y="1278005"/>
            <a:ext cx="3820767" cy="382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6968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E3E38-2387-1D10-CB9D-78246A2AD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Attraction Concept &amp;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CEF50-B1B2-7D3D-7831-6BC419B5F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87" y="1457739"/>
            <a:ext cx="11280913" cy="471922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Feasibility Study – Viability, Location, Project &amp; Target Market</a:t>
            </a:r>
          </a:p>
          <a:p>
            <a:endParaRPr lang="en-GB" dirty="0"/>
          </a:p>
          <a:p>
            <a:r>
              <a:rPr lang="en-GB" dirty="0"/>
              <a:t>Narrative Development – Unique &amp; Engaging </a:t>
            </a:r>
          </a:p>
          <a:p>
            <a:r>
              <a:rPr lang="en-GB" dirty="0"/>
              <a:t>Concept Design</a:t>
            </a:r>
          </a:p>
          <a:p>
            <a:r>
              <a:rPr lang="en-GB" dirty="0"/>
              <a:t>Design Development to Transfer Ideas to Reality</a:t>
            </a:r>
          </a:p>
          <a:p>
            <a:r>
              <a:rPr lang="en-GB" dirty="0"/>
              <a:t>3D, VR, AR &amp; Ride Simulations</a:t>
            </a:r>
          </a:p>
          <a:p>
            <a:r>
              <a:rPr lang="en-GB" dirty="0"/>
              <a:t>Immersive Content &amp; Media – To Leave Reality Behind</a:t>
            </a:r>
          </a:p>
          <a:p>
            <a:r>
              <a:rPr lang="en-GB" dirty="0"/>
              <a:t>Ride /Experience Design</a:t>
            </a:r>
          </a:p>
        </p:txBody>
      </p:sp>
      <p:pic>
        <p:nvPicPr>
          <p:cNvPr id="12290" name="Picture 2" descr="Bryn Eryr ">
            <a:extLst>
              <a:ext uri="{FF2B5EF4-FFF2-40B4-BE49-F238E27FC236}">
                <a16:creationId xmlns:a16="http://schemas.microsoft.com/office/drawing/2014/main" id="{E4EC4EAA-0982-94A8-B173-3C1B22C5B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5130" y="2322019"/>
            <a:ext cx="3551582" cy="2990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3797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E2C82-71AA-E06E-F2F1-2443FBC89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>
                <a:solidFill>
                  <a:srgbClr val="0070C0"/>
                </a:solidFill>
              </a:rPr>
              <a:t>Secondary Facilities &amp; Spend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73235-19A8-B057-E867-E71A975C15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&amp; Bev</a:t>
            </a:r>
          </a:p>
          <a:p>
            <a:r>
              <a:rPr lang="en-GB" dirty="0"/>
              <a:t>Merchandising</a:t>
            </a:r>
          </a:p>
          <a:p>
            <a:r>
              <a:rPr lang="en-GB" dirty="0"/>
              <a:t>Accommodation Facilities</a:t>
            </a:r>
          </a:p>
          <a:p>
            <a:r>
              <a:rPr lang="en-GB" dirty="0"/>
              <a:t>Leisure Facilities</a:t>
            </a:r>
          </a:p>
          <a:p>
            <a:r>
              <a:rPr lang="en-GB" dirty="0"/>
              <a:t>Resort Facilities</a:t>
            </a:r>
          </a:p>
          <a:p>
            <a:r>
              <a:rPr lang="en-GB" dirty="0"/>
              <a:t>Entertainment Facilities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E28A2A10-1338-C82C-CF96-DB64AA95AB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913" y="1569554"/>
            <a:ext cx="3893654" cy="3893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05561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C4CDD-9508-D9A5-A28C-29D943270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Support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5B420-FBDF-8F4B-5B14-65D208BA9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Staffing </a:t>
            </a:r>
          </a:p>
          <a:p>
            <a:r>
              <a:rPr lang="en-GB" dirty="0"/>
              <a:t>Recruitment</a:t>
            </a:r>
          </a:p>
          <a:p>
            <a:r>
              <a:rPr lang="en-GB" dirty="0"/>
              <a:t>Training </a:t>
            </a:r>
          </a:p>
          <a:p>
            <a:r>
              <a:rPr lang="en-GB" dirty="0"/>
              <a:t>Management</a:t>
            </a:r>
          </a:p>
          <a:p>
            <a:r>
              <a:rPr lang="en-GB" dirty="0"/>
              <a:t>Dress Codes / Costumes</a:t>
            </a:r>
          </a:p>
          <a:p>
            <a:r>
              <a:rPr lang="en-GB" dirty="0"/>
              <a:t>Live the Magic / Dream</a:t>
            </a:r>
          </a:p>
          <a:p>
            <a:r>
              <a:rPr lang="en-GB" dirty="0"/>
              <a:t>Bring the Experience Alive</a:t>
            </a: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C13C466F-365C-A8DB-49E2-6C612371FC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254" y="1093304"/>
            <a:ext cx="47625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484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D4586-E536-E9A1-A1DF-2D0CC438C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2782" y="-119269"/>
            <a:ext cx="9631017" cy="146436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Reflection &amp; Review!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76120-93D7-4334-8681-C1234051B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7" y="1219200"/>
            <a:ext cx="11247783" cy="49577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Assignment 1</a:t>
            </a:r>
            <a:r>
              <a:rPr lang="en-GB" dirty="0"/>
              <a:t> – </a:t>
            </a:r>
            <a:r>
              <a:rPr lang="en-GB" b="1" dirty="0"/>
              <a:t>Audit – Research – Visitor Experience</a:t>
            </a:r>
          </a:p>
          <a:p>
            <a:r>
              <a:rPr lang="en-GB" dirty="0"/>
              <a:t>Pre-Visit, Visitor Experience &amp; Post Visit</a:t>
            </a:r>
          </a:p>
          <a:p>
            <a:r>
              <a:rPr lang="en-GB" dirty="0"/>
              <a:t>Attraction Performance –Round Table Discussions &amp; Feedback</a:t>
            </a:r>
          </a:p>
          <a:p>
            <a:r>
              <a:rPr lang="en-GB" b="1" dirty="0"/>
              <a:t>Strategic Recs – ROI’s &amp; KPI’s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Assignment 2</a:t>
            </a:r>
            <a:r>
              <a:rPr lang="en-GB" dirty="0"/>
              <a:t> – </a:t>
            </a:r>
            <a:r>
              <a:rPr lang="en-GB" b="1" dirty="0"/>
              <a:t>Masterplan &amp; Strategic Developments</a:t>
            </a:r>
          </a:p>
          <a:p>
            <a:r>
              <a:rPr lang="en-GB" dirty="0"/>
              <a:t>Flagship / Iconic Attraction Development</a:t>
            </a:r>
          </a:p>
          <a:p>
            <a:r>
              <a:rPr lang="en-GB" dirty="0"/>
              <a:t>ROI’S &amp; KPI’S</a:t>
            </a:r>
          </a:p>
          <a:p>
            <a:r>
              <a:rPr lang="en-GB" b="1" dirty="0"/>
              <a:t>Feasibility Study – Investigation </a:t>
            </a:r>
          </a:p>
          <a:p>
            <a:endParaRPr lang="en-GB" dirty="0"/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86B8FB2A-8B95-D207-9DBB-EEC724C03E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6972" y="27813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3839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405</Words>
  <Application>Microsoft Office PowerPoint</Application>
  <PresentationFormat>Widescreen</PresentationFormat>
  <Paragraphs>109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Reflection on the Attraction Experience</vt:lpstr>
      <vt:lpstr>The Experience begins with The Website </vt:lpstr>
      <vt:lpstr>Let’s Start by Looking at Attraction Websites!</vt:lpstr>
      <vt:lpstr>Aims &amp; Objectives of the Evaluation Session</vt:lpstr>
      <vt:lpstr>Assignment 1 - Plan your Audit Methodology</vt:lpstr>
      <vt:lpstr>Visit Wales Attraction Audit – What do you think? </vt:lpstr>
      <vt:lpstr>Audit Insights &amp; Attraction Management Strategy</vt:lpstr>
      <vt:lpstr>Now Let’s Take A Look at Trip Advisor!</vt:lpstr>
      <vt:lpstr>Attraction Strategies &amp; Masterplans</vt:lpstr>
      <vt:lpstr>Attraction Development</vt:lpstr>
      <vt:lpstr>Attraction Concept &amp; Design</vt:lpstr>
      <vt:lpstr> Secondary Facilities &amp; Spend</vt:lpstr>
      <vt:lpstr>Support Functions</vt:lpstr>
      <vt:lpstr>Reflection &amp; Review!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2023-11-06T17:39:26Z</dcterms:modified>
</cp:coreProperties>
</file>