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35"/>
  </p:notesMasterIdLst>
  <p:sldIdLst>
    <p:sldId id="284" r:id="rId5"/>
    <p:sldId id="258" r:id="rId6"/>
    <p:sldId id="275" r:id="rId7"/>
    <p:sldId id="276" r:id="rId8"/>
    <p:sldId id="286" r:id="rId9"/>
    <p:sldId id="278" r:id="rId10"/>
    <p:sldId id="281" r:id="rId11"/>
    <p:sldId id="283" r:id="rId12"/>
    <p:sldId id="272" r:id="rId13"/>
    <p:sldId id="273" r:id="rId14"/>
    <p:sldId id="285" r:id="rId15"/>
    <p:sldId id="269" r:id="rId16"/>
    <p:sldId id="270" r:id="rId17"/>
    <p:sldId id="271" r:id="rId18"/>
    <p:sldId id="260" r:id="rId19"/>
    <p:sldId id="261" r:id="rId20"/>
    <p:sldId id="262" r:id="rId21"/>
    <p:sldId id="263" r:id="rId22"/>
    <p:sldId id="264" r:id="rId23"/>
    <p:sldId id="265" r:id="rId24"/>
    <p:sldId id="266" r:id="rId25"/>
    <p:sldId id="267" r:id="rId26"/>
    <p:sldId id="268" r:id="rId27"/>
    <p:sldId id="287" r:id="rId28"/>
    <p:sldId id="292" r:id="rId29"/>
    <p:sldId id="288" r:id="rId30"/>
    <p:sldId id="296" r:id="rId31"/>
    <p:sldId id="297" r:id="rId32"/>
    <p:sldId id="301" r:id="rId33"/>
    <p:sldId id="29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sorterViewPr>
    <p:cViewPr>
      <p:scale>
        <a:sx n="100" d="100"/>
        <a:sy n="100" d="100"/>
      </p:scale>
      <p:origin x="0" y="-331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4204993-5431-410A-B569-FB0AF6AB291C}"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99F50F30-A857-45BA-A1C9-E004E353E588}">
      <dgm:prSet phldrT="[Text]"/>
      <dgm:spPr/>
      <dgm:t>
        <a:bodyPr/>
        <a:lstStyle/>
        <a:p>
          <a:r>
            <a:rPr lang="en-GB"/>
            <a:t>Analysis for awareness of need, desire and self</a:t>
          </a:r>
          <a:endParaRPr lang="en-GB" dirty="0"/>
        </a:p>
      </dgm:t>
    </dgm:pt>
    <dgm:pt modelId="{C7065A82-2363-4AEF-939F-59733E4AA712}" type="parTrans" cxnId="{265C53CE-665A-4674-BCF1-29C33E83388A}">
      <dgm:prSet/>
      <dgm:spPr/>
      <dgm:t>
        <a:bodyPr/>
        <a:lstStyle/>
        <a:p>
          <a:endParaRPr lang="en-GB"/>
        </a:p>
      </dgm:t>
    </dgm:pt>
    <dgm:pt modelId="{4BE17E7A-3CAF-4613-995F-DBBE86A462EF}" type="sibTrans" cxnId="{265C53CE-665A-4674-BCF1-29C33E83388A}">
      <dgm:prSet/>
      <dgm:spPr/>
      <dgm:t>
        <a:bodyPr/>
        <a:lstStyle/>
        <a:p>
          <a:endParaRPr lang="en-GB"/>
        </a:p>
      </dgm:t>
    </dgm:pt>
    <dgm:pt modelId="{18EB53EB-B8F5-4113-8049-DD183AAC611F}">
      <dgm:prSet phldrT="[Text]"/>
      <dgm:spPr/>
      <dgm:t>
        <a:bodyPr/>
        <a:lstStyle/>
        <a:p>
          <a:r>
            <a:rPr lang="en-GB" dirty="0"/>
            <a:t>Planning for</a:t>
          </a:r>
        </a:p>
        <a:p>
          <a:r>
            <a:rPr lang="en-GB" dirty="0"/>
            <a:t> self responsibility</a:t>
          </a:r>
        </a:p>
      </dgm:t>
    </dgm:pt>
    <dgm:pt modelId="{7FAE9E77-2BA5-4DBC-83FD-0C29CFF5309A}" type="parTrans" cxnId="{BE5182F9-DC51-4103-89F6-F20B0921C057}">
      <dgm:prSet/>
      <dgm:spPr/>
      <dgm:t>
        <a:bodyPr/>
        <a:lstStyle/>
        <a:p>
          <a:endParaRPr lang="en-GB"/>
        </a:p>
      </dgm:t>
    </dgm:pt>
    <dgm:pt modelId="{EC2CBB0E-5512-4FB5-8E46-9675BADB4032}" type="sibTrans" cxnId="{BE5182F9-DC51-4103-89F6-F20B0921C057}">
      <dgm:prSet/>
      <dgm:spPr/>
      <dgm:t>
        <a:bodyPr/>
        <a:lstStyle/>
        <a:p>
          <a:endParaRPr lang="en-GB"/>
        </a:p>
      </dgm:t>
    </dgm:pt>
    <dgm:pt modelId="{13056662-9740-48E2-BC03-360B6871086C}">
      <dgm:prSet phldrT="[Text]"/>
      <dgm:spPr/>
      <dgm:t>
        <a:bodyPr/>
        <a:lstStyle/>
        <a:p>
          <a:r>
            <a:rPr lang="en-GB" dirty="0"/>
            <a:t>Implementing using styles techniques and skills</a:t>
          </a:r>
        </a:p>
      </dgm:t>
    </dgm:pt>
    <dgm:pt modelId="{1976EDDB-A606-483E-BA14-9F3FBEEB595E}" type="parTrans" cxnId="{51AF2B1F-FA7D-41DD-B150-85711D596AAE}">
      <dgm:prSet/>
      <dgm:spPr/>
      <dgm:t>
        <a:bodyPr/>
        <a:lstStyle/>
        <a:p>
          <a:endParaRPr lang="en-GB"/>
        </a:p>
      </dgm:t>
    </dgm:pt>
    <dgm:pt modelId="{0E8A7BE0-D353-45D7-99AC-284BC829281A}" type="sibTrans" cxnId="{51AF2B1F-FA7D-41DD-B150-85711D596AAE}">
      <dgm:prSet/>
      <dgm:spPr/>
      <dgm:t>
        <a:bodyPr/>
        <a:lstStyle/>
        <a:p>
          <a:endParaRPr lang="en-GB"/>
        </a:p>
      </dgm:t>
    </dgm:pt>
    <dgm:pt modelId="{A8AC09AA-C0A1-4A1F-979E-D743923D009E}">
      <dgm:prSet phldrT="[Text]"/>
      <dgm:spPr/>
      <dgm:t>
        <a:bodyPr/>
        <a:lstStyle/>
        <a:p>
          <a:r>
            <a:rPr lang="en-GB" dirty="0"/>
            <a:t>Evaluating success</a:t>
          </a:r>
        </a:p>
      </dgm:t>
    </dgm:pt>
    <dgm:pt modelId="{9625BAB6-4EAE-4B6A-84E1-B093B3323DE1}" type="parTrans" cxnId="{C30C2757-25F6-4434-A3DD-99F0178DDD41}">
      <dgm:prSet/>
      <dgm:spPr/>
      <dgm:t>
        <a:bodyPr/>
        <a:lstStyle/>
        <a:p>
          <a:endParaRPr lang="en-GB"/>
        </a:p>
      </dgm:t>
    </dgm:pt>
    <dgm:pt modelId="{A11C5898-32FC-408C-AB90-7C99286F2776}" type="sibTrans" cxnId="{C30C2757-25F6-4434-A3DD-99F0178DDD41}">
      <dgm:prSet/>
      <dgm:spPr/>
      <dgm:t>
        <a:bodyPr/>
        <a:lstStyle/>
        <a:p>
          <a:endParaRPr lang="en-GB"/>
        </a:p>
      </dgm:t>
    </dgm:pt>
    <dgm:pt modelId="{0E6DBBE6-EFC1-44AE-BE3C-EB27BCEE8429}" type="pres">
      <dgm:prSet presAssocID="{44204993-5431-410A-B569-FB0AF6AB291C}" presName="cycle" presStyleCnt="0">
        <dgm:presLayoutVars>
          <dgm:dir/>
          <dgm:resizeHandles val="exact"/>
        </dgm:presLayoutVars>
      </dgm:prSet>
      <dgm:spPr/>
      <dgm:t>
        <a:bodyPr/>
        <a:lstStyle/>
        <a:p>
          <a:endParaRPr lang="en-GB"/>
        </a:p>
      </dgm:t>
    </dgm:pt>
    <dgm:pt modelId="{62A40F4D-E637-4621-B623-3336984BFBBC}" type="pres">
      <dgm:prSet presAssocID="{99F50F30-A857-45BA-A1C9-E004E353E588}" presName="node" presStyleLbl="node1" presStyleIdx="0" presStyleCnt="4" custScaleX="202318" custScaleY="151526">
        <dgm:presLayoutVars>
          <dgm:bulletEnabled val="1"/>
        </dgm:presLayoutVars>
      </dgm:prSet>
      <dgm:spPr/>
      <dgm:t>
        <a:bodyPr/>
        <a:lstStyle/>
        <a:p>
          <a:endParaRPr lang="en-GB"/>
        </a:p>
      </dgm:t>
    </dgm:pt>
    <dgm:pt modelId="{EDD57621-D8F7-49E2-93F0-8A2B139ABD72}" type="pres">
      <dgm:prSet presAssocID="{99F50F30-A857-45BA-A1C9-E004E353E588}" presName="spNode" presStyleCnt="0"/>
      <dgm:spPr/>
    </dgm:pt>
    <dgm:pt modelId="{CD578D35-FB17-4D4A-B06E-6C61B371CD6B}" type="pres">
      <dgm:prSet presAssocID="{4BE17E7A-3CAF-4613-995F-DBBE86A462EF}" presName="sibTrans" presStyleLbl="sibTrans1D1" presStyleIdx="0" presStyleCnt="4"/>
      <dgm:spPr/>
      <dgm:t>
        <a:bodyPr/>
        <a:lstStyle/>
        <a:p>
          <a:endParaRPr lang="en-GB"/>
        </a:p>
      </dgm:t>
    </dgm:pt>
    <dgm:pt modelId="{BEB167AD-A148-4762-9B8F-188821F49982}" type="pres">
      <dgm:prSet presAssocID="{18EB53EB-B8F5-4113-8049-DD183AAC611F}" presName="node" presStyleLbl="node1" presStyleIdx="1" presStyleCnt="4" custScaleX="219442" custScaleY="94538" custRadScaleRad="101461" custRadScaleInc="-9461">
        <dgm:presLayoutVars>
          <dgm:bulletEnabled val="1"/>
        </dgm:presLayoutVars>
      </dgm:prSet>
      <dgm:spPr/>
      <dgm:t>
        <a:bodyPr/>
        <a:lstStyle/>
        <a:p>
          <a:endParaRPr lang="en-GB"/>
        </a:p>
      </dgm:t>
    </dgm:pt>
    <dgm:pt modelId="{F51AEA09-97A6-4BB3-9C84-0F2A44625976}" type="pres">
      <dgm:prSet presAssocID="{18EB53EB-B8F5-4113-8049-DD183AAC611F}" presName="spNode" presStyleCnt="0"/>
      <dgm:spPr/>
    </dgm:pt>
    <dgm:pt modelId="{680BAF8C-3837-4AA7-A901-24295B1760F8}" type="pres">
      <dgm:prSet presAssocID="{EC2CBB0E-5512-4FB5-8E46-9675BADB4032}" presName="sibTrans" presStyleLbl="sibTrans1D1" presStyleIdx="1" presStyleCnt="4"/>
      <dgm:spPr/>
      <dgm:t>
        <a:bodyPr/>
        <a:lstStyle/>
        <a:p>
          <a:endParaRPr lang="en-GB"/>
        </a:p>
      </dgm:t>
    </dgm:pt>
    <dgm:pt modelId="{AC9EB158-2242-4B70-B65B-8BA0B06D0E3C}" type="pres">
      <dgm:prSet presAssocID="{13056662-9740-48E2-BC03-360B6871086C}" presName="node" presStyleLbl="node1" presStyleIdx="2" presStyleCnt="4" custScaleX="222306">
        <dgm:presLayoutVars>
          <dgm:bulletEnabled val="1"/>
        </dgm:presLayoutVars>
      </dgm:prSet>
      <dgm:spPr/>
      <dgm:t>
        <a:bodyPr/>
        <a:lstStyle/>
        <a:p>
          <a:endParaRPr lang="en-GB"/>
        </a:p>
      </dgm:t>
    </dgm:pt>
    <dgm:pt modelId="{75F738A1-1B04-42B7-859B-C2C463CDC748}" type="pres">
      <dgm:prSet presAssocID="{13056662-9740-48E2-BC03-360B6871086C}" presName="spNode" presStyleCnt="0"/>
      <dgm:spPr/>
    </dgm:pt>
    <dgm:pt modelId="{694780C4-DE26-429F-A3C6-F26FC726FC16}" type="pres">
      <dgm:prSet presAssocID="{0E8A7BE0-D353-45D7-99AC-284BC829281A}" presName="sibTrans" presStyleLbl="sibTrans1D1" presStyleIdx="2" presStyleCnt="4"/>
      <dgm:spPr/>
      <dgm:t>
        <a:bodyPr/>
        <a:lstStyle/>
        <a:p>
          <a:endParaRPr lang="en-GB"/>
        </a:p>
      </dgm:t>
    </dgm:pt>
    <dgm:pt modelId="{6A61F249-49EC-4582-9773-4757D287C913}" type="pres">
      <dgm:prSet presAssocID="{A8AC09AA-C0A1-4A1F-979E-D743923D009E}" presName="node" presStyleLbl="node1" presStyleIdx="3" presStyleCnt="4" custScaleX="195169" custScaleY="130168">
        <dgm:presLayoutVars>
          <dgm:bulletEnabled val="1"/>
        </dgm:presLayoutVars>
      </dgm:prSet>
      <dgm:spPr/>
      <dgm:t>
        <a:bodyPr/>
        <a:lstStyle/>
        <a:p>
          <a:endParaRPr lang="en-GB"/>
        </a:p>
      </dgm:t>
    </dgm:pt>
    <dgm:pt modelId="{E25EC005-3F71-4EB1-A1F4-8012AB524804}" type="pres">
      <dgm:prSet presAssocID="{A8AC09AA-C0A1-4A1F-979E-D743923D009E}" presName="spNode" presStyleCnt="0"/>
      <dgm:spPr/>
    </dgm:pt>
    <dgm:pt modelId="{9118F5EF-B146-4C29-9944-9FF09FD327ED}" type="pres">
      <dgm:prSet presAssocID="{A11C5898-32FC-408C-AB90-7C99286F2776}" presName="sibTrans" presStyleLbl="sibTrans1D1" presStyleIdx="3" presStyleCnt="4"/>
      <dgm:spPr/>
      <dgm:t>
        <a:bodyPr/>
        <a:lstStyle/>
        <a:p>
          <a:endParaRPr lang="en-GB"/>
        </a:p>
      </dgm:t>
    </dgm:pt>
  </dgm:ptLst>
  <dgm:cxnLst>
    <dgm:cxn modelId="{C30C2757-25F6-4434-A3DD-99F0178DDD41}" srcId="{44204993-5431-410A-B569-FB0AF6AB291C}" destId="{A8AC09AA-C0A1-4A1F-979E-D743923D009E}" srcOrd="3" destOrd="0" parTransId="{9625BAB6-4EAE-4B6A-84E1-B093B3323DE1}" sibTransId="{A11C5898-32FC-408C-AB90-7C99286F2776}"/>
    <dgm:cxn modelId="{DA24CA78-F68F-4479-B9DE-25D5E1771061}" type="presOf" srcId="{99F50F30-A857-45BA-A1C9-E004E353E588}" destId="{62A40F4D-E637-4621-B623-3336984BFBBC}" srcOrd="0" destOrd="0" presId="urn:microsoft.com/office/officeart/2005/8/layout/cycle6"/>
    <dgm:cxn modelId="{027BED60-8381-43C5-A444-8DAB9BC1BB47}" type="presOf" srcId="{44204993-5431-410A-B569-FB0AF6AB291C}" destId="{0E6DBBE6-EFC1-44AE-BE3C-EB27BCEE8429}" srcOrd="0" destOrd="0" presId="urn:microsoft.com/office/officeart/2005/8/layout/cycle6"/>
    <dgm:cxn modelId="{701E29B7-0DC8-4583-A504-258989610D27}" type="presOf" srcId="{4BE17E7A-3CAF-4613-995F-DBBE86A462EF}" destId="{CD578D35-FB17-4D4A-B06E-6C61B371CD6B}" srcOrd="0" destOrd="0" presId="urn:microsoft.com/office/officeart/2005/8/layout/cycle6"/>
    <dgm:cxn modelId="{265C53CE-665A-4674-BCF1-29C33E83388A}" srcId="{44204993-5431-410A-B569-FB0AF6AB291C}" destId="{99F50F30-A857-45BA-A1C9-E004E353E588}" srcOrd="0" destOrd="0" parTransId="{C7065A82-2363-4AEF-939F-59733E4AA712}" sibTransId="{4BE17E7A-3CAF-4613-995F-DBBE86A462EF}"/>
    <dgm:cxn modelId="{C740202A-A692-4F10-BB52-DBCB3D99676B}" type="presOf" srcId="{A11C5898-32FC-408C-AB90-7C99286F2776}" destId="{9118F5EF-B146-4C29-9944-9FF09FD327ED}" srcOrd="0" destOrd="0" presId="urn:microsoft.com/office/officeart/2005/8/layout/cycle6"/>
    <dgm:cxn modelId="{384F3F69-177C-4A95-BBC7-88929F2AE994}" type="presOf" srcId="{A8AC09AA-C0A1-4A1F-979E-D743923D009E}" destId="{6A61F249-49EC-4582-9773-4757D287C913}" srcOrd="0" destOrd="0" presId="urn:microsoft.com/office/officeart/2005/8/layout/cycle6"/>
    <dgm:cxn modelId="{04B3D290-7554-4CC5-A87B-5728F125CDEC}" type="presOf" srcId="{18EB53EB-B8F5-4113-8049-DD183AAC611F}" destId="{BEB167AD-A148-4762-9B8F-188821F49982}" srcOrd="0" destOrd="0" presId="urn:microsoft.com/office/officeart/2005/8/layout/cycle6"/>
    <dgm:cxn modelId="{0A960CB4-E91A-4590-9152-C852E4F1E18F}" type="presOf" srcId="{0E8A7BE0-D353-45D7-99AC-284BC829281A}" destId="{694780C4-DE26-429F-A3C6-F26FC726FC16}" srcOrd="0" destOrd="0" presId="urn:microsoft.com/office/officeart/2005/8/layout/cycle6"/>
    <dgm:cxn modelId="{F7C9BB4B-81FE-4D27-AC22-A941F962E82B}" type="presOf" srcId="{EC2CBB0E-5512-4FB5-8E46-9675BADB4032}" destId="{680BAF8C-3837-4AA7-A901-24295B1760F8}" srcOrd="0" destOrd="0" presId="urn:microsoft.com/office/officeart/2005/8/layout/cycle6"/>
    <dgm:cxn modelId="{215D76CE-9F4B-4714-9FA4-F96AF149D049}" type="presOf" srcId="{13056662-9740-48E2-BC03-360B6871086C}" destId="{AC9EB158-2242-4B70-B65B-8BA0B06D0E3C}" srcOrd="0" destOrd="0" presId="urn:microsoft.com/office/officeart/2005/8/layout/cycle6"/>
    <dgm:cxn modelId="{BE5182F9-DC51-4103-89F6-F20B0921C057}" srcId="{44204993-5431-410A-B569-FB0AF6AB291C}" destId="{18EB53EB-B8F5-4113-8049-DD183AAC611F}" srcOrd="1" destOrd="0" parTransId="{7FAE9E77-2BA5-4DBC-83FD-0C29CFF5309A}" sibTransId="{EC2CBB0E-5512-4FB5-8E46-9675BADB4032}"/>
    <dgm:cxn modelId="{51AF2B1F-FA7D-41DD-B150-85711D596AAE}" srcId="{44204993-5431-410A-B569-FB0AF6AB291C}" destId="{13056662-9740-48E2-BC03-360B6871086C}" srcOrd="2" destOrd="0" parTransId="{1976EDDB-A606-483E-BA14-9F3FBEEB595E}" sibTransId="{0E8A7BE0-D353-45D7-99AC-284BC829281A}"/>
    <dgm:cxn modelId="{8EB87D03-4AF1-40D5-8A93-E28921E522CD}" type="presParOf" srcId="{0E6DBBE6-EFC1-44AE-BE3C-EB27BCEE8429}" destId="{62A40F4D-E637-4621-B623-3336984BFBBC}" srcOrd="0" destOrd="0" presId="urn:microsoft.com/office/officeart/2005/8/layout/cycle6"/>
    <dgm:cxn modelId="{C33C1A33-D51D-4A82-9AEE-79837941FE0F}" type="presParOf" srcId="{0E6DBBE6-EFC1-44AE-BE3C-EB27BCEE8429}" destId="{EDD57621-D8F7-49E2-93F0-8A2B139ABD72}" srcOrd="1" destOrd="0" presId="urn:microsoft.com/office/officeart/2005/8/layout/cycle6"/>
    <dgm:cxn modelId="{C3D6B747-9485-4D28-933F-E169844521EF}" type="presParOf" srcId="{0E6DBBE6-EFC1-44AE-BE3C-EB27BCEE8429}" destId="{CD578D35-FB17-4D4A-B06E-6C61B371CD6B}" srcOrd="2" destOrd="0" presId="urn:microsoft.com/office/officeart/2005/8/layout/cycle6"/>
    <dgm:cxn modelId="{7B673076-7527-4E98-9FDB-5DAD8D60F3BA}" type="presParOf" srcId="{0E6DBBE6-EFC1-44AE-BE3C-EB27BCEE8429}" destId="{BEB167AD-A148-4762-9B8F-188821F49982}" srcOrd="3" destOrd="0" presId="urn:microsoft.com/office/officeart/2005/8/layout/cycle6"/>
    <dgm:cxn modelId="{B3D74458-FD3D-4EBD-B4AB-022A4953CDD4}" type="presParOf" srcId="{0E6DBBE6-EFC1-44AE-BE3C-EB27BCEE8429}" destId="{F51AEA09-97A6-4BB3-9C84-0F2A44625976}" srcOrd="4" destOrd="0" presId="urn:microsoft.com/office/officeart/2005/8/layout/cycle6"/>
    <dgm:cxn modelId="{9B88B942-9272-4641-AB19-F68889A7A314}" type="presParOf" srcId="{0E6DBBE6-EFC1-44AE-BE3C-EB27BCEE8429}" destId="{680BAF8C-3837-4AA7-A901-24295B1760F8}" srcOrd="5" destOrd="0" presId="urn:microsoft.com/office/officeart/2005/8/layout/cycle6"/>
    <dgm:cxn modelId="{F8C91B44-7DFD-4F2F-8FFF-DCCA997ECA71}" type="presParOf" srcId="{0E6DBBE6-EFC1-44AE-BE3C-EB27BCEE8429}" destId="{AC9EB158-2242-4B70-B65B-8BA0B06D0E3C}" srcOrd="6" destOrd="0" presId="urn:microsoft.com/office/officeart/2005/8/layout/cycle6"/>
    <dgm:cxn modelId="{E15D9478-2CF3-4D39-856E-32290F68728F}" type="presParOf" srcId="{0E6DBBE6-EFC1-44AE-BE3C-EB27BCEE8429}" destId="{75F738A1-1B04-42B7-859B-C2C463CDC748}" srcOrd="7" destOrd="0" presId="urn:microsoft.com/office/officeart/2005/8/layout/cycle6"/>
    <dgm:cxn modelId="{95BC25D8-E18A-4FB6-9045-D07743D670E0}" type="presParOf" srcId="{0E6DBBE6-EFC1-44AE-BE3C-EB27BCEE8429}" destId="{694780C4-DE26-429F-A3C6-F26FC726FC16}" srcOrd="8" destOrd="0" presId="urn:microsoft.com/office/officeart/2005/8/layout/cycle6"/>
    <dgm:cxn modelId="{D1C506F0-F352-4677-9607-2F3DA10C7CE5}" type="presParOf" srcId="{0E6DBBE6-EFC1-44AE-BE3C-EB27BCEE8429}" destId="{6A61F249-49EC-4582-9773-4757D287C913}" srcOrd="9" destOrd="0" presId="urn:microsoft.com/office/officeart/2005/8/layout/cycle6"/>
    <dgm:cxn modelId="{35201E1A-F27F-4C3C-AF81-EAE6E060C5E1}" type="presParOf" srcId="{0E6DBBE6-EFC1-44AE-BE3C-EB27BCEE8429}" destId="{E25EC005-3F71-4EB1-A1F4-8012AB524804}" srcOrd="10" destOrd="0" presId="urn:microsoft.com/office/officeart/2005/8/layout/cycle6"/>
    <dgm:cxn modelId="{2C8FD56D-8DBB-46CB-94FF-5A447C17DD03}" type="presParOf" srcId="{0E6DBBE6-EFC1-44AE-BE3C-EB27BCEE8429}" destId="{9118F5EF-B146-4C29-9944-9FF09FD327ED}"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2C8D8C-EEF8-48F9-A0B5-36099011F7E5}"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0F70627C-99DD-49B7-9DCF-91072D85497C}">
      <dgm:prSet phldrT="[Text]"/>
      <dgm:spPr/>
      <dgm:t>
        <a:bodyPr/>
        <a:lstStyle/>
        <a:p>
          <a:r>
            <a:rPr lang="en-GB" dirty="0"/>
            <a:t>Confirm the personal development plan</a:t>
          </a:r>
        </a:p>
      </dgm:t>
    </dgm:pt>
    <dgm:pt modelId="{BAF9178D-9BB6-47CB-8A2A-48F0FFCCCBD8}" type="parTrans" cxnId="{EDAFDC1C-D2BD-4370-A01B-3EF9DA301595}">
      <dgm:prSet/>
      <dgm:spPr/>
      <dgm:t>
        <a:bodyPr/>
        <a:lstStyle/>
        <a:p>
          <a:endParaRPr lang="en-GB"/>
        </a:p>
      </dgm:t>
    </dgm:pt>
    <dgm:pt modelId="{EF75A555-ADCB-48BB-942E-6BA25AB692E1}" type="sibTrans" cxnId="{EDAFDC1C-D2BD-4370-A01B-3EF9DA301595}">
      <dgm:prSet/>
      <dgm:spPr/>
      <dgm:t>
        <a:bodyPr/>
        <a:lstStyle/>
        <a:p>
          <a:endParaRPr lang="en-GB"/>
        </a:p>
      </dgm:t>
    </dgm:pt>
    <dgm:pt modelId="{DCC4C2A0-E029-4A59-9FA0-A70A42A5EECE}">
      <dgm:prSet phldrT="[Text]"/>
      <dgm:spPr/>
      <dgm:t>
        <a:bodyPr/>
        <a:lstStyle/>
        <a:p>
          <a:r>
            <a:rPr lang="en-GB" dirty="0"/>
            <a:t>Encourage the self management of learning</a:t>
          </a:r>
        </a:p>
      </dgm:t>
    </dgm:pt>
    <dgm:pt modelId="{6CE508E6-B00E-4BC6-9F46-5C26390F0623}" type="parTrans" cxnId="{FCB5B4B3-A5AC-4718-8191-79DFEADE450B}">
      <dgm:prSet/>
      <dgm:spPr/>
      <dgm:t>
        <a:bodyPr/>
        <a:lstStyle/>
        <a:p>
          <a:endParaRPr lang="en-GB"/>
        </a:p>
      </dgm:t>
    </dgm:pt>
    <dgm:pt modelId="{3355CC45-E134-483C-A9DB-0D101BFECA3C}" type="sibTrans" cxnId="{FCB5B4B3-A5AC-4718-8191-79DFEADE450B}">
      <dgm:prSet/>
      <dgm:spPr/>
      <dgm:t>
        <a:bodyPr/>
        <a:lstStyle/>
        <a:p>
          <a:endParaRPr lang="en-GB"/>
        </a:p>
      </dgm:t>
    </dgm:pt>
    <dgm:pt modelId="{00D81188-2E84-401E-9B4A-EFACAA9C5714}">
      <dgm:prSet phldrT="[Text]"/>
      <dgm:spPr/>
      <dgm:t>
        <a:bodyPr/>
        <a:lstStyle/>
        <a:p>
          <a:r>
            <a:rPr lang="en-GB" dirty="0"/>
            <a:t>Provide support during the PLP</a:t>
          </a:r>
        </a:p>
      </dgm:t>
    </dgm:pt>
    <dgm:pt modelId="{360D03E0-F4C3-41C0-BE51-0D5D025D7D00}" type="parTrans" cxnId="{CEA05C9A-706F-4FB3-826B-14934B156ADF}">
      <dgm:prSet/>
      <dgm:spPr/>
      <dgm:t>
        <a:bodyPr/>
        <a:lstStyle/>
        <a:p>
          <a:endParaRPr lang="en-GB"/>
        </a:p>
      </dgm:t>
    </dgm:pt>
    <dgm:pt modelId="{0CBE237F-7F0A-4624-9303-8BE88B099F86}" type="sibTrans" cxnId="{CEA05C9A-706F-4FB3-826B-14934B156ADF}">
      <dgm:prSet/>
      <dgm:spPr/>
      <dgm:t>
        <a:bodyPr/>
        <a:lstStyle/>
        <a:p>
          <a:endParaRPr lang="en-GB"/>
        </a:p>
      </dgm:t>
    </dgm:pt>
    <dgm:pt modelId="{2E7325B0-37A8-424F-AF3C-DA7E19F25BD6}">
      <dgm:prSet phldrT="[Text]"/>
      <dgm:spPr/>
      <dgm:t>
        <a:bodyPr/>
        <a:lstStyle/>
        <a:p>
          <a:r>
            <a:rPr lang="en-GB" dirty="0"/>
            <a:t>Assist the evaluation for success and learning</a:t>
          </a:r>
        </a:p>
      </dgm:t>
    </dgm:pt>
    <dgm:pt modelId="{932C9979-F876-4F96-9F0B-7502DA0193EA}" type="parTrans" cxnId="{B3B6EC56-D5BD-4B6D-879E-3111198F9551}">
      <dgm:prSet/>
      <dgm:spPr/>
      <dgm:t>
        <a:bodyPr/>
        <a:lstStyle/>
        <a:p>
          <a:endParaRPr lang="en-GB"/>
        </a:p>
      </dgm:t>
    </dgm:pt>
    <dgm:pt modelId="{00BC047F-90F5-4B02-88F7-0F4D9B8978E4}" type="sibTrans" cxnId="{B3B6EC56-D5BD-4B6D-879E-3111198F9551}">
      <dgm:prSet/>
      <dgm:spPr/>
      <dgm:t>
        <a:bodyPr/>
        <a:lstStyle/>
        <a:p>
          <a:endParaRPr lang="en-GB"/>
        </a:p>
      </dgm:t>
    </dgm:pt>
    <dgm:pt modelId="{90F5F403-5807-4238-B1EE-6C352B8046CE}" type="pres">
      <dgm:prSet presAssocID="{062C8D8C-EEF8-48F9-A0B5-36099011F7E5}" presName="cycle" presStyleCnt="0">
        <dgm:presLayoutVars>
          <dgm:dir/>
          <dgm:resizeHandles val="exact"/>
        </dgm:presLayoutVars>
      </dgm:prSet>
      <dgm:spPr/>
      <dgm:t>
        <a:bodyPr/>
        <a:lstStyle/>
        <a:p>
          <a:endParaRPr lang="en-GB"/>
        </a:p>
      </dgm:t>
    </dgm:pt>
    <dgm:pt modelId="{87CF0E1D-0E28-4976-853D-C4B6C62D17E7}" type="pres">
      <dgm:prSet presAssocID="{0F70627C-99DD-49B7-9DCF-91072D85497C}" presName="node" presStyleLbl="node1" presStyleIdx="0" presStyleCnt="4" custScaleX="189450" custScaleY="137315">
        <dgm:presLayoutVars>
          <dgm:bulletEnabled val="1"/>
        </dgm:presLayoutVars>
      </dgm:prSet>
      <dgm:spPr/>
      <dgm:t>
        <a:bodyPr/>
        <a:lstStyle/>
        <a:p>
          <a:endParaRPr lang="en-GB"/>
        </a:p>
      </dgm:t>
    </dgm:pt>
    <dgm:pt modelId="{E0463C30-7F65-4C72-AE67-12A9347D3EFB}" type="pres">
      <dgm:prSet presAssocID="{0F70627C-99DD-49B7-9DCF-91072D85497C}" presName="spNode" presStyleCnt="0"/>
      <dgm:spPr/>
    </dgm:pt>
    <dgm:pt modelId="{8BFB5916-0A16-4291-939E-5A95F0E0AA36}" type="pres">
      <dgm:prSet presAssocID="{EF75A555-ADCB-48BB-942E-6BA25AB692E1}" presName="sibTrans" presStyleLbl="sibTrans1D1" presStyleIdx="0" presStyleCnt="4"/>
      <dgm:spPr/>
      <dgm:t>
        <a:bodyPr/>
        <a:lstStyle/>
        <a:p>
          <a:endParaRPr lang="en-GB"/>
        </a:p>
      </dgm:t>
    </dgm:pt>
    <dgm:pt modelId="{06A29D24-22BA-45FA-899E-78C7758CC015}" type="pres">
      <dgm:prSet presAssocID="{DCC4C2A0-E029-4A59-9FA0-A70A42A5EECE}" presName="node" presStyleLbl="node1" presStyleIdx="1" presStyleCnt="4" custScaleX="176452" custScaleY="119472">
        <dgm:presLayoutVars>
          <dgm:bulletEnabled val="1"/>
        </dgm:presLayoutVars>
      </dgm:prSet>
      <dgm:spPr/>
      <dgm:t>
        <a:bodyPr/>
        <a:lstStyle/>
        <a:p>
          <a:endParaRPr lang="en-GB"/>
        </a:p>
      </dgm:t>
    </dgm:pt>
    <dgm:pt modelId="{2917962C-9326-4F5F-BB79-19E67A04DB02}" type="pres">
      <dgm:prSet presAssocID="{DCC4C2A0-E029-4A59-9FA0-A70A42A5EECE}" presName="spNode" presStyleCnt="0"/>
      <dgm:spPr/>
    </dgm:pt>
    <dgm:pt modelId="{DB1704FE-6452-467F-AF75-2914E250641E}" type="pres">
      <dgm:prSet presAssocID="{3355CC45-E134-483C-A9DB-0D101BFECA3C}" presName="sibTrans" presStyleLbl="sibTrans1D1" presStyleIdx="1" presStyleCnt="4"/>
      <dgm:spPr/>
      <dgm:t>
        <a:bodyPr/>
        <a:lstStyle/>
        <a:p>
          <a:endParaRPr lang="en-GB"/>
        </a:p>
      </dgm:t>
    </dgm:pt>
    <dgm:pt modelId="{DAAB2FC1-191D-45EB-A14E-DBA55260EA3D}" type="pres">
      <dgm:prSet presAssocID="{00D81188-2E84-401E-9B4A-EFACAA9C5714}" presName="node" presStyleLbl="node1" presStyleIdx="2" presStyleCnt="4" custScaleX="200625">
        <dgm:presLayoutVars>
          <dgm:bulletEnabled val="1"/>
        </dgm:presLayoutVars>
      </dgm:prSet>
      <dgm:spPr/>
      <dgm:t>
        <a:bodyPr/>
        <a:lstStyle/>
        <a:p>
          <a:endParaRPr lang="en-GB"/>
        </a:p>
      </dgm:t>
    </dgm:pt>
    <dgm:pt modelId="{51806395-50A7-4FB4-94AA-01BC8D7A1571}" type="pres">
      <dgm:prSet presAssocID="{00D81188-2E84-401E-9B4A-EFACAA9C5714}" presName="spNode" presStyleCnt="0"/>
      <dgm:spPr/>
    </dgm:pt>
    <dgm:pt modelId="{EFF5494B-929C-46E1-92B3-7F07EE17BBC2}" type="pres">
      <dgm:prSet presAssocID="{0CBE237F-7F0A-4624-9303-8BE88B099F86}" presName="sibTrans" presStyleLbl="sibTrans1D1" presStyleIdx="2" presStyleCnt="4"/>
      <dgm:spPr/>
      <dgm:t>
        <a:bodyPr/>
        <a:lstStyle/>
        <a:p>
          <a:endParaRPr lang="en-GB"/>
        </a:p>
      </dgm:t>
    </dgm:pt>
    <dgm:pt modelId="{6EA0EC77-F5EE-4212-9BF7-8D8322712C33}" type="pres">
      <dgm:prSet presAssocID="{2E7325B0-37A8-424F-AF3C-DA7E19F25BD6}" presName="node" presStyleLbl="node1" presStyleIdx="3" presStyleCnt="4" custScaleX="174687" custScaleY="119472">
        <dgm:presLayoutVars>
          <dgm:bulletEnabled val="1"/>
        </dgm:presLayoutVars>
      </dgm:prSet>
      <dgm:spPr/>
      <dgm:t>
        <a:bodyPr/>
        <a:lstStyle/>
        <a:p>
          <a:endParaRPr lang="en-GB"/>
        </a:p>
      </dgm:t>
    </dgm:pt>
    <dgm:pt modelId="{23318D92-AABF-4CA4-A3F6-DB43D84C4048}" type="pres">
      <dgm:prSet presAssocID="{2E7325B0-37A8-424F-AF3C-DA7E19F25BD6}" presName="spNode" presStyleCnt="0"/>
      <dgm:spPr/>
    </dgm:pt>
    <dgm:pt modelId="{29BF5C55-C93E-494D-9F49-0234D47F2C2B}" type="pres">
      <dgm:prSet presAssocID="{00BC047F-90F5-4B02-88F7-0F4D9B8978E4}" presName="sibTrans" presStyleLbl="sibTrans1D1" presStyleIdx="3" presStyleCnt="4"/>
      <dgm:spPr/>
      <dgm:t>
        <a:bodyPr/>
        <a:lstStyle/>
        <a:p>
          <a:endParaRPr lang="en-GB"/>
        </a:p>
      </dgm:t>
    </dgm:pt>
  </dgm:ptLst>
  <dgm:cxnLst>
    <dgm:cxn modelId="{8CDFE42A-8B3F-44C4-9D53-610CC68D5E19}" type="presOf" srcId="{00D81188-2E84-401E-9B4A-EFACAA9C5714}" destId="{DAAB2FC1-191D-45EB-A14E-DBA55260EA3D}" srcOrd="0" destOrd="0" presId="urn:microsoft.com/office/officeart/2005/8/layout/cycle6"/>
    <dgm:cxn modelId="{FB6D1783-D4F2-457B-867A-A220C46001DC}" type="presOf" srcId="{2E7325B0-37A8-424F-AF3C-DA7E19F25BD6}" destId="{6EA0EC77-F5EE-4212-9BF7-8D8322712C33}" srcOrd="0" destOrd="0" presId="urn:microsoft.com/office/officeart/2005/8/layout/cycle6"/>
    <dgm:cxn modelId="{8A5173A8-806C-4F9C-A3E2-006D0A99964F}" type="presOf" srcId="{DCC4C2A0-E029-4A59-9FA0-A70A42A5EECE}" destId="{06A29D24-22BA-45FA-899E-78C7758CC015}" srcOrd="0" destOrd="0" presId="urn:microsoft.com/office/officeart/2005/8/layout/cycle6"/>
    <dgm:cxn modelId="{F41DB26A-3754-46F1-ACAF-ABBAE55B7CC4}" type="presOf" srcId="{0F70627C-99DD-49B7-9DCF-91072D85497C}" destId="{87CF0E1D-0E28-4976-853D-C4B6C62D17E7}" srcOrd="0" destOrd="0" presId="urn:microsoft.com/office/officeart/2005/8/layout/cycle6"/>
    <dgm:cxn modelId="{E152529A-5D5A-4FAC-8B8F-1B496146F3A2}" type="presOf" srcId="{EF75A555-ADCB-48BB-942E-6BA25AB692E1}" destId="{8BFB5916-0A16-4291-939E-5A95F0E0AA36}" srcOrd="0" destOrd="0" presId="urn:microsoft.com/office/officeart/2005/8/layout/cycle6"/>
    <dgm:cxn modelId="{8DB419E1-1467-4E19-9180-873A5D3ECCC7}" type="presOf" srcId="{00BC047F-90F5-4B02-88F7-0F4D9B8978E4}" destId="{29BF5C55-C93E-494D-9F49-0234D47F2C2B}" srcOrd="0" destOrd="0" presId="urn:microsoft.com/office/officeart/2005/8/layout/cycle6"/>
    <dgm:cxn modelId="{EDAFDC1C-D2BD-4370-A01B-3EF9DA301595}" srcId="{062C8D8C-EEF8-48F9-A0B5-36099011F7E5}" destId="{0F70627C-99DD-49B7-9DCF-91072D85497C}" srcOrd="0" destOrd="0" parTransId="{BAF9178D-9BB6-47CB-8A2A-48F0FFCCCBD8}" sibTransId="{EF75A555-ADCB-48BB-942E-6BA25AB692E1}"/>
    <dgm:cxn modelId="{9B37B826-7FC3-45F3-B123-ADBB1A50C6D7}" type="presOf" srcId="{062C8D8C-EEF8-48F9-A0B5-36099011F7E5}" destId="{90F5F403-5807-4238-B1EE-6C352B8046CE}" srcOrd="0" destOrd="0" presId="urn:microsoft.com/office/officeart/2005/8/layout/cycle6"/>
    <dgm:cxn modelId="{B3B6EC56-D5BD-4B6D-879E-3111198F9551}" srcId="{062C8D8C-EEF8-48F9-A0B5-36099011F7E5}" destId="{2E7325B0-37A8-424F-AF3C-DA7E19F25BD6}" srcOrd="3" destOrd="0" parTransId="{932C9979-F876-4F96-9F0B-7502DA0193EA}" sibTransId="{00BC047F-90F5-4B02-88F7-0F4D9B8978E4}"/>
    <dgm:cxn modelId="{FCB5B4B3-A5AC-4718-8191-79DFEADE450B}" srcId="{062C8D8C-EEF8-48F9-A0B5-36099011F7E5}" destId="{DCC4C2A0-E029-4A59-9FA0-A70A42A5EECE}" srcOrd="1" destOrd="0" parTransId="{6CE508E6-B00E-4BC6-9F46-5C26390F0623}" sibTransId="{3355CC45-E134-483C-A9DB-0D101BFECA3C}"/>
    <dgm:cxn modelId="{3249F198-9BED-4759-9735-990A16A4149D}" type="presOf" srcId="{0CBE237F-7F0A-4624-9303-8BE88B099F86}" destId="{EFF5494B-929C-46E1-92B3-7F07EE17BBC2}" srcOrd="0" destOrd="0" presId="urn:microsoft.com/office/officeart/2005/8/layout/cycle6"/>
    <dgm:cxn modelId="{CEA05C9A-706F-4FB3-826B-14934B156ADF}" srcId="{062C8D8C-EEF8-48F9-A0B5-36099011F7E5}" destId="{00D81188-2E84-401E-9B4A-EFACAA9C5714}" srcOrd="2" destOrd="0" parTransId="{360D03E0-F4C3-41C0-BE51-0D5D025D7D00}" sibTransId="{0CBE237F-7F0A-4624-9303-8BE88B099F86}"/>
    <dgm:cxn modelId="{119C518F-51EA-4F77-8FE6-5F8557FB5909}" type="presOf" srcId="{3355CC45-E134-483C-A9DB-0D101BFECA3C}" destId="{DB1704FE-6452-467F-AF75-2914E250641E}" srcOrd="0" destOrd="0" presId="urn:microsoft.com/office/officeart/2005/8/layout/cycle6"/>
    <dgm:cxn modelId="{3697E6B8-2869-49EE-9CA5-66497950C3B9}" type="presParOf" srcId="{90F5F403-5807-4238-B1EE-6C352B8046CE}" destId="{87CF0E1D-0E28-4976-853D-C4B6C62D17E7}" srcOrd="0" destOrd="0" presId="urn:microsoft.com/office/officeart/2005/8/layout/cycle6"/>
    <dgm:cxn modelId="{A37B6771-7FFE-4E7F-9257-42D8310A40D0}" type="presParOf" srcId="{90F5F403-5807-4238-B1EE-6C352B8046CE}" destId="{E0463C30-7F65-4C72-AE67-12A9347D3EFB}" srcOrd="1" destOrd="0" presId="urn:microsoft.com/office/officeart/2005/8/layout/cycle6"/>
    <dgm:cxn modelId="{DE6AA731-49FC-478F-A86E-4B1ABF0DD650}" type="presParOf" srcId="{90F5F403-5807-4238-B1EE-6C352B8046CE}" destId="{8BFB5916-0A16-4291-939E-5A95F0E0AA36}" srcOrd="2" destOrd="0" presId="urn:microsoft.com/office/officeart/2005/8/layout/cycle6"/>
    <dgm:cxn modelId="{D182DE4C-0D1C-4274-888C-EF693AC6E7DD}" type="presParOf" srcId="{90F5F403-5807-4238-B1EE-6C352B8046CE}" destId="{06A29D24-22BA-45FA-899E-78C7758CC015}" srcOrd="3" destOrd="0" presId="urn:microsoft.com/office/officeart/2005/8/layout/cycle6"/>
    <dgm:cxn modelId="{5597358F-1121-4E38-A4A9-D68A57F288CE}" type="presParOf" srcId="{90F5F403-5807-4238-B1EE-6C352B8046CE}" destId="{2917962C-9326-4F5F-BB79-19E67A04DB02}" srcOrd="4" destOrd="0" presId="urn:microsoft.com/office/officeart/2005/8/layout/cycle6"/>
    <dgm:cxn modelId="{052DD5BB-75E1-4BDF-AE00-F7ED0C05504D}" type="presParOf" srcId="{90F5F403-5807-4238-B1EE-6C352B8046CE}" destId="{DB1704FE-6452-467F-AF75-2914E250641E}" srcOrd="5" destOrd="0" presId="urn:microsoft.com/office/officeart/2005/8/layout/cycle6"/>
    <dgm:cxn modelId="{0C419373-3C74-424F-9C63-B3900D611D17}" type="presParOf" srcId="{90F5F403-5807-4238-B1EE-6C352B8046CE}" destId="{DAAB2FC1-191D-45EB-A14E-DBA55260EA3D}" srcOrd="6" destOrd="0" presId="urn:microsoft.com/office/officeart/2005/8/layout/cycle6"/>
    <dgm:cxn modelId="{036C7F33-F6A9-44AD-9515-1EFE4A9BF00F}" type="presParOf" srcId="{90F5F403-5807-4238-B1EE-6C352B8046CE}" destId="{51806395-50A7-4FB4-94AA-01BC8D7A1571}" srcOrd="7" destOrd="0" presId="urn:microsoft.com/office/officeart/2005/8/layout/cycle6"/>
    <dgm:cxn modelId="{67EF43C7-CD15-431D-87EB-63BE28A684A1}" type="presParOf" srcId="{90F5F403-5807-4238-B1EE-6C352B8046CE}" destId="{EFF5494B-929C-46E1-92B3-7F07EE17BBC2}" srcOrd="8" destOrd="0" presId="urn:microsoft.com/office/officeart/2005/8/layout/cycle6"/>
    <dgm:cxn modelId="{BEB33B3B-CE3D-4FDE-A9FF-EB21C615A251}" type="presParOf" srcId="{90F5F403-5807-4238-B1EE-6C352B8046CE}" destId="{6EA0EC77-F5EE-4212-9BF7-8D8322712C33}" srcOrd="9" destOrd="0" presId="urn:microsoft.com/office/officeart/2005/8/layout/cycle6"/>
    <dgm:cxn modelId="{3D038FA2-8048-4F29-B746-39B286EB1044}" type="presParOf" srcId="{90F5F403-5807-4238-B1EE-6C352B8046CE}" destId="{23318D92-AABF-4CA4-A3F6-DB43D84C4048}" srcOrd="10" destOrd="0" presId="urn:microsoft.com/office/officeart/2005/8/layout/cycle6"/>
    <dgm:cxn modelId="{CFF26523-3344-4094-B7A2-B1C813CE79F5}" type="presParOf" srcId="{90F5F403-5807-4238-B1EE-6C352B8046CE}" destId="{29BF5C55-C93E-494D-9F49-0234D47F2C2B}" srcOrd="11"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40F4D-E637-4621-B623-3336984BFBBC}">
      <dsp:nvSpPr>
        <dsp:cNvPr id="0" name=""/>
        <dsp:cNvSpPr/>
      </dsp:nvSpPr>
      <dsp:spPr>
        <a:xfrm>
          <a:off x="2385197" y="-117209"/>
          <a:ext cx="2859096" cy="1391857"/>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a:t>Analysis for awareness of need, desire and self</a:t>
          </a:r>
          <a:endParaRPr lang="en-GB" sz="1900" kern="1200" dirty="0"/>
        </a:p>
      </dsp:txBody>
      <dsp:txXfrm>
        <a:off x="2453142" y="-49264"/>
        <a:ext cx="2723206" cy="1255967"/>
      </dsp:txXfrm>
    </dsp:sp>
    <dsp:sp modelId="{CD578D35-FB17-4D4A-B06E-6C61B371CD6B}">
      <dsp:nvSpPr>
        <dsp:cNvPr id="0" name=""/>
        <dsp:cNvSpPr/>
      </dsp:nvSpPr>
      <dsp:spPr>
        <a:xfrm>
          <a:off x="2181007" y="1007273"/>
          <a:ext cx="3032780" cy="3032780"/>
        </a:xfrm>
        <a:custGeom>
          <a:avLst/>
          <a:gdLst/>
          <a:ahLst/>
          <a:cxnLst/>
          <a:rect l="0" t="0" r="0" b="0"/>
          <a:pathLst>
            <a:path>
              <a:moveTo>
                <a:pt x="2380005" y="269951"/>
              </a:moveTo>
              <a:arcTo wR="1516390" hR="1516390" stAng="18283007" swAng="1011295"/>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BEB167AD-A148-4762-9B8F-188821F49982}">
      <dsp:nvSpPr>
        <dsp:cNvPr id="0" name=""/>
        <dsp:cNvSpPr/>
      </dsp:nvSpPr>
      <dsp:spPr>
        <a:xfrm>
          <a:off x="3800859" y="1584730"/>
          <a:ext cx="3101088" cy="86838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a:t>Planning for</a:t>
          </a:r>
        </a:p>
        <a:p>
          <a:pPr lvl="0" algn="ctr" defTabSz="844550">
            <a:lnSpc>
              <a:spcPct val="90000"/>
            </a:lnSpc>
            <a:spcBef>
              <a:spcPct val="0"/>
            </a:spcBef>
            <a:spcAft>
              <a:spcPct val="35000"/>
            </a:spcAft>
          </a:pPr>
          <a:r>
            <a:rPr lang="en-GB" sz="1900" kern="1200" dirty="0"/>
            <a:t> self responsibility</a:t>
          </a:r>
        </a:p>
      </dsp:txBody>
      <dsp:txXfrm>
        <a:off x="3843250" y="1627121"/>
        <a:ext cx="3016306" cy="783606"/>
      </dsp:txXfrm>
    </dsp:sp>
    <dsp:sp modelId="{680BAF8C-3837-4AA7-A901-24295B1760F8}">
      <dsp:nvSpPr>
        <dsp:cNvPr id="0" name=""/>
        <dsp:cNvSpPr/>
      </dsp:nvSpPr>
      <dsp:spPr>
        <a:xfrm>
          <a:off x="2045050" y="288838"/>
          <a:ext cx="3032780" cy="3032780"/>
        </a:xfrm>
        <a:custGeom>
          <a:avLst/>
          <a:gdLst/>
          <a:ahLst/>
          <a:cxnLst/>
          <a:rect l="0" t="0" r="0" b="0"/>
          <a:pathLst>
            <a:path>
              <a:moveTo>
                <a:pt x="2883225" y="2173050"/>
              </a:moveTo>
              <a:arcTo wR="1516390" hR="1516390" stAng="1539645" swAng="2197862"/>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AC9EB158-2242-4B70-B65B-8BA0B06D0E3C}">
      <dsp:nvSpPr>
        <dsp:cNvPr id="0" name=""/>
        <dsp:cNvSpPr/>
      </dsp:nvSpPr>
      <dsp:spPr>
        <a:xfrm>
          <a:off x="2243965" y="3152220"/>
          <a:ext cx="3141561" cy="91856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a:t>Implementing using styles techniques and skills</a:t>
          </a:r>
        </a:p>
      </dsp:txBody>
      <dsp:txXfrm>
        <a:off x="2288805" y="3197060"/>
        <a:ext cx="3051881" cy="828880"/>
      </dsp:txXfrm>
    </dsp:sp>
    <dsp:sp modelId="{694780C4-DE26-429F-A3C6-F26FC726FC16}">
      <dsp:nvSpPr>
        <dsp:cNvPr id="0" name=""/>
        <dsp:cNvSpPr/>
      </dsp:nvSpPr>
      <dsp:spPr>
        <a:xfrm>
          <a:off x="2656809" y="358821"/>
          <a:ext cx="3032780" cy="3032780"/>
        </a:xfrm>
        <a:custGeom>
          <a:avLst/>
          <a:gdLst/>
          <a:ahLst/>
          <a:cxnLst/>
          <a:rect l="0" t="0" r="0" b="0"/>
          <a:pathLst>
            <a:path>
              <a:moveTo>
                <a:pt x="693193" y="2789884"/>
              </a:moveTo>
              <a:arcTo wR="1516390" hR="1516390" stAng="7372736" swAng="1454528"/>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 modelId="{6A61F249-49EC-4582-9773-4757D287C913}">
      <dsp:nvSpPr>
        <dsp:cNvPr id="0" name=""/>
        <dsp:cNvSpPr/>
      </dsp:nvSpPr>
      <dsp:spPr>
        <a:xfrm>
          <a:off x="919321" y="1497274"/>
          <a:ext cx="2758069" cy="1195671"/>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en-GB" sz="1900" kern="1200" dirty="0"/>
            <a:t>Evaluating success</a:t>
          </a:r>
        </a:p>
      </dsp:txBody>
      <dsp:txXfrm>
        <a:off x="977689" y="1555642"/>
        <a:ext cx="2641333" cy="1078935"/>
      </dsp:txXfrm>
    </dsp:sp>
    <dsp:sp modelId="{9118F5EF-B146-4C29-9944-9FF09FD327ED}">
      <dsp:nvSpPr>
        <dsp:cNvPr id="0" name=""/>
        <dsp:cNvSpPr/>
      </dsp:nvSpPr>
      <dsp:spPr>
        <a:xfrm>
          <a:off x="2557570" y="936027"/>
          <a:ext cx="3032780" cy="3032780"/>
        </a:xfrm>
        <a:custGeom>
          <a:avLst/>
          <a:gdLst/>
          <a:ahLst/>
          <a:cxnLst/>
          <a:rect l="0" t="0" r="0" b="0"/>
          <a:pathLst>
            <a:path>
              <a:moveTo>
                <a:pt x="340606" y="558803"/>
              </a:moveTo>
              <a:arcTo wR="1516390" hR="1516390" stAng="13149613" swAng="700774"/>
            </a:path>
          </a:pathLst>
        </a:custGeom>
        <a:noFill/>
        <a:ln w="9525" cap="flat" cmpd="sng" algn="ctr">
          <a:solidFill>
            <a:schemeClr val="accent1">
              <a:hueOff val="0"/>
              <a:satOff val="0"/>
              <a:lumOff val="0"/>
              <a:alphaOff val="0"/>
            </a:schemeClr>
          </a:solidFill>
          <a:prstDash val="solid"/>
        </a:ln>
        <a:effectLst/>
      </dsp:spPr>
      <dsp:style>
        <a:lnRef idx="1">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9B0C8D-947D-4672-A019-ABF5BE8B2804}" type="datetimeFigureOut">
              <a:rPr lang="en-GB" smtClean="0"/>
              <a:t>01/10/2019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9DC0F9-A864-44B4-8704-4B3298692D8A}" type="slidenum">
              <a:rPr lang="en-GB" smtClean="0"/>
              <a:t>‹#›</a:t>
            </a:fld>
            <a:endParaRPr lang="en-GB"/>
          </a:p>
        </p:txBody>
      </p:sp>
    </p:spTree>
    <p:extLst>
      <p:ext uri="{BB962C8B-B14F-4D97-AF65-F5344CB8AC3E}">
        <p14:creationId xmlns:p14="http://schemas.microsoft.com/office/powerpoint/2010/main" val="9425649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349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573C926-6C4D-4C38-8CCE-614D49B410EF}"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19324937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B573C926-6C4D-4C38-8CCE-614D49B410EF}"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308250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91CE186-1197-4E46-BAB1-8CE2C5095000}" type="slidenum">
              <a:rPr lang="en-US" smtClean="0">
                <a:solidFill>
                  <a:prstClr val="black"/>
                </a:solidFill>
              </a:rPr>
              <a:pPr/>
              <a:t>15</a:t>
            </a:fld>
            <a:endParaRPr lang="en-US">
              <a:solidFill>
                <a:prstClr val="black"/>
              </a:solidFill>
            </a:endParaRPr>
          </a:p>
        </p:txBody>
      </p:sp>
    </p:spTree>
    <p:extLst>
      <p:ext uri="{BB962C8B-B14F-4D97-AF65-F5344CB8AC3E}">
        <p14:creationId xmlns:p14="http://schemas.microsoft.com/office/powerpoint/2010/main" val="3899354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5091124-0407-4365-83FA-AF978F484C5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9530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95091124-0407-4365-83FA-AF978F484C50}" type="slidenum">
              <a:rPr lang="en-GB" smtClean="0">
                <a:solidFill>
                  <a:prstClr val="black"/>
                </a:solidFill>
              </a:rPr>
              <a:pPr/>
              <a:t>30</a:t>
            </a:fld>
            <a:endParaRPr lang="en-GB">
              <a:solidFill>
                <a:prstClr val="black"/>
              </a:solidFill>
            </a:endParaRPr>
          </a:p>
        </p:txBody>
      </p:sp>
    </p:spTree>
    <p:extLst>
      <p:ext uri="{BB962C8B-B14F-4D97-AF65-F5344CB8AC3E}">
        <p14:creationId xmlns:p14="http://schemas.microsoft.com/office/powerpoint/2010/main" val="1572497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2824BBE1-0F9E-44E9-8041-C3AC8FF235B7}"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3016722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24BBE1-0F9E-44E9-8041-C3AC8FF235B7}"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6847450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824BBE1-0F9E-44E9-8041-C3AC8FF235B7}"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8705290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2824BBE1-0F9E-44E9-8041-C3AC8FF235B7}"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8886815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2824BBE1-0F9E-44E9-8041-C3AC8FF235B7}" type="datetimeFigureOut">
              <a:rPr lang="en-GB" smtClean="0"/>
              <a:t>01/10/2019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28086432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824BBE1-0F9E-44E9-8041-C3AC8FF235B7}" type="datetimeFigureOut">
              <a:rPr lang="en-GB" smtClean="0"/>
              <a:t>01/10/2019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8088961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24BBE1-0F9E-44E9-8041-C3AC8FF235B7}" type="datetimeFigureOut">
              <a:rPr lang="en-GB" smtClean="0"/>
              <a:t>01/10/2019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40119810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24BBE1-0F9E-44E9-8041-C3AC8FF235B7}"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860191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824BBE1-0F9E-44E9-8041-C3AC8FF235B7}" type="datetimeFigureOut">
              <a:rPr lang="en-GB" smtClean="0"/>
              <a:t>01/10/2019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35044571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24BBE1-0F9E-44E9-8041-C3AC8FF235B7}"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4104721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824BBE1-0F9E-44E9-8041-C3AC8FF235B7}" type="datetimeFigureOut">
              <a:rPr lang="en-GB" smtClean="0"/>
              <a:t>01/10/2019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DB50334-DC44-4EA8-B871-7EA430A5B6B8}" type="slidenum">
              <a:rPr lang="en-GB" smtClean="0"/>
              <a:t>‹#›</a:t>
            </a:fld>
            <a:endParaRPr lang="en-GB"/>
          </a:p>
        </p:txBody>
      </p:sp>
    </p:spTree>
    <p:extLst>
      <p:ext uri="{BB962C8B-B14F-4D97-AF65-F5344CB8AC3E}">
        <p14:creationId xmlns:p14="http://schemas.microsoft.com/office/powerpoint/2010/main" val="35124898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69241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04355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496372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546815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910408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1933435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19275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478939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920780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716974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183584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662148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702550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7897917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98430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261828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7501274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2184885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1500039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964822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8518695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7655797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893363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9775349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94206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657031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8964293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9470925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557532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0163593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457372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8176978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01/10/2019</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71101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3.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5.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824BBE1-0F9E-44E9-8041-C3AC8FF235B7}" type="datetimeFigureOut">
              <a:rPr lang="en-GB" smtClean="0"/>
              <a:t>01/10/2019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B50334-DC44-4EA8-B871-7EA430A5B6B8}" type="slidenum">
              <a:rPr lang="en-GB" smtClean="0"/>
              <a:t>‹#›</a:t>
            </a:fld>
            <a:endParaRPr lang="en-GB"/>
          </a:p>
        </p:txBody>
      </p:sp>
    </p:spTree>
    <p:extLst>
      <p:ext uri="{BB962C8B-B14F-4D97-AF65-F5344CB8AC3E}">
        <p14:creationId xmlns:p14="http://schemas.microsoft.com/office/powerpoint/2010/main" val="17703797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01/10/2019</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8359457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01/10/2019</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4046637623"/>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01/10/2019</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56484489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3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2.xml"/><Relationship Id="rId11" Type="http://schemas.openxmlformats.org/officeDocument/2006/relationships/image" Target="../media/image13.png"/><Relationship Id="rId5" Type="http://schemas.openxmlformats.org/officeDocument/2006/relationships/diagramQuickStyle" Target="../diagrams/quickStyle2.xml"/><Relationship Id="rId10" Type="http://schemas.openxmlformats.org/officeDocument/2006/relationships/image" Target="../media/image12.jpeg"/><Relationship Id="rId4" Type="http://schemas.openxmlformats.org/officeDocument/2006/relationships/diagramLayout" Target="../diagrams/layout2.xml"/><Relationship Id="rId9"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1"/>
                </a:solidFill>
              </a:rPr>
              <a:t>Coaching and Mentoring</a:t>
            </a:r>
            <a:br>
              <a:rPr lang="en-GB" dirty="0" smtClean="0">
                <a:solidFill>
                  <a:schemeClr val="bg1"/>
                </a:solidFill>
              </a:rPr>
            </a:br>
            <a:r>
              <a:rPr lang="en-GB" dirty="0" smtClean="0">
                <a:solidFill>
                  <a:schemeClr val="bg1"/>
                </a:solidFill>
              </a:rPr>
              <a:t> - </a:t>
            </a:r>
            <a:r>
              <a:rPr lang="en-GB" dirty="0" smtClean="0">
                <a:solidFill>
                  <a:schemeClr val="bg1"/>
                </a:solidFill>
              </a:rPr>
              <a:t>Relationships</a:t>
            </a:r>
            <a:endParaRPr lang="en-US" dirty="0">
              <a:solidFill>
                <a:schemeClr val="bg1"/>
              </a:solidFill>
            </a:endParaRPr>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21523935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GB" altLang="en-US"/>
              <a:t>Role of the coach</a:t>
            </a:r>
            <a:endParaRPr lang="en-US" altLang="en-US"/>
          </a:p>
        </p:txBody>
      </p:sp>
      <p:sp>
        <p:nvSpPr>
          <p:cNvPr id="16387" name="Rectangle 3"/>
          <p:cNvSpPr>
            <a:spLocks noGrp="1" noChangeArrowheads="1"/>
          </p:cNvSpPr>
          <p:nvPr>
            <p:ph idx="1"/>
          </p:nvPr>
        </p:nvSpPr>
        <p:spPr/>
        <p:txBody>
          <a:bodyPr/>
          <a:lstStyle/>
          <a:p>
            <a:pPr>
              <a:buFontTx/>
              <a:buNone/>
            </a:pPr>
            <a:endParaRPr lang="en-GB" altLang="en-US" dirty="0"/>
          </a:p>
          <a:p>
            <a:pPr>
              <a:buFontTx/>
              <a:buNone/>
            </a:pPr>
            <a:r>
              <a:rPr lang="en-GB" altLang="en-US" dirty="0"/>
              <a:t>	“To facilitate the performance, learning and development of another”</a:t>
            </a:r>
          </a:p>
          <a:p>
            <a:pPr algn="r">
              <a:buFontTx/>
              <a:buNone/>
            </a:pPr>
            <a:r>
              <a:rPr lang="en-GB" altLang="en-US" i="1" dirty="0"/>
              <a:t>Myles Downey</a:t>
            </a:r>
          </a:p>
          <a:p>
            <a:pPr>
              <a:buFontTx/>
              <a:buNone/>
            </a:pPr>
            <a:endParaRPr lang="en-GB" altLang="en-US" dirty="0"/>
          </a:p>
          <a:p>
            <a:endParaRPr lang="en-US" altLang="en-US" dirty="0"/>
          </a:p>
        </p:txBody>
      </p:sp>
    </p:spTree>
    <p:extLst>
      <p:ext uri="{BB962C8B-B14F-4D97-AF65-F5344CB8AC3E}">
        <p14:creationId xmlns:p14="http://schemas.microsoft.com/office/powerpoint/2010/main" val="26365272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Relationships</a:t>
            </a:r>
            <a:endParaRPr lang="en-US" dirty="0"/>
          </a:p>
        </p:txBody>
      </p:sp>
      <p:sp>
        <p:nvSpPr>
          <p:cNvPr id="3" name="Content Placeholder 2"/>
          <p:cNvSpPr>
            <a:spLocks noGrp="1"/>
          </p:cNvSpPr>
          <p:nvPr>
            <p:ph idx="1"/>
          </p:nvPr>
        </p:nvSpPr>
        <p:spPr>
          <a:xfrm>
            <a:off x="609600" y="1738184"/>
            <a:ext cx="10972800" cy="3596486"/>
          </a:xfrm>
        </p:spPr>
        <p:txBody>
          <a:bodyPr>
            <a:normAutofit/>
          </a:bodyPr>
          <a:lstStyle/>
          <a:p>
            <a:r>
              <a:rPr lang="en-GB" dirty="0" smtClean="0"/>
              <a:t>Coaching where the coach </a:t>
            </a:r>
            <a:r>
              <a:rPr lang="en-GB" dirty="0"/>
              <a:t>is the line </a:t>
            </a:r>
            <a:r>
              <a:rPr lang="en-GB" dirty="0" smtClean="0"/>
              <a:t>manager</a:t>
            </a:r>
          </a:p>
          <a:p>
            <a:r>
              <a:rPr lang="en-GB" dirty="0"/>
              <a:t>Internal v external coaching and mentoring relationships </a:t>
            </a:r>
          </a:p>
          <a:p>
            <a:r>
              <a:rPr lang="en-GB" dirty="0" smtClean="0"/>
              <a:t>Mentoring </a:t>
            </a:r>
            <a:r>
              <a:rPr lang="en-GB" dirty="0"/>
              <a:t>evolving from coaching</a:t>
            </a:r>
          </a:p>
          <a:p>
            <a:r>
              <a:rPr lang="en-GB" dirty="0" smtClean="0"/>
              <a:t>Classic </a:t>
            </a:r>
            <a:r>
              <a:rPr lang="en-GB" dirty="0"/>
              <a:t>mentoring relationships</a:t>
            </a:r>
          </a:p>
          <a:p>
            <a:pPr marL="0" indent="0">
              <a:buNone/>
            </a:pPr>
            <a:endParaRPr lang="en-US" dirty="0"/>
          </a:p>
        </p:txBody>
      </p:sp>
    </p:spTree>
    <p:extLst>
      <p:ext uri="{BB962C8B-B14F-4D97-AF65-F5344CB8AC3E}">
        <p14:creationId xmlns:p14="http://schemas.microsoft.com/office/powerpoint/2010/main" val="20938554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en-GB" altLang="en-US" sz="4000" dirty="0"/>
              <a:t>The four pillars of </a:t>
            </a:r>
            <a:r>
              <a:rPr lang="en-GB" altLang="en-US" sz="4000" dirty="0" smtClean="0"/>
              <a:t>effective relationships </a:t>
            </a:r>
            <a:endParaRPr lang="en-US" altLang="en-US" sz="4000" dirty="0"/>
          </a:p>
        </p:txBody>
      </p:sp>
      <p:sp>
        <p:nvSpPr>
          <p:cNvPr id="65539" name="Rectangle 3"/>
          <p:cNvSpPr>
            <a:spLocks noGrp="1" noChangeArrowheads="1"/>
          </p:cNvSpPr>
          <p:nvPr>
            <p:ph type="body" idx="1"/>
          </p:nvPr>
        </p:nvSpPr>
        <p:spPr/>
        <p:txBody>
          <a:bodyPr>
            <a:normAutofit/>
          </a:bodyPr>
          <a:lstStyle/>
          <a:p>
            <a:r>
              <a:rPr lang="en-GB" altLang="en-US"/>
              <a:t>Trust</a:t>
            </a:r>
          </a:p>
          <a:p>
            <a:pPr>
              <a:buFont typeface="Wingdings" panose="05000000000000000000" pitchFamily="2" charset="2"/>
              <a:buNone/>
            </a:pPr>
            <a:r>
              <a:rPr lang="en-GB" altLang="en-US"/>
              <a:t> </a:t>
            </a:r>
          </a:p>
          <a:p>
            <a:r>
              <a:rPr lang="en-GB" altLang="en-US"/>
              <a:t>Honesty </a:t>
            </a:r>
          </a:p>
          <a:p>
            <a:endParaRPr lang="en-GB" altLang="en-US"/>
          </a:p>
          <a:p>
            <a:r>
              <a:rPr lang="en-GB" altLang="en-US"/>
              <a:t>Openness </a:t>
            </a:r>
          </a:p>
          <a:p>
            <a:endParaRPr lang="en-GB" altLang="en-US"/>
          </a:p>
          <a:p>
            <a:r>
              <a:rPr lang="en-GB" altLang="en-US"/>
              <a:t>Transparency</a:t>
            </a:r>
            <a:endParaRPr lang="en-US" altLang="en-US"/>
          </a:p>
        </p:txBody>
      </p:sp>
    </p:spTree>
    <p:extLst>
      <p:ext uri="{BB962C8B-B14F-4D97-AF65-F5344CB8AC3E}">
        <p14:creationId xmlns:p14="http://schemas.microsoft.com/office/powerpoint/2010/main" val="42050199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bg1"/>
                </a:solidFill>
              </a:rPr>
              <a:t>Coaching and Mentoring</a:t>
            </a:r>
            <a:br>
              <a:rPr lang="en-GB" dirty="0" smtClean="0">
                <a:solidFill>
                  <a:schemeClr val="bg1"/>
                </a:solidFill>
              </a:rPr>
            </a:br>
            <a:r>
              <a:rPr lang="en-GB" dirty="0" smtClean="0">
                <a:solidFill>
                  <a:schemeClr val="bg1"/>
                </a:solidFill>
              </a:rPr>
              <a:t> - key Issues arising</a:t>
            </a:r>
            <a:endParaRPr lang="en-US" dirty="0">
              <a:solidFill>
                <a:schemeClr val="bg1"/>
              </a:solidFill>
            </a:endParaRPr>
          </a:p>
        </p:txBody>
      </p:sp>
      <p:sp>
        <p:nvSpPr>
          <p:cNvPr id="4" name="Subtitle 3"/>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36695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89469"/>
            <a:ext cx="10972800" cy="955591"/>
          </a:xfrm>
        </p:spPr>
        <p:txBody>
          <a:bodyPr>
            <a:noAutofit/>
          </a:bodyPr>
          <a:lstStyle/>
          <a:p>
            <a:r>
              <a:rPr lang="en-GB" sz="4000" dirty="0" smtClean="0">
                <a:latin typeface="Arial" panose="020B0604020202020204" pitchFamily="34" charset="0"/>
                <a:cs typeface="Arial" panose="020B0604020202020204" pitchFamily="34" charset="0"/>
              </a:rPr>
              <a:t>Key issues </a:t>
            </a:r>
            <a:endParaRPr lang="en-US" sz="40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609600" y="1145060"/>
            <a:ext cx="10972800" cy="4372174"/>
          </a:xfrm>
        </p:spPr>
        <p:txBody>
          <a:bodyPr>
            <a:normAutofit/>
          </a:bodyPr>
          <a:lstStyle/>
          <a:p>
            <a:r>
              <a:rPr lang="en-GB" dirty="0" smtClean="0"/>
              <a:t>Managing expectations and conflicting objectives (individual and organisational)</a:t>
            </a:r>
          </a:p>
          <a:p>
            <a:r>
              <a:rPr lang="en-GB" dirty="0" smtClean="0"/>
              <a:t>Learning styles and coaching styles/approaches</a:t>
            </a:r>
          </a:p>
          <a:p>
            <a:r>
              <a:rPr lang="en-GB" dirty="0" smtClean="0"/>
              <a:t>Equality and diversity </a:t>
            </a:r>
          </a:p>
          <a:p>
            <a:r>
              <a:rPr lang="en-GB" dirty="0" smtClean="0"/>
              <a:t>Attitudes and values</a:t>
            </a:r>
          </a:p>
          <a:p>
            <a:r>
              <a:rPr lang="en-GB" dirty="0" smtClean="0"/>
              <a:t>Behaviour</a:t>
            </a:r>
          </a:p>
          <a:p>
            <a:r>
              <a:rPr lang="en-GB" dirty="0" smtClean="0"/>
              <a:t>Ethics</a:t>
            </a:r>
          </a:p>
        </p:txBody>
      </p:sp>
    </p:spTree>
    <p:extLst>
      <p:ext uri="{BB962C8B-B14F-4D97-AF65-F5344CB8AC3E}">
        <p14:creationId xmlns:p14="http://schemas.microsoft.com/office/powerpoint/2010/main" val="28270905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p:txBody>
          <a:bodyPr/>
          <a:lstStyle/>
          <a:p>
            <a:r>
              <a:rPr lang="en-GB" altLang="en-US" dirty="0"/>
              <a:t>Positive </a:t>
            </a:r>
            <a:r>
              <a:rPr lang="en-GB" altLang="en-US" dirty="0" smtClean="0"/>
              <a:t>attitudes</a:t>
            </a:r>
            <a:endParaRPr lang="en-US" altLang="en-US" dirty="0"/>
          </a:p>
        </p:txBody>
      </p:sp>
      <p:sp>
        <p:nvSpPr>
          <p:cNvPr id="67587" name="Rectangle 3"/>
          <p:cNvSpPr>
            <a:spLocks noGrp="1" noChangeArrowheads="1"/>
          </p:cNvSpPr>
          <p:nvPr>
            <p:ph type="body" idx="1"/>
          </p:nvPr>
        </p:nvSpPr>
        <p:spPr>
          <a:xfrm>
            <a:off x="609600" y="1417638"/>
            <a:ext cx="10972800" cy="4099595"/>
          </a:xfrm>
        </p:spPr>
        <p:txBody>
          <a:bodyPr/>
          <a:lstStyle/>
          <a:p>
            <a:r>
              <a:rPr lang="en-GB" altLang="en-US" dirty="0"/>
              <a:t>Pro-active – plans ahead</a:t>
            </a:r>
          </a:p>
          <a:p>
            <a:r>
              <a:rPr lang="en-GB" altLang="en-US" dirty="0"/>
              <a:t>Practical – focuses on the achievable</a:t>
            </a:r>
          </a:p>
          <a:p>
            <a:r>
              <a:rPr lang="en-GB" altLang="en-US" dirty="0"/>
              <a:t>Solution focused – looks for options</a:t>
            </a:r>
          </a:p>
          <a:p>
            <a:r>
              <a:rPr lang="en-GB" altLang="en-US" dirty="0"/>
              <a:t>Self-starting – strong motivation</a:t>
            </a:r>
          </a:p>
          <a:p>
            <a:r>
              <a:rPr lang="en-GB" altLang="en-US" dirty="0"/>
              <a:t>Responsible – sees the job through to the end</a:t>
            </a:r>
          </a:p>
          <a:p>
            <a:r>
              <a:rPr lang="en-GB" altLang="en-US" dirty="0"/>
              <a:t>Takes initiative – makes decisions</a:t>
            </a:r>
            <a:endParaRPr lang="en-US" altLang="en-US" dirty="0"/>
          </a:p>
        </p:txBody>
      </p:sp>
    </p:spTree>
    <p:extLst>
      <p:ext uri="{BB962C8B-B14F-4D97-AF65-F5344CB8AC3E}">
        <p14:creationId xmlns:p14="http://schemas.microsoft.com/office/powerpoint/2010/main" val="3794651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GB" altLang="en-US"/>
              <a:t>Practice Pointers</a:t>
            </a:r>
            <a:endParaRPr lang="en-US" altLang="en-US"/>
          </a:p>
        </p:txBody>
      </p:sp>
      <p:sp>
        <p:nvSpPr>
          <p:cNvPr id="81923" name="Rectangle 3"/>
          <p:cNvSpPr>
            <a:spLocks noGrp="1" noChangeArrowheads="1"/>
          </p:cNvSpPr>
          <p:nvPr>
            <p:ph idx="1"/>
          </p:nvPr>
        </p:nvSpPr>
        <p:spPr>
          <a:xfrm>
            <a:off x="609600" y="1417638"/>
            <a:ext cx="10972800" cy="4099595"/>
          </a:xfrm>
        </p:spPr>
        <p:txBody>
          <a:bodyPr>
            <a:normAutofit/>
          </a:bodyPr>
          <a:lstStyle/>
          <a:p>
            <a:pPr>
              <a:lnSpc>
                <a:spcPct val="90000"/>
              </a:lnSpc>
            </a:pPr>
            <a:r>
              <a:rPr lang="en-US" altLang="en-US" sz="2800" dirty="0"/>
              <a:t>Coaching which focuses on performance seems to be productive and grounded in business reality. </a:t>
            </a:r>
          </a:p>
          <a:p>
            <a:pPr>
              <a:lnSpc>
                <a:spcPct val="90000"/>
              </a:lnSpc>
            </a:pPr>
            <a:r>
              <a:rPr lang="en-US" altLang="en-US" sz="2800" dirty="0"/>
              <a:t>Focusing on both poor and good performance is a good way to ensure that coaching is not seen as a remedial intervention or a talent path for the gifted, but as a key intervention.</a:t>
            </a:r>
          </a:p>
          <a:p>
            <a:pPr>
              <a:lnSpc>
                <a:spcPct val="90000"/>
              </a:lnSpc>
            </a:pPr>
            <a:r>
              <a:rPr lang="en-US" altLang="en-US" sz="2800" dirty="0" smtClean="0"/>
              <a:t>Integrating </a:t>
            </a:r>
            <a:r>
              <a:rPr lang="en-US" altLang="en-US" sz="2800" dirty="0"/>
              <a:t>coaching with change management, performance and learning will ensure that coaching is delivering strategically as well.</a:t>
            </a:r>
          </a:p>
          <a:p>
            <a:pPr>
              <a:lnSpc>
                <a:spcPct val="90000"/>
              </a:lnSpc>
              <a:buFont typeface="Wingdings" panose="05000000000000000000" pitchFamily="2" charset="2"/>
              <a:buNone/>
            </a:pPr>
            <a:r>
              <a:rPr lang="en-US" altLang="en-US" sz="1800" b="1" i="1" dirty="0"/>
              <a:t>			</a:t>
            </a:r>
            <a:r>
              <a:rPr lang="en-US" altLang="en-US" sz="1800" b="1" i="1" dirty="0" smtClean="0"/>
              <a:t>		CIPD </a:t>
            </a:r>
            <a:r>
              <a:rPr lang="en-US" altLang="en-US" sz="1800" b="1" i="1" dirty="0"/>
              <a:t>Survey report “The Coaching Climate” Sept 2011</a:t>
            </a:r>
            <a:r>
              <a:rPr lang="en-US" altLang="en-US" sz="1800" i="1" dirty="0"/>
              <a:t> </a:t>
            </a:r>
          </a:p>
        </p:txBody>
      </p:sp>
    </p:spTree>
    <p:extLst>
      <p:ext uri="{BB962C8B-B14F-4D97-AF65-F5344CB8AC3E}">
        <p14:creationId xmlns:p14="http://schemas.microsoft.com/office/powerpoint/2010/main" val="4497719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GB" altLang="en-US" smtClean="0"/>
              <a:t>Ethics</a:t>
            </a:r>
            <a:endParaRPr lang="en-US" altLang="en-US" smtClean="0"/>
          </a:p>
        </p:txBody>
      </p:sp>
      <p:sp>
        <p:nvSpPr>
          <p:cNvPr id="7171" name="Rectangle 3"/>
          <p:cNvSpPr>
            <a:spLocks noGrp="1" noChangeArrowheads="1"/>
          </p:cNvSpPr>
          <p:nvPr>
            <p:ph type="body" idx="1"/>
          </p:nvPr>
        </p:nvSpPr>
        <p:spPr/>
        <p:txBody>
          <a:bodyPr/>
          <a:lstStyle/>
          <a:p>
            <a:pPr eaLnBrk="1" hangingPunct="1"/>
            <a:endParaRPr lang="en-GB" altLang="en-US" smtClean="0"/>
          </a:p>
          <a:p>
            <a:pPr eaLnBrk="1" hangingPunct="1"/>
            <a:r>
              <a:rPr lang="en-GB" altLang="en-US" smtClean="0"/>
              <a:t>– the study of morality i.e. practices and activities that are considered to be importantly right and wrong, together with the rules that govern those activities and the values to which those activities relate</a:t>
            </a:r>
            <a:endParaRPr lang="en-US" altLang="en-US" smtClean="0"/>
          </a:p>
        </p:txBody>
      </p:sp>
    </p:spTree>
    <p:extLst>
      <p:ext uri="{BB962C8B-B14F-4D97-AF65-F5344CB8AC3E}">
        <p14:creationId xmlns:p14="http://schemas.microsoft.com/office/powerpoint/2010/main" val="4089051147"/>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mtClean="0"/>
              <a:t>Diversity</a:t>
            </a:r>
            <a:endParaRPr lang="en-US" altLang="en-US" smtClean="0"/>
          </a:p>
        </p:txBody>
      </p:sp>
      <p:sp>
        <p:nvSpPr>
          <p:cNvPr id="8195" name="Rectangle 3"/>
          <p:cNvSpPr>
            <a:spLocks noGrp="1" noChangeArrowheads="1"/>
          </p:cNvSpPr>
          <p:nvPr>
            <p:ph type="body" idx="1"/>
          </p:nvPr>
        </p:nvSpPr>
        <p:spPr/>
        <p:txBody>
          <a:bodyPr/>
          <a:lstStyle/>
          <a:p>
            <a:pPr eaLnBrk="1" hangingPunct="1"/>
            <a:r>
              <a:rPr lang="en-GB" altLang="en-US"/>
              <a:t>Diversity consists of visible and non-visible differences, which include sex, age, background, race, disability, personality and workstyle.  Harnessing these differences will create a productive environment in which everybody feels valued, where their talents are being fully utilised, and in which organisational goals are met.</a:t>
            </a:r>
            <a:endParaRPr lang="en-US" altLang="en-US"/>
          </a:p>
        </p:txBody>
      </p:sp>
    </p:spTree>
    <p:extLst>
      <p:ext uri="{BB962C8B-B14F-4D97-AF65-F5344CB8AC3E}">
        <p14:creationId xmlns:p14="http://schemas.microsoft.com/office/powerpoint/2010/main" val="1037885341"/>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95600" y="1412777"/>
            <a:ext cx="7772400" cy="1470025"/>
          </a:xfrm>
        </p:spPr>
        <p:txBody>
          <a:bodyPr/>
          <a:lstStyle/>
          <a:p>
            <a:r>
              <a:rPr lang="en-GB" dirty="0">
                <a:solidFill>
                  <a:schemeClr val="bg1"/>
                </a:solidFill>
              </a:rPr>
              <a:t>Coaching </a:t>
            </a:r>
            <a:r>
              <a:rPr lang="en-GB" dirty="0" smtClean="0">
                <a:solidFill>
                  <a:schemeClr val="bg1"/>
                </a:solidFill>
              </a:rPr>
              <a:t>models and underpinning theories</a:t>
            </a:r>
            <a:endParaRPr lang="en-GB" dirty="0">
              <a:solidFill>
                <a:schemeClr val="bg1"/>
              </a:solidFill>
            </a:endParaRPr>
          </a:p>
        </p:txBody>
      </p:sp>
    </p:spTree>
    <p:extLst>
      <p:ext uri="{BB962C8B-B14F-4D97-AF65-F5344CB8AC3E}">
        <p14:creationId xmlns:p14="http://schemas.microsoft.com/office/powerpoint/2010/main" val="40065649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73223"/>
          </a:xfrm>
        </p:spPr>
        <p:txBody>
          <a:bodyPr/>
          <a:lstStyle/>
          <a:p>
            <a:r>
              <a:rPr lang="en-GB" dirty="0" smtClean="0"/>
              <a:t>Theories and approaches</a:t>
            </a:r>
            <a:endParaRPr lang="en-GB" dirty="0"/>
          </a:p>
        </p:txBody>
      </p:sp>
      <p:sp>
        <p:nvSpPr>
          <p:cNvPr id="3" name="Content Placeholder 2"/>
          <p:cNvSpPr>
            <a:spLocks noGrp="1"/>
          </p:cNvSpPr>
          <p:nvPr>
            <p:ph idx="1"/>
          </p:nvPr>
        </p:nvSpPr>
        <p:spPr>
          <a:xfrm>
            <a:off x="838200" y="1338348"/>
            <a:ext cx="10515600" cy="4971011"/>
          </a:xfrm>
        </p:spPr>
        <p:txBody>
          <a:bodyPr>
            <a:normAutofit/>
          </a:bodyPr>
          <a:lstStyle/>
          <a:p>
            <a:r>
              <a:rPr lang="en-GB" b="1" dirty="0" smtClean="0"/>
              <a:t>Positive  Psychology Approach  - </a:t>
            </a:r>
            <a:r>
              <a:rPr lang="en-GB" dirty="0" smtClean="0"/>
              <a:t>a </a:t>
            </a:r>
            <a:r>
              <a:rPr lang="en-GB" dirty="0"/>
              <a:t>consistent shifting of attention away from problems and weaknesses to opportunities and strengths. </a:t>
            </a:r>
            <a:r>
              <a:rPr lang="en-GB" dirty="0" smtClean="0"/>
              <a:t>Uses </a:t>
            </a:r>
            <a:r>
              <a:rPr lang="en-GB" dirty="0"/>
              <a:t>a language of strength and vision in addition to the language of issues and concerns. </a:t>
            </a:r>
            <a:r>
              <a:rPr lang="en-GB" dirty="0" smtClean="0"/>
              <a:t> Coaches focus </a:t>
            </a:r>
            <a:r>
              <a:rPr lang="en-GB" dirty="0"/>
              <a:t>their attention on </a:t>
            </a:r>
            <a:r>
              <a:rPr lang="en-GB" dirty="0" smtClean="0"/>
              <a:t>energizing </a:t>
            </a:r>
            <a:r>
              <a:rPr lang="en-GB" dirty="0"/>
              <a:t>and </a:t>
            </a:r>
            <a:r>
              <a:rPr lang="en-GB" dirty="0" smtClean="0"/>
              <a:t>pulling </a:t>
            </a:r>
            <a:r>
              <a:rPr lang="en-GB" dirty="0"/>
              <a:t>people forward</a:t>
            </a:r>
            <a:r>
              <a:rPr lang="en-GB" b="1" dirty="0"/>
              <a:t>. </a:t>
            </a:r>
            <a:endParaRPr lang="en-GB" b="1" dirty="0" smtClean="0"/>
          </a:p>
          <a:p>
            <a:endParaRPr lang="en-GB" b="1" dirty="0" smtClean="0"/>
          </a:p>
          <a:p>
            <a:r>
              <a:rPr lang="en-GB" b="1" dirty="0" smtClean="0"/>
              <a:t>Cognitive Behavioural Coaching </a:t>
            </a:r>
            <a:r>
              <a:rPr lang="en-GB" dirty="0" smtClean="0"/>
              <a:t>- ‘Does not give people the answers  to their difficulties but rather though collaborative processes- guided discovery- assists individuals to devise their own  conclusions and solutions”</a:t>
            </a:r>
          </a:p>
          <a:p>
            <a:pPr marL="914400" lvl="2" indent="0">
              <a:buNone/>
            </a:pPr>
            <a:r>
              <a:rPr lang="en-GB" dirty="0"/>
              <a:t>				</a:t>
            </a:r>
            <a:r>
              <a:rPr lang="en-GB" dirty="0" smtClean="0"/>
              <a:t>	</a:t>
            </a:r>
            <a:r>
              <a:rPr lang="en-GB" sz="2400" dirty="0" err="1" smtClean="0"/>
              <a:t>Meggison</a:t>
            </a:r>
            <a:r>
              <a:rPr lang="en-GB" sz="2400" dirty="0" smtClean="0"/>
              <a:t> </a:t>
            </a:r>
            <a:r>
              <a:rPr lang="en-GB" sz="2400" dirty="0"/>
              <a:t>and </a:t>
            </a:r>
            <a:r>
              <a:rPr lang="en-GB" sz="2400" dirty="0" err="1"/>
              <a:t>Cutterbuck</a:t>
            </a:r>
            <a:r>
              <a:rPr lang="en-GB" sz="2400" dirty="0"/>
              <a:t>, (2009:15</a:t>
            </a:r>
            <a:r>
              <a:rPr lang="en-GB" sz="2400" dirty="0" smtClean="0"/>
              <a:t>)</a:t>
            </a:r>
          </a:p>
          <a:p>
            <a:pPr marL="914400" lvl="2" indent="0">
              <a:buNone/>
            </a:pPr>
            <a:endParaRPr lang="en-GB" sz="2800" dirty="0"/>
          </a:p>
          <a:p>
            <a:endParaRPr lang="en-US" dirty="0"/>
          </a:p>
          <a:p>
            <a:endParaRPr lang="en-GB" dirty="0"/>
          </a:p>
        </p:txBody>
      </p:sp>
    </p:spTree>
    <p:extLst>
      <p:ext uri="{BB962C8B-B14F-4D97-AF65-F5344CB8AC3E}">
        <p14:creationId xmlns:p14="http://schemas.microsoft.com/office/powerpoint/2010/main" val="3584105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06475"/>
          </a:xfrm>
        </p:spPr>
        <p:txBody>
          <a:bodyPr>
            <a:normAutofit/>
          </a:bodyPr>
          <a:lstStyle/>
          <a:p>
            <a:r>
              <a:rPr lang="en-US" dirty="0" smtClean="0"/>
              <a:t>Theoretical approaches (cont.)</a:t>
            </a:r>
            <a:endParaRPr lang="en-US" dirty="0"/>
          </a:p>
        </p:txBody>
      </p:sp>
      <p:sp>
        <p:nvSpPr>
          <p:cNvPr id="3" name="Content Placeholder 2"/>
          <p:cNvSpPr>
            <a:spLocks noGrp="1"/>
          </p:cNvSpPr>
          <p:nvPr>
            <p:ph idx="1"/>
          </p:nvPr>
        </p:nvSpPr>
        <p:spPr/>
        <p:txBody>
          <a:bodyPr>
            <a:normAutofit/>
          </a:bodyPr>
          <a:lstStyle/>
          <a:p>
            <a:r>
              <a:rPr lang="en-GB" b="1" dirty="0" smtClean="0"/>
              <a:t>Psychodynamic Coaching </a:t>
            </a:r>
            <a:r>
              <a:rPr lang="en-GB" dirty="0" smtClean="0"/>
              <a:t>- makes </a:t>
            </a:r>
            <a:r>
              <a:rPr lang="en-GB" dirty="0"/>
              <a:t>the unconscious conscious, to increase self awareness to understand the subtle ways in which </a:t>
            </a:r>
            <a:r>
              <a:rPr lang="en-GB" dirty="0" err="1"/>
              <a:t>coachees</a:t>
            </a:r>
            <a:r>
              <a:rPr lang="en-GB" dirty="0"/>
              <a:t> can limit themselves. </a:t>
            </a:r>
            <a:r>
              <a:rPr lang="en-GB" dirty="0" smtClean="0"/>
              <a:t>It helps </a:t>
            </a:r>
            <a:r>
              <a:rPr lang="en-GB" dirty="0"/>
              <a:t>the learner to approach new challenges with awareness and freedom</a:t>
            </a:r>
            <a:r>
              <a:rPr lang="en-GB" dirty="0" smtClean="0"/>
              <a:t>.</a:t>
            </a:r>
          </a:p>
          <a:p>
            <a:endParaRPr lang="en-GB" dirty="0"/>
          </a:p>
          <a:p>
            <a:r>
              <a:rPr lang="en-GB" b="1" dirty="0" smtClean="0"/>
              <a:t>Solution-focused Coaching </a:t>
            </a:r>
            <a:r>
              <a:rPr lang="en-GB" dirty="0" smtClean="0"/>
              <a:t>- Assist </a:t>
            </a:r>
            <a:r>
              <a:rPr lang="en-GB" dirty="0"/>
              <a:t>client to define a desired future state and to construct a pathway in thinking and action that assists the client in achieving that </a:t>
            </a:r>
            <a:r>
              <a:rPr lang="en-GB" dirty="0" smtClean="0"/>
              <a:t>state (not </a:t>
            </a:r>
            <a:r>
              <a:rPr lang="en-GB" dirty="0"/>
              <a:t>interested in pathology of </a:t>
            </a:r>
            <a:r>
              <a:rPr lang="en-GB" dirty="0" smtClean="0"/>
              <a:t>problem). The coach </a:t>
            </a:r>
            <a:r>
              <a:rPr lang="en-GB" dirty="0"/>
              <a:t>helps by reframing the view and scaling the goal through appropriate questions.</a:t>
            </a:r>
          </a:p>
          <a:p>
            <a:endParaRPr lang="en-GB" dirty="0"/>
          </a:p>
        </p:txBody>
      </p:sp>
    </p:spTree>
    <p:extLst>
      <p:ext uri="{BB962C8B-B14F-4D97-AF65-F5344CB8AC3E}">
        <p14:creationId xmlns:p14="http://schemas.microsoft.com/office/powerpoint/2010/main" val="264013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other  theories</a:t>
            </a:r>
            <a:endParaRPr lang="en-US" dirty="0"/>
          </a:p>
        </p:txBody>
      </p:sp>
      <p:sp>
        <p:nvSpPr>
          <p:cNvPr id="3" name="Content Placeholder 2"/>
          <p:cNvSpPr>
            <a:spLocks noGrp="1"/>
          </p:cNvSpPr>
          <p:nvPr>
            <p:ph idx="1"/>
          </p:nvPr>
        </p:nvSpPr>
        <p:spPr/>
        <p:txBody>
          <a:bodyPr>
            <a:normAutofit/>
          </a:bodyPr>
          <a:lstStyle/>
          <a:p>
            <a:r>
              <a:rPr lang="en-GB" dirty="0"/>
              <a:t>Ontological</a:t>
            </a:r>
          </a:p>
          <a:p>
            <a:r>
              <a:rPr lang="en-GB" dirty="0"/>
              <a:t>Gestalt</a:t>
            </a:r>
          </a:p>
          <a:p>
            <a:r>
              <a:rPr lang="en-GB" dirty="0"/>
              <a:t>Transactional analysis </a:t>
            </a:r>
          </a:p>
          <a:p>
            <a:r>
              <a:rPr lang="en-GB" dirty="0"/>
              <a:t>Narrative coaching</a:t>
            </a:r>
          </a:p>
          <a:p>
            <a:r>
              <a:rPr lang="en-GB" dirty="0"/>
              <a:t>Etc. etc</a:t>
            </a:r>
            <a:r>
              <a:rPr lang="en-GB" dirty="0" smtClean="0"/>
              <a:t>…</a:t>
            </a:r>
            <a:endParaRPr lang="en-US" dirty="0"/>
          </a:p>
        </p:txBody>
      </p:sp>
    </p:spTree>
    <p:extLst>
      <p:ext uri="{BB962C8B-B14F-4D97-AF65-F5344CB8AC3E}">
        <p14:creationId xmlns:p14="http://schemas.microsoft.com/office/powerpoint/2010/main" val="3019781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fade">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Coaching goals and processes</a:t>
            </a:r>
            <a:endParaRPr lang="en-US" dirty="0"/>
          </a:p>
        </p:txBody>
      </p:sp>
      <p:sp>
        <p:nvSpPr>
          <p:cNvPr id="3" name="Content Placeholder 2"/>
          <p:cNvSpPr>
            <a:spLocks noGrp="1"/>
          </p:cNvSpPr>
          <p:nvPr>
            <p:ph idx="1"/>
          </p:nvPr>
        </p:nvSpPr>
        <p:spPr>
          <a:xfrm>
            <a:off x="609600" y="1280160"/>
            <a:ext cx="10972800" cy="4237073"/>
          </a:xfrm>
        </p:spPr>
        <p:txBody>
          <a:bodyPr>
            <a:normAutofit/>
          </a:bodyPr>
          <a:lstStyle/>
          <a:p>
            <a:r>
              <a:rPr lang="en-US" dirty="0"/>
              <a:t>Coaching relates primarily to the performance improvement (often over the short term) in a specific skills area. </a:t>
            </a:r>
            <a:endParaRPr lang="en-US" dirty="0" smtClean="0"/>
          </a:p>
          <a:p>
            <a:r>
              <a:rPr lang="en-US" dirty="0" smtClean="0"/>
              <a:t>The goal, or at least the </a:t>
            </a:r>
            <a:r>
              <a:rPr lang="en-US" dirty="0"/>
              <a:t>intermediate or sub </a:t>
            </a:r>
            <a:r>
              <a:rPr lang="en-US" dirty="0" smtClean="0"/>
              <a:t>goals, </a:t>
            </a:r>
            <a:r>
              <a:rPr lang="en-US" dirty="0"/>
              <a:t>are typically set with or at the suggestion of the coach</a:t>
            </a:r>
            <a:r>
              <a:rPr lang="en-US" dirty="0" smtClean="0"/>
              <a:t>.</a:t>
            </a:r>
          </a:p>
          <a:p>
            <a:r>
              <a:rPr lang="en-US" dirty="0" smtClean="0"/>
              <a:t> </a:t>
            </a:r>
            <a:r>
              <a:rPr lang="en-US" dirty="0"/>
              <a:t>While the learner has primary ownership of the goal, the coach has primary ownership of the process. </a:t>
            </a:r>
            <a:endParaRPr lang="en-GB" dirty="0"/>
          </a:p>
          <a:p>
            <a:pPr>
              <a:buNone/>
            </a:pPr>
            <a:r>
              <a:rPr lang="en-US" dirty="0"/>
              <a:t>								</a:t>
            </a:r>
            <a:r>
              <a:rPr lang="en-US" sz="2800" dirty="0"/>
              <a:t>Clutterbuck D. (2004: 4)</a:t>
            </a:r>
            <a:endParaRPr lang="en-GB" sz="2800" dirty="0"/>
          </a:p>
          <a:p>
            <a:pPr marL="257175" lvl="3" indent="-257175"/>
            <a:endParaRPr lang="en-GB" sz="1800" dirty="0"/>
          </a:p>
        </p:txBody>
      </p:sp>
    </p:spTree>
    <p:extLst>
      <p:ext uri="{BB962C8B-B14F-4D97-AF65-F5344CB8AC3E}">
        <p14:creationId xmlns:p14="http://schemas.microsoft.com/office/powerpoint/2010/main" val="36378370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a:t>
            </a:r>
            <a:r>
              <a:rPr lang="en-GB" dirty="0" smtClean="0"/>
              <a:t>models?</a:t>
            </a:r>
            <a:endParaRPr lang="en-GB" dirty="0"/>
          </a:p>
        </p:txBody>
      </p:sp>
      <p:sp>
        <p:nvSpPr>
          <p:cNvPr id="3" name="Content Placeholder 2"/>
          <p:cNvSpPr>
            <a:spLocks noGrp="1"/>
          </p:cNvSpPr>
          <p:nvPr>
            <p:ph idx="1"/>
          </p:nvPr>
        </p:nvSpPr>
        <p:spPr/>
        <p:txBody>
          <a:bodyPr/>
          <a:lstStyle/>
          <a:p>
            <a:r>
              <a:rPr lang="en-GB" dirty="0"/>
              <a:t>Using tried and tested frameworks and models is one way of ensuring quality…</a:t>
            </a:r>
          </a:p>
          <a:p>
            <a:pPr marL="0" indent="0">
              <a:buNone/>
            </a:pPr>
            <a:r>
              <a:rPr lang="en-GB" dirty="0"/>
              <a:t>	 </a:t>
            </a:r>
            <a:r>
              <a:rPr lang="en-GB" dirty="0" smtClean="0"/>
              <a:t>						</a:t>
            </a:r>
            <a:r>
              <a:rPr lang="en-GB" sz="2400" dirty="0" smtClean="0"/>
              <a:t>Connor </a:t>
            </a:r>
            <a:r>
              <a:rPr lang="en-GB" sz="2400" dirty="0"/>
              <a:t>and </a:t>
            </a:r>
            <a:r>
              <a:rPr lang="en-GB" sz="2400" dirty="0" err="1"/>
              <a:t>Pokora</a:t>
            </a:r>
            <a:r>
              <a:rPr lang="en-GB" sz="2400" dirty="0"/>
              <a:t> </a:t>
            </a:r>
            <a:r>
              <a:rPr lang="en-GB" sz="2400" dirty="0" smtClean="0"/>
              <a:t>(2012:138)</a:t>
            </a:r>
            <a:endParaRPr lang="en-GB" sz="2400" dirty="0"/>
          </a:p>
          <a:p>
            <a:pPr marL="0" indent="0">
              <a:buNone/>
            </a:pPr>
            <a:endParaRPr lang="en-GB" sz="2400" dirty="0"/>
          </a:p>
          <a:p>
            <a:r>
              <a:rPr lang="en-GB" dirty="0"/>
              <a:t>Prevents the coaching conversations from deteriorating into an aimless chat</a:t>
            </a:r>
          </a:p>
        </p:txBody>
      </p:sp>
    </p:spTree>
    <p:extLst>
      <p:ext uri="{BB962C8B-B14F-4D97-AF65-F5344CB8AC3E}">
        <p14:creationId xmlns:p14="http://schemas.microsoft.com/office/powerpoint/2010/main" val="39733314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Popular Models</a:t>
            </a:r>
            <a:endParaRPr lang="en-US" dirty="0"/>
          </a:p>
        </p:txBody>
      </p:sp>
      <p:sp>
        <p:nvSpPr>
          <p:cNvPr id="3" name="Content Placeholder 2"/>
          <p:cNvSpPr>
            <a:spLocks noGrp="1"/>
          </p:cNvSpPr>
          <p:nvPr>
            <p:ph idx="1"/>
          </p:nvPr>
        </p:nvSpPr>
        <p:spPr/>
        <p:txBody>
          <a:bodyPr/>
          <a:lstStyle/>
          <a:p>
            <a:r>
              <a:rPr lang="en-GB" dirty="0" smtClean="0"/>
              <a:t>GROW</a:t>
            </a:r>
          </a:p>
          <a:p>
            <a:r>
              <a:rPr lang="en-GB" dirty="0" smtClean="0"/>
              <a:t>STRIDE</a:t>
            </a:r>
          </a:p>
          <a:p>
            <a:r>
              <a:rPr lang="en-GB" dirty="0" smtClean="0"/>
              <a:t>OSCAR</a:t>
            </a:r>
          </a:p>
          <a:p>
            <a:r>
              <a:rPr lang="en-GB" dirty="0" smtClean="0"/>
              <a:t>CLEAR</a:t>
            </a:r>
          </a:p>
          <a:p>
            <a:r>
              <a:rPr lang="en-GB" dirty="0" smtClean="0"/>
              <a:t>OSKAR</a:t>
            </a:r>
          </a:p>
        </p:txBody>
      </p:sp>
    </p:spTree>
    <p:extLst>
      <p:ext uri="{BB962C8B-B14F-4D97-AF65-F5344CB8AC3E}">
        <p14:creationId xmlns:p14="http://schemas.microsoft.com/office/powerpoint/2010/main" val="1324172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91876" y="188640"/>
            <a:ext cx="4320481" cy="1944216"/>
          </a:xfrm>
        </p:spPr>
      </p:pic>
      <p:sp>
        <p:nvSpPr>
          <p:cNvPr id="2" name="TextBox 1"/>
          <p:cNvSpPr txBox="1"/>
          <p:nvPr/>
        </p:nvSpPr>
        <p:spPr>
          <a:xfrm>
            <a:off x="2351584" y="2276873"/>
            <a:ext cx="8136904" cy="3847207"/>
          </a:xfrm>
          <a:prstGeom prst="rect">
            <a:avLst/>
          </a:prstGeom>
          <a:noFill/>
        </p:spPr>
        <p:txBody>
          <a:bodyPr wrap="square" rtlCol="0">
            <a:spAutoFit/>
          </a:bodyPr>
          <a:lstStyle/>
          <a:p>
            <a:r>
              <a:rPr lang="en-GB" sz="4400" dirty="0">
                <a:solidFill>
                  <a:prstClr val="black"/>
                </a:solidFill>
              </a:rPr>
              <a:t>GOAL</a:t>
            </a:r>
          </a:p>
          <a:p>
            <a:r>
              <a:rPr lang="en-GB" sz="4400" dirty="0">
                <a:solidFill>
                  <a:prstClr val="black"/>
                </a:solidFill>
              </a:rPr>
              <a:t>REALITY</a:t>
            </a:r>
          </a:p>
          <a:p>
            <a:r>
              <a:rPr lang="en-GB" sz="4400" dirty="0">
                <a:solidFill>
                  <a:prstClr val="black"/>
                </a:solidFill>
              </a:rPr>
              <a:t>OPTIONS</a:t>
            </a:r>
          </a:p>
          <a:p>
            <a:r>
              <a:rPr lang="en-GB" sz="4400" dirty="0">
                <a:solidFill>
                  <a:prstClr val="black"/>
                </a:solidFill>
              </a:rPr>
              <a:t>WILL/WAY FORWARD</a:t>
            </a:r>
          </a:p>
          <a:p>
            <a:endParaRPr lang="en-GB" sz="4400" dirty="0">
              <a:solidFill>
                <a:prstClr val="black"/>
              </a:solidFill>
            </a:endParaRPr>
          </a:p>
          <a:p>
            <a:r>
              <a:rPr lang="en-GB" sz="2400" dirty="0">
                <a:solidFill>
                  <a:prstClr val="black"/>
                </a:solidFill>
              </a:rPr>
              <a:t>    (Model by John Whitmore based on Graham Alexander)</a:t>
            </a:r>
            <a:endParaRPr lang="en-US" sz="2400" dirty="0">
              <a:solidFill>
                <a:prstClr val="black"/>
              </a:solidFill>
            </a:endParaRPr>
          </a:p>
        </p:txBody>
      </p:sp>
    </p:spTree>
    <p:extLst>
      <p:ext uri="{BB962C8B-B14F-4D97-AF65-F5344CB8AC3E}">
        <p14:creationId xmlns:p14="http://schemas.microsoft.com/office/powerpoint/2010/main" val="3555612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15282"/>
          </a:xfrm>
        </p:spPr>
        <p:txBody>
          <a:bodyPr/>
          <a:lstStyle/>
          <a:p>
            <a:pPr algn="ctr"/>
            <a:r>
              <a:rPr lang="en-GB" dirty="0">
                <a:latin typeface="+mn-lt"/>
              </a:rPr>
              <a:t>STRIDE MODEL</a:t>
            </a:r>
          </a:p>
        </p:txBody>
      </p:sp>
      <p:sp>
        <p:nvSpPr>
          <p:cNvPr id="7" name="Content Placeholder 6"/>
          <p:cNvSpPr>
            <a:spLocks noGrp="1"/>
          </p:cNvSpPr>
          <p:nvPr>
            <p:ph idx="1"/>
          </p:nvPr>
        </p:nvSpPr>
        <p:spPr>
          <a:xfrm>
            <a:off x="838200" y="1340768"/>
            <a:ext cx="10515600" cy="4836195"/>
          </a:xfrm>
        </p:spPr>
        <p:txBody>
          <a:bodyPr/>
          <a:lstStyle/>
          <a:p>
            <a:r>
              <a:rPr lang="en-GB" dirty="0" smtClean="0"/>
              <a:t>STRENGTH</a:t>
            </a:r>
          </a:p>
          <a:p>
            <a:endParaRPr lang="en-GB" dirty="0"/>
          </a:p>
          <a:p>
            <a:r>
              <a:rPr lang="en-GB" dirty="0" smtClean="0"/>
              <a:t>TARGET</a:t>
            </a:r>
          </a:p>
          <a:p>
            <a:endParaRPr lang="en-GB" dirty="0"/>
          </a:p>
          <a:p>
            <a:r>
              <a:rPr lang="en-GB" dirty="0" smtClean="0"/>
              <a:t>REALITY</a:t>
            </a:r>
          </a:p>
          <a:p>
            <a:endParaRPr lang="en-GB" dirty="0"/>
          </a:p>
          <a:p>
            <a:r>
              <a:rPr lang="en-GB" dirty="0" smtClean="0"/>
              <a:t>IDEAS/COMMIT</a:t>
            </a:r>
          </a:p>
          <a:p>
            <a:endParaRPr lang="en-GB" dirty="0"/>
          </a:p>
          <a:p>
            <a:r>
              <a:rPr lang="en-GB" dirty="0"/>
              <a:t>EVALUATE</a:t>
            </a:r>
          </a:p>
        </p:txBody>
      </p:sp>
      <p:pic>
        <p:nvPicPr>
          <p:cNvPr id="8"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47928" y="1340768"/>
            <a:ext cx="5220072" cy="4320480"/>
          </a:xfrm>
          <a:prstGeom prst="rect">
            <a:avLst/>
          </a:prstGeom>
        </p:spPr>
      </p:pic>
    </p:spTree>
    <p:extLst>
      <p:ext uri="{BB962C8B-B14F-4D97-AF65-F5344CB8AC3E}">
        <p14:creationId xmlns:p14="http://schemas.microsoft.com/office/powerpoint/2010/main" val="10200466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48532"/>
          </a:xfrm>
        </p:spPr>
        <p:txBody>
          <a:bodyPr/>
          <a:lstStyle/>
          <a:p>
            <a:pPr algn="ctr"/>
            <a:r>
              <a:rPr lang="en-GB" dirty="0" smtClean="0">
                <a:latin typeface="+mn-lt"/>
              </a:rPr>
              <a:t>OSCAR</a:t>
            </a:r>
            <a:endParaRPr lang="en-US" sz="2800" dirty="0">
              <a:latin typeface="+mn-lt"/>
            </a:endParaRPr>
          </a:p>
        </p:txBody>
      </p:sp>
      <p:sp>
        <p:nvSpPr>
          <p:cNvPr id="3" name="Content Placeholder 2"/>
          <p:cNvSpPr>
            <a:spLocks noGrp="1"/>
          </p:cNvSpPr>
          <p:nvPr>
            <p:ph idx="1"/>
          </p:nvPr>
        </p:nvSpPr>
        <p:spPr>
          <a:xfrm>
            <a:off x="838200" y="1213658"/>
            <a:ext cx="10515600" cy="4963305"/>
          </a:xfrm>
        </p:spPr>
        <p:txBody>
          <a:bodyPr>
            <a:normAutofit lnSpcReduction="10000"/>
          </a:bodyPr>
          <a:lstStyle/>
          <a:p>
            <a:r>
              <a:rPr lang="en-US" dirty="0" smtClean="0"/>
              <a:t>OUTCOME </a:t>
            </a:r>
            <a:r>
              <a:rPr lang="en-US" dirty="0"/>
              <a:t>(your destination</a:t>
            </a:r>
            <a:r>
              <a:rPr lang="en-US" dirty="0" smtClean="0"/>
              <a:t>)</a:t>
            </a:r>
            <a:r>
              <a:rPr lang="en-US" i="1" dirty="0" smtClean="0"/>
              <a:t> </a:t>
            </a:r>
          </a:p>
          <a:p>
            <a:endParaRPr lang="en-US" dirty="0"/>
          </a:p>
          <a:p>
            <a:r>
              <a:rPr lang="en-US" dirty="0" smtClean="0"/>
              <a:t>SITUATION </a:t>
            </a:r>
            <a:r>
              <a:rPr lang="en-US" dirty="0"/>
              <a:t>(your starting point</a:t>
            </a:r>
            <a:r>
              <a:rPr lang="en-US" dirty="0" smtClean="0"/>
              <a:t>)</a:t>
            </a:r>
          </a:p>
          <a:p>
            <a:endParaRPr lang="en-US" dirty="0"/>
          </a:p>
          <a:p>
            <a:r>
              <a:rPr lang="en-US" dirty="0" smtClean="0"/>
              <a:t>CHOICES AND CONSEQUENCES (</a:t>
            </a:r>
            <a:r>
              <a:rPr lang="en-US" dirty="0"/>
              <a:t>your route options</a:t>
            </a:r>
            <a:r>
              <a:rPr lang="en-US" dirty="0" smtClean="0"/>
              <a:t>)</a:t>
            </a:r>
          </a:p>
          <a:p>
            <a:endParaRPr lang="en-US" dirty="0"/>
          </a:p>
          <a:p>
            <a:r>
              <a:rPr lang="en-US" dirty="0" smtClean="0"/>
              <a:t>ACTIONS </a:t>
            </a:r>
            <a:r>
              <a:rPr lang="en-US" dirty="0"/>
              <a:t>(your detailed plan</a:t>
            </a:r>
            <a:r>
              <a:rPr lang="en-US" dirty="0" smtClean="0"/>
              <a:t>)</a:t>
            </a:r>
          </a:p>
          <a:p>
            <a:endParaRPr lang="en-US" dirty="0"/>
          </a:p>
          <a:p>
            <a:r>
              <a:rPr lang="en-US" dirty="0" smtClean="0"/>
              <a:t>REVIEW </a:t>
            </a:r>
            <a:r>
              <a:rPr lang="en-US" dirty="0"/>
              <a:t>(making sure you are on track</a:t>
            </a:r>
            <a:r>
              <a:rPr lang="en-US" dirty="0" smtClean="0"/>
              <a:t>)</a:t>
            </a:r>
          </a:p>
          <a:p>
            <a:pPr marL="0" indent="0">
              <a:buNone/>
            </a:pPr>
            <a:r>
              <a:rPr lang="en-GB" sz="2800" dirty="0">
                <a:latin typeface="Times New Roman" panose="02020603050405020304" pitchFamily="18" charset="0"/>
                <a:cs typeface="Times New Roman" panose="02020603050405020304" pitchFamily="18" charset="0"/>
              </a:rPr>
              <a:t>					</a:t>
            </a:r>
            <a:r>
              <a:rPr lang="en-GB" dirty="0" smtClean="0">
                <a:latin typeface="Times New Roman" panose="02020603050405020304" pitchFamily="18" charset="0"/>
                <a:cs typeface="Times New Roman" panose="02020603050405020304" pitchFamily="18" charset="0"/>
              </a:rPr>
              <a:t> </a:t>
            </a:r>
            <a:r>
              <a:rPr lang="en-GB" dirty="0" smtClean="0"/>
              <a:t>Worth consulting</a:t>
            </a:r>
            <a:endParaRPr lang="en-US" dirty="0"/>
          </a:p>
          <a:p>
            <a:endParaRPr lang="en-US" dirty="0"/>
          </a:p>
        </p:txBody>
      </p:sp>
    </p:spTree>
    <p:extLst>
      <p:ext uri="{BB962C8B-B14F-4D97-AF65-F5344CB8AC3E}">
        <p14:creationId xmlns:p14="http://schemas.microsoft.com/office/powerpoint/2010/main" val="25469988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mn-lt"/>
              </a:rPr>
              <a:t>CLEAR</a:t>
            </a:r>
            <a:endParaRPr lang="en-GB" dirty="0">
              <a:latin typeface="+mn-lt"/>
            </a:endParaRP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079102" y="1763487"/>
            <a:ext cx="6979298" cy="3321698"/>
          </a:xfrm>
        </p:spPr>
      </p:pic>
    </p:spTree>
    <p:extLst>
      <p:ext uri="{BB962C8B-B14F-4D97-AF65-F5344CB8AC3E}">
        <p14:creationId xmlns:p14="http://schemas.microsoft.com/office/powerpoint/2010/main" val="36751721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81784"/>
          </a:xfrm>
        </p:spPr>
        <p:txBody>
          <a:bodyPr/>
          <a:lstStyle/>
          <a:p>
            <a:r>
              <a:rPr lang="en-GB" dirty="0" smtClean="0">
                <a:latin typeface="+mn-lt"/>
              </a:rPr>
              <a:t>OSKAR</a:t>
            </a:r>
            <a:endParaRPr lang="en-GB" dirty="0">
              <a:latin typeface="+mn-lt"/>
            </a:endParaRPr>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38349" y="1454727"/>
            <a:ext cx="8312727" cy="4838008"/>
          </a:xfrm>
        </p:spPr>
      </p:pic>
    </p:spTree>
    <p:extLst>
      <p:ext uri="{BB962C8B-B14F-4D97-AF65-F5344CB8AC3E}">
        <p14:creationId xmlns:p14="http://schemas.microsoft.com/office/powerpoint/2010/main" val="4110560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Possible disadvantages of models</a:t>
            </a:r>
          </a:p>
        </p:txBody>
      </p:sp>
      <p:sp>
        <p:nvSpPr>
          <p:cNvPr id="3" name="Content Placeholder 2"/>
          <p:cNvSpPr>
            <a:spLocks noGrp="1"/>
          </p:cNvSpPr>
          <p:nvPr>
            <p:ph idx="1"/>
          </p:nvPr>
        </p:nvSpPr>
        <p:spPr/>
        <p:txBody>
          <a:bodyPr>
            <a:normAutofit/>
          </a:bodyPr>
          <a:lstStyle/>
          <a:p>
            <a:r>
              <a:rPr lang="en-GB" dirty="0"/>
              <a:t>Focus on skill and process rather than tuning into the client</a:t>
            </a:r>
          </a:p>
          <a:p>
            <a:r>
              <a:rPr lang="en-GB" dirty="0"/>
              <a:t>Might affect relationship</a:t>
            </a:r>
          </a:p>
          <a:p>
            <a:r>
              <a:rPr lang="en-GB" dirty="0"/>
              <a:t>Client might not fit or like model chosen</a:t>
            </a:r>
          </a:p>
          <a:p>
            <a:r>
              <a:rPr lang="en-GB" dirty="0"/>
              <a:t>Your style as a coach might be inhibited by </a:t>
            </a:r>
            <a:r>
              <a:rPr lang="en-GB" dirty="0" smtClean="0"/>
              <a:t>the </a:t>
            </a:r>
            <a:r>
              <a:rPr lang="en-GB" dirty="0"/>
              <a:t>model</a:t>
            </a:r>
          </a:p>
          <a:p>
            <a:r>
              <a:rPr lang="en-GB" dirty="0"/>
              <a:t>Coach may overlook valuable hunch in pursuance of model </a:t>
            </a:r>
          </a:p>
          <a:p>
            <a:pPr marL="0" indent="0">
              <a:buNone/>
            </a:pPr>
            <a:r>
              <a:rPr lang="en-GB" dirty="0"/>
              <a:t>		</a:t>
            </a:r>
            <a:r>
              <a:rPr lang="en-GB" dirty="0" smtClean="0"/>
              <a:t>		</a:t>
            </a:r>
            <a:r>
              <a:rPr lang="en-GB" sz="2800" dirty="0" smtClean="0"/>
              <a:t>Adapted </a:t>
            </a:r>
            <a:r>
              <a:rPr lang="en-GB" sz="2800" dirty="0"/>
              <a:t>from Connor and </a:t>
            </a:r>
            <a:r>
              <a:rPr lang="en-GB" sz="2800" dirty="0" err="1"/>
              <a:t>Pokora</a:t>
            </a:r>
            <a:r>
              <a:rPr lang="en-GB" sz="2800" dirty="0"/>
              <a:t> (2012)</a:t>
            </a:r>
          </a:p>
        </p:txBody>
      </p:sp>
    </p:spTree>
    <p:extLst>
      <p:ext uri="{BB962C8B-B14F-4D97-AF65-F5344CB8AC3E}">
        <p14:creationId xmlns:p14="http://schemas.microsoft.com/office/powerpoint/2010/main" val="859094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GB" altLang="en-US"/>
              <a:t>Coaching opportunities</a:t>
            </a:r>
            <a:endParaRPr lang="en-US" altLang="en-US"/>
          </a:p>
        </p:txBody>
      </p:sp>
      <p:sp>
        <p:nvSpPr>
          <p:cNvPr id="19459" name="Rectangle 3"/>
          <p:cNvSpPr>
            <a:spLocks noGrp="1" noChangeArrowheads="1"/>
          </p:cNvSpPr>
          <p:nvPr>
            <p:ph type="body" idx="1"/>
          </p:nvPr>
        </p:nvSpPr>
        <p:spPr/>
        <p:txBody>
          <a:bodyPr/>
          <a:lstStyle/>
          <a:p>
            <a:pPr>
              <a:lnSpc>
                <a:spcPct val="80000"/>
              </a:lnSpc>
            </a:pPr>
            <a:r>
              <a:rPr lang="en-US" altLang="en-US" sz="2800" dirty="0"/>
              <a:t>delegation</a:t>
            </a:r>
          </a:p>
          <a:p>
            <a:pPr>
              <a:lnSpc>
                <a:spcPct val="80000"/>
              </a:lnSpc>
            </a:pPr>
            <a:r>
              <a:rPr lang="en-US" altLang="en-US" sz="2800" dirty="0"/>
              <a:t>addressing underperformance </a:t>
            </a:r>
          </a:p>
          <a:p>
            <a:pPr>
              <a:lnSpc>
                <a:spcPct val="80000"/>
              </a:lnSpc>
            </a:pPr>
            <a:r>
              <a:rPr lang="en-US" altLang="en-US" sz="2800" dirty="0"/>
              <a:t>project work</a:t>
            </a:r>
          </a:p>
          <a:p>
            <a:pPr>
              <a:lnSpc>
                <a:spcPct val="80000"/>
              </a:lnSpc>
            </a:pPr>
            <a:r>
              <a:rPr lang="en-US" altLang="en-US" sz="2800" dirty="0" err="1"/>
              <a:t>deputising</a:t>
            </a:r>
            <a:endParaRPr lang="en-US" altLang="en-US" sz="2800" dirty="0"/>
          </a:p>
          <a:p>
            <a:pPr>
              <a:lnSpc>
                <a:spcPct val="80000"/>
              </a:lnSpc>
            </a:pPr>
            <a:r>
              <a:rPr lang="en-US" altLang="en-US" sz="2800" dirty="0"/>
              <a:t>problem solving</a:t>
            </a:r>
          </a:p>
          <a:p>
            <a:pPr>
              <a:lnSpc>
                <a:spcPct val="80000"/>
              </a:lnSpc>
            </a:pPr>
            <a:r>
              <a:rPr lang="en-US" altLang="en-US" sz="2800" dirty="0"/>
              <a:t>changes to operating processes, procedures or systems</a:t>
            </a:r>
          </a:p>
          <a:p>
            <a:pPr>
              <a:lnSpc>
                <a:spcPct val="80000"/>
              </a:lnSpc>
            </a:pPr>
            <a:r>
              <a:rPr lang="en-US" altLang="en-US" sz="2800" dirty="0"/>
              <a:t>change of responsibilities</a:t>
            </a:r>
          </a:p>
          <a:p>
            <a:pPr>
              <a:lnSpc>
                <a:spcPct val="80000"/>
              </a:lnSpc>
            </a:pPr>
            <a:r>
              <a:rPr lang="en-US" altLang="en-US" sz="2800" dirty="0"/>
              <a:t>application of learning before and after attending a training course</a:t>
            </a:r>
          </a:p>
        </p:txBody>
      </p:sp>
    </p:spTree>
    <p:extLst>
      <p:ext uri="{BB962C8B-B14F-4D97-AF65-F5344CB8AC3E}">
        <p14:creationId xmlns:p14="http://schemas.microsoft.com/office/powerpoint/2010/main" val="23952436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GB" altLang="en-US" dirty="0"/>
              <a:t>The role of the </a:t>
            </a:r>
            <a:r>
              <a:rPr lang="en-GB" altLang="en-US" dirty="0" smtClean="0"/>
              <a:t>workplace mentor </a:t>
            </a:r>
            <a:r>
              <a:rPr lang="en-GB" altLang="en-US" dirty="0"/>
              <a:t>is:</a:t>
            </a:r>
            <a:endParaRPr lang="en-US" altLang="en-US" dirty="0"/>
          </a:p>
        </p:txBody>
      </p:sp>
      <p:sp>
        <p:nvSpPr>
          <p:cNvPr id="28675" name="Rectangle 3"/>
          <p:cNvSpPr>
            <a:spLocks noGrp="1" noChangeArrowheads="1"/>
          </p:cNvSpPr>
          <p:nvPr>
            <p:ph type="body" idx="1"/>
          </p:nvPr>
        </p:nvSpPr>
        <p:spPr/>
        <p:txBody>
          <a:bodyPr>
            <a:normAutofit/>
          </a:bodyPr>
          <a:lstStyle/>
          <a:p>
            <a:r>
              <a:rPr lang="en-US" sz="2400" dirty="0"/>
              <a:t>to provide a wider perspective</a:t>
            </a:r>
          </a:p>
          <a:p>
            <a:r>
              <a:rPr lang="en-US" sz="2400" dirty="0"/>
              <a:t>to offer friendship</a:t>
            </a:r>
          </a:p>
          <a:p>
            <a:r>
              <a:rPr lang="en-US" sz="2400" dirty="0"/>
              <a:t>to give an objective, impartial opinion</a:t>
            </a:r>
          </a:p>
          <a:p>
            <a:r>
              <a:rPr lang="en-US" sz="2400" dirty="0"/>
              <a:t>to provide support and encouragement</a:t>
            </a:r>
          </a:p>
          <a:p>
            <a:r>
              <a:rPr lang="en-US" sz="2400" dirty="0"/>
              <a:t>to build confidence</a:t>
            </a:r>
          </a:p>
          <a:p>
            <a:r>
              <a:rPr lang="en-US" sz="2400" dirty="0"/>
              <a:t>to act as a sounding board for ideas</a:t>
            </a:r>
          </a:p>
          <a:p>
            <a:r>
              <a:rPr lang="en-US" sz="2400" dirty="0"/>
              <a:t>to act as a role model</a:t>
            </a:r>
          </a:p>
          <a:p>
            <a:r>
              <a:rPr lang="en-US" sz="2400" dirty="0"/>
              <a:t>to assist with networking/making contacts/introductions</a:t>
            </a:r>
          </a:p>
          <a:p>
            <a:pPr marL="0" indent="0">
              <a:buNone/>
            </a:pPr>
            <a:r>
              <a:rPr lang="en-US" sz="2400" dirty="0"/>
              <a:t> </a:t>
            </a:r>
          </a:p>
        </p:txBody>
      </p:sp>
    </p:spTree>
    <p:extLst>
      <p:ext uri="{BB962C8B-B14F-4D97-AF65-F5344CB8AC3E}">
        <p14:creationId xmlns:p14="http://schemas.microsoft.com/office/powerpoint/2010/main" val="42312151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Opportunities for Mentoring</a:t>
            </a:r>
            <a:endParaRPr lang="en-US" dirty="0"/>
          </a:p>
        </p:txBody>
      </p:sp>
      <p:graphicFrame>
        <p:nvGraphicFramePr>
          <p:cNvPr id="4" name="Content Placeholder 3"/>
          <p:cNvGraphicFramePr>
            <a:graphicFrameLocks noGrp="1"/>
          </p:cNvGraphicFramePr>
          <p:nvPr>
            <p:ph idx="1"/>
            <p:extLst/>
          </p:nvPr>
        </p:nvGraphicFramePr>
        <p:xfrm>
          <a:off x="2174788" y="1664041"/>
          <a:ext cx="8097796" cy="3583464"/>
        </p:xfrm>
        <a:graphic>
          <a:graphicData uri="http://schemas.openxmlformats.org/drawingml/2006/table">
            <a:tbl>
              <a:tblPr firstRow="1" firstCol="1" bandRow="1">
                <a:tableStyleId>{5C22544A-7EE6-4342-B048-85BDC9FD1C3A}</a:tableStyleId>
              </a:tblPr>
              <a:tblGrid>
                <a:gridCol w="4048898">
                  <a:extLst>
                    <a:ext uri="{9D8B030D-6E8A-4147-A177-3AD203B41FA5}">
                      <a16:colId xmlns:a16="http://schemas.microsoft.com/office/drawing/2014/main" val="20000"/>
                    </a:ext>
                  </a:extLst>
                </a:gridCol>
                <a:gridCol w="4048898">
                  <a:extLst>
                    <a:ext uri="{9D8B030D-6E8A-4147-A177-3AD203B41FA5}">
                      <a16:colId xmlns:a16="http://schemas.microsoft.com/office/drawing/2014/main" val="20001"/>
                    </a:ext>
                  </a:extLst>
                </a:gridCol>
              </a:tblGrid>
              <a:tr h="255962">
                <a:tc>
                  <a:txBody>
                    <a:bodyPr/>
                    <a:lstStyle/>
                    <a:p>
                      <a:pPr marL="0" marR="0" algn="l">
                        <a:spcBef>
                          <a:spcPts val="0"/>
                        </a:spcBef>
                        <a:spcAft>
                          <a:spcPts val="0"/>
                        </a:spcAft>
                      </a:pPr>
                      <a:r>
                        <a:rPr lang="en-US" sz="1300" dirty="0">
                          <a:effectLst/>
                        </a:rPr>
                        <a:t>Context</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Purpose</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0"/>
                  </a:ext>
                </a:extLst>
              </a:tr>
              <a:tr h="255962">
                <a:tc>
                  <a:txBody>
                    <a:bodyPr/>
                    <a:lstStyle/>
                    <a:p>
                      <a:pPr marL="0" marR="0" algn="l">
                        <a:spcBef>
                          <a:spcPts val="0"/>
                        </a:spcBef>
                        <a:spcAft>
                          <a:spcPts val="0"/>
                        </a:spcAft>
                      </a:pPr>
                      <a:r>
                        <a:rPr lang="en-US" sz="1300">
                          <a:effectLst/>
                        </a:rPr>
                        <a:t>Induction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dirty="0">
                          <a:effectLst/>
                        </a:rPr>
                        <a:t>Helps people get up to speed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1"/>
                  </a:ext>
                </a:extLst>
              </a:tr>
              <a:tr h="255962">
                <a:tc>
                  <a:txBody>
                    <a:bodyPr/>
                    <a:lstStyle/>
                    <a:p>
                      <a:pPr marL="0" marR="0" algn="l">
                        <a:spcBef>
                          <a:spcPts val="0"/>
                        </a:spcBef>
                        <a:spcAft>
                          <a:spcPts val="0"/>
                        </a:spcAft>
                      </a:pPr>
                      <a:r>
                        <a:rPr lang="en-US" sz="1300">
                          <a:effectLst/>
                        </a:rPr>
                        <a:t>Support for development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Ensures effective learning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2"/>
                  </a:ext>
                </a:extLst>
              </a:tr>
              <a:tr h="511923">
                <a:tc>
                  <a:txBody>
                    <a:bodyPr/>
                    <a:lstStyle/>
                    <a:p>
                      <a:pPr marL="0" marR="0" algn="l">
                        <a:spcBef>
                          <a:spcPts val="0"/>
                        </a:spcBef>
                        <a:spcAft>
                          <a:spcPts val="0"/>
                        </a:spcAft>
                      </a:pPr>
                      <a:r>
                        <a:rPr lang="en-US" sz="1300">
                          <a:effectLst/>
                        </a:rPr>
                        <a:t>Career progression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Assist in identifying and supporting potential talent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3"/>
                  </a:ext>
                </a:extLst>
              </a:tr>
              <a:tr h="511923">
                <a:tc>
                  <a:txBody>
                    <a:bodyPr/>
                    <a:lstStyle/>
                    <a:p>
                      <a:pPr marL="0" marR="0" algn="l">
                        <a:spcBef>
                          <a:spcPts val="0"/>
                        </a:spcBef>
                        <a:spcAft>
                          <a:spcPts val="0"/>
                        </a:spcAft>
                      </a:pPr>
                      <a:r>
                        <a:rPr lang="en-US" sz="1300">
                          <a:effectLst/>
                        </a:rPr>
                        <a:t>On the job learning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To enhance job related knowledge and skills for the present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4"/>
                  </a:ext>
                </a:extLst>
              </a:tr>
              <a:tr h="511923">
                <a:tc>
                  <a:txBody>
                    <a:bodyPr/>
                    <a:lstStyle/>
                    <a:p>
                      <a:pPr marL="0" marR="0" algn="l">
                        <a:spcBef>
                          <a:spcPts val="0"/>
                        </a:spcBef>
                        <a:spcAft>
                          <a:spcPts val="0"/>
                        </a:spcAft>
                      </a:pPr>
                      <a:r>
                        <a:rPr lang="en-US" sz="1300">
                          <a:effectLst/>
                        </a:rPr>
                        <a:t>Equal opportunity programmes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To ensure proper integration and fairness of treatment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5"/>
                  </a:ext>
                </a:extLst>
              </a:tr>
              <a:tr h="511923">
                <a:tc>
                  <a:txBody>
                    <a:bodyPr/>
                    <a:lstStyle/>
                    <a:p>
                      <a:pPr marL="0" marR="0" algn="l">
                        <a:spcBef>
                          <a:spcPts val="0"/>
                        </a:spcBef>
                        <a:spcAft>
                          <a:spcPts val="0"/>
                        </a:spcAft>
                      </a:pPr>
                      <a:r>
                        <a:rPr lang="en-US" sz="1300">
                          <a:effectLst/>
                        </a:rPr>
                        <a:t>Redundancy and outplacement</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To assist individual in managing the difficult transition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6"/>
                  </a:ext>
                </a:extLst>
              </a:tr>
              <a:tr h="255962">
                <a:tc>
                  <a:txBody>
                    <a:bodyPr/>
                    <a:lstStyle/>
                    <a:p>
                      <a:pPr marL="0" marR="0" algn="l">
                        <a:spcBef>
                          <a:spcPts val="0"/>
                        </a:spcBef>
                        <a:spcAft>
                          <a:spcPts val="0"/>
                        </a:spcAft>
                      </a:pPr>
                      <a:r>
                        <a:rPr lang="en-US" sz="1300">
                          <a:effectLst/>
                        </a:rPr>
                        <a:t>New projects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Help rapid assimilation and delivery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7"/>
                  </a:ext>
                </a:extLst>
              </a:tr>
              <a:tr h="255962">
                <a:tc>
                  <a:txBody>
                    <a:bodyPr/>
                    <a:lstStyle/>
                    <a:p>
                      <a:pPr marL="0" marR="0" algn="l">
                        <a:spcBef>
                          <a:spcPts val="0"/>
                        </a:spcBef>
                        <a:spcAft>
                          <a:spcPts val="0"/>
                        </a:spcAft>
                      </a:pPr>
                      <a:r>
                        <a:rPr lang="en-US" sz="1300">
                          <a:effectLst/>
                        </a:rPr>
                        <a:t>New job transition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a:effectLst/>
                        </a:rPr>
                        <a:t>Helps employee adjust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8"/>
                  </a:ext>
                </a:extLst>
              </a:tr>
              <a:tr h="255962">
                <a:tc>
                  <a:txBody>
                    <a:bodyPr/>
                    <a:lstStyle/>
                    <a:p>
                      <a:pPr marL="0" marR="0" algn="l">
                        <a:spcBef>
                          <a:spcPts val="0"/>
                        </a:spcBef>
                        <a:spcAft>
                          <a:spcPts val="0"/>
                        </a:spcAft>
                      </a:pPr>
                      <a:r>
                        <a:rPr lang="en-US" sz="1300">
                          <a:effectLst/>
                        </a:rPr>
                        <a:t>Within change programmes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l">
                        <a:spcBef>
                          <a:spcPts val="0"/>
                        </a:spcBef>
                        <a:spcAft>
                          <a:spcPts val="0"/>
                        </a:spcAft>
                      </a:pPr>
                      <a:r>
                        <a:rPr lang="en-US" sz="1300" dirty="0">
                          <a:effectLst/>
                        </a:rPr>
                        <a:t>To help people adjust to change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14653981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Alred’s</a:t>
            </a:r>
            <a:r>
              <a:rPr lang="en-GB" dirty="0" smtClean="0"/>
              <a:t> Model</a:t>
            </a:r>
            <a:endParaRPr lang="en-US" dirty="0"/>
          </a:p>
        </p:txBody>
      </p:sp>
      <p:sp>
        <p:nvSpPr>
          <p:cNvPr id="3" name="Content Placeholder 2"/>
          <p:cNvSpPr>
            <a:spLocks noGrp="1"/>
          </p:cNvSpPr>
          <p:nvPr>
            <p:ph idx="1"/>
          </p:nvPr>
        </p:nvSpPr>
        <p:spPr/>
        <p:txBody>
          <a:bodyPr>
            <a:normAutofit/>
          </a:bodyPr>
          <a:lstStyle/>
          <a:p>
            <a:pPr lvl="0"/>
            <a:r>
              <a:rPr lang="en-US" dirty="0" smtClean="0"/>
              <a:t>Exploration </a:t>
            </a:r>
          </a:p>
          <a:p>
            <a:pPr lvl="0"/>
            <a:endParaRPr lang="en-US" dirty="0" smtClean="0"/>
          </a:p>
          <a:p>
            <a:pPr lvl="0"/>
            <a:r>
              <a:rPr lang="en-US" dirty="0" smtClean="0"/>
              <a:t>New understanding</a:t>
            </a:r>
          </a:p>
          <a:p>
            <a:pPr marL="0" lvl="0" indent="0">
              <a:buNone/>
            </a:pPr>
            <a:r>
              <a:rPr lang="en-US" dirty="0" smtClean="0"/>
              <a:t> </a:t>
            </a:r>
            <a:endParaRPr lang="en-US" dirty="0"/>
          </a:p>
          <a:p>
            <a:pPr lvl="0"/>
            <a:r>
              <a:rPr lang="en-US" dirty="0" smtClean="0"/>
              <a:t>Action planning </a:t>
            </a:r>
            <a:endParaRPr lang="en-US" dirty="0"/>
          </a:p>
          <a:p>
            <a:pPr marL="0" indent="0">
              <a:buNone/>
            </a:pPr>
            <a:r>
              <a:rPr lang="en-US" dirty="0" smtClean="0"/>
              <a:t>								</a:t>
            </a:r>
            <a:r>
              <a:rPr lang="en-US" dirty="0" err="1" smtClean="0"/>
              <a:t>Alred</a:t>
            </a:r>
            <a:r>
              <a:rPr lang="en-US" dirty="0" smtClean="0"/>
              <a:t> </a:t>
            </a:r>
            <a:r>
              <a:rPr lang="en-US" dirty="0"/>
              <a:t>et al</a:t>
            </a:r>
          </a:p>
          <a:p>
            <a:endParaRPr lang="en-US" dirty="0"/>
          </a:p>
        </p:txBody>
      </p:sp>
    </p:spTree>
    <p:extLst>
      <p:ext uri="{BB962C8B-B14F-4D97-AF65-F5344CB8AC3E}">
        <p14:creationId xmlns:p14="http://schemas.microsoft.com/office/powerpoint/2010/main" val="21072757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normAutofit/>
          </a:bodyPr>
          <a:lstStyle/>
          <a:p>
            <a:r>
              <a:rPr lang="en-GB" altLang="en-US" dirty="0" smtClean="0"/>
              <a:t>Clutterbuck’s Developmental Mentoring Model</a:t>
            </a:r>
            <a:endParaRPr lang="en-US" altLang="en-US" dirty="0"/>
          </a:p>
        </p:txBody>
      </p:sp>
      <p:sp>
        <p:nvSpPr>
          <p:cNvPr id="20483" name="Line 3"/>
          <p:cNvSpPr>
            <a:spLocks noChangeShapeType="1"/>
          </p:cNvSpPr>
          <p:nvPr/>
        </p:nvSpPr>
        <p:spPr bwMode="auto">
          <a:xfrm>
            <a:off x="6024563" y="1557339"/>
            <a:ext cx="0" cy="4535487"/>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4" name="Line 4"/>
          <p:cNvSpPr>
            <a:spLocks noChangeShapeType="1"/>
          </p:cNvSpPr>
          <p:nvPr/>
        </p:nvSpPr>
        <p:spPr bwMode="auto">
          <a:xfrm>
            <a:off x="3648076" y="3716338"/>
            <a:ext cx="4824413"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0485" name="Text Box 5"/>
          <p:cNvSpPr txBox="1">
            <a:spLocks noChangeArrowheads="1"/>
          </p:cNvSpPr>
          <p:nvPr/>
        </p:nvSpPr>
        <p:spPr bwMode="auto">
          <a:xfrm>
            <a:off x="2979738" y="1576388"/>
            <a:ext cx="1149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GB" altLang="en-US"/>
              <a:t>Coaching</a:t>
            </a:r>
            <a:endParaRPr lang="en-US" altLang="en-US"/>
          </a:p>
        </p:txBody>
      </p:sp>
      <p:sp>
        <p:nvSpPr>
          <p:cNvPr id="20486" name="Text Box 6"/>
          <p:cNvSpPr txBox="1">
            <a:spLocks noChangeArrowheads="1"/>
          </p:cNvSpPr>
          <p:nvPr/>
        </p:nvSpPr>
        <p:spPr bwMode="auto">
          <a:xfrm>
            <a:off x="7967663" y="1557338"/>
            <a:ext cx="9715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GB" altLang="en-US"/>
              <a:t>Guiding</a:t>
            </a:r>
            <a:endParaRPr lang="en-US" altLang="en-US"/>
          </a:p>
        </p:txBody>
      </p:sp>
      <p:sp>
        <p:nvSpPr>
          <p:cNvPr id="20487" name="Text Box 7"/>
          <p:cNvSpPr txBox="1">
            <a:spLocks noChangeArrowheads="1"/>
          </p:cNvSpPr>
          <p:nvPr/>
        </p:nvSpPr>
        <p:spPr bwMode="auto">
          <a:xfrm>
            <a:off x="2908300" y="5105401"/>
            <a:ext cx="13271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GB" altLang="en-US"/>
              <a:t>Networking</a:t>
            </a:r>
            <a:endParaRPr lang="en-US" altLang="en-US"/>
          </a:p>
        </p:txBody>
      </p:sp>
      <p:sp>
        <p:nvSpPr>
          <p:cNvPr id="20488" name="Text Box 8"/>
          <p:cNvSpPr txBox="1">
            <a:spLocks noChangeArrowheads="1"/>
          </p:cNvSpPr>
          <p:nvPr/>
        </p:nvSpPr>
        <p:spPr bwMode="auto">
          <a:xfrm>
            <a:off x="8112125" y="5157788"/>
            <a:ext cx="1377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1" hangingPunct="1"/>
            <a:r>
              <a:rPr lang="en-GB" altLang="en-US"/>
              <a:t>Counselling</a:t>
            </a:r>
            <a:endParaRPr lang="en-US" altLang="en-US"/>
          </a:p>
        </p:txBody>
      </p:sp>
    </p:spTree>
    <p:extLst>
      <p:ext uri="{BB962C8B-B14F-4D97-AF65-F5344CB8AC3E}">
        <p14:creationId xmlns:p14="http://schemas.microsoft.com/office/powerpoint/2010/main" val="22293797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fade">
                                      <p:cBhvr>
                                        <p:cTn id="7" dur="768" decel="100000"/>
                                        <p:tgtEl>
                                          <p:spTgt spid="20482"/>
                                        </p:tgtEl>
                                      </p:cBhvr>
                                    </p:animEffect>
                                    <p:animScale>
                                      <p:cBhvr>
                                        <p:cTn id="8" dur="768" decel="100000"/>
                                        <p:tgtEl>
                                          <p:spTgt spid="20482"/>
                                        </p:tgtEl>
                                      </p:cBhvr>
                                      <p:from x="10000" y="10000"/>
                                      <p:to x="200000" y="450000"/>
                                    </p:animScale>
                                    <p:animScale>
                                      <p:cBhvr>
                                        <p:cTn id="9" dur="1230" accel="100000" fill="hold">
                                          <p:stCondLst>
                                            <p:cond delay="768"/>
                                          </p:stCondLst>
                                        </p:cTn>
                                        <p:tgtEl>
                                          <p:spTgt spid="20482"/>
                                        </p:tgtEl>
                                      </p:cBhvr>
                                      <p:from x="200000" y="450000"/>
                                      <p:to x="100000" y="100000"/>
                                    </p:animScale>
                                    <p:set>
                                      <p:cBhvr>
                                        <p:cTn id="10" dur="768" fill="hold"/>
                                        <p:tgtEl>
                                          <p:spTgt spid="20482"/>
                                        </p:tgtEl>
                                        <p:attrNameLst>
                                          <p:attrName>ppt_x</p:attrName>
                                        </p:attrNameLst>
                                      </p:cBhvr>
                                      <p:to>
                                        <p:strVal val="(0.5)"/>
                                      </p:to>
                                    </p:set>
                                    <p:anim from="(0.5)" to="(#ppt_x)" calcmode="lin" valueType="num">
                                      <p:cBhvr>
                                        <p:cTn id="11" dur="1230" accel="100000" fill="hold">
                                          <p:stCondLst>
                                            <p:cond delay="768"/>
                                          </p:stCondLst>
                                        </p:cTn>
                                        <p:tgtEl>
                                          <p:spTgt spid="20482"/>
                                        </p:tgtEl>
                                        <p:attrNameLst>
                                          <p:attrName>ppt_x</p:attrName>
                                        </p:attrNameLst>
                                      </p:cBhvr>
                                    </p:anim>
                                    <p:set>
                                      <p:cBhvr>
                                        <p:cTn id="12" dur="768" fill="hold"/>
                                        <p:tgtEl>
                                          <p:spTgt spid="20482"/>
                                        </p:tgtEl>
                                        <p:attrNameLst>
                                          <p:attrName>ppt_y</p:attrName>
                                        </p:attrNameLst>
                                      </p:cBhvr>
                                      <p:to>
                                        <p:strVal val="(#ppt_y+0.4)"/>
                                      </p:to>
                                    </p:set>
                                    <p:anim from="(#ppt_y+0.4)" to="(#ppt_y)" calcmode="lin" valueType="num">
                                      <p:cBhvr>
                                        <p:cTn id="13" dur="1230" accel="100000" fill="hold">
                                          <p:stCondLst>
                                            <p:cond delay="768"/>
                                          </p:stCondLst>
                                        </p:cTn>
                                        <p:tgtEl>
                                          <p:spTgt spid="20482"/>
                                        </p:tgtEl>
                                        <p:attrNameLst>
                                          <p:attrName>ppt_y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796908"/>
          </a:xfrm>
        </p:spPr>
        <p:txBody>
          <a:bodyPr>
            <a:normAutofit/>
          </a:bodyPr>
          <a:lstStyle/>
          <a:p>
            <a:r>
              <a:rPr lang="en-GB" dirty="0"/>
              <a:t>The Generic mentoring process</a:t>
            </a:r>
          </a:p>
        </p:txBody>
      </p:sp>
      <p:graphicFrame>
        <p:nvGraphicFramePr>
          <p:cNvPr id="4" name="Content Placeholder 3"/>
          <p:cNvGraphicFramePr>
            <a:graphicFrameLocks noGrp="1"/>
          </p:cNvGraphicFramePr>
          <p:nvPr>
            <p:ph idx="1"/>
            <p:extLst/>
          </p:nvPr>
        </p:nvGraphicFramePr>
        <p:xfrm>
          <a:off x="2152650" y="1214423"/>
          <a:ext cx="7801002" cy="395357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7389845" y="5708160"/>
            <a:ext cx="416145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err="1">
                <a:ln>
                  <a:noFill/>
                </a:ln>
                <a:solidFill>
                  <a:prstClr val="black"/>
                </a:solidFill>
                <a:effectLst/>
                <a:uLnTx/>
                <a:uFillTx/>
                <a:latin typeface="Myriad Pro"/>
                <a:ea typeface="+mn-ea"/>
                <a:cs typeface="+mn-cs"/>
              </a:rPr>
              <a:t>Parsloe</a:t>
            </a:r>
            <a:r>
              <a:rPr kumimoji="0" lang="en-GB" sz="2400" b="0" i="0" u="none" strike="noStrike" kern="1200" cap="none" spc="0" normalizeH="0" baseline="0" noProof="0" dirty="0">
                <a:ln>
                  <a:noFill/>
                </a:ln>
                <a:solidFill>
                  <a:prstClr val="black"/>
                </a:solidFill>
                <a:effectLst/>
                <a:uLnTx/>
                <a:uFillTx/>
                <a:latin typeface="Myriad Pro"/>
                <a:ea typeface="+mn-ea"/>
                <a:cs typeface="+mn-cs"/>
              </a:rPr>
              <a:t> and </a:t>
            </a:r>
            <a:r>
              <a:rPr kumimoji="0" lang="en-GB" sz="2400" b="0" i="0" u="none" strike="noStrike" kern="1200" cap="none" spc="0" normalizeH="0" baseline="0" noProof="0" dirty="0" err="1" smtClean="0">
                <a:ln>
                  <a:noFill/>
                </a:ln>
                <a:solidFill>
                  <a:prstClr val="black"/>
                </a:solidFill>
                <a:effectLst/>
                <a:uLnTx/>
                <a:uFillTx/>
                <a:latin typeface="Myriad Pro"/>
                <a:ea typeface="+mn-ea"/>
                <a:cs typeface="+mn-cs"/>
              </a:rPr>
              <a:t>Leedham</a:t>
            </a:r>
            <a:r>
              <a:rPr kumimoji="0" lang="en-GB" sz="2400" b="0" i="0" u="none" strike="noStrike" kern="1200" cap="none" spc="0" normalizeH="0" baseline="0" noProof="0" dirty="0" smtClean="0">
                <a:ln>
                  <a:noFill/>
                </a:ln>
                <a:solidFill>
                  <a:prstClr val="black"/>
                </a:solidFill>
                <a:effectLst/>
                <a:uLnTx/>
                <a:uFillTx/>
                <a:latin typeface="Myriad Pro"/>
                <a:ea typeface="+mn-ea"/>
                <a:cs typeface="+mn-cs"/>
              </a:rPr>
              <a:t> 2009</a:t>
            </a:r>
            <a:endParaRPr kumimoji="0" lang="en-GB" sz="240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1494745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83416"/>
            <a:ext cx="8964488" cy="994172"/>
          </a:xfrm>
        </p:spPr>
        <p:txBody>
          <a:bodyPr>
            <a:normAutofit/>
          </a:bodyPr>
          <a:lstStyle/>
          <a:p>
            <a:r>
              <a:rPr lang="en-GB" dirty="0"/>
              <a:t>Corporate and qualification mentoring </a:t>
            </a:r>
          </a:p>
        </p:txBody>
      </p:sp>
      <p:graphicFrame>
        <p:nvGraphicFramePr>
          <p:cNvPr id="4" name="Content Placeholder 3"/>
          <p:cNvGraphicFramePr>
            <a:graphicFrameLocks noGrp="1"/>
          </p:cNvGraphicFramePr>
          <p:nvPr>
            <p:ph idx="1"/>
            <p:extLst/>
          </p:nvPr>
        </p:nvGraphicFramePr>
        <p:xfrm>
          <a:off x="2181129" y="1551178"/>
          <a:ext cx="7886700" cy="3263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8180810" y="6129984"/>
            <a:ext cx="3575761" cy="400110"/>
          </a:xfrm>
          <a:prstGeom prst="rect">
            <a:avLst/>
          </a:prstGeom>
          <a:noFill/>
        </p:spPr>
        <p:txBody>
          <a:bodyPr wrap="square" rtlCol="0">
            <a:spAutoFit/>
          </a:bodyPr>
          <a:lstStyle/>
          <a:p>
            <a:r>
              <a:rPr lang="en-GB" sz="2000" dirty="0" err="1">
                <a:solidFill>
                  <a:prstClr val="black"/>
                </a:solidFill>
              </a:rPr>
              <a:t>Parsloe</a:t>
            </a:r>
            <a:r>
              <a:rPr lang="en-GB" sz="2000" dirty="0">
                <a:solidFill>
                  <a:prstClr val="black"/>
                </a:solidFill>
              </a:rPr>
              <a:t> and </a:t>
            </a:r>
            <a:r>
              <a:rPr lang="en-GB" sz="2000" dirty="0" err="1" smtClean="0">
                <a:solidFill>
                  <a:prstClr val="black"/>
                </a:solidFill>
              </a:rPr>
              <a:t>Leedham</a:t>
            </a:r>
            <a:r>
              <a:rPr lang="en-GB" sz="2000" dirty="0" smtClean="0">
                <a:solidFill>
                  <a:prstClr val="black"/>
                </a:solidFill>
              </a:rPr>
              <a:t> 2009</a:t>
            </a:r>
            <a:endParaRPr lang="en-GB" sz="2000" dirty="0">
              <a:solidFill>
                <a:prstClr val="black"/>
              </a:solidFill>
            </a:endParaRPr>
          </a:p>
        </p:txBody>
      </p:sp>
      <p:pic>
        <p:nvPicPr>
          <p:cNvPr id="6" name="Picture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210737" y="1077589"/>
            <a:ext cx="1203404" cy="1537683"/>
          </a:xfrm>
          <a:prstGeom prst="rect">
            <a:avLst/>
          </a:prstGeom>
        </p:spPr>
      </p:pic>
      <p:pic>
        <p:nvPicPr>
          <p:cNvPr id="7" name="Pictur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572098" y="4920460"/>
            <a:ext cx="1104762" cy="1209524"/>
          </a:xfrm>
          <a:prstGeom prst="rect">
            <a:avLst/>
          </a:prstGeom>
        </p:spPr>
      </p:pic>
      <p:pic>
        <p:nvPicPr>
          <p:cNvPr id="8" name="Picture 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775521" y="2815353"/>
            <a:ext cx="2143125" cy="1428750"/>
          </a:xfrm>
          <a:prstGeom prst="rect">
            <a:avLst/>
          </a:prstGeom>
        </p:spPr>
      </p:pic>
      <p:pic>
        <p:nvPicPr>
          <p:cNvPr id="9" name="Picture 8"/>
          <p:cNvPicPr>
            <a:picLocks noChangeAspect="1"/>
          </p:cNvPicPr>
          <p:nvPr/>
        </p:nvPicPr>
        <p:blipFill>
          <a:blip r:embed="rId11"/>
          <a:stretch>
            <a:fillRect/>
          </a:stretch>
        </p:blipFill>
        <p:spPr>
          <a:xfrm>
            <a:off x="8442864" y="2815353"/>
            <a:ext cx="1843088" cy="1350169"/>
          </a:xfrm>
          <a:prstGeom prst="rect">
            <a:avLst/>
          </a:prstGeom>
        </p:spPr>
      </p:pic>
    </p:spTree>
    <p:extLst>
      <p:ext uri="{BB962C8B-B14F-4D97-AF65-F5344CB8AC3E}">
        <p14:creationId xmlns:p14="http://schemas.microsoft.com/office/powerpoint/2010/main" val="4264143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113</TotalTime>
  <Words>908</Words>
  <Application>Microsoft Office PowerPoint</Application>
  <PresentationFormat>Widescreen</PresentationFormat>
  <Paragraphs>183</Paragraphs>
  <Slides>30</Slides>
  <Notes>6</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30</vt:i4>
      </vt:variant>
    </vt:vector>
  </HeadingPairs>
  <TitlesOfParts>
    <vt:vector size="40" baseType="lpstr">
      <vt:lpstr>Arial</vt:lpstr>
      <vt:lpstr>Calibri</vt:lpstr>
      <vt:lpstr>Calibri Light</vt:lpstr>
      <vt:lpstr>Myriad Pro</vt:lpstr>
      <vt:lpstr>Times New Roman</vt:lpstr>
      <vt:lpstr>Wingdings</vt:lpstr>
      <vt:lpstr>Office Theme</vt:lpstr>
      <vt:lpstr>20140311PresentationUWTSDTemplate</vt:lpstr>
      <vt:lpstr>1_20140311PresentationUWTSDTemplate</vt:lpstr>
      <vt:lpstr>2_20140311PresentationUWTSDTemplate</vt:lpstr>
      <vt:lpstr>Coaching and Mentoring  - Relationships</vt:lpstr>
      <vt:lpstr>Role of the coach</vt:lpstr>
      <vt:lpstr>Relationships</vt:lpstr>
      <vt:lpstr>The four pillars of effective relationships </vt:lpstr>
      <vt:lpstr>Coaching and Mentoring  - key Issues arising</vt:lpstr>
      <vt:lpstr>Key issues </vt:lpstr>
      <vt:lpstr>Positive attitudes</vt:lpstr>
      <vt:lpstr>Practice Pointers</vt:lpstr>
      <vt:lpstr>Ethics</vt:lpstr>
      <vt:lpstr>Diversity</vt:lpstr>
      <vt:lpstr>Coaching models and underpinning theories</vt:lpstr>
      <vt:lpstr>Theories and approaches</vt:lpstr>
      <vt:lpstr>Theoretical approaches (cont.)</vt:lpstr>
      <vt:lpstr>Some other  theories</vt:lpstr>
      <vt:lpstr>Coaching goals and processes</vt:lpstr>
      <vt:lpstr>Why models?</vt:lpstr>
      <vt:lpstr>Popular Models</vt:lpstr>
      <vt:lpstr>PowerPoint Presentation</vt:lpstr>
      <vt:lpstr>STRIDE MODEL</vt:lpstr>
      <vt:lpstr>OSCAR</vt:lpstr>
      <vt:lpstr>CLEAR</vt:lpstr>
      <vt:lpstr>OSKAR</vt:lpstr>
      <vt:lpstr>Possible disadvantages of models</vt:lpstr>
      <vt:lpstr>Coaching opportunities</vt:lpstr>
      <vt:lpstr>The role of the workplace mentor is:</vt:lpstr>
      <vt:lpstr>Opportunities for Mentoring</vt:lpstr>
      <vt:lpstr>Alred’s Model</vt:lpstr>
      <vt:lpstr>Clutterbuck’s Developmental Mentoring Model</vt:lpstr>
      <vt:lpstr>The Generic mentoring process</vt:lpstr>
      <vt:lpstr>Corporate and qualification mentoring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Mair O'connor</dc:creator>
  <cp:lastModifiedBy>Mair O'connor</cp:lastModifiedBy>
  <cp:revision>6</cp:revision>
  <dcterms:created xsi:type="dcterms:W3CDTF">2019-10-01T12:39:18Z</dcterms:created>
  <dcterms:modified xsi:type="dcterms:W3CDTF">2019-10-01T14:32:56Z</dcterms:modified>
</cp:coreProperties>
</file>