
<file path=[Content_Types].xml><?xml version="1.0" encoding="utf-8"?>
<Types xmlns="http://schemas.openxmlformats.org/package/2006/content-types">
  <Default Extension="png" ContentType="image/png"/>
  <Default Extension="m4a" ContentType="audio/mp4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4995" autoAdjust="0"/>
    <p:restoredTop sz="94660"/>
  </p:normalViewPr>
  <p:slideViewPr>
    <p:cSldViewPr snapToGrid="0">
      <p:cViewPr varScale="1">
        <p:scale>
          <a:sx n="63" d="100"/>
          <a:sy n="63" d="100"/>
        </p:scale>
        <p:origin x="804" y="64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E64ECA9-3DE3-C652-372A-D62C50108905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279E76A8-185B-4AC0-F74D-FD688545271B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A950388-A1A8-B5F8-2715-A28C9268932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9BBC3EF-289A-45DB-8131-FE91458B2C06}" type="datetimeFigureOut">
              <a:rPr lang="en-GB" smtClean="0"/>
              <a:t>26/03/2026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CCEDABB-6436-4D1E-2256-D0D9FD09B7C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0C2BC0F-C89A-268D-5010-7678751BBF3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656CB6A-7886-4A8E-8805-C04D16E4626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58742326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D1DA5B8-2938-03AD-B2A9-58D626C746F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CAF3D90-91FA-82E0-C592-61A3018F5D9F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33943DC-FCC3-85BA-5A37-A50DB6E318B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9BBC3EF-289A-45DB-8131-FE91458B2C06}" type="datetimeFigureOut">
              <a:rPr lang="en-GB" smtClean="0"/>
              <a:t>26/03/2026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716AD22-1389-7C89-D55E-6D1F371C68D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AB607B2-6936-1097-EEAE-253170AE66A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656CB6A-7886-4A8E-8805-C04D16E4626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98536005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F89E0E8-1EA7-2B62-4FFC-4201B3DF207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7699C7B1-C89B-C398-C287-1A996AEAA83F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82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82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82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8DAD7E0-ADD5-67E0-74F0-3F9C47780EB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9BBC3EF-289A-45DB-8131-FE91458B2C06}" type="datetimeFigureOut">
              <a:rPr lang="en-GB" smtClean="0"/>
              <a:t>26/03/2026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605F5D1-3B22-4635-F330-B7D325B76F8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CDDAC73-3C1D-5847-80C2-564DF7D18D4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656CB6A-7886-4A8E-8805-C04D16E4626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7819617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D3B12EC-96B0-17A0-00FC-388BF4535B5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BCE0880-32F4-04EC-BDB2-6AEEF903B207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19CE9C13-3640-1301-AF7E-DF5C93F862AF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AD38CCCE-B79B-6865-FF0E-29AAD11BFEC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9BBC3EF-289A-45DB-8131-FE91458B2C06}" type="datetimeFigureOut">
              <a:rPr lang="en-GB" smtClean="0"/>
              <a:t>26/03/2026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2443E8D8-03D9-A2D7-02EE-E1BCA58A307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2373B522-5F0F-C7A5-6380-244BF466083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656CB6A-7886-4A8E-8805-C04D16E4626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1465816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AD7AFEA-2AE4-D0FD-6CA3-74846A5291B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2DBD2595-D687-7B1F-DBC9-8ABE5415104C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9B2C844A-CC29-0CF0-2289-E62E0ACC06A8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6E6A9741-E5EF-EEDC-CF56-B74AB63CD622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3E4A1BF9-722A-127A-AD1C-5F481210F704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185C59C9-F07B-353C-E60B-8CD1B721190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9BBC3EF-289A-45DB-8131-FE91458B2C06}" type="datetimeFigureOut">
              <a:rPr lang="en-GB" smtClean="0"/>
              <a:t>26/03/2026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74B38636-C4DE-1CB8-5CBC-C89AF24D42B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2D65E8B3-7525-69FE-7405-60ACB3BE83E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656CB6A-7886-4A8E-8805-C04D16E4626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2254124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3C4DCD8-E506-11BE-E1DA-BC3C225E291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522570FB-F065-80AE-5BC9-1FE48DD8CB2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9BBC3EF-289A-45DB-8131-FE91458B2C06}" type="datetimeFigureOut">
              <a:rPr lang="en-GB" smtClean="0"/>
              <a:t>26/03/2026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F8CA911B-DD07-3667-B22A-B2DE09877B4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8B475F45-7BE3-257A-CD4D-C1BA0BA61A8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656CB6A-7886-4A8E-8805-C04D16E4626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70775001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F033E503-C6BA-419F-D46D-8796E1CC13C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9BBC3EF-289A-45DB-8131-FE91458B2C06}" type="datetimeFigureOut">
              <a:rPr lang="en-GB" smtClean="0"/>
              <a:t>26/03/2026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3B6C0894-71D6-869F-21E7-10E20B2C4CC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0F74B878-11D8-E604-AA9F-396C122A9F2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656CB6A-7886-4A8E-8805-C04D16E4626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94244553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CAD1F42-77BE-CEDC-232F-E6DF737C904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7A74120-306C-7D6E-09EA-643A2BCEAC9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CA897E3A-2E9A-29CA-5D06-EB3D541F1BE8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3C1AE2ED-0515-3925-1ABD-F5E51EF0490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9BBC3EF-289A-45DB-8131-FE91458B2C06}" type="datetimeFigureOut">
              <a:rPr lang="en-GB" smtClean="0"/>
              <a:t>26/03/2026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69CE1226-B163-45B5-CEEF-EB8EAF4DF8B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8AFC7B8E-BFFD-1B99-55CB-40D9A2132FC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656CB6A-7886-4A8E-8805-C04D16E4626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30124037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EB7E638-9ED5-0F12-FDA6-6E0E88891B9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02BE224C-3306-F28A-A6FE-74C36697E23B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53EDFE85-A23A-FFA2-CF54-72C30AAEF967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1235B032-8B79-51CC-7847-A8CEE008520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9BBC3EF-289A-45DB-8131-FE91458B2C06}" type="datetimeFigureOut">
              <a:rPr lang="en-GB" smtClean="0"/>
              <a:t>26/03/2026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C62AB9CC-5A47-06B3-CCF8-A12BA9D81A8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2128F4E1-5AC9-CCD3-FA59-37FC5DB8703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656CB6A-7886-4A8E-8805-C04D16E4626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6736905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8177B30-CBBD-21A1-EC61-3C00D71597E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A6EE2DAA-6749-517F-75E1-0932B077E8A0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8D37A4F-78CD-9ABC-1DD9-AD323038184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9BBC3EF-289A-45DB-8131-FE91458B2C06}" type="datetimeFigureOut">
              <a:rPr lang="en-GB" smtClean="0"/>
              <a:t>26/03/2026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631F4D3-F5BE-1AC6-CB78-EE94C15708D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897B0C5-D693-1AE2-0D94-8D9E07B93B6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656CB6A-7886-4A8E-8805-C04D16E4626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49377662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C34BEB55-EC08-E820-002D-E86CE5BE24EB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9CA2CA3B-2DBA-28EA-22E2-186946A24495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F601DDE-6927-B160-6538-3CCC7130F48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9BBC3EF-289A-45DB-8131-FE91458B2C06}" type="datetimeFigureOut">
              <a:rPr lang="en-GB" smtClean="0"/>
              <a:t>26/03/2026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26A48B38-BE10-DC6A-0C3C-A439ACB2A9F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7578137-0AFD-984D-9C9D-F5FF1B1F00B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656CB6A-7886-4A8E-8805-C04D16E4626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4130175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F1B42DE1-BE6C-405E-8A74-1B6E8AAA5CD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8EAF3626-171A-6197-0074-0C84478DEEDE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12DFE04-F136-0D3E-8C85-6A2C2F7BB4D8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69BBC3EF-289A-45DB-8131-FE91458B2C06}" type="datetimeFigureOut">
              <a:rPr lang="en-GB" smtClean="0"/>
              <a:t>26/03/2026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D512017-9673-D900-9C67-70AE2AF0FEE6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B02BF1D-6DA2-3E32-1F5C-CABC33426F92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8656CB6A-7886-4A8E-8805-C04D16E4626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9101154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1.xml"/><Relationship Id="rId2" Type="http://schemas.openxmlformats.org/officeDocument/2006/relationships/audio" Target="../media/media1.m4a"/><Relationship Id="rId1" Type="http://schemas.microsoft.com/office/2007/relationships/media" Target="../media/media1.m4a"/><Relationship Id="rId4" Type="http://schemas.openxmlformats.org/officeDocument/2006/relationships/image" Target="../media/image1.png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2.m4a"/><Relationship Id="rId1" Type="http://schemas.microsoft.com/office/2007/relationships/media" Target="../media/media2.m4a"/><Relationship Id="rId4" Type="http://schemas.openxmlformats.org/officeDocument/2006/relationships/image" Target="../media/image1.png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3.m4a"/><Relationship Id="rId1" Type="http://schemas.microsoft.com/office/2007/relationships/media" Target="../media/media3.m4a"/><Relationship Id="rId4" Type="http://schemas.openxmlformats.org/officeDocument/2006/relationships/image" Target="../media/image1.pn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4.m4a"/><Relationship Id="rId1" Type="http://schemas.microsoft.com/office/2007/relationships/media" Target="../media/media4.m4a"/><Relationship Id="rId4" Type="http://schemas.openxmlformats.org/officeDocument/2006/relationships/image" Target="../media/image1.pn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5.m4a"/><Relationship Id="rId1" Type="http://schemas.microsoft.com/office/2007/relationships/media" Target="../media/media5.m4a"/><Relationship Id="rId4" Type="http://schemas.openxmlformats.org/officeDocument/2006/relationships/image" Target="../media/image1.pn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6.m4a"/><Relationship Id="rId1" Type="http://schemas.microsoft.com/office/2007/relationships/media" Target="../media/media6.m4a"/><Relationship Id="rId4" Type="http://schemas.openxmlformats.org/officeDocument/2006/relationships/image" Target="../media/image1.pn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7.m4a"/><Relationship Id="rId1" Type="http://schemas.microsoft.com/office/2007/relationships/media" Target="../media/media7.m4a"/><Relationship Id="rId4" Type="http://schemas.openxmlformats.org/officeDocument/2006/relationships/image" Target="../media/image1.pn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8.m4a"/><Relationship Id="rId1" Type="http://schemas.microsoft.com/office/2007/relationships/media" Target="../media/media8.m4a"/><Relationship Id="rId4" Type="http://schemas.openxmlformats.org/officeDocument/2006/relationships/image" Target="../media/image1.png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9.m4a"/><Relationship Id="rId1" Type="http://schemas.microsoft.com/office/2007/relationships/media" Target="../media/media9.m4a"/><Relationship Id="rId4" Type="http://schemas.openxmlformats.org/officeDocument/2006/relationships/image" Target="../media/image1.png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10.m4a"/><Relationship Id="rId1" Type="http://schemas.microsoft.com/office/2007/relationships/media" Target="../media/media10.m4a"/><Relationship Id="rId4" Type="http://schemas.openxmlformats.org/officeDocument/2006/relationships/image" Target="../media/image1.pn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577D6B2E-37A3-429E-A37C-F30ED6487282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5CEAD642-85CF-4750-8432-7C80C901F001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>
            <a:off x="-11723" y="-1"/>
            <a:ext cx="12225953" cy="6868071"/>
          </a:xfrm>
          <a:prstGeom prst="rect">
            <a:avLst/>
          </a:prstGeom>
          <a:gradFill>
            <a:gsLst>
              <a:gs pos="0">
                <a:srgbClr val="000000"/>
              </a:gs>
              <a:gs pos="100000">
                <a:schemeClr val="accent1">
                  <a:lumMod val="75000"/>
                </a:schemeClr>
              </a:gs>
            </a:gsLst>
            <a:lin ang="4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FA33EEAE-15D5-4119-8C1E-89D943F911EF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441959" y="-3"/>
            <a:ext cx="11772269" cy="6868074"/>
          </a:xfrm>
          <a:prstGeom prst="rect">
            <a:avLst/>
          </a:prstGeom>
          <a:gradFill>
            <a:gsLst>
              <a:gs pos="21000">
                <a:schemeClr val="accent1">
                  <a:lumMod val="50000"/>
                  <a:alpha val="83000"/>
                </a:schemeClr>
              </a:gs>
              <a:gs pos="100000">
                <a:schemeClr val="accent1">
                  <a:alpha val="0"/>
                </a:schemeClr>
              </a:gs>
            </a:gsLst>
            <a:lin ang="8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730D8B3B-9B80-4025-B934-26DC7D7CD231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>
            <a:off x="-15200" y="0"/>
            <a:ext cx="3623374" cy="6868072"/>
          </a:xfrm>
          <a:prstGeom prst="rect">
            <a:avLst/>
          </a:prstGeom>
          <a:gradFill>
            <a:gsLst>
              <a:gs pos="0">
                <a:schemeClr val="accent1">
                  <a:lumMod val="75000"/>
                  <a:alpha val="0"/>
                </a:schemeClr>
              </a:gs>
              <a:gs pos="99000">
                <a:srgbClr val="000000">
                  <a:alpha val="41000"/>
                </a:srgbClr>
              </a:gs>
            </a:gsLst>
            <a:lin ang="13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id="{1064D5D5-227B-4F66-9AEA-46F570E793BD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-15875" y="-3"/>
            <a:ext cx="12233581" cy="6868076"/>
          </a:xfrm>
          <a:prstGeom prst="rect">
            <a:avLst/>
          </a:prstGeom>
          <a:gradFill>
            <a:gsLst>
              <a:gs pos="3000">
                <a:schemeClr val="accent1">
                  <a:lumMod val="75000"/>
                  <a:alpha val="0"/>
                </a:schemeClr>
              </a:gs>
              <a:gs pos="100000">
                <a:srgbClr val="000000">
                  <a:alpha val="73000"/>
                </a:srgbClr>
              </a:gs>
            </a:gsLst>
            <a:lin ang="17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8" name="Rectangle 17">
            <a:extLst>
              <a:ext uri="{FF2B5EF4-FFF2-40B4-BE49-F238E27FC236}">
                <a16:creationId xmlns:a16="http://schemas.microsoft.com/office/drawing/2014/main" id="{646B67A4-D328-4747-A82B-65E84FA46368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4484334" y="-861824"/>
            <a:ext cx="6861931" cy="8597859"/>
          </a:xfrm>
          <a:prstGeom prst="rect">
            <a:avLst/>
          </a:prstGeom>
          <a:gradFill>
            <a:gsLst>
              <a:gs pos="3000">
                <a:schemeClr val="accent1">
                  <a:lumMod val="75000"/>
                  <a:alpha val="0"/>
                </a:schemeClr>
              </a:gs>
              <a:gs pos="100000">
                <a:srgbClr val="000000">
                  <a:alpha val="27000"/>
                </a:srgbClr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0" name="Oval 19">
            <a:extLst>
              <a:ext uri="{FF2B5EF4-FFF2-40B4-BE49-F238E27FC236}">
                <a16:creationId xmlns:a16="http://schemas.microsoft.com/office/drawing/2014/main" id="{B5A1B09C-1565-46F8-B70F-621C5EB48A09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993193">
            <a:off x="1186972" y="1089049"/>
            <a:ext cx="4967533" cy="4988390"/>
          </a:xfrm>
          <a:prstGeom prst="ellipse">
            <a:avLst/>
          </a:prstGeom>
          <a:gradFill>
            <a:gsLst>
              <a:gs pos="0">
                <a:schemeClr val="accent1">
                  <a:alpha val="26000"/>
                </a:schemeClr>
              </a:gs>
              <a:gs pos="85000">
                <a:schemeClr val="accent1">
                  <a:lumMod val="60000"/>
                  <a:lumOff val="40000"/>
                  <a:alpha val="0"/>
                </a:schemeClr>
              </a:gs>
            </a:gsLst>
            <a:lin ang="14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86251ACF-B800-A473-EB5F-63832332EAF8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4162567" y="818984"/>
            <a:ext cx="6714699" cy="3178689"/>
          </a:xfrm>
        </p:spPr>
        <p:txBody>
          <a:bodyPr>
            <a:normAutofit fontScale="90000"/>
          </a:bodyPr>
          <a:lstStyle/>
          <a:p>
            <a:pPr algn="l"/>
            <a:r>
              <a:rPr lang="en-GB" sz="4800">
                <a:solidFill>
                  <a:srgbClr val="FFFFFF"/>
                </a:solidFill>
              </a:rPr>
              <a:t>Can the FAW adapt a different approach to nurturing young coaches</a:t>
            </a:r>
          </a:p>
        </p:txBody>
      </p:sp>
      <p:sp>
        <p:nvSpPr>
          <p:cNvPr id="22" name="Rectangle 21">
            <a:extLst>
              <a:ext uri="{FF2B5EF4-FFF2-40B4-BE49-F238E27FC236}">
                <a16:creationId xmlns:a16="http://schemas.microsoft.com/office/drawing/2014/main" id="{8C516CC8-80AC-446C-A56E-9F54B7210402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-3" y="4490110"/>
            <a:ext cx="12217710" cy="2377962"/>
          </a:xfrm>
          <a:prstGeom prst="rect">
            <a:avLst/>
          </a:prstGeom>
          <a:gradFill>
            <a:gsLst>
              <a:gs pos="0">
                <a:schemeClr val="accent1">
                  <a:lumMod val="75000"/>
                  <a:alpha val="50000"/>
                </a:schemeClr>
              </a:gs>
              <a:gs pos="99000">
                <a:srgbClr val="000000">
                  <a:alpha val="34000"/>
                </a:srgbClr>
              </a:gs>
            </a:gsLst>
            <a:lin ang="13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150291F1-79C9-AFBB-9F91-BEDD4AEBF88D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4285397" y="4960961"/>
            <a:ext cx="7055893" cy="1078054"/>
          </a:xfrm>
        </p:spPr>
        <p:txBody>
          <a:bodyPr>
            <a:normAutofit/>
          </a:bodyPr>
          <a:lstStyle/>
          <a:p>
            <a:pPr algn="l"/>
            <a:r>
              <a:rPr lang="en-GB">
                <a:solidFill>
                  <a:srgbClr val="FFFFFF"/>
                </a:solidFill>
              </a:rPr>
              <a:t>Ash James 1904631</a:t>
            </a:r>
          </a:p>
        </p:txBody>
      </p:sp>
      <p:pic>
        <p:nvPicPr>
          <p:cNvPr id="6" name="Audio 5">
            <a:hlinkClick r:id="" action="ppaction://media"/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11569700" y="6235700"/>
            <a:ext cx="406400" cy="4064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894167730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37116"/>
    </mc:Choice>
    <mc:Fallback>
      <p:transition spd="slow" advTm="37116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6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6"/>
                </p:tgtEl>
              </p:cMediaNode>
            </p:audio>
          </p:childTnLst>
        </p:cTn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1B15ED52-F352-441B-82BF-E0EA34836D08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3B2E3793-BFE6-45A2-9B7B-E18844431C99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-1" y="-1"/>
            <a:ext cx="12191998" cy="1590742"/>
          </a:xfrm>
          <a:prstGeom prst="rect">
            <a:avLst/>
          </a:prstGeom>
          <a:gradFill>
            <a:gsLst>
              <a:gs pos="0">
                <a:srgbClr val="000000"/>
              </a:gs>
              <a:gs pos="100000">
                <a:schemeClr val="accent1">
                  <a:lumMod val="75000"/>
                </a:schemeClr>
              </a:gs>
            </a:gsLst>
            <a:lin ang="8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BC4C4868-CB8F-4AF9-9CDB-8108F2C19B67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-3" y="0"/>
            <a:ext cx="8115306" cy="1590742"/>
          </a:xfrm>
          <a:prstGeom prst="rect">
            <a:avLst/>
          </a:prstGeom>
          <a:gradFill>
            <a:gsLst>
              <a:gs pos="20000">
                <a:schemeClr val="accent1">
                  <a:alpha val="0"/>
                </a:schemeClr>
              </a:gs>
              <a:gs pos="100000">
                <a:schemeClr val="accent1">
                  <a:lumMod val="50000"/>
                  <a:alpha val="55000"/>
                </a:schemeClr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375E0459-6403-40CD-989D-56A4407CA12E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8115299" y="-1"/>
            <a:ext cx="4076698" cy="1590742"/>
          </a:xfrm>
          <a:prstGeom prst="rect">
            <a:avLst/>
          </a:prstGeom>
          <a:gradFill>
            <a:gsLst>
              <a:gs pos="0">
                <a:schemeClr val="accent1">
                  <a:alpha val="66000"/>
                </a:schemeClr>
              </a:gs>
              <a:gs pos="100000">
                <a:srgbClr val="000000">
                  <a:alpha val="30000"/>
                </a:srgbClr>
              </a:gs>
            </a:gsLst>
            <a:lin ang="13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id="{53E5B1A8-3AC9-4BD1-9BBC-78CA94F2D1BA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59350" y="-1"/>
            <a:ext cx="11732646" cy="1597433"/>
          </a:xfrm>
          <a:prstGeom prst="rect">
            <a:avLst/>
          </a:prstGeom>
          <a:gradFill>
            <a:gsLst>
              <a:gs pos="50000">
                <a:srgbClr val="000000">
                  <a:alpha val="0"/>
                </a:srgbClr>
              </a:gs>
              <a:gs pos="99000">
                <a:schemeClr val="accent1">
                  <a:lumMod val="50000"/>
                  <a:alpha val="52000"/>
                </a:schemeClr>
              </a:gs>
            </a:gsLst>
            <a:lin ang="16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46935868-E0F8-A4AF-8FC1-434C85068DE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371599" y="294538"/>
            <a:ext cx="9895951" cy="1033669"/>
          </a:xfrm>
        </p:spPr>
        <p:txBody>
          <a:bodyPr>
            <a:normAutofit/>
          </a:bodyPr>
          <a:lstStyle/>
          <a:p>
            <a:r>
              <a:rPr lang="en-GB" sz="4000">
                <a:solidFill>
                  <a:srgbClr val="FFFFFF"/>
                </a:solidFill>
              </a:rPr>
              <a:t>Aim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533B3FF-8095-462F-4526-17DFDE66449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371599" y="2318197"/>
            <a:ext cx="9724031" cy="3683358"/>
          </a:xfrm>
        </p:spPr>
        <p:txBody>
          <a:bodyPr anchor="ctr">
            <a:normAutofit/>
          </a:bodyPr>
          <a:lstStyle/>
          <a:p>
            <a:r>
              <a:rPr lang="en-GB" sz="2000"/>
              <a:t>To explore whether FAW coaching pathways effectively support young coaches and identify improvements.</a:t>
            </a:r>
          </a:p>
        </p:txBody>
      </p:sp>
      <p:pic>
        <p:nvPicPr>
          <p:cNvPr id="6" name="Audio 5">
            <a:hlinkClick r:id="" action="ppaction://media"/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11569700" y="6235700"/>
            <a:ext cx="406400" cy="4064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172848250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55772"/>
    </mc:Choice>
    <mc:Fallback>
      <p:transition spd="slow" advTm="55772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6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6"/>
                </p:tgtEl>
              </p:cMediaNode>
            </p:audio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1B15ED52-F352-441B-82BF-E0EA34836D08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3B2E3793-BFE6-45A2-9B7B-E18844431C99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-1" y="-1"/>
            <a:ext cx="12191998" cy="1590742"/>
          </a:xfrm>
          <a:prstGeom prst="rect">
            <a:avLst/>
          </a:prstGeom>
          <a:gradFill>
            <a:gsLst>
              <a:gs pos="0">
                <a:srgbClr val="000000"/>
              </a:gs>
              <a:gs pos="100000">
                <a:schemeClr val="accent1">
                  <a:lumMod val="75000"/>
                </a:schemeClr>
              </a:gs>
            </a:gsLst>
            <a:lin ang="8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BC4C4868-CB8F-4AF9-9CDB-8108F2C19B67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-3" y="0"/>
            <a:ext cx="8115306" cy="1590742"/>
          </a:xfrm>
          <a:prstGeom prst="rect">
            <a:avLst/>
          </a:prstGeom>
          <a:gradFill>
            <a:gsLst>
              <a:gs pos="20000">
                <a:schemeClr val="accent1">
                  <a:alpha val="0"/>
                </a:schemeClr>
              </a:gs>
              <a:gs pos="100000">
                <a:schemeClr val="accent1">
                  <a:lumMod val="50000"/>
                  <a:alpha val="55000"/>
                </a:schemeClr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375E0459-6403-40CD-989D-56A4407CA12E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8115299" y="-1"/>
            <a:ext cx="4076698" cy="1590742"/>
          </a:xfrm>
          <a:prstGeom prst="rect">
            <a:avLst/>
          </a:prstGeom>
          <a:gradFill>
            <a:gsLst>
              <a:gs pos="0">
                <a:schemeClr val="accent1">
                  <a:alpha val="66000"/>
                </a:schemeClr>
              </a:gs>
              <a:gs pos="100000">
                <a:srgbClr val="000000">
                  <a:alpha val="30000"/>
                </a:srgbClr>
              </a:gs>
            </a:gsLst>
            <a:lin ang="13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id="{53E5B1A8-3AC9-4BD1-9BBC-78CA94F2D1BA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59350" y="-1"/>
            <a:ext cx="11732646" cy="1597433"/>
          </a:xfrm>
          <a:prstGeom prst="rect">
            <a:avLst/>
          </a:prstGeom>
          <a:gradFill>
            <a:gsLst>
              <a:gs pos="50000">
                <a:srgbClr val="000000">
                  <a:alpha val="0"/>
                </a:srgbClr>
              </a:gs>
              <a:gs pos="99000">
                <a:schemeClr val="accent1">
                  <a:lumMod val="50000"/>
                  <a:alpha val="52000"/>
                </a:schemeClr>
              </a:gs>
            </a:gsLst>
            <a:lin ang="16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7C5850D2-8741-A997-CADE-45B491278B0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371599" y="294538"/>
            <a:ext cx="9895951" cy="1033669"/>
          </a:xfrm>
        </p:spPr>
        <p:txBody>
          <a:bodyPr>
            <a:normAutofit/>
          </a:bodyPr>
          <a:lstStyle/>
          <a:p>
            <a:r>
              <a:rPr lang="en-GB" sz="4000">
                <a:solidFill>
                  <a:srgbClr val="FFFFFF"/>
                </a:solidFill>
              </a:rPr>
              <a:t>Context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062F14D-19D4-A640-E881-CFF348D0DA2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371599" y="2318197"/>
            <a:ext cx="9724031" cy="3683358"/>
          </a:xfrm>
        </p:spPr>
        <p:txBody>
          <a:bodyPr anchor="ctr">
            <a:normAutofit/>
          </a:bodyPr>
          <a:lstStyle/>
          <a:p>
            <a:r>
              <a:rPr lang="en-GB" sz="2000"/>
              <a:t>Post-16 learners</a:t>
            </a:r>
          </a:p>
          <a:p>
            <a:r>
              <a:rPr lang="en-GB" sz="2000"/>
              <a:t>Aspiring football coaches</a:t>
            </a:r>
          </a:p>
          <a:p>
            <a:r>
              <a:rPr lang="en-GB" sz="2000"/>
              <a:t>FAW coaching framework</a:t>
            </a:r>
          </a:p>
        </p:txBody>
      </p:sp>
      <p:pic>
        <p:nvPicPr>
          <p:cNvPr id="6" name="Audio 5">
            <a:hlinkClick r:id="" action="ppaction://media"/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11569700" y="6235700"/>
            <a:ext cx="406400" cy="4064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861838162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32631"/>
    </mc:Choice>
    <mc:Fallback>
      <p:transition spd="slow" advTm="32631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6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6"/>
                </p:tgtEl>
              </p:cMediaNode>
            </p:audio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1B15ED52-F352-441B-82BF-E0EA34836D08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3B2E3793-BFE6-45A2-9B7B-E18844431C99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-1" y="-1"/>
            <a:ext cx="12191998" cy="1590742"/>
          </a:xfrm>
          <a:prstGeom prst="rect">
            <a:avLst/>
          </a:prstGeom>
          <a:gradFill>
            <a:gsLst>
              <a:gs pos="0">
                <a:srgbClr val="000000"/>
              </a:gs>
              <a:gs pos="100000">
                <a:schemeClr val="accent1">
                  <a:lumMod val="75000"/>
                </a:schemeClr>
              </a:gs>
            </a:gsLst>
            <a:lin ang="8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BC4C4868-CB8F-4AF9-9CDB-8108F2C19B67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-3" y="0"/>
            <a:ext cx="8115306" cy="1590742"/>
          </a:xfrm>
          <a:prstGeom prst="rect">
            <a:avLst/>
          </a:prstGeom>
          <a:gradFill>
            <a:gsLst>
              <a:gs pos="20000">
                <a:schemeClr val="accent1">
                  <a:alpha val="0"/>
                </a:schemeClr>
              </a:gs>
              <a:gs pos="100000">
                <a:schemeClr val="accent1">
                  <a:lumMod val="50000"/>
                  <a:alpha val="55000"/>
                </a:schemeClr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375E0459-6403-40CD-989D-56A4407CA12E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8115299" y="-1"/>
            <a:ext cx="4076698" cy="1590742"/>
          </a:xfrm>
          <a:prstGeom prst="rect">
            <a:avLst/>
          </a:prstGeom>
          <a:gradFill>
            <a:gsLst>
              <a:gs pos="0">
                <a:schemeClr val="accent1">
                  <a:alpha val="66000"/>
                </a:schemeClr>
              </a:gs>
              <a:gs pos="100000">
                <a:srgbClr val="000000">
                  <a:alpha val="30000"/>
                </a:srgbClr>
              </a:gs>
            </a:gsLst>
            <a:lin ang="13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id="{53E5B1A8-3AC9-4BD1-9BBC-78CA94F2D1BA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59350" y="-1"/>
            <a:ext cx="11732646" cy="1597433"/>
          </a:xfrm>
          <a:prstGeom prst="rect">
            <a:avLst/>
          </a:prstGeom>
          <a:gradFill>
            <a:gsLst>
              <a:gs pos="50000">
                <a:srgbClr val="000000">
                  <a:alpha val="0"/>
                </a:srgbClr>
              </a:gs>
              <a:gs pos="99000">
                <a:schemeClr val="accent1">
                  <a:lumMod val="50000"/>
                  <a:alpha val="52000"/>
                </a:schemeClr>
              </a:gs>
            </a:gsLst>
            <a:lin ang="16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D72FCAC1-49FD-BD71-2548-A26B4F8D8CA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371599" y="294538"/>
            <a:ext cx="9895951" cy="1033669"/>
          </a:xfrm>
        </p:spPr>
        <p:txBody>
          <a:bodyPr>
            <a:normAutofit/>
          </a:bodyPr>
          <a:lstStyle/>
          <a:p>
            <a:r>
              <a:rPr lang="en-GB" sz="4000">
                <a:solidFill>
                  <a:srgbClr val="FFFFFF"/>
                </a:solidFill>
              </a:rPr>
              <a:t>methodology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81AB9E9-B0A1-F9EB-1744-A26EE59CA6F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371599" y="2318197"/>
            <a:ext cx="9724031" cy="3683358"/>
          </a:xfrm>
        </p:spPr>
        <p:txBody>
          <a:bodyPr anchor="ctr">
            <a:normAutofit/>
          </a:bodyPr>
          <a:lstStyle/>
          <a:p>
            <a:r>
              <a:rPr lang="en-GB" sz="2000"/>
              <a:t>Action research </a:t>
            </a:r>
          </a:p>
          <a:p>
            <a:r>
              <a:rPr lang="en-GB" sz="2000"/>
              <a:t>Observations</a:t>
            </a:r>
          </a:p>
          <a:p>
            <a:r>
              <a:rPr lang="en-GB" sz="2000"/>
              <a:t>Reflective journals</a:t>
            </a:r>
          </a:p>
          <a:p>
            <a:r>
              <a:rPr lang="en-GB" sz="2000"/>
              <a:t>Learner discussions</a:t>
            </a:r>
          </a:p>
        </p:txBody>
      </p:sp>
      <p:pic>
        <p:nvPicPr>
          <p:cNvPr id="4" name="Audio 3">
            <a:hlinkClick r:id="" action="ppaction://media"/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11569700" y="6235700"/>
            <a:ext cx="406400" cy="4064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397018860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45113"/>
    </mc:Choice>
    <mc:Fallback>
      <p:transition spd="slow" advTm="45113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4"/>
                </p:tgtEl>
              </p:cMediaNode>
            </p:audio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1B15ED52-F352-441B-82BF-E0EA34836D08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3B2E3793-BFE6-45A2-9B7B-E18844431C99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-1" y="-1"/>
            <a:ext cx="12191998" cy="1590742"/>
          </a:xfrm>
          <a:prstGeom prst="rect">
            <a:avLst/>
          </a:prstGeom>
          <a:gradFill>
            <a:gsLst>
              <a:gs pos="0">
                <a:srgbClr val="000000"/>
              </a:gs>
              <a:gs pos="100000">
                <a:schemeClr val="accent1">
                  <a:lumMod val="75000"/>
                </a:schemeClr>
              </a:gs>
            </a:gsLst>
            <a:lin ang="8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BC4C4868-CB8F-4AF9-9CDB-8108F2C19B67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-3" y="0"/>
            <a:ext cx="8115306" cy="1590742"/>
          </a:xfrm>
          <a:prstGeom prst="rect">
            <a:avLst/>
          </a:prstGeom>
          <a:gradFill>
            <a:gsLst>
              <a:gs pos="20000">
                <a:schemeClr val="accent1">
                  <a:alpha val="0"/>
                </a:schemeClr>
              </a:gs>
              <a:gs pos="100000">
                <a:schemeClr val="accent1">
                  <a:lumMod val="50000"/>
                  <a:alpha val="55000"/>
                </a:schemeClr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375E0459-6403-40CD-989D-56A4407CA12E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8115299" y="-1"/>
            <a:ext cx="4076698" cy="1590742"/>
          </a:xfrm>
          <a:prstGeom prst="rect">
            <a:avLst/>
          </a:prstGeom>
          <a:gradFill>
            <a:gsLst>
              <a:gs pos="0">
                <a:schemeClr val="accent1">
                  <a:alpha val="66000"/>
                </a:schemeClr>
              </a:gs>
              <a:gs pos="100000">
                <a:srgbClr val="000000">
                  <a:alpha val="30000"/>
                </a:srgbClr>
              </a:gs>
            </a:gsLst>
            <a:lin ang="13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id="{53E5B1A8-3AC9-4BD1-9BBC-78CA94F2D1BA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59350" y="-1"/>
            <a:ext cx="11732646" cy="1597433"/>
          </a:xfrm>
          <a:prstGeom prst="rect">
            <a:avLst/>
          </a:prstGeom>
          <a:gradFill>
            <a:gsLst>
              <a:gs pos="50000">
                <a:srgbClr val="000000">
                  <a:alpha val="0"/>
                </a:srgbClr>
              </a:gs>
              <a:gs pos="99000">
                <a:schemeClr val="accent1">
                  <a:lumMod val="50000"/>
                  <a:alpha val="52000"/>
                </a:schemeClr>
              </a:gs>
            </a:gsLst>
            <a:lin ang="16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8115B950-7A1E-6C54-0259-1C9F9C7B36F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371599" y="294538"/>
            <a:ext cx="9895951" cy="1033669"/>
          </a:xfrm>
        </p:spPr>
        <p:txBody>
          <a:bodyPr>
            <a:normAutofit/>
          </a:bodyPr>
          <a:lstStyle/>
          <a:p>
            <a:r>
              <a:rPr lang="en-GB" sz="4000">
                <a:solidFill>
                  <a:srgbClr val="FFFFFF"/>
                </a:solidFill>
              </a:rPr>
              <a:t>Key Finding 1 - Mentorship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C4569E7-0DA6-25E0-D7D1-7EC7C9BC4FB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371599" y="2318197"/>
            <a:ext cx="9724031" cy="3683358"/>
          </a:xfrm>
        </p:spPr>
        <p:txBody>
          <a:bodyPr anchor="ctr">
            <a:normAutofit/>
          </a:bodyPr>
          <a:lstStyle/>
          <a:p>
            <a:r>
              <a:rPr lang="en-GB" sz="2000"/>
              <a:t>Builds confidence</a:t>
            </a:r>
          </a:p>
          <a:p>
            <a:r>
              <a:rPr lang="en-GB" sz="2000"/>
              <a:t>Supports decision-making</a:t>
            </a:r>
          </a:p>
          <a:p>
            <a:r>
              <a:rPr lang="en-GB" sz="2000"/>
              <a:t>Limited at early stages</a:t>
            </a:r>
          </a:p>
        </p:txBody>
      </p:sp>
      <p:pic>
        <p:nvPicPr>
          <p:cNvPr id="4" name="Audio 3">
            <a:hlinkClick r:id="" action="ppaction://media"/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11569700" y="6235700"/>
            <a:ext cx="406400" cy="4064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047688778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113208"/>
    </mc:Choice>
    <mc:Fallback>
      <p:transition spd="slow" advTm="113208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4"/>
                </p:tgtEl>
              </p:cMediaNode>
            </p:audio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1B15ED52-F352-441B-82BF-E0EA34836D08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3B2E3793-BFE6-45A2-9B7B-E18844431C99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-1" y="-1"/>
            <a:ext cx="12191998" cy="1590742"/>
          </a:xfrm>
          <a:prstGeom prst="rect">
            <a:avLst/>
          </a:prstGeom>
          <a:gradFill>
            <a:gsLst>
              <a:gs pos="0">
                <a:srgbClr val="000000"/>
              </a:gs>
              <a:gs pos="100000">
                <a:schemeClr val="accent1">
                  <a:lumMod val="75000"/>
                </a:schemeClr>
              </a:gs>
            </a:gsLst>
            <a:lin ang="8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BC4C4868-CB8F-4AF9-9CDB-8108F2C19B67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-3" y="0"/>
            <a:ext cx="8115306" cy="1590742"/>
          </a:xfrm>
          <a:prstGeom prst="rect">
            <a:avLst/>
          </a:prstGeom>
          <a:gradFill>
            <a:gsLst>
              <a:gs pos="20000">
                <a:schemeClr val="accent1">
                  <a:alpha val="0"/>
                </a:schemeClr>
              </a:gs>
              <a:gs pos="100000">
                <a:schemeClr val="accent1">
                  <a:lumMod val="50000"/>
                  <a:alpha val="55000"/>
                </a:schemeClr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375E0459-6403-40CD-989D-56A4407CA12E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8115299" y="-1"/>
            <a:ext cx="4076698" cy="1590742"/>
          </a:xfrm>
          <a:prstGeom prst="rect">
            <a:avLst/>
          </a:prstGeom>
          <a:gradFill>
            <a:gsLst>
              <a:gs pos="0">
                <a:schemeClr val="accent1">
                  <a:alpha val="66000"/>
                </a:schemeClr>
              </a:gs>
              <a:gs pos="100000">
                <a:srgbClr val="000000">
                  <a:alpha val="30000"/>
                </a:srgbClr>
              </a:gs>
            </a:gsLst>
            <a:lin ang="13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id="{53E5B1A8-3AC9-4BD1-9BBC-78CA94F2D1BA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59350" y="-1"/>
            <a:ext cx="11732646" cy="1597433"/>
          </a:xfrm>
          <a:prstGeom prst="rect">
            <a:avLst/>
          </a:prstGeom>
          <a:gradFill>
            <a:gsLst>
              <a:gs pos="50000">
                <a:srgbClr val="000000">
                  <a:alpha val="0"/>
                </a:srgbClr>
              </a:gs>
              <a:gs pos="99000">
                <a:schemeClr val="accent1">
                  <a:lumMod val="50000"/>
                  <a:alpha val="52000"/>
                </a:schemeClr>
              </a:gs>
            </a:gsLst>
            <a:lin ang="16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7D14126B-148D-2013-C43E-7A3ECDE869C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371599" y="294538"/>
            <a:ext cx="9895951" cy="1033669"/>
          </a:xfrm>
        </p:spPr>
        <p:txBody>
          <a:bodyPr>
            <a:normAutofit fontScale="90000"/>
          </a:bodyPr>
          <a:lstStyle/>
          <a:p>
            <a:r>
              <a:rPr lang="en-GB" sz="4000">
                <a:solidFill>
                  <a:srgbClr val="FFFFFF"/>
                </a:solidFill>
              </a:rPr>
              <a:t>Key Finding 2 - Experiential Learning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2041A32-4523-6516-C63A-96300378A22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371599" y="2318197"/>
            <a:ext cx="9724031" cy="3683358"/>
          </a:xfrm>
        </p:spPr>
        <p:txBody>
          <a:bodyPr anchor="ctr">
            <a:normAutofit/>
          </a:bodyPr>
          <a:lstStyle/>
          <a:p>
            <a:r>
              <a:rPr lang="en-GB" sz="2000"/>
              <a:t>Learning through doing</a:t>
            </a:r>
          </a:p>
          <a:p>
            <a:r>
              <a:rPr lang="en-GB" sz="2000"/>
              <a:t>Real coaching environments are essential</a:t>
            </a:r>
          </a:p>
        </p:txBody>
      </p:sp>
      <p:pic>
        <p:nvPicPr>
          <p:cNvPr id="4" name="Audio 3">
            <a:hlinkClick r:id="" action="ppaction://media"/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11569700" y="6235700"/>
            <a:ext cx="406400" cy="4064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47747099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54154"/>
    </mc:Choice>
    <mc:Fallback>
      <p:transition spd="slow" advTm="54154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4"/>
                </p:tgtEl>
              </p:cMediaNode>
            </p:audio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1B15ED52-F352-441B-82BF-E0EA34836D08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3B2E3793-BFE6-45A2-9B7B-E18844431C99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-1" y="-1"/>
            <a:ext cx="12191998" cy="1590742"/>
          </a:xfrm>
          <a:prstGeom prst="rect">
            <a:avLst/>
          </a:prstGeom>
          <a:gradFill>
            <a:gsLst>
              <a:gs pos="0">
                <a:srgbClr val="000000"/>
              </a:gs>
              <a:gs pos="100000">
                <a:schemeClr val="accent1">
                  <a:lumMod val="75000"/>
                </a:schemeClr>
              </a:gs>
            </a:gsLst>
            <a:lin ang="8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BC4C4868-CB8F-4AF9-9CDB-8108F2C19B67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-3" y="0"/>
            <a:ext cx="8115306" cy="1590742"/>
          </a:xfrm>
          <a:prstGeom prst="rect">
            <a:avLst/>
          </a:prstGeom>
          <a:gradFill>
            <a:gsLst>
              <a:gs pos="20000">
                <a:schemeClr val="accent1">
                  <a:alpha val="0"/>
                </a:schemeClr>
              </a:gs>
              <a:gs pos="100000">
                <a:schemeClr val="accent1">
                  <a:lumMod val="50000"/>
                  <a:alpha val="55000"/>
                </a:schemeClr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375E0459-6403-40CD-989D-56A4407CA12E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8115299" y="-1"/>
            <a:ext cx="4076698" cy="1590742"/>
          </a:xfrm>
          <a:prstGeom prst="rect">
            <a:avLst/>
          </a:prstGeom>
          <a:gradFill>
            <a:gsLst>
              <a:gs pos="0">
                <a:schemeClr val="accent1">
                  <a:alpha val="66000"/>
                </a:schemeClr>
              </a:gs>
              <a:gs pos="100000">
                <a:srgbClr val="000000">
                  <a:alpha val="30000"/>
                </a:srgbClr>
              </a:gs>
            </a:gsLst>
            <a:lin ang="13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id="{53E5B1A8-3AC9-4BD1-9BBC-78CA94F2D1BA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59350" y="-1"/>
            <a:ext cx="11732646" cy="1597433"/>
          </a:xfrm>
          <a:prstGeom prst="rect">
            <a:avLst/>
          </a:prstGeom>
          <a:gradFill>
            <a:gsLst>
              <a:gs pos="50000">
                <a:srgbClr val="000000">
                  <a:alpha val="0"/>
                </a:srgbClr>
              </a:gs>
              <a:gs pos="99000">
                <a:schemeClr val="accent1">
                  <a:lumMod val="50000"/>
                  <a:alpha val="52000"/>
                </a:schemeClr>
              </a:gs>
            </a:gsLst>
            <a:lin ang="16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C3C289D7-FB02-B884-4E08-F60129ACBC5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371599" y="294538"/>
            <a:ext cx="9895951" cy="1033669"/>
          </a:xfrm>
        </p:spPr>
        <p:txBody>
          <a:bodyPr>
            <a:normAutofit fontScale="90000"/>
          </a:bodyPr>
          <a:lstStyle/>
          <a:p>
            <a:r>
              <a:rPr lang="en-GB" sz="4000">
                <a:solidFill>
                  <a:srgbClr val="FFFFFF"/>
                </a:solidFill>
              </a:rPr>
              <a:t>Key Findings 3 – Psychological Factors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49F9F17-77F8-08A7-28B6-10EDB24BB74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371599" y="2318197"/>
            <a:ext cx="9724031" cy="3683358"/>
          </a:xfrm>
        </p:spPr>
        <p:txBody>
          <a:bodyPr anchor="ctr">
            <a:normAutofit/>
          </a:bodyPr>
          <a:lstStyle/>
          <a:p>
            <a:r>
              <a:rPr lang="en-GB" sz="2000"/>
              <a:t>Confidence is a barrier</a:t>
            </a:r>
          </a:p>
          <a:p>
            <a:r>
              <a:rPr lang="en-GB" sz="2000"/>
              <a:t>Fear of judgement impacts performance</a:t>
            </a:r>
          </a:p>
        </p:txBody>
      </p:sp>
      <p:pic>
        <p:nvPicPr>
          <p:cNvPr id="4" name="Audio 3">
            <a:hlinkClick r:id="" action="ppaction://media"/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11569700" y="6235700"/>
            <a:ext cx="406400" cy="4064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070559535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62925"/>
    </mc:Choice>
    <mc:Fallback>
      <p:transition spd="slow" advTm="62925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4"/>
                </p:tgtEl>
              </p:cMediaNode>
            </p:audio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1B15ED52-F352-441B-82BF-E0EA34836D08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3B2E3793-BFE6-45A2-9B7B-E18844431C99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-1" y="-1"/>
            <a:ext cx="12191998" cy="1590742"/>
          </a:xfrm>
          <a:prstGeom prst="rect">
            <a:avLst/>
          </a:prstGeom>
          <a:gradFill>
            <a:gsLst>
              <a:gs pos="0">
                <a:srgbClr val="000000"/>
              </a:gs>
              <a:gs pos="100000">
                <a:schemeClr val="accent1">
                  <a:lumMod val="75000"/>
                </a:schemeClr>
              </a:gs>
            </a:gsLst>
            <a:lin ang="8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BC4C4868-CB8F-4AF9-9CDB-8108F2C19B67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-3" y="0"/>
            <a:ext cx="8115306" cy="1590742"/>
          </a:xfrm>
          <a:prstGeom prst="rect">
            <a:avLst/>
          </a:prstGeom>
          <a:gradFill>
            <a:gsLst>
              <a:gs pos="20000">
                <a:schemeClr val="accent1">
                  <a:alpha val="0"/>
                </a:schemeClr>
              </a:gs>
              <a:gs pos="100000">
                <a:schemeClr val="accent1">
                  <a:lumMod val="50000"/>
                  <a:alpha val="55000"/>
                </a:schemeClr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375E0459-6403-40CD-989D-56A4407CA12E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8115299" y="-1"/>
            <a:ext cx="4076698" cy="1590742"/>
          </a:xfrm>
          <a:prstGeom prst="rect">
            <a:avLst/>
          </a:prstGeom>
          <a:gradFill>
            <a:gsLst>
              <a:gs pos="0">
                <a:schemeClr val="accent1">
                  <a:alpha val="66000"/>
                </a:schemeClr>
              </a:gs>
              <a:gs pos="100000">
                <a:srgbClr val="000000">
                  <a:alpha val="30000"/>
                </a:srgbClr>
              </a:gs>
            </a:gsLst>
            <a:lin ang="13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id="{53E5B1A8-3AC9-4BD1-9BBC-78CA94F2D1BA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59350" y="-1"/>
            <a:ext cx="11732646" cy="1597433"/>
          </a:xfrm>
          <a:prstGeom prst="rect">
            <a:avLst/>
          </a:prstGeom>
          <a:gradFill>
            <a:gsLst>
              <a:gs pos="50000">
                <a:srgbClr val="000000">
                  <a:alpha val="0"/>
                </a:srgbClr>
              </a:gs>
              <a:gs pos="99000">
                <a:schemeClr val="accent1">
                  <a:lumMod val="50000"/>
                  <a:alpha val="52000"/>
                </a:schemeClr>
              </a:gs>
            </a:gsLst>
            <a:lin ang="16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266136FF-2185-AA18-A61D-C4E4DC348C5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371599" y="294538"/>
            <a:ext cx="9895951" cy="1033669"/>
          </a:xfrm>
        </p:spPr>
        <p:txBody>
          <a:bodyPr>
            <a:normAutofit/>
          </a:bodyPr>
          <a:lstStyle/>
          <a:p>
            <a:r>
              <a:rPr lang="en-GB" sz="4000">
                <a:solidFill>
                  <a:srgbClr val="FFFFFF"/>
                </a:solidFill>
              </a:rPr>
              <a:t>Key Findings 4 - Flexibility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7C5B6CA-56AD-BD60-FED8-42F63E9C29A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371599" y="2318197"/>
            <a:ext cx="9724031" cy="3683358"/>
          </a:xfrm>
        </p:spPr>
        <p:txBody>
          <a:bodyPr anchor="ctr">
            <a:normAutofit/>
          </a:bodyPr>
          <a:lstStyle/>
          <a:p>
            <a:r>
              <a:rPr lang="en-GB" sz="2000"/>
              <a:t>One-size pathways don’t suit all</a:t>
            </a:r>
          </a:p>
          <a:p>
            <a:r>
              <a:rPr lang="en-GB" sz="2000"/>
              <a:t>Need for individual development</a:t>
            </a:r>
          </a:p>
        </p:txBody>
      </p:sp>
      <p:pic>
        <p:nvPicPr>
          <p:cNvPr id="4" name="Audio 3">
            <a:hlinkClick r:id="" action="ppaction://media"/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11569700" y="6235700"/>
            <a:ext cx="406400" cy="4064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954713492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58694"/>
    </mc:Choice>
    <mc:Fallback>
      <p:transition spd="slow" advTm="58694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4"/>
                </p:tgtEl>
              </p:cMediaNode>
            </p:audio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1B15ED52-F352-441B-82BF-E0EA34836D08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3B2E3793-BFE6-45A2-9B7B-E18844431C99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-1" y="-1"/>
            <a:ext cx="12191998" cy="1590742"/>
          </a:xfrm>
          <a:prstGeom prst="rect">
            <a:avLst/>
          </a:prstGeom>
          <a:gradFill>
            <a:gsLst>
              <a:gs pos="0">
                <a:srgbClr val="000000"/>
              </a:gs>
              <a:gs pos="100000">
                <a:schemeClr val="accent1">
                  <a:lumMod val="75000"/>
                </a:schemeClr>
              </a:gs>
            </a:gsLst>
            <a:lin ang="8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BC4C4868-CB8F-4AF9-9CDB-8108F2C19B67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-3" y="0"/>
            <a:ext cx="8115306" cy="1590742"/>
          </a:xfrm>
          <a:prstGeom prst="rect">
            <a:avLst/>
          </a:prstGeom>
          <a:gradFill>
            <a:gsLst>
              <a:gs pos="20000">
                <a:schemeClr val="accent1">
                  <a:alpha val="0"/>
                </a:schemeClr>
              </a:gs>
              <a:gs pos="100000">
                <a:schemeClr val="accent1">
                  <a:lumMod val="50000"/>
                  <a:alpha val="55000"/>
                </a:schemeClr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375E0459-6403-40CD-989D-56A4407CA12E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8115299" y="-1"/>
            <a:ext cx="4076698" cy="1590742"/>
          </a:xfrm>
          <a:prstGeom prst="rect">
            <a:avLst/>
          </a:prstGeom>
          <a:gradFill>
            <a:gsLst>
              <a:gs pos="0">
                <a:schemeClr val="accent1">
                  <a:alpha val="66000"/>
                </a:schemeClr>
              </a:gs>
              <a:gs pos="100000">
                <a:srgbClr val="000000">
                  <a:alpha val="30000"/>
                </a:srgbClr>
              </a:gs>
            </a:gsLst>
            <a:lin ang="13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id="{53E5B1A8-3AC9-4BD1-9BBC-78CA94F2D1BA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59350" y="-1"/>
            <a:ext cx="11732646" cy="1597433"/>
          </a:xfrm>
          <a:prstGeom prst="rect">
            <a:avLst/>
          </a:prstGeom>
          <a:gradFill>
            <a:gsLst>
              <a:gs pos="50000">
                <a:srgbClr val="000000">
                  <a:alpha val="0"/>
                </a:srgbClr>
              </a:gs>
              <a:gs pos="99000">
                <a:schemeClr val="accent1">
                  <a:lumMod val="50000"/>
                  <a:alpha val="52000"/>
                </a:schemeClr>
              </a:gs>
            </a:gsLst>
            <a:lin ang="16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04495933-1574-0790-D02D-E0B8B095C50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371599" y="294538"/>
            <a:ext cx="9895951" cy="1033669"/>
          </a:xfrm>
        </p:spPr>
        <p:txBody>
          <a:bodyPr>
            <a:normAutofit/>
          </a:bodyPr>
          <a:lstStyle/>
          <a:p>
            <a:r>
              <a:rPr lang="en-GB" sz="4000">
                <a:solidFill>
                  <a:srgbClr val="FFFFFF"/>
                </a:solidFill>
              </a:rPr>
              <a:t>Recommendations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A3E99FC-D2BC-BBFC-DC2F-24920350F0C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371599" y="2318197"/>
            <a:ext cx="9724031" cy="3683358"/>
          </a:xfrm>
        </p:spPr>
        <p:txBody>
          <a:bodyPr anchor="ctr">
            <a:normAutofit/>
          </a:bodyPr>
          <a:lstStyle/>
          <a:p>
            <a:r>
              <a:rPr lang="en-GB" sz="2000"/>
              <a:t>Early mentorship programmes</a:t>
            </a:r>
          </a:p>
          <a:p>
            <a:r>
              <a:rPr lang="en-GB" sz="2000"/>
              <a:t>More practical workshops</a:t>
            </a:r>
          </a:p>
          <a:p>
            <a:r>
              <a:rPr lang="en-GB" sz="2000"/>
              <a:t>Flexible pathways</a:t>
            </a:r>
          </a:p>
          <a:p>
            <a:r>
              <a:rPr lang="en-GB" sz="2000"/>
              <a:t>Blended learning</a:t>
            </a:r>
          </a:p>
        </p:txBody>
      </p:sp>
      <p:pic>
        <p:nvPicPr>
          <p:cNvPr id="4" name="Audio 3">
            <a:hlinkClick r:id="" action="ppaction://media"/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11569700" y="6235700"/>
            <a:ext cx="406400" cy="4064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943206450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161862"/>
    </mc:Choice>
    <mc:Fallback>
      <p:transition spd="slow" advTm="161862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4"/>
                </p:tgtEl>
              </p:cMediaNode>
            </p:audio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1B15ED52-F352-441B-82BF-E0EA34836D08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3B2E3793-BFE6-45A2-9B7B-E18844431C99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-1" y="-1"/>
            <a:ext cx="12191998" cy="1590742"/>
          </a:xfrm>
          <a:prstGeom prst="rect">
            <a:avLst/>
          </a:prstGeom>
          <a:gradFill>
            <a:gsLst>
              <a:gs pos="0">
                <a:srgbClr val="000000"/>
              </a:gs>
              <a:gs pos="100000">
                <a:schemeClr val="accent1">
                  <a:lumMod val="75000"/>
                </a:schemeClr>
              </a:gs>
            </a:gsLst>
            <a:lin ang="8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BC4C4868-CB8F-4AF9-9CDB-8108F2C19B67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-3" y="0"/>
            <a:ext cx="8115306" cy="1590742"/>
          </a:xfrm>
          <a:prstGeom prst="rect">
            <a:avLst/>
          </a:prstGeom>
          <a:gradFill>
            <a:gsLst>
              <a:gs pos="20000">
                <a:schemeClr val="accent1">
                  <a:alpha val="0"/>
                </a:schemeClr>
              </a:gs>
              <a:gs pos="100000">
                <a:schemeClr val="accent1">
                  <a:lumMod val="50000"/>
                  <a:alpha val="55000"/>
                </a:schemeClr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375E0459-6403-40CD-989D-56A4407CA12E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8115299" y="-1"/>
            <a:ext cx="4076698" cy="1590742"/>
          </a:xfrm>
          <a:prstGeom prst="rect">
            <a:avLst/>
          </a:prstGeom>
          <a:gradFill>
            <a:gsLst>
              <a:gs pos="0">
                <a:schemeClr val="accent1">
                  <a:alpha val="66000"/>
                </a:schemeClr>
              </a:gs>
              <a:gs pos="100000">
                <a:srgbClr val="000000">
                  <a:alpha val="30000"/>
                </a:srgbClr>
              </a:gs>
            </a:gsLst>
            <a:lin ang="13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id="{53E5B1A8-3AC9-4BD1-9BBC-78CA94F2D1BA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59350" y="-1"/>
            <a:ext cx="11732646" cy="1597433"/>
          </a:xfrm>
          <a:prstGeom prst="rect">
            <a:avLst/>
          </a:prstGeom>
          <a:gradFill>
            <a:gsLst>
              <a:gs pos="50000">
                <a:srgbClr val="000000">
                  <a:alpha val="0"/>
                </a:srgbClr>
              </a:gs>
              <a:gs pos="99000">
                <a:schemeClr val="accent1">
                  <a:lumMod val="50000"/>
                  <a:alpha val="52000"/>
                </a:schemeClr>
              </a:gs>
            </a:gsLst>
            <a:lin ang="16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CD6541F0-B2EB-2CF6-384B-AC4433C942B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371599" y="294538"/>
            <a:ext cx="9895951" cy="1033669"/>
          </a:xfrm>
        </p:spPr>
        <p:txBody>
          <a:bodyPr>
            <a:normAutofit/>
          </a:bodyPr>
          <a:lstStyle/>
          <a:p>
            <a:r>
              <a:rPr lang="en-GB" sz="4000">
                <a:solidFill>
                  <a:srgbClr val="FFFFFF"/>
                </a:solidFill>
              </a:rPr>
              <a:t>Conclusion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F23367F-450A-654C-862B-087404B0C66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371599" y="2318197"/>
            <a:ext cx="9724031" cy="3683358"/>
          </a:xfrm>
        </p:spPr>
        <p:txBody>
          <a:bodyPr anchor="ctr">
            <a:normAutofit/>
          </a:bodyPr>
          <a:lstStyle/>
          <a:p>
            <a:r>
              <a:rPr lang="en-GB" sz="2000"/>
              <a:t>A developmental, mentor-led approach can improve confidence, engagement and long-term coach development.</a:t>
            </a:r>
          </a:p>
        </p:txBody>
      </p:sp>
      <p:pic>
        <p:nvPicPr>
          <p:cNvPr id="4" name="Audio 3">
            <a:hlinkClick r:id="" action="ppaction://media"/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11569700" y="6235700"/>
            <a:ext cx="406400" cy="4064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58184162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31695"/>
    </mc:Choice>
    <mc:Fallback>
      <p:transition spd="slow" advTm="31695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4"/>
                </p:tgtEl>
              </p:cMediaNode>
            </p:audio>
          </p:childTnLst>
        </p:cTn>
      </p:par>
    </p:tnLst>
  </p:timing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7085</TotalTime>
  <Words>129</Words>
  <Application>Microsoft Office PowerPoint</Application>
  <PresentationFormat>Widescreen</PresentationFormat>
  <Paragraphs>33</Paragraphs>
  <Slides>10</Slides>
  <Notes>0</Notes>
  <HiddenSlides>0</HiddenSlides>
  <MMClips>10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10</vt:i4>
      </vt:variant>
    </vt:vector>
  </HeadingPairs>
  <TitlesOfParts>
    <vt:vector size="14" baseType="lpstr">
      <vt:lpstr>Aptos</vt:lpstr>
      <vt:lpstr>Aptos Display</vt:lpstr>
      <vt:lpstr>Arial</vt:lpstr>
      <vt:lpstr>Office Theme</vt:lpstr>
      <vt:lpstr>Can the FAW adapt a different approach to nurturing young coaches</vt:lpstr>
      <vt:lpstr>Aim </vt:lpstr>
      <vt:lpstr>Context</vt:lpstr>
      <vt:lpstr>methodology</vt:lpstr>
      <vt:lpstr>Key Finding 1 - Mentorship</vt:lpstr>
      <vt:lpstr>Key Finding 2 - Experiential Learning </vt:lpstr>
      <vt:lpstr>Key Findings 3 – Psychological Factors</vt:lpstr>
      <vt:lpstr>Key Findings 4 - Flexibility </vt:lpstr>
      <vt:lpstr>Recommendations</vt:lpstr>
      <vt:lpstr>Conclusion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Can the FAW adapt a different approach to nurturing young coaches</dc:title>
  <dc:creator>Ash James</dc:creator>
  <cp:lastModifiedBy>%username%</cp:lastModifiedBy>
  <cp:revision>4</cp:revision>
  <dcterms:created xsi:type="dcterms:W3CDTF">2026-03-19T14:14:52Z</dcterms:created>
  <dcterms:modified xsi:type="dcterms:W3CDTF">2026-03-26T13:49:07Z</dcterms:modified>
</cp:coreProperties>
</file>