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sldIdLst>
    <p:sldId id="259" r:id="rId4"/>
    <p:sldId id="309" r:id="rId5"/>
    <p:sldId id="307" r:id="rId6"/>
    <p:sldId id="279" r:id="rId7"/>
    <p:sldId id="298" r:id="rId8"/>
    <p:sldId id="278" r:id="rId9"/>
    <p:sldId id="265" r:id="rId10"/>
    <p:sldId id="283" r:id="rId11"/>
    <p:sldId id="284" r:id="rId12"/>
    <p:sldId id="303" r:id="rId13"/>
    <p:sldId id="306" r:id="rId14"/>
    <p:sldId id="304" r:id="rId15"/>
    <p:sldId id="287" r:id="rId16"/>
    <p:sldId id="266" r:id="rId17"/>
    <p:sldId id="308" r:id="rId18"/>
    <p:sldId id="275" r:id="rId19"/>
    <p:sldId id="277" r:id="rId20"/>
    <p:sldId id="268" r:id="rId21"/>
    <p:sldId id="270" r:id="rId22"/>
    <p:sldId id="322" r:id="rId23"/>
    <p:sldId id="310" r:id="rId24"/>
    <p:sldId id="311" r:id="rId25"/>
    <p:sldId id="312" r:id="rId26"/>
    <p:sldId id="320" r:id="rId27"/>
    <p:sldId id="314" r:id="rId28"/>
    <p:sldId id="321" r:id="rId29"/>
    <p:sldId id="316" r:id="rId30"/>
    <p:sldId id="317" r:id="rId31"/>
    <p:sldId id="318" r:id="rId32"/>
    <p:sldId id="281" r:id="rId33"/>
    <p:sldId id="27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8221C7-C63B-004F-AA8C-422588A2EFBE}" v="34" dt="2021-02-02T16:27:09.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354"/>
    <p:restoredTop sz="94674"/>
  </p:normalViewPr>
  <p:slideViewPr>
    <p:cSldViewPr snapToGrid="0" snapToObjects="1">
      <p:cViewPr varScale="1">
        <p:scale>
          <a:sx n="106" d="100"/>
          <a:sy n="106"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hyperlink" Target="https://www.bera.ac.uk/researchers-resources/resources-for-researchers" TargetMode="External"/><Relationship Id="rId1" Type="http://schemas.openxmlformats.org/officeDocument/2006/relationships/slideLayout" Target="../slideLayouts/slideLayout13.xml"/><Relationship Id="rId4" Type="http://schemas.openxmlformats.org/officeDocument/2006/relationships/hyperlink" Target="https://eur01.safelinks.protection.outlook.com/?url=https%3A%2F%2Fwww.bda.uk.com%2Fsenr-sport-and-exercise-nutrition-register%2Fposition-statements.html&amp;data=05%7C02%7CN.Wainwright%40uwtsd.ac.uk%7C6eea2ee25bd042c00bd408dd3c78fb98%7C4e0f11f9046e45059cb8db2152311e21%7C0%7C0%7C638733212485238839%7CUnknown%7CTWFpbGZsb3d8eyJFbXB0eU1hcGkiOnRydWUsIlYiOiIwLjAuMDAwMCIsIlAiOiJXaW4zMiIsIkFOIjoiTWFpbCIsIldUIjoyfQ%3D%3D%7C0%7C%7C%7C&amp;sdata=hnnhkPKVoMVE0k%2BpDX0e%2F72kF95zGLRRBbwYOueK%2BkI%3D&amp;reserved=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13.xml"/><Relationship Id="rId5" Type="http://schemas.openxmlformats.org/officeDocument/2006/relationships/hyperlink" Target="http://www.ohchr.org/EN/ProfessionalInterest/Pages/CRC.aspx" TargetMode="External"/><Relationship Id="rId4" Type="http://schemas.openxmlformats.org/officeDocument/2006/relationships/hyperlink" Target="http://www.nspcc.org.uk/Inform/research/briefings/ethical-research-factsheet_wda97712.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3652222" y="1463713"/>
            <a:ext cx="4887557" cy="1503363"/>
          </a:xfrm>
        </p:spPr>
        <p:txBody>
          <a:bodyPr>
            <a:normAutofit/>
          </a:bodyPr>
          <a:lstStyle/>
          <a:p>
            <a:pPr eaLnBrk="1" hangingPunct="1"/>
            <a:r>
              <a:rPr lang="en-GB" altLang="en-US" sz="5400" b="1" dirty="0">
                <a:solidFill>
                  <a:schemeClr val="bg1"/>
                </a:solidFill>
              </a:rPr>
              <a:t>Research Ethics </a:t>
            </a:r>
          </a:p>
        </p:txBody>
      </p:sp>
      <p:sp>
        <p:nvSpPr>
          <p:cNvPr id="3" name="Content Placeholder 2">
            <a:extLst>
              <a:ext uri="{FF2B5EF4-FFF2-40B4-BE49-F238E27FC236}">
                <a16:creationId xmlns:a16="http://schemas.microsoft.com/office/drawing/2014/main" id="{6BC4F85B-75A5-CE42-AC72-6C93A4AC9AD1}"/>
              </a:ext>
            </a:extLst>
          </p:cNvPr>
          <p:cNvSpPr>
            <a:spLocks noGrp="1"/>
          </p:cNvSpPr>
          <p:nvPr>
            <p:ph idx="1"/>
          </p:nvPr>
        </p:nvSpPr>
        <p:spPr>
          <a:xfrm>
            <a:off x="4800599" y="3199047"/>
            <a:ext cx="2334987" cy="761917"/>
          </a:xfrm>
        </p:spPr>
        <p:txBody>
          <a:bodyPr/>
          <a:lstStyle/>
          <a:p>
            <a:pPr marL="0" indent="0">
              <a:buNone/>
            </a:pPr>
            <a:r>
              <a:rPr lang="en-US" dirty="0">
                <a:solidFill>
                  <a:schemeClr val="bg1"/>
                </a:solidFill>
              </a:rPr>
              <a:t>BMOE7014</a:t>
            </a: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4">
            <a:extLst>
              <a:ext uri="{FF2B5EF4-FFF2-40B4-BE49-F238E27FC236}">
                <a16:creationId xmlns:a16="http://schemas.microsoft.com/office/drawing/2014/main" id="{52C7C5CD-81E1-4062-B17F-C7C812737B4C}"/>
              </a:ext>
            </a:extLst>
          </p:cNvPr>
          <p:cNvSpPr>
            <a:spLocks noGrp="1"/>
          </p:cNvSpPr>
          <p:nvPr>
            <p:ph type="title"/>
          </p:nvPr>
        </p:nvSpPr>
        <p:spPr>
          <a:xfrm>
            <a:off x="1099458" y="-222704"/>
            <a:ext cx="10515600" cy="1325563"/>
          </a:xfrm>
        </p:spPr>
        <p:txBody>
          <a:bodyPr/>
          <a:lstStyle/>
          <a:p>
            <a:pPr eaLnBrk="1" hangingPunct="1"/>
            <a:r>
              <a:rPr lang="en-GB" altLang="en-US" b="1" dirty="0">
                <a:solidFill>
                  <a:schemeClr val="bg1"/>
                </a:solidFill>
              </a:rPr>
              <a:t>Aims of Session </a:t>
            </a:r>
            <a:endParaRPr lang="en-US" altLang="en-US" b="1" dirty="0">
              <a:solidFill>
                <a:schemeClr val="bg1"/>
              </a:solidFill>
            </a:endParaRPr>
          </a:p>
        </p:txBody>
      </p:sp>
      <p:sp>
        <p:nvSpPr>
          <p:cNvPr id="6" name="Content Placeholder 5">
            <a:extLst>
              <a:ext uri="{FF2B5EF4-FFF2-40B4-BE49-F238E27FC236}">
                <a16:creationId xmlns:a16="http://schemas.microsoft.com/office/drawing/2014/main" id="{D377E18F-4D0F-B24F-A8A5-5D763994BD2C}"/>
              </a:ext>
            </a:extLst>
          </p:cNvPr>
          <p:cNvSpPr>
            <a:spLocks noGrp="1"/>
          </p:cNvSpPr>
          <p:nvPr>
            <p:ph idx="1"/>
          </p:nvPr>
        </p:nvSpPr>
        <p:spPr>
          <a:xfrm>
            <a:off x="702130" y="1102858"/>
            <a:ext cx="7543799" cy="4563155"/>
          </a:xfrm>
        </p:spPr>
        <p:txBody>
          <a:bodyPr rtlCol="0">
            <a:normAutofit/>
          </a:bodyPr>
          <a:lstStyle/>
          <a:p>
            <a:pPr marL="274320" indent="-274320">
              <a:defRPr/>
            </a:pPr>
            <a:r>
              <a:rPr lang="en-GB" sz="2400" dirty="0"/>
              <a:t>1. Explore Educational Research Ethics in particular issues in relation to children and young people.</a:t>
            </a:r>
          </a:p>
          <a:p>
            <a:pPr marL="274320" indent="-274320">
              <a:defRPr/>
            </a:pPr>
            <a:r>
              <a:rPr lang="en-GB" sz="2400" dirty="0"/>
              <a:t>2. Discuss research ethics within the following context: </a:t>
            </a:r>
          </a:p>
          <a:p>
            <a:pPr marL="640080" lvl="1" indent="-274320">
              <a:defRPr/>
            </a:pPr>
            <a:r>
              <a:rPr lang="en-GB" altLang="en-US" dirty="0"/>
              <a:t>Research Guidelines </a:t>
            </a:r>
          </a:p>
          <a:p>
            <a:pPr marL="640080" lvl="1" indent="-274320">
              <a:defRPr/>
            </a:pPr>
            <a:r>
              <a:rPr lang="en-GB" altLang="en-US" dirty="0"/>
              <a:t>Statutory obligations </a:t>
            </a:r>
          </a:p>
          <a:p>
            <a:pPr marL="640080" lvl="1" indent="-274320">
              <a:defRPr/>
            </a:pPr>
            <a:r>
              <a:rPr lang="en-GB" altLang="en-US" dirty="0"/>
              <a:t>Organisational guidelines </a:t>
            </a:r>
          </a:p>
          <a:p>
            <a:pPr marL="640080" lvl="1" indent="-274320">
              <a:defRPr/>
            </a:pPr>
            <a:r>
              <a:rPr lang="en-GB" altLang="en-US" dirty="0"/>
              <a:t>Professional : codes of practice </a:t>
            </a:r>
          </a:p>
          <a:p>
            <a:pPr marL="640080" lvl="1" indent="-274320">
              <a:defRPr/>
            </a:pPr>
            <a:r>
              <a:rPr lang="en-GB" altLang="en-US" dirty="0"/>
              <a:t>Personal: Responsibilities </a:t>
            </a:r>
          </a:p>
          <a:p>
            <a:pPr marL="640080" lvl="1" indent="-274320">
              <a:defRPr/>
            </a:pPr>
            <a:endParaRPr lang="en-GB" dirty="0"/>
          </a:p>
          <a:p>
            <a:pPr marL="274320" indent="-274320">
              <a:defRPr/>
            </a:pPr>
            <a:r>
              <a:rPr lang="en-GB" sz="2400" dirty="0"/>
              <a:t>3. Consider the UWTSD Ethical Approval Form. </a:t>
            </a:r>
          </a:p>
          <a:p>
            <a:pPr marL="640080" lvl="1" indent="-274320">
              <a:defRPr/>
            </a:pPr>
            <a:endParaRPr lang="en-GB" dirty="0"/>
          </a:p>
          <a:p>
            <a:pPr marL="640080" lvl="1" indent="-274320">
              <a:defRPr/>
            </a:pPr>
            <a:endParaRPr lang="en-GB" dirty="0"/>
          </a:p>
          <a:p>
            <a:pPr marL="274320" indent="-274320">
              <a:defRPr/>
            </a:pPr>
            <a:endParaRPr lang="en-GB" dirty="0"/>
          </a:p>
        </p:txBody>
      </p:sp>
    </p:spTree>
    <p:extLst>
      <p:ext uri="{BB962C8B-B14F-4D97-AF65-F5344CB8AC3E}">
        <p14:creationId xmlns:p14="http://schemas.microsoft.com/office/powerpoint/2010/main" val="3536637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4">
            <a:extLst>
              <a:ext uri="{FF2B5EF4-FFF2-40B4-BE49-F238E27FC236}">
                <a16:creationId xmlns:a16="http://schemas.microsoft.com/office/drawing/2014/main" id="{5BC2FB9F-9A1D-8D4C-8C9E-48101CFD7B80}"/>
              </a:ext>
            </a:extLst>
          </p:cNvPr>
          <p:cNvSpPr>
            <a:spLocks noChangeArrowheads="1"/>
          </p:cNvSpPr>
          <p:nvPr/>
        </p:nvSpPr>
        <p:spPr bwMode="auto">
          <a:xfrm>
            <a:off x="1168627" y="-250371"/>
            <a:ext cx="79248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b"/>
          <a:lstStyle>
            <a:lvl1pPr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algn="ctr" eaLnBrk="1" hangingPunct="1">
              <a:spcBef>
                <a:spcPct val="0"/>
              </a:spcBef>
              <a:buClrTx/>
              <a:buSzTx/>
              <a:buFontTx/>
              <a:buNone/>
              <a:defRPr/>
            </a:pPr>
            <a:r>
              <a:rPr lang="en-GB" altLang="en-US" sz="4400" b="1" dirty="0">
                <a:solidFill>
                  <a:schemeClr val="bg1"/>
                </a:solidFill>
                <a:latin typeface="+mj-lt"/>
              </a:rPr>
              <a:t>Ethics</a:t>
            </a:r>
          </a:p>
        </p:txBody>
      </p:sp>
      <p:sp>
        <p:nvSpPr>
          <p:cNvPr id="12291" name="Rectangle 5">
            <a:extLst>
              <a:ext uri="{FF2B5EF4-FFF2-40B4-BE49-F238E27FC236}">
                <a16:creationId xmlns:a16="http://schemas.microsoft.com/office/drawing/2014/main" id="{057372B8-A518-FA49-917C-52CBDD5948B0}"/>
              </a:ext>
            </a:extLst>
          </p:cNvPr>
          <p:cNvSpPr>
            <a:spLocks noChangeArrowheads="1"/>
          </p:cNvSpPr>
          <p:nvPr/>
        </p:nvSpPr>
        <p:spPr bwMode="auto">
          <a:xfrm>
            <a:off x="571501" y="1744210"/>
            <a:ext cx="6923313" cy="4097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eaLnBrk="1" hangingPunct="1">
              <a:buClr>
                <a:schemeClr val="tx1"/>
              </a:buClr>
              <a:buSzPct val="70000"/>
              <a:buFont typeface="Arial" panose="020B0604020202020204" pitchFamily="34" charset="0"/>
              <a:buChar char="•"/>
              <a:defRPr/>
            </a:pPr>
            <a:r>
              <a:rPr lang="en-GB" altLang="en-US" sz="3100" dirty="0">
                <a:latin typeface="Arial" charset="0"/>
              </a:rPr>
              <a:t>Research ethics are an integral part of any research project:</a:t>
            </a:r>
          </a:p>
          <a:p>
            <a:pPr eaLnBrk="1" hangingPunct="1">
              <a:buClr>
                <a:schemeClr val="tx1"/>
              </a:buClr>
              <a:buSzPct val="70000"/>
              <a:buFont typeface="Wingdings" pitchFamily="2" charset="2"/>
              <a:buChar char="Ø"/>
              <a:defRPr/>
            </a:pPr>
            <a:r>
              <a:rPr lang="en-GB" altLang="en-US" sz="3100" dirty="0">
                <a:latin typeface="Arial" charset="0"/>
              </a:rPr>
              <a:t>	</a:t>
            </a:r>
            <a:r>
              <a:rPr lang="en-GB" altLang="en-US" sz="2600" dirty="0">
                <a:latin typeface="Arial" charset="0"/>
              </a:rPr>
              <a:t>You will  have to be able to argue that you have taken 	reasonable, best possible measures to conform to high 	standards of research ethics. </a:t>
            </a:r>
          </a:p>
          <a:p>
            <a:pPr eaLnBrk="1" hangingPunct="1">
              <a:buClr>
                <a:schemeClr val="tx1"/>
              </a:buClr>
              <a:buSzPct val="70000"/>
              <a:buFont typeface="Wingdings" pitchFamily="2" charset="2"/>
              <a:buChar char="Ø"/>
              <a:defRPr/>
            </a:pPr>
            <a:r>
              <a:rPr lang="en-GB" altLang="en-US" sz="2600" dirty="0">
                <a:latin typeface="Arial" charset="0"/>
              </a:rPr>
              <a:t>Key principle….</a:t>
            </a:r>
            <a:r>
              <a:rPr lang="en-GB" altLang="en-US" sz="2600" b="1" dirty="0">
                <a:latin typeface="Arial" charset="0"/>
              </a:rPr>
              <a:t>DO NO HARM </a:t>
            </a:r>
          </a:p>
        </p:txBody>
      </p:sp>
    </p:spTree>
    <p:extLst>
      <p:ext uri="{BB962C8B-B14F-4D97-AF65-F5344CB8AC3E}">
        <p14:creationId xmlns:p14="http://schemas.microsoft.com/office/powerpoint/2010/main" val="2190275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FA064C43-6709-4A34-9A02-26831179B82E}"/>
              </a:ext>
            </a:extLst>
          </p:cNvPr>
          <p:cNvSpPr>
            <a:spLocks noGrp="1"/>
          </p:cNvSpPr>
          <p:nvPr>
            <p:ph type="title"/>
          </p:nvPr>
        </p:nvSpPr>
        <p:spPr>
          <a:xfrm>
            <a:off x="1017815" y="-190047"/>
            <a:ext cx="10515600" cy="1325563"/>
          </a:xfrm>
        </p:spPr>
        <p:txBody>
          <a:bodyPr/>
          <a:lstStyle/>
          <a:p>
            <a:pPr eaLnBrk="1" hangingPunct="1"/>
            <a:r>
              <a:rPr lang="en-GB" altLang="en-US" b="1" dirty="0">
                <a:solidFill>
                  <a:schemeClr val="bg1"/>
                </a:solidFill>
              </a:rPr>
              <a:t>What is Ethics? </a:t>
            </a:r>
          </a:p>
        </p:txBody>
      </p:sp>
      <p:sp>
        <p:nvSpPr>
          <p:cNvPr id="17410" name="Rectangle 4">
            <a:extLst>
              <a:ext uri="{FF2B5EF4-FFF2-40B4-BE49-F238E27FC236}">
                <a16:creationId xmlns:a16="http://schemas.microsoft.com/office/drawing/2014/main" id="{9BB22F72-81B9-4F91-8C64-D96073D4A9DE}"/>
              </a:ext>
            </a:extLst>
          </p:cNvPr>
          <p:cNvSpPr>
            <a:spLocks noGrp="1"/>
          </p:cNvSpPr>
          <p:nvPr>
            <p:ph idx="1"/>
          </p:nvPr>
        </p:nvSpPr>
        <p:spPr>
          <a:xfrm>
            <a:off x="783771" y="1135517"/>
            <a:ext cx="6727372" cy="4269240"/>
          </a:xfrm>
        </p:spPr>
        <p:txBody>
          <a:bodyPr>
            <a:normAutofit/>
          </a:bodyPr>
          <a:lstStyle/>
          <a:p>
            <a:pPr eaLnBrk="1" hangingPunct="1">
              <a:lnSpc>
                <a:spcPct val="90000"/>
              </a:lnSpc>
            </a:pPr>
            <a:r>
              <a:rPr lang="en-GB" altLang="en-US" sz="2400" dirty="0"/>
              <a:t>Ethics:</a:t>
            </a:r>
          </a:p>
          <a:p>
            <a:pPr marL="0" indent="0" eaLnBrk="1" hangingPunct="1">
              <a:lnSpc>
                <a:spcPct val="90000"/>
              </a:lnSpc>
              <a:buNone/>
            </a:pPr>
            <a:endParaRPr lang="en-GB" altLang="en-US" sz="2400" dirty="0"/>
          </a:p>
          <a:p>
            <a:pPr lvl="1" eaLnBrk="1" hangingPunct="1">
              <a:lnSpc>
                <a:spcPct val="90000"/>
              </a:lnSpc>
              <a:buFont typeface="Wingdings" pitchFamily="2" charset="2"/>
              <a:buChar char="Ø"/>
            </a:pPr>
            <a:r>
              <a:rPr lang="en-GB" altLang="en-US" dirty="0"/>
              <a:t>Is the formal intellectual process of analysing moral situations is called ethics, which examines underlying issues and principles in personal choice.</a:t>
            </a:r>
          </a:p>
          <a:p>
            <a:pPr lvl="1" eaLnBrk="1" hangingPunct="1">
              <a:lnSpc>
                <a:spcPct val="90000"/>
              </a:lnSpc>
              <a:buFont typeface="Wingdings" pitchFamily="2" charset="2"/>
              <a:buChar char="Ø"/>
            </a:pPr>
            <a:r>
              <a:rPr lang="en-GB" altLang="en-US" dirty="0"/>
              <a:t>It concerns conducting research that goes beyond just adopting the most appropriate methodology by ensuring research is conducted in a responsible and morally defensible way</a:t>
            </a:r>
          </a:p>
          <a:p>
            <a:pPr marL="457200" lvl="1" indent="0" eaLnBrk="1" hangingPunct="1">
              <a:lnSpc>
                <a:spcPct val="90000"/>
              </a:lnSpc>
              <a:buNone/>
            </a:pPr>
            <a:endParaRPr lang="en-GB" altLang="en-US" dirty="0"/>
          </a:p>
          <a:p>
            <a:pPr eaLnBrk="1" hangingPunct="1">
              <a:lnSpc>
                <a:spcPct val="90000"/>
              </a:lnSpc>
            </a:pPr>
            <a:endParaRPr lang="en-GB" altLang="en-US" dirty="0"/>
          </a:p>
        </p:txBody>
      </p:sp>
    </p:spTree>
    <p:extLst>
      <p:ext uri="{BB962C8B-B14F-4D97-AF65-F5344CB8AC3E}">
        <p14:creationId xmlns:p14="http://schemas.microsoft.com/office/powerpoint/2010/main" val="612272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4A593-82F7-8246-8395-C6EA597C6D04}"/>
              </a:ext>
            </a:extLst>
          </p:cNvPr>
          <p:cNvSpPr>
            <a:spLocks noGrp="1"/>
          </p:cNvSpPr>
          <p:nvPr>
            <p:ph type="title"/>
          </p:nvPr>
        </p:nvSpPr>
        <p:spPr>
          <a:xfrm>
            <a:off x="1197429" y="-141061"/>
            <a:ext cx="10515600" cy="1325563"/>
          </a:xfrm>
        </p:spPr>
        <p:txBody>
          <a:bodyPr rtlCol="0">
            <a:normAutofit/>
          </a:bodyPr>
          <a:lstStyle/>
          <a:p>
            <a:pPr>
              <a:defRPr/>
            </a:pPr>
            <a:r>
              <a:rPr lang="en-GB" altLang="en-US" b="1" dirty="0">
                <a:solidFill>
                  <a:schemeClr val="bg1"/>
                </a:solidFill>
              </a:rPr>
              <a:t>Ethics: Educational Research </a:t>
            </a:r>
            <a:endParaRPr lang="en-US" b="1" dirty="0">
              <a:solidFill>
                <a:schemeClr val="bg1"/>
              </a:solidFill>
            </a:endParaRPr>
          </a:p>
        </p:txBody>
      </p:sp>
      <p:sp>
        <p:nvSpPr>
          <p:cNvPr id="3" name="Content Placeholder 2">
            <a:extLst>
              <a:ext uri="{FF2B5EF4-FFF2-40B4-BE49-F238E27FC236}">
                <a16:creationId xmlns:a16="http://schemas.microsoft.com/office/drawing/2014/main" id="{B609D164-E0DD-5C40-B4FD-DE12B1F07E15}"/>
              </a:ext>
            </a:extLst>
          </p:cNvPr>
          <p:cNvSpPr>
            <a:spLocks noGrp="1"/>
          </p:cNvSpPr>
          <p:nvPr>
            <p:ph idx="1"/>
          </p:nvPr>
        </p:nvSpPr>
        <p:spPr>
          <a:xfrm>
            <a:off x="511629" y="1384754"/>
            <a:ext cx="8583385" cy="4351338"/>
          </a:xfrm>
        </p:spPr>
        <p:txBody>
          <a:bodyPr rtlCol="0">
            <a:normAutofit/>
          </a:bodyPr>
          <a:lstStyle/>
          <a:p>
            <a:pPr marL="274320" indent="-274320">
              <a:defRPr/>
            </a:pPr>
            <a:r>
              <a:rPr lang="en-GB" altLang="en-US" sz="2400" b="1" dirty="0"/>
              <a:t>In this context we are looking at Research Ethics which is normally concerned with: </a:t>
            </a:r>
          </a:p>
          <a:p>
            <a:pPr marL="0" indent="0">
              <a:buNone/>
              <a:defRPr/>
            </a:pPr>
            <a:r>
              <a:rPr lang="en-GB" altLang="en-US" sz="2400" dirty="0"/>
              <a:t> </a:t>
            </a:r>
          </a:p>
          <a:p>
            <a:pPr marL="708660" lvl="1" indent="-342900">
              <a:buFont typeface="Wingdings" pitchFamily="2" charset="2"/>
              <a:buChar char="Ø"/>
              <a:defRPr/>
            </a:pPr>
            <a:r>
              <a:rPr lang="en-US" altLang="en-US" dirty="0"/>
              <a:t>overall harms and benefits of research, </a:t>
            </a:r>
          </a:p>
          <a:p>
            <a:pPr marL="708660" lvl="1" indent="-342900">
              <a:buFont typeface="Wingdings" pitchFamily="2" charset="2"/>
              <a:buChar char="Ø"/>
              <a:defRPr/>
            </a:pPr>
            <a:r>
              <a:rPr lang="en-US" altLang="en-US" dirty="0"/>
              <a:t>the rights of participants to information, privacy, anonymity, respect</a:t>
            </a:r>
          </a:p>
          <a:p>
            <a:pPr marL="708660" lvl="1" indent="-342900">
              <a:buFont typeface="Wingdings" pitchFamily="2" charset="2"/>
              <a:buChar char="Ø"/>
              <a:defRPr/>
            </a:pPr>
            <a:r>
              <a:rPr lang="en-US" altLang="en-US" dirty="0"/>
              <a:t>the responsibilities of researchers to act with integrity, </a:t>
            </a:r>
          </a:p>
          <a:p>
            <a:pPr marL="708660" lvl="1" indent="-342900">
              <a:buFont typeface="Wingdings" pitchFamily="2" charset="2"/>
              <a:buChar char="Ø"/>
              <a:defRPr/>
            </a:pPr>
            <a:r>
              <a:rPr lang="en-GB" altLang="en-US" dirty="0"/>
              <a:t>sometimes the positioning of  children and young people in the research process “Who’s voice</a:t>
            </a:r>
            <a:r>
              <a:rPr lang="en-GB" altLang="en-US" sz="2800" dirty="0"/>
              <a:t>” ?</a:t>
            </a:r>
          </a:p>
          <a:p>
            <a:pPr marL="274320" indent="-274320">
              <a:defRPr/>
            </a:pPr>
            <a:endParaRPr lang="en-US" dirty="0"/>
          </a:p>
        </p:txBody>
      </p:sp>
    </p:spTree>
    <p:extLst>
      <p:ext uri="{BB962C8B-B14F-4D97-AF65-F5344CB8AC3E}">
        <p14:creationId xmlns:p14="http://schemas.microsoft.com/office/powerpoint/2010/main" val="2785271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83B39B0-549D-C645-8823-D1ADAEE06B0D}"/>
              </a:ext>
            </a:extLst>
          </p:cNvPr>
          <p:cNvSpPr>
            <a:spLocks noGrp="1" noChangeArrowheads="1"/>
          </p:cNvSpPr>
          <p:nvPr>
            <p:ph type="title"/>
          </p:nvPr>
        </p:nvSpPr>
        <p:spPr>
          <a:xfrm>
            <a:off x="838200" y="-141061"/>
            <a:ext cx="10515600" cy="1325563"/>
          </a:xfrm>
        </p:spPr>
        <p:txBody>
          <a:bodyPr rtlCol="0">
            <a:normAutofit/>
          </a:bodyPr>
          <a:lstStyle/>
          <a:p>
            <a:pPr>
              <a:defRPr/>
            </a:pPr>
            <a:r>
              <a:rPr lang="en-GB" altLang="en-US" b="1" dirty="0">
                <a:solidFill>
                  <a:schemeClr val="bg1"/>
                </a:solidFill>
              </a:rPr>
              <a:t>Ethics: Educational Research </a:t>
            </a:r>
          </a:p>
        </p:txBody>
      </p:sp>
      <p:sp>
        <p:nvSpPr>
          <p:cNvPr id="8195" name="Rectangle 3">
            <a:extLst>
              <a:ext uri="{FF2B5EF4-FFF2-40B4-BE49-F238E27FC236}">
                <a16:creationId xmlns:a16="http://schemas.microsoft.com/office/drawing/2014/main" id="{B72F06EE-42A6-A449-9844-F1012B5D7DB6}"/>
              </a:ext>
            </a:extLst>
          </p:cNvPr>
          <p:cNvSpPr>
            <a:spLocks noGrp="1" noChangeArrowheads="1"/>
          </p:cNvSpPr>
          <p:nvPr>
            <p:ph idx="1"/>
          </p:nvPr>
        </p:nvSpPr>
        <p:spPr>
          <a:xfrm>
            <a:off x="0" y="1322614"/>
            <a:ext cx="9334500" cy="4602616"/>
          </a:xfrm>
        </p:spPr>
        <p:txBody>
          <a:bodyPr rtlCol="0">
            <a:normAutofit/>
          </a:bodyPr>
          <a:lstStyle/>
          <a:p>
            <a:pPr marL="274320" indent="-274320">
              <a:defRPr/>
            </a:pPr>
            <a:r>
              <a:rPr lang="en-GB" altLang="en-US" sz="2400" b="1" dirty="0"/>
              <a:t>Can be viewed in  the following ways: </a:t>
            </a:r>
          </a:p>
          <a:p>
            <a:pPr marL="708660" lvl="1" indent="-342900">
              <a:buFont typeface="Wingdings" pitchFamily="2" charset="2"/>
              <a:buChar char="Ø"/>
              <a:defRPr/>
            </a:pPr>
            <a:endParaRPr lang="en-GB" altLang="en-US" dirty="0"/>
          </a:p>
          <a:p>
            <a:pPr marL="708660" lvl="1" indent="-342900">
              <a:buFont typeface="Wingdings" pitchFamily="2" charset="2"/>
              <a:buChar char="Ø"/>
              <a:defRPr/>
            </a:pPr>
            <a:r>
              <a:rPr lang="en-GB" altLang="en-US" dirty="0"/>
              <a:t>Research Guidelines </a:t>
            </a:r>
          </a:p>
          <a:p>
            <a:pPr marL="708660" lvl="1" indent="-342900">
              <a:buFont typeface="Wingdings" pitchFamily="2" charset="2"/>
              <a:buChar char="Ø"/>
              <a:defRPr/>
            </a:pPr>
            <a:r>
              <a:rPr lang="en-GB" altLang="en-US" dirty="0"/>
              <a:t>Statutory obligations </a:t>
            </a:r>
          </a:p>
          <a:p>
            <a:pPr marL="708660" lvl="1" indent="-342900">
              <a:buFont typeface="Wingdings" pitchFamily="2" charset="2"/>
              <a:buChar char="Ø"/>
              <a:defRPr/>
            </a:pPr>
            <a:r>
              <a:rPr lang="en-GB" altLang="en-US" dirty="0"/>
              <a:t>Organisational guidelines </a:t>
            </a:r>
          </a:p>
          <a:p>
            <a:pPr marL="708660" lvl="1" indent="-342900">
              <a:buFont typeface="Wingdings" pitchFamily="2" charset="2"/>
              <a:buChar char="Ø"/>
              <a:defRPr/>
            </a:pPr>
            <a:r>
              <a:rPr lang="en-GB" altLang="en-US" dirty="0"/>
              <a:t>Professional : codes of practice </a:t>
            </a:r>
          </a:p>
          <a:p>
            <a:pPr marL="708660" lvl="1" indent="-342900">
              <a:buFont typeface="Wingdings" pitchFamily="2" charset="2"/>
              <a:buChar char="Ø"/>
              <a:defRPr/>
            </a:pPr>
            <a:r>
              <a:rPr lang="en-GB" altLang="en-US" dirty="0"/>
              <a:t>Personal: </a:t>
            </a:r>
          </a:p>
          <a:p>
            <a:pPr lvl="2">
              <a:defRPr/>
            </a:pPr>
            <a:r>
              <a:rPr lang="en-GB" altLang="en-US" sz="2400" dirty="0"/>
              <a:t>Values of honesty frankness and personal integrity</a:t>
            </a:r>
          </a:p>
          <a:p>
            <a:pPr lvl="2">
              <a:defRPr/>
            </a:pPr>
            <a:r>
              <a:rPr lang="en-GB" altLang="en-US" sz="2400" dirty="0"/>
              <a:t>Responsibilities to those you are working alongside </a:t>
            </a:r>
          </a:p>
          <a:p>
            <a:pPr marL="640080" lvl="1" indent="-274320">
              <a:defRPr/>
            </a:pPr>
            <a:endParaRPr lang="en-GB" altLang="en-US" dirty="0"/>
          </a:p>
          <a:p>
            <a:pPr marL="274320" indent="-274320">
              <a:defRPr/>
            </a:pPr>
            <a:endParaRPr lang="en-GB" altLang="en-US" dirty="0"/>
          </a:p>
        </p:txBody>
      </p:sp>
    </p:spTree>
    <p:extLst>
      <p:ext uri="{BB962C8B-B14F-4D97-AF65-F5344CB8AC3E}">
        <p14:creationId xmlns:p14="http://schemas.microsoft.com/office/powerpoint/2010/main" val="4073103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6EF5565C-D877-4F84-902C-BC17D2AF6D7E}"/>
              </a:ext>
            </a:extLst>
          </p:cNvPr>
          <p:cNvSpPr>
            <a:spLocks noGrp="1"/>
          </p:cNvSpPr>
          <p:nvPr>
            <p:ph type="title"/>
          </p:nvPr>
        </p:nvSpPr>
        <p:spPr>
          <a:xfrm>
            <a:off x="838200" y="-255360"/>
            <a:ext cx="10515600" cy="1325563"/>
          </a:xfrm>
        </p:spPr>
        <p:txBody>
          <a:bodyPr/>
          <a:lstStyle/>
          <a:p>
            <a:pPr eaLnBrk="1" hangingPunct="1"/>
            <a:r>
              <a:rPr lang="en-GB" altLang="en-US" b="1" dirty="0">
                <a:solidFill>
                  <a:schemeClr val="bg1"/>
                </a:solidFill>
              </a:rPr>
              <a:t>Ethics Research Guidelines </a:t>
            </a:r>
          </a:p>
        </p:txBody>
      </p:sp>
      <p:sp>
        <p:nvSpPr>
          <p:cNvPr id="24578" name="Rectangle 3">
            <a:extLst>
              <a:ext uri="{FF2B5EF4-FFF2-40B4-BE49-F238E27FC236}">
                <a16:creationId xmlns:a16="http://schemas.microsoft.com/office/drawing/2014/main" id="{BC1EAFFA-2C77-4219-B166-169CC39E0EDE}"/>
              </a:ext>
            </a:extLst>
          </p:cNvPr>
          <p:cNvSpPr>
            <a:spLocks noGrp="1"/>
          </p:cNvSpPr>
          <p:nvPr>
            <p:ph idx="1"/>
          </p:nvPr>
        </p:nvSpPr>
        <p:spPr>
          <a:xfrm>
            <a:off x="187098" y="1409700"/>
            <a:ext cx="9743979" cy="4038600"/>
          </a:xfrm>
        </p:spPr>
        <p:txBody>
          <a:bodyPr>
            <a:normAutofit lnSpcReduction="10000"/>
          </a:bodyPr>
          <a:lstStyle/>
          <a:p>
            <a:pPr eaLnBrk="1" hangingPunct="1">
              <a:lnSpc>
                <a:spcPct val="90000"/>
              </a:lnSpc>
            </a:pPr>
            <a:r>
              <a:rPr lang="en-GB" altLang="en-US" sz="2400" dirty="0"/>
              <a:t>Many organisations have research guidelines:</a:t>
            </a:r>
          </a:p>
          <a:p>
            <a:pPr lvl="1" eaLnBrk="1" hangingPunct="1">
              <a:lnSpc>
                <a:spcPct val="90000"/>
              </a:lnSpc>
            </a:pPr>
            <a:r>
              <a:rPr lang="en-GB" altLang="en-US" dirty="0"/>
              <a:t>E.g. British Educational Research Association (BERA) guidelines,  The BDA code of conduct with links to standard of conduct and ethics, and UWTSD research ethics guidelines </a:t>
            </a:r>
          </a:p>
          <a:p>
            <a:pPr marL="457200" lvl="1" indent="0" eaLnBrk="1" hangingPunct="1">
              <a:lnSpc>
                <a:spcPct val="90000"/>
              </a:lnSpc>
              <a:buNone/>
            </a:pPr>
            <a:endParaRPr lang="en-GB" altLang="en-US" dirty="0"/>
          </a:p>
          <a:p>
            <a:pPr lvl="1" eaLnBrk="1" hangingPunct="1">
              <a:lnSpc>
                <a:spcPct val="90000"/>
              </a:lnSpc>
            </a:pPr>
            <a:r>
              <a:rPr lang="en-GB" altLang="en-US" dirty="0">
                <a:hlinkClick r:id="rId2"/>
              </a:rPr>
              <a:t>https://www.bera.ac.uk/researchers-resources/resources-for-researchers</a:t>
            </a:r>
            <a:endParaRPr lang="en-GB" altLang="en-US" dirty="0"/>
          </a:p>
          <a:p>
            <a:pPr lvl="1" eaLnBrk="1" hangingPunct="1">
              <a:lnSpc>
                <a:spcPct val="90000"/>
              </a:lnSpc>
            </a:pPr>
            <a:endParaRPr lang="en-GB" altLang="en-US" dirty="0">
              <a:hlinkClick r:id="rId3"/>
            </a:endParaRPr>
          </a:p>
          <a:p>
            <a:pPr lvl="1"/>
            <a:r>
              <a:rPr lang="en-GB" sz="1800" dirty="0">
                <a:solidFill>
                  <a:srgbClr val="000000"/>
                </a:solidFill>
                <a:effectLst/>
                <a:latin typeface="Aptos" panose="020B0004020202020204" pitchFamily="34" charset="0"/>
                <a:hlinkClick r:id="rId4" tooltip="Original URL: https://www.bda.uk.com/senr-sport-and-exercise-nutrition-register/position-statements.html. Click or tap if you trust this link."/>
              </a:rPr>
              <a:t>https://www.bda.uk.com/senr-sport-and-exercise-nutrition-register/position-statements.html</a:t>
            </a:r>
            <a:endParaRPr lang="en-GB" dirty="0"/>
          </a:p>
          <a:p>
            <a:pPr lvl="1" eaLnBrk="1" hangingPunct="1">
              <a:lnSpc>
                <a:spcPct val="90000"/>
              </a:lnSpc>
            </a:pPr>
            <a:endParaRPr lang="en-GB" altLang="en-US" dirty="0">
              <a:hlinkClick r:id="rId3"/>
            </a:endParaRPr>
          </a:p>
          <a:p>
            <a:pPr marL="457200" lvl="1" indent="0">
              <a:buNone/>
            </a:pPr>
            <a:r>
              <a:rPr lang="en-GB" altLang="en-US" dirty="0">
                <a:hlinkClick r:id="rId3"/>
              </a:rPr>
              <a:t>https://www.uwtsd.ac.uk/research/research-ethics/</a:t>
            </a:r>
            <a:endParaRPr lang="en-GB" altLang="en-US" dirty="0"/>
          </a:p>
          <a:p>
            <a:pPr marL="457200" lvl="1" indent="0">
              <a:buNone/>
            </a:pPr>
            <a:endParaRPr lang="en-GB" altLang="en-US" dirty="0">
              <a:hlinkClick r:id="rId3"/>
            </a:endParaRPr>
          </a:p>
          <a:p>
            <a:pPr lvl="1"/>
            <a:endParaRPr lang="en-GB" altLang="en-US" dirty="0"/>
          </a:p>
          <a:p>
            <a:pPr lvl="1"/>
            <a:endParaRPr lang="en-GB" altLang="en-US" dirty="0"/>
          </a:p>
          <a:p>
            <a:pPr marL="457200" lvl="1" indent="0" eaLnBrk="1" hangingPunct="1">
              <a:lnSpc>
                <a:spcPct val="90000"/>
              </a:lnSpc>
              <a:buNone/>
            </a:pPr>
            <a:endParaRPr lang="en-GB" altLang="en-US" dirty="0"/>
          </a:p>
        </p:txBody>
      </p:sp>
    </p:spTree>
    <p:extLst>
      <p:ext uri="{BB962C8B-B14F-4D97-AF65-F5344CB8AC3E}">
        <p14:creationId xmlns:p14="http://schemas.microsoft.com/office/powerpoint/2010/main" val="411826781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5759357-0008-4146-B2BF-67A831C4AD30}"/>
              </a:ext>
            </a:extLst>
          </p:cNvPr>
          <p:cNvSpPr>
            <a:spLocks noGrp="1"/>
          </p:cNvSpPr>
          <p:nvPr>
            <p:ph type="title"/>
          </p:nvPr>
        </p:nvSpPr>
        <p:spPr>
          <a:xfrm>
            <a:off x="838200" y="111125"/>
            <a:ext cx="10515600" cy="1325563"/>
          </a:xfrm>
        </p:spPr>
        <p:txBody>
          <a:bodyPr rtlCol="0">
            <a:normAutofit/>
          </a:bodyPr>
          <a:lstStyle/>
          <a:p>
            <a:pPr>
              <a:defRPr/>
            </a:pPr>
            <a:r>
              <a:rPr lang="en-GB" altLang="en-US" b="1" dirty="0">
                <a:solidFill>
                  <a:schemeClr val="bg1"/>
                </a:solidFill>
              </a:rPr>
              <a:t>Research Guidelines: BERA</a:t>
            </a:r>
            <a:br>
              <a:rPr lang="en-GB" altLang="en-US" dirty="0">
                <a:solidFill>
                  <a:schemeClr val="tx2"/>
                </a:solidFill>
              </a:rPr>
            </a:br>
            <a:endParaRPr lang="en-US" altLang="en-US" dirty="0">
              <a:solidFill>
                <a:schemeClr val="tx2"/>
              </a:solidFill>
            </a:endParaRPr>
          </a:p>
        </p:txBody>
      </p:sp>
      <p:sp>
        <p:nvSpPr>
          <p:cNvPr id="25602" name="Content Placeholder 2">
            <a:extLst>
              <a:ext uri="{FF2B5EF4-FFF2-40B4-BE49-F238E27FC236}">
                <a16:creationId xmlns:a16="http://schemas.microsoft.com/office/drawing/2014/main" id="{D02CD97A-873B-4083-8817-5C866210AA3D}"/>
              </a:ext>
            </a:extLst>
          </p:cNvPr>
          <p:cNvSpPr>
            <a:spLocks noGrp="1"/>
          </p:cNvSpPr>
          <p:nvPr>
            <p:ph idx="1"/>
          </p:nvPr>
        </p:nvSpPr>
        <p:spPr>
          <a:xfrm>
            <a:off x="495300" y="1436688"/>
            <a:ext cx="7489371" cy="4351338"/>
          </a:xfrm>
        </p:spPr>
        <p:txBody>
          <a:bodyPr>
            <a:normAutofit/>
          </a:bodyPr>
          <a:lstStyle/>
          <a:p>
            <a:pPr eaLnBrk="1" hangingPunct="1"/>
            <a:r>
              <a:rPr lang="en-GB" altLang="en-US" sz="2400" dirty="0"/>
              <a:t>BERA Educational Research Guidelines 2018  (See Moodle for a copy ) </a:t>
            </a:r>
            <a:endParaRPr lang="en-US" altLang="en-US" sz="2400" dirty="0"/>
          </a:p>
          <a:p>
            <a:pPr lvl="1" eaLnBrk="1" hangingPunct="1">
              <a:buFont typeface="Wingdings" pitchFamily="2" charset="2"/>
              <a:buChar char="Ø"/>
            </a:pPr>
            <a:endParaRPr lang="en-US" altLang="en-US" i="1" dirty="0"/>
          </a:p>
          <a:p>
            <a:pPr lvl="1" eaLnBrk="1" hangingPunct="1">
              <a:buFont typeface="Wingdings" pitchFamily="2" charset="2"/>
              <a:buChar char="Ø"/>
            </a:pPr>
            <a:r>
              <a:rPr lang="en-US" altLang="en-US" i="1" dirty="0"/>
              <a:t>Voluntary Informed Consent is central.</a:t>
            </a:r>
          </a:p>
          <a:p>
            <a:pPr lvl="1" eaLnBrk="1" hangingPunct="1">
              <a:buFont typeface="Wingdings" pitchFamily="2" charset="2"/>
              <a:buChar char="Ø"/>
            </a:pPr>
            <a:r>
              <a:rPr lang="en-US" altLang="en-US" i="1" dirty="0"/>
              <a:t>Openness and Disclosure</a:t>
            </a:r>
          </a:p>
          <a:p>
            <a:pPr lvl="1" eaLnBrk="1" hangingPunct="1">
              <a:buFont typeface="Wingdings" pitchFamily="2" charset="2"/>
              <a:buChar char="Ø"/>
            </a:pPr>
            <a:r>
              <a:rPr lang="en-US" altLang="en-US" i="1" dirty="0"/>
              <a:t>Right to Withdraw</a:t>
            </a:r>
          </a:p>
          <a:p>
            <a:pPr lvl="1" eaLnBrk="1" hangingPunct="1">
              <a:buFont typeface="Wingdings" pitchFamily="2" charset="2"/>
              <a:buChar char="Ø"/>
            </a:pPr>
            <a:r>
              <a:rPr lang="en-US" altLang="en-US" i="1" dirty="0"/>
              <a:t>Guidance for research with Children, Vulnerable Young People and Vulnerable Adults</a:t>
            </a:r>
            <a:endParaRPr lang="en-US" altLang="en-US" dirty="0"/>
          </a:p>
        </p:txBody>
      </p:sp>
    </p:spTree>
    <p:extLst>
      <p:ext uri="{BB962C8B-B14F-4D97-AF65-F5344CB8AC3E}">
        <p14:creationId xmlns:p14="http://schemas.microsoft.com/office/powerpoint/2010/main" val="2954833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783EAED9-DCF3-40A0-B970-41DC2D6D381F}"/>
              </a:ext>
            </a:extLst>
          </p:cNvPr>
          <p:cNvSpPr>
            <a:spLocks noGrp="1"/>
          </p:cNvSpPr>
          <p:nvPr>
            <p:ph type="title"/>
          </p:nvPr>
        </p:nvSpPr>
        <p:spPr>
          <a:xfrm>
            <a:off x="838200" y="0"/>
            <a:ext cx="10515600" cy="1325563"/>
          </a:xfrm>
        </p:spPr>
        <p:txBody>
          <a:bodyPr/>
          <a:lstStyle/>
          <a:p>
            <a:pPr marL="342900" indent="-342900"/>
            <a:r>
              <a:rPr lang="en-GB" altLang="en-US" b="1" dirty="0">
                <a:solidFill>
                  <a:schemeClr val="bg1"/>
                </a:solidFill>
              </a:rPr>
              <a:t>Research Guidelines</a:t>
            </a:r>
            <a:endParaRPr lang="en-US" altLang="en-US" b="1" dirty="0">
              <a:solidFill>
                <a:schemeClr val="bg1"/>
              </a:solidFill>
            </a:endParaRPr>
          </a:p>
        </p:txBody>
      </p:sp>
      <p:sp>
        <p:nvSpPr>
          <p:cNvPr id="12291" name="Content Placeholder 2">
            <a:extLst>
              <a:ext uri="{FF2B5EF4-FFF2-40B4-BE49-F238E27FC236}">
                <a16:creationId xmlns:a16="http://schemas.microsoft.com/office/drawing/2014/main" id="{ED86C22C-41E0-744F-9E66-FF17F287B927}"/>
              </a:ext>
            </a:extLst>
          </p:cNvPr>
          <p:cNvSpPr>
            <a:spLocks noGrp="1"/>
          </p:cNvSpPr>
          <p:nvPr>
            <p:ph idx="1"/>
          </p:nvPr>
        </p:nvSpPr>
        <p:spPr>
          <a:xfrm>
            <a:off x="0" y="1253331"/>
            <a:ext cx="8245929" cy="4351338"/>
          </a:xfrm>
        </p:spPr>
        <p:txBody>
          <a:bodyPr rtlCol="0">
            <a:normAutofit fontScale="92500"/>
          </a:bodyPr>
          <a:lstStyle/>
          <a:p>
            <a:pPr marL="274320" indent="-274320">
              <a:defRPr/>
            </a:pPr>
            <a:r>
              <a:rPr lang="en-US" altLang="en-US" sz="2400" i="1" dirty="0"/>
              <a:t>Children, Vulnerable Young People and Vulnerable Adults: </a:t>
            </a:r>
          </a:p>
          <a:p>
            <a:pPr marL="0" indent="0">
              <a:buNone/>
              <a:defRPr/>
            </a:pPr>
            <a:endParaRPr lang="en-US" altLang="en-US" sz="2400" i="1" dirty="0"/>
          </a:p>
          <a:p>
            <a:pPr marL="708660" lvl="1" indent="-342900">
              <a:buFont typeface="Wingdings" pitchFamily="2" charset="2"/>
              <a:buChar char="Ø"/>
              <a:defRPr/>
            </a:pPr>
            <a:r>
              <a:rPr lang="en-US" altLang="en-US" i="1" dirty="0"/>
              <a:t>The  Association requires researchers to comply with Articles 3 and 12 of the United Nations Convention on the Rights of the Child. </a:t>
            </a:r>
          </a:p>
          <a:p>
            <a:pPr marL="708660" lvl="1" indent="-342900">
              <a:buFont typeface="Wingdings" pitchFamily="2" charset="2"/>
              <a:buChar char="Ø"/>
              <a:defRPr/>
            </a:pPr>
            <a:r>
              <a:rPr lang="en-US" altLang="en-US" i="1" dirty="0"/>
              <a:t>Article 3 requires that in all actions concerning children, the best interests of the child must be the primary consideration. </a:t>
            </a:r>
          </a:p>
          <a:p>
            <a:pPr marL="708660" lvl="1" indent="-342900">
              <a:buFont typeface="Wingdings" pitchFamily="2" charset="2"/>
              <a:buChar char="Ø"/>
              <a:defRPr/>
            </a:pPr>
            <a:r>
              <a:rPr lang="en-US" altLang="en-US" i="1" dirty="0"/>
              <a:t>Article 12 requires that children who are capable of forming their own views should be granted the right to express their views freely in all matters affecting them, commensurate with their age and maturity. Children should therefore be facilitated to give fully informed consent.</a:t>
            </a:r>
          </a:p>
        </p:txBody>
      </p:sp>
    </p:spTree>
    <p:extLst>
      <p:ext uri="{BB962C8B-B14F-4D97-AF65-F5344CB8AC3E}">
        <p14:creationId xmlns:p14="http://schemas.microsoft.com/office/powerpoint/2010/main" val="3641514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F517B35A-2649-4FA2-837C-6457231EE6A8}"/>
              </a:ext>
            </a:extLst>
          </p:cNvPr>
          <p:cNvSpPr>
            <a:spLocks noGrp="1"/>
          </p:cNvSpPr>
          <p:nvPr>
            <p:ph type="title"/>
          </p:nvPr>
        </p:nvSpPr>
        <p:spPr>
          <a:xfrm>
            <a:off x="838200" y="-141061"/>
            <a:ext cx="10515600" cy="1325563"/>
          </a:xfrm>
        </p:spPr>
        <p:txBody>
          <a:bodyPr/>
          <a:lstStyle/>
          <a:p>
            <a:pPr eaLnBrk="1" hangingPunct="1"/>
            <a:r>
              <a:rPr lang="en-GB" altLang="en-US" b="1" dirty="0">
                <a:solidFill>
                  <a:schemeClr val="bg1"/>
                </a:solidFill>
              </a:rPr>
              <a:t>Ethics : Consent </a:t>
            </a:r>
            <a:endParaRPr lang="en-US" altLang="en-US" b="1" dirty="0">
              <a:solidFill>
                <a:schemeClr val="bg1"/>
              </a:solidFill>
            </a:endParaRPr>
          </a:p>
        </p:txBody>
      </p:sp>
      <p:sp>
        <p:nvSpPr>
          <p:cNvPr id="3" name="Content Placeholder 2">
            <a:extLst>
              <a:ext uri="{FF2B5EF4-FFF2-40B4-BE49-F238E27FC236}">
                <a16:creationId xmlns:a16="http://schemas.microsoft.com/office/drawing/2014/main" id="{C0418DFF-CB55-1D40-9505-3364020A359D}"/>
              </a:ext>
            </a:extLst>
          </p:cNvPr>
          <p:cNvSpPr>
            <a:spLocks noGrp="1"/>
          </p:cNvSpPr>
          <p:nvPr>
            <p:ph idx="1"/>
          </p:nvPr>
        </p:nvSpPr>
        <p:spPr>
          <a:xfrm>
            <a:off x="119744" y="1184502"/>
            <a:ext cx="8158843" cy="4351338"/>
          </a:xfrm>
        </p:spPr>
        <p:txBody>
          <a:bodyPr rtlCol="0">
            <a:normAutofit lnSpcReduction="10000"/>
          </a:bodyPr>
          <a:lstStyle/>
          <a:p>
            <a:pPr marL="274320" indent="-274320">
              <a:defRPr/>
            </a:pPr>
            <a:r>
              <a:rPr lang="en-US" sz="2400" dirty="0"/>
              <a:t>Consent is possibly the largest and most complicated issue for researchers hoping to involve children / young people in a study.</a:t>
            </a:r>
          </a:p>
          <a:p>
            <a:pPr marL="274320" indent="-274320">
              <a:defRPr/>
            </a:pPr>
            <a:r>
              <a:rPr lang="en-US" sz="2400" dirty="0"/>
              <a:t>It is best practice to ensure that all research participants fully understand the research that they give their permission to be part of (this is known as informed consent). </a:t>
            </a:r>
          </a:p>
          <a:p>
            <a:pPr marL="274320" indent="-274320">
              <a:defRPr/>
            </a:pPr>
            <a:r>
              <a:rPr lang="en-US" sz="2400" dirty="0"/>
              <a:t>If a child is under 16 then they cannot legally give consent themselves and a researcher should ask a parent or guardian for consent. </a:t>
            </a:r>
          </a:p>
          <a:p>
            <a:pPr marL="274320" indent="-274320">
              <a:defRPr/>
            </a:pPr>
            <a:r>
              <a:rPr lang="en-US" sz="2400" dirty="0"/>
              <a:t>However, assent should also be sought from any children who are involved in the research to ensure that they are willing participants.</a:t>
            </a:r>
          </a:p>
          <a:p>
            <a:pPr marL="274320" indent="-274320">
              <a:defRPr/>
            </a:pPr>
            <a:endParaRPr lang="en-US" dirty="0"/>
          </a:p>
        </p:txBody>
      </p:sp>
    </p:spTree>
    <p:extLst>
      <p:ext uri="{BB962C8B-B14F-4D97-AF65-F5344CB8AC3E}">
        <p14:creationId xmlns:p14="http://schemas.microsoft.com/office/powerpoint/2010/main" val="946910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2F647A10-0E65-4C7D-8E23-B35A0AEA36FF}"/>
              </a:ext>
            </a:extLst>
          </p:cNvPr>
          <p:cNvSpPr>
            <a:spLocks noGrp="1"/>
          </p:cNvSpPr>
          <p:nvPr>
            <p:ph type="title"/>
          </p:nvPr>
        </p:nvSpPr>
        <p:spPr>
          <a:xfrm>
            <a:off x="838200" y="-157389"/>
            <a:ext cx="10515600" cy="1325563"/>
          </a:xfrm>
        </p:spPr>
        <p:txBody>
          <a:bodyPr/>
          <a:lstStyle/>
          <a:p>
            <a:pPr eaLnBrk="1" hangingPunct="1"/>
            <a:r>
              <a:rPr lang="en-GB" altLang="en-US" b="1" dirty="0">
                <a:solidFill>
                  <a:schemeClr val="bg1"/>
                </a:solidFill>
              </a:rPr>
              <a:t>Ethics : Consent </a:t>
            </a:r>
            <a:endParaRPr lang="en-US" altLang="en-US" b="1" dirty="0">
              <a:solidFill>
                <a:schemeClr val="bg1"/>
              </a:solidFill>
            </a:endParaRPr>
          </a:p>
        </p:txBody>
      </p:sp>
      <p:sp>
        <p:nvSpPr>
          <p:cNvPr id="3" name="Content Placeholder 2">
            <a:extLst>
              <a:ext uri="{FF2B5EF4-FFF2-40B4-BE49-F238E27FC236}">
                <a16:creationId xmlns:a16="http://schemas.microsoft.com/office/drawing/2014/main" id="{A9921847-5A03-0B4D-9738-77D933857C40}"/>
              </a:ext>
            </a:extLst>
          </p:cNvPr>
          <p:cNvSpPr>
            <a:spLocks noGrp="1"/>
          </p:cNvSpPr>
          <p:nvPr>
            <p:ph idx="1"/>
          </p:nvPr>
        </p:nvSpPr>
        <p:spPr>
          <a:xfrm>
            <a:off x="152400" y="1168174"/>
            <a:ext cx="7897585" cy="4351338"/>
          </a:xfrm>
        </p:spPr>
        <p:txBody>
          <a:bodyPr rtlCol="0">
            <a:normAutofit lnSpcReduction="10000"/>
          </a:bodyPr>
          <a:lstStyle/>
          <a:p>
            <a:pPr marL="274320" indent="-274320">
              <a:defRPr/>
            </a:pPr>
            <a:r>
              <a:rPr lang="en-US" sz="2400" dirty="0"/>
              <a:t>Consent is not a one-off process but continues for as long as anyone is involved in the research. </a:t>
            </a:r>
          </a:p>
          <a:p>
            <a:pPr marL="274320" indent="-274320">
              <a:defRPr/>
            </a:pPr>
            <a:endParaRPr lang="en-US" sz="2400" dirty="0"/>
          </a:p>
          <a:p>
            <a:pPr marL="274320" indent="-274320">
              <a:defRPr/>
            </a:pPr>
            <a:r>
              <a:rPr lang="en-US" sz="2400" dirty="0" err="1"/>
              <a:t>Skånfors</a:t>
            </a:r>
            <a:r>
              <a:rPr lang="en-US" sz="2400" dirty="0"/>
              <a:t> (2009) shows the variety of ways in which children might withdraw their consent once the research has begun. “Say no", “show no", “non-response", “pulling away" and “ignoring" are ways in which a child has been observed to indicate their unwillingness to participate. </a:t>
            </a:r>
          </a:p>
          <a:p>
            <a:pPr marL="274320" indent="-274320">
              <a:defRPr/>
            </a:pPr>
            <a:endParaRPr lang="en-US" sz="2400" dirty="0"/>
          </a:p>
          <a:p>
            <a:pPr marL="274320" indent="-274320">
              <a:defRPr/>
            </a:pPr>
            <a:r>
              <a:rPr lang="en-US" sz="2400" dirty="0"/>
              <a:t>This may not be a permanent withdrawal, but researchers should be aware of these indicators to ensure that they are sensitive to the child's wishes.</a:t>
            </a:r>
          </a:p>
        </p:txBody>
      </p:sp>
    </p:spTree>
    <p:extLst>
      <p:ext uri="{BB962C8B-B14F-4D97-AF65-F5344CB8AC3E}">
        <p14:creationId xmlns:p14="http://schemas.microsoft.com/office/powerpoint/2010/main" val="2576499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C9ED901A-AE2E-4B62-A95E-559F6303F74C}"/>
              </a:ext>
            </a:extLst>
          </p:cNvPr>
          <p:cNvSpPr>
            <a:spLocks noGrp="1"/>
          </p:cNvSpPr>
          <p:nvPr>
            <p:ph type="title"/>
          </p:nvPr>
        </p:nvSpPr>
        <p:spPr>
          <a:xfrm>
            <a:off x="658586" y="-124732"/>
            <a:ext cx="10515600" cy="1325563"/>
          </a:xfrm>
        </p:spPr>
        <p:txBody>
          <a:bodyPr/>
          <a:lstStyle/>
          <a:p>
            <a:pPr eaLnBrk="1" hangingPunct="1"/>
            <a:r>
              <a:rPr lang="en-GB" altLang="en-US" b="1" dirty="0">
                <a:solidFill>
                  <a:schemeClr val="bg1"/>
                </a:solidFill>
              </a:rPr>
              <a:t>Ethics : Confidentiality </a:t>
            </a:r>
            <a:endParaRPr lang="en-US" altLang="en-US" b="1" dirty="0">
              <a:solidFill>
                <a:schemeClr val="bg1"/>
              </a:solidFill>
            </a:endParaRPr>
          </a:p>
        </p:txBody>
      </p:sp>
      <p:sp>
        <p:nvSpPr>
          <p:cNvPr id="3" name="Content Placeholder 2">
            <a:extLst>
              <a:ext uri="{FF2B5EF4-FFF2-40B4-BE49-F238E27FC236}">
                <a16:creationId xmlns:a16="http://schemas.microsoft.com/office/drawing/2014/main" id="{26854BA1-D8F3-B941-9102-E9C2387FCC72}"/>
              </a:ext>
            </a:extLst>
          </p:cNvPr>
          <p:cNvSpPr>
            <a:spLocks noGrp="1"/>
          </p:cNvSpPr>
          <p:nvPr>
            <p:ph idx="1"/>
          </p:nvPr>
        </p:nvSpPr>
        <p:spPr>
          <a:xfrm>
            <a:off x="201385" y="1253331"/>
            <a:ext cx="8403772" cy="4351338"/>
          </a:xfrm>
        </p:spPr>
        <p:txBody>
          <a:bodyPr rtlCol="0">
            <a:normAutofit fontScale="92500" lnSpcReduction="20000"/>
          </a:bodyPr>
          <a:lstStyle/>
          <a:p>
            <a:pPr marL="274320" indent="-274320">
              <a:defRPr/>
            </a:pPr>
            <a:r>
              <a:rPr lang="en-GB" sz="2600" dirty="0"/>
              <a:t>Generally, data is anonymised and confidentiality is maintained however this is not always straight forward  </a:t>
            </a:r>
          </a:p>
          <a:p>
            <a:pPr marL="274320" indent="-274320">
              <a:defRPr/>
            </a:pPr>
            <a:r>
              <a:rPr lang="en-GB" sz="2600" dirty="0"/>
              <a:t>For reasons of safeguarding you cannot offer 100% confidentiality to Children and Young People e.g. in the case of disclosure </a:t>
            </a:r>
          </a:p>
          <a:p>
            <a:r>
              <a:rPr lang="en-US" altLang="en-US" sz="2600" dirty="0"/>
              <a:t>Good Practice: </a:t>
            </a:r>
          </a:p>
          <a:p>
            <a:pPr lvl="1"/>
            <a:r>
              <a:rPr lang="en-US" altLang="en-US" sz="2600" dirty="0"/>
              <a:t>Be aware of a  </a:t>
            </a:r>
            <a:r>
              <a:rPr lang="en-US" altLang="en-US" sz="2600" b="1" dirty="0"/>
              <a:t>confidentiality policy </a:t>
            </a:r>
            <a:r>
              <a:rPr lang="en-US" altLang="en-US" sz="2600" dirty="0"/>
              <a:t>which clearly sets out under what circumstances a researcher may and should break confidentiality. </a:t>
            </a:r>
          </a:p>
          <a:p>
            <a:pPr lvl="1"/>
            <a:r>
              <a:rPr lang="en-US" altLang="en-US" sz="2600" dirty="0"/>
              <a:t>The procedures should also include places where a researcher or child can access further support such as a safeguarding officer in an educational setting</a:t>
            </a:r>
          </a:p>
          <a:p>
            <a:pPr marL="0" indent="0">
              <a:buNone/>
              <a:defRPr/>
            </a:pPr>
            <a:endParaRPr lang="en-GB" sz="2600" i="1" dirty="0">
              <a:solidFill>
                <a:srgbClr val="FF0000"/>
              </a:solidFill>
            </a:endParaRPr>
          </a:p>
          <a:p>
            <a:pPr marL="0" indent="0">
              <a:buNone/>
              <a:defRPr/>
            </a:pPr>
            <a:r>
              <a:rPr lang="en-GB" sz="2600" i="1" dirty="0">
                <a:solidFill>
                  <a:srgbClr val="FF0000"/>
                </a:solidFill>
              </a:rPr>
              <a:t>     Make notes about any safeguarding issues you need to consider</a:t>
            </a:r>
          </a:p>
          <a:p>
            <a:pPr marL="0" indent="0">
              <a:buNone/>
              <a:defRPr/>
            </a:pPr>
            <a:endParaRPr lang="en-US" dirty="0"/>
          </a:p>
        </p:txBody>
      </p:sp>
    </p:spTree>
    <p:extLst>
      <p:ext uri="{BB962C8B-B14F-4D97-AF65-F5344CB8AC3E}">
        <p14:creationId xmlns:p14="http://schemas.microsoft.com/office/powerpoint/2010/main" val="1333175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03F21B61-A98A-4FB0-911A-4697C5787C84}"/>
              </a:ext>
            </a:extLst>
          </p:cNvPr>
          <p:cNvSpPr>
            <a:spLocks noGrp="1"/>
          </p:cNvSpPr>
          <p:nvPr>
            <p:ph type="title"/>
          </p:nvPr>
        </p:nvSpPr>
        <p:spPr>
          <a:xfrm>
            <a:off x="1001485" y="-190047"/>
            <a:ext cx="10515600" cy="1325563"/>
          </a:xfrm>
        </p:spPr>
        <p:txBody>
          <a:bodyPr/>
          <a:lstStyle/>
          <a:p>
            <a:pPr eaLnBrk="1" hangingPunct="1"/>
            <a:r>
              <a:rPr lang="en-GB" altLang="en-US" b="1" dirty="0">
                <a:solidFill>
                  <a:schemeClr val="bg1"/>
                </a:solidFill>
              </a:rPr>
              <a:t>Organisational and school Guidelines</a:t>
            </a:r>
            <a:endParaRPr lang="en-US" altLang="en-US" b="1" dirty="0">
              <a:solidFill>
                <a:schemeClr val="bg1"/>
              </a:solidFill>
            </a:endParaRPr>
          </a:p>
        </p:txBody>
      </p:sp>
      <p:sp>
        <p:nvSpPr>
          <p:cNvPr id="31746" name="Content Placeholder 2">
            <a:extLst>
              <a:ext uri="{FF2B5EF4-FFF2-40B4-BE49-F238E27FC236}">
                <a16:creationId xmlns:a16="http://schemas.microsoft.com/office/drawing/2014/main" id="{D66C70DB-78D5-47C2-B7C2-9AFBB4CA10EE}"/>
              </a:ext>
            </a:extLst>
          </p:cNvPr>
          <p:cNvSpPr>
            <a:spLocks noGrp="1"/>
          </p:cNvSpPr>
          <p:nvPr>
            <p:ph idx="1"/>
          </p:nvPr>
        </p:nvSpPr>
        <p:spPr>
          <a:xfrm>
            <a:off x="266700" y="1253331"/>
            <a:ext cx="7946571" cy="4351338"/>
          </a:xfrm>
        </p:spPr>
        <p:txBody>
          <a:bodyPr>
            <a:normAutofit/>
          </a:bodyPr>
          <a:lstStyle/>
          <a:p>
            <a:pPr eaLnBrk="1" hangingPunct="1"/>
            <a:r>
              <a:rPr lang="en-GB" altLang="en-US" sz="2400" dirty="0"/>
              <a:t>You need to ensure that you consider the organisation you are working for in any research project. </a:t>
            </a:r>
          </a:p>
          <a:p>
            <a:pPr eaLnBrk="1" hangingPunct="1"/>
            <a:r>
              <a:rPr lang="en-GB" altLang="en-US" sz="2400" dirty="0"/>
              <a:t>Including the Universities (ethics approval see earlier slide and Moodle).</a:t>
            </a:r>
          </a:p>
          <a:p>
            <a:pPr eaLnBrk="1" hangingPunct="1"/>
            <a:r>
              <a:rPr lang="en-GB" altLang="en-US" sz="2400" b="1" dirty="0"/>
              <a:t>Organisational Guidelines:</a:t>
            </a:r>
          </a:p>
          <a:p>
            <a:pPr lvl="2" eaLnBrk="1" hangingPunct="1">
              <a:lnSpc>
                <a:spcPct val="90000"/>
              </a:lnSpc>
              <a:buFont typeface="Wingdings" pitchFamily="2" charset="2"/>
              <a:buChar char="Ø"/>
            </a:pPr>
            <a:r>
              <a:rPr lang="en-GB" altLang="en-US" sz="2400" dirty="0"/>
              <a:t>Research contract/protocol where carrying out research</a:t>
            </a:r>
          </a:p>
          <a:p>
            <a:pPr lvl="2" eaLnBrk="1" hangingPunct="1">
              <a:lnSpc>
                <a:spcPct val="90000"/>
              </a:lnSpc>
              <a:buFont typeface="Wingdings" pitchFamily="2" charset="2"/>
              <a:buChar char="Ø"/>
            </a:pPr>
            <a:r>
              <a:rPr lang="en-GB" altLang="en-US" sz="2400" dirty="0"/>
              <a:t>Code of Conducts within your organisation </a:t>
            </a:r>
          </a:p>
          <a:p>
            <a:pPr lvl="2" eaLnBrk="1" hangingPunct="1">
              <a:lnSpc>
                <a:spcPct val="90000"/>
              </a:lnSpc>
              <a:buFont typeface="Wingdings" pitchFamily="2" charset="2"/>
              <a:buChar char="Ø"/>
            </a:pPr>
            <a:endParaRPr lang="en-GB" altLang="en-US" sz="2400" dirty="0"/>
          </a:p>
          <a:p>
            <a:pPr marL="914400" lvl="2" indent="0" eaLnBrk="1" hangingPunct="1">
              <a:lnSpc>
                <a:spcPct val="90000"/>
              </a:lnSpc>
              <a:buNone/>
            </a:pPr>
            <a:r>
              <a:rPr lang="en-GB" altLang="en-US" sz="2400" i="1" dirty="0">
                <a:solidFill>
                  <a:srgbClr val="FF0000"/>
                </a:solidFill>
              </a:rPr>
              <a:t>Make notes about any organisational guidelines that you may need to consider</a:t>
            </a:r>
          </a:p>
          <a:p>
            <a:pPr eaLnBrk="1" hangingPunct="1"/>
            <a:endParaRPr lang="en-US" altLang="en-US" dirty="0"/>
          </a:p>
        </p:txBody>
      </p:sp>
    </p:spTree>
    <p:extLst>
      <p:ext uri="{BB962C8B-B14F-4D97-AF65-F5344CB8AC3E}">
        <p14:creationId xmlns:p14="http://schemas.microsoft.com/office/powerpoint/2010/main" val="4230921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7FF20D81-F69B-4628-B042-9455CD5F1FCA}"/>
              </a:ext>
            </a:extLst>
          </p:cNvPr>
          <p:cNvSpPr>
            <a:spLocks noGrp="1"/>
          </p:cNvSpPr>
          <p:nvPr>
            <p:ph type="title"/>
          </p:nvPr>
        </p:nvSpPr>
        <p:spPr>
          <a:xfrm>
            <a:off x="1279071" y="-173718"/>
            <a:ext cx="10515600" cy="1325563"/>
          </a:xfrm>
        </p:spPr>
        <p:txBody>
          <a:bodyPr/>
          <a:lstStyle/>
          <a:p>
            <a:pPr eaLnBrk="1" hangingPunct="1"/>
            <a:r>
              <a:rPr lang="en-GB" altLang="en-US" b="1" dirty="0">
                <a:solidFill>
                  <a:schemeClr val="bg1"/>
                </a:solidFill>
              </a:rPr>
              <a:t>Ethics: Law</a:t>
            </a:r>
          </a:p>
        </p:txBody>
      </p:sp>
      <p:sp>
        <p:nvSpPr>
          <p:cNvPr id="33794" name="Rectangle 3">
            <a:extLst>
              <a:ext uri="{FF2B5EF4-FFF2-40B4-BE49-F238E27FC236}">
                <a16:creationId xmlns:a16="http://schemas.microsoft.com/office/drawing/2014/main" id="{799E4485-5E3E-4787-9C7F-AF2EA1912026}"/>
              </a:ext>
            </a:extLst>
          </p:cNvPr>
          <p:cNvSpPr>
            <a:spLocks noGrp="1"/>
          </p:cNvSpPr>
          <p:nvPr>
            <p:ph idx="1"/>
          </p:nvPr>
        </p:nvSpPr>
        <p:spPr>
          <a:xfrm>
            <a:off x="-130628" y="1151845"/>
            <a:ext cx="8703129" cy="4351338"/>
          </a:xfrm>
        </p:spPr>
        <p:txBody>
          <a:bodyPr>
            <a:normAutofit fontScale="92500" lnSpcReduction="20000"/>
          </a:bodyPr>
          <a:lstStyle/>
          <a:p>
            <a:r>
              <a:rPr lang="en-GB" altLang="en-US" sz="2600" dirty="0"/>
              <a:t>Data Protection (e.g. how long you can store things, informed consent for taking photographs).</a:t>
            </a:r>
          </a:p>
          <a:p>
            <a:pPr marL="708660" lvl="1" indent="-342900">
              <a:lnSpc>
                <a:spcPct val="80000"/>
              </a:lnSpc>
              <a:buFont typeface="Wingdings" pitchFamily="2" charset="2"/>
              <a:buChar char="Ø"/>
              <a:defRPr/>
            </a:pPr>
            <a:r>
              <a:rPr lang="en-GB" altLang="en-US" sz="2600" dirty="0"/>
              <a:t>Consent</a:t>
            </a:r>
          </a:p>
          <a:p>
            <a:pPr marL="708660" lvl="1" indent="-342900">
              <a:lnSpc>
                <a:spcPct val="80000"/>
              </a:lnSpc>
              <a:buFont typeface="Wingdings" pitchFamily="2" charset="2"/>
              <a:buChar char="Ø"/>
              <a:defRPr/>
            </a:pPr>
            <a:r>
              <a:rPr lang="en-GB" altLang="en-US" sz="2600" dirty="0"/>
              <a:t>The individual must be made fully aware of the purposes for which the data are to be used</a:t>
            </a:r>
          </a:p>
          <a:p>
            <a:pPr marL="708660" lvl="1" indent="-342900">
              <a:lnSpc>
                <a:spcPct val="80000"/>
              </a:lnSpc>
              <a:buFont typeface="Wingdings" pitchFamily="2" charset="2"/>
              <a:buChar char="Ø"/>
              <a:defRPr/>
            </a:pPr>
            <a:r>
              <a:rPr lang="en-GB" altLang="en-US" sz="2600" dirty="0"/>
              <a:t>Every item of personal data that is held or processed must be accurate and up to date, and held for no longer than necessary</a:t>
            </a:r>
          </a:p>
          <a:p>
            <a:pPr marL="708660" lvl="1" indent="-342900">
              <a:lnSpc>
                <a:spcPct val="80000"/>
              </a:lnSpc>
              <a:buFont typeface="Wingdings" pitchFamily="2" charset="2"/>
              <a:buChar char="Ø"/>
              <a:defRPr/>
            </a:pPr>
            <a:r>
              <a:rPr lang="en-GB" altLang="en-US" sz="2600" dirty="0"/>
              <a:t>Individuals have the right to know what data are held about them</a:t>
            </a:r>
          </a:p>
          <a:p>
            <a:pPr marL="914400" lvl="2" indent="0" eaLnBrk="1" hangingPunct="1">
              <a:lnSpc>
                <a:spcPct val="90000"/>
              </a:lnSpc>
              <a:buNone/>
            </a:pPr>
            <a:endParaRPr lang="en-GB" altLang="en-US" sz="2600" dirty="0"/>
          </a:p>
          <a:p>
            <a:r>
              <a:rPr lang="en-GB" altLang="en-US" sz="2600" dirty="0"/>
              <a:t>Child protection/ Safeguarding </a:t>
            </a:r>
          </a:p>
          <a:p>
            <a:pPr lvl="1">
              <a:buFont typeface="Wingdings" pitchFamily="2" charset="2"/>
              <a:buChar char="Ø"/>
            </a:pPr>
            <a:r>
              <a:rPr lang="en-GB" altLang="en-US" sz="2600" dirty="0"/>
              <a:t> DBS: Disclosures and baring service: all researchers working with children, and      vulnerable adults  should be subject to this</a:t>
            </a:r>
          </a:p>
          <a:p>
            <a:pPr marL="0" indent="0">
              <a:buNone/>
            </a:pPr>
            <a:r>
              <a:rPr lang="en-GB" altLang="en-US" sz="2600" dirty="0"/>
              <a:t>     </a:t>
            </a:r>
          </a:p>
          <a:p>
            <a:pPr eaLnBrk="1" hangingPunct="1">
              <a:lnSpc>
                <a:spcPct val="80000"/>
              </a:lnSpc>
            </a:pPr>
            <a:endParaRPr lang="en-GB" altLang="en-US" sz="2700" dirty="0"/>
          </a:p>
        </p:txBody>
      </p:sp>
    </p:spTree>
    <p:extLst>
      <p:ext uri="{BB962C8B-B14F-4D97-AF65-F5344CB8AC3E}">
        <p14:creationId xmlns:p14="http://schemas.microsoft.com/office/powerpoint/2010/main" val="110747690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83E87473-C791-464C-97EA-4D3450E707DE}"/>
              </a:ext>
            </a:extLst>
          </p:cNvPr>
          <p:cNvSpPr txBox="1">
            <a:spLocks/>
          </p:cNvSpPr>
          <p:nvPr/>
        </p:nvSpPr>
        <p:spPr bwMode="auto">
          <a:xfrm>
            <a:off x="-123824" y="130629"/>
            <a:ext cx="6964363"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639763" indent="-2730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279525"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164465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1018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5590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0162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4734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algn="ctr" eaLnBrk="1" hangingPunct="1">
              <a:spcBef>
                <a:spcPct val="0"/>
              </a:spcBef>
              <a:buClrTx/>
              <a:buSzTx/>
              <a:buFontTx/>
              <a:buNone/>
            </a:pPr>
            <a:r>
              <a:rPr lang="en-GB" altLang="en-US" sz="4400" b="1" dirty="0">
                <a:solidFill>
                  <a:schemeClr val="bg1"/>
                </a:solidFill>
                <a:latin typeface="+mj-lt"/>
              </a:rPr>
              <a:t>Professional Ethics </a:t>
            </a:r>
            <a:endParaRPr lang="en-US" altLang="en-US" sz="4400" b="1" dirty="0">
              <a:solidFill>
                <a:schemeClr val="bg1"/>
              </a:solidFill>
              <a:latin typeface="+mj-lt"/>
            </a:endParaRPr>
          </a:p>
        </p:txBody>
      </p:sp>
      <p:sp>
        <p:nvSpPr>
          <p:cNvPr id="37890" name="Content Placeholder 2">
            <a:extLst>
              <a:ext uri="{FF2B5EF4-FFF2-40B4-BE49-F238E27FC236}">
                <a16:creationId xmlns:a16="http://schemas.microsoft.com/office/drawing/2014/main" id="{E86588B0-BA22-4D35-A414-A5CA2D5C31C1}"/>
              </a:ext>
            </a:extLst>
          </p:cNvPr>
          <p:cNvSpPr txBox="1">
            <a:spLocks/>
          </p:cNvSpPr>
          <p:nvPr/>
        </p:nvSpPr>
        <p:spPr bwMode="auto">
          <a:xfrm>
            <a:off x="457201" y="1318645"/>
            <a:ext cx="8850085" cy="4220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639763" indent="-2730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279525"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164465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1018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5590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0162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47345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eaLnBrk="1" hangingPunct="1">
              <a:buClr>
                <a:schemeClr val="tx1"/>
              </a:buClr>
              <a:buFont typeface="Arial" panose="020B0604020202020204" pitchFamily="34" charset="0"/>
              <a:buChar char="•"/>
            </a:pPr>
            <a:r>
              <a:rPr lang="en-GB" altLang="en-US" dirty="0">
                <a:latin typeface="+mn-lt"/>
              </a:rPr>
              <a:t>“Young people deserve the best most creative , most disciplined, most informed, most thoughtful, most compassionate, connection that we can provide” (Sercombe 2010, p5). </a:t>
            </a:r>
          </a:p>
          <a:p>
            <a:pPr>
              <a:buClr>
                <a:schemeClr val="tx1"/>
              </a:buClr>
              <a:buFont typeface="Arial" panose="020B0604020202020204" pitchFamily="34" charset="0"/>
              <a:buChar char="•"/>
              <a:defRPr/>
            </a:pPr>
            <a:r>
              <a:rPr lang="en-GB" kern="0" dirty="0">
                <a:latin typeface="+mn-lt"/>
              </a:rPr>
              <a:t>How would your research be informed by …</a:t>
            </a:r>
          </a:p>
          <a:p>
            <a:pPr lvl="1">
              <a:buClr>
                <a:schemeClr val="tx1"/>
              </a:buClr>
              <a:buFont typeface="Wingdings" pitchFamily="2" charset="2"/>
              <a:buChar char="Ø"/>
              <a:defRPr/>
            </a:pPr>
            <a:endParaRPr lang="en-GB" sz="2400" kern="0" dirty="0">
              <a:latin typeface="+mn-lt"/>
            </a:endParaRPr>
          </a:p>
          <a:p>
            <a:pPr lvl="1">
              <a:buClr>
                <a:schemeClr val="tx1"/>
              </a:buClr>
              <a:buFont typeface="Wingdings" pitchFamily="2" charset="2"/>
              <a:buChar char="Ø"/>
              <a:defRPr/>
            </a:pPr>
            <a:r>
              <a:rPr lang="en-GB" sz="2400" kern="0" dirty="0">
                <a:latin typeface="+mn-lt"/>
              </a:rPr>
              <a:t>Professional Codes of Practice? </a:t>
            </a:r>
          </a:p>
          <a:p>
            <a:pPr lvl="1">
              <a:buClr>
                <a:schemeClr val="tx1"/>
              </a:buClr>
              <a:buFont typeface="Wingdings" pitchFamily="2" charset="2"/>
              <a:buChar char="Ø"/>
              <a:defRPr/>
            </a:pPr>
            <a:r>
              <a:rPr lang="en-GB" sz="2400" kern="0" dirty="0">
                <a:latin typeface="+mn-lt"/>
              </a:rPr>
              <a:t>United Nations Convention on the Rights of the Child? </a:t>
            </a:r>
          </a:p>
          <a:p>
            <a:pPr>
              <a:buClr>
                <a:schemeClr val="tx1"/>
              </a:buClr>
              <a:buFont typeface="Arial" panose="020B0604020202020204" pitchFamily="34" charset="0"/>
              <a:buChar char="•"/>
            </a:pPr>
            <a:endParaRPr lang="en-US" altLang="en-US" dirty="0">
              <a:latin typeface="+mn-lt"/>
            </a:endParaRPr>
          </a:p>
          <a:p>
            <a:pPr>
              <a:buClr>
                <a:schemeClr val="tx1"/>
              </a:buClr>
              <a:buFont typeface="Arial" panose="020B0604020202020204" pitchFamily="34" charset="0"/>
              <a:buChar char="•"/>
            </a:pPr>
            <a:endParaRPr lang="en-US" altLang="en-US" dirty="0">
              <a:latin typeface="+mn-lt"/>
            </a:endParaRPr>
          </a:p>
          <a:p>
            <a:pPr marL="0" indent="0" eaLnBrk="1" hangingPunct="1">
              <a:buClr>
                <a:schemeClr val="tx1"/>
              </a:buClr>
              <a:buNone/>
            </a:pPr>
            <a:r>
              <a:rPr lang="en-US" altLang="en-US" i="1" dirty="0">
                <a:solidFill>
                  <a:srgbClr val="FF0000"/>
                </a:solidFill>
                <a:latin typeface="+mn-lt"/>
              </a:rPr>
              <a:t>      </a:t>
            </a:r>
          </a:p>
        </p:txBody>
      </p:sp>
    </p:spTree>
    <p:extLst>
      <p:ext uri="{BB962C8B-B14F-4D97-AF65-F5344CB8AC3E}">
        <p14:creationId xmlns:p14="http://schemas.microsoft.com/office/powerpoint/2010/main" val="2153665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a:extLst>
              <a:ext uri="{FF2B5EF4-FFF2-40B4-BE49-F238E27FC236}">
                <a16:creationId xmlns:a16="http://schemas.microsoft.com/office/drawing/2014/main" id="{7ECB7002-5ED5-44FD-A3A0-8D134F25C9AC}"/>
              </a:ext>
            </a:extLst>
          </p:cNvPr>
          <p:cNvSpPr>
            <a:spLocks noGrp="1"/>
          </p:cNvSpPr>
          <p:nvPr>
            <p:ph type="title"/>
          </p:nvPr>
        </p:nvSpPr>
        <p:spPr>
          <a:xfrm>
            <a:off x="838200" y="-239032"/>
            <a:ext cx="10515600" cy="1325563"/>
          </a:xfrm>
        </p:spPr>
        <p:txBody>
          <a:bodyPr/>
          <a:lstStyle/>
          <a:p>
            <a:pPr eaLnBrk="1" hangingPunct="1"/>
            <a:r>
              <a:rPr lang="en-GB" altLang="en-US" b="1" dirty="0">
                <a:solidFill>
                  <a:schemeClr val="bg1"/>
                </a:solidFill>
              </a:rPr>
              <a:t>Ethics:  Personal </a:t>
            </a:r>
          </a:p>
        </p:txBody>
      </p:sp>
      <p:sp>
        <p:nvSpPr>
          <p:cNvPr id="25603" name="Rectangle 3">
            <a:extLst>
              <a:ext uri="{FF2B5EF4-FFF2-40B4-BE49-F238E27FC236}">
                <a16:creationId xmlns:a16="http://schemas.microsoft.com/office/drawing/2014/main" id="{D15D7277-5141-C044-9E33-6ECFC1C7E1CB}"/>
              </a:ext>
            </a:extLst>
          </p:cNvPr>
          <p:cNvSpPr>
            <a:spLocks noGrp="1" noChangeArrowheads="1"/>
          </p:cNvSpPr>
          <p:nvPr>
            <p:ph idx="1"/>
          </p:nvPr>
        </p:nvSpPr>
        <p:spPr>
          <a:xfrm>
            <a:off x="-179614" y="955902"/>
            <a:ext cx="8866414" cy="5183641"/>
          </a:xfrm>
        </p:spPr>
        <p:txBody>
          <a:bodyPr rtlCol="0">
            <a:normAutofit fontScale="92500" lnSpcReduction="10000"/>
          </a:bodyPr>
          <a:lstStyle/>
          <a:p>
            <a:pPr marL="708660" lvl="1" indent="-342900">
              <a:defRPr/>
            </a:pPr>
            <a:r>
              <a:rPr lang="en-GB" altLang="en-US" sz="2600" b="1" dirty="0"/>
              <a:t>Honesty in your academic writing:</a:t>
            </a:r>
            <a:r>
              <a:rPr lang="en-GB" altLang="en-US" sz="2600" dirty="0"/>
              <a:t> </a:t>
            </a:r>
          </a:p>
          <a:p>
            <a:pPr marL="708660" lvl="1" indent="-342900">
              <a:buFont typeface="Wingdings" pitchFamily="2" charset="2"/>
              <a:buChar char="Ø"/>
              <a:defRPr/>
            </a:pPr>
            <a:r>
              <a:rPr lang="en-GB" altLang="en-US" sz="2600" dirty="0"/>
              <a:t>What you write will be regarded as your own work unless stated otherwise e.g. use of references. </a:t>
            </a:r>
          </a:p>
          <a:p>
            <a:pPr marL="708660" lvl="1" indent="-342900">
              <a:buFont typeface="Wingdings" pitchFamily="2" charset="2"/>
              <a:buChar char="Ø"/>
              <a:defRPr/>
            </a:pPr>
            <a:r>
              <a:rPr lang="en-GB" altLang="en-US" sz="2600" dirty="0"/>
              <a:t>Using the thoughts, ideas and works of others without acknowledging their source, even if you paraphrased into your own words, is unethical. </a:t>
            </a:r>
          </a:p>
          <a:p>
            <a:pPr marL="708660" lvl="1" indent="-342900">
              <a:buFont typeface="Wingdings" pitchFamily="2" charset="2"/>
              <a:buChar char="Ø"/>
              <a:defRPr/>
            </a:pPr>
            <a:r>
              <a:rPr lang="en-GB" altLang="en-US" sz="2600" dirty="0"/>
              <a:t>Plagiarism is a serious offence </a:t>
            </a:r>
          </a:p>
          <a:p>
            <a:pPr marL="640080" lvl="1" indent="-274320">
              <a:defRPr/>
            </a:pPr>
            <a:r>
              <a:rPr lang="en-GB" altLang="en-US" sz="2600" b="1" dirty="0"/>
              <a:t>Honesty in your research is essential in the substance of what you write:</a:t>
            </a:r>
          </a:p>
          <a:p>
            <a:pPr marL="708660" lvl="1" indent="-342900">
              <a:buFont typeface="Wingdings" pitchFamily="2" charset="2"/>
              <a:buChar char="Ø"/>
              <a:defRPr/>
            </a:pPr>
            <a:r>
              <a:rPr lang="en-GB" altLang="en-US" sz="2600" dirty="0"/>
              <a:t>Accurate descriptions of how and what, why you have done things. </a:t>
            </a:r>
          </a:p>
          <a:p>
            <a:pPr marL="708660" lvl="1" indent="-342900">
              <a:buFont typeface="Wingdings" pitchFamily="2" charset="2"/>
              <a:buChar char="Ø"/>
              <a:defRPr/>
            </a:pPr>
            <a:r>
              <a:rPr lang="en-GB" altLang="en-US" sz="2600" dirty="0"/>
              <a:t>Accurate descriptions of information you have obtained, techniques used, analysis carried out, the results</a:t>
            </a:r>
          </a:p>
          <a:p>
            <a:pPr marL="708660" lvl="1" indent="-342900">
              <a:buFont typeface="Wingdings" pitchFamily="2" charset="2"/>
              <a:buChar char="Ø"/>
              <a:defRPr/>
            </a:pPr>
            <a:r>
              <a:rPr lang="en-GB" altLang="en-US" sz="2600" dirty="0"/>
              <a:t>E.g. silently rejecting or ignoring evidence which happens to be contrary to one’s beliefs constitutes a</a:t>
            </a:r>
            <a:r>
              <a:rPr lang="en-GB" altLang="en-US" sz="2800" dirty="0"/>
              <a:t> breach of integrity.</a:t>
            </a:r>
          </a:p>
          <a:p>
            <a:pPr marL="708660" lvl="1" indent="-342900">
              <a:buFont typeface="Wingdings" pitchFamily="2" charset="2"/>
              <a:buChar char="Ø"/>
              <a:defRPr/>
            </a:pPr>
            <a:endParaRPr lang="en-GB" altLang="en-US" sz="2400" dirty="0"/>
          </a:p>
        </p:txBody>
      </p:sp>
    </p:spTree>
    <p:extLst>
      <p:ext uri="{BB962C8B-B14F-4D97-AF65-F5344CB8AC3E}">
        <p14:creationId xmlns:p14="http://schemas.microsoft.com/office/powerpoint/2010/main" val="986266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a:extLst>
              <a:ext uri="{FF2B5EF4-FFF2-40B4-BE49-F238E27FC236}">
                <a16:creationId xmlns:a16="http://schemas.microsoft.com/office/drawing/2014/main" id="{C3A1567B-7890-4E0D-B979-AD1E1B89F965}"/>
              </a:ext>
            </a:extLst>
          </p:cNvPr>
          <p:cNvSpPr>
            <a:spLocks noGrp="1"/>
          </p:cNvSpPr>
          <p:nvPr>
            <p:ph type="title"/>
          </p:nvPr>
        </p:nvSpPr>
        <p:spPr>
          <a:xfrm>
            <a:off x="838200" y="-187326"/>
            <a:ext cx="10515600" cy="1325563"/>
          </a:xfrm>
        </p:spPr>
        <p:txBody>
          <a:bodyPr/>
          <a:lstStyle/>
          <a:p>
            <a:pPr eaLnBrk="1" hangingPunct="1"/>
            <a:r>
              <a:rPr lang="en-GB" altLang="en-US" b="1" dirty="0">
                <a:solidFill>
                  <a:schemeClr val="bg1"/>
                </a:solidFill>
              </a:rPr>
              <a:t>Ethics:  Personal</a:t>
            </a:r>
          </a:p>
        </p:txBody>
      </p:sp>
      <p:sp>
        <p:nvSpPr>
          <p:cNvPr id="27651" name="Rectangle 3">
            <a:extLst>
              <a:ext uri="{FF2B5EF4-FFF2-40B4-BE49-F238E27FC236}">
                <a16:creationId xmlns:a16="http://schemas.microsoft.com/office/drawing/2014/main" id="{316E1D4A-2515-9A42-9CBA-29FFCC4F35D8}"/>
              </a:ext>
            </a:extLst>
          </p:cNvPr>
          <p:cNvSpPr>
            <a:spLocks noGrp="1" noChangeArrowheads="1"/>
          </p:cNvSpPr>
          <p:nvPr>
            <p:ph idx="1"/>
          </p:nvPr>
        </p:nvSpPr>
        <p:spPr>
          <a:xfrm>
            <a:off x="168728" y="1138237"/>
            <a:ext cx="8746671" cy="4351338"/>
          </a:xfrm>
        </p:spPr>
        <p:txBody>
          <a:bodyPr rtlCol="0">
            <a:normAutofit/>
          </a:bodyPr>
          <a:lstStyle/>
          <a:p>
            <a:pPr marL="274320" indent="-274320">
              <a:lnSpc>
                <a:spcPct val="80000"/>
              </a:lnSpc>
              <a:defRPr/>
            </a:pPr>
            <a:r>
              <a:rPr lang="en-GB" altLang="en-US" sz="2400" dirty="0"/>
              <a:t>Research relationships:</a:t>
            </a:r>
          </a:p>
          <a:p>
            <a:pPr marL="708660" lvl="1" indent="-342900">
              <a:lnSpc>
                <a:spcPct val="80000"/>
              </a:lnSpc>
              <a:buFont typeface="Wingdings" pitchFamily="2" charset="2"/>
              <a:buChar char="Ø"/>
              <a:defRPr/>
            </a:pPr>
            <a:r>
              <a:rPr lang="en-GB" altLang="en-US" dirty="0"/>
              <a:t>Will depend upon the guidelines you adopt and the research methodology you adopt:</a:t>
            </a:r>
          </a:p>
          <a:p>
            <a:pPr lvl="2">
              <a:lnSpc>
                <a:spcPct val="80000"/>
              </a:lnSpc>
              <a:defRPr/>
            </a:pPr>
            <a:r>
              <a:rPr lang="en-GB" altLang="en-US" sz="2400" dirty="0"/>
              <a:t>a qualitative or quantitative paradigm </a:t>
            </a:r>
          </a:p>
          <a:p>
            <a:pPr lvl="1">
              <a:lnSpc>
                <a:spcPct val="80000"/>
              </a:lnSpc>
              <a:buFont typeface="Wingdings" pitchFamily="2" charset="2"/>
              <a:buChar char="Ø"/>
              <a:defRPr/>
            </a:pPr>
            <a:endParaRPr lang="en-GB" altLang="en-US" dirty="0"/>
          </a:p>
          <a:p>
            <a:pPr lvl="1">
              <a:lnSpc>
                <a:spcPct val="80000"/>
              </a:lnSpc>
              <a:buFont typeface="Wingdings" pitchFamily="2" charset="2"/>
              <a:buChar char="Ø"/>
              <a:defRPr/>
            </a:pPr>
            <a:r>
              <a:rPr lang="en-GB" altLang="en-US" dirty="0"/>
              <a:t>However in all cases  the approach has to be un-harmful in anyway.</a:t>
            </a:r>
          </a:p>
          <a:p>
            <a:pPr lvl="1">
              <a:lnSpc>
                <a:spcPct val="80000"/>
              </a:lnSpc>
              <a:buFont typeface="Wingdings" pitchFamily="2" charset="2"/>
              <a:buChar char="Ø"/>
              <a:defRPr/>
            </a:pPr>
            <a:r>
              <a:rPr lang="en-GB" altLang="en-US" dirty="0"/>
              <a:t>Maintain a considerate and courteous attitude to people will help their readiness to assist you.</a:t>
            </a:r>
          </a:p>
          <a:p>
            <a:pPr lvl="1">
              <a:lnSpc>
                <a:spcPct val="80000"/>
              </a:lnSpc>
              <a:buFont typeface="Wingdings" pitchFamily="2" charset="2"/>
              <a:buChar char="Ø"/>
              <a:defRPr/>
            </a:pPr>
            <a:endParaRPr lang="en-GB" altLang="en-US" dirty="0"/>
          </a:p>
          <a:p>
            <a:pPr lvl="1">
              <a:lnSpc>
                <a:spcPct val="80000"/>
              </a:lnSpc>
              <a:buFont typeface="Wingdings" pitchFamily="2" charset="2"/>
              <a:buChar char="Ø"/>
              <a:defRPr/>
            </a:pPr>
            <a:r>
              <a:rPr lang="en-GB" altLang="en-US" dirty="0"/>
              <a:t>Remember ….you are relying on their good will and co-operation to make the research possible</a:t>
            </a:r>
          </a:p>
          <a:p>
            <a:pPr marL="274320" indent="-274320">
              <a:lnSpc>
                <a:spcPct val="80000"/>
              </a:lnSpc>
              <a:defRPr/>
            </a:pPr>
            <a:endParaRPr lang="en-GB" altLang="en-US" sz="2700" dirty="0"/>
          </a:p>
          <a:p>
            <a:pPr marL="640080" lvl="1" indent="-274320">
              <a:lnSpc>
                <a:spcPct val="80000"/>
              </a:lnSpc>
              <a:defRPr/>
            </a:pPr>
            <a:endParaRPr lang="en-GB" altLang="en-US" dirty="0"/>
          </a:p>
        </p:txBody>
      </p:sp>
    </p:spTree>
    <p:extLst>
      <p:ext uri="{BB962C8B-B14F-4D97-AF65-F5344CB8AC3E}">
        <p14:creationId xmlns:p14="http://schemas.microsoft.com/office/powerpoint/2010/main" val="1628670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F1DDD6C-527D-9143-82F1-FA1477D0FD0B}"/>
              </a:ext>
            </a:extLst>
          </p:cNvPr>
          <p:cNvSpPr>
            <a:spLocks noGrp="1" noChangeArrowheads="1"/>
          </p:cNvSpPr>
          <p:nvPr>
            <p:ph type="title"/>
          </p:nvPr>
        </p:nvSpPr>
        <p:spPr>
          <a:xfrm>
            <a:off x="838200" y="-157389"/>
            <a:ext cx="10515600" cy="1325563"/>
          </a:xfrm>
        </p:spPr>
        <p:txBody>
          <a:bodyPr rtlCol="0">
            <a:normAutofit/>
          </a:bodyPr>
          <a:lstStyle/>
          <a:p>
            <a:pPr>
              <a:defRPr/>
            </a:pPr>
            <a:r>
              <a:rPr lang="en-GB" altLang="en-US" b="1" dirty="0">
                <a:solidFill>
                  <a:schemeClr val="bg1"/>
                </a:solidFill>
              </a:rPr>
              <a:t>Ethics: Personal standpoint and values</a:t>
            </a:r>
          </a:p>
        </p:txBody>
      </p:sp>
      <p:sp>
        <p:nvSpPr>
          <p:cNvPr id="28675" name="Rectangle 3">
            <a:extLst>
              <a:ext uri="{FF2B5EF4-FFF2-40B4-BE49-F238E27FC236}">
                <a16:creationId xmlns:a16="http://schemas.microsoft.com/office/drawing/2014/main" id="{91ADB53A-490F-D54D-86AE-75D2CD3A3198}"/>
              </a:ext>
            </a:extLst>
          </p:cNvPr>
          <p:cNvSpPr>
            <a:spLocks noGrp="1" noChangeArrowheads="1"/>
          </p:cNvSpPr>
          <p:nvPr>
            <p:ph idx="1"/>
          </p:nvPr>
        </p:nvSpPr>
        <p:spPr>
          <a:xfrm>
            <a:off x="299357" y="1168174"/>
            <a:ext cx="6983186" cy="3714069"/>
          </a:xfrm>
        </p:spPr>
        <p:txBody>
          <a:bodyPr rtlCol="0">
            <a:normAutofit/>
          </a:bodyPr>
          <a:lstStyle/>
          <a:p>
            <a:pPr marL="274320" indent="-274320">
              <a:defRPr/>
            </a:pPr>
            <a:r>
              <a:rPr lang="en-GB" altLang="en-US" sz="2400" dirty="0"/>
              <a:t>Your own perspective will influence the type of research and research ethics you will adopt</a:t>
            </a:r>
          </a:p>
          <a:p>
            <a:pPr marL="274320" indent="-274320">
              <a:defRPr/>
            </a:pPr>
            <a:r>
              <a:rPr lang="en-GB" altLang="en-US" sz="2400" dirty="0"/>
              <a:t>Ask yourself how do I want to be in relation to those I am studying?</a:t>
            </a:r>
          </a:p>
          <a:p>
            <a:pPr marL="274320" indent="-274320">
              <a:defRPr/>
            </a:pPr>
            <a:r>
              <a:rPr lang="en-GB" altLang="en-US" sz="2400" dirty="0"/>
              <a:t>Do I want to see them as objects or agents in the research process?</a:t>
            </a:r>
          </a:p>
          <a:p>
            <a:pPr marL="274320" indent="-274320">
              <a:defRPr/>
            </a:pPr>
            <a:r>
              <a:rPr lang="en-GB" altLang="en-US" sz="2400" dirty="0"/>
              <a:t>In other words do I want to do research on people or in collaboration with people?</a:t>
            </a:r>
          </a:p>
          <a:p>
            <a:pPr marL="274320" indent="-274320">
              <a:defRPr/>
            </a:pPr>
            <a:endParaRPr lang="en-GB" altLang="en-US" sz="2700" dirty="0"/>
          </a:p>
          <a:p>
            <a:pPr marL="274320" indent="-274320">
              <a:defRPr/>
            </a:pPr>
            <a:endParaRPr lang="en-GB" altLang="en-US" sz="2700" dirty="0"/>
          </a:p>
          <a:p>
            <a:pPr marL="0" indent="0">
              <a:buNone/>
              <a:defRPr/>
            </a:pPr>
            <a:endParaRPr lang="en-GB" altLang="en-US" sz="2700" dirty="0"/>
          </a:p>
        </p:txBody>
      </p:sp>
    </p:spTree>
    <p:extLst>
      <p:ext uri="{BB962C8B-B14F-4D97-AF65-F5344CB8AC3E}">
        <p14:creationId xmlns:p14="http://schemas.microsoft.com/office/powerpoint/2010/main" val="378227621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0758177-2BB3-8B4B-AF27-B24F61B4493B}"/>
              </a:ext>
            </a:extLst>
          </p:cNvPr>
          <p:cNvSpPr>
            <a:spLocks noGrp="1" noChangeArrowheads="1"/>
          </p:cNvSpPr>
          <p:nvPr>
            <p:ph type="title"/>
          </p:nvPr>
        </p:nvSpPr>
        <p:spPr>
          <a:xfrm>
            <a:off x="952500" y="-190047"/>
            <a:ext cx="10515600" cy="1325563"/>
          </a:xfrm>
        </p:spPr>
        <p:txBody>
          <a:bodyPr rtlCol="0">
            <a:normAutofit/>
          </a:bodyPr>
          <a:lstStyle/>
          <a:p>
            <a:pPr>
              <a:defRPr/>
            </a:pPr>
            <a:r>
              <a:rPr lang="en-GB" altLang="en-US" b="1" dirty="0">
                <a:solidFill>
                  <a:schemeClr val="bg1"/>
                </a:solidFill>
              </a:rPr>
              <a:t>Ethics: Personal standpoint and values</a:t>
            </a:r>
          </a:p>
        </p:txBody>
      </p:sp>
      <p:sp>
        <p:nvSpPr>
          <p:cNvPr id="44034" name="Rectangle 3">
            <a:extLst>
              <a:ext uri="{FF2B5EF4-FFF2-40B4-BE49-F238E27FC236}">
                <a16:creationId xmlns:a16="http://schemas.microsoft.com/office/drawing/2014/main" id="{9E18429F-6A21-45FA-8614-5156EDA9B907}"/>
              </a:ext>
            </a:extLst>
          </p:cNvPr>
          <p:cNvSpPr>
            <a:spLocks noGrp="1"/>
          </p:cNvSpPr>
          <p:nvPr>
            <p:ph idx="1"/>
          </p:nvPr>
        </p:nvSpPr>
        <p:spPr>
          <a:xfrm>
            <a:off x="0" y="1499054"/>
            <a:ext cx="8278586" cy="4351338"/>
          </a:xfrm>
        </p:spPr>
        <p:txBody>
          <a:bodyPr/>
          <a:lstStyle/>
          <a:p>
            <a:pPr lvl="1"/>
            <a:r>
              <a:rPr lang="en-GB" altLang="en-US" b="1" dirty="0"/>
              <a:t>Essential to ethical research is:</a:t>
            </a:r>
          </a:p>
          <a:p>
            <a:pPr marL="457200" lvl="1" indent="0">
              <a:buNone/>
            </a:pPr>
            <a:endParaRPr lang="en-GB" altLang="en-US" b="1" dirty="0"/>
          </a:p>
          <a:p>
            <a:pPr lvl="1">
              <a:buFont typeface="Wingdings" pitchFamily="2" charset="2"/>
              <a:buChar char="Ø"/>
            </a:pPr>
            <a:r>
              <a:rPr lang="en-GB" altLang="en-US" dirty="0"/>
              <a:t> that you are open and honest with those you are working alongside</a:t>
            </a:r>
          </a:p>
          <a:p>
            <a:pPr lvl="1">
              <a:buFont typeface="Wingdings" pitchFamily="2" charset="2"/>
              <a:buChar char="Ø"/>
            </a:pPr>
            <a:r>
              <a:rPr lang="en-GB" altLang="en-US" dirty="0"/>
              <a:t>avoidance of harm both physical and emotional </a:t>
            </a:r>
          </a:p>
          <a:p>
            <a:pPr lvl="1">
              <a:buFont typeface="Wingdings" pitchFamily="2" charset="2"/>
              <a:buChar char="Ø"/>
            </a:pPr>
            <a:r>
              <a:rPr lang="en-GB" altLang="en-US" dirty="0"/>
              <a:t>fully informed consent</a:t>
            </a:r>
          </a:p>
          <a:p>
            <a:pPr lvl="1">
              <a:buFont typeface="Wingdings" pitchFamily="2" charset="2"/>
              <a:buChar char="Ø"/>
            </a:pPr>
            <a:r>
              <a:rPr lang="en-GB" altLang="en-US" dirty="0"/>
              <a:t>right to withdraw </a:t>
            </a:r>
          </a:p>
          <a:p>
            <a:pPr lvl="1">
              <a:buFont typeface="Wingdings" pitchFamily="2" charset="2"/>
              <a:buChar char="Ø"/>
            </a:pPr>
            <a:r>
              <a:rPr lang="en-GB" altLang="en-US" dirty="0"/>
              <a:t>privacy and confidentiality where possible</a:t>
            </a:r>
          </a:p>
          <a:p>
            <a:pPr lvl="1">
              <a:buFont typeface="Wingdings" pitchFamily="2" charset="2"/>
              <a:buChar char="Ø"/>
            </a:pPr>
            <a:endParaRPr lang="en-GB" altLang="en-US" dirty="0"/>
          </a:p>
          <a:p>
            <a:pPr lvl="1">
              <a:buFont typeface="Wingdings" pitchFamily="2" charset="2"/>
              <a:buChar char="Ø"/>
            </a:pPr>
            <a:endParaRPr lang="en-GB" altLang="en-US" dirty="0"/>
          </a:p>
        </p:txBody>
      </p:sp>
    </p:spTree>
    <p:extLst>
      <p:ext uri="{BB962C8B-B14F-4D97-AF65-F5344CB8AC3E}">
        <p14:creationId xmlns:p14="http://schemas.microsoft.com/office/powerpoint/2010/main" val="1005949154"/>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AE15CC98-A1B3-4156-BC8B-0F83EB2A04A6}"/>
              </a:ext>
            </a:extLst>
          </p:cNvPr>
          <p:cNvSpPr>
            <a:spLocks noGrp="1"/>
          </p:cNvSpPr>
          <p:nvPr>
            <p:ph type="title"/>
          </p:nvPr>
        </p:nvSpPr>
        <p:spPr>
          <a:xfrm>
            <a:off x="1083128" y="-173718"/>
            <a:ext cx="10515600" cy="1325563"/>
          </a:xfrm>
        </p:spPr>
        <p:txBody>
          <a:bodyPr/>
          <a:lstStyle/>
          <a:p>
            <a:r>
              <a:rPr lang="en-US" altLang="en-US" b="1" dirty="0">
                <a:solidFill>
                  <a:schemeClr val="bg1"/>
                </a:solidFill>
                <a:ea typeface="ＭＳ Ｐゴシック" panose="020B0600070205080204" pitchFamily="34" charset="-128"/>
                <a:cs typeface="ＭＳ Ｐゴシック" panose="020B0600070205080204" pitchFamily="34" charset="-128"/>
              </a:rPr>
              <a:t>Who are we protecting from harm?</a:t>
            </a:r>
            <a:endParaRPr lang="en-US" altLang="en-US" b="1" dirty="0">
              <a:solidFill>
                <a:schemeClr val="bg1"/>
              </a:solidFill>
            </a:endParaRPr>
          </a:p>
        </p:txBody>
      </p:sp>
      <p:sp>
        <p:nvSpPr>
          <p:cNvPr id="55298" name="Content Placeholder 2">
            <a:extLst>
              <a:ext uri="{FF2B5EF4-FFF2-40B4-BE49-F238E27FC236}">
                <a16:creationId xmlns:a16="http://schemas.microsoft.com/office/drawing/2014/main" id="{70E7CB29-8EFE-41D3-9CE0-0CEBF26E6AC5}"/>
              </a:ext>
            </a:extLst>
          </p:cNvPr>
          <p:cNvSpPr>
            <a:spLocks noGrp="1"/>
          </p:cNvSpPr>
          <p:nvPr>
            <p:ph idx="1"/>
          </p:nvPr>
        </p:nvSpPr>
        <p:spPr>
          <a:xfrm>
            <a:off x="240072" y="1568916"/>
            <a:ext cx="9628414" cy="4351338"/>
          </a:xfrm>
        </p:spPr>
        <p:txBody>
          <a:bodyPr/>
          <a:lstStyle/>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research participants</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individual researchers</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the School / University </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our relations with schools</a:t>
            </a:r>
          </a:p>
          <a:p>
            <a:pPr lvl="1">
              <a:lnSpc>
                <a:spcPct val="80000"/>
              </a:lnSpc>
            </a:pPr>
            <a:r>
              <a:rPr lang="en-US" altLang="en-US" dirty="0">
                <a:ea typeface="ＭＳ Ｐゴシック" panose="020B0600070205080204" pitchFamily="34" charset="-128"/>
                <a:cs typeface="ＭＳ Ｐゴシック" panose="020B0600070205080204" pitchFamily="34" charset="-128"/>
              </a:rPr>
              <a:t>our relations with clubs</a:t>
            </a:r>
          </a:p>
          <a:p>
            <a:pPr lvl="1">
              <a:lnSpc>
                <a:spcPct val="80000"/>
              </a:lnSpc>
            </a:pPr>
            <a:r>
              <a:rPr lang="en-US" altLang="en-US" dirty="0">
                <a:ea typeface="ＭＳ Ｐゴシック" panose="020B0600070205080204" pitchFamily="34" charset="-128"/>
                <a:cs typeface="ＭＳ Ｐゴシック" panose="020B0600070205080204" pitchFamily="34" charset="-128"/>
              </a:rPr>
              <a:t>our relations with clients</a:t>
            </a:r>
          </a:p>
          <a:p>
            <a:pPr lvl="1">
              <a:lnSpc>
                <a:spcPct val="80000"/>
              </a:lnSpc>
            </a:pPr>
            <a:r>
              <a:rPr lang="en-US" altLang="en-US" dirty="0">
                <a:ea typeface="ＭＳ Ｐゴシック" panose="020B0600070205080204" pitchFamily="34" charset="-128"/>
                <a:cs typeface="ＭＳ Ｐゴシック" panose="020B0600070205080204" pitchFamily="34" charset="-128"/>
              </a:rPr>
              <a:t>our relations with colleagues</a:t>
            </a:r>
          </a:p>
          <a:p>
            <a:pPr lvl="1">
              <a:lnSpc>
                <a:spcPct val="80000"/>
              </a:lnSpc>
            </a:pPr>
            <a:r>
              <a:rPr lang="en-US" altLang="en-US" dirty="0">
                <a:ea typeface="ＭＳ Ｐゴシック" panose="020B0600070205080204" pitchFamily="34" charset="-128"/>
                <a:cs typeface="ＭＳ Ｐゴシック" panose="020B0600070205080204" pitchFamily="34" charset="-128"/>
              </a:rPr>
              <a:t>the environment </a:t>
            </a: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the research community…..</a:t>
            </a:r>
          </a:p>
          <a:p>
            <a:pPr lvl="1" eaLnBrk="1" hangingPunct="1">
              <a:lnSpc>
                <a:spcPct val="80000"/>
              </a:lnSpc>
            </a:pPr>
            <a:endParaRPr lang="en-US" altLang="en-US" dirty="0">
              <a:ea typeface="ＭＳ Ｐゴシック" panose="020B0600070205080204" pitchFamily="34" charset="-128"/>
              <a:cs typeface="ＭＳ Ｐゴシック" panose="020B0600070205080204" pitchFamily="34" charset="-128"/>
            </a:endParaRPr>
          </a:p>
          <a:p>
            <a:pPr lvl="1" eaLnBrk="1" hangingPunct="1">
              <a:lnSpc>
                <a:spcPct val="80000"/>
              </a:lnSpc>
            </a:pPr>
            <a:r>
              <a:rPr lang="en-US" altLang="en-US" dirty="0">
                <a:ea typeface="ＭＳ Ｐゴシック" panose="020B0600070205080204" pitchFamily="34" charset="-128"/>
                <a:cs typeface="ＭＳ Ｐゴシック" panose="020B0600070205080204" pitchFamily="34" charset="-128"/>
              </a:rPr>
              <a:t>Can you think of any more?</a:t>
            </a:r>
          </a:p>
          <a:p>
            <a:endParaRPr lang="en-US" altLang="en-US" sz="4000" dirty="0"/>
          </a:p>
        </p:txBody>
      </p:sp>
    </p:spTree>
    <p:extLst>
      <p:ext uri="{BB962C8B-B14F-4D97-AF65-F5344CB8AC3E}">
        <p14:creationId xmlns:p14="http://schemas.microsoft.com/office/powerpoint/2010/main" val="2441043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79A8E-FA9F-244F-83A9-B35CDD247D27}"/>
              </a:ext>
            </a:extLst>
          </p:cNvPr>
          <p:cNvSpPr>
            <a:spLocks noGrp="1"/>
          </p:cNvSpPr>
          <p:nvPr>
            <p:ph type="ctrTitle"/>
          </p:nvPr>
        </p:nvSpPr>
        <p:spPr>
          <a:xfrm>
            <a:off x="2957286" y="1697492"/>
            <a:ext cx="5722938" cy="1827212"/>
          </a:xfrm>
        </p:spPr>
        <p:txBody>
          <a:bodyPr>
            <a:normAutofit fontScale="90000"/>
          </a:bodyPr>
          <a:lstStyle/>
          <a:p>
            <a:pPr>
              <a:defRPr/>
            </a:pPr>
            <a:r>
              <a:rPr lang="en-US" sz="5400" dirty="0"/>
              <a:t>Some Reminders quick quiz</a:t>
            </a:r>
            <a:r>
              <a:rPr lang="is-IS" sz="5400" dirty="0"/>
              <a:t>….</a:t>
            </a:r>
            <a:br>
              <a:rPr lang="en-US" sz="5400" dirty="0"/>
            </a:br>
            <a:endParaRPr lang="en-US" sz="5400" dirty="0"/>
          </a:p>
        </p:txBody>
      </p:sp>
      <p:sp>
        <p:nvSpPr>
          <p:cNvPr id="46082" name="Subtitle 2">
            <a:extLst>
              <a:ext uri="{FF2B5EF4-FFF2-40B4-BE49-F238E27FC236}">
                <a16:creationId xmlns:a16="http://schemas.microsoft.com/office/drawing/2014/main" id="{9264676E-7A21-4FB9-8CFA-29D349303C05}"/>
              </a:ext>
            </a:extLst>
          </p:cNvPr>
          <p:cNvSpPr>
            <a:spLocks noGrp="1"/>
          </p:cNvSpPr>
          <p:nvPr>
            <p:ph type="subTitle" idx="1"/>
          </p:nvPr>
        </p:nvSpPr>
        <p:spPr>
          <a:xfrm>
            <a:off x="2957286" y="3636508"/>
            <a:ext cx="5711825" cy="1524000"/>
          </a:xfrm>
        </p:spPr>
        <p:txBody>
          <a:bodyPr/>
          <a:lstStyle/>
          <a:p>
            <a:r>
              <a:rPr lang="en-US" altLang="en-US" sz="3300" dirty="0"/>
              <a:t>What are the issues in each of these images ?</a:t>
            </a:r>
          </a:p>
        </p:txBody>
      </p:sp>
    </p:spTree>
    <p:extLst>
      <p:ext uri="{BB962C8B-B14F-4D97-AF65-F5344CB8AC3E}">
        <p14:creationId xmlns:p14="http://schemas.microsoft.com/office/powerpoint/2010/main" val="1872194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DA45C2A2-68F4-4E37-86E8-64F5F74B1CCB}"/>
              </a:ext>
            </a:extLst>
          </p:cNvPr>
          <p:cNvSpPr>
            <a:spLocks noGrp="1"/>
          </p:cNvSpPr>
          <p:nvPr>
            <p:ph type="title"/>
          </p:nvPr>
        </p:nvSpPr>
        <p:spPr/>
        <p:txBody>
          <a:bodyPr/>
          <a:lstStyle/>
          <a:p>
            <a:endParaRPr lang="en-US" altLang="en-US"/>
          </a:p>
        </p:txBody>
      </p:sp>
      <p:pic>
        <p:nvPicPr>
          <p:cNvPr id="47106" name="Content Placeholder 3">
            <a:extLst>
              <a:ext uri="{FF2B5EF4-FFF2-40B4-BE49-F238E27FC236}">
                <a16:creationId xmlns:a16="http://schemas.microsoft.com/office/drawing/2014/main" id="{C3368E1B-009C-49B9-B0E5-07676475A6A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52650" y="857250"/>
            <a:ext cx="7886700" cy="5170488"/>
          </a:xfrm>
        </p:spPr>
      </p:pic>
      <p:sp>
        <p:nvSpPr>
          <p:cNvPr id="5" name="Oval Callout 4">
            <a:extLst>
              <a:ext uri="{FF2B5EF4-FFF2-40B4-BE49-F238E27FC236}">
                <a16:creationId xmlns:a16="http://schemas.microsoft.com/office/drawing/2014/main" id="{ECFAE58B-8160-6647-9FDA-753B5E57A23E}"/>
              </a:ext>
            </a:extLst>
          </p:cNvPr>
          <p:cNvSpPr/>
          <p:nvPr/>
        </p:nvSpPr>
        <p:spPr>
          <a:xfrm>
            <a:off x="4187826" y="984251"/>
            <a:ext cx="2328863" cy="1420813"/>
          </a:xfrm>
          <a:prstGeom prst="wedgeEllipseCallout">
            <a:avLst>
              <a:gd name="adj1" fmla="val 59304"/>
              <a:gd name="adj2" fmla="val 35534"/>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dirty="0"/>
              <a:t>Fill in the questionnaire !</a:t>
            </a:r>
          </a:p>
        </p:txBody>
      </p:sp>
    </p:spTree>
    <p:extLst>
      <p:ext uri="{BB962C8B-B14F-4D97-AF65-F5344CB8AC3E}">
        <p14:creationId xmlns:p14="http://schemas.microsoft.com/office/powerpoint/2010/main" val="370032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7C6B500E-677D-41A7-97BB-495ADE84E332}"/>
              </a:ext>
            </a:extLst>
          </p:cNvPr>
          <p:cNvSpPr>
            <a:spLocks noGrp="1"/>
          </p:cNvSpPr>
          <p:nvPr>
            <p:ph type="title"/>
          </p:nvPr>
        </p:nvSpPr>
        <p:spPr/>
        <p:txBody>
          <a:bodyPr/>
          <a:lstStyle/>
          <a:p>
            <a:endParaRPr lang="en-US" altLang="en-US"/>
          </a:p>
        </p:txBody>
      </p:sp>
      <p:sp>
        <p:nvSpPr>
          <p:cNvPr id="48130" name="Content Placeholder 2">
            <a:extLst>
              <a:ext uri="{FF2B5EF4-FFF2-40B4-BE49-F238E27FC236}">
                <a16:creationId xmlns:a16="http://schemas.microsoft.com/office/drawing/2014/main" id="{276B2C4B-3ABB-4F5E-8F50-D17B8FEDF3B7}"/>
              </a:ext>
            </a:extLst>
          </p:cNvPr>
          <p:cNvSpPr>
            <a:spLocks noGrp="1"/>
          </p:cNvSpPr>
          <p:nvPr>
            <p:ph idx="1"/>
          </p:nvPr>
        </p:nvSpPr>
        <p:spPr/>
        <p:txBody>
          <a:bodyPr/>
          <a:lstStyle/>
          <a:p>
            <a:endParaRPr lang="en-US" altLang="en-US"/>
          </a:p>
        </p:txBody>
      </p:sp>
      <p:pic>
        <p:nvPicPr>
          <p:cNvPr id="48131" name="Picture 3">
            <a:extLst>
              <a:ext uri="{FF2B5EF4-FFF2-40B4-BE49-F238E27FC236}">
                <a16:creationId xmlns:a16="http://schemas.microsoft.com/office/drawing/2014/main" id="{8B691A26-8B5F-4055-830C-ADADE7A842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38339" y="1131888"/>
            <a:ext cx="8580437" cy="4532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a:extLst>
              <a:ext uri="{FF2B5EF4-FFF2-40B4-BE49-F238E27FC236}">
                <a16:creationId xmlns:a16="http://schemas.microsoft.com/office/drawing/2014/main" id="{2082B02E-F28B-D246-9BB5-F71A7DFCA702}"/>
              </a:ext>
            </a:extLst>
          </p:cNvPr>
          <p:cNvSpPr/>
          <p:nvPr/>
        </p:nvSpPr>
        <p:spPr>
          <a:xfrm>
            <a:off x="7318375" y="857251"/>
            <a:ext cx="2935288" cy="1547813"/>
          </a:xfrm>
          <a:prstGeom prst="wedgeEllipseCallout">
            <a:avLst>
              <a:gd name="adj1" fmla="val -51811"/>
              <a:gd name="adj2" fmla="val 6456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Why am I doing this?</a:t>
            </a:r>
          </a:p>
        </p:txBody>
      </p:sp>
    </p:spTree>
    <p:extLst>
      <p:ext uri="{BB962C8B-B14F-4D97-AF65-F5344CB8AC3E}">
        <p14:creationId xmlns:p14="http://schemas.microsoft.com/office/powerpoint/2010/main" val="303048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9807216B-4622-44AF-87CF-1882FAA743E1}"/>
              </a:ext>
            </a:extLst>
          </p:cNvPr>
          <p:cNvSpPr>
            <a:spLocks noGrp="1"/>
          </p:cNvSpPr>
          <p:nvPr>
            <p:ph type="title"/>
          </p:nvPr>
        </p:nvSpPr>
        <p:spPr/>
        <p:txBody>
          <a:bodyPr/>
          <a:lstStyle/>
          <a:p>
            <a:endParaRPr lang="en-US" altLang="en-US"/>
          </a:p>
        </p:txBody>
      </p:sp>
      <p:pic>
        <p:nvPicPr>
          <p:cNvPr id="49154" name="Content Placeholder 3">
            <a:extLst>
              <a:ext uri="{FF2B5EF4-FFF2-40B4-BE49-F238E27FC236}">
                <a16:creationId xmlns:a16="http://schemas.microsoft.com/office/drawing/2014/main" id="{EFF9402E-EB9D-47F9-961E-B3061982149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87639" y="857250"/>
            <a:ext cx="6588125" cy="5143500"/>
          </a:xfrm>
        </p:spPr>
      </p:pic>
      <p:sp>
        <p:nvSpPr>
          <p:cNvPr id="5" name="Oval Callout 4">
            <a:extLst>
              <a:ext uri="{FF2B5EF4-FFF2-40B4-BE49-F238E27FC236}">
                <a16:creationId xmlns:a16="http://schemas.microsoft.com/office/drawing/2014/main" id="{2F65D2EE-580A-C844-953C-19C7EED52599}"/>
              </a:ext>
            </a:extLst>
          </p:cNvPr>
          <p:cNvSpPr/>
          <p:nvPr/>
        </p:nvSpPr>
        <p:spPr>
          <a:xfrm>
            <a:off x="7762876" y="969963"/>
            <a:ext cx="2811463" cy="2309812"/>
          </a:xfrm>
          <a:prstGeom prst="wedgeEllipseCallout">
            <a:avLst>
              <a:gd name="adj1" fmla="val -63204"/>
              <a:gd name="adj2" fmla="val 6758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3000" dirty="0"/>
              <a:t>Answer my questions</a:t>
            </a:r>
            <a:r>
              <a:rPr lang="is-IS" sz="3000" dirty="0"/>
              <a:t>…</a:t>
            </a:r>
            <a:endParaRPr lang="en-US" sz="3000" dirty="0"/>
          </a:p>
        </p:txBody>
      </p:sp>
    </p:spTree>
    <p:extLst>
      <p:ext uri="{BB962C8B-B14F-4D97-AF65-F5344CB8AC3E}">
        <p14:creationId xmlns:p14="http://schemas.microsoft.com/office/powerpoint/2010/main" val="1251737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47393D58-41B7-4310-9C53-1FB5AA3934E0}"/>
              </a:ext>
            </a:extLst>
          </p:cNvPr>
          <p:cNvSpPr>
            <a:spLocks noGrp="1"/>
          </p:cNvSpPr>
          <p:nvPr>
            <p:ph type="title"/>
          </p:nvPr>
        </p:nvSpPr>
        <p:spPr/>
        <p:txBody>
          <a:bodyPr/>
          <a:lstStyle/>
          <a:p>
            <a:endParaRPr lang="en-US" altLang="en-US"/>
          </a:p>
        </p:txBody>
      </p:sp>
      <p:pic>
        <p:nvPicPr>
          <p:cNvPr id="50178" name="Content Placeholder 3">
            <a:extLst>
              <a:ext uri="{FF2B5EF4-FFF2-40B4-BE49-F238E27FC236}">
                <a16:creationId xmlns:a16="http://schemas.microsoft.com/office/drawing/2014/main" id="{3F8F17F4-5729-4F13-9EDA-C099DB21EE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422525" y="1131889"/>
            <a:ext cx="6884988" cy="4632325"/>
          </a:xfrm>
        </p:spPr>
      </p:pic>
      <p:sp>
        <p:nvSpPr>
          <p:cNvPr id="5" name="Oval Callout 4">
            <a:extLst>
              <a:ext uri="{FF2B5EF4-FFF2-40B4-BE49-F238E27FC236}">
                <a16:creationId xmlns:a16="http://schemas.microsoft.com/office/drawing/2014/main" id="{56C3E23E-F360-7349-B8A9-9996B3CA510A}"/>
              </a:ext>
            </a:extLst>
          </p:cNvPr>
          <p:cNvSpPr/>
          <p:nvPr/>
        </p:nvSpPr>
        <p:spPr>
          <a:xfrm>
            <a:off x="4410075" y="1131889"/>
            <a:ext cx="2217738" cy="1635125"/>
          </a:xfrm>
          <a:prstGeom prst="wedgeEllipseCallout">
            <a:avLst>
              <a:gd name="adj1" fmla="val 62024"/>
              <a:gd name="adj2" fmla="val 6155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3000" dirty="0"/>
              <a:t>So you mean</a:t>
            </a:r>
            <a:r>
              <a:rPr lang="is-IS" sz="3000" dirty="0"/>
              <a:t>…..</a:t>
            </a:r>
            <a:endParaRPr lang="en-US" sz="3000" dirty="0"/>
          </a:p>
        </p:txBody>
      </p:sp>
    </p:spTree>
    <p:extLst>
      <p:ext uri="{BB962C8B-B14F-4D97-AF65-F5344CB8AC3E}">
        <p14:creationId xmlns:p14="http://schemas.microsoft.com/office/powerpoint/2010/main" val="4016267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30A50255-D6E8-4388-85A1-B29C99D4ED8D}"/>
              </a:ext>
            </a:extLst>
          </p:cNvPr>
          <p:cNvSpPr>
            <a:spLocks noGrp="1"/>
          </p:cNvSpPr>
          <p:nvPr>
            <p:ph type="title"/>
          </p:nvPr>
        </p:nvSpPr>
        <p:spPr/>
        <p:txBody>
          <a:bodyPr/>
          <a:lstStyle/>
          <a:p>
            <a:endParaRPr lang="en-US" altLang="en-US"/>
          </a:p>
        </p:txBody>
      </p:sp>
      <p:sp>
        <p:nvSpPr>
          <p:cNvPr id="51202" name="Content Placeholder 2">
            <a:extLst>
              <a:ext uri="{FF2B5EF4-FFF2-40B4-BE49-F238E27FC236}">
                <a16:creationId xmlns:a16="http://schemas.microsoft.com/office/drawing/2014/main" id="{680E3A9F-E3FE-4B1C-A614-49232C217730}"/>
              </a:ext>
            </a:extLst>
          </p:cNvPr>
          <p:cNvSpPr>
            <a:spLocks noGrp="1"/>
          </p:cNvSpPr>
          <p:nvPr>
            <p:ph idx="1"/>
          </p:nvPr>
        </p:nvSpPr>
        <p:spPr/>
        <p:txBody>
          <a:bodyPr/>
          <a:lstStyle/>
          <a:p>
            <a:endParaRPr lang="en-US" altLang="en-US"/>
          </a:p>
        </p:txBody>
      </p:sp>
      <p:pic>
        <p:nvPicPr>
          <p:cNvPr id="51203" name="Picture 3">
            <a:extLst>
              <a:ext uri="{FF2B5EF4-FFF2-40B4-BE49-F238E27FC236}">
                <a16:creationId xmlns:a16="http://schemas.microsoft.com/office/drawing/2014/main" id="{333C08AA-F9B9-49A9-A471-6847C9242E1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1734" y="1096962"/>
            <a:ext cx="8324850" cy="466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a:extLst>
              <a:ext uri="{FF2B5EF4-FFF2-40B4-BE49-F238E27FC236}">
                <a16:creationId xmlns:a16="http://schemas.microsoft.com/office/drawing/2014/main" id="{EB8C369C-F1EA-A244-9521-2438583BE357}"/>
              </a:ext>
            </a:extLst>
          </p:cNvPr>
          <p:cNvSpPr/>
          <p:nvPr/>
        </p:nvSpPr>
        <p:spPr>
          <a:xfrm>
            <a:off x="5453630" y="829129"/>
            <a:ext cx="3254375" cy="1403350"/>
          </a:xfrm>
          <a:prstGeom prst="wedgeEllipseCallout">
            <a:avLst>
              <a:gd name="adj1" fmla="val -68872"/>
              <a:gd name="adj2" fmla="val 4545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You finish when I say</a:t>
            </a:r>
          </a:p>
        </p:txBody>
      </p:sp>
    </p:spTree>
    <p:extLst>
      <p:ext uri="{BB962C8B-B14F-4D97-AF65-F5344CB8AC3E}">
        <p14:creationId xmlns:p14="http://schemas.microsoft.com/office/powerpoint/2010/main" val="25788307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9ED0637C-5C6E-4A8F-8D90-EA8DFEC2D630}"/>
              </a:ext>
            </a:extLst>
          </p:cNvPr>
          <p:cNvSpPr>
            <a:spLocks noGrp="1"/>
          </p:cNvSpPr>
          <p:nvPr>
            <p:ph type="title"/>
          </p:nvPr>
        </p:nvSpPr>
        <p:spPr/>
        <p:txBody>
          <a:bodyPr/>
          <a:lstStyle/>
          <a:p>
            <a:endParaRPr lang="en-US" altLang="en-US"/>
          </a:p>
        </p:txBody>
      </p:sp>
      <p:pic>
        <p:nvPicPr>
          <p:cNvPr id="52226" name="Content Placeholder 3">
            <a:extLst>
              <a:ext uri="{FF2B5EF4-FFF2-40B4-BE49-F238E27FC236}">
                <a16:creationId xmlns:a16="http://schemas.microsoft.com/office/drawing/2014/main" id="{AF3BD920-7B04-469C-8C53-2E548C5725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03514" y="1314451"/>
            <a:ext cx="5965825" cy="4473575"/>
          </a:xfrm>
        </p:spPr>
      </p:pic>
    </p:spTree>
    <p:extLst>
      <p:ext uri="{BB962C8B-B14F-4D97-AF65-F5344CB8AC3E}">
        <p14:creationId xmlns:p14="http://schemas.microsoft.com/office/powerpoint/2010/main" val="39468211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F0708F1D-FE70-4347-80FE-C097D58926BC}"/>
              </a:ext>
            </a:extLst>
          </p:cNvPr>
          <p:cNvSpPr>
            <a:spLocks noGrp="1"/>
          </p:cNvSpPr>
          <p:nvPr>
            <p:ph type="title"/>
          </p:nvPr>
        </p:nvSpPr>
        <p:spPr/>
        <p:txBody>
          <a:bodyPr/>
          <a:lstStyle/>
          <a:p>
            <a:endParaRPr lang="en-US" altLang="en-US"/>
          </a:p>
        </p:txBody>
      </p:sp>
      <p:pic>
        <p:nvPicPr>
          <p:cNvPr id="53250" name="Content Placeholder 3">
            <a:extLst>
              <a:ext uri="{FF2B5EF4-FFF2-40B4-BE49-F238E27FC236}">
                <a16:creationId xmlns:a16="http://schemas.microsoft.com/office/drawing/2014/main" id="{789E8C6B-437C-4EAD-94E6-E0FBAB7A43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20034" y="1045368"/>
            <a:ext cx="8918575" cy="4767263"/>
          </a:xfrm>
        </p:spPr>
      </p:pic>
    </p:spTree>
    <p:extLst>
      <p:ext uri="{BB962C8B-B14F-4D97-AF65-F5344CB8AC3E}">
        <p14:creationId xmlns:p14="http://schemas.microsoft.com/office/powerpoint/2010/main" val="2486614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4059E959-1534-4999-A7AE-1898B134F2AA}"/>
              </a:ext>
            </a:extLst>
          </p:cNvPr>
          <p:cNvSpPr>
            <a:spLocks noGrp="1"/>
          </p:cNvSpPr>
          <p:nvPr>
            <p:ph type="title"/>
          </p:nvPr>
        </p:nvSpPr>
        <p:spPr/>
        <p:txBody>
          <a:bodyPr/>
          <a:lstStyle/>
          <a:p>
            <a:endParaRPr lang="en-US" altLang="en-US"/>
          </a:p>
        </p:txBody>
      </p:sp>
      <p:pic>
        <p:nvPicPr>
          <p:cNvPr id="54274" name="Content Placeholder 3">
            <a:extLst>
              <a:ext uri="{FF2B5EF4-FFF2-40B4-BE49-F238E27FC236}">
                <a16:creationId xmlns:a16="http://schemas.microsoft.com/office/drawing/2014/main" id="{7BDAF32B-ACE0-4F96-8522-531F6A123D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075113" y="857251"/>
            <a:ext cx="3587750" cy="5038725"/>
          </a:xfrm>
        </p:spPr>
      </p:pic>
    </p:spTree>
    <p:extLst>
      <p:ext uri="{BB962C8B-B14F-4D97-AF65-F5344CB8AC3E}">
        <p14:creationId xmlns:p14="http://schemas.microsoft.com/office/powerpoint/2010/main" val="3101936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a:extLst>
              <a:ext uri="{FF2B5EF4-FFF2-40B4-BE49-F238E27FC236}">
                <a16:creationId xmlns:a16="http://schemas.microsoft.com/office/drawing/2014/main" id="{3E22075E-1B17-44A0-B867-2EEDDC121E22}"/>
              </a:ext>
            </a:extLst>
          </p:cNvPr>
          <p:cNvSpPr>
            <a:spLocks noGrp="1"/>
          </p:cNvSpPr>
          <p:nvPr>
            <p:ph type="title"/>
          </p:nvPr>
        </p:nvSpPr>
        <p:spPr>
          <a:xfrm>
            <a:off x="838200" y="0"/>
            <a:ext cx="10515600" cy="1325563"/>
          </a:xfrm>
        </p:spPr>
        <p:txBody>
          <a:bodyPr/>
          <a:lstStyle/>
          <a:p>
            <a:pPr eaLnBrk="1" hangingPunct="1"/>
            <a:endParaRPr lang="en-GB" altLang="en-US" dirty="0"/>
          </a:p>
        </p:txBody>
      </p:sp>
      <p:sp>
        <p:nvSpPr>
          <p:cNvPr id="56322" name="Rectangle 3">
            <a:extLst>
              <a:ext uri="{FF2B5EF4-FFF2-40B4-BE49-F238E27FC236}">
                <a16:creationId xmlns:a16="http://schemas.microsoft.com/office/drawing/2014/main" id="{3DE6056D-AFB3-4622-9BD9-4AECB0EFFBC5}"/>
              </a:ext>
            </a:extLst>
          </p:cNvPr>
          <p:cNvSpPr>
            <a:spLocks noGrp="1"/>
          </p:cNvSpPr>
          <p:nvPr>
            <p:ph idx="1"/>
          </p:nvPr>
        </p:nvSpPr>
        <p:spPr>
          <a:xfrm>
            <a:off x="348343" y="1325563"/>
            <a:ext cx="8730343" cy="4351338"/>
          </a:xfrm>
        </p:spPr>
        <p:txBody>
          <a:bodyPr>
            <a:normAutofit/>
          </a:bodyPr>
          <a:lstStyle/>
          <a:p>
            <a:pPr eaLnBrk="1" hangingPunct="1"/>
            <a:endParaRPr lang="en-GB" altLang="en-US" sz="2400" dirty="0"/>
          </a:p>
          <a:p>
            <a:pPr eaLnBrk="1" hangingPunct="1"/>
            <a:r>
              <a:rPr lang="en-GB" altLang="en-US" sz="2400" dirty="0"/>
              <a:t>Think about your research topic you have been reading about and the questions that you have been noting down to consider.</a:t>
            </a:r>
          </a:p>
          <a:p>
            <a:pPr eaLnBrk="1" hangingPunct="1"/>
            <a:r>
              <a:rPr lang="en-GB" altLang="en-US" sz="2400" dirty="0"/>
              <a:t>Where will the research take place? </a:t>
            </a:r>
          </a:p>
          <a:p>
            <a:pPr eaLnBrk="1" hangingPunct="1"/>
            <a:r>
              <a:rPr lang="en-GB" altLang="en-US" sz="2400" dirty="0"/>
              <a:t>Who are the participants?  </a:t>
            </a:r>
          </a:p>
          <a:p>
            <a:pPr eaLnBrk="1" hangingPunct="1"/>
            <a:r>
              <a:rPr lang="en-GB" altLang="en-US" sz="2400" dirty="0"/>
              <a:t>This will help you think about the ethical issues for the context and participants you are thinking about using for your research. </a:t>
            </a:r>
          </a:p>
          <a:p>
            <a:pPr eaLnBrk="1" hangingPunct="1"/>
            <a:endParaRPr lang="en-GB" altLang="en-US" dirty="0"/>
          </a:p>
        </p:txBody>
      </p:sp>
    </p:spTree>
    <p:extLst>
      <p:ext uri="{BB962C8B-B14F-4D97-AF65-F5344CB8AC3E}">
        <p14:creationId xmlns:p14="http://schemas.microsoft.com/office/powerpoint/2010/main" val="40322182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a:extLst>
              <a:ext uri="{FF2B5EF4-FFF2-40B4-BE49-F238E27FC236}">
                <a16:creationId xmlns:a16="http://schemas.microsoft.com/office/drawing/2014/main" id="{24200753-8943-4F63-A2A5-3E347F38E4A7}"/>
              </a:ext>
            </a:extLst>
          </p:cNvPr>
          <p:cNvSpPr>
            <a:spLocks noGrp="1"/>
          </p:cNvSpPr>
          <p:nvPr>
            <p:ph type="title"/>
          </p:nvPr>
        </p:nvSpPr>
        <p:spPr>
          <a:xfrm>
            <a:off x="838200" y="0"/>
            <a:ext cx="10515600" cy="1325563"/>
          </a:xfrm>
        </p:spPr>
        <p:txBody>
          <a:bodyPr/>
          <a:lstStyle/>
          <a:p>
            <a:pPr eaLnBrk="1" hangingPunct="1"/>
            <a:r>
              <a:rPr lang="en-GB" altLang="en-US" dirty="0">
                <a:solidFill>
                  <a:schemeClr val="bg1"/>
                </a:solidFill>
              </a:rPr>
              <a:t>References: Ethics</a:t>
            </a:r>
          </a:p>
        </p:txBody>
      </p:sp>
      <p:sp>
        <p:nvSpPr>
          <p:cNvPr id="36867" name="Rectangle 3">
            <a:extLst>
              <a:ext uri="{FF2B5EF4-FFF2-40B4-BE49-F238E27FC236}">
                <a16:creationId xmlns:a16="http://schemas.microsoft.com/office/drawing/2014/main" id="{9CC65735-8D04-D245-8646-193E7F36F33F}"/>
              </a:ext>
            </a:extLst>
          </p:cNvPr>
          <p:cNvSpPr>
            <a:spLocks noGrp="1" noChangeArrowheads="1"/>
          </p:cNvSpPr>
          <p:nvPr>
            <p:ph idx="1"/>
          </p:nvPr>
        </p:nvSpPr>
        <p:spPr/>
        <p:txBody>
          <a:bodyPr rtlCol="0">
            <a:normAutofit lnSpcReduction="10000"/>
          </a:bodyPr>
          <a:lstStyle/>
          <a:p>
            <a:pPr marL="274320" indent="-274320">
              <a:lnSpc>
                <a:spcPct val="80000"/>
              </a:lnSpc>
              <a:defRPr/>
            </a:pPr>
            <a:r>
              <a:rPr lang="en-GB" altLang="en-US" sz="1800" dirty="0"/>
              <a:t>BERA, (2011) </a:t>
            </a:r>
            <a:r>
              <a:rPr lang="en-GB" altLang="en-US" sz="1800" i="1" dirty="0"/>
              <a:t>British Educational Research Association Ethical Guidelines </a:t>
            </a:r>
            <a:r>
              <a:rPr lang="en-GB" altLang="en-US" sz="1800" dirty="0"/>
              <a:t>(online) Available from </a:t>
            </a:r>
            <a:r>
              <a:rPr lang="en-GB" altLang="en-US" sz="1800" dirty="0">
                <a:hlinkClick r:id="rId2"/>
              </a:rPr>
              <a:t>www.bera.ac.uk/guidelines.htm</a:t>
            </a:r>
            <a:r>
              <a:rPr lang="en-GB" altLang="en-US" sz="1800" dirty="0"/>
              <a:t>. (accessed October 2011)</a:t>
            </a:r>
          </a:p>
          <a:p>
            <a:pPr marL="274320" indent="-274320">
              <a:lnSpc>
                <a:spcPct val="80000"/>
              </a:lnSpc>
              <a:defRPr/>
            </a:pPr>
            <a:r>
              <a:rPr lang="en-GB" altLang="en-US" sz="1800" dirty="0" err="1"/>
              <a:t>Guba</a:t>
            </a:r>
            <a:r>
              <a:rPr lang="en-GB" altLang="en-US" sz="1800" dirty="0"/>
              <a:t> E G &amp; Lincoln &amp; S (1989) </a:t>
            </a:r>
            <a:r>
              <a:rPr lang="en-GB" altLang="en-US" sz="1800" i="1" dirty="0"/>
              <a:t>Fourth Generation Evaluation, </a:t>
            </a:r>
            <a:r>
              <a:rPr lang="en-GB" altLang="en-US" sz="1800" dirty="0"/>
              <a:t>London: Sage Publications</a:t>
            </a:r>
          </a:p>
          <a:p>
            <a:pPr marL="274320" indent="-274320">
              <a:lnSpc>
                <a:spcPct val="80000"/>
              </a:lnSpc>
              <a:defRPr/>
            </a:pPr>
            <a:r>
              <a:rPr lang="en-GB" altLang="en-US" sz="1800" dirty="0"/>
              <a:t>HSMO Data Protection Act 1998 Chapter 29. </a:t>
            </a:r>
            <a:r>
              <a:rPr lang="en-GB" altLang="en-US" sz="1800" dirty="0">
                <a:hlinkClick r:id="rId3"/>
              </a:rPr>
              <a:t>http://www.hmso.gov.uk/acts/acts 1998/19980029.htm</a:t>
            </a:r>
            <a:endParaRPr lang="en-GB" altLang="en-US" sz="1800" dirty="0"/>
          </a:p>
          <a:p>
            <a:pPr marL="274320" indent="-274320">
              <a:lnSpc>
                <a:spcPct val="80000"/>
              </a:lnSpc>
              <a:defRPr/>
            </a:pPr>
            <a:r>
              <a:rPr lang="en-GB" altLang="en-US" sz="1800" dirty="0" err="1"/>
              <a:t>Maykut</a:t>
            </a:r>
            <a:r>
              <a:rPr lang="en-GB" altLang="en-US" sz="1800" dirty="0"/>
              <a:t> P &amp; </a:t>
            </a:r>
            <a:r>
              <a:rPr lang="en-GB" altLang="en-US" sz="1800" dirty="0" err="1"/>
              <a:t>Morehouse</a:t>
            </a:r>
            <a:r>
              <a:rPr lang="en-GB" altLang="en-US" sz="1800" dirty="0"/>
              <a:t> R (1994) </a:t>
            </a:r>
            <a:r>
              <a:rPr lang="en-GB" altLang="en-US" sz="1800" i="1" dirty="0"/>
              <a:t>Beginning Qualitative Research: A Philosophic and Practical Guide, </a:t>
            </a:r>
            <a:r>
              <a:rPr lang="en-GB" altLang="en-US" sz="1800" dirty="0"/>
              <a:t>London: The </a:t>
            </a:r>
            <a:r>
              <a:rPr lang="en-GB" altLang="en-US" sz="1800" dirty="0" err="1"/>
              <a:t>Falmer</a:t>
            </a:r>
            <a:r>
              <a:rPr lang="en-GB" altLang="en-US" sz="1800" dirty="0"/>
              <a:t> Press</a:t>
            </a:r>
          </a:p>
          <a:p>
            <a:pPr marL="274320" indent="-274320">
              <a:lnSpc>
                <a:spcPct val="80000"/>
              </a:lnSpc>
              <a:defRPr/>
            </a:pPr>
            <a:r>
              <a:rPr lang="en-GB" altLang="en-US" sz="1800" dirty="0"/>
              <a:t>NSPCC (2013) </a:t>
            </a:r>
            <a:r>
              <a:rPr lang="en-US" sz="1600" i="1" dirty="0"/>
              <a:t>Conducting safe and ethical research with </a:t>
            </a:r>
            <a:r>
              <a:rPr lang="en-US" sz="1600" i="1" dirty="0" err="1"/>
              <a:t>children.NSPCC</a:t>
            </a:r>
            <a:r>
              <a:rPr lang="en-US" sz="1600" i="1" dirty="0"/>
              <a:t> (Available on Line at </a:t>
            </a:r>
            <a:r>
              <a:rPr lang="en-US" sz="1600" i="1" dirty="0">
                <a:hlinkClick r:id="rId4"/>
              </a:rPr>
              <a:t>http://www.nspcc.org.uk/Inform/research/briefings/ethical-research-factsheet_wda97712.html</a:t>
            </a:r>
            <a:r>
              <a:rPr lang="en-US" sz="1600" i="1" dirty="0"/>
              <a:t> </a:t>
            </a:r>
            <a:endParaRPr lang="en-GB" altLang="en-US" sz="1800" i="1" dirty="0"/>
          </a:p>
          <a:p>
            <a:pPr marL="274320" indent="-274320">
              <a:lnSpc>
                <a:spcPct val="80000"/>
              </a:lnSpc>
              <a:defRPr/>
            </a:pPr>
            <a:r>
              <a:rPr lang="en-GB" altLang="en-US" sz="1800" dirty="0"/>
              <a:t>Punch M (1994) Politics and Ethics in Qualitative Research and in </a:t>
            </a:r>
            <a:r>
              <a:rPr lang="en-GB" altLang="en-US" sz="1800" dirty="0" err="1"/>
              <a:t>Denzin</a:t>
            </a:r>
            <a:r>
              <a:rPr lang="en-GB" altLang="en-US" sz="1800" dirty="0"/>
              <a:t> NK &amp; Lincoln YS (</a:t>
            </a:r>
            <a:r>
              <a:rPr lang="en-GB" altLang="en-US" sz="1800" dirty="0" err="1"/>
              <a:t>eds</a:t>
            </a:r>
            <a:r>
              <a:rPr lang="en-GB" altLang="en-US" sz="1800" dirty="0"/>
              <a:t>) </a:t>
            </a:r>
            <a:r>
              <a:rPr lang="en-GB" altLang="en-US" sz="1800" i="1" dirty="0"/>
              <a:t>Handbook of Qualitative Research </a:t>
            </a:r>
            <a:r>
              <a:rPr lang="en-GB" altLang="en-US" sz="1800" dirty="0"/>
              <a:t>Thousands Oaks: Sage 88-97</a:t>
            </a:r>
          </a:p>
          <a:p>
            <a:pPr marL="274320" indent="-274320">
              <a:lnSpc>
                <a:spcPct val="80000"/>
              </a:lnSpc>
              <a:defRPr/>
            </a:pPr>
            <a:r>
              <a:rPr lang="en-US" sz="1800" dirty="0"/>
              <a:t>United Nations (1989) </a:t>
            </a:r>
            <a:r>
              <a:rPr lang="en-US" sz="1800" dirty="0">
                <a:hlinkClick r:id="rId5"/>
              </a:rPr>
              <a:t>Convention on the rights of the child. Geneva: Office of the High Commissioner of Human Rights.</a:t>
            </a:r>
            <a:endParaRPr lang="en-GB" altLang="en-US" sz="1800" dirty="0"/>
          </a:p>
          <a:p>
            <a:pPr marL="274320" indent="-274320">
              <a:lnSpc>
                <a:spcPct val="80000"/>
              </a:lnSpc>
              <a:defRPr/>
            </a:pPr>
            <a:r>
              <a:rPr lang="en-GB" altLang="en-US" sz="1800" dirty="0"/>
              <a:t>Sercombe H (2010) </a:t>
            </a:r>
            <a:r>
              <a:rPr lang="en-GB" altLang="en-US" sz="1800" i="1" dirty="0"/>
              <a:t>Youth Work Ethics</a:t>
            </a:r>
            <a:r>
              <a:rPr lang="en-GB" altLang="en-US" sz="1800" dirty="0"/>
              <a:t>. London : Sage </a:t>
            </a:r>
          </a:p>
          <a:p>
            <a:pPr marL="274320" indent="-274320">
              <a:lnSpc>
                <a:spcPct val="80000"/>
              </a:lnSpc>
              <a:defRPr/>
            </a:pPr>
            <a:r>
              <a:rPr lang="en-GB" altLang="en-US" sz="1800" dirty="0"/>
              <a:t>Wolf DL (1996) Situating Feminist Dilemmas in Fieldwork in Wolf DL (</a:t>
            </a:r>
            <a:r>
              <a:rPr lang="en-GB" altLang="en-US" sz="1800" dirty="0" err="1"/>
              <a:t>ed</a:t>
            </a:r>
            <a:r>
              <a:rPr lang="en-GB" altLang="en-US" sz="1800" dirty="0"/>
              <a:t>) </a:t>
            </a:r>
            <a:r>
              <a:rPr lang="en-GB" altLang="en-US" sz="1800" i="1" dirty="0"/>
              <a:t>Feminist Dilemmas in Fieldwork </a:t>
            </a:r>
            <a:r>
              <a:rPr lang="en-GB" altLang="en-US" sz="1800" dirty="0"/>
              <a:t>Oxford: Westview 1-59</a:t>
            </a:r>
          </a:p>
        </p:txBody>
      </p:sp>
    </p:spTree>
    <p:extLst>
      <p:ext uri="{BB962C8B-B14F-4D97-AF65-F5344CB8AC3E}">
        <p14:creationId xmlns:p14="http://schemas.microsoft.com/office/powerpoint/2010/main" val="1398622932"/>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TotalTime>
  <Words>1710</Words>
  <Application>Microsoft Macintosh PowerPoint</Application>
  <PresentationFormat>Widescreen</PresentationFormat>
  <Paragraphs>175</Paragraphs>
  <Slides>31</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31</vt:i4>
      </vt:variant>
    </vt:vector>
  </HeadingPairs>
  <TitlesOfParts>
    <vt:vector size="40" baseType="lpstr">
      <vt:lpstr>ＭＳ Ｐゴシック</vt:lpstr>
      <vt:lpstr>Aptos</vt:lpstr>
      <vt:lpstr>Arial</vt:lpstr>
      <vt:lpstr>Calibri</vt:lpstr>
      <vt:lpstr>Calibri Light</vt:lpstr>
      <vt:lpstr>Wingdings</vt:lpstr>
      <vt:lpstr>Office Theme</vt:lpstr>
      <vt:lpstr>Custom Design</vt:lpstr>
      <vt:lpstr>1_Custom Design</vt:lpstr>
      <vt:lpstr>Research Ethics </vt:lpstr>
      <vt:lpstr>Aims of Session </vt:lpstr>
      <vt:lpstr>PowerPoint Presentation</vt:lpstr>
      <vt:lpstr>What is Ethics? </vt:lpstr>
      <vt:lpstr>Ethics: Educational Research </vt:lpstr>
      <vt:lpstr>Ethics: Educational Research </vt:lpstr>
      <vt:lpstr>Ethics Research Guidelines </vt:lpstr>
      <vt:lpstr>Research Guidelines: BERA </vt:lpstr>
      <vt:lpstr>Research Guidelines</vt:lpstr>
      <vt:lpstr>Ethics : Consent </vt:lpstr>
      <vt:lpstr>Ethics : Consent </vt:lpstr>
      <vt:lpstr>Ethics : Confidentiality </vt:lpstr>
      <vt:lpstr>Organisational and school Guidelines</vt:lpstr>
      <vt:lpstr>Ethics: Law</vt:lpstr>
      <vt:lpstr>PowerPoint Presentation</vt:lpstr>
      <vt:lpstr>Ethics:  Personal </vt:lpstr>
      <vt:lpstr>Ethics:  Personal</vt:lpstr>
      <vt:lpstr>Ethics: Personal standpoint and values</vt:lpstr>
      <vt:lpstr>Ethics: Personal standpoint and values</vt:lpstr>
      <vt:lpstr>Who are we protecting from harm?</vt:lpstr>
      <vt:lpstr>Some Reminders quick quiz….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Ethics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79</cp:revision>
  <dcterms:created xsi:type="dcterms:W3CDTF">2019-09-12T10:20:23Z</dcterms:created>
  <dcterms:modified xsi:type="dcterms:W3CDTF">2026-01-22T13:15:08Z</dcterms:modified>
</cp:coreProperties>
</file>